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5" r:id="rId2"/>
  </p:sldMasterIdLst>
  <p:notesMasterIdLst>
    <p:notesMasterId r:id="rId32"/>
  </p:notesMasterIdLst>
  <p:sldIdLst>
    <p:sldId id="344" r:id="rId3"/>
    <p:sldId id="315" r:id="rId4"/>
    <p:sldId id="316" r:id="rId5"/>
    <p:sldId id="317" r:id="rId6"/>
    <p:sldId id="318" r:id="rId7"/>
    <p:sldId id="319" r:id="rId8"/>
    <p:sldId id="320" r:id="rId9"/>
    <p:sldId id="322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25" r:id="rId19"/>
    <p:sldId id="326" r:id="rId20"/>
    <p:sldId id="327" r:id="rId21"/>
    <p:sldId id="328" r:id="rId22"/>
    <p:sldId id="329" r:id="rId23"/>
    <p:sldId id="312" r:id="rId24"/>
    <p:sldId id="330" r:id="rId25"/>
    <p:sldId id="331" r:id="rId26"/>
    <p:sldId id="332" r:id="rId27"/>
    <p:sldId id="333" r:id="rId28"/>
    <p:sldId id="334" r:id="rId29"/>
    <p:sldId id="335" r:id="rId30"/>
    <p:sldId id="313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00FF00"/>
    <a:srgbClr val="000066"/>
    <a:srgbClr val="66CCFF"/>
    <a:srgbClr val="FFCCFF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4643" autoAdjust="0"/>
  </p:normalViewPr>
  <p:slideViewPr>
    <p:cSldViewPr>
      <p:cViewPr>
        <p:scale>
          <a:sx n="90" d="100"/>
          <a:sy n="90" d="100"/>
        </p:scale>
        <p:origin x="91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F2617795-20FC-4AF1-9002-C6687EF5F7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64FF61D4-8266-4AE2-8C9B-D81C7AC63F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22EB69C-3657-4CC8-A850-BC7B9EB7B8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081EB237-58DE-432C-8D83-25358472F4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6F26596F-E3B1-4064-B7D5-6E8F4A2BDB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4928C440-DD7A-4109-83AA-DDDA6ABE8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399ADBAC-0D7A-4FA6-8E3A-7D1CD57C6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1D5202D6-DBCF-4FCE-86F3-FA80AA7E4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FF81C3D-B8B2-4FAF-AAB7-3619BD38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007858C-7320-4AA4-BB4E-1FB6E0741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</a:pPr>
            <a:fld id="{9F62E731-645A-4AF2-B4E9-72C1F98351F6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2A4D8B-E12D-45A5-ABD4-D39BA373A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9482B7-CF53-4B78-9F22-D715B1C4C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F47E61-FD73-4C50-A429-F1DCD4AD9B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85C4A-6F90-4B2D-8BF6-9F5BA6FCC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1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19D48B-E6B7-494E-8F42-2DAFBB423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AB5DD-F7F6-40D3-9D20-5346BE0F0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72C0EC-7C84-4BA1-8B60-B1095CC7C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AB177-954A-4556-882C-2683A9B85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5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8A2F6A-B569-4574-B93D-984954F7D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5516F-5D23-4B7B-9038-AA32603C7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559E64-6CB1-4F11-8FE8-E9697512E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9FDC-AD81-4F32-BCE3-12033717D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60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B82F0-69C2-47D1-84D2-338E9F657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F577F1-10BB-4872-AA86-79FF743A2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0E3371-3916-4770-879E-85A4785D8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AD29-5734-48D9-ADBD-0BEF234FF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22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EC8ABC0-25BB-4578-871C-F3D451AAB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E5D2E0-D5EC-4C94-82B0-3094DE179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326C675-2325-4319-8201-AE0ACE6BC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A2FE8-07E6-42DC-BCC2-DF276215E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81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77223E-62E3-4830-A3B4-7D4D29C0C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3D79E3-B290-4473-88A3-983C71B54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7F87A8-16C5-4568-B6FD-D53D222A6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4EE7-DDBF-4EBB-B2CB-3C9545B9C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0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98758-94F4-4E2B-9C3C-72D9351D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F0C39F7-5343-436A-B152-4856B0CAEC16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26198-4046-400F-89C5-4FA95A02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2B07-3776-4B0B-9E9A-186E21F6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CFD2A4-CB33-4854-A67F-F8110AE8F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18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A1A8D-6DD4-4BDB-B31E-6E75D296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E87D1C-5F03-4503-B65C-CD8F66F9F252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F4932-E0E4-49D7-A797-D217D31C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E515-8571-4149-9776-614DFA3F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24D701-35F9-4EFC-BD39-E8E8BC725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9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0F2B0-AD0B-49F5-BCF5-D292EC67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4F2ED4-5537-402D-BF5D-C267EFF2A2F5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E6F6B-9033-416E-9EC2-937743F0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1DD2B-B975-4C84-BCEB-E45C61DA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766A43-8A2D-4D1C-9B7C-2AF05162E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28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26910-DD33-49C9-903E-60ABAE6D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996A982-07A3-45EE-AEC4-4ACDC084820D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4EC3B-CE64-46ED-8EBC-186D06F5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BD0DB-C683-4A9C-8B81-88EFD496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EAE0888-25EA-4CC2-AC46-7A6AE6095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225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B2728-5EDB-4CB7-B526-A74E4DAA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B073C43-78A3-4D91-A44A-5F656FB284AB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413D-4318-4F06-A8EE-E0BC1637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FB3B8-7CAA-4D84-BFA1-15E701E4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A4D3B0-A74D-449E-ADE3-3ED98AADB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1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1C0838-AEEA-4A17-94DB-C002D7205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218754-BC8A-4580-A65E-255585D63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70575-6BF6-4689-8777-92B4791AA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AB0A0-0D04-4F82-900A-A3C1EA1E6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007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0C6BC-4BFA-4E33-BBA4-7A4A3F9E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950BF2-51CA-4EFD-B525-A8A8A656A626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233FD-FC70-485C-BA59-965EFC4B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83883-071D-49C4-89C1-4C994A57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A195DA-166F-45DB-83F2-BC4A5D0F2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5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ACC8A-7B78-4A35-88CE-FFEE31B2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8CEA74B-BFB8-44DE-9540-E1562CC0DACE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4EC53-2BFD-4D21-A3D2-243E5044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900E-4F29-4646-BEC9-0B645C27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62B2BB-4F76-438C-8EDA-69D4B5173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10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37A86-E9B5-4263-B75C-19F95023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41E3499-DF4C-4036-9AA9-A72C5A980FD6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EFDDA-EFF3-4076-8F51-4AE5AAC2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84D5E-1E1D-4816-8B80-60E8928B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265B53-702D-4558-9584-CC42E443A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82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4095F-A1AE-4BBF-8363-F5D5C64B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00378F-FED4-4AF8-8E6A-30CD4DB985C7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E8376-5895-419D-B6CF-31A69626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C183E-E2D5-4CE8-86FA-48AC7650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601DF1-4A8A-4617-9C97-BEE4CFAFE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9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0369D-E06D-49F3-960E-3A278710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444A969-374E-4CE4-B56B-BCEF1D53A3E0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6B5E7-F42A-4432-9385-3467A9D6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DDDDE-10FD-4FDD-9EF9-CEC9FA8F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AADE37-4891-401E-92F2-029BC7AEE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746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045F2-DF50-44EC-9D7A-6D48857C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1280C4-A7CF-4BBD-8107-159C320443E0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9B9B3-8161-4E6F-8159-F1B643C1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B1D02-DEB3-462F-AC1A-AB57CCC5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76A6C5-C517-494F-BD45-8FE276F07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258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E77D9-DA62-4B74-9337-174140B2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7BA2A5-C81E-41FD-A430-1DB0C05425EA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B90FE-FCD0-4218-B2C7-98F2F1D4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B8896-FB7C-43B1-9FCF-2832F49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5677D6-FE8C-4D76-AF6A-E8AE42FF7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27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0BFB3-C7E2-426D-9B24-54615285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FED9B3-A7D6-450A-8E4A-4FA27B2C6860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8A30B-85C0-41DE-9C1C-5A6E8E10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165A0-7CE7-4239-8E0A-289DD146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2BF924-D29F-4910-8DC6-79CAC121C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3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D0D5AC-8A6D-4690-BDE8-C44A67013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863010-6438-4FCF-A1ED-59204DBCC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1FC48F-733E-4DFD-9AAC-C064A6A0E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61A3-4702-453F-B076-4F58D125B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21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7C42D-7749-40D7-BCA2-A4AAB1B07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6606A-CE5E-44B4-B7F8-82A8CFDF0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49724-F3EF-41F8-8FE6-72407B201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E3728-8372-4B36-BAFA-A52750354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3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244649-566D-4958-B96F-B98877CBE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0B9B9B-4FFD-4AA9-97B3-8BE5F3816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953D3C-4875-4A75-AB9B-8B256E480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5556-5711-40F0-A185-83DD7850C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1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610BC0-7C9A-4D49-B7C9-32B73B2932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F5BFAB-B975-49E5-91CD-7CF7DBD6E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ADCB51-EEA0-47BA-ADCE-E1CF0433D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2C4F-A92D-48B8-B043-2691BBB90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26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3F84F8-E4EB-4DF8-9327-B1DACA523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44C3CF-B80F-47B9-B473-1FCD718FF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43E4AE-A8A3-4DFD-BDCF-6AA67AE3D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69D4E-613C-4497-B600-0E1FC3FD2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80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DFE4C-3297-41E5-AE6E-D847AB853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53A4D-D32A-4E76-90EF-E894E4A4D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B7FAC-7A0F-4401-820F-867F8606D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F7C06-DDA3-419C-B305-D61B6E346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40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97DA6F-CF27-4EB2-B293-32F56C0D4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D4BD7-3ECA-4091-BC11-A004B9467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B9E36-E609-427E-A114-6DD5749DD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29A4-A0A8-4A3D-BF4C-724EAC886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6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D2B08B-AA88-4D74-AD4F-F519D6144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16AF8C-3E46-4992-8D12-AEC2C8F15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3F0A5B3A-290E-49DC-9024-6F674E9490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6B1CDF02-241A-4A6C-B0A5-417BC55A09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7670842A-E5B1-495B-A4DC-AD5073D63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3AD7CA-262E-436A-8DE9-708008956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ED3E041-24B7-469A-93DC-BE20E5878E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3E15145-FFF8-46CD-9B35-369382A17E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0CE43-8D93-45F2-9A0E-EE1AFA109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5DBF4C4-7D20-4DF8-978E-D5A85A9A6452}" type="datetimeFigureOut">
              <a:rPr lang="en-US"/>
              <a:pPr>
                <a:defRPr/>
              </a:pPr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6047-656D-4A6D-AD3E-76EA7E3E9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BD1A8-348D-480A-978C-88C322929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A6EC26-39B2-4BFF-B7B0-C13026FBC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6418A5E-B77C-42FC-93FF-767BCE3B218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5438775"/>
            <a:ext cx="15652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slide" Target="slide4.xml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slide" Target="slide3.xml"/><Relationship Id="rId32" Type="http://schemas.openxmlformats.org/officeDocument/2006/relationships/slide" Target="slide7.xml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28" Type="http://schemas.openxmlformats.org/officeDocument/2006/relationships/slide" Target="slide5.xml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slide" Target="slide8.xml"/><Relationship Id="rId27" Type="http://schemas.openxmlformats.org/officeDocument/2006/relationships/image" Target="../media/image35.png"/><Relationship Id="rId30" Type="http://schemas.openxmlformats.org/officeDocument/2006/relationships/slide" Target="slide6.xml"/><Relationship Id="rId8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39.jpe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8.bin"/><Relationship Id="rId5" Type="http://schemas.openxmlformats.org/officeDocument/2006/relationships/slide" Target="slide2.xml"/><Relationship Id="rId10" Type="http://schemas.openxmlformats.org/officeDocument/2006/relationships/image" Target="../media/image43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11" Type="http://schemas.openxmlformats.org/officeDocument/2006/relationships/slide" Target="slide4.xml"/><Relationship Id="rId5" Type="http://schemas.openxmlformats.org/officeDocument/2006/relationships/hyperlink" Target="N&#7896;I%20DUNG%20CH&#431;&#416;NG%20IV" TargetMode="External"/><Relationship Id="rId10" Type="http://schemas.openxmlformats.org/officeDocument/2006/relationships/hyperlink" Target="../../Downloads/Package%20-%20Lesson/Lesson.exe" TargetMode="External"/><Relationship Id="rId4" Type="http://schemas.openxmlformats.org/officeDocument/2006/relationships/slide" Target="slide11.xml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55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0.png"/><Relationship Id="rId4" Type="http://schemas.openxmlformats.org/officeDocument/2006/relationships/image" Target="../media/image6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370"/>
            <a:ext cx="9097139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767840" y="1981200"/>
            <a:ext cx="63627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6314" y="1037640"/>
            <a:ext cx="770628" cy="776235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235935" y="3328294"/>
            <a:ext cx="3205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Gi</a:t>
            </a:r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áo viên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Đào Thị Thu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      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nhiên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971" y="1320253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603208"/>
            <a:ext cx="5257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ea typeface="Calibri" panose="020F0502020204030204" pitchFamily="34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63</a:t>
            </a:r>
            <a:r>
              <a:rPr lang="en-US" sz="2200" b="1" smtClean="0">
                <a:solidFill>
                  <a:srgbClr val="FF0000"/>
                </a:solidFill>
                <a:ea typeface="Calibri" panose="020F0502020204030204" pitchFamily="34" charset="0"/>
              </a:rPr>
              <a:t>: ÔN TẬP CHƯƠNG IV – ĐẠI SỐ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9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DMIN\Desktop\Nong trai\transcoder.png">
            <a:extLst>
              <a:ext uri="{FF2B5EF4-FFF2-40B4-BE49-F238E27FC236}">
                <a16:creationId xmlns:a16="http://schemas.microsoft.com/office/drawing/2014/main" id="{965FF7E3-DC46-4270-AAEA-B2A424BA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9405938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2" descr="C:\Users\ADMIN\Desktop\Nong trai\dep-of-vector-farm-animals (5).jpg">
            <a:extLst>
              <a:ext uri="{FF2B5EF4-FFF2-40B4-BE49-F238E27FC236}">
                <a16:creationId xmlns:a16="http://schemas.microsoft.com/office/drawing/2014/main" id="{B08266BD-5013-451F-84C5-922A1DCC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214438"/>
            <a:ext cx="8064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390FA205-7127-4C01-B042-0897AAFF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41713"/>
            <a:ext cx="1749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E07F9AB1-B768-44C7-83B0-6F397CCF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75063"/>
            <a:ext cx="25574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Kết quả hình ảnh cho tree apple cartoon">
            <a:extLst>
              <a:ext uri="{FF2B5EF4-FFF2-40B4-BE49-F238E27FC236}">
                <a16:creationId xmlns:a16="http://schemas.microsoft.com/office/drawing/2014/main" id="{707F12EE-A009-43C4-B6AF-1B2B233C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20725"/>
            <a:ext cx="8953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Kết quả hình ảnh cho tree apple cartoon">
            <a:extLst>
              <a:ext uri="{FF2B5EF4-FFF2-40B4-BE49-F238E27FC236}">
                <a16:creationId xmlns:a16="http://schemas.microsoft.com/office/drawing/2014/main" id="{B153A5C8-36C7-4170-8953-09FE5223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-431800"/>
            <a:ext cx="157956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1" descr="C:\Users\ADMIN\Desktop\Nong trai\dep-of-vector-farm-animals (4).jpg">
            <a:extLst>
              <a:ext uri="{FF2B5EF4-FFF2-40B4-BE49-F238E27FC236}">
                <a16:creationId xmlns:a16="http://schemas.microsoft.com/office/drawing/2014/main" id="{934EB9B8-531A-4253-B7BE-3A5D2B4F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943100"/>
            <a:ext cx="10017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2" descr="C:\Users\ADMIN\Desktop\Nong trai\2.jpg">
            <a:extLst>
              <a:ext uri="{FF2B5EF4-FFF2-40B4-BE49-F238E27FC236}">
                <a16:creationId xmlns:a16="http://schemas.microsoft.com/office/drawing/2014/main" id="{A44BC360-EEBA-47C5-AB91-9354BF1AA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-25400"/>
            <a:ext cx="5969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88766BB8-0264-4975-BDFF-5F92BA64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2714625"/>
            <a:ext cx="174942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4" descr="C:\Users\ADMIN\Desktop\Nong trai\58fefc29c5857 (3).png">
            <a:extLst>
              <a:ext uri="{FF2B5EF4-FFF2-40B4-BE49-F238E27FC236}">
                <a16:creationId xmlns:a16="http://schemas.microsoft.com/office/drawing/2014/main" id="{D717B31F-FAAB-4E10-8F20-F2D28DDA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1000"/>
            <a:ext cx="11366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4" descr="C:\Users\ADMIN\Desktop\Nong trai\58fefc29c5857 (3).png">
            <a:extLst>
              <a:ext uri="{FF2B5EF4-FFF2-40B4-BE49-F238E27FC236}">
                <a16:creationId xmlns:a16="http://schemas.microsoft.com/office/drawing/2014/main" id="{46E2B847-6C72-4590-B17D-B5C37AD42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862263"/>
            <a:ext cx="10668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0" descr="C:\Users\ADMIN\Desktop\Nong trai\472224296 (4).jpg">
            <a:extLst>
              <a:ext uri="{FF2B5EF4-FFF2-40B4-BE49-F238E27FC236}">
                <a16:creationId xmlns:a16="http://schemas.microsoft.com/office/drawing/2014/main" id="{22A9A8AB-4929-4700-8E1A-8A382626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-25400"/>
            <a:ext cx="5969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5" descr="C:\Users\ADMIN\Desktop\Nong trai\barn-clipart-old-macdonald-2a.jpg">
            <a:extLst>
              <a:ext uri="{FF2B5EF4-FFF2-40B4-BE49-F238E27FC236}">
                <a16:creationId xmlns:a16="http://schemas.microsoft.com/office/drawing/2014/main" id="{0FDADB16-3F06-4A89-8C5D-62468241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9400"/>
            <a:ext cx="3071813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3" descr="C:\Users\ADMIN\Desktop\Nong trai\58fefc29c5857 (2).png">
            <a:extLst>
              <a:ext uri="{FF2B5EF4-FFF2-40B4-BE49-F238E27FC236}">
                <a16:creationId xmlns:a16="http://schemas.microsoft.com/office/drawing/2014/main" id="{32105E80-F8F4-4810-8A28-9A7AE37D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663825"/>
            <a:ext cx="16843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1" descr="C:\Users\ADMIN\Desktop\Nong trai\472224296 (5).jpg">
            <a:extLst>
              <a:ext uri="{FF2B5EF4-FFF2-40B4-BE49-F238E27FC236}">
                <a16:creationId xmlns:a16="http://schemas.microsoft.com/office/drawing/2014/main" id="{BA94CCFC-7ED6-4275-A4C2-7229A7F9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5400"/>
            <a:ext cx="5921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" descr="C:\Users\ADMIN\Desktop\Nong trai\dep-of-vector-farm-animals (2).jpg">
            <a:extLst>
              <a:ext uri="{FF2B5EF4-FFF2-40B4-BE49-F238E27FC236}">
                <a16:creationId xmlns:a16="http://schemas.microsoft.com/office/drawing/2014/main" id="{FE6E79A5-2984-43F2-A744-35841CE9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2692400"/>
            <a:ext cx="7651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C:\Users\ADMIN\Desktop\Nong trai\472224296 (a6).jpg">
            <a:extLst>
              <a:ext uri="{FF2B5EF4-FFF2-40B4-BE49-F238E27FC236}">
                <a16:creationId xmlns:a16="http://schemas.microsoft.com/office/drawing/2014/main" id="{FC14FD5A-5944-4640-B0C9-CEB117C8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25400"/>
            <a:ext cx="609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02391097-6CD4-4005-9578-B27B165E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7394">
            <a:off x="8489950" y="3140075"/>
            <a:ext cx="19653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9" descr="C:\Users\ADMIN\Desktop\Nong trai\472224296 (3).jpg">
            <a:extLst>
              <a:ext uri="{FF2B5EF4-FFF2-40B4-BE49-F238E27FC236}">
                <a16:creationId xmlns:a16="http://schemas.microsoft.com/office/drawing/2014/main" id="{159822E7-F73E-40D5-8CE5-43F246CA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-25400"/>
            <a:ext cx="6032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72F5F0A0-BDF1-4CC4-90E9-50ADE5D4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25" y="4291013"/>
            <a:ext cx="148113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6" descr="C:\Users\ADMIN\Desktop\Nong trai\il_fullxfull.1073011138_eng3 (2).jpg">
            <a:extLst>
              <a:ext uri="{FF2B5EF4-FFF2-40B4-BE49-F238E27FC236}">
                <a16:creationId xmlns:a16="http://schemas.microsoft.com/office/drawing/2014/main" id="{AD2B2FD2-5451-4E2A-876A-9AD3366AC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-25400"/>
            <a:ext cx="81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 descr="C:\Users\ADMIN\Desktop\Nong trai\700_FO32939240_64b4071403327ba8edebdced5b1262a0.jpg">
            <a:extLst>
              <a:ext uri="{FF2B5EF4-FFF2-40B4-BE49-F238E27FC236}">
                <a16:creationId xmlns:a16="http://schemas.microsoft.com/office/drawing/2014/main" id="{26C51D70-0E08-4D34-ACC9-63E94569E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3937000"/>
            <a:ext cx="23050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\Desktop\Tai nguyen thiet ke tro choi\Bảng gỗ\6.jpg">
            <a:hlinkClick r:id="rId22" action="ppaction://hlinksldjump"/>
            <a:extLst>
              <a:ext uri="{FF2B5EF4-FFF2-40B4-BE49-F238E27FC236}">
                <a16:creationId xmlns:a16="http://schemas.microsoft.com/office/drawing/2014/main" id="{61B0DCF5-0572-4EE0-B62B-AE7E330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685800"/>
            <a:ext cx="7874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DMIN\Desktop\Tai nguyen thiet ke tro choi\Bảng gỗ\1.jpg">
            <a:hlinkClick r:id="rId24" action="ppaction://hlinksldjump"/>
            <a:extLst>
              <a:ext uri="{FF2B5EF4-FFF2-40B4-BE49-F238E27FC236}">
                <a16:creationId xmlns:a16="http://schemas.microsoft.com/office/drawing/2014/main" id="{538E51A6-8CB4-494D-BA17-37ADB5FDF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85800"/>
            <a:ext cx="8255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Tai nguyen thiet ke tro choi\Bảng gỗ\2.jpg">
            <a:hlinkClick r:id="rId26" action="ppaction://hlinksldjump"/>
            <a:extLst>
              <a:ext uri="{FF2B5EF4-FFF2-40B4-BE49-F238E27FC236}">
                <a16:creationId xmlns:a16="http://schemas.microsoft.com/office/drawing/2014/main" id="{5CA9716A-1C84-4514-8723-2944CE20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0725"/>
            <a:ext cx="7810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ADMIN\Desktop\Tai nguyen thiet ke tro choi\Bảng gỗ\3.jpg">
            <a:hlinkClick r:id="rId28" action="ppaction://hlinksldjump"/>
            <a:extLst>
              <a:ext uri="{FF2B5EF4-FFF2-40B4-BE49-F238E27FC236}">
                <a16:creationId xmlns:a16="http://schemas.microsoft.com/office/drawing/2014/main" id="{023320BB-4018-4394-9507-E2469C82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650875"/>
            <a:ext cx="7905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ADMIN\Desktop\Tai nguyen thiet ke tro choi\Bảng gỗ\4.jpg">
            <a:hlinkClick r:id="rId30" action="ppaction://hlinksldjump"/>
            <a:extLst>
              <a:ext uri="{FF2B5EF4-FFF2-40B4-BE49-F238E27FC236}">
                <a16:creationId xmlns:a16="http://schemas.microsoft.com/office/drawing/2014/main" id="{3B234FEB-707B-47F8-B971-4333CB420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703263"/>
            <a:ext cx="7540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ADMIN\Desktop\Tai nguyen thiet ke tro choi\Bảng gỗ\5.jpg">
            <a:hlinkClick r:id="rId32" action="ppaction://hlinksldjump"/>
            <a:extLst>
              <a:ext uri="{FF2B5EF4-FFF2-40B4-BE49-F238E27FC236}">
                <a16:creationId xmlns:a16="http://schemas.microsoft.com/office/drawing/2014/main" id="{97CDB027-1CC9-4620-92A3-B0F48581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703263"/>
            <a:ext cx="7540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Nong trai\88547877.jpg">
            <a:extLst>
              <a:ext uri="{FF2B5EF4-FFF2-40B4-BE49-F238E27FC236}">
                <a16:creationId xmlns:a16="http://schemas.microsoft.com/office/drawing/2014/main" id="{2157F08F-2383-4419-B517-886DAB26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36513"/>
            <a:ext cx="9144001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6BA63833-4F9C-44E7-B9CD-823F43D2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7526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9F64F-598E-4F95-823E-D51AA3A32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5" y="160020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5871C-F95E-4A1C-AF64-6CFB85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3225800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Đáp án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</a:p>
        </p:txBody>
      </p:sp>
      <p:pic>
        <p:nvPicPr>
          <p:cNvPr id="27654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93DFB620-D3E4-472C-BB98-D170AC5DD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0"/>
            <a:ext cx="1600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BE5C4897-6E40-472D-9E4A-D56185F48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031875"/>
            <a:ext cx="70485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u="sng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</a:rPr>
              <a:t>â</a:t>
            </a:r>
            <a:r>
              <a:rPr lang="vi-VN" altLang="en-US" b="1" u="sng">
                <a:solidFill>
                  <a:schemeClr val="bg1"/>
                </a:solidFill>
                <a:latin typeface="Times New Roman" panose="02020603050405020304" pitchFamily="18" charset="0"/>
              </a:rPr>
              <a:t>u 1:</a:t>
            </a:r>
            <a:r>
              <a:rPr lang="vi-VN" altLang="en-US">
                <a:solidFill>
                  <a:schemeClr val="bg1"/>
                </a:solidFill>
                <a:latin typeface="Times New Roman" panose="02020603050405020304" pitchFamily="18" charset="0"/>
              </a:rPr>
              <a:t> Cho phưương trình x</a:t>
            </a:r>
            <a:r>
              <a:rPr lang="vi-VN" altLang="en-US" baseline="3000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>
                <a:solidFill>
                  <a:schemeClr val="bg1"/>
                </a:solidFill>
                <a:latin typeface="Times New Roman" panose="02020603050405020304" pitchFamily="18" charset="0"/>
              </a:rPr>
              <a:t>- 2x + m - 1 = 0 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chemeClr val="bg1"/>
                </a:solidFill>
                <a:latin typeface="Times New Roman" panose="02020603050405020304" pitchFamily="18" charset="0"/>
              </a:rPr>
              <a:t>( m là tham số )</a:t>
            </a:r>
            <a:r>
              <a:rPr lang="vi-VN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>
                <a:solidFill>
                  <a:schemeClr val="bg1"/>
                </a:solidFill>
                <a:latin typeface="Times New Roman" panose="02020603050405020304" pitchFamily="18" charset="0"/>
              </a:rPr>
              <a:t>Phưương trình có nghiệm kép khi và chỉ khi m nhận giá trị bằng :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388E2D5E-0832-4C2D-9C33-B2F57B31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590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A. 1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3A978C8-DC32-4C16-8A70-16291D8A4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863" y="253365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D. - 2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09331ABF-5B5B-41E3-9498-00A84BC5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7968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B. - 1 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E4841FC-66D0-4097-AEB1-0EE00FCA3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25384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C.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3" grpId="0"/>
      <p:bldP spid="14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Nong trai\88547877.jpg">
            <a:extLst>
              <a:ext uri="{FF2B5EF4-FFF2-40B4-BE49-F238E27FC236}">
                <a16:creationId xmlns:a16="http://schemas.microsoft.com/office/drawing/2014/main" id="{0324951E-2929-4D52-AB5E-FFAE3C3B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865F473A-47D5-4E0C-B41C-7B79E5CB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1725613"/>
            <a:ext cx="853440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9F3326-3853-4BC2-8952-1A1A588D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3225800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Đáp án C</a:t>
            </a:r>
          </a:p>
        </p:txBody>
      </p:sp>
      <p:pic>
        <p:nvPicPr>
          <p:cNvPr id="28677" name="Picture 4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893CBEBF-A7A6-41AA-B334-433F28AC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0"/>
            <a:ext cx="1600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">
            <a:extLst>
              <a:ext uri="{FF2B5EF4-FFF2-40B4-BE49-F238E27FC236}">
                <a16:creationId xmlns:a16="http://schemas.microsoft.com/office/drawing/2014/main" id="{25986198-A012-47D4-A7B9-A34CCA3D2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28700"/>
            <a:ext cx="7315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Cõu 2: Cho phưương trình x</a:t>
            </a:r>
            <a:r>
              <a:rPr lang="vi-VN" altLang="en-US" sz="2400" baseline="3000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+ 3x + m  = 0 ( m là tham số ). Phưương trình có hai nghiệm phân biệt khi và chỉ khi m nhận giá trị thoả mãn: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76F0678B-FE57-4B9A-BF2B-70EC43F2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16188"/>
            <a:ext cx="103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</a:rPr>
              <a:t>A. m &gt;  </a:t>
            </a:r>
          </a:p>
        </p:txBody>
      </p:sp>
      <p:graphicFrame>
        <p:nvGraphicFramePr>
          <p:cNvPr id="28680" name="Object 26">
            <a:extLst>
              <a:ext uri="{FF2B5EF4-FFF2-40B4-BE49-F238E27FC236}">
                <a16:creationId xmlns:a16="http://schemas.microsoft.com/office/drawing/2014/main" id="{51A632E0-AA83-42CB-90AC-8E3F89C7C8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3475" y="2325688"/>
          <a:ext cx="3206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7" imgW="152334" imgH="393529" progId="Equation.DSMT4">
                  <p:embed/>
                </p:oleObj>
              </mc:Choice>
              <mc:Fallback>
                <p:oleObj name="Equation" r:id="rId7" imgW="152334" imgH="39352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2325688"/>
                        <a:ext cx="3206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25">
            <a:extLst>
              <a:ext uri="{FF2B5EF4-FFF2-40B4-BE49-F238E27FC236}">
                <a16:creationId xmlns:a16="http://schemas.microsoft.com/office/drawing/2014/main" id="{57A79AAA-EC6D-46C1-B3A7-1493ECCF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2514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B. m  </a:t>
            </a:r>
          </a:p>
        </p:txBody>
      </p:sp>
      <p:graphicFrame>
        <p:nvGraphicFramePr>
          <p:cNvPr id="28682" name="Object 27">
            <a:extLst>
              <a:ext uri="{FF2B5EF4-FFF2-40B4-BE49-F238E27FC236}">
                <a16:creationId xmlns:a16="http://schemas.microsoft.com/office/drawing/2014/main" id="{8BF00487-96C5-47B5-911B-B6202EE84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7625" y="2374900"/>
          <a:ext cx="5619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9" imgW="266469" imgH="393359" progId="Equation.DSMT4">
                  <p:embed/>
                </p:oleObj>
              </mc:Choice>
              <mc:Fallback>
                <p:oleObj name="Equation" r:id="rId9" imgW="266469" imgH="39335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2374900"/>
                        <a:ext cx="5619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Text Box 24">
            <a:extLst>
              <a:ext uri="{FF2B5EF4-FFF2-40B4-BE49-F238E27FC236}">
                <a16:creationId xmlns:a16="http://schemas.microsoft.com/office/drawing/2014/main" id="{2DAA10D3-8170-409A-9DE2-077AF9E74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C. m </a:t>
            </a:r>
          </a:p>
        </p:txBody>
      </p:sp>
      <p:graphicFrame>
        <p:nvGraphicFramePr>
          <p:cNvPr id="28684" name="Object 28">
            <a:extLst>
              <a:ext uri="{FF2B5EF4-FFF2-40B4-BE49-F238E27FC236}">
                <a16:creationId xmlns:a16="http://schemas.microsoft.com/office/drawing/2014/main" id="{8069A7B0-8F37-4467-926F-778C7F1E47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8775" y="2298700"/>
          <a:ext cx="5619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11" imgW="266469" imgH="393359" progId="Equation.DSMT4">
                  <p:embed/>
                </p:oleObj>
              </mc:Choice>
              <mc:Fallback>
                <p:oleObj name="Equation" r:id="rId11" imgW="266469" imgH="39335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5" y="2298700"/>
                        <a:ext cx="5619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Text Box 24">
            <a:extLst>
              <a:ext uri="{FF2B5EF4-FFF2-40B4-BE49-F238E27FC236}">
                <a16:creationId xmlns:a16="http://schemas.microsoft.com/office/drawing/2014/main" id="{65C2F84D-9857-4259-8110-8493F0B8E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514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D. m </a:t>
            </a:r>
          </a:p>
        </p:txBody>
      </p:sp>
      <p:graphicFrame>
        <p:nvGraphicFramePr>
          <p:cNvPr id="28686" name="Object 28">
            <a:extLst>
              <a:ext uri="{FF2B5EF4-FFF2-40B4-BE49-F238E27FC236}">
                <a16:creationId xmlns:a16="http://schemas.microsoft.com/office/drawing/2014/main" id="{783640A4-A70F-47C5-B048-0EA41C5358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75" y="2362200"/>
          <a:ext cx="5619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13" imgW="266469" imgH="393359" progId="Equation.DSMT4">
                  <p:embed/>
                </p:oleObj>
              </mc:Choice>
              <mc:Fallback>
                <p:oleObj name="Equation" r:id="rId13" imgW="266469" imgH="39335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2362200"/>
                        <a:ext cx="5619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Nong trai\88547877.jpg">
            <a:extLst>
              <a:ext uri="{FF2B5EF4-FFF2-40B4-BE49-F238E27FC236}">
                <a16:creationId xmlns:a16="http://schemas.microsoft.com/office/drawing/2014/main" id="{99B71D48-0B4D-40F5-B49F-F6DECE24F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F4315683-8C43-4C20-A13D-922B98FB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7526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ABE84-4820-458F-B3E4-5B98ACE78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3225800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Đáp án D</a:t>
            </a:r>
          </a:p>
        </p:txBody>
      </p:sp>
      <p:pic>
        <p:nvPicPr>
          <p:cNvPr id="29701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26769A36-42C6-4C9A-9615-2B96C752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0"/>
            <a:ext cx="1600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C1A49421-4108-49B6-ABB8-19AB46A2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41605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A.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Ph­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vô nghiệm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29CC8F0-E6FB-45B3-B351-0C586B612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752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B.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Ph­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có nghiệm kép 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D335D617-F96B-47CC-A2D8-829B1F2F2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5908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D.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Ph­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có hai nghiệm phân biệt trái dấu  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C8E2C71-797B-41C9-8A30-DE0522C28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133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C.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Ph­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có hai nghiệm phân biệt cùng dấu  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4E07B7CF-1685-440B-B8C5-6D3144CCB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54088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ph­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x</a:t>
            </a:r>
            <a:r>
              <a:rPr lang="en-US" altLang="en-US" sz="24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+ 3x - 5  = 0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0" grpId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Nong trai\88547877.jpg">
            <a:extLst>
              <a:ext uri="{FF2B5EF4-FFF2-40B4-BE49-F238E27FC236}">
                <a16:creationId xmlns:a16="http://schemas.microsoft.com/office/drawing/2014/main" id="{B0B9D34C-BC54-46AB-BB73-1D6A4E117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8B3AAFB6-5C7D-4991-8959-DF4003E6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651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7218F-EEDF-450B-9FCB-FB8A8601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32258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Đáp án : B</a:t>
            </a:r>
          </a:p>
        </p:txBody>
      </p:sp>
      <p:pic>
        <p:nvPicPr>
          <p:cNvPr id="30725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4F5B4746-1456-4EA1-B7CB-68119F50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0"/>
            <a:ext cx="1600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437DD386-B7D0-462B-A60B-B169ECF0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3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A. </a:t>
            </a:r>
            <a:r>
              <a:rPr lang="en-US" altLang="en-US" sz="2400">
                <a:solidFill>
                  <a:schemeClr val="bg1"/>
                </a:solidFill>
                <a:latin typeface=".VnArial NarrowH" panose="020B7200000000000000" pitchFamily="34" charset="0"/>
              </a:rPr>
              <a:t>{1 ; 3,5}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83BF505-7589-41D1-8430-DC27A64C6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C. </a:t>
            </a:r>
            <a:r>
              <a:rPr lang="en-US" altLang="en-US" sz="2400">
                <a:solidFill>
                  <a:schemeClr val="bg1"/>
                </a:solidFill>
                <a:latin typeface=".VnArial Narrow" panose="020B7200000000000000" pitchFamily="34" charset="0"/>
              </a:rPr>
              <a:t>{-1 ; 3,5}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CBF3270D-5C97-457E-8151-80033E524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D. </a:t>
            </a:r>
            <a:r>
              <a:rPr lang="en-US" altLang="en-US" sz="2400">
                <a:solidFill>
                  <a:schemeClr val="bg1"/>
                </a:solidFill>
                <a:latin typeface=".VnArial Narrow" panose="020B7200000000000000" pitchFamily="34" charset="0"/>
              </a:rPr>
              <a:t>{-1 ; -3,5}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963C7B7-8092-43AC-AF50-5C0290CD1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066800"/>
            <a:ext cx="7391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 i="1" u="sng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b="1" i="1" u="sng">
                <a:solidFill>
                  <a:schemeClr val="bg1"/>
                </a:solidFill>
                <a:latin typeface="Times New Roman" panose="02020603050405020304" pitchFamily="18" charset="0"/>
              </a:rPr>
              <a:t>â</a:t>
            </a:r>
            <a:r>
              <a:rPr lang="vi-VN" altLang="en-US" b="1" i="1" u="sng">
                <a:solidFill>
                  <a:schemeClr val="bg1"/>
                </a:solidFill>
                <a:latin typeface="Times New Roman" panose="02020603050405020304" pitchFamily="18" charset="0"/>
              </a:rPr>
              <a:t>u 4</a:t>
            </a:r>
            <a:r>
              <a:rPr lang="vi-VN" altLang="en-US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Tập nghiệm của phương trình </a:t>
            </a:r>
            <a:endParaRPr lang="en-US" altLang="en-US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2x</a:t>
            </a:r>
            <a:r>
              <a:rPr lang="vi-VN" altLang="en-US" i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 + 5x – 7 = 0 là </a:t>
            </a:r>
            <a:r>
              <a:rPr lang="en-US" altLang="en-US" i="1">
                <a:solidFill>
                  <a:schemeClr val="bg1"/>
                </a:solidFill>
                <a:latin typeface=".VnTime" panose="020B7200000000000000" pitchFamily="34" charset="0"/>
              </a:rPr>
              <a:t>: 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FF50392-2612-408A-AD3E-D6A612EE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43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B. </a:t>
            </a:r>
            <a:r>
              <a:rPr lang="en-US" altLang="en-US" sz="2400">
                <a:solidFill>
                  <a:schemeClr val="bg1"/>
                </a:solidFill>
                <a:latin typeface=".VnArial Narrow" panose="020B7200000000000000" pitchFamily="34" charset="0"/>
              </a:rPr>
              <a:t>{1 ; -3,5}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Nong trai\88547877.jpg">
            <a:extLst>
              <a:ext uri="{FF2B5EF4-FFF2-40B4-BE49-F238E27FC236}">
                <a16:creationId xmlns:a16="http://schemas.microsoft.com/office/drawing/2014/main" id="{0DEC88F7-B897-46F0-B40C-15533E92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1BB6377C-753B-4E78-9CCD-7BDA2A77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7526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E816B-2D0C-404F-BEEF-BAA968E4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3225800"/>
            <a:ext cx="1614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Đáp án : D</a:t>
            </a:r>
          </a:p>
        </p:txBody>
      </p:sp>
      <p:pic>
        <p:nvPicPr>
          <p:cNvPr id="31749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E755C5-8E6F-4849-8F4A-21DAE062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0"/>
            <a:ext cx="1600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A46CF510-4BBD-4519-9142-EC5989F7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19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nghiệm của ph­ương trình x</a:t>
            </a:r>
            <a:r>
              <a:rPr lang="en-US" altLang="en-US" sz="2400" i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+ 3x + 2 = 0 là: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609D665-D46E-4498-AC6E-F4EE867F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A. </a:t>
            </a:r>
            <a:r>
              <a:rPr lang="en-US" altLang="en-US" sz="2400">
                <a:solidFill>
                  <a:schemeClr val="bg1"/>
                </a:solidFill>
                <a:latin typeface=".VnArial Narrow" panose="020B7200000000000000" pitchFamily="34" charset="0"/>
              </a:rPr>
              <a:t>{1 ; 2}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5A9149C-ED87-4CBE-B15E-6B93332D9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1828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B. </a:t>
            </a:r>
            <a:r>
              <a:rPr lang="en-US" altLang="en-US" sz="2400">
                <a:solidFill>
                  <a:schemeClr val="bg1"/>
                </a:solidFill>
                <a:latin typeface=".VnArial Narrow" panose="020B7200000000000000" pitchFamily="34" charset="0"/>
              </a:rPr>
              <a:t>{1 ; -2}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D1E0379D-7826-448A-A133-B1212BC58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C. </a:t>
            </a:r>
            <a:r>
              <a:rPr lang="en-US" altLang="en-US" sz="2400">
                <a:solidFill>
                  <a:schemeClr val="bg1"/>
                </a:solidFill>
                <a:latin typeface=".VnArial Narrow" panose="020B7200000000000000" pitchFamily="34" charset="0"/>
              </a:rPr>
              <a:t>{-1 ; 2}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4AECEEB8-7B3C-4CAE-ADDE-F245155E8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828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D. </a:t>
            </a:r>
            <a:r>
              <a:rPr lang="en-US" altLang="en-US" sz="2400">
                <a:solidFill>
                  <a:schemeClr val="bg1"/>
                </a:solidFill>
                <a:latin typeface=".VnArial Narrow" panose="020B7200000000000000" pitchFamily="34" charset="0"/>
              </a:rPr>
              <a:t>{-1 ; -2}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Nong trai\88547877.jpg">
            <a:extLst>
              <a:ext uri="{FF2B5EF4-FFF2-40B4-BE49-F238E27FC236}">
                <a16:creationId xmlns:a16="http://schemas.microsoft.com/office/drawing/2014/main" id="{21A2FBAF-AD3F-469D-AD83-292552B5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6515C126-B163-48EC-B692-B42F6AD6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7526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B0069D-5E8C-4E5A-8942-9AB2A88C5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3225800"/>
            <a:ext cx="1519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Đáp án: B</a:t>
            </a:r>
          </a:p>
        </p:txBody>
      </p:sp>
      <p:pic>
        <p:nvPicPr>
          <p:cNvPr id="32773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CB89BB36-57E2-4E79-B6A8-6D9271AD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0"/>
            <a:ext cx="1600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CB490563-B02D-4F7A-B0A2-8BECF2C7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1844675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A. x</a:t>
            </a:r>
            <a:r>
              <a:rPr lang="en-US" altLang="en-US" sz="2400" baseline="30000">
                <a:solidFill>
                  <a:schemeClr val="bg1"/>
                </a:solidFill>
                <a:latin typeface=".VnTime" panose="020B7200000000000000" pitchFamily="34" charset="0"/>
              </a:rPr>
              <a:t>2 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 - 12x + 45 = 0 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EFE2DA2A-DC8B-4947-A220-18992F6DF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362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C. x</a:t>
            </a:r>
            <a:r>
              <a:rPr lang="en-US" altLang="en-US" sz="2400" baseline="30000">
                <a:solidFill>
                  <a:schemeClr val="bg1"/>
                </a:solidFill>
                <a:latin typeface=".VnTime" panose="020B7200000000000000" pitchFamily="34" charset="0"/>
              </a:rPr>
              <a:t>2 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 + 12x + 45 = 0 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72668C44-7251-479B-B895-13CBA67C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2405063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D. x</a:t>
            </a:r>
            <a:r>
              <a:rPr lang="en-US" altLang="en-US" sz="2400" baseline="30000">
                <a:solidFill>
                  <a:schemeClr val="bg1"/>
                </a:solidFill>
                <a:latin typeface=".VnTime" panose="020B7200000000000000" pitchFamily="34" charset="0"/>
              </a:rPr>
              <a:t>2 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 + 12x - 45 = 0 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F7801460-6F30-4E43-B86B-6230FBFD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1906588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B. x</a:t>
            </a:r>
            <a:r>
              <a:rPr lang="en-US" altLang="en-US" sz="2400" baseline="30000">
                <a:solidFill>
                  <a:schemeClr val="bg1"/>
                </a:solidFill>
                <a:latin typeface=".VnTime" panose="020B7200000000000000" pitchFamily="34" charset="0"/>
              </a:rPr>
              <a:t>2 </a:t>
            </a:r>
            <a:r>
              <a:rPr lang="en-US" altLang="en-US" sz="2400">
                <a:solidFill>
                  <a:schemeClr val="bg1"/>
                </a:solidFill>
                <a:latin typeface=".VnTime" panose="020B7200000000000000" pitchFamily="34" charset="0"/>
              </a:rPr>
              <a:t> - 12x - 45 = 0 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D14276B9-81AA-43F4-A4C2-24FB13CE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số có tổng bằng 12 và tích bằng - 45 là nghiệm của phư­ơng trình</a:t>
            </a:r>
            <a:r>
              <a:rPr lang="en-US" altLang="en-US" sz="2400" i="1">
                <a:solidFill>
                  <a:schemeClr val="bg1"/>
                </a:solidFill>
                <a:latin typeface=".VnTime" panose="020B7200000000000000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1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E2C68CC-2F1B-4057-B05E-0D3B45E8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c</a:t>
            </a:r>
            <a:r>
              <a:rPr lang="vi-VN" altLang="en-US" sz="2400">
                <a:latin typeface="Times New Roman" panose="02020603050405020304" pitchFamily="18" charset="0"/>
              </a:rPr>
              <a:t>. Chứng tỏ rằng  hai nghiệm tìm được trong câu a) là hoành độ giao điểm của hai đồ thị.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5FE319D-9548-43E1-B07D-69E40676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971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latin typeface=".VnTime" panose="020B7200000000000000" pitchFamily="34" charset="0"/>
              </a:rPr>
              <a:t>Gi¶i: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2F4BF87-297F-4A10-AD5F-80764CA9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lphaLcPeriod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Ph­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trình </a:t>
            </a:r>
            <a:r>
              <a:rPr lang="en-US" altLang="en-US" sz="2400">
                <a:latin typeface=".VnTime" panose="020B7200000000000000" pitchFamily="34" charset="0"/>
              </a:rPr>
              <a:t>x</a:t>
            </a:r>
            <a:r>
              <a:rPr lang="en-US" altLang="en-US" sz="2400" baseline="30000">
                <a:latin typeface=".VnTime" panose="020B7200000000000000" pitchFamily="34" charset="0"/>
              </a:rPr>
              <a:t>2</a:t>
            </a:r>
            <a:r>
              <a:rPr lang="en-US" altLang="en-US" sz="2400">
                <a:latin typeface=".VnTime" panose="020B7200000000000000" pitchFamily="34" charset="0"/>
              </a:rPr>
              <a:t> - x - 2 = 0     (a =1, b = - 1, c = - 2)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51C6077-0965-40F3-B456-D6D7ABB5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en-US" sz="2400">
                <a:latin typeface=".VnTime" panose="020B7200000000000000" pitchFamily="34" charset="0"/>
              </a:rPr>
              <a:t>a - b + c = 1 - (-1) + (-2) = 0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7F888E7-D576-4F1A-99E7-3F1DBCF5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</a:rPr>
              <a:t>Vậy phương trình có hai nghiệm </a:t>
            </a:r>
            <a:r>
              <a:rPr lang="en-US" altLang="en-US" sz="2400">
                <a:latin typeface=".VnTime" panose="020B7200000000000000" pitchFamily="34" charset="0"/>
              </a:rPr>
              <a:t>:   x</a:t>
            </a:r>
            <a:r>
              <a:rPr lang="en-US" altLang="en-US" sz="2400" baseline="-25000">
                <a:latin typeface=".VnTime" panose="020B7200000000000000" pitchFamily="34" charset="0"/>
              </a:rPr>
              <a:t>1</a:t>
            </a:r>
            <a:r>
              <a:rPr lang="en-US" altLang="en-US" sz="2400">
                <a:latin typeface=".VnTime" panose="020B7200000000000000" pitchFamily="34" charset="0"/>
              </a:rPr>
              <a:t> = -1,   x</a:t>
            </a:r>
            <a:r>
              <a:rPr lang="en-US" altLang="en-US" sz="2400" baseline="-25000">
                <a:latin typeface=".VnTime" panose="020B7200000000000000" pitchFamily="34" charset="0"/>
              </a:rPr>
              <a:t>2</a:t>
            </a:r>
            <a:r>
              <a:rPr lang="en-US" altLang="en-US" sz="2400">
                <a:latin typeface=".VnTime" panose="020B7200000000000000" pitchFamily="34" charset="0"/>
              </a:rPr>
              <a:t> = 2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048F6BA-24E2-4042-8A26-CBCD3CBF9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 Bài tập 55-SGK/ 63 )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8E70113-A938-41F4-95CC-970B8A1DC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9906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Cho ph­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ng trình</a:t>
            </a:r>
            <a:r>
              <a:rPr lang="en-US" altLang="en-US" sz="2400" i="1">
                <a:latin typeface=".VnTime" panose="020B7200000000000000" pitchFamily="34" charset="0"/>
              </a:rPr>
              <a:t> x</a:t>
            </a:r>
            <a:r>
              <a:rPr lang="en-US" altLang="en-US" sz="2400" i="1" baseline="30000">
                <a:latin typeface=".VnTime" panose="020B7200000000000000" pitchFamily="34" charset="0"/>
              </a:rPr>
              <a:t>2 </a:t>
            </a:r>
            <a:r>
              <a:rPr lang="en-US" altLang="en-US" sz="2400" i="1">
                <a:latin typeface="Times New Roman" panose="02020603050405020304" pitchFamily="18" charset="0"/>
              </a:rPr>
              <a:t>–</a:t>
            </a:r>
            <a:r>
              <a:rPr lang="en-US" altLang="en-US" sz="2400" i="1">
                <a:latin typeface=".VnTime" panose="020B7200000000000000" pitchFamily="34" charset="0"/>
              </a:rPr>
              <a:t> x </a:t>
            </a:r>
            <a:r>
              <a:rPr lang="en-US" altLang="en-US" sz="2400" i="1">
                <a:latin typeface="Times New Roman" panose="02020603050405020304" pitchFamily="18" charset="0"/>
              </a:rPr>
              <a:t>–</a:t>
            </a:r>
            <a:r>
              <a:rPr lang="en-US" altLang="en-US" sz="2400" i="1">
                <a:latin typeface=".VnTime" panose="020B7200000000000000" pitchFamily="34" charset="0"/>
              </a:rPr>
              <a:t> 2= 0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3D3FF7B-1D1C-4187-A210-CE70434B6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a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.) Giải ph­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trình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774DD01A-64EB-4FAC-B7E5-7746E713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b.) </a:t>
            </a:r>
            <a:r>
              <a:rPr lang="vi-VN" altLang="en-US" sz="2400">
                <a:latin typeface="Times New Roman" panose="02020603050405020304" pitchFamily="18" charset="0"/>
              </a:rPr>
              <a:t>Vẽ đồ thị 2 hàm số y = x</a:t>
            </a:r>
            <a:r>
              <a:rPr lang="vi-VN" altLang="en-US" sz="2400" baseline="30000">
                <a:latin typeface="Times New Roman" panose="02020603050405020304" pitchFamily="18" charset="0"/>
              </a:rPr>
              <a:t>2</a:t>
            </a:r>
            <a:r>
              <a:rPr lang="vi-VN" altLang="en-US" sz="2400">
                <a:latin typeface="Times New Roman" panose="02020603050405020304" pitchFamily="18" charset="0"/>
              </a:rPr>
              <a:t> và y= x+2 trên cùng một hệ trục toạ độ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8D0AF96D-2B5C-4437-9820-23A39D12F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0000CC"/>
                </a:solidFill>
                <a:latin typeface="Times New Roman" panose="02020603050405020304" pitchFamily="18" charset="0"/>
              </a:rPr>
              <a:t>BÀI TẬP TỔNG HỢP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5D63D80A-F66C-4B8D-A4C3-B764F399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b</a:t>
            </a:r>
            <a:r>
              <a:rPr lang="vi-VN" altLang="en-US" sz="2400">
                <a:latin typeface="Times New Roman" panose="02020603050405020304" pitchFamily="18" charset="0"/>
              </a:rPr>
              <a:t>. Vẽ 2 đồ thị y=x</a:t>
            </a:r>
            <a:r>
              <a:rPr lang="vi-VN" altLang="en-US" sz="2400" baseline="30000">
                <a:latin typeface="Times New Roman" panose="02020603050405020304" pitchFamily="18" charset="0"/>
              </a:rPr>
              <a:t>2</a:t>
            </a:r>
            <a:r>
              <a:rPr lang="vi-VN" altLang="en-US" sz="2400">
                <a:latin typeface="Times New Roman" panose="02020603050405020304" pitchFamily="18" charset="0"/>
              </a:rPr>
              <a:t> và y= x+2 trên cùng một hệ trục toạ độ.</a:t>
            </a:r>
          </a:p>
        </p:txBody>
      </p:sp>
      <p:graphicFrame>
        <p:nvGraphicFramePr>
          <p:cNvPr id="15" name="Group 20">
            <a:extLst>
              <a:ext uri="{FF2B5EF4-FFF2-40B4-BE49-F238E27FC236}">
                <a16:creationId xmlns:a16="http://schemas.microsoft.com/office/drawing/2014/main" id="{7B515186-03A1-483C-8778-98F3E5E0D490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81000" y="5638800"/>
          <a:ext cx="4032250" cy="9144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y=x</a:t>
                      </a:r>
                      <a:r>
                        <a:rPr kumimoji="0" lang="en-US" sz="2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Group 43">
            <a:extLst>
              <a:ext uri="{FF2B5EF4-FFF2-40B4-BE49-F238E27FC236}">
                <a16:creationId xmlns:a16="http://schemas.microsoft.com/office/drawing/2014/main" id="{E4B221F3-3C00-49E5-A059-2B0B54380A72}"/>
              </a:ext>
            </a:extLst>
          </p:cNvPr>
          <p:cNvGraphicFramePr>
            <a:graphicFrameLocks noGrp="1"/>
          </p:cNvGraphicFramePr>
          <p:nvPr/>
        </p:nvGraphicFramePr>
        <p:xfrm>
          <a:off x="5638800" y="5638800"/>
          <a:ext cx="2743200" cy="914400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y=x+2</a:t>
                      </a:r>
                      <a:endParaRPr kumimoji="0" lang="en-US" sz="2400" b="0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Box 57">
            <a:extLst>
              <a:ext uri="{FF2B5EF4-FFF2-40B4-BE49-F238E27FC236}">
                <a16:creationId xmlns:a16="http://schemas.microsoft.com/office/drawing/2014/main" id="{9106CB3B-08D1-4B9C-B8D3-92BF80B8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96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" name="Text Box 58">
            <a:extLst>
              <a:ext uri="{FF2B5EF4-FFF2-40B4-BE49-F238E27FC236}">
                <a16:creationId xmlns:a16="http://schemas.microsoft.com/office/drawing/2014/main" id="{1447AB95-8BCA-4ED8-9541-B51D00BE7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096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5D3BB953-28D7-4E07-9989-FE1B73FC0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6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1AB2AAF1-BE18-4323-AEEF-C26978C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096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Text Box 61">
            <a:extLst>
              <a:ext uri="{FF2B5EF4-FFF2-40B4-BE49-F238E27FC236}">
                <a16:creationId xmlns:a16="http://schemas.microsoft.com/office/drawing/2014/main" id="{44C1F19A-AD35-4559-A6EE-DFD3EF53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96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Text Box 62">
            <a:extLst>
              <a:ext uri="{FF2B5EF4-FFF2-40B4-BE49-F238E27FC236}">
                <a16:creationId xmlns:a16="http://schemas.microsoft.com/office/drawing/2014/main" id="{45120582-CC46-403F-95D8-19A788DC8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9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Text Box 63">
            <a:extLst>
              <a:ext uri="{FF2B5EF4-FFF2-40B4-BE49-F238E27FC236}">
                <a16:creationId xmlns:a16="http://schemas.microsoft.com/office/drawing/2014/main" id="{E6960CAE-847A-4889-8CA1-5F9066220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857446C-BD36-4AD4-AA1D-7A107B117958}"/>
              </a:ext>
            </a:extLst>
          </p:cNvPr>
          <p:cNvGrpSpPr>
            <a:grpSpLocks/>
          </p:cNvGrpSpPr>
          <p:nvPr/>
        </p:nvGrpSpPr>
        <p:grpSpPr bwMode="auto">
          <a:xfrm>
            <a:off x="-762000" y="2514600"/>
            <a:ext cx="5638800" cy="3924300"/>
            <a:chOff x="2688" y="1776"/>
            <a:chExt cx="3168" cy="2472"/>
          </a:xfrm>
        </p:grpSpPr>
        <p:sp>
          <p:nvSpPr>
            <p:cNvPr id="35884" name="Freeform 3">
              <a:extLst>
                <a:ext uri="{FF2B5EF4-FFF2-40B4-BE49-F238E27FC236}">
                  <a16:creationId xmlns:a16="http://schemas.microsoft.com/office/drawing/2014/main" id="{46276356-C560-496F-A0C2-9A43AA34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938"/>
              <a:ext cx="2280" cy="2208"/>
            </a:xfrm>
            <a:custGeom>
              <a:avLst/>
              <a:gdLst>
                <a:gd name="T0" fmla="*/ 0 w 2280"/>
                <a:gd name="T1" fmla="*/ 2208 h 2208"/>
                <a:gd name="T2" fmla="*/ 2280 w 2280"/>
                <a:gd name="T3" fmla="*/ 0 h 2208"/>
                <a:gd name="T4" fmla="*/ 0 60000 65536"/>
                <a:gd name="T5" fmla="*/ 0 60000 65536"/>
                <a:gd name="T6" fmla="*/ 0 w 2280"/>
                <a:gd name="T7" fmla="*/ 0 h 2208"/>
                <a:gd name="T8" fmla="*/ 2280 w 2280"/>
                <a:gd name="T9" fmla="*/ 2208 h 2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80" h="2208">
                  <a:moveTo>
                    <a:pt x="0" y="2208"/>
                  </a:moveTo>
                  <a:lnTo>
                    <a:pt x="228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4">
              <a:extLst>
                <a:ext uri="{FF2B5EF4-FFF2-40B4-BE49-F238E27FC236}">
                  <a16:creationId xmlns:a16="http://schemas.microsoft.com/office/drawing/2014/main" id="{1869BC5F-3E27-4928-ACBE-5A2724D2C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776"/>
              <a:ext cx="0" cy="2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Line 5">
              <a:extLst>
                <a:ext uri="{FF2B5EF4-FFF2-40B4-BE49-F238E27FC236}">
                  <a16:creationId xmlns:a16="http://schemas.microsoft.com/office/drawing/2014/main" id="{F56E62C2-CFFE-4545-8D2C-D193C79BB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875"/>
              <a:ext cx="2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Line 6">
              <a:extLst>
                <a:ext uri="{FF2B5EF4-FFF2-40B4-BE49-F238E27FC236}">
                  <a16:creationId xmlns:a16="http://schemas.microsoft.com/office/drawing/2014/main" id="{20B5505D-2DBA-4505-986B-F95115E15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3" y="3841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Line 7">
              <a:extLst>
                <a:ext uri="{FF2B5EF4-FFF2-40B4-BE49-F238E27FC236}">
                  <a16:creationId xmlns:a16="http://schemas.microsoft.com/office/drawing/2014/main" id="{44B83DC3-CCC9-4EBE-81AB-6FEEDAA01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9" y="3841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Line 8">
              <a:extLst>
                <a:ext uri="{FF2B5EF4-FFF2-40B4-BE49-F238E27FC236}">
                  <a16:creationId xmlns:a16="http://schemas.microsoft.com/office/drawing/2014/main" id="{69719CB4-C72E-4260-A4CD-EBEF327DB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9" y="3841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Line 9">
              <a:extLst>
                <a:ext uri="{FF2B5EF4-FFF2-40B4-BE49-F238E27FC236}">
                  <a16:creationId xmlns:a16="http://schemas.microsoft.com/office/drawing/2014/main" id="{35030B82-60CE-4CA1-AA98-D40573FFC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3" y="3841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10">
              <a:extLst>
                <a:ext uri="{FF2B5EF4-FFF2-40B4-BE49-F238E27FC236}">
                  <a16:creationId xmlns:a16="http://schemas.microsoft.com/office/drawing/2014/main" id="{4D110DB6-F21C-4389-9F7C-A2AA5B5F8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" y="3520"/>
              <a:ext cx="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Line 11">
              <a:extLst>
                <a:ext uri="{FF2B5EF4-FFF2-40B4-BE49-F238E27FC236}">
                  <a16:creationId xmlns:a16="http://schemas.microsoft.com/office/drawing/2014/main" id="{9C47201E-2D1D-4C42-B689-BBB68DE88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" y="3164"/>
              <a:ext cx="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Line 12">
              <a:extLst>
                <a:ext uri="{FF2B5EF4-FFF2-40B4-BE49-F238E27FC236}">
                  <a16:creationId xmlns:a16="http://schemas.microsoft.com/office/drawing/2014/main" id="{ABBE3F7A-795F-4C28-BAA6-6CDC03821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" y="2809"/>
              <a:ext cx="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Line 13">
              <a:extLst>
                <a:ext uri="{FF2B5EF4-FFF2-40B4-BE49-F238E27FC236}">
                  <a16:creationId xmlns:a16="http://schemas.microsoft.com/office/drawing/2014/main" id="{08364A20-B72F-4326-B8B1-04A6E131A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" y="2457"/>
              <a:ext cx="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Freeform 14">
              <a:extLst>
                <a:ext uri="{FF2B5EF4-FFF2-40B4-BE49-F238E27FC236}">
                  <a16:creationId xmlns:a16="http://schemas.microsoft.com/office/drawing/2014/main" id="{B5834D68-EED3-4839-AF70-38640CD64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3520"/>
              <a:ext cx="1" cy="355"/>
            </a:xfrm>
            <a:custGeom>
              <a:avLst/>
              <a:gdLst>
                <a:gd name="T0" fmla="*/ 0 w 1"/>
                <a:gd name="T1" fmla="*/ 15 h 504"/>
                <a:gd name="T2" fmla="*/ 0 w 1"/>
                <a:gd name="T3" fmla="*/ 0 h 504"/>
                <a:gd name="T4" fmla="*/ 0 60000 65536"/>
                <a:gd name="T5" fmla="*/ 0 60000 65536"/>
                <a:gd name="T6" fmla="*/ 0 w 1"/>
                <a:gd name="T7" fmla="*/ 0 h 504"/>
                <a:gd name="T8" fmla="*/ 1 w 1"/>
                <a:gd name="T9" fmla="*/ 504 h 5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04">
                  <a:moveTo>
                    <a:pt x="0" y="50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Freeform 15">
              <a:extLst>
                <a:ext uri="{FF2B5EF4-FFF2-40B4-BE49-F238E27FC236}">
                  <a16:creationId xmlns:a16="http://schemas.microsoft.com/office/drawing/2014/main" id="{457C7638-5D50-4C7C-9135-124417E0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518"/>
              <a:ext cx="1" cy="357"/>
            </a:xfrm>
            <a:custGeom>
              <a:avLst/>
              <a:gdLst>
                <a:gd name="T0" fmla="*/ 0 w 1"/>
                <a:gd name="T1" fmla="*/ 15 h 507"/>
                <a:gd name="T2" fmla="*/ 0 w 1"/>
                <a:gd name="T3" fmla="*/ 0 h 507"/>
                <a:gd name="T4" fmla="*/ 0 60000 65536"/>
                <a:gd name="T5" fmla="*/ 0 60000 65536"/>
                <a:gd name="T6" fmla="*/ 0 w 1"/>
                <a:gd name="T7" fmla="*/ 0 h 507"/>
                <a:gd name="T8" fmla="*/ 1 w 1"/>
                <a:gd name="T9" fmla="*/ 507 h 5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07">
                  <a:moveTo>
                    <a:pt x="0" y="50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Freeform 16">
              <a:extLst>
                <a:ext uri="{FF2B5EF4-FFF2-40B4-BE49-F238E27FC236}">
                  <a16:creationId xmlns:a16="http://schemas.microsoft.com/office/drawing/2014/main" id="{5237649A-4C3C-4BF8-8B82-AAB09CD0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3520"/>
              <a:ext cx="722" cy="3"/>
            </a:xfrm>
            <a:custGeom>
              <a:avLst/>
              <a:gdLst>
                <a:gd name="T0" fmla="*/ 0 w 1002"/>
                <a:gd name="T1" fmla="*/ 0 h 4"/>
                <a:gd name="T2" fmla="*/ 38 w 1002"/>
                <a:gd name="T3" fmla="*/ 2 h 4"/>
                <a:gd name="T4" fmla="*/ 0 60000 65536"/>
                <a:gd name="T5" fmla="*/ 0 60000 65536"/>
                <a:gd name="T6" fmla="*/ 0 w 1002"/>
                <a:gd name="T7" fmla="*/ 0 h 4"/>
                <a:gd name="T8" fmla="*/ 1002 w 100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2" h="4">
                  <a:moveTo>
                    <a:pt x="0" y="0"/>
                  </a:moveTo>
                  <a:lnTo>
                    <a:pt x="1002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Line 17">
              <a:extLst>
                <a:ext uri="{FF2B5EF4-FFF2-40B4-BE49-F238E27FC236}">
                  <a16:creationId xmlns:a16="http://schemas.microsoft.com/office/drawing/2014/main" id="{C4DD1886-C2CA-472D-885C-82CF4B9E7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9" y="2453"/>
              <a:ext cx="0" cy="1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Freeform 18">
              <a:extLst>
                <a:ext uri="{FF2B5EF4-FFF2-40B4-BE49-F238E27FC236}">
                  <a16:creationId xmlns:a16="http://schemas.microsoft.com/office/drawing/2014/main" id="{B12CACC6-7F2E-4A73-9420-5F5153244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448"/>
              <a:ext cx="5" cy="1427"/>
            </a:xfrm>
            <a:custGeom>
              <a:avLst/>
              <a:gdLst>
                <a:gd name="T0" fmla="*/ 0 w 5"/>
                <a:gd name="T1" fmla="*/ 1427 h 1427"/>
                <a:gd name="T2" fmla="*/ 5 w 5"/>
                <a:gd name="T3" fmla="*/ 0 h 1427"/>
                <a:gd name="T4" fmla="*/ 0 60000 65536"/>
                <a:gd name="T5" fmla="*/ 0 60000 65536"/>
                <a:gd name="T6" fmla="*/ 0 w 5"/>
                <a:gd name="T7" fmla="*/ 0 h 1427"/>
                <a:gd name="T8" fmla="*/ 5 w 5"/>
                <a:gd name="T9" fmla="*/ 1427 h 14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427">
                  <a:moveTo>
                    <a:pt x="0" y="1427"/>
                  </a:moveTo>
                  <a:lnTo>
                    <a:pt x="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Line 19">
              <a:extLst>
                <a:ext uri="{FF2B5EF4-FFF2-40B4-BE49-F238E27FC236}">
                  <a16:creationId xmlns:a16="http://schemas.microsoft.com/office/drawing/2014/main" id="{B8EF4706-65E9-46B4-ADBD-EBDDD74B1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9" y="2457"/>
              <a:ext cx="1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Freeform 20">
              <a:extLst>
                <a:ext uri="{FF2B5EF4-FFF2-40B4-BE49-F238E27FC236}">
                  <a16:creationId xmlns:a16="http://schemas.microsoft.com/office/drawing/2014/main" id="{31483697-D132-42C8-8A01-A0E48995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028"/>
              <a:ext cx="1694" cy="1843"/>
            </a:xfrm>
            <a:custGeom>
              <a:avLst/>
              <a:gdLst>
                <a:gd name="T0" fmla="*/ 0 w 1694"/>
                <a:gd name="T1" fmla="*/ 0 h 1843"/>
                <a:gd name="T2" fmla="*/ 114 w 1694"/>
                <a:gd name="T3" fmla="*/ 426 h 1843"/>
                <a:gd name="T4" fmla="*/ 474 w 1694"/>
                <a:gd name="T5" fmla="*/ 1472 h 1843"/>
                <a:gd name="T6" fmla="*/ 846 w 1694"/>
                <a:gd name="T7" fmla="*/ 1842 h 1843"/>
                <a:gd name="T8" fmla="*/ 1212 w 1694"/>
                <a:gd name="T9" fmla="*/ 1479 h 1843"/>
                <a:gd name="T10" fmla="*/ 1590 w 1694"/>
                <a:gd name="T11" fmla="*/ 414 h 1843"/>
                <a:gd name="T12" fmla="*/ 1694 w 1694"/>
                <a:gd name="T13" fmla="*/ 6 h 1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4"/>
                <a:gd name="T22" fmla="*/ 0 h 1843"/>
                <a:gd name="T23" fmla="*/ 1694 w 1694"/>
                <a:gd name="T24" fmla="*/ 1843 h 18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4" h="1843">
                  <a:moveTo>
                    <a:pt x="0" y="0"/>
                  </a:moveTo>
                  <a:cubicBezTo>
                    <a:pt x="18" y="71"/>
                    <a:pt x="35" y="181"/>
                    <a:pt x="114" y="426"/>
                  </a:cubicBezTo>
                  <a:cubicBezTo>
                    <a:pt x="193" y="671"/>
                    <a:pt x="352" y="1236"/>
                    <a:pt x="474" y="1472"/>
                  </a:cubicBezTo>
                  <a:cubicBezTo>
                    <a:pt x="596" y="1708"/>
                    <a:pt x="723" y="1841"/>
                    <a:pt x="846" y="1842"/>
                  </a:cubicBezTo>
                  <a:cubicBezTo>
                    <a:pt x="969" y="1843"/>
                    <a:pt x="1088" y="1717"/>
                    <a:pt x="1212" y="1479"/>
                  </a:cubicBezTo>
                  <a:cubicBezTo>
                    <a:pt x="1336" y="1241"/>
                    <a:pt x="1510" y="660"/>
                    <a:pt x="1590" y="414"/>
                  </a:cubicBezTo>
                  <a:cubicBezTo>
                    <a:pt x="1670" y="168"/>
                    <a:pt x="1672" y="91"/>
                    <a:pt x="1694" y="6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Text Box 21">
              <a:extLst>
                <a:ext uri="{FF2B5EF4-FFF2-40B4-BE49-F238E27FC236}">
                  <a16:creationId xmlns:a16="http://schemas.microsoft.com/office/drawing/2014/main" id="{EE1F76BE-931A-4BF4-A171-EBDF64808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" y="390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-2</a:t>
              </a:r>
            </a:p>
          </p:txBody>
        </p:sp>
        <p:sp>
          <p:nvSpPr>
            <p:cNvPr id="35903" name="Text Box 22">
              <a:extLst>
                <a:ext uri="{FF2B5EF4-FFF2-40B4-BE49-F238E27FC236}">
                  <a16:creationId xmlns:a16="http://schemas.microsoft.com/office/drawing/2014/main" id="{8B513B86-B34E-4AE4-919A-B7612B483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6" y="3909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-1</a:t>
              </a:r>
            </a:p>
          </p:txBody>
        </p:sp>
        <p:sp>
          <p:nvSpPr>
            <p:cNvPr id="35904" name="Text Box 23">
              <a:extLst>
                <a:ext uri="{FF2B5EF4-FFF2-40B4-BE49-F238E27FC236}">
                  <a16:creationId xmlns:a16="http://schemas.microsoft.com/office/drawing/2014/main" id="{C38054A9-42AF-47FD-AB10-496CF0A02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" y="3885"/>
              <a:ext cx="2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35905" name="Text Box 24">
              <a:extLst>
                <a:ext uri="{FF2B5EF4-FFF2-40B4-BE49-F238E27FC236}">
                  <a16:creationId xmlns:a16="http://schemas.microsoft.com/office/drawing/2014/main" id="{D25A88A2-2B5C-4E38-A4F1-3D7D748C2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2" y="3900"/>
              <a:ext cx="2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35906" name="Text Box 25">
              <a:extLst>
                <a:ext uri="{FF2B5EF4-FFF2-40B4-BE49-F238E27FC236}">
                  <a16:creationId xmlns:a16="http://schemas.microsoft.com/office/drawing/2014/main" id="{B3AA3BDF-63B9-4F96-B87A-15A5E5A10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4" y="3900"/>
              <a:ext cx="2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35907" name="Text Box 26">
              <a:extLst>
                <a:ext uri="{FF2B5EF4-FFF2-40B4-BE49-F238E27FC236}">
                  <a16:creationId xmlns:a16="http://schemas.microsoft.com/office/drawing/2014/main" id="{CCC53E40-B604-4CCE-BEFD-C6E9FE007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" y="3900"/>
              <a:ext cx="2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35908" name="Text Box 27">
              <a:extLst>
                <a:ext uri="{FF2B5EF4-FFF2-40B4-BE49-F238E27FC236}">
                  <a16:creationId xmlns:a16="http://schemas.microsoft.com/office/drawing/2014/main" id="{2A9637C7-0A5F-4AE9-97B9-8B8C05C0F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3282"/>
              <a:ext cx="2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35909" name="Text Box 28">
              <a:extLst>
                <a:ext uri="{FF2B5EF4-FFF2-40B4-BE49-F238E27FC236}">
                  <a16:creationId xmlns:a16="http://schemas.microsoft.com/office/drawing/2014/main" id="{9D174D33-D840-4C0F-9C6E-8254AA880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5" y="1810"/>
              <a:ext cx="2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35910" name="Text Box 29">
              <a:extLst>
                <a:ext uri="{FF2B5EF4-FFF2-40B4-BE49-F238E27FC236}">
                  <a16:creationId xmlns:a16="http://schemas.microsoft.com/office/drawing/2014/main" id="{C5652E3D-3248-4FDC-8FD7-5EC07FD28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207"/>
              <a:ext cx="2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35911" name="Text Box 30">
              <a:extLst>
                <a:ext uri="{FF2B5EF4-FFF2-40B4-BE49-F238E27FC236}">
                  <a16:creationId xmlns:a16="http://schemas.microsoft.com/office/drawing/2014/main" id="{546CEE81-A636-4AF7-A374-592C52759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498013">
              <a:off x="5136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y=x+2</a:t>
              </a:r>
            </a:p>
          </p:txBody>
        </p:sp>
        <p:sp>
          <p:nvSpPr>
            <p:cNvPr id="35912" name="Text Box 31">
              <a:extLst>
                <a:ext uri="{FF2B5EF4-FFF2-40B4-BE49-F238E27FC236}">
                  <a16:creationId xmlns:a16="http://schemas.microsoft.com/office/drawing/2014/main" id="{3C252BA8-2E68-47BD-A0B1-38A4F2EA7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87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y=x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2</a:t>
              </a:r>
              <a:endParaRPr lang="en-US" altLang="en-US" sz="2400">
                <a:latin typeface=".VnTime" panose="020B7200000000000000" pitchFamily="34" charset="0"/>
              </a:endParaRPr>
            </a:p>
          </p:txBody>
        </p:sp>
      </p:grpSp>
      <p:graphicFrame>
        <p:nvGraphicFramePr>
          <p:cNvPr id="34" name="Group 41">
            <a:extLst>
              <a:ext uri="{FF2B5EF4-FFF2-40B4-BE49-F238E27FC236}">
                <a16:creationId xmlns:a16="http://schemas.microsoft.com/office/drawing/2014/main" id="{93DD9250-15A9-445B-9A4D-8FA46347162B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371600"/>
          <a:ext cx="403225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y=x</a:t>
                      </a:r>
                      <a:r>
                        <a:rPr kumimoji="0" lang="en-US" sz="2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64">
            <a:extLst>
              <a:ext uri="{FF2B5EF4-FFF2-40B4-BE49-F238E27FC236}">
                <a16:creationId xmlns:a16="http://schemas.microsoft.com/office/drawing/2014/main" id="{98B619BB-8691-4A29-8307-64FDC4FBB81C}"/>
              </a:ext>
            </a:extLst>
          </p:cNvPr>
          <p:cNvGraphicFramePr>
            <a:graphicFrameLocks noGrp="1"/>
          </p:cNvGraphicFramePr>
          <p:nvPr/>
        </p:nvGraphicFramePr>
        <p:xfrm>
          <a:off x="5410200" y="1371600"/>
          <a:ext cx="2743200" cy="1036638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y=x+2</a:t>
                      </a:r>
                      <a:endParaRPr kumimoji="0" lang="en-US" sz="2800" b="0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880" name="Text Box 78">
            <a:extLst>
              <a:ext uri="{FF2B5EF4-FFF2-40B4-BE49-F238E27FC236}">
                <a16:creationId xmlns:a16="http://schemas.microsoft.com/office/drawing/2014/main" id="{2D22B935-4666-4296-9648-E64CA6CA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</a:rPr>
              <a:t>b. Vẽ 2 đồ thị y=x</a:t>
            </a:r>
            <a:r>
              <a:rPr lang="vi-VN" altLang="en-US" sz="2400" baseline="30000">
                <a:latin typeface="Times New Roman" panose="02020603050405020304" pitchFamily="18" charset="0"/>
              </a:rPr>
              <a:t>2</a:t>
            </a:r>
            <a:r>
              <a:rPr lang="vi-VN" altLang="en-US" sz="2400">
                <a:latin typeface="Times New Roman" panose="02020603050405020304" pitchFamily="18" charset="0"/>
              </a:rPr>
              <a:t> và y= x+2 trên cùng một hệ trục toạ độ.</a:t>
            </a:r>
          </a:p>
        </p:txBody>
      </p:sp>
      <p:sp>
        <p:nvSpPr>
          <p:cNvPr id="37" name="Text Box 79">
            <a:extLst>
              <a:ext uri="{FF2B5EF4-FFF2-40B4-BE49-F238E27FC236}">
                <a16:creationId xmlns:a16="http://schemas.microsoft.com/office/drawing/2014/main" id="{589E384E-D95A-4734-9E6B-AF4D839D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66700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</a:rPr>
              <a:t>c. Hoành độ giao điểm của hai đồ thị là nghiệm của phương trình: </a:t>
            </a:r>
          </a:p>
        </p:txBody>
      </p:sp>
      <p:sp>
        <p:nvSpPr>
          <p:cNvPr id="38" name="Text Box 80">
            <a:extLst>
              <a:ext uri="{FF2B5EF4-FFF2-40B4-BE49-F238E27FC236}">
                <a16:creationId xmlns:a16="http://schemas.microsoft.com/office/drawing/2014/main" id="{1337DD32-87BB-4518-8EE6-460B6B63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100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x</a:t>
            </a:r>
            <a:r>
              <a:rPr lang="en-US" altLang="en-US" sz="2400" baseline="30000">
                <a:latin typeface=".VnTime" panose="020B7200000000000000" pitchFamily="34" charset="0"/>
              </a:rPr>
              <a:t>2</a:t>
            </a:r>
            <a:r>
              <a:rPr lang="en-US" altLang="en-US" sz="2400">
                <a:latin typeface=".VnTime" panose="020B7200000000000000" pitchFamily="34" charset="0"/>
              </a:rPr>
              <a:t> = x+2  </a:t>
            </a: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en-US" altLang="en-US" sz="2400">
                <a:latin typeface=".VnTime" panose="020B7200000000000000" pitchFamily="34" charset="0"/>
              </a:rPr>
              <a:t> x</a:t>
            </a:r>
            <a:r>
              <a:rPr lang="en-US" altLang="en-US" sz="2400" baseline="30000">
                <a:latin typeface=".VnTime" panose="020B7200000000000000" pitchFamily="34" charset="0"/>
              </a:rPr>
              <a:t>2</a:t>
            </a:r>
            <a:r>
              <a:rPr lang="en-US" altLang="en-US" sz="2400">
                <a:latin typeface=".VnTime" panose="020B7200000000000000" pitchFamily="34" charset="0"/>
              </a:rPr>
              <a:t> - x - 2 = 0</a:t>
            </a:r>
          </a:p>
        </p:txBody>
      </p:sp>
      <p:sp>
        <p:nvSpPr>
          <p:cNvPr id="39" name="Text Box 81">
            <a:extLst>
              <a:ext uri="{FF2B5EF4-FFF2-40B4-BE49-F238E27FC236}">
                <a16:creationId xmlns:a16="http://schemas.microsoft.com/office/drawing/2014/main" id="{80A92FF8-9517-4C67-A21A-E1AC08A5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343400"/>
            <a:ext cx="3733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</a:rPr>
              <a:t>Đây là phương trình ở câu a nên  hai nghiệm tìm được trong câu a là hoành độ giao điểm của hai đồ thị.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>
            <a:extLst>
              <a:ext uri="{FF2B5EF4-FFF2-40B4-BE49-F238E27FC236}">
                <a16:creationId xmlns:a16="http://schemas.microsoft.com/office/drawing/2014/main" id="{4B2F61E1-2056-45C3-B246-6E8E1469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153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Bµi 2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ph­</a:t>
            </a: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ơ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  x</a:t>
            </a:r>
            <a:r>
              <a:rPr lang="en-US" altLang="en-US" sz="24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mx + m -1 = 0 (m là tham số).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Tìm m để  phương trình có nghiệm.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Trong tr</a:t>
            </a: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­ờng hợp có nghiệm x</a:t>
            </a:r>
            <a:r>
              <a:rPr lang="en-US" altLang="en-US" sz="2400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en-US" sz="2400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: x</a:t>
            </a:r>
            <a:r>
              <a:rPr lang="en-US" altLang="en-US" sz="2400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m.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A79FED85-FE0C-423C-A02F-4C2076CAA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Giải :</a:t>
            </a:r>
            <a:r>
              <a:rPr lang="en-US" altLang="en-US"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a/ = b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- 4ac = m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- 4.1.(m-1) = m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- 4m + 4 = (m-2)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≥ 0 với mọi m. Vậy pt luôn có nghiệm với mọi m.</a:t>
            </a:r>
          </a:p>
        </p:txBody>
      </p:sp>
      <p:grpSp>
        <p:nvGrpSpPr>
          <p:cNvPr id="6" name="Group 34">
            <a:extLst>
              <a:ext uri="{FF2B5EF4-FFF2-40B4-BE49-F238E27FC236}">
                <a16:creationId xmlns:a16="http://schemas.microsoft.com/office/drawing/2014/main" id="{186FBA3B-B8A1-4AE9-AE67-1D2DC8ED1A2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724400"/>
            <a:ext cx="8305800" cy="1422400"/>
            <a:chOff x="144" y="2736"/>
            <a:chExt cx="5232" cy="896"/>
          </a:xfrm>
        </p:grpSpPr>
        <p:sp>
          <p:nvSpPr>
            <p:cNvPr id="36869" name="Text Box 29">
              <a:extLst>
                <a:ext uri="{FF2B5EF4-FFF2-40B4-BE49-F238E27FC236}">
                  <a16:creationId xmlns:a16="http://schemas.microsoft.com/office/drawing/2014/main" id="{A1E16440-1B7D-4998-8771-FFFE3426C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736"/>
              <a:ext cx="5232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3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      b/ 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1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2 </a:t>
              </a:r>
              <a:r>
                <a:rPr lang="en-US" altLang="en-US" sz="2400">
                  <a:latin typeface=".VnTime" panose="020B7200000000000000" pitchFamily="34" charset="0"/>
                </a:rPr>
                <a:t>+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 </a:t>
              </a:r>
              <a:r>
                <a:rPr lang="en-US" altLang="en-US" sz="2400">
                  <a:latin typeface=".VnTime" panose="020B7200000000000000" pitchFamily="34" charset="0"/>
                </a:rPr>
                <a:t>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2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2 </a:t>
              </a:r>
              <a:r>
                <a:rPr lang="en-US" altLang="en-US" sz="2400">
                  <a:latin typeface=".VnTime" panose="020B7200000000000000" pitchFamily="34" charset="0"/>
                </a:rPr>
                <a:t>= (x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1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 </a:t>
              </a:r>
              <a:r>
                <a:rPr lang="en-US" altLang="en-US" sz="2400">
                  <a:latin typeface=".VnTime" panose="020B7200000000000000" pitchFamily="34" charset="0"/>
                </a:rPr>
                <a:t>+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 </a:t>
              </a:r>
              <a:r>
                <a:rPr lang="en-US" altLang="en-US" sz="2400">
                  <a:latin typeface=".VnTime" panose="020B7200000000000000" pitchFamily="34" charset="0"/>
                </a:rPr>
                <a:t>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2</a:t>
              </a:r>
              <a:r>
                <a:rPr lang="en-US" altLang="en-US" sz="2400">
                  <a:latin typeface=".VnTime" panose="020B7200000000000000" pitchFamily="34" charset="0"/>
                </a:rPr>
                <a:t>)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2 </a:t>
              </a:r>
              <a:r>
                <a:rPr lang="en-US" altLang="en-US" sz="2400">
                  <a:latin typeface=".VnTime" panose="020B7200000000000000" pitchFamily="34" charset="0"/>
                </a:rPr>
                <a:t>- 2x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1</a:t>
              </a:r>
              <a:r>
                <a:rPr lang="en-US" altLang="en-US" sz="2400">
                  <a:latin typeface=".VnTime" panose="020B7200000000000000" pitchFamily="34" charset="0"/>
                </a:rPr>
                <a:t>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2</a:t>
              </a:r>
            </a:p>
            <a:p>
              <a:pPr eaLnBrk="1" hangingPunct="1">
                <a:lnSpc>
                  <a:spcPct val="100000"/>
                </a:lnSpc>
                <a:spcBef>
                  <a:spcPct val="3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-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hệ thức Vi-et th</a:t>
              </a:r>
              <a:r>
                <a:rPr lang="en-US" altLang="en-US" sz="2400">
                  <a:latin typeface=".VnTime" panose="020B7200000000000000" pitchFamily="34" charset="0"/>
                </a:rPr>
                <a:t>× 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1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 </a:t>
              </a:r>
              <a:r>
                <a:rPr lang="en-US" altLang="en-US" sz="2400">
                  <a:latin typeface=".VnTime" panose="020B7200000000000000" pitchFamily="34" charset="0"/>
                </a:rPr>
                <a:t>+ 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 </a:t>
              </a:r>
              <a:r>
                <a:rPr lang="en-US" altLang="en-US" sz="2400">
                  <a:latin typeface=".VnTime" panose="020B7200000000000000" pitchFamily="34" charset="0"/>
                </a:rPr>
                <a:t>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2 </a:t>
              </a:r>
              <a:r>
                <a:rPr lang="en-US" altLang="en-US" sz="2400">
                  <a:latin typeface=".VnTime" panose="020B7200000000000000" pitchFamily="34" charset="0"/>
                </a:rPr>
                <a:t>=       = -m;   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 </a:t>
              </a:r>
              <a:r>
                <a:rPr lang="en-US" altLang="en-US" sz="2400">
                  <a:latin typeface=".VnTime" panose="020B7200000000000000" pitchFamily="34" charset="0"/>
                </a:rPr>
                <a:t>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1</a:t>
              </a:r>
              <a:r>
                <a:rPr lang="en-US" altLang="en-US" sz="2400">
                  <a:latin typeface=".VnTime" panose="020B7200000000000000" pitchFamily="34" charset="0"/>
                </a:rPr>
                <a:t>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2 </a:t>
              </a:r>
              <a:r>
                <a:rPr lang="en-US" altLang="en-US" sz="2400">
                  <a:latin typeface=".VnTime" panose="020B7200000000000000" pitchFamily="34" charset="0"/>
                </a:rPr>
                <a:t>=       </a:t>
              </a:r>
            </a:p>
            <a:p>
              <a:pPr eaLnBrk="1" hangingPunct="1">
                <a:lnSpc>
                  <a:spcPct val="100000"/>
                </a:lnSpc>
                <a:spcBef>
                  <a:spcPct val="3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2400">
                  <a:latin typeface=".VnTime" panose="020B7200000000000000" pitchFamily="34" charset="0"/>
                </a:rPr>
                <a:t> 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1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2 </a:t>
              </a:r>
              <a:r>
                <a:rPr lang="en-US" altLang="en-US" sz="2400">
                  <a:latin typeface=".VnTime" panose="020B7200000000000000" pitchFamily="34" charset="0"/>
                </a:rPr>
                <a:t>+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 </a:t>
              </a:r>
              <a:r>
                <a:rPr lang="en-US" altLang="en-US" sz="2400">
                  <a:latin typeface=".VnTime" panose="020B7200000000000000" pitchFamily="34" charset="0"/>
                </a:rPr>
                <a:t>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2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2 </a:t>
              </a:r>
              <a:r>
                <a:rPr lang="en-US" altLang="en-US" sz="2400">
                  <a:latin typeface=".VnTime" panose="020B7200000000000000" pitchFamily="34" charset="0"/>
                </a:rPr>
                <a:t>= (x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1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 </a:t>
              </a:r>
              <a:r>
                <a:rPr lang="en-US" altLang="en-US" sz="2400">
                  <a:latin typeface=".VnTime" panose="020B7200000000000000" pitchFamily="34" charset="0"/>
                </a:rPr>
                <a:t>+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 </a:t>
              </a:r>
              <a:r>
                <a:rPr lang="en-US" altLang="en-US" sz="2400">
                  <a:latin typeface=".VnTime" panose="020B7200000000000000" pitchFamily="34" charset="0"/>
                </a:rPr>
                <a:t>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2</a:t>
              </a:r>
              <a:r>
                <a:rPr lang="en-US" altLang="en-US" sz="2400">
                  <a:latin typeface=".VnTime" panose="020B7200000000000000" pitchFamily="34" charset="0"/>
                </a:rPr>
                <a:t>)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2 </a:t>
              </a:r>
              <a:r>
                <a:rPr lang="en-US" altLang="en-US" sz="2400">
                  <a:latin typeface=".VnTime" panose="020B7200000000000000" pitchFamily="34" charset="0"/>
                </a:rPr>
                <a:t>- 2x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1</a:t>
              </a:r>
              <a:r>
                <a:rPr lang="en-US" altLang="en-US" sz="2400">
                  <a:latin typeface=".VnTime" panose="020B7200000000000000" pitchFamily="34" charset="0"/>
                </a:rPr>
                <a:t>x</a:t>
              </a:r>
              <a:r>
                <a:rPr lang="en-US" altLang="en-US" sz="2400" baseline="-25000">
                  <a:latin typeface=".VnTime" panose="020B7200000000000000" pitchFamily="34" charset="0"/>
                </a:rPr>
                <a:t>2</a:t>
              </a:r>
              <a:r>
                <a:rPr lang="en-US" altLang="en-US" sz="2400">
                  <a:latin typeface=".VnTime" panose="020B7200000000000000" pitchFamily="34" charset="0"/>
                </a:rPr>
                <a:t>= (-m)</a:t>
              </a:r>
              <a:r>
                <a:rPr lang="en-US" altLang="en-US" sz="2400" baseline="30000">
                  <a:latin typeface=".VnTime" panose="020B7200000000000000" pitchFamily="34" charset="0"/>
                </a:rPr>
                <a:t>2</a:t>
              </a:r>
              <a:r>
                <a:rPr lang="en-US" altLang="en-US" sz="2400">
                  <a:latin typeface=".VnTime" panose="020B7200000000000000" pitchFamily="34" charset="0"/>
                </a:rPr>
                <a:t> - 2.(m-1) = </a:t>
              </a:r>
              <a:r>
                <a:rPr lang="en-US" altLang="en-US" sz="2400">
                  <a:latin typeface="Arial" panose="020B0604020202020204" pitchFamily="34" charset="0"/>
                </a:rPr>
                <a:t>m</a:t>
              </a:r>
              <a:r>
                <a:rPr lang="en-US" altLang="en-US" sz="2400" baseline="30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- 2m +2</a:t>
              </a:r>
            </a:p>
          </p:txBody>
        </p:sp>
        <p:graphicFrame>
          <p:nvGraphicFramePr>
            <p:cNvPr id="36870" name="Object 32">
              <a:extLst>
                <a:ext uri="{FF2B5EF4-FFF2-40B4-BE49-F238E27FC236}">
                  <a16:creationId xmlns:a16="http://schemas.microsoft.com/office/drawing/2014/main" id="{DBA55606-0AC9-4841-8C3E-90E211CB47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2964"/>
            <a:ext cx="279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4" name="Equation" r:id="rId3" imgW="228501" imgH="393529" progId="Equation.DSMT4">
                    <p:embed/>
                  </p:oleObj>
                </mc:Choice>
                <mc:Fallback>
                  <p:oleObj name="Equation" r:id="rId3" imgW="228501" imgH="393529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964"/>
                          <a:ext cx="279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1" name="Object 33">
              <a:extLst>
                <a:ext uri="{FF2B5EF4-FFF2-40B4-BE49-F238E27FC236}">
                  <a16:creationId xmlns:a16="http://schemas.microsoft.com/office/drawing/2014/main" id="{BCA3EA0A-255E-4E03-BACD-C9047495BD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2952"/>
            <a:ext cx="720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5" name="Equation" r:id="rId5" imgW="596641" imgH="393529" progId="Equation.DSMT4">
                    <p:embed/>
                  </p:oleObj>
                </mc:Choice>
                <mc:Fallback>
                  <p:oleObj name="Equation" r:id="rId5" imgW="596641" imgH="393529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952"/>
                          <a:ext cx="720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id="{B15DEC4B-4956-41D4-B779-F1C450251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05200"/>
            <a:ext cx="1981200" cy="10668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C8892704-FB3D-43FB-8BE9-D24B3A78F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814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PT quy về PT bậc 2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CCF9E36-0F92-4B6C-96E5-C167DA2DA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562600"/>
            <a:ext cx="2514600" cy="1076325"/>
          </a:xfrm>
          <a:prstGeom prst="star16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CB69468-98AC-4D28-978C-997C3ED1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PT chứa ẩn ở mẫu</a:t>
            </a:r>
          </a:p>
        </p:txBody>
      </p:sp>
      <p:sp>
        <p:nvSpPr>
          <p:cNvPr id="8" name="AutoShape 6">
            <a:hlinkClick r:id="rId4" action="ppaction://hlinksldjump"/>
            <a:extLst>
              <a:ext uri="{FF2B5EF4-FFF2-40B4-BE49-F238E27FC236}">
                <a16:creationId xmlns:a16="http://schemas.microsoft.com/office/drawing/2014/main" id="{3290B521-F537-4220-AE1C-163B01E39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1600200" cy="11430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" name="Text Box 7">
            <a:hlinkClick r:id="rId4" action="ppaction://hlinksldjump"/>
            <a:extLst>
              <a:ext uri="{FF2B5EF4-FFF2-40B4-BE49-F238E27FC236}">
                <a16:creationId xmlns:a16="http://schemas.microsoft.com/office/drawing/2014/main" id="{1C215D8B-1EDD-4AC3-9BC7-D747CBDC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Giải bài toán bằng cách lập pt</a:t>
            </a:r>
          </a:p>
        </p:txBody>
      </p:sp>
      <p:sp>
        <p:nvSpPr>
          <p:cNvPr id="11" name="Oval 10">
            <a:hlinkClick r:id="rId5" action="ppaction://program"/>
            <a:extLst>
              <a:ext uri="{FF2B5EF4-FFF2-40B4-BE49-F238E27FC236}">
                <a16:creationId xmlns:a16="http://schemas.microsoft.com/office/drawing/2014/main" id="{B95AD9DD-ECCC-4B43-8459-7F61CEB24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971800"/>
            <a:ext cx="2133600" cy="1066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4C6F3353-6077-4421-8AF5-4DB18135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76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Chương IV</a:t>
            </a:r>
          </a:p>
        </p:txBody>
      </p:sp>
      <p:sp>
        <p:nvSpPr>
          <p:cNvPr id="13" name="AutoShape 12">
            <a:hlinkClick r:id="rId6" action="ppaction://hlinksldjump"/>
            <a:extLst>
              <a:ext uri="{FF2B5EF4-FFF2-40B4-BE49-F238E27FC236}">
                <a16:creationId xmlns:a16="http://schemas.microsoft.com/office/drawing/2014/main" id="{C612C455-1F9F-4DA6-AAFD-76EDABAA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600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33C930C2-D911-48EA-996C-DA2B5F3A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24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Hàm số 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3EBD4D75-90EA-4054-93F4-3E53503EFDE1}"/>
              </a:ext>
            </a:extLst>
          </p:cNvPr>
          <p:cNvSpPr>
            <a:spLocks noChangeArrowheads="1"/>
          </p:cNvSpPr>
          <p:nvPr/>
        </p:nvSpPr>
        <p:spPr bwMode="auto">
          <a:xfrm rot="-7166927">
            <a:off x="1876425" y="2565401"/>
            <a:ext cx="1004887" cy="63341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69 h 21600"/>
              <a:gd name="T14" fmla="*/ 20322 w 21600"/>
              <a:gd name="T15" fmla="*/ 74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088" y="0"/>
                </a:lnTo>
                <a:lnTo>
                  <a:pt x="16088" y="4669"/>
                </a:lnTo>
                <a:lnTo>
                  <a:pt x="12427" y="4669"/>
                </a:lnTo>
                <a:cubicBezTo>
                  <a:pt x="5564" y="4669"/>
                  <a:pt x="0" y="8022"/>
                  <a:pt x="0" y="12158"/>
                </a:cubicBezTo>
                <a:lnTo>
                  <a:pt x="0" y="21600"/>
                </a:lnTo>
                <a:lnTo>
                  <a:pt x="2882" y="21600"/>
                </a:lnTo>
                <a:lnTo>
                  <a:pt x="2882" y="12158"/>
                </a:lnTo>
                <a:cubicBezTo>
                  <a:pt x="2882" y="9579"/>
                  <a:pt x="7155" y="7489"/>
                  <a:pt x="12427" y="7489"/>
                </a:cubicBezTo>
                <a:lnTo>
                  <a:pt x="16088" y="7489"/>
                </a:lnTo>
                <a:lnTo>
                  <a:pt x="16088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5">
            <a:hlinkClick r:id="rId7" action="ppaction://hlinksldjump"/>
            <a:extLst>
              <a:ext uri="{FF2B5EF4-FFF2-40B4-BE49-F238E27FC236}">
                <a16:creationId xmlns:a16="http://schemas.microsoft.com/office/drawing/2014/main" id="{4B577F57-ED44-43D2-893C-48FF86C4C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67000"/>
            <a:ext cx="16002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CD485FD-9451-4FFD-86B3-75756A93A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6670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PT bậc 2 một ẩn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F28920F-51FF-41DA-8888-265DEA8542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981200"/>
          <a:ext cx="19304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8" imgW="914400" imgH="228600" progId="Equation.DSMT4">
                  <p:embed/>
                </p:oleObj>
              </mc:Choice>
              <mc:Fallback>
                <p:oleObj name="Equation" r:id="rId8" imgW="9144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19304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18">
            <a:hlinkClick r:id="rId6" action="ppaction://hlinksldjump"/>
            <a:extLst>
              <a:ext uri="{FF2B5EF4-FFF2-40B4-BE49-F238E27FC236}">
                <a16:creationId xmlns:a16="http://schemas.microsoft.com/office/drawing/2014/main" id="{E5F0DFA6-952F-4EDB-93E8-C1F164CB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33400"/>
            <a:ext cx="1752600" cy="769938"/>
          </a:xfrm>
          <a:prstGeom prst="star16">
            <a:avLst>
              <a:gd name="adj" fmla="val 37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6A10D5C3-4D44-4E08-9A26-786C2E23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858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Tính chất</a:t>
            </a:r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id="{05D22CF8-D248-4A4E-8876-376379B8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3400"/>
            <a:ext cx="1752600" cy="762000"/>
          </a:xfrm>
          <a:prstGeom prst="star16">
            <a:avLst>
              <a:gd name="adj" fmla="val 37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ED2734BD-407C-49C2-82DC-FD6049AFC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85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Đồ thị</a:t>
            </a:r>
          </a:p>
        </p:txBody>
      </p:sp>
      <p:sp>
        <p:nvSpPr>
          <p:cNvPr id="23" name="AutoShape 22">
            <a:hlinkClick r:id="rId10" action="ppaction://hlinkfile"/>
            <a:extLst>
              <a:ext uri="{FF2B5EF4-FFF2-40B4-BE49-F238E27FC236}">
                <a16:creationId xmlns:a16="http://schemas.microsoft.com/office/drawing/2014/main" id="{40670CC7-FCF8-45F8-8138-F435D805C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143000"/>
            <a:ext cx="2209800" cy="914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5656BC58-2C49-44D2-B8BD-BB5F45BB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371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Định nghĩa</a:t>
            </a:r>
          </a:p>
        </p:txBody>
      </p:sp>
      <p:sp>
        <p:nvSpPr>
          <p:cNvPr id="25" name="AutoShape 24">
            <a:hlinkClick r:id="rId11" action="ppaction://hlinksldjump"/>
            <a:extLst>
              <a:ext uri="{FF2B5EF4-FFF2-40B4-BE49-F238E27FC236}">
                <a16:creationId xmlns:a16="http://schemas.microsoft.com/office/drawing/2014/main" id="{DB32F357-3EF6-467B-B758-E2665AD0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2971800"/>
            <a:ext cx="1955800" cy="1066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6" name="Text Box 25">
            <a:hlinkClick r:id="rId11" action="ppaction://hlinksldjump"/>
            <a:extLst>
              <a:ext uri="{FF2B5EF4-FFF2-40B4-BE49-F238E27FC236}">
                <a16:creationId xmlns:a16="http://schemas.microsoft.com/office/drawing/2014/main" id="{388884D3-6499-4947-9270-C57D98BCF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276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Cách giải</a:t>
            </a:r>
          </a:p>
        </p:txBody>
      </p:sp>
      <p:sp>
        <p:nvSpPr>
          <p:cNvPr id="27" name="AutoShape 26">
            <a:hlinkClick r:id="rId12" action="ppaction://hlinksldjump"/>
            <a:extLst>
              <a:ext uri="{FF2B5EF4-FFF2-40B4-BE49-F238E27FC236}">
                <a16:creationId xmlns:a16="http://schemas.microsoft.com/office/drawing/2014/main" id="{91155568-0EC9-4006-AEBC-A4289A37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09800" cy="1066800"/>
          </a:xfrm>
          <a:prstGeom prst="star16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AFC07940-8CC0-447A-817A-736C7EC5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019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Định lí</a:t>
            </a:r>
          </a:p>
        </p:txBody>
      </p:sp>
      <p:sp>
        <p:nvSpPr>
          <p:cNvPr id="29" name="AutoShape 28">
            <a:extLst>
              <a:ext uri="{FF2B5EF4-FFF2-40B4-BE49-F238E27FC236}">
                <a16:creationId xmlns:a16="http://schemas.microsoft.com/office/drawing/2014/main" id="{EF2552F0-BACA-48C6-A693-6EF3EDD85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86400"/>
            <a:ext cx="1905000" cy="1150938"/>
          </a:xfrm>
          <a:prstGeom prst="star16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0" name="Text Box 29">
            <a:hlinkClick r:id="rId13" action="ppaction://hlinksldjump"/>
            <a:extLst>
              <a:ext uri="{FF2B5EF4-FFF2-40B4-BE49-F238E27FC236}">
                <a16:creationId xmlns:a16="http://schemas.microsoft.com/office/drawing/2014/main" id="{602CEED6-3BF8-4D75-8BF5-3C064AE51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Ứng dụng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3ECAA98F-1ECD-44DD-A30D-374E67726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343400"/>
            <a:ext cx="1676400" cy="1303338"/>
          </a:xfrm>
          <a:prstGeom prst="star16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6E9383C6-0239-4091-B446-AB08FD3B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PT tích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F4FF8CD6-8E4C-402E-920E-907DE2C33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81600"/>
            <a:ext cx="1371600" cy="1524000"/>
          </a:xfrm>
          <a:prstGeom prst="star16">
            <a:avLst>
              <a:gd name="adj" fmla="val 4282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13C88613-83E6-457D-B4AD-037801126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  PT trùng phương</a:t>
            </a:r>
          </a:p>
        </p:txBody>
      </p:sp>
      <p:sp>
        <p:nvSpPr>
          <p:cNvPr id="35" name="AutoShape 34">
            <a:extLst>
              <a:ext uri="{FF2B5EF4-FFF2-40B4-BE49-F238E27FC236}">
                <a16:creationId xmlns:a16="http://schemas.microsoft.com/office/drawing/2014/main" id="{D6A27254-EF72-4D52-BA21-BEB22766B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438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9ADBE167-8C0F-43EB-A297-1FE39F425F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1219200"/>
            <a:ext cx="304800" cy="3810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1631E81F-A681-40CE-8523-D7EF3CBF5D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1219200"/>
            <a:ext cx="152400" cy="3810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A96C5052-03E8-402D-84AE-4C736213F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828800"/>
            <a:ext cx="838200" cy="838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0FAC98A2-CAEC-4C87-9B83-B9018B496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276600"/>
            <a:ext cx="609600" cy="152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3ADBB687-A3F6-405F-B965-8E43EB5F61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971800"/>
            <a:ext cx="381000" cy="381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FB561C2D-C14C-41D8-827D-787EE68A5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105400"/>
            <a:ext cx="914400" cy="457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1">
            <a:extLst>
              <a:ext uri="{FF2B5EF4-FFF2-40B4-BE49-F238E27FC236}">
                <a16:creationId xmlns:a16="http://schemas.microsoft.com/office/drawing/2014/main" id="{40BA67F0-C08C-4772-ACE0-3958B9752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105400"/>
            <a:ext cx="0" cy="762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2">
            <a:extLst>
              <a:ext uri="{FF2B5EF4-FFF2-40B4-BE49-F238E27FC236}">
                <a16:creationId xmlns:a16="http://schemas.microsoft.com/office/drawing/2014/main" id="{3FEAC3D8-1452-44C2-94B8-0445BA0AE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4572000"/>
            <a:ext cx="152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3">
            <a:extLst>
              <a:ext uri="{FF2B5EF4-FFF2-40B4-BE49-F238E27FC236}">
                <a16:creationId xmlns:a16="http://schemas.microsoft.com/office/drawing/2014/main" id="{34F8EF89-9AB7-4895-AA0C-087B811FF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572000"/>
            <a:ext cx="838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4">
            <a:extLst>
              <a:ext uri="{FF2B5EF4-FFF2-40B4-BE49-F238E27FC236}">
                <a16:creationId xmlns:a16="http://schemas.microsoft.com/office/drawing/2014/main" id="{5BF329CD-D9F9-4285-979B-98C053749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838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5">
            <a:extLst>
              <a:ext uri="{FF2B5EF4-FFF2-40B4-BE49-F238E27FC236}">
                <a16:creationId xmlns:a16="http://schemas.microsoft.com/office/drawing/2014/main" id="{DF046630-4ECE-4BF8-9C91-B29E0DA5B8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3657600"/>
            <a:ext cx="4572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0B75BF15-29AD-48B5-B035-43D559DED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810000"/>
            <a:ext cx="533400" cy="457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WordArt 49">
            <a:extLst>
              <a:ext uri="{FF2B5EF4-FFF2-40B4-BE49-F238E27FC236}">
                <a16:creationId xmlns:a16="http://schemas.microsoft.com/office/drawing/2014/main" id="{B717B7FE-3AF2-405F-9CF4-E75AD0009A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5724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TIÕT 65 : ¤N TËP CH¦¥NG IV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50" name="AutoShape 8">
            <a:extLst>
              <a:ext uri="{FF2B5EF4-FFF2-40B4-BE49-F238E27FC236}">
                <a16:creationId xmlns:a16="http://schemas.microsoft.com/office/drawing/2014/main" id="{BFBA6DF6-282E-42FD-AD76-B329AB5D5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91000"/>
            <a:ext cx="2209800" cy="9144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1" name="Text Box 9">
            <a:extLst>
              <a:ext uri="{FF2B5EF4-FFF2-40B4-BE49-F238E27FC236}">
                <a16:creationId xmlns:a16="http://schemas.microsoft.com/office/drawing/2014/main" id="{1AD40D48-DADC-44AB-AD65-ECA64905C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672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Định lí Viét và ứng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1" grpId="0" animBg="1"/>
      <p:bldP spid="12" grpId="0"/>
      <p:bldP spid="13" grpId="0" animBg="1"/>
      <p:bldP spid="14" grpId="0"/>
      <p:bldP spid="16" grpId="0" animBg="1"/>
      <p:bldP spid="17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50" grpId="0" animBg="1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1AC0A9AC-FCF7-4D1B-BB9D-42776E81B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9448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  </a:t>
            </a:r>
            <a:r>
              <a:rPr lang="en-US" altLang="en-US" sz="2000" u="sng">
                <a:latin typeface="Times New Roman" panose="02020603050405020304" pitchFamily="18" charset="0"/>
              </a:rPr>
              <a:t>Giải: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Gọi vận tốc của xe thứ nhất là x (km/h) Điều kiện x &gt; 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Vận tốc xe lửa thứ hai là x+ 5 (km/h)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000">
                <a:latin typeface="Times New Roman" panose="02020603050405020304" pitchFamily="18" charset="0"/>
              </a:rPr>
              <a:t>Thời gian xe lửa thứ nhất đi từ Hà Nội đến chỗ gặp nhau là:        (giờ)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000">
                <a:latin typeface="Times New Roman" panose="02020603050405020304" pitchFamily="18" charset="0"/>
              </a:rPr>
              <a:t>Thời gian xe lửa thứ 2 đi từ Bình Sơn đến chỗ gặp nhau là:         (giờ)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000">
                <a:latin typeface="Times New Roman" panose="02020603050405020304" pitchFamily="18" charset="0"/>
              </a:rPr>
              <a:t>Vì xe lửa thứ 2 đi sau 1 giờ, nghĩa là thời gian đi đến chỗ gặp nhau ít hơn xe lửa thứ 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</a:t>
            </a:r>
            <a:r>
              <a:rPr lang="vi-VN" altLang="en-US" sz="2000">
                <a:latin typeface="Times New Roman" panose="02020603050405020304" pitchFamily="18" charset="0"/>
              </a:rPr>
              <a:t>nhất 1 giờ nên ta có phương trình: </a:t>
            </a:r>
          </a:p>
        </p:txBody>
      </p:sp>
      <p:graphicFrame>
        <p:nvGraphicFramePr>
          <p:cNvPr id="5" name="Object 25">
            <a:extLst>
              <a:ext uri="{FF2B5EF4-FFF2-40B4-BE49-F238E27FC236}">
                <a16:creationId xmlns:a16="http://schemas.microsoft.com/office/drawing/2014/main" id="{5E122C96-9D7F-4ACA-A8E9-24A3DB4DEBB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914400" y="3767138"/>
          <a:ext cx="24685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3" imgW="1333500" imgH="1358900" progId="Equation.DSMT4">
                  <p:embed/>
                </p:oleObj>
              </mc:Choice>
              <mc:Fallback>
                <p:oleObj name="Equation" r:id="rId3" imgW="1333500" imgH="13589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67138"/>
                        <a:ext cx="24685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7">
            <a:extLst>
              <a:ext uri="{FF2B5EF4-FFF2-40B4-BE49-F238E27FC236}">
                <a16:creationId xmlns:a16="http://schemas.microsoft.com/office/drawing/2014/main" id="{A723CB3B-A95F-4D9F-9332-0F7EE8221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1816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x &gt; 0 nên xe 2 = -50(loại)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vận tốc của xe lửa thứ nhất là: 45 (km/h)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của xe lửa thứ 2 là 50(km/h</a:t>
            </a:r>
            <a:r>
              <a:rPr lang="en-US" altLang="en-US" sz="2000" b="1">
                <a:solidFill>
                  <a:srgbClr val="0000CC"/>
                </a:solidFill>
                <a:latin typeface=".VnTime" panose="020B7200000000000000" pitchFamily="34" charset="0"/>
              </a:rPr>
              <a:t>)</a:t>
            </a:r>
          </a:p>
        </p:txBody>
      </p:sp>
      <p:graphicFrame>
        <p:nvGraphicFramePr>
          <p:cNvPr id="7" name="Object 25">
            <a:extLst>
              <a:ext uri="{FF2B5EF4-FFF2-40B4-BE49-F238E27FC236}">
                <a16:creationId xmlns:a16="http://schemas.microsoft.com/office/drawing/2014/main" id="{3A8E74C4-A59D-4567-BBA0-BB4EC8450C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0" y="3200400"/>
          <a:ext cx="26892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5" imgW="1079032" imgH="393529" progId="Equation.DSMT4">
                  <p:embed/>
                </p:oleObj>
              </mc:Choice>
              <mc:Fallback>
                <p:oleObj name="Equation" r:id="rId5" imgW="1079032" imgH="39352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3200400"/>
                        <a:ext cx="26892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2">
            <a:extLst>
              <a:ext uri="{FF2B5EF4-FFF2-40B4-BE49-F238E27FC236}">
                <a16:creationId xmlns:a16="http://schemas.microsoft.com/office/drawing/2014/main" id="{2C6260B0-9D37-4740-BA8F-B7B9D9BF01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9663" y="1676400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7" imgW="304536" imgH="393359" progId="Equation.DSMT4">
                  <p:embed/>
                </p:oleObj>
              </mc:Choice>
              <mc:Fallback>
                <p:oleObj name="Equation" r:id="rId7" imgW="304536" imgH="39335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1676400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3">
            <a:extLst>
              <a:ext uri="{FF2B5EF4-FFF2-40B4-BE49-F238E27FC236}">
                <a16:creationId xmlns:a16="http://schemas.microsoft.com/office/drawing/2014/main" id="{9753B870-F6FC-4E24-AB2A-A45567440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9663" y="2317750"/>
          <a:ext cx="457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9" imgW="355292" imgH="393359" progId="Equation.DSMT4">
                  <p:embed/>
                </p:oleObj>
              </mc:Choice>
              <mc:Fallback>
                <p:oleObj name="Equation" r:id="rId9" imgW="355292" imgH="39335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2317750"/>
                        <a:ext cx="4572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9">
            <a:extLst>
              <a:ext uri="{FF2B5EF4-FFF2-40B4-BE49-F238E27FC236}">
                <a16:creationId xmlns:a16="http://schemas.microsoft.com/office/drawing/2014/main" id="{D15EE9F8-0713-4899-A650-3C8B1A3D4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925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</a:rPr>
              <a:t>IV .Giải bài toán bằng cách lập phương trình 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58E105F2-3AEC-437A-8DED-3DF1B752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.VnTime" panose="020B7200000000000000" pitchFamily="34" charset="0"/>
              </a:rPr>
              <a:t> </a:t>
            </a:r>
            <a:r>
              <a:rPr lang="vi-VN" altLang="en-US" sz="2000" u="sng">
                <a:latin typeface="Times New Roman" panose="02020603050405020304" pitchFamily="18" charset="0"/>
              </a:rPr>
              <a:t>Bài 65(SGK): </a:t>
            </a:r>
            <a:r>
              <a:rPr lang="vi-VN" altLang="en-US" sz="2000">
                <a:latin typeface="Times New Roman" panose="02020603050405020304" pitchFamily="18" charset="0"/>
              </a:rPr>
              <a:t>Một xe lửa đi từ Hà Nội vào Bình Sơn (Quảng Ngãi) .</a:t>
            </a:r>
            <a:r>
              <a:rPr lang="vi-VN" altLang="en-US" sz="2000" b="1">
                <a:latin typeface="Times New Roman" panose="02020603050405020304" pitchFamily="18" charset="0"/>
              </a:rPr>
              <a:t> Sau đó 1 giờ , </a:t>
            </a:r>
            <a:r>
              <a:rPr lang="vi-VN" altLang="en-US" sz="2000">
                <a:latin typeface="Times New Roman" panose="02020603050405020304" pitchFamily="18" charset="0"/>
              </a:rPr>
              <a:t>một xe lửa khác đi từ Bình Sơn ra Hà Nội với vận tốc lớn hơn vận tốc của xe lửa thứ nhất là 5 km/h. Hai xe gặp nhau tại một ga ở</a:t>
            </a:r>
            <a:r>
              <a:rPr lang="vi-VN" altLang="en-US" sz="2000" b="1">
                <a:latin typeface="Times New Roman" panose="02020603050405020304" pitchFamily="18" charset="0"/>
              </a:rPr>
              <a:t> chính giữa quãng đường. </a:t>
            </a:r>
            <a:r>
              <a:rPr lang="vi-VN" altLang="en-US" sz="2000">
                <a:latin typeface="Times New Roman" panose="02020603050405020304" pitchFamily="18" charset="0"/>
              </a:rPr>
              <a:t>Tìm vận tốc của mỗi xe, giả thiết rằng quãng đường Hà Nội – Bình  Sơn dài 900km.   </a:t>
            </a:r>
          </a:p>
        </p:txBody>
      </p:sp>
      <p:graphicFrame>
        <p:nvGraphicFramePr>
          <p:cNvPr id="6" name="Group 48">
            <a:extLst>
              <a:ext uri="{FF2B5EF4-FFF2-40B4-BE49-F238E27FC236}">
                <a16:creationId xmlns:a16="http://schemas.microsoft.com/office/drawing/2014/main" id="{41BD87B2-EECA-4F49-AC06-842E5AB8D15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3400" y="4114800"/>
          <a:ext cx="8153400" cy="2547938"/>
        </p:xfrm>
        <a:graphic>
          <a:graphicData uri="http://schemas.openxmlformats.org/drawingml/2006/table">
            <a:tbl>
              <a:tblPr/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V(km/h)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t(h)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S(km)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Xe1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Xe2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21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Ph­¬ng tr×nh: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38">
            <a:extLst>
              <a:ext uri="{FF2B5EF4-FFF2-40B4-BE49-F238E27FC236}">
                <a16:creationId xmlns:a16="http://schemas.microsoft.com/office/drawing/2014/main" id="{9A2C94D3-6B4C-4A3D-8BE6-8833ED33C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853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Lập bảng phân tích các đại lượng và xác định phương trình cần lập cho bài toán?</a:t>
            </a:r>
          </a:p>
        </p:txBody>
      </p:sp>
      <p:pic>
        <p:nvPicPr>
          <p:cNvPr id="8" name="Picture 47">
            <a:extLst>
              <a:ext uri="{FF2B5EF4-FFF2-40B4-BE49-F238E27FC236}">
                <a16:creationId xmlns:a16="http://schemas.microsoft.com/office/drawing/2014/main" id="{6BEAB440-DE7D-4E2F-AB65-9694C1A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10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32">
            <a:extLst>
              <a:ext uri="{FF2B5EF4-FFF2-40B4-BE49-F238E27FC236}">
                <a16:creationId xmlns:a16="http://schemas.microsoft.com/office/drawing/2014/main" id="{6F14E57C-1B4F-460E-B473-B5C1A6A72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038600"/>
            <a:ext cx="3581400" cy="174783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graphicFrame>
        <p:nvGraphicFramePr>
          <p:cNvPr id="10" name="Group 48">
            <a:extLst>
              <a:ext uri="{FF2B5EF4-FFF2-40B4-BE49-F238E27FC236}">
                <a16:creationId xmlns:a16="http://schemas.microsoft.com/office/drawing/2014/main" id="{40D99F30-3FBD-4CEC-AB9D-2CC61C3FA4E2}"/>
              </a:ext>
            </a:extLst>
          </p:cNvPr>
          <p:cNvGraphicFramePr>
            <a:graphicFrameLocks/>
          </p:cNvGraphicFramePr>
          <p:nvPr/>
        </p:nvGraphicFramePr>
        <p:xfrm>
          <a:off x="533400" y="4114800"/>
          <a:ext cx="8153400" cy="2547938"/>
        </p:xfrm>
        <a:graphic>
          <a:graphicData uri="http://schemas.openxmlformats.org/drawingml/2006/table">
            <a:tbl>
              <a:tblPr/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V(km/h)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t(h)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S(km)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Xe1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Xe2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21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 trình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: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11">
            <a:extLst>
              <a:ext uri="{FF2B5EF4-FFF2-40B4-BE49-F238E27FC236}">
                <a16:creationId xmlns:a16="http://schemas.microsoft.com/office/drawing/2014/main" id="{5348B336-A2F3-4D7C-BDD8-F20C94ECD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8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12" name="Text Box 112">
            <a:extLst>
              <a:ext uri="{FF2B5EF4-FFF2-40B4-BE49-F238E27FC236}">
                <a16:creationId xmlns:a16="http://schemas.microsoft.com/office/drawing/2014/main" id="{D44C709F-4519-4C17-B9CB-9AB42476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181600"/>
            <a:ext cx="582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x+5</a:t>
            </a:r>
          </a:p>
        </p:txBody>
      </p:sp>
      <p:sp>
        <p:nvSpPr>
          <p:cNvPr id="13" name="Text Box 113">
            <a:extLst>
              <a:ext uri="{FF2B5EF4-FFF2-40B4-BE49-F238E27FC236}">
                <a16:creationId xmlns:a16="http://schemas.microsoft.com/office/drawing/2014/main" id="{80BCB28F-5F11-49BF-B407-73EB3DB8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572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450</a:t>
            </a:r>
          </a:p>
        </p:txBody>
      </p:sp>
      <p:sp>
        <p:nvSpPr>
          <p:cNvPr id="14" name="Text Box 114">
            <a:extLst>
              <a:ext uri="{FF2B5EF4-FFF2-40B4-BE49-F238E27FC236}">
                <a16:creationId xmlns:a16="http://schemas.microsoft.com/office/drawing/2014/main" id="{99884C42-C955-413D-9885-4B905357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1816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450</a:t>
            </a:r>
          </a:p>
        </p:txBody>
      </p:sp>
      <p:graphicFrame>
        <p:nvGraphicFramePr>
          <p:cNvPr id="15" name="Object 116">
            <a:extLst>
              <a:ext uri="{FF2B5EF4-FFF2-40B4-BE49-F238E27FC236}">
                <a16:creationId xmlns:a16="http://schemas.microsoft.com/office/drawing/2014/main" id="{CCC8D5F8-3FF4-48E2-8D27-05A4B33DD4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572000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Equation" r:id="rId4" imgW="304536" imgH="393359" progId="Equation.3">
                  <p:embed/>
                </p:oleObj>
              </mc:Choice>
              <mc:Fallback>
                <p:oleObj name="Equation" r:id="rId4" imgW="304536" imgH="393359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72000"/>
                        <a:ext cx="685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0">
            <a:extLst>
              <a:ext uri="{FF2B5EF4-FFF2-40B4-BE49-F238E27FC236}">
                <a16:creationId xmlns:a16="http://schemas.microsoft.com/office/drawing/2014/main" id="{CB5566B4-B306-40AB-9FE2-2CA2EFEE20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5181600"/>
          <a:ext cx="619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0" name="Equation" r:id="rId6" imgW="355292" imgH="393359" progId="Equation.3">
                  <p:embed/>
                </p:oleObj>
              </mc:Choice>
              <mc:Fallback>
                <p:oleObj name="Equation" r:id="rId6" imgW="355292" imgH="393359" progId="Equation.3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181600"/>
                        <a:ext cx="619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1D7477F-9768-43D4-A31C-73E9A88EF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5791200"/>
          <a:ext cx="198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1" name="Equation" r:id="rId8" imgW="939392" imgH="393529" progId="Equation.3">
                  <p:embed/>
                </p:oleObj>
              </mc:Choice>
              <mc:Fallback>
                <p:oleObj name="Equation" r:id="rId8" imgW="939392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91200"/>
                        <a:ext cx="1981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9" grpId="1" animBg="1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J023">
            <a:extLst>
              <a:ext uri="{FF2B5EF4-FFF2-40B4-BE49-F238E27FC236}">
                <a16:creationId xmlns:a16="http://schemas.microsoft.com/office/drawing/2014/main" id="{07290ECC-E736-4F2C-A21C-1288710D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hao">
            <a:extLst>
              <a:ext uri="{FF2B5EF4-FFF2-40B4-BE49-F238E27FC236}">
                <a16:creationId xmlns:a16="http://schemas.microsoft.com/office/drawing/2014/main" id="{B1338F89-D861-49CB-961E-55D4FDB18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723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ure2">
            <a:extLst>
              <a:ext uri="{FF2B5EF4-FFF2-40B4-BE49-F238E27FC236}">
                <a16:creationId xmlns:a16="http://schemas.microsoft.com/office/drawing/2014/main" id="{498153C5-10B4-4998-8730-FCF93F020E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9438"/>
            <a:ext cx="30480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8F831D4C86504E53A1502B3F9E6393B7">
            <a:extLst>
              <a:ext uri="{FF2B5EF4-FFF2-40B4-BE49-F238E27FC236}">
                <a16:creationId xmlns:a16="http://schemas.microsoft.com/office/drawing/2014/main" id="{1325350A-9E9A-4524-9B13-366CBA02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WordArt 6">
            <a:extLst>
              <a:ext uri="{FF2B5EF4-FFF2-40B4-BE49-F238E27FC236}">
                <a16:creationId xmlns:a16="http://schemas.microsoft.com/office/drawing/2014/main" id="{8E6182BF-6B24-44A9-A5BF-0D6A789DD8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533400"/>
            <a:ext cx="8353425" cy="3400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69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Bài học đến đây kết thúc</a:t>
            </a:r>
          </a:p>
          <a:p>
            <a:pPr algn="ctr"/>
            <a:r>
              <a:rPr lang="en-US" sz="36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Chào tạm biệt các em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78CE135-0C23-4565-8FA5-722B1E756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14625"/>
            <a:ext cx="4095750" cy="2554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vi-VN" altLang="en-US" dirty="0">
                <a:latin typeface="+mn-lt"/>
              </a:rPr>
              <a:t>Quãng đường Thanh Hoá - Hà Nội dài 150 km. Một ô tô từ Hà Nội vào Thanh Hoá, nghỉ lại Thanh Hoá 3h15 phút, rồi trở về Hà Nội, hết tất ca 10h. Tính vận tốc của ô tô lúc về, biết rằng vận tốc của ô tô lúc đi lớn hơn vận tốc lúc về là 10km/h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0B5024F-97D5-4B9F-BE1A-FB1B85C1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41938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Tóm</a:t>
            </a:r>
            <a:r>
              <a:rPr lang="en-US" altLang="en-US" sz="2400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tắt</a:t>
            </a:r>
            <a:r>
              <a:rPr lang="en-US" altLang="en-US" sz="2400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bài</a:t>
            </a:r>
            <a:r>
              <a:rPr lang="en-US" altLang="en-US" sz="2400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toán</a:t>
            </a:r>
            <a:r>
              <a:rPr lang="en-US" altLang="en-US" sz="2400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2F4AA35-E05C-4FB2-8A14-813C40D4C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200400"/>
            <a:ext cx="4248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Hãy</a:t>
            </a:r>
            <a:r>
              <a:rPr lang="en-US" altLang="en-US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lập</a:t>
            </a:r>
            <a:r>
              <a:rPr lang="en-US" altLang="en-US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bảng</a:t>
            </a:r>
            <a:r>
              <a:rPr lang="en-US" altLang="en-US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phân</a:t>
            </a:r>
            <a:r>
              <a:rPr lang="en-US" altLang="en-US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tích</a:t>
            </a:r>
            <a:r>
              <a:rPr lang="en-US" altLang="en-US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các</a:t>
            </a:r>
            <a:r>
              <a:rPr lang="en-US" altLang="en-US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đại</a:t>
            </a:r>
            <a:r>
              <a:rPr lang="en-US" altLang="en-US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lượng</a:t>
            </a:r>
            <a:r>
              <a:rPr lang="en-US" altLang="en-US" dirty="0">
                <a:solidFill>
                  <a:srgbClr val="9933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6F34E9B-F4C6-48AD-9E7C-C0956E413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42672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vi-VN" altLang="en-US" sz="2400" b="1" i="1" u="sng">
                <a:latin typeface="+mn-lt"/>
              </a:rPr>
              <a:t>Bài 10</a:t>
            </a:r>
            <a:r>
              <a:rPr lang="vi-VN" altLang="en-US" sz="2400">
                <a:latin typeface="+mn-lt"/>
              </a:rPr>
              <a:t>: </a:t>
            </a:r>
            <a:r>
              <a:rPr lang="vi-VN" altLang="en-US" sz="2400" i="1">
                <a:latin typeface="+mn-lt"/>
              </a:rPr>
              <a:t>Giải bài toán bằng cách lập phương trình :</a:t>
            </a:r>
          </a:p>
        </p:txBody>
      </p:sp>
      <p:graphicFrame>
        <p:nvGraphicFramePr>
          <p:cNvPr id="8" name="Group 7">
            <a:extLst>
              <a:ext uri="{FF2B5EF4-FFF2-40B4-BE49-F238E27FC236}">
                <a16:creationId xmlns:a16="http://schemas.microsoft.com/office/drawing/2014/main" id="{8E7BB77C-8F87-4106-9ADC-9545396E4C7D}"/>
              </a:ext>
            </a:extLst>
          </p:cNvPr>
          <p:cNvGraphicFramePr>
            <a:graphicFrameLocks noGrp="1"/>
          </p:cNvGraphicFramePr>
          <p:nvPr/>
        </p:nvGraphicFramePr>
        <p:xfrm>
          <a:off x="4343400" y="3657600"/>
          <a:ext cx="4343400" cy="2895600"/>
        </p:xfrm>
        <a:graphic>
          <a:graphicData uri="http://schemas.openxmlformats.org/drawingml/2006/table">
            <a:tbl>
              <a:tblPr/>
              <a:tblGrid>
                <a:gridCol w="106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Vận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tốc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Quãng đường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Lúc về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Lúc 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37">
            <a:extLst>
              <a:ext uri="{FF2B5EF4-FFF2-40B4-BE49-F238E27FC236}">
                <a16:creationId xmlns:a16="http://schemas.microsoft.com/office/drawing/2014/main" id="{BF0673B2-ADB8-49A9-A99F-4DF6ED4E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76338"/>
            <a:ext cx="419100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+mn-lt"/>
              </a:rPr>
              <a:t>HN – TH: 150km</a:t>
            </a: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E0C5828A-29C8-4307-BC4C-BC76693C1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0"/>
            <a:ext cx="45751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+mn-lt"/>
              </a:rPr>
              <a:t>+ 10</a:t>
            </a:r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0285E1FE-27F9-4EDF-AAD0-E78E86262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81200"/>
            <a:ext cx="48768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+mn-lt"/>
              </a:rPr>
              <a:t>+       +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+mn-lt"/>
              </a:rPr>
              <a:t>= 10</a:t>
            </a:r>
          </a:p>
        </p:txBody>
      </p:sp>
      <p:graphicFrame>
        <p:nvGraphicFramePr>
          <p:cNvPr id="12" name="Object 40">
            <a:extLst>
              <a:ext uri="{FF2B5EF4-FFF2-40B4-BE49-F238E27FC236}">
                <a16:creationId xmlns:a16="http://schemas.microsoft.com/office/drawing/2014/main" id="{55367547-4F90-4749-8C09-849A5D04DD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6775" y="1971675"/>
          <a:ext cx="471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quation" r:id="rId3" imgW="304536" imgH="393359" progId="Equation.DSMT4">
                  <p:embed/>
                </p:oleObj>
              </mc:Choice>
              <mc:Fallback>
                <p:oleObj name="Equation" r:id="rId3" imgW="304536" imgH="393359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1971675"/>
                        <a:ext cx="4714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1">
            <a:extLst>
              <a:ext uri="{FF2B5EF4-FFF2-40B4-BE49-F238E27FC236}">
                <a16:creationId xmlns:a16="http://schemas.microsoft.com/office/drawing/2014/main" id="{0116A405-FC55-4AC4-A3F5-5DCD6D93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2643188"/>
            <a:ext cx="38131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+mn-lt"/>
              </a:rPr>
              <a:t>?</a:t>
            </a:r>
          </a:p>
        </p:txBody>
      </p:sp>
      <p:grpSp>
        <p:nvGrpSpPr>
          <p:cNvPr id="40993" name="Group 42">
            <a:extLst>
              <a:ext uri="{FF2B5EF4-FFF2-40B4-BE49-F238E27FC236}">
                <a16:creationId xmlns:a16="http://schemas.microsoft.com/office/drawing/2014/main" id="{433AC6DF-1F89-482A-8B5B-19214D4AA7E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8600"/>
            <a:ext cx="8382000" cy="1257300"/>
            <a:chOff x="240" y="96"/>
            <a:chExt cx="5280" cy="792"/>
          </a:xfrm>
        </p:grpSpPr>
        <p:sp>
          <p:nvSpPr>
            <p:cNvPr id="34857" name="Text Box 43">
              <a:extLst>
                <a:ext uri="{FF2B5EF4-FFF2-40B4-BE49-F238E27FC236}">
                  <a16:creationId xmlns:a16="http://schemas.microsoft.com/office/drawing/2014/main" id="{EF952E77-7066-41E6-A576-0A9FCD586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44"/>
              <a:ext cx="5088" cy="4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vi-VN" altLang="en-US" sz="3600">
                  <a:latin typeface="+mn-lt"/>
                </a:rPr>
                <a:t>Tiết 2  : ÔN TẬP CHƯƠNG IV</a:t>
              </a:r>
            </a:p>
          </p:txBody>
        </p:sp>
        <p:sp>
          <p:nvSpPr>
            <p:cNvPr id="34858" name="Rectangle 44">
              <a:extLst>
                <a:ext uri="{FF2B5EF4-FFF2-40B4-BE49-F238E27FC236}">
                  <a16:creationId xmlns:a16="http://schemas.microsoft.com/office/drawing/2014/main" id="{CCBAFA79-3CD2-42A8-996B-54AF21609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latin typeface="+mn-lt"/>
              </a:endParaRPr>
            </a:p>
          </p:txBody>
        </p:sp>
        <p:sp>
          <p:nvSpPr>
            <p:cNvPr id="34859" name="Rectangle 45">
              <a:extLst>
                <a:ext uri="{FF2B5EF4-FFF2-40B4-BE49-F238E27FC236}">
                  <a16:creationId xmlns:a16="http://schemas.microsoft.com/office/drawing/2014/main" id="{C9F6C943-CE7A-41C8-B9D9-48F77536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latin typeface="+mn-lt"/>
              </a:endParaRPr>
            </a:p>
          </p:txBody>
        </p:sp>
        <p:sp>
          <p:nvSpPr>
            <p:cNvPr id="34860" name="Line 46">
              <a:extLst>
                <a:ext uri="{FF2B5EF4-FFF2-40B4-BE49-F238E27FC236}">
                  <a16:creationId xmlns:a16="http://schemas.microsoft.com/office/drawing/2014/main" id="{020BCB4B-7EFC-4E41-B001-1A6347A3A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2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861" name="Rectangle 47">
              <a:extLst>
                <a:ext uri="{FF2B5EF4-FFF2-40B4-BE49-F238E27FC236}">
                  <a16:creationId xmlns:a16="http://schemas.microsoft.com/office/drawing/2014/main" id="{7C0D6D95-8BCF-4FB8-BF44-D12599AE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5088" cy="4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latin typeface="+mn-lt"/>
              </a:endParaRPr>
            </a:p>
          </p:txBody>
        </p:sp>
        <p:sp>
          <p:nvSpPr>
            <p:cNvPr id="34862" name="Rectangle 48">
              <a:extLst>
                <a:ext uri="{FF2B5EF4-FFF2-40B4-BE49-F238E27FC236}">
                  <a16:creationId xmlns:a16="http://schemas.microsoft.com/office/drawing/2014/main" id="{F8D939D1-76B6-4BA7-BC4E-BBFC3BA3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43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latin typeface="+mn-lt"/>
              </a:endParaRPr>
            </a:p>
          </p:txBody>
        </p:sp>
      </p:grpSp>
      <p:sp>
        <p:nvSpPr>
          <p:cNvPr id="21" name="Text Box 29">
            <a:extLst>
              <a:ext uri="{FF2B5EF4-FFF2-40B4-BE49-F238E27FC236}">
                <a16:creationId xmlns:a16="http://schemas.microsoft.com/office/drawing/2014/main" id="{2080BC8B-92E5-4E11-88B1-D2BDCB519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859463"/>
            <a:ext cx="12239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150 km</a:t>
            </a:r>
          </a:p>
        </p:txBody>
      </p:sp>
      <p:graphicFrame>
        <p:nvGraphicFramePr>
          <p:cNvPr id="22" name="Object 30">
            <a:extLst>
              <a:ext uri="{FF2B5EF4-FFF2-40B4-BE49-F238E27FC236}">
                <a16:creationId xmlns:a16="http://schemas.microsoft.com/office/drawing/2014/main" id="{E5241F6E-C30E-477F-8628-E7C40D7390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5713" y="5783263"/>
          <a:ext cx="9286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Equation" r:id="rId5" imgW="520474" imgH="393529" progId="Equation.DSMT4">
                  <p:embed/>
                </p:oleObj>
              </mc:Choice>
              <mc:Fallback>
                <p:oleObj name="Equation" r:id="rId5" imgW="520474" imgH="39352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5783263"/>
                        <a:ext cx="9286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1">
            <a:extLst>
              <a:ext uri="{FF2B5EF4-FFF2-40B4-BE49-F238E27FC236}">
                <a16:creationId xmlns:a16="http://schemas.microsoft.com/office/drawing/2014/main" id="{91738164-C310-467A-B6C6-D2EB5947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929188"/>
            <a:ext cx="13684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x (km/h)</a:t>
            </a: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837F8752-D9DA-4AF3-B707-177E70250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707063"/>
            <a:ext cx="1008063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x + 10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(km/h)</a:t>
            </a:r>
          </a:p>
        </p:txBody>
      </p:sp>
      <p:graphicFrame>
        <p:nvGraphicFramePr>
          <p:cNvPr id="25" name="Object 33">
            <a:extLst>
              <a:ext uri="{FF2B5EF4-FFF2-40B4-BE49-F238E27FC236}">
                <a16:creationId xmlns:a16="http://schemas.microsoft.com/office/drawing/2014/main" id="{27EDDD8F-23B3-4BAB-84FF-A5FB251337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0975" y="4899025"/>
          <a:ext cx="6572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2" name="Equation" r:id="rId7" imgW="380835" imgH="393529" progId="Equation.DSMT4">
                  <p:embed/>
                </p:oleObj>
              </mc:Choice>
              <mc:Fallback>
                <p:oleObj name="Equation" r:id="rId7" imgW="380835" imgH="393529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975" y="4899025"/>
                        <a:ext cx="6572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34">
            <a:extLst>
              <a:ext uri="{FF2B5EF4-FFF2-40B4-BE49-F238E27FC236}">
                <a16:creationId xmlns:a16="http://schemas.microsoft.com/office/drawing/2014/main" id="{939B3BF0-3748-4769-A42E-FF140857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929188"/>
            <a:ext cx="12239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150 km</a:t>
            </a:r>
          </a:p>
        </p:txBody>
      </p:sp>
      <p:sp>
        <p:nvSpPr>
          <p:cNvPr id="27" name="Rectangle 35">
            <a:extLst>
              <a:ext uri="{FF2B5EF4-FFF2-40B4-BE49-F238E27FC236}">
                <a16:creationId xmlns:a16="http://schemas.microsoft.com/office/drawing/2014/main" id="{70E739AB-540B-4F84-A5F1-3ED051EB0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657600"/>
            <a:ext cx="1069975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en-US" dirty="0" err="1">
                <a:latin typeface="+mn-lt"/>
              </a:rPr>
              <a:t>Thời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gian</a:t>
            </a:r>
            <a:endParaRPr lang="en-US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  <p:bldP spid="21" grpId="0"/>
      <p:bldP spid="23" grpId="0"/>
      <p:bldP spid="24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3">
            <a:extLst>
              <a:ext uri="{FF2B5EF4-FFF2-40B4-BE49-F238E27FC236}">
                <a16:creationId xmlns:a16="http://schemas.microsoft.com/office/drawing/2014/main" id="{C537C656-5020-4D6F-AE63-E141F089C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i="1" u="sng">
                <a:solidFill>
                  <a:srgbClr val="9933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Giải</a:t>
            </a:r>
          </a:p>
        </p:txBody>
      </p:sp>
      <p:graphicFrame>
        <p:nvGraphicFramePr>
          <p:cNvPr id="7" name="Object 34">
            <a:extLst>
              <a:ext uri="{FF2B5EF4-FFF2-40B4-BE49-F238E27FC236}">
                <a16:creationId xmlns:a16="http://schemas.microsoft.com/office/drawing/2014/main" id="{D030E1DA-000C-4CD7-AFB4-C27F0DC5E0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659188"/>
          <a:ext cx="30448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3" imgW="1371600" imgH="393700" progId="Equation.DSMT4">
                  <p:embed/>
                </p:oleObj>
              </mc:Choice>
              <mc:Fallback>
                <p:oleObj name="Equation" r:id="rId3" imgW="1371600" imgH="393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9188"/>
                        <a:ext cx="30448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5">
            <a:extLst>
              <a:ext uri="{FF2B5EF4-FFF2-40B4-BE49-F238E27FC236}">
                <a16:creationId xmlns:a16="http://schemas.microsoft.com/office/drawing/2014/main" id="{29C0E4FE-1378-4D36-B928-B7813FD6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Thời lúc về  là:            (h) </a:t>
            </a:r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5BDDA535-CE52-438A-874C-DCC4834F6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3212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Theo bài ra ta có phương trình:</a:t>
            </a: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379410FF-E909-4962-97F1-FDF61B947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56125"/>
            <a:ext cx="3505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x</a:t>
            </a:r>
            <a:r>
              <a:rPr lang="en-US" altLang="en-US" sz="2000" baseline="-25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 = -50/9 (KTM) ;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 x</a:t>
            </a:r>
            <a:r>
              <a:rPr lang="en-US" altLang="en-US" sz="2000" baseline="-25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 = 40 (TM)</a:t>
            </a:r>
          </a:p>
        </p:txBody>
      </p:sp>
      <p:graphicFrame>
        <p:nvGraphicFramePr>
          <p:cNvPr id="11" name="Object 41">
            <a:extLst>
              <a:ext uri="{FF2B5EF4-FFF2-40B4-BE49-F238E27FC236}">
                <a16:creationId xmlns:a16="http://schemas.microsoft.com/office/drawing/2014/main" id="{DA0D2874-E23A-464F-8EB0-26457D34D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2286000"/>
          <a:ext cx="4810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5" imgW="279279" imgH="393529" progId="Equation.DSMT4">
                  <p:embed/>
                </p:oleObj>
              </mc:Choice>
              <mc:Fallback>
                <p:oleObj name="Equation" r:id="rId5" imgW="279279" imgH="393529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4810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2">
            <a:extLst>
              <a:ext uri="{FF2B5EF4-FFF2-40B4-BE49-F238E27FC236}">
                <a16:creationId xmlns:a16="http://schemas.microsoft.com/office/drawing/2014/main" id="{D107C945-4DB2-478D-9C96-18216EDA7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Gọi vận tốc của ô tô lúc về là: x(km/h), x&gt;0</a:t>
            </a:r>
          </a:p>
        </p:txBody>
      </p:sp>
      <p:sp>
        <p:nvSpPr>
          <p:cNvPr id="13" name="Text Box 43">
            <a:extLst>
              <a:ext uri="{FF2B5EF4-FFF2-40B4-BE49-F238E27FC236}">
                <a16:creationId xmlns:a16="http://schemas.microsoft.com/office/drawing/2014/main" id="{313E2D90-48B3-40AE-B6F4-70E9D407D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27125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Vận tốc của ô tô lúc đi là: x + 10 (km/h)</a:t>
            </a:r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id="{6271C5A3-2707-4322-B2EE-71AAFA638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4325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Thời gian của ô tô lúc đi là:</a:t>
            </a:r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id="{4294D5FD-6784-44D4-B1E4-C08519DEF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32438"/>
            <a:ext cx="525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Vậy vận tốc của ô tô lúc về là:: 40 (km/h)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A1D1BF3-4DF0-4429-8DDC-906E6991AC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975" y="1554163"/>
          <a:ext cx="8350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Equation" r:id="rId7" imgW="520474" imgH="393529" progId="Equation.DSMT4">
                  <p:embed/>
                </p:oleObj>
              </mc:Choice>
              <mc:Fallback>
                <p:oleObj name="Equation" r:id="rId7" imgW="520474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1554163"/>
                        <a:ext cx="8350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0D39D5D-6E9B-412C-93CA-4CAA0B94C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60513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Giải các ph­ương trình sau: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E494089-EEFD-4B9D-9818-C70699D1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79613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1)  3x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-12x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+ 9 = 0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DFF6F50-3771-4E5F-B63A-CA74B0D1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8135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44CB519-93BE-4A96-A3F4-718F710AC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98863"/>
            <a:ext cx="3048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1)  3x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-12x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+ 9 = 0 </a:t>
            </a: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B195C734-5CA6-448E-979C-C38DED19EEF8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3600450"/>
          <a:ext cx="2362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3" imgW="1167893" imgH="203112" progId="Equation.DSMT4">
                  <p:embed/>
                </p:oleObj>
              </mc:Choice>
              <mc:Fallback>
                <p:oleObj name="Equation" r:id="rId3" imgW="1167893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00450"/>
                        <a:ext cx="23622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>
            <a:extLst>
              <a:ext uri="{FF2B5EF4-FFF2-40B4-BE49-F238E27FC236}">
                <a16:creationId xmlns:a16="http://schemas.microsoft.com/office/drawing/2014/main" id="{1B39AA7D-643D-476C-9DDE-F0918736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05765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Đặt x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≥ 0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ACB759C6-11DE-464A-BF38-B10719BB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14850"/>
            <a:ext cx="7620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Ta có ph­ương trình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4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- 4t + 3 = 0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( a =1, b = - 4, c =3 )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8C3C9DD-5A2D-4FEA-A5E9-15759F6AC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14900"/>
            <a:ext cx="7696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a + b + c = 1 + ( - 4 ) + 3 = 0 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sz="24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1(™), t</a:t>
            </a:r>
            <a:r>
              <a:rPr lang="en-US" altLang="en-US" sz="24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3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™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CB905BE-D6E6-4E99-AE26-860AF36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721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sz="24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 x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  x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1,2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 ± 1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06F6AF1D-714F-4B34-BBD2-05A5728A91B8}"/>
              </a:ext>
            </a:extLst>
          </p:cNvPr>
          <p:cNvGrpSpPr>
            <a:grpSpLocks/>
          </p:cNvGrpSpPr>
          <p:nvPr/>
        </p:nvGrpSpPr>
        <p:grpSpPr bwMode="auto">
          <a:xfrm>
            <a:off x="1352550" y="2360613"/>
            <a:ext cx="2457450" cy="839787"/>
            <a:chOff x="324" y="1284"/>
            <a:chExt cx="1548" cy="529"/>
          </a:xfrm>
        </p:grpSpPr>
        <p:graphicFrame>
          <p:nvGraphicFramePr>
            <p:cNvPr id="43038" name="Object 12">
              <a:extLst>
                <a:ext uri="{FF2B5EF4-FFF2-40B4-BE49-F238E27FC236}">
                  <a16:creationId xmlns:a16="http://schemas.microsoft.com/office/drawing/2014/main" id="{D21AEEFE-C0D4-4E42-A6DA-B7F254AD95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1284"/>
            <a:ext cx="1296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5" name="Equation" r:id="rId5" imgW="965200" imgH="393700" progId="Equation.DSMT4">
                    <p:embed/>
                  </p:oleObj>
                </mc:Choice>
                <mc:Fallback>
                  <p:oleObj name="Equation" r:id="rId5" imgW="965200" imgH="3937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284"/>
                          <a:ext cx="1296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39" name="Text Box 13">
              <a:extLst>
                <a:ext uri="{FF2B5EF4-FFF2-40B4-BE49-F238E27FC236}">
                  <a16:creationId xmlns:a16="http://schemas.microsoft.com/office/drawing/2014/main" id="{1CF52916-8BEB-47ED-A610-8671D3BCC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" y="144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cs typeface="Arial" panose="020B0604020202020204" pitchFamily="34" charset="0"/>
                </a:rPr>
                <a:t>2)</a:t>
              </a: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FB9B1AE8-8179-4E45-A7D5-9D0262E4EEA2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753100"/>
            <a:ext cx="4800600" cy="457200"/>
            <a:chOff x="912" y="3624"/>
            <a:chExt cx="3024" cy="288"/>
          </a:xfrm>
        </p:grpSpPr>
        <p:grpSp>
          <p:nvGrpSpPr>
            <p:cNvPr id="43034" name="Group 15">
              <a:extLst>
                <a:ext uri="{FF2B5EF4-FFF2-40B4-BE49-F238E27FC236}">
                  <a16:creationId xmlns:a16="http://schemas.microsoft.com/office/drawing/2014/main" id="{A745CFD0-986D-4771-A9EA-C70226B95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24"/>
              <a:ext cx="3024" cy="288"/>
              <a:chOff x="-14547691" y="-366766"/>
              <a:chExt cx="28849664" cy="614969"/>
            </a:xfrm>
          </p:grpSpPr>
          <p:sp>
            <p:nvSpPr>
              <p:cNvPr id="43036" name="Text Box 16">
                <a:extLst>
                  <a:ext uri="{FF2B5EF4-FFF2-40B4-BE49-F238E27FC236}">
                    <a16:creationId xmlns:a16="http://schemas.microsoft.com/office/drawing/2014/main" id="{5AA5B858-00D7-4F18-9B78-B3BFD9DC7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4547691" y="-366766"/>
                <a:ext cx="28849664" cy="614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24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t</a:t>
                </a:r>
                <a:r>
                  <a:rPr lang="en-US" altLang="en-US" sz="2400" baseline="-25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24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3</a:t>
                </a: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 x</a:t>
                </a:r>
                <a:r>
                  <a:rPr lang="en-US" altLang="en-US" sz="2400" baseline="300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3  x</a:t>
                </a:r>
                <a:r>
                  <a:rPr lang="en-US" altLang="en-US" sz="2400" baseline="-250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3,4</a:t>
                </a: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= ± </a:t>
                </a:r>
              </a:p>
            </p:txBody>
          </p:sp>
          <p:graphicFrame>
            <p:nvGraphicFramePr>
              <p:cNvPr id="43037" name="Object 17">
                <a:extLst>
                  <a:ext uri="{FF2B5EF4-FFF2-40B4-BE49-F238E27FC236}">
                    <a16:creationId xmlns:a16="http://schemas.microsoft.com/office/drawing/2014/main" id="{959ED700-6C49-454D-AFAC-9D577B828E5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09" y="3384"/>
              <a:ext cx="267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46" name="Equation" r:id="rId7" imgW="228600" imgH="228600" progId="Equation.DSMT4">
                      <p:embed/>
                    </p:oleObj>
                  </mc:Choice>
                  <mc:Fallback>
                    <p:oleObj name="Equation" r:id="rId7" imgW="228600" imgH="228600" progId="Equation.DSMT4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9" y="3384"/>
                            <a:ext cx="267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3035" name="Object 18">
              <a:extLst>
                <a:ext uri="{FF2B5EF4-FFF2-40B4-BE49-F238E27FC236}">
                  <a16:creationId xmlns:a16="http://schemas.microsoft.com/office/drawing/2014/main" id="{71E42E5E-9023-4421-8621-55EE991D00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37" y="3648"/>
            <a:ext cx="267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7" name="Equation" r:id="rId9" imgW="228600" imgH="228600" progId="Equation.DSMT4">
                    <p:embed/>
                  </p:oleObj>
                </mc:Choice>
                <mc:Fallback>
                  <p:oleObj name="Equation" r:id="rId9" imgW="22860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7" y="3648"/>
                          <a:ext cx="267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7ED31602-C0AD-4755-9AA5-5F9D3CE2ED6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6172200"/>
            <a:ext cx="7359650" cy="461963"/>
            <a:chOff x="336" y="3888"/>
            <a:chExt cx="4636" cy="291"/>
          </a:xfrm>
        </p:grpSpPr>
        <p:sp>
          <p:nvSpPr>
            <p:cNvPr id="43030" name="Text Box 20">
              <a:extLst>
                <a:ext uri="{FF2B5EF4-FFF2-40B4-BE49-F238E27FC236}">
                  <a16:creationId xmlns:a16="http://schemas.microsoft.com/office/drawing/2014/main" id="{89F48ABC-37A9-4FA7-931E-BAB51E3FD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888"/>
              <a:ext cx="44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 của ph­ương trình là: x</a:t>
              </a:r>
              <a:r>
                <a:rPr lang="en-US" altLang="en-US" sz="2400" baseline="-25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± 1; x</a:t>
              </a:r>
              <a:r>
                <a:rPr lang="en-US" altLang="en-US" sz="2400" baseline="-25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3,4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± </a:t>
              </a:r>
            </a:p>
          </p:txBody>
        </p:sp>
        <p:grpSp>
          <p:nvGrpSpPr>
            <p:cNvPr id="43031" name="Group 21">
              <a:extLst>
                <a:ext uri="{FF2B5EF4-FFF2-40B4-BE49-F238E27FC236}">
                  <a16:creationId xmlns:a16="http://schemas.microsoft.com/office/drawing/2014/main" id="{E7F1E933-2A64-4010-B00A-99F9354F9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3936"/>
              <a:ext cx="604" cy="204"/>
              <a:chOff x="4368" y="3936"/>
              <a:chExt cx="604" cy="204"/>
            </a:xfrm>
          </p:grpSpPr>
          <p:sp>
            <p:nvSpPr>
              <p:cNvPr id="43032" name="Freeform 22">
                <a:extLst>
                  <a:ext uri="{FF2B5EF4-FFF2-40B4-BE49-F238E27FC236}">
                    <a16:creationId xmlns:a16="http://schemas.microsoft.com/office/drawing/2014/main" id="{8DCE8B02-AA37-44D1-96A8-45397BD23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" y="3936"/>
                <a:ext cx="220" cy="169"/>
              </a:xfrm>
              <a:custGeom>
                <a:avLst/>
                <a:gdLst>
                  <a:gd name="T0" fmla="*/ 0 w 431"/>
                  <a:gd name="T1" fmla="*/ 0 h 405"/>
                  <a:gd name="T2" fmla="*/ 1 w 431"/>
                  <a:gd name="T3" fmla="*/ 0 h 405"/>
                  <a:gd name="T4" fmla="*/ 1 w 431"/>
                  <a:gd name="T5" fmla="*/ 0 h 405"/>
                  <a:gd name="T6" fmla="*/ 1 w 431"/>
                  <a:gd name="T7" fmla="*/ 0 h 405"/>
                  <a:gd name="T8" fmla="*/ 1 w 431"/>
                  <a:gd name="T9" fmla="*/ 0 h 4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1" h="405">
                    <a:moveTo>
                      <a:pt x="0" y="274"/>
                    </a:moveTo>
                    <a:lnTo>
                      <a:pt x="39" y="252"/>
                    </a:lnTo>
                    <a:lnTo>
                      <a:pt x="132" y="405"/>
                    </a:lnTo>
                    <a:lnTo>
                      <a:pt x="234" y="0"/>
                    </a:lnTo>
                    <a:lnTo>
                      <a:pt x="431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Rectangle 23">
                <a:extLst>
                  <a:ext uri="{FF2B5EF4-FFF2-40B4-BE49-F238E27FC236}">
                    <a16:creationId xmlns:a16="http://schemas.microsoft.com/office/drawing/2014/main" id="{8FB3F768-5B7E-4235-A1E0-6277FB216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946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3022" name="Group 24">
            <a:extLst>
              <a:ext uri="{FF2B5EF4-FFF2-40B4-BE49-F238E27FC236}">
                <a16:creationId xmlns:a16="http://schemas.microsoft.com/office/drawing/2014/main" id="{748CFE86-632F-4A6C-85FA-8B4B0D870D2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52400"/>
            <a:ext cx="8382000" cy="1257300"/>
            <a:chOff x="240" y="96"/>
            <a:chExt cx="5280" cy="792"/>
          </a:xfrm>
        </p:grpSpPr>
        <p:sp>
          <p:nvSpPr>
            <p:cNvPr id="43024" name="Text Box 25">
              <a:extLst>
                <a:ext uri="{FF2B5EF4-FFF2-40B4-BE49-F238E27FC236}">
                  <a16:creationId xmlns:a16="http://schemas.microsoft.com/office/drawing/2014/main" id="{C7FFF08D-D765-40B3-B731-36DE3B8AF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44"/>
              <a:ext cx="5088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3600" dirty="0" err="1">
                  <a:solidFill>
                    <a:srgbClr val="0000FF"/>
                  </a:solidFill>
                  <a:latin typeface="+mn-lt"/>
                  <a:cs typeface="Arial" panose="020B0604020202020204" pitchFamily="34" charset="0"/>
                </a:rPr>
                <a:t>Tiết</a:t>
              </a:r>
              <a:r>
                <a:rPr lang="en-US" altLang="en-US" sz="3600" dirty="0">
                  <a:solidFill>
                    <a:srgbClr val="0000FF"/>
                  </a:solidFill>
                  <a:latin typeface="+mn-lt"/>
                  <a:cs typeface="Arial" panose="020B0604020202020204" pitchFamily="34" charset="0"/>
                </a:rPr>
                <a:t> 2  : </a:t>
              </a:r>
              <a:r>
                <a:rPr lang="en-US" altLang="en-US" sz="3600" dirty="0" err="1">
                  <a:solidFill>
                    <a:srgbClr val="0000FF"/>
                  </a:solidFill>
                  <a:latin typeface="+mn-lt"/>
                  <a:cs typeface="Arial" panose="020B0604020202020204" pitchFamily="34" charset="0"/>
                </a:rPr>
                <a:t>Ôn</a:t>
              </a:r>
              <a:r>
                <a:rPr lang="en-US" altLang="en-US" sz="3600" dirty="0">
                  <a:solidFill>
                    <a:srgbClr val="0000FF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  <a:latin typeface="+mn-lt"/>
                  <a:cs typeface="Arial" panose="020B0604020202020204" pitchFamily="34" charset="0"/>
                </a:rPr>
                <a:t>tập</a:t>
              </a:r>
              <a:r>
                <a:rPr lang="en-US" altLang="en-US" sz="3600" dirty="0">
                  <a:solidFill>
                    <a:srgbClr val="0000FF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  <a:latin typeface="+mn-lt"/>
                  <a:cs typeface="Arial" panose="020B0604020202020204" pitchFamily="34" charset="0"/>
                </a:rPr>
                <a:t>ch­ương</a:t>
              </a:r>
              <a:r>
                <a:rPr lang="en-US" altLang="en-US" sz="3600" dirty="0">
                  <a:solidFill>
                    <a:srgbClr val="0000FF"/>
                  </a:solidFill>
                  <a:latin typeface="+mn-lt"/>
                  <a:cs typeface="Arial" panose="020B0604020202020204" pitchFamily="34" charset="0"/>
                </a:rPr>
                <a:t> IV</a:t>
              </a:r>
            </a:p>
          </p:txBody>
        </p:sp>
        <p:sp>
          <p:nvSpPr>
            <p:cNvPr id="43025" name="Rectangle 26">
              <a:extLst>
                <a:ext uri="{FF2B5EF4-FFF2-40B4-BE49-F238E27FC236}">
                  <a16:creationId xmlns:a16="http://schemas.microsoft.com/office/drawing/2014/main" id="{FE749486-EDDA-46EB-B252-8E0C11CD0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6" name="Rectangle 27">
              <a:extLst>
                <a:ext uri="{FF2B5EF4-FFF2-40B4-BE49-F238E27FC236}">
                  <a16:creationId xmlns:a16="http://schemas.microsoft.com/office/drawing/2014/main" id="{4DB3B29C-0A8A-4781-B90E-EA3608125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7" name="Line 28">
              <a:extLst>
                <a:ext uri="{FF2B5EF4-FFF2-40B4-BE49-F238E27FC236}">
                  <a16:creationId xmlns:a16="http://schemas.microsoft.com/office/drawing/2014/main" id="{008AFEF5-A926-48CC-9B09-F9214A2D9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2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Rectangle 29">
              <a:extLst>
                <a:ext uri="{FF2B5EF4-FFF2-40B4-BE49-F238E27FC236}">
                  <a16:creationId xmlns:a16="http://schemas.microsoft.com/office/drawing/2014/main" id="{3B1AEAD2-76E8-4D18-8F24-FC6BB4A05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5088" cy="4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9" name="Rectangle 30">
              <a:extLst>
                <a:ext uri="{FF2B5EF4-FFF2-40B4-BE49-F238E27FC236}">
                  <a16:creationId xmlns:a16="http://schemas.microsoft.com/office/drawing/2014/main" id="{58022992-B69B-4F05-8CEB-C13F38D54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43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23" name="Text Box 31">
            <a:extLst>
              <a:ext uri="{FF2B5EF4-FFF2-40B4-BE49-F238E27FC236}">
                <a16:creationId xmlns:a16="http://schemas.microsoft.com/office/drawing/2014/main" id="{79A7F1CC-16A5-48E7-B4D7-D574CFF41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B&gt; 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CD7969F-2C18-4B5A-9CB5-48A0CC5D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ĐKXĐ: x ≠ 0; 2</a:t>
            </a:r>
          </a:p>
        </p:txBody>
      </p:sp>
      <p:grpSp>
        <p:nvGrpSpPr>
          <p:cNvPr id="44035" name="Group 15">
            <a:extLst>
              <a:ext uri="{FF2B5EF4-FFF2-40B4-BE49-F238E27FC236}">
                <a16:creationId xmlns:a16="http://schemas.microsoft.com/office/drawing/2014/main" id="{E9AFE84B-C87E-4459-A927-400DAECA2096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990600"/>
            <a:ext cx="2971800" cy="931863"/>
            <a:chOff x="291" y="1284"/>
            <a:chExt cx="1581" cy="529"/>
          </a:xfrm>
        </p:grpSpPr>
        <p:graphicFrame>
          <p:nvGraphicFramePr>
            <p:cNvPr id="44041" name="Object 16">
              <a:extLst>
                <a:ext uri="{FF2B5EF4-FFF2-40B4-BE49-F238E27FC236}">
                  <a16:creationId xmlns:a16="http://schemas.microsoft.com/office/drawing/2014/main" id="{D3B20EC2-F27F-4362-8BF3-B1C4C84FFB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1284"/>
            <a:ext cx="1296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4" name="Equation" r:id="rId3" imgW="965200" imgH="393700" progId="Equation.DSMT4">
                    <p:embed/>
                  </p:oleObj>
                </mc:Choice>
                <mc:Fallback>
                  <p:oleObj name="Equation" r:id="rId3" imgW="965200" imgH="3937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284"/>
                          <a:ext cx="1296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2" name="Text Box 17">
              <a:extLst>
                <a:ext uri="{FF2B5EF4-FFF2-40B4-BE49-F238E27FC236}">
                  <a16:creationId xmlns:a16="http://schemas.microsoft.com/office/drawing/2014/main" id="{118D52C9-919C-4DE5-A507-9A994D5CD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" y="1439"/>
              <a:ext cx="35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  <a:cs typeface="Arial" panose="020B0604020202020204" pitchFamily="34" charset="0"/>
                </a:rPr>
                <a:t>2)</a:t>
              </a:r>
            </a:p>
          </p:txBody>
        </p:sp>
      </p:grpSp>
      <p:sp>
        <p:nvSpPr>
          <p:cNvPr id="8" name="Text Box 18">
            <a:extLst>
              <a:ext uri="{FF2B5EF4-FFF2-40B4-BE49-F238E27FC236}">
                <a16:creationId xmlns:a16="http://schemas.microsoft.com/office/drawing/2014/main" id="{0CC7F569-04E8-4AC4-A67D-59D0AFC6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807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Quy đồng khử mẫu ta được: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x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= 8 – 2x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x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+ 2x – 8 = 0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                    ( a = 1; b = 2 ;  b’ = 1 ; c = - 8 )</a:t>
            </a:r>
          </a:p>
        </p:txBody>
      </p:sp>
      <p:sp>
        <p:nvSpPr>
          <p:cNvPr id="37897" name="Rectangle 19">
            <a:extLst>
              <a:ext uri="{FF2B5EF4-FFF2-40B4-BE49-F238E27FC236}">
                <a16:creationId xmlns:a16="http://schemas.microsoft.com/office/drawing/2014/main" id="{F9D2E751-D1F4-47FC-8D23-24050134E59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" y="3657600"/>
            <a:ext cx="8253413" cy="514350"/>
          </a:xfrm>
          <a:prstGeom prst="rect">
            <a:avLst/>
          </a:prstGeom>
          <a:blipFill>
            <a:blip r:embed="rId5"/>
            <a:stretch>
              <a:fillRect l="-1183" b="-27381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6A1A61AD-4DBD-4DE8-923E-496AD6899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043488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ph</a:t>
            </a: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­ơng trình có  nghiệm: x = - 4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6835FDE6-AEE4-4B08-B072-A265FD8B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4495800"/>
            <a:ext cx="741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x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 -1 + 3 = 2   </a:t>
            </a:r>
            <a:r>
              <a:rPr lang="en-US" altLang="en-US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(loại)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; x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 -1 -3 = - 4 </a:t>
            </a:r>
            <a:r>
              <a:rPr lang="en-US" altLang="en-US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(t/m)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4040" name="Text Box 60">
            <a:extLst>
              <a:ext uri="{FF2B5EF4-FFF2-40B4-BE49-F238E27FC236}">
                <a16:creationId xmlns:a16="http://schemas.microsoft.com/office/drawing/2014/main" id="{36929C64-F6F0-4B7A-91CD-0C4212C74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II. 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0C67D84-D70D-4EDE-8815-D90288A0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§KX§: x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≠ 0; 2</a:t>
            </a:r>
          </a:p>
        </p:txBody>
      </p:sp>
      <p:grpSp>
        <p:nvGrpSpPr>
          <p:cNvPr id="45059" name="Group 3">
            <a:extLst>
              <a:ext uri="{FF2B5EF4-FFF2-40B4-BE49-F238E27FC236}">
                <a16:creationId xmlns:a16="http://schemas.microsoft.com/office/drawing/2014/main" id="{F30FD979-FE69-4F89-9F34-68093AFCFC9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24000"/>
            <a:ext cx="2971800" cy="931863"/>
            <a:chOff x="291" y="1284"/>
            <a:chExt cx="1581" cy="529"/>
          </a:xfrm>
        </p:grpSpPr>
        <p:graphicFrame>
          <p:nvGraphicFramePr>
            <p:cNvPr id="45073" name="Object 4">
              <a:extLst>
                <a:ext uri="{FF2B5EF4-FFF2-40B4-BE49-F238E27FC236}">
                  <a16:creationId xmlns:a16="http://schemas.microsoft.com/office/drawing/2014/main" id="{0719D65A-4AF8-4702-A909-7523ABA2D7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1284"/>
            <a:ext cx="1296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77" name="Equation" r:id="rId3" imgW="965200" imgH="393700" progId="Equation.DSMT4">
                    <p:embed/>
                  </p:oleObj>
                </mc:Choice>
                <mc:Fallback>
                  <p:oleObj name="Equation" r:id="rId3" imgW="965200" imgH="3937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284"/>
                          <a:ext cx="1296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74" name="Text Box 5">
              <a:extLst>
                <a:ext uri="{FF2B5EF4-FFF2-40B4-BE49-F238E27FC236}">
                  <a16:creationId xmlns:a16="http://schemas.microsoft.com/office/drawing/2014/main" id="{BC307999-9A3D-4942-B4EC-B26E5E222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" y="1439"/>
              <a:ext cx="35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2)</a:t>
              </a:r>
            </a:p>
          </p:txBody>
        </p:sp>
      </p:grpSp>
      <p:sp>
        <p:nvSpPr>
          <p:cNvPr id="8" name="Text Box 6">
            <a:extLst>
              <a:ext uri="{FF2B5EF4-FFF2-40B4-BE49-F238E27FC236}">
                <a16:creationId xmlns:a16="http://schemas.microsoft.com/office/drawing/2014/main" id="{883C5A2E-BEF1-41BA-8CD1-1D735D4E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048000"/>
            <a:ext cx="8077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Quy đồng khử mẫu ta được</a:t>
            </a:r>
            <a:r>
              <a:rPr lang="en-US" altLang="en-US" sz="2400">
                <a:latin typeface=".VnTime" panose="020B7200000000000000" pitchFamily="34" charset="0"/>
              </a:rPr>
              <a:t>: x</a:t>
            </a:r>
            <a:r>
              <a:rPr lang="en-US" altLang="en-US" sz="2400" baseline="30000">
                <a:latin typeface=".VnTime" panose="020B7200000000000000" pitchFamily="34" charset="0"/>
              </a:rPr>
              <a:t>2</a:t>
            </a:r>
            <a:r>
              <a:rPr lang="en-US" altLang="en-US" sz="2400">
                <a:latin typeface=".VnTime" panose="020B7200000000000000" pitchFamily="34" charset="0"/>
              </a:rPr>
              <a:t> = 8 – 2x </a:t>
            </a:r>
            <a:r>
              <a:rPr lang="en-US" altLang="en-US" sz="2400">
                <a:latin typeface=".VnTime" panose="020B7200000000000000" pitchFamily="34" charset="0"/>
                <a:sym typeface="Symbol" panose="05050102010706020507" pitchFamily="18" charset="2"/>
              </a:rPr>
              <a:t> x</a:t>
            </a:r>
            <a:r>
              <a:rPr lang="en-US" altLang="en-US" sz="2400" baseline="30000">
                <a:latin typeface=".VnTime" panose="020B7200000000000000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.VnTime" panose="020B7200000000000000" pitchFamily="34" charset="0"/>
                <a:sym typeface="Symbol" panose="05050102010706020507" pitchFamily="18" charset="2"/>
              </a:rPr>
              <a:t> + 2x – 8 = 0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sym typeface="Symbol" panose="05050102010706020507" pitchFamily="18" charset="2"/>
              </a:rPr>
              <a:t>                                            ( a = 1; b = 2 ;  b’ = 1 ; c = - 8 )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F8F2D8EB-AA49-4D04-8A79-10C134B568CB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4114800"/>
            <a:ext cx="7567613" cy="457200"/>
            <a:chOff x="480" y="2496"/>
            <a:chExt cx="4767" cy="288"/>
          </a:xfrm>
        </p:grpSpPr>
        <p:sp>
          <p:nvSpPr>
            <p:cNvPr id="45071" name="Rectangle 8">
              <a:extLst>
                <a:ext uri="{FF2B5EF4-FFF2-40B4-BE49-F238E27FC236}">
                  <a16:creationId xmlns:a16="http://schemas.microsoft.com/office/drawing/2014/main" id="{F79C3A32-23C2-4F9B-A098-E26848C72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496"/>
              <a:ext cx="47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  <a:sym typeface="Symbol" panose="05050102010706020507" pitchFamily="18" charset="2"/>
                </a:rPr>
                <a:t>’ = 1</a:t>
              </a:r>
              <a:r>
                <a:rPr lang="en-US" altLang="en-US" sz="2400" baseline="30000"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  <a:sym typeface="Symbol" panose="05050102010706020507" pitchFamily="18" charset="2"/>
                </a:rPr>
                <a:t> -1.( -8) = 9  ; </a:t>
              </a:r>
            </a:p>
          </p:txBody>
        </p:sp>
        <p:graphicFrame>
          <p:nvGraphicFramePr>
            <p:cNvPr id="45072" name="Object 9">
              <a:extLst>
                <a:ext uri="{FF2B5EF4-FFF2-40B4-BE49-F238E27FC236}">
                  <a16:creationId xmlns:a16="http://schemas.microsoft.com/office/drawing/2014/main" id="{FE0F829E-C6C4-4E4E-8478-A078A929C6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4" y="2523"/>
            <a:ext cx="615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78" name="Equation" r:id="rId5" imgW="520474" imgH="215806" progId="Equation.DSMT4">
                    <p:embed/>
                  </p:oleObj>
                </mc:Choice>
                <mc:Fallback>
                  <p:oleObj name="Equation" r:id="rId5" imgW="520474" imgH="215806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2523"/>
                          <a:ext cx="615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10">
            <a:extLst>
              <a:ext uri="{FF2B5EF4-FFF2-40B4-BE49-F238E27FC236}">
                <a16:creationId xmlns:a16="http://schemas.microsoft.com/office/drawing/2014/main" id="{18FEFC93-4771-4B55-803F-BB01D31E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181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ph­</a:t>
            </a: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 có  nghiệm</a:t>
            </a: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: x = - 4</a:t>
            </a:r>
          </a:p>
        </p:txBody>
      </p:sp>
      <p:grpSp>
        <p:nvGrpSpPr>
          <p:cNvPr id="45063" name="Group 11">
            <a:extLst>
              <a:ext uri="{FF2B5EF4-FFF2-40B4-BE49-F238E27FC236}">
                <a16:creationId xmlns:a16="http://schemas.microsoft.com/office/drawing/2014/main" id="{D825FDD3-FF12-4CFE-B775-4F4A63F164B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52400"/>
            <a:ext cx="8382000" cy="1257300"/>
            <a:chOff x="240" y="96"/>
            <a:chExt cx="5280" cy="792"/>
          </a:xfrm>
        </p:grpSpPr>
        <p:sp>
          <p:nvSpPr>
            <p:cNvPr id="45066" name="Rectangle 13">
              <a:extLst>
                <a:ext uri="{FF2B5EF4-FFF2-40B4-BE49-F238E27FC236}">
                  <a16:creationId xmlns:a16="http://schemas.microsoft.com/office/drawing/2014/main" id="{2FEFED31-D0AD-4AA6-845B-03CF2593C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5067" name="Rectangle 14">
              <a:extLst>
                <a:ext uri="{FF2B5EF4-FFF2-40B4-BE49-F238E27FC236}">
                  <a16:creationId xmlns:a16="http://schemas.microsoft.com/office/drawing/2014/main" id="{86A974E7-52D6-4EFF-B359-7E627D9E9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5068" name="Line 15">
              <a:extLst>
                <a:ext uri="{FF2B5EF4-FFF2-40B4-BE49-F238E27FC236}">
                  <a16:creationId xmlns:a16="http://schemas.microsoft.com/office/drawing/2014/main" id="{8CECF02D-EF45-48C3-90ED-39434B97D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2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Rectangle 16">
              <a:extLst>
                <a:ext uri="{FF2B5EF4-FFF2-40B4-BE49-F238E27FC236}">
                  <a16:creationId xmlns:a16="http://schemas.microsoft.com/office/drawing/2014/main" id="{AD344903-5F01-4133-968B-38FD7703A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5088" cy="4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5070" name="Rectangle 17">
              <a:extLst>
                <a:ext uri="{FF2B5EF4-FFF2-40B4-BE49-F238E27FC236}">
                  <a16:creationId xmlns:a16="http://schemas.microsoft.com/office/drawing/2014/main" id="{B1EDFE1C-97D2-4E55-9023-2A8D91EB0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43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0" name="Rectangle 18">
            <a:extLst>
              <a:ext uri="{FF2B5EF4-FFF2-40B4-BE49-F238E27FC236}">
                <a16:creationId xmlns:a16="http://schemas.microsoft.com/office/drawing/2014/main" id="{6F4526CB-7492-4235-8409-4C0F10AA0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648200"/>
            <a:ext cx="650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 x</a:t>
            </a:r>
            <a:r>
              <a:rPr lang="en-US" altLang="en-US" sz="2400" baseline="-2500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= -1 + 3 = 2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(loại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  ; x</a:t>
            </a:r>
            <a:r>
              <a:rPr lang="en-US" altLang="en-US" sz="2400" baseline="-25000">
                <a:latin typeface="Arial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= -1 -	3 = - 4 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(t/m)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5065" name="Text Box 19">
            <a:extLst>
              <a:ext uri="{FF2B5EF4-FFF2-40B4-BE49-F238E27FC236}">
                <a16:creationId xmlns:a16="http://schemas.microsoft.com/office/drawing/2014/main" id="{96FA31E1-1E0D-4768-AA1A-7083DED0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838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u="sng">
                <a:latin typeface=".VnTimeH" panose="020B7200000000000000" pitchFamily="34" charset="0"/>
              </a:rPr>
              <a:t>II&gt; 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C996B047-ED7C-4F6F-ACDE-B86D8F19F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ý: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5F7677A-C6CA-444F-A2E8-30CDC811C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001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Giải phương trình a     + bx + c = 0 (a     0) bằng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 phương pháp đồ thị ta giải như sau: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8026D1F2-D92D-4CE8-A025-56CF7989F4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669925"/>
          <a:ext cx="533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3" imgW="177569" imgH="202936" progId="Equation.3">
                  <p:embed/>
                </p:oleObj>
              </mc:Choice>
              <mc:Fallback>
                <p:oleObj name="Equation" r:id="rId3" imgW="177569" imgH="20293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669925"/>
                        <a:ext cx="5334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C66A5ABD-64FC-403C-A3C0-78F5FB227A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2538" y="795338"/>
          <a:ext cx="409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Equation" r:id="rId5" imgW="139700" imgH="139700" progId="Equation.DSMT4">
                  <p:embed/>
                </p:oleObj>
              </mc:Choice>
              <mc:Fallback>
                <p:oleObj name="Equation" r:id="rId5" imgW="139700" imgH="139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795338"/>
                        <a:ext cx="4095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>
            <a:extLst>
              <a:ext uri="{FF2B5EF4-FFF2-40B4-BE49-F238E27FC236}">
                <a16:creationId xmlns:a16="http://schemas.microsoft.com/office/drawing/2014/main" id="{58F0E3D5-F393-4238-B494-D51D3BF9E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78050"/>
            <a:ext cx="876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>
                <a:latin typeface="Arial" panose="020B0604020202020204" pitchFamily="34" charset="0"/>
                <a:cs typeface="Arial" panose="020B0604020202020204" pitchFamily="34" charset="0"/>
              </a:rPr>
              <a:t>- Vẽ đồ thị hàm số y = a     và y = -bx - c</a:t>
            </a: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0D175C66-021C-4BAE-8F6C-3529C9F0C1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2168525"/>
          <a:ext cx="4270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7" imgW="177569" imgH="202936" progId="Equation.DSMT4">
                  <p:embed/>
                </p:oleObj>
              </mc:Choice>
              <mc:Fallback>
                <p:oleObj name="Equation" r:id="rId7" imgW="177569" imgH="20293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168525"/>
                        <a:ext cx="42703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>
            <a:extLst>
              <a:ext uri="{FF2B5EF4-FFF2-40B4-BE49-F238E27FC236}">
                <a16:creationId xmlns:a16="http://schemas.microsoft.com/office/drawing/2014/main" id="{4CA950DB-6402-4BF6-8938-D5282B0E1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8382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- Tìm giao điểm của hai đồ thị hàm số trên</a:t>
            </a:r>
          </a:p>
        </p:txBody>
      </p:sp>
      <p:grpSp>
        <p:nvGrpSpPr>
          <p:cNvPr id="46089" name="Group 1">
            <a:extLst>
              <a:ext uri="{FF2B5EF4-FFF2-40B4-BE49-F238E27FC236}">
                <a16:creationId xmlns:a16="http://schemas.microsoft.com/office/drawing/2014/main" id="{E4AC1A06-C35C-4183-B528-C3C5F82C3B6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657600"/>
            <a:ext cx="8839200" cy="1077913"/>
            <a:chOff x="381000" y="3657600"/>
            <a:chExt cx="8839200" cy="1077913"/>
          </a:xfrm>
        </p:grpSpPr>
        <p:sp>
          <p:nvSpPr>
            <p:cNvPr id="46090" name="Text Box 9">
              <a:extLst>
                <a:ext uri="{FF2B5EF4-FFF2-40B4-BE49-F238E27FC236}">
                  <a16:creationId xmlns:a16="http://schemas.microsoft.com/office/drawing/2014/main" id="{72151585-A37D-42D5-A1B7-F0C9C169A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657600"/>
              <a:ext cx="8839200" cy="1077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Hoành độ giao điểm là chính là nghiệm của ph­ư­ơng trình a    + bx + c = 0 (a     0) </a:t>
              </a:r>
            </a:p>
          </p:txBody>
        </p:sp>
        <p:graphicFrame>
          <p:nvGraphicFramePr>
            <p:cNvPr id="46091" name="Object 10">
              <a:extLst>
                <a:ext uri="{FF2B5EF4-FFF2-40B4-BE49-F238E27FC236}">
                  <a16:creationId xmlns:a16="http://schemas.microsoft.com/office/drawing/2014/main" id="{FEBCD986-E574-46D9-A677-CD791ABE0D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66850" y="4092046"/>
            <a:ext cx="5334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1" name="Equation" r:id="rId9" imgW="177569" imgH="202936" progId="Equation.DSMT4">
                    <p:embed/>
                  </p:oleObj>
                </mc:Choice>
                <mc:Fallback>
                  <p:oleObj name="Equation" r:id="rId9" imgW="177569" imgH="202936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6850" y="4092046"/>
                          <a:ext cx="5334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2" name="Object 11">
              <a:extLst>
                <a:ext uri="{FF2B5EF4-FFF2-40B4-BE49-F238E27FC236}">
                  <a16:creationId xmlns:a16="http://schemas.microsoft.com/office/drawing/2014/main" id="{5598DE4A-E2EF-4E64-BC1B-805D48B2CC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12167" y="4202113"/>
            <a:ext cx="533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2" name="Equation" r:id="rId10" imgW="139700" imgH="139700" progId="Equation.3">
                    <p:embed/>
                  </p:oleObj>
                </mc:Choice>
                <mc:Fallback>
                  <p:oleObj name="Equation" r:id="rId10" imgW="139700" imgH="1397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2167" y="4202113"/>
                          <a:ext cx="533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J023">
            <a:extLst>
              <a:ext uri="{FF2B5EF4-FFF2-40B4-BE49-F238E27FC236}">
                <a16:creationId xmlns:a16="http://schemas.microsoft.com/office/drawing/2014/main" id="{438B85E4-AC2F-496B-B787-04546511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chao">
            <a:extLst>
              <a:ext uri="{FF2B5EF4-FFF2-40B4-BE49-F238E27FC236}">
                <a16:creationId xmlns:a16="http://schemas.microsoft.com/office/drawing/2014/main" id="{755F9047-1FB5-4C7C-A596-B259222098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723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ure2">
            <a:extLst>
              <a:ext uri="{FF2B5EF4-FFF2-40B4-BE49-F238E27FC236}">
                <a16:creationId xmlns:a16="http://schemas.microsoft.com/office/drawing/2014/main" id="{A0BD916B-ED58-474F-AB25-D7C952AF7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9438"/>
            <a:ext cx="30480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8F831D4C86504E53A1502B3F9E6393B7">
            <a:extLst>
              <a:ext uri="{FF2B5EF4-FFF2-40B4-BE49-F238E27FC236}">
                <a16:creationId xmlns:a16="http://schemas.microsoft.com/office/drawing/2014/main" id="{C5EDCC2C-6857-4F1A-8798-2EB6BED3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id="{57E475C0-959B-40E6-B46C-42AFC68A2D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533400"/>
            <a:ext cx="8353425" cy="3400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69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Bài học đến đây kết thúc</a:t>
            </a:r>
          </a:p>
          <a:p>
            <a:pPr algn="ctr"/>
            <a:r>
              <a:rPr lang="en-US" sz="36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Chào tạm biệt các em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>
            <a:extLst>
              <a:ext uri="{FF2B5EF4-FFF2-40B4-BE49-F238E27FC236}">
                <a16:creationId xmlns:a16="http://schemas.microsoft.com/office/drawing/2014/main" id="{96DB590A-6DC0-4350-8EEB-C45910478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600200"/>
            <a:ext cx="4495800" cy="1692275"/>
          </a:xfrm>
          <a:prstGeom prst="rect">
            <a:avLst/>
          </a:prstGeom>
          <a:solidFill>
            <a:schemeClr val="bg1"/>
          </a:solidFill>
          <a:ln w="9525">
            <a:solidFill>
              <a:srgbClr val="E4005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1) Tính chất: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*Với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 &gt; 0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hàm số đồng biến khi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nghịch biến khi 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= 0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thì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0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giá trị................. </a:t>
            </a: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131B4E1C-346C-4818-BAF8-1BF661761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70550"/>
            <a:ext cx="89916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 u="sng">
                <a:latin typeface="Times New Roman" panose="02020603050405020304" pitchFamily="18" charset="0"/>
              </a:rPr>
              <a:t>2) Đồ thị</a:t>
            </a:r>
            <a:r>
              <a:rPr lang="vi-VN" altLang="en-US" sz="2400" b="1">
                <a:latin typeface="Times New Roman" panose="02020603050405020304" pitchFamily="18" charset="0"/>
              </a:rPr>
              <a:t>:  Đồ thị của hàm số là một    ................ (Parabol), nhận trục </a:t>
            </a:r>
            <a:r>
              <a:rPr lang="vi-VN" altLang="en-US" sz="2400">
                <a:latin typeface="Times New Roman" panose="02020603050405020304" pitchFamily="18" charset="0"/>
              </a:rPr>
              <a:t>............................</a:t>
            </a:r>
            <a:r>
              <a:rPr lang="vi-VN" altLang="en-US" sz="2400" b="1">
                <a:latin typeface="Times New Roman" panose="02020603050405020304" pitchFamily="18" charset="0"/>
              </a:rPr>
              <a:t>và nằm phía bên trên trục hoành nếu   .......  , nằm phía bên dưới trục hoành nếu   ........</a:t>
            </a:r>
          </a:p>
        </p:txBody>
      </p:sp>
      <p:sp>
        <p:nvSpPr>
          <p:cNvPr id="19460" name="Text Box 8">
            <a:extLst>
              <a:ext uri="{FF2B5EF4-FFF2-40B4-BE49-F238E27FC236}">
                <a16:creationId xmlns:a16="http://schemas.microsoft.com/office/drawing/2014/main" id="{D52210D4-2ADC-41EA-8F3F-DDBE09FE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788988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400" b="1" i="1">
                <a:latin typeface="Times New Roman" panose="02020603050405020304" pitchFamily="18" charset="0"/>
              </a:rPr>
              <a:t> </a:t>
            </a:r>
            <a:r>
              <a:rPr lang="es-ES" altLang="en-US" sz="2400" b="1">
                <a:latin typeface="Times New Roman" panose="02020603050405020304" pitchFamily="18" charset="0"/>
              </a:rPr>
              <a:t>I. Hàm số y = ax</a:t>
            </a:r>
            <a:r>
              <a:rPr lang="es-E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s-ES" altLang="en-US" sz="2400" b="1">
                <a:latin typeface="Times New Roman" panose="02020603050405020304" pitchFamily="18" charset="0"/>
              </a:rPr>
              <a:t> ( a ≠ 0 ).   </a:t>
            </a:r>
          </a:p>
        </p:txBody>
      </p:sp>
      <p:sp>
        <p:nvSpPr>
          <p:cNvPr id="41" name="Text Box 18">
            <a:extLst>
              <a:ext uri="{FF2B5EF4-FFF2-40B4-BE49-F238E27FC236}">
                <a16:creationId xmlns:a16="http://schemas.microsoft.com/office/drawing/2014/main" id="{D2F6C13A-0D46-4F4A-AF06-2F24F0B00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676400"/>
            <a:ext cx="43434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E4005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 Với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 &lt; 0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hàm số đồng biếnkhi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nghịch biến khi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.........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Khi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= 0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0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giá trị    .............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19">
            <a:extLst>
              <a:ext uri="{FF2B5EF4-FFF2-40B4-BE49-F238E27FC236}">
                <a16:creationId xmlns:a16="http://schemas.microsoft.com/office/drawing/2014/main" id="{0FC721D1-AAF1-47F1-B3A9-B57A252C1FEE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657600"/>
            <a:ext cx="1981200" cy="2003425"/>
            <a:chOff x="712" y="2192"/>
            <a:chExt cx="1296" cy="1575"/>
          </a:xfrm>
        </p:grpSpPr>
        <p:sp>
          <p:nvSpPr>
            <p:cNvPr id="19488" name="Line 20">
              <a:extLst>
                <a:ext uri="{FF2B5EF4-FFF2-40B4-BE49-F238E27FC236}">
                  <a16:creationId xmlns:a16="http://schemas.microsoft.com/office/drawing/2014/main" id="{7712EBF3-EB91-4CA5-B96F-42189979D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0" y="2192"/>
              <a:ext cx="0" cy="1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21">
              <a:extLst>
                <a:ext uri="{FF2B5EF4-FFF2-40B4-BE49-F238E27FC236}">
                  <a16:creationId xmlns:a16="http://schemas.microsoft.com/office/drawing/2014/main" id="{8A34DA3E-87A5-4D5E-8C01-6E220E64D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" y="323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90" name="Group 22">
              <a:extLst>
                <a:ext uri="{FF2B5EF4-FFF2-40B4-BE49-F238E27FC236}">
                  <a16:creationId xmlns:a16="http://schemas.microsoft.com/office/drawing/2014/main" id="{E19B52D3-0283-4D6C-9C73-22A407C21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1" y="2484"/>
              <a:ext cx="810" cy="747"/>
              <a:chOff x="951" y="2484"/>
              <a:chExt cx="810" cy="747"/>
            </a:xfrm>
          </p:grpSpPr>
          <p:sp>
            <p:nvSpPr>
              <p:cNvPr id="19492" name="Freeform 23">
                <a:extLst>
                  <a:ext uri="{FF2B5EF4-FFF2-40B4-BE49-F238E27FC236}">
                    <a16:creationId xmlns:a16="http://schemas.microsoft.com/office/drawing/2014/main" id="{0BF1A5BE-ED15-4754-8B0E-E4005D4DF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484"/>
                <a:ext cx="402" cy="747"/>
              </a:xfrm>
              <a:custGeom>
                <a:avLst/>
                <a:gdLst>
                  <a:gd name="T0" fmla="*/ 0 w 402"/>
                  <a:gd name="T1" fmla="*/ 747 h 747"/>
                  <a:gd name="T2" fmla="*/ 186 w 402"/>
                  <a:gd name="T3" fmla="*/ 606 h 747"/>
                  <a:gd name="T4" fmla="*/ 402 w 402"/>
                  <a:gd name="T5" fmla="*/ 0 h 747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747"/>
                  <a:gd name="T11" fmla="*/ 402 w 402"/>
                  <a:gd name="T12" fmla="*/ 747 h 7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747">
                    <a:moveTo>
                      <a:pt x="0" y="747"/>
                    </a:moveTo>
                    <a:cubicBezTo>
                      <a:pt x="59" y="738"/>
                      <a:pt x="119" y="730"/>
                      <a:pt x="186" y="606"/>
                    </a:cubicBezTo>
                    <a:cubicBezTo>
                      <a:pt x="253" y="482"/>
                      <a:pt x="327" y="241"/>
                      <a:pt x="40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24">
                <a:extLst>
                  <a:ext uri="{FF2B5EF4-FFF2-40B4-BE49-F238E27FC236}">
                    <a16:creationId xmlns:a16="http://schemas.microsoft.com/office/drawing/2014/main" id="{0963D38B-D9CE-43B8-A883-AEF88F0A010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51" y="2484"/>
                <a:ext cx="402" cy="747"/>
              </a:xfrm>
              <a:custGeom>
                <a:avLst/>
                <a:gdLst>
                  <a:gd name="T0" fmla="*/ 0 w 402"/>
                  <a:gd name="T1" fmla="*/ 747 h 747"/>
                  <a:gd name="T2" fmla="*/ 186 w 402"/>
                  <a:gd name="T3" fmla="*/ 606 h 747"/>
                  <a:gd name="T4" fmla="*/ 402 w 402"/>
                  <a:gd name="T5" fmla="*/ 0 h 747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747"/>
                  <a:gd name="T11" fmla="*/ 402 w 402"/>
                  <a:gd name="T12" fmla="*/ 747 h 7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747">
                    <a:moveTo>
                      <a:pt x="0" y="747"/>
                    </a:moveTo>
                    <a:cubicBezTo>
                      <a:pt x="59" y="738"/>
                      <a:pt x="119" y="730"/>
                      <a:pt x="186" y="606"/>
                    </a:cubicBezTo>
                    <a:cubicBezTo>
                      <a:pt x="253" y="482"/>
                      <a:pt x="327" y="241"/>
                      <a:pt x="40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1" name="Text Box 25">
              <a:extLst>
                <a:ext uri="{FF2B5EF4-FFF2-40B4-BE49-F238E27FC236}">
                  <a16:creationId xmlns:a16="http://schemas.microsoft.com/office/drawing/2014/main" id="{DEBB321B-F4F9-4056-8BA0-227CE526B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" y="3479"/>
              <a:ext cx="4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a &gt; 0</a:t>
              </a:r>
            </a:p>
          </p:txBody>
        </p:sp>
      </p:grpSp>
      <p:grpSp>
        <p:nvGrpSpPr>
          <p:cNvPr id="49" name="Group 26">
            <a:extLst>
              <a:ext uri="{FF2B5EF4-FFF2-40B4-BE49-F238E27FC236}">
                <a16:creationId xmlns:a16="http://schemas.microsoft.com/office/drawing/2014/main" id="{0526EFF7-8B1F-4EB6-8EE9-D204940789A7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581400"/>
            <a:ext cx="2133600" cy="2044700"/>
            <a:chOff x="3540" y="2195"/>
            <a:chExt cx="1296" cy="1463"/>
          </a:xfrm>
        </p:grpSpPr>
        <p:sp>
          <p:nvSpPr>
            <p:cNvPr id="19482" name="Line 27">
              <a:extLst>
                <a:ext uri="{FF2B5EF4-FFF2-40B4-BE49-F238E27FC236}">
                  <a16:creationId xmlns:a16="http://schemas.microsoft.com/office/drawing/2014/main" id="{D64A20BE-2609-4F87-9E8D-1016FDC9E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8" y="2195"/>
              <a:ext cx="0" cy="1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28">
              <a:extLst>
                <a:ext uri="{FF2B5EF4-FFF2-40B4-BE49-F238E27FC236}">
                  <a16:creationId xmlns:a16="http://schemas.microsoft.com/office/drawing/2014/main" id="{C65C7E75-32A6-49AB-957A-7FEB40B40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0" y="2491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4" name="Group 29">
              <a:extLst>
                <a:ext uri="{FF2B5EF4-FFF2-40B4-BE49-F238E27FC236}">
                  <a16:creationId xmlns:a16="http://schemas.microsoft.com/office/drawing/2014/main" id="{F55F51CC-257E-43C1-877F-0A5A32629B6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29" y="2487"/>
              <a:ext cx="810" cy="747"/>
              <a:chOff x="951" y="2484"/>
              <a:chExt cx="810" cy="747"/>
            </a:xfrm>
          </p:grpSpPr>
          <p:sp>
            <p:nvSpPr>
              <p:cNvPr id="19486" name="Freeform 30">
                <a:extLst>
                  <a:ext uri="{FF2B5EF4-FFF2-40B4-BE49-F238E27FC236}">
                    <a16:creationId xmlns:a16="http://schemas.microsoft.com/office/drawing/2014/main" id="{329DD8F1-6AB1-4A40-8254-53A9CBFC9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484"/>
                <a:ext cx="402" cy="747"/>
              </a:xfrm>
              <a:custGeom>
                <a:avLst/>
                <a:gdLst>
                  <a:gd name="T0" fmla="*/ 0 w 402"/>
                  <a:gd name="T1" fmla="*/ 747 h 747"/>
                  <a:gd name="T2" fmla="*/ 186 w 402"/>
                  <a:gd name="T3" fmla="*/ 606 h 747"/>
                  <a:gd name="T4" fmla="*/ 402 w 402"/>
                  <a:gd name="T5" fmla="*/ 0 h 747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747"/>
                  <a:gd name="T11" fmla="*/ 402 w 402"/>
                  <a:gd name="T12" fmla="*/ 747 h 7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747">
                    <a:moveTo>
                      <a:pt x="0" y="747"/>
                    </a:moveTo>
                    <a:cubicBezTo>
                      <a:pt x="59" y="738"/>
                      <a:pt x="119" y="730"/>
                      <a:pt x="186" y="606"/>
                    </a:cubicBezTo>
                    <a:cubicBezTo>
                      <a:pt x="253" y="482"/>
                      <a:pt x="327" y="241"/>
                      <a:pt x="40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31">
                <a:extLst>
                  <a:ext uri="{FF2B5EF4-FFF2-40B4-BE49-F238E27FC236}">
                    <a16:creationId xmlns:a16="http://schemas.microsoft.com/office/drawing/2014/main" id="{7F0A2F36-41AF-4166-AF13-0CE68A767F5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51" y="2484"/>
                <a:ext cx="402" cy="747"/>
              </a:xfrm>
              <a:custGeom>
                <a:avLst/>
                <a:gdLst>
                  <a:gd name="T0" fmla="*/ 0 w 402"/>
                  <a:gd name="T1" fmla="*/ 747 h 747"/>
                  <a:gd name="T2" fmla="*/ 186 w 402"/>
                  <a:gd name="T3" fmla="*/ 606 h 747"/>
                  <a:gd name="T4" fmla="*/ 402 w 402"/>
                  <a:gd name="T5" fmla="*/ 0 h 747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747"/>
                  <a:gd name="T11" fmla="*/ 402 w 402"/>
                  <a:gd name="T12" fmla="*/ 747 h 7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747">
                    <a:moveTo>
                      <a:pt x="0" y="747"/>
                    </a:moveTo>
                    <a:cubicBezTo>
                      <a:pt x="59" y="738"/>
                      <a:pt x="119" y="730"/>
                      <a:pt x="186" y="606"/>
                    </a:cubicBezTo>
                    <a:cubicBezTo>
                      <a:pt x="253" y="482"/>
                      <a:pt x="327" y="241"/>
                      <a:pt x="40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5" name="Text Box 32">
              <a:extLst>
                <a:ext uri="{FF2B5EF4-FFF2-40B4-BE49-F238E27FC236}">
                  <a16:creationId xmlns:a16="http://schemas.microsoft.com/office/drawing/2014/main" id="{F4C9393C-307E-4C8D-91A4-B07303DDA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" y="3396"/>
              <a:ext cx="42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a &lt; 0</a:t>
              </a:r>
            </a:p>
          </p:txBody>
        </p:sp>
      </p:grpSp>
      <p:sp>
        <p:nvSpPr>
          <p:cNvPr id="56" name="Text Box 21">
            <a:extLst>
              <a:ext uri="{FF2B5EF4-FFF2-40B4-BE49-F238E27FC236}">
                <a16:creationId xmlns:a16="http://schemas.microsoft.com/office/drawing/2014/main" id="{FC10E9D1-BA04-466D-B7A4-8905D32CF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133600"/>
            <a:ext cx="762000" cy="400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x &gt; </a:t>
            </a: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23">
            <a:extLst>
              <a:ext uri="{FF2B5EF4-FFF2-40B4-BE49-F238E27FC236}">
                <a16:creationId xmlns:a16="http://schemas.microsoft.com/office/drawing/2014/main" id="{83AA05C2-9761-4C16-BC57-40F09E5B6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95600"/>
            <a:ext cx="1352550" cy="46196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Nhỏ nhất</a:t>
            </a:r>
          </a:p>
        </p:txBody>
      </p:sp>
      <p:sp>
        <p:nvSpPr>
          <p:cNvPr id="58" name="Text Box 24">
            <a:extLst>
              <a:ext uri="{FF2B5EF4-FFF2-40B4-BE49-F238E27FC236}">
                <a16:creationId xmlns:a16="http://schemas.microsoft.com/office/drawing/2014/main" id="{ECB70920-691B-42B7-980D-25221DEA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38400"/>
            <a:ext cx="838200" cy="4000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x &lt; 0</a:t>
            </a:r>
          </a:p>
        </p:txBody>
      </p:sp>
      <p:sp>
        <p:nvSpPr>
          <p:cNvPr id="59" name="Text Box 25">
            <a:extLst>
              <a:ext uri="{FF2B5EF4-FFF2-40B4-BE49-F238E27FC236}">
                <a16:creationId xmlns:a16="http://schemas.microsoft.com/office/drawing/2014/main" id="{172EA319-AD0A-4E46-A78B-25BF72E4E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838200" cy="4000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x &lt; 0</a:t>
            </a:r>
          </a:p>
        </p:txBody>
      </p:sp>
      <p:sp>
        <p:nvSpPr>
          <p:cNvPr id="60" name="Text Box 26">
            <a:extLst>
              <a:ext uri="{FF2B5EF4-FFF2-40B4-BE49-F238E27FC236}">
                <a16:creationId xmlns:a16="http://schemas.microsoft.com/office/drawing/2014/main" id="{EB399999-B563-4C59-BDCE-97607C1B0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14600"/>
            <a:ext cx="914400" cy="400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x &gt; 0.</a:t>
            </a:r>
          </a:p>
        </p:txBody>
      </p:sp>
      <p:sp>
        <p:nvSpPr>
          <p:cNvPr id="61" name="Text Box 27">
            <a:extLst>
              <a:ext uri="{FF2B5EF4-FFF2-40B4-BE49-F238E27FC236}">
                <a16:creationId xmlns:a16="http://schemas.microsoft.com/office/drawing/2014/main" id="{51474285-6E1F-4123-B355-ACA14291A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19400"/>
            <a:ext cx="1752600" cy="46196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Lớn nhất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BBAC10A6-B55F-4BBC-9AA3-D9E6E1B5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715000"/>
            <a:ext cx="1771650" cy="4000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5C465798-6547-467D-A3B7-5F0697BA8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96000"/>
            <a:ext cx="2530475" cy="4000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.VnTime" panose="020B7200000000000000" pitchFamily="34" charset="0"/>
              </a:rPr>
              <a:t>Oy </a:t>
            </a: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trục đối xứng</a:t>
            </a:r>
          </a:p>
        </p:txBody>
      </p:sp>
      <p:sp>
        <p:nvSpPr>
          <p:cNvPr id="64" name="Text Box 35">
            <a:extLst>
              <a:ext uri="{FF2B5EF4-FFF2-40B4-BE49-F238E27FC236}">
                <a16:creationId xmlns:a16="http://schemas.microsoft.com/office/drawing/2014/main" id="{CE465D9F-3DA4-4432-A3CD-387A95138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096000"/>
            <a:ext cx="762000" cy="3968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a &gt; 0</a:t>
            </a:r>
          </a:p>
        </p:txBody>
      </p:sp>
      <p:grpSp>
        <p:nvGrpSpPr>
          <p:cNvPr id="19473" name="Group 38">
            <a:extLst>
              <a:ext uri="{FF2B5EF4-FFF2-40B4-BE49-F238E27FC236}">
                <a16:creationId xmlns:a16="http://schemas.microsoft.com/office/drawing/2014/main" id="{D92E5670-774B-4D90-A4DA-50CB6AEEFEA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0"/>
            <a:ext cx="8382000" cy="1447800"/>
            <a:chOff x="240" y="96"/>
            <a:chExt cx="5280" cy="792"/>
          </a:xfrm>
        </p:grpSpPr>
        <p:sp>
          <p:nvSpPr>
            <p:cNvPr id="19476" name="Text Box 39">
              <a:extLst>
                <a:ext uri="{FF2B5EF4-FFF2-40B4-BE49-F238E27FC236}">
                  <a16:creationId xmlns:a16="http://schemas.microsoft.com/office/drawing/2014/main" id="{E550A350-3369-45E7-9D19-BFD57167B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44"/>
              <a:ext cx="508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3600">
                  <a:latin typeface="Times New Roman" panose="02020603050405020304" pitchFamily="18" charset="0"/>
                </a:rPr>
                <a:t>Tiết 1  : ÔN TẬP CHƯ</a:t>
              </a:r>
              <a:r>
                <a:rPr lang="en-US" altLang="en-US" sz="3600">
                  <a:latin typeface="Times New Roman" panose="02020603050405020304" pitchFamily="18" charset="0"/>
                </a:rPr>
                <a:t>Ơ</a:t>
              </a:r>
              <a:r>
                <a:rPr lang="vi-VN" altLang="en-US" sz="3600">
                  <a:latin typeface="Times New Roman" panose="02020603050405020304" pitchFamily="18" charset="0"/>
                </a:rPr>
                <a:t>NG IV</a:t>
              </a:r>
            </a:p>
          </p:txBody>
        </p:sp>
        <p:sp>
          <p:nvSpPr>
            <p:cNvPr id="19477" name="Rectangle 40">
              <a:extLst>
                <a:ext uri="{FF2B5EF4-FFF2-40B4-BE49-F238E27FC236}">
                  <a16:creationId xmlns:a16="http://schemas.microsoft.com/office/drawing/2014/main" id="{DD8319B4-A4B2-49D6-A603-749941702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9478" name="Rectangle 41">
              <a:extLst>
                <a:ext uri="{FF2B5EF4-FFF2-40B4-BE49-F238E27FC236}">
                  <a16:creationId xmlns:a16="http://schemas.microsoft.com/office/drawing/2014/main" id="{9C189316-A8C4-48C1-BC7D-7C2883D2B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9479" name="Line 42">
              <a:extLst>
                <a:ext uri="{FF2B5EF4-FFF2-40B4-BE49-F238E27FC236}">
                  <a16:creationId xmlns:a16="http://schemas.microsoft.com/office/drawing/2014/main" id="{E93E2DDF-6064-4B84-A295-97B1F6A33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2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Rectangle 43">
              <a:extLst>
                <a:ext uri="{FF2B5EF4-FFF2-40B4-BE49-F238E27FC236}">
                  <a16:creationId xmlns:a16="http://schemas.microsoft.com/office/drawing/2014/main" id="{737AC905-F958-45DF-B6B9-90DA0BBB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5088" cy="4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9481" name="Rectangle 44">
              <a:extLst>
                <a:ext uri="{FF2B5EF4-FFF2-40B4-BE49-F238E27FC236}">
                  <a16:creationId xmlns:a16="http://schemas.microsoft.com/office/drawing/2014/main" id="{0C3A0FEE-16CD-4058-BBDE-03D580FCA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43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72" name="Text Box 36">
            <a:extLst>
              <a:ext uri="{FF2B5EF4-FFF2-40B4-BE49-F238E27FC236}">
                <a16:creationId xmlns:a16="http://schemas.microsoft.com/office/drawing/2014/main" id="{4ECD00F7-6E83-4B11-B0D0-017C343B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6461125"/>
            <a:ext cx="762000" cy="3667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a &lt; 0</a:t>
            </a:r>
          </a:p>
        </p:txBody>
      </p:sp>
      <p:sp>
        <p:nvSpPr>
          <p:cNvPr id="73" name="Text Box 37">
            <a:extLst>
              <a:ext uri="{FF2B5EF4-FFF2-40B4-BE49-F238E27FC236}">
                <a16:creationId xmlns:a16="http://schemas.microsoft.com/office/drawing/2014/main" id="{09A4C325-D696-4F29-91F9-EF6382C1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66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THUYẾT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2" grpId="0" animBg="1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7">
            <a:extLst>
              <a:ext uri="{FF2B5EF4-FFF2-40B4-BE49-F238E27FC236}">
                <a16:creationId xmlns:a16="http://schemas.microsoft.com/office/drawing/2014/main" id="{0C873DF8-D7A2-4DBF-995F-60E5DE610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5105400"/>
            <a:ext cx="609600" cy="533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0A89FD7-5A88-4F1D-AE60-93E37B24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301875"/>
            <a:ext cx="8915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u="sng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Cho hàm số y = 0,5x</a:t>
            </a:r>
            <a:r>
              <a:rPr lang="en-US" altLang="en-US" sz="2000" i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 . Trong các câu </a:t>
            </a:r>
            <a:r>
              <a:rPr lang="en-US" altLang="en-US" sz="2000" b="1" i="1" u="sng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sau câu </a:t>
            </a:r>
            <a:r>
              <a:rPr lang="en-US" altLang="en-US" sz="2000" b="1" i="1" u="sng">
                <a:latin typeface="Arial" panose="020B0604020202020204" pitchFamily="34" charset="0"/>
                <a:cs typeface="Arial" panose="020B0604020202020204" pitchFamily="34" charset="0"/>
              </a:rPr>
              <a:t> sai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 ? 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5524BF2-6C21-4398-B346-942001023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2936875"/>
            <a:ext cx="7637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Hàm số xác định với mọi giá trị của x, có hệ số a = 0,5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6F0E213-1748-4BC2-9D54-D8B38E5FE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3" y="3589338"/>
            <a:ext cx="80184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B. Hàm số đồng biến khi x &gt; 0 , nghịch biến khi x &lt; 0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CB13AFB-6C54-46C6-9B39-7E50BF6A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171950"/>
            <a:ext cx="85582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. Đồ thị của hàm số nhận trục Oy làm trục đối xứng và nằm phía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trên trục hoành 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A022FFD-9FB3-491A-A46A-7F1B99212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5121275"/>
            <a:ext cx="8658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D.   Hàm số có giá trị lớn nhất là y = 0 khi x = 0 và không có giá trị nhỏ nhất </a:t>
            </a:r>
          </a:p>
        </p:txBody>
      </p:sp>
      <p:sp>
        <p:nvSpPr>
          <p:cNvPr id="20488" name="Text Box 45">
            <a:extLst>
              <a:ext uri="{FF2B5EF4-FFF2-40B4-BE49-F238E27FC236}">
                <a16:creationId xmlns:a16="http://schemas.microsoft.com/office/drawing/2014/main" id="{402519BE-6AB2-4222-8FB4-8B9CCCBA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676400"/>
            <a:ext cx="19288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20489" name="Text Box 46">
            <a:extLst>
              <a:ext uri="{FF2B5EF4-FFF2-40B4-BE49-F238E27FC236}">
                <a16:creationId xmlns:a16="http://schemas.microsoft.com/office/drawing/2014/main" id="{AC586CD3-33AF-485D-B9AC-E5F8D2190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85925"/>
            <a:ext cx="647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E40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chọn đáp án đúng</a:t>
            </a:r>
          </a:p>
        </p:txBody>
      </p:sp>
      <p:sp>
        <p:nvSpPr>
          <p:cNvPr id="20490" name="Text Box 8">
            <a:extLst>
              <a:ext uri="{FF2B5EF4-FFF2-40B4-BE49-F238E27FC236}">
                <a16:creationId xmlns:a16="http://schemas.microsoft.com/office/drawing/2014/main" id="{9D727F92-A4E0-4321-9A76-2DE91F85C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9144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Hàm số y = ax</a:t>
            </a:r>
            <a:r>
              <a:rPr lang="en-US" altLang="en-US" b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a ≠ 0 ).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>
            <a:extLst>
              <a:ext uri="{FF2B5EF4-FFF2-40B4-BE49-F238E27FC236}">
                <a16:creationId xmlns:a16="http://schemas.microsoft.com/office/drawing/2014/main" id="{CDF4A6E7-5C6E-4F2E-9455-2F29E5F65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4402138"/>
            <a:ext cx="685800" cy="609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62EB7E4F-CAE3-48E4-9A24-8175EABE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143000"/>
            <a:ext cx="88868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Cho hàm số y = -2x</a:t>
            </a:r>
            <a:r>
              <a:rPr lang="fr-FR" altLang="en-US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                  Kết luận nào sau đây là đúng :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A/ Hàm số trên luôn luôn đồng biến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B/ Hàm số trên luôn luôn nghịch biến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C/ Hàm số trên đồng biến khi x &gt; 0 và nghịch biến khi x &lt; 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D/  Hàm số trên đồng biến khi x &lt; 0 và nghịch biến khi x &gt; 0</a:t>
            </a:r>
          </a:p>
        </p:txBody>
      </p:sp>
      <p:grpSp>
        <p:nvGrpSpPr>
          <p:cNvPr id="21508" name="Group 6">
            <a:extLst>
              <a:ext uri="{FF2B5EF4-FFF2-40B4-BE49-F238E27FC236}">
                <a16:creationId xmlns:a16="http://schemas.microsoft.com/office/drawing/2014/main" id="{4DC7D2D0-B75C-43C0-879F-F6EDCC01B51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143000"/>
            <a:ext cx="8382000" cy="1371600"/>
            <a:chOff x="240" y="96"/>
            <a:chExt cx="5280" cy="792"/>
          </a:xfrm>
        </p:grpSpPr>
        <p:sp>
          <p:nvSpPr>
            <p:cNvPr id="21509" name="Rectangle 7">
              <a:extLst>
                <a:ext uri="{FF2B5EF4-FFF2-40B4-BE49-F238E27FC236}">
                  <a16:creationId xmlns:a16="http://schemas.microsoft.com/office/drawing/2014/main" id="{899A4DA5-E4BB-40B5-9046-46FF1EC8C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0" name="Rectangle 9">
              <a:extLst>
                <a:ext uri="{FF2B5EF4-FFF2-40B4-BE49-F238E27FC236}">
                  <a16:creationId xmlns:a16="http://schemas.microsoft.com/office/drawing/2014/main" id="{DDEB0596-A457-4613-BF88-7902898CE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1" name="Rectangle 10">
              <a:extLst>
                <a:ext uri="{FF2B5EF4-FFF2-40B4-BE49-F238E27FC236}">
                  <a16:creationId xmlns:a16="http://schemas.microsoft.com/office/drawing/2014/main" id="{D00CB35B-A2E3-44D9-9B9C-6E4F86E76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43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2" name="Line 11">
              <a:extLst>
                <a:ext uri="{FF2B5EF4-FFF2-40B4-BE49-F238E27FC236}">
                  <a16:creationId xmlns:a16="http://schemas.microsoft.com/office/drawing/2014/main" id="{58991B77-6C1D-4CD6-AF2B-E8020280E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2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Rectangle 12">
              <a:extLst>
                <a:ext uri="{FF2B5EF4-FFF2-40B4-BE49-F238E27FC236}">
                  <a16:creationId xmlns:a16="http://schemas.microsoft.com/office/drawing/2014/main" id="{A4850C3A-1284-446C-B2AE-F18169573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5088" cy="4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>
            <a:extLst>
              <a:ext uri="{FF2B5EF4-FFF2-40B4-BE49-F238E27FC236}">
                <a16:creationId xmlns:a16="http://schemas.microsoft.com/office/drawing/2014/main" id="{4214F08A-1702-4F4F-9196-FD97832C5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57800"/>
            <a:ext cx="533400" cy="533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AB3C0C-E0F0-4DDD-96E6-A710AF98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Bài tập 3 </a:t>
            </a:r>
            <a:r>
              <a:rPr lang="en-US" altLang="en-US" b="1" u="sng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Chọn câu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trong các câu sau:</a:t>
            </a:r>
          </a:p>
          <a:p>
            <a:pPr eaLnBrk="1" hangingPunct="1"/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A: Hàm số y = -2x</a:t>
            </a:r>
            <a:r>
              <a:rPr lang="vi-VN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 có đồ thị là 1 parabol quay bề lõm xuống dưới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B: Hàm số y = -2x</a:t>
            </a:r>
            <a:r>
              <a:rPr lang="vi-VN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đồng biến khi x&lt; 0, nghịch biến khi x&gt; 0.</a:t>
            </a:r>
          </a:p>
          <a:p>
            <a:pPr eaLnBrk="1" hangingPunct="1"/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C: Hàm số y = 5x</a:t>
            </a:r>
            <a:r>
              <a:rPr lang="vi-VN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đồng biến khi x&gt; 0, nghịch biến khi x&lt; 0.</a:t>
            </a:r>
          </a:p>
          <a:p>
            <a:pPr eaLnBrk="1" hangingPunct="1"/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D: Hàm số y = 5x</a:t>
            </a:r>
            <a:r>
              <a:rPr lang="vi-VN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 có đồ thị là 1 parabol quay bề lõm lên trên.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E:   Đồ thị hàm số y = ax</a:t>
            </a:r>
            <a:r>
              <a:rPr lang="vi-VN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 là parabol có đỉnh tại O, nhận Ox làm trục đối xứng.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32" name="Group 8">
            <a:extLst>
              <a:ext uri="{FF2B5EF4-FFF2-40B4-BE49-F238E27FC236}">
                <a16:creationId xmlns:a16="http://schemas.microsoft.com/office/drawing/2014/main" id="{13AE76AB-3747-4307-BC61-7B4A17002B7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0"/>
            <a:ext cx="8382000" cy="1447800"/>
            <a:chOff x="240" y="96"/>
            <a:chExt cx="5280" cy="792"/>
          </a:xfrm>
        </p:grpSpPr>
        <p:sp>
          <p:nvSpPr>
            <p:cNvPr id="22534" name="Rectangle 9">
              <a:extLst>
                <a:ext uri="{FF2B5EF4-FFF2-40B4-BE49-F238E27FC236}">
                  <a16:creationId xmlns:a16="http://schemas.microsoft.com/office/drawing/2014/main" id="{5088A782-087C-4CAA-9C91-B3EC5A78D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35" name="Rectangle 11">
              <a:extLst>
                <a:ext uri="{FF2B5EF4-FFF2-40B4-BE49-F238E27FC236}">
                  <a16:creationId xmlns:a16="http://schemas.microsoft.com/office/drawing/2014/main" id="{486ED65E-B3FC-4487-A491-376976EAA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36" name="Rectangle 12">
              <a:extLst>
                <a:ext uri="{FF2B5EF4-FFF2-40B4-BE49-F238E27FC236}">
                  <a16:creationId xmlns:a16="http://schemas.microsoft.com/office/drawing/2014/main" id="{2C5A5FA0-1975-434A-B313-AF99DF44D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43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37" name="Line 13">
              <a:extLst>
                <a:ext uri="{FF2B5EF4-FFF2-40B4-BE49-F238E27FC236}">
                  <a16:creationId xmlns:a16="http://schemas.microsoft.com/office/drawing/2014/main" id="{216667CC-D6BA-4D32-88F0-7FD607368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2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14">
              <a:extLst>
                <a:ext uri="{FF2B5EF4-FFF2-40B4-BE49-F238E27FC236}">
                  <a16:creationId xmlns:a16="http://schemas.microsoft.com/office/drawing/2014/main" id="{1990858C-7BDA-4816-8E9C-5C05F7E74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5088" cy="4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533" name="Text Box 8">
            <a:extLst>
              <a:ext uri="{FF2B5EF4-FFF2-40B4-BE49-F238E27FC236}">
                <a16:creationId xmlns:a16="http://schemas.microsoft.com/office/drawing/2014/main" id="{2471B4BD-464E-4383-A116-2DC0614B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70485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Hàm số y = ax</a:t>
            </a:r>
            <a:r>
              <a:rPr lang="en-US" altLang="en-US" b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a ≠ 0 ).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4A90D943-8395-4D4B-A136-9DB064C4D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361950"/>
            <a:ext cx="7848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>
                <a:latin typeface="Arial" panose="020B0604020202020204" pitchFamily="34" charset="0"/>
                <a:cs typeface="Arial" panose="020B0604020202020204" pitchFamily="34" charset="0"/>
              </a:rPr>
              <a:t>II. Phương trình : ax</a:t>
            </a:r>
            <a:r>
              <a:rPr lang="vi-VN" alt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 b="1">
                <a:latin typeface="Arial" panose="020B0604020202020204" pitchFamily="34" charset="0"/>
                <a:cs typeface="Arial" panose="020B0604020202020204" pitchFamily="34" charset="0"/>
              </a:rPr>
              <a:t> + bx + c = 0 ( a ≠ 0 )</a:t>
            </a:r>
            <a:r>
              <a:rPr lang="vi-VN" altLang="en-US" b="1" i="1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altLang="en-US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6C13B697-F43C-4918-8546-D2E1C858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" y="1700213"/>
            <a:ext cx="86868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 nghiệm tổng quát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 = b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- 4ac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+ Nếu  &lt; 0 thì ph­ương trình…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+ Nếu  = 0 thì ph­ương trình có …                  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+ Nếu  &gt; 0 thì phư­ơng trình có…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7D7D6DD9-7AC1-46E5-937C-7062E9B5E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667000"/>
          <a:ext cx="1676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3" imgW="888614" imgH="393529" progId="Equation.DSMT4">
                  <p:embed/>
                </p:oleObj>
              </mc:Choice>
              <mc:Fallback>
                <p:oleObj name="Equation" r:id="rId3" imgW="888614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667000"/>
                        <a:ext cx="1676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CBA731DD-A337-4D37-8EC6-FED898B386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3148013"/>
          <a:ext cx="16906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5" imgW="927100" imgH="431800" progId="Equation.DSMT4">
                  <p:embed/>
                </p:oleObj>
              </mc:Choice>
              <mc:Fallback>
                <p:oleObj name="Equation" r:id="rId5" imgW="9271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48013"/>
                        <a:ext cx="16906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6">
            <a:extLst>
              <a:ext uri="{FF2B5EF4-FFF2-40B4-BE49-F238E27FC236}">
                <a16:creationId xmlns:a16="http://schemas.microsoft.com/office/drawing/2014/main" id="{671E35AD-7351-45E8-B0C0-A59D4A10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0" y="3886200"/>
            <a:ext cx="8763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 nghiệm thu gọn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b = 2b’ , 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’ = (b’)</a:t>
            </a:r>
            <a:r>
              <a:rPr lang="en-US" altLang="en-US" sz="2400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- ac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+ Nếu ’ &lt; 0 thì ph­</a:t>
            </a:r>
            <a:r>
              <a:rPr lang="en-US" alt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ư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ơng trình…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+ Nếu ’ = 0 thì ph­</a:t>
            </a:r>
            <a:r>
              <a:rPr lang="en-US" alt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ư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ơng trình có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+ Nếu ’ &gt; 0 thì ph­</a:t>
            </a:r>
            <a:r>
              <a:rPr lang="en-US" alt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ư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ơng trình có</a:t>
            </a: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8DAC8B4F-4109-40B8-887F-EE0311D065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876800"/>
          <a:ext cx="152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7" imgW="850531" imgH="393529" progId="Equation.DSMT4">
                  <p:embed/>
                </p:oleObj>
              </mc:Choice>
              <mc:Fallback>
                <p:oleObj name="Equation" r:id="rId7" imgW="850531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876800"/>
                        <a:ext cx="152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1BF0D00A-B8F8-4CF5-BE22-B8400BF0A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6938" y="5334000"/>
          <a:ext cx="1820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9" imgW="990170" imgH="431613" progId="Equation.DSMT4">
                  <p:embed/>
                </p:oleObj>
              </mc:Choice>
              <mc:Fallback>
                <p:oleObj name="Equation" r:id="rId9" imgW="990170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5334000"/>
                        <a:ext cx="18208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17">
            <a:extLst>
              <a:ext uri="{FF2B5EF4-FFF2-40B4-BE49-F238E27FC236}">
                <a16:creationId xmlns:a16="http://schemas.microsoft.com/office/drawing/2014/main" id="{095A5B5D-8C39-4150-9C2C-FB611F96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42988"/>
            <a:ext cx="2514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 THUYẾT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A8364D68-825B-48D1-81EA-C629350B5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255838"/>
            <a:ext cx="18383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vô nghiệm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009E2BBF-3B9B-44CC-BA0C-86686888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2794000"/>
            <a:ext cx="17097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Nghiệm kép 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6650225E-C2E9-45A6-88C9-EAD0D1EBA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54525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E40057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vô nghiệm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4775840C-B44E-400A-B140-CF221B5E1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5037138"/>
            <a:ext cx="1776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nghiệm kép</a:t>
            </a: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88AF8329-F5AE-4435-9FFF-5A8394AE4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5626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hai nghiệm phân biệt</a:t>
            </a:r>
          </a:p>
        </p:txBody>
      </p:sp>
      <p:sp>
        <p:nvSpPr>
          <p:cNvPr id="23567" name="Text Box 9">
            <a:extLst>
              <a:ext uri="{FF2B5EF4-FFF2-40B4-BE49-F238E27FC236}">
                <a16:creationId xmlns:a16="http://schemas.microsoft.com/office/drawing/2014/main" id="{759F4DA1-5DC9-4EAF-83DC-92D3531D7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Nếu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&lt; 0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thì PT ax</a:t>
            </a:r>
            <a:r>
              <a:rPr lang="en-US" altLang="en-US" sz="2400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bx + c = 0 có hai nghiệm…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79FA8B0C-4CB9-4404-A328-382D0C71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63" y="615632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E40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dấu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295011BE-234C-4000-856D-80F36F8B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34036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hai nghiệm phân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A4D9F0B-F014-4122-8BD1-5EF2FE6D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379538"/>
            <a:ext cx="8974138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2400" b="1" u="sng">
                <a:latin typeface="+mn-lt"/>
              </a:rPr>
              <a:t>Hệ thức Vi-ét :</a:t>
            </a:r>
            <a:r>
              <a:rPr lang="vi-VN" altLang="en-US" sz="2400">
                <a:latin typeface="+mn-lt"/>
              </a:rPr>
              <a:t> Nếu x</a:t>
            </a:r>
            <a:r>
              <a:rPr lang="vi-VN" altLang="en-US" sz="2400" baseline="-25000">
                <a:latin typeface="+mn-lt"/>
              </a:rPr>
              <a:t>1</a:t>
            </a:r>
            <a:r>
              <a:rPr lang="vi-VN" altLang="en-US" sz="2400">
                <a:latin typeface="+mn-lt"/>
              </a:rPr>
              <a:t> và x</a:t>
            </a:r>
            <a:r>
              <a:rPr lang="vi-VN" altLang="en-US" sz="2400" baseline="-25000">
                <a:latin typeface="+mn-lt"/>
              </a:rPr>
              <a:t>2</a:t>
            </a:r>
            <a:r>
              <a:rPr lang="vi-VN" altLang="en-US" sz="2400">
                <a:latin typeface="+mn-lt"/>
              </a:rPr>
              <a:t> là hai nghiệm của phưương trình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en-US" sz="2400">
                <a:latin typeface="+mn-lt"/>
              </a:rPr>
              <a:t> ax</a:t>
            </a:r>
            <a:r>
              <a:rPr lang="pt-BR" altLang="en-US" sz="2400" baseline="30000">
                <a:latin typeface="+mn-lt"/>
              </a:rPr>
              <a:t>2</a:t>
            </a:r>
            <a:r>
              <a:rPr lang="pt-BR" altLang="en-US" sz="2400">
                <a:latin typeface="+mn-lt"/>
              </a:rPr>
              <a:t> + bx + c = 0 ( a ≠ 0), ta có : ….                    và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9E0FCD1-0DCA-45BE-BAE2-BEA661A5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3" y="2286000"/>
            <a:ext cx="9144001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u="sng">
                <a:latin typeface="+mn-lt"/>
              </a:rPr>
              <a:t>Áp dụng :</a:t>
            </a:r>
            <a:r>
              <a:rPr lang="en-US" altLang="en-US" sz="2400">
                <a:latin typeface="+mn-lt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2400">
                <a:latin typeface="+mn-lt"/>
              </a:rPr>
              <a:t>+Nếu a + b + c = 0 thì phương trình ax</a:t>
            </a:r>
            <a:r>
              <a:rPr lang="vi-VN" altLang="en-US" sz="2400" baseline="30000">
                <a:latin typeface="+mn-lt"/>
              </a:rPr>
              <a:t>2</a:t>
            </a:r>
            <a:r>
              <a:rPr lang="vi-VN" altLang="en-US" sz="2400">
                <a:latin typeface="+mn-lt"/>
              </a:rPr>
              <a:t> + bx + c = 0 ( a ≠ 0)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latin typeface="+mn-lt"/>
              </a:rPr>
              <a:t>    có nghiệm…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E650399-9CC5-4571-9AC8-F9D366DF8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3" y="3810000"/>
            <a:ext cx="9144001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latin typeface="+mn-lt"/>
              </a:rPr>
              <a:t> </a:t>
            </a:r>
            <a:r>
              <a:rPr lang="vi-VN" altLang="en-US" sz="2400">
                <a:latin typeface="+mn-lt"/>
              </a:rPr>
              <a:t>+Nếu a - b + c = 0 thì phương trình ax</a:t>
            </a:r>
            <a:r>
              <a:rPr lang="vi-VN" altLang="en-US" sz="2400" baseline="30000">
                <a:latin typeface="+mn-lt"/>
              </a:rPr>
              <a:t>2</a:t>
            </a:r>
            <a:r>
              <a:rPr lang="vi-VN" altLang="en-US" sz="2400">
                <a:latin typeface="+mn-lt"/>
              </a:rPr>
              <a:t> + bx + c = 0 ( a ≠ 0)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latin typeface="+mn-lt"/>
              </a:rPr>
              <a:t>    có  nghiệm </a:t>
            </a:r>
            <a:r>
              <a:rPr lang="en-US" altLang="en-US" sz="2400">
                <a:latin typeface="+mn-lt"/>
                <a:cs typeface="Times New Roman" panose="02020603050405020304" pitchFamily="18" charset="0"/>
              </a:rPr>
              <a:t>…</a:t>
            </a:r>
            <a:endParaRPr lang="en-US" altLang="en-US" sz="24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2C24ABC-3752-4796-9010-D90F29CF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4953000"/>
            <a:ext cx="9355138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n-lt"/>
              </a:rPr>
              <a:t>2</a:t>
            </a:r>
            <a:r>
              <a:rPr lang="vi-VN" altLang="en-US" sz="2400" dirty="0">
                <a:latin typeface="+mn-lt"/>
              </a:rPr>
              <a:t> . Hai số có tổng bằng S và tích bằng P là nghiệm của </a:t>
            </a:r>
            <a:r>
              <a:rPr lang="en-US" altLang="en-US" sz="2400" dirty="0" err="1">
                <a:latin typeface="+mn-lt"/>
              </a:rPr>
              <a:t>PTr</a:t>
            </a:r>
            <a:r>
              <a:rPr lang="vi-VN" altLang="en-US" sz="2400" dirty="0">
                <a:latin typeface="+mn-lt"/>
              </a:rPr>
              <a:t>…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n-lt"/>
              </a:rPr>
              <a:t> </a:t>
            </a:r>
            <a:endParaRPr lang="en-US" altLang="en-US" sz="24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582" name="Text Box 13">
            <a:extLst>
              <a:ext uri="{FF2B5EF4-FFF2-40B4-BE49-F238E27FC236}">
                <a16:creationId xmlns:a16="http://schemas.microsoft.com/office/drawing/2014/main" id="{FC831D0E-0D44-47E7-9D2D-AD28E41C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685800"/>
            <a:ext cx="1828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LÍ THUYẾT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9E71C566-6B21-4EFD-B335-84C90D8BD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1752600"/>
            <a:ext cx="1892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sz="2400">
                <a:solidFill>
                  <a:srgbClr val="FF0000"/>
                </a:solidFill>
                <a:latin typeface="+mn-lt"/>
              </a:rPr>
              <a:t> + x</a:t>
            </a:r>
            <a:r>
              <a:rPr lang="en-US" altLang="en-US" sz="2400" baseline="-2500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+mn-lt"/>
              </a:rPr>
              <a:t> = - b/a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1C2CF2D1-47CA-4758-924A-76F4AA586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138" y="1752600"/>
            <a:ext cx="152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sz="240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+mn-lt"/>
              </a:rPr>
              <a:t> = c/a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FA406AA3-EEE0-4E23-BD66-ED27D4D33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3352800"/>
            <a:ext cx="3352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i="1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en-US" sz="2400" i="1" baseline="-2500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sz="2400" i="1">
                <a:solidFill>
                  <a:srgbClr val="FF0000"/>
                </a:solidFill>
                <a:latin typeface="+mn-lt"/>
              </a:rPr>
              <a:t> = 1 </a:t>
            </a:r>
            <a:r>
              <a:rPr lang="en-US" altLang="en-US" sz="2400" i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và  </a:t>
            </a:r>
            <a:r>
              <a:rPr lang="en-US" altLang="en-US" sz="2400" i="1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en-US" sz="2400" i="1" baseline="-2500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en-US" sz="2400" i="1">
                <a:solidFill>
                  <a:srgbClr val="FF0000"/>
                </a:solidFill>
                <a:latin typeface="+mn-lt"/>
              </a:rPr>
              <a:t> = c/a</a:t>
            </a:r>
            <a:r>
              <a:rPr lang="en-US" altLang="en-US" sz="2400" i="1">
                <a:latin typeface="+mn-lt"/>
              </a:rPr>
              <a:t> </a:t>
            </a:r>
            <a:endParaRPr lang="en-US" altLang="en-US" sz="2400" b="1">
              <a:latin typeface="+mn-lt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D4318F4-3C66-4112-8778-3922CA3B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4183063"/>
            <a:ext cx="2819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i="1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en-US" sz="2400" i="1" baseline="-2500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sz="2400" i="1">
                <a:solidFill>
                  <a:srgbClr val="FF0000"/>
                </a:solidFill>
                <a:latin typeface="+mn-lt"/>
              </a:rPr>
              <a:t> = -1 </a:t>
            </a:r>
            <a:r>
              <a:rPr lang="en-US" altLang="en-US" sz="2400" i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400" i="1">
                <a:solidFill>
                  <a:srgbClr val="FF0000"/>
                </a:solidFill>
                <a:latin typeface="+mn-lt"/>
              </a:rPr>
              <a:t> x</a:t>
            </a:r>
            <a:r>
              <a:rPr lang="en-US" altLang="en-US" sz="2400" i="1" baseline="-2500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en-US" sz="2400" i="1">
                <a:solidFill>
                  <a:srgbClr val="FF0000"/>
                </a:solidFill>
                <a:latin typeface="+mn-lt"/>
              </a:rPr>
              <a:t> = - c/a </a:t>
            </a:r>
            <a:endParaRPr lang="en-US" altLang="en-US" sz="2400" b="1">
              <a:latin typeface="+mn-lt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833D9399-B0D3-4EED-8CE8-C3B64E46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472113"/>
            <a:ext cx="5181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i="1">
                <a:solidFill>
                  <a:srgbClr val="0000FF"/>
                </a:solidFill>
                <a:latin typeface="+mn-lt"/>
              </a:rPr>
              <a:t>(</a:t>
            </a:r>
            <a:r>
              <a:rPr lang="vi-VN" altLang="en-US" sz="2400" i="1">
                <a:latin typeface="+mn-lt"/>
              </a:rPr>
              <a:t>Điều kiện để có hai số </a:t>
            </a:r>
            <a:r>
              <a:rPr lang="en-US" altLang="en-US" sz="2400" i="1">
                <a:solidFill>
                  <a:srgbClr val="0000FF"/>
                </a:solidFill>
                <a:latin typeface="+mn-lt"/>
              </a:rPr>
              <a:t>: S</a:t>
            </a:r>
            <a:r>
              <a:rPr lang="en-US" altLang="en-US" sz="2400" i="1" baseline="30000">
                <a:solidFill>
                  <a:srgbClr val="0000FF"/>
                </a:solidFill>
                <a:latin typeface="+mn-lt"/>
              </a:rPr>
              <a:t>2</a:t>
            </a:r>
            <a:r>
              <a:rPr lang="en-US" altLang="en-US" sz="2400" i="1">
                <a:solidFill>
                  <a:srgbClr val="0000FF"/>
                </a:solidFill>
                <a:latin typeface="+mn-lt"/>
              </a:rPr>
              <a:t> – 4P ≥ 0 )</a:t>
            </a:r>
          </a:p>
        </p:txBody>
      </p:sp>
      <p:sp>
        <p:nvSpPr>
          <p:cNvPr id="24588" name="Text Box 20">
            <a:extLst>
              <a:ext uri="{FF2B5EF4-FFF2-40B4-BE49-F238E27FC236}">
                <a16:creationId xmlns:a16="http://schemas.microsoft.com/office/drawing/2014/main" id="{D82605E4-9F4B-4493-92D5-8ECB343A6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304800"/>
            <a:ext cx="5943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CC"/>
                </a:solidFill>
                <a:latin typeface="+mn-lt"/>
              </a:rPr>
              <a:t>III. HỆ THỨC VI-ÉT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Nong trai\old-mcdonalds-farm-plain.jpg">
            <a:extLst>
              <a:ext uri="{FF2B5EF4-FFF2-40B4-BE49-F238E27FC236}">
                <a16:creationId xmlns:a16="http://schemas.microsoft.com/office/drawing/2014/main" id="{505230B0-82EA-440F-926B-5DF26C70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9144000" cy="71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DMIN\Desktop\Tai nguyen thiet ke tro choi\Bảng gỗ\canstock6432558.jpg">
            <a:extLst>
              <a:ext uri="{FF2B5EF4-FFF2-40B4-BE49-F238E27FC236}">
                <a16:creationId xmlns:a16="http://schemas.microsoft.com/office/drawing/2014/main" id="{DB5769DF-81C2-4142-9F12-2200FDA9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49800"/>
            <a:ext cx="2057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2D0CF-97E7-4EBA-B30E-48B778CB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5257800"/>
            <a:ext cx="2144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9900"/>
                </a:solidFill>
                <a:latin typeface="UTM Azuki"/>
              </a:rPr>
              <a:t>XÂY DỰNG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9900"/>
                </a:solidFill>
                <a:latin typeface="UTM Azuki"/>
              </a:rPr>
              <a:t>NÔNG TRẠI</a:t>
            </a:r>
          </a:p>
        </p:txBody>
      </p:sp>
      <p:pic>
        <p:nvPicPr>
          <p:cNvPr id="25605" name="Picture 4" descr="C:\Users\ADMIN\Desktop\Tai nguyen thiet ke tro choi\Bảng gỗ\bat dau.png">
            <a:hlinkClick r:id="rId4" action="ppaction://hlinksldjump"/>
            <a:extLst>
              <a:ext uri="{FF2B5EF4-FFF2-40B4-BE49-F238E27FC236}">
                <a16:creationId xmlns:a16="http://schemas.microsoft.com/office/drawing/2014/main" id="{F599DCAF-9A89-4A82-AB13-CEB1293F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225"/>
            <a:ext cx="17097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Zen Garden In-Game - Laura Shigihara - NhacCuaTui.MP3">
            <a:hlinkClick r:id="" action="ppaction://media"/>
            <a:extLst>
              <a:ext uri="{FF2B5EF4-FFF2-40B4-BE49-F238E27FC236}">
                <a16:creationId xmlns:a16="http://schemas.microsoft.com/office/drawing/2014/main" id="{4236DA08-8E86-4D30-87EE-160883FB1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07100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1207696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3708</TotalTime>
  <Words>2594</Words>
  <Application>Microsoft Office PowerPoint</Application>
  <PresentationFormat>On-screen Show (4:3)</PresentationFormat>
  <Paragraphs>311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SimSun</vt:lpstr>
      <vt:lpstr>.VnArial Narrow</vt:lpstr>
      <vt:lpstr>.VnArial NarrowH</vt:lpstr>
      <vt:lpstr>.VnBahamasBH</vt:lpstr>
      <vt:lpstr>.VnTime</vt:lpstr>
      <vt:lpstr>.VnTimeH</vt:lpstr>
      <vt:lpstr>Arial</vt:lpstr>
      <vt:lpstr>Calibri</vt:lpstr>
      <vt:lpstr>Calibri Light</vt:lpstr>
      <vt:lpstr>Symbol</vt:lpstr>
      <vt:lpstr>Times New Roman</vt:lpstr>
      <vt:lpstr>UTM Azuki</vt:lpstr>
      <vt:lpstr>Default Design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THCS THUONG CAT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TAP CHUONG IV</dc:title>
  <dc:subject>TOAN 9</dc:subject>
  <dc:creator>NGUYEN THI THUOC</dc:creator>
  <cp:lastModifiedBy>Admin</cp:lastModifiedBy>
  <cp:revision>421</cp:revision>
  <dcterms:created xsi:type="dcterms:W3CDTF">2007-04-13T10:20:25Z</dcterms:created>
  <dcterms:modified xsi:type="dcterms:W3CDTF">2023-05-13T15:50:00Z</dcterms:modified>
</cp:coreProperties>
</file>