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317" r:id="rId5"/>
    <p:sldId id="257" r:id="rId6"/>
    <p:sldId id="256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85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3CDFE6"/>
    <a:srgbClr val="0000FF"/>
    <a:srgbClr val="FF33CC"/>
    <a:srgbClr val="A7FDFF"/>
    <a:srgbClr val="FAED3B"/>
    <a:srgbClr val="70AD47"/>
    <a:srgbClr val="15142A"/>
    <a:srgbClr val="0C0D0E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82033" autoAdjust="0"/>
  </p:normalViewPr>
  <p:slideViewPr>
    <p:cSldViewPr snapToGrid="0">
      <p:cViewPr varScale="1">
        <p:scale>
          <a:sx n="60" d="100"/>
          <a:sy n="60" d="100"/>
        </p:scale>
        <p:origin x="136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18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MỞ</a:t>
            </a:r>
            <a:r>
              <a:rPr lang="en-US" baseline="0" dirty="0"/>
              <a:t> FILE: CLICK VÀO DÒNG CHỮ </a:t>
            </a:r>
            <a:r>
              <a:rPr lang="en-US" b="0" baseline="0" dirty="0"/>
              <a:t>“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sát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cách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tạo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cầu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nửa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12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tròn</a:t>
            </a:r>
            <a:r>
              <a:rPr lang="en-US" sz="1200" b="0" dirty="0">
                <a:solidFill>
                  <a:schemeClr val="tx1"/>
                </a:solidFill>
                <a:latin typeface="+mn-lt"/>
              </a:rPr>
              <a:t>”.</a:t>
            </a:r>
            <a:r>
              <a:rPr lang="en-US" sz="1200" b="0" baseline="0" dirty="0">
                <a:solidFill>
                  <a:schemeClr val="tx1"/>
                </a:solidFill>
                <a:latin typeface="+mn-lt"/>
              </a:rPr>
              <a:t> File </a:t>
            </a:r>
            <a:r>
              <a:rPr lang="en-US" sz="1200" b="0" baseline="0" dirty="0" err="1">
                <a:solidFill>
                  <a:schemeClr val="tx1"/>
                </a:solidFill>
                <a:latin typeface="+mn-lt"/>
              </a:rPr>
              <a:t>đính</a:t>
            </a:r>
            <a:r>
              <a:rPr lang="en-US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b="0" baseline="0" dirty="0" err="1">
                <a:solidFill>
                  <a:schemeClr val="tx1"/>
                </a:solidFill>
                <a:latin typeface="+mn-lt"/>
              </a:rPr>
              <a:t>kèm</a:t>
            </a:r>
            <a:endParaRPr lang="en-US" sz="1200" b="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5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image" Target="../media/image29.emf"/><Relationship Id="rId5" Type="http://schemas.openxmlformats.org/officeDocument/2006/relationships/image" Target="../media/image25.emf"/><Relationship Id="rId15" Type="http://schemas.openxmlformats.org/officeDocument/2006/relationships/image" Target="../media/image21.wmf"/><Relationship Id="rId10" Type="http://schemas.openxmlformats.org/officeDocument/2006/relationships/image" Target="../media/image19.wmf"/><Relationship Id="rId19" Type="http://schemas.openxmlformats.org/officeDocument/2006/relationships/image" Target="../media/image23.w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2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&#7862;T%20C&#7846;U.gs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4.png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60"/>
            <a:ext cx="12129519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57120" y="1498600"/>
            <a:ext cx="848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81752" y="240519"/>
            <a:ext cx="1027504" cy="103498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314580" y="3294726"/>
            <a:ext cx="4274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9294" y="617337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6400" y="2247734"/>
            <a:ext cx="7010400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33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60: HÌNH CẦU – DIỆN TÍCH MẶT CẦU – THỂ TÍCH HÌNH CẦU</a:t>
            </a:r>
            <a:endParaRPr lang="en-US" sz="2933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6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6671" y="3945997"/>
            <a:ext cx="113355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Như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chúng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ta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đã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thấy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bên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lớp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vỏ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Trái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còn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lớp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ta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tính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Trái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như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thế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nào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2" descr="Phát hiện bất ngờ &amp;quot;viết lại&amp;quot; lịch sử trái đất | Tin tức mới nhất 24h - Đọc  Báo Lao Động online - Laodong.v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34" y="0"/>
            <a:ext cx="6858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409" y="2727550"/>
            <a:ext cx="3604202" cy="3977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211" y="2727550"/>
            <a:ext cx="3624046" cy="397764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014432" y="1250613"/>
            <a:ext cx="4080347" cy="5326526"/>
            <a:chOff x="1386694" y="818147"/>
            <a:chExt cx="4080347" cy="532652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694" y="2064326"/>
              <a:ext cx="4080347" cy="408034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874" y="818147"/>
              <a:ext cx="1738435" cy="1863916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V="1">
              <a:off x="3318387" y="1275735"/>
              <a:ext cx="0" cy="163707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010" y="3059871"/>
            <a:ext cx="2679192" cy="59433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237264" y="3059872"/>
            <a:ext cx="626586" cy="1797244"/>
            <a:chOff x="3989864" y="2565207"/>
            <a:chExt cx="626586" cy="1797244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1893617"/>
                </p:ext>
              </p:extLst>
            </p:nvPr>
          </p:nvGraphicFramePr>
          <p:xfrm>
            <a:off x="3989864" y="2977019"/>
            <a:ext cx="2794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4" name="Equation" r:id="rId9" imgW="279360" imgH="888840" progId="Equation.DSMT4">
                    <p:embed/>
                  </p:oleObj>
                </mc:Choice>
                <mc:Fallback>
                  <p:oleObj name="Equation" r:id="rId9" imgW="27936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89864" y="2977019"/>
                          <a:ext cx="2794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68477" y="2565207"/>
              <a:ext cx="547973" cy="179724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539734">
            <a:off x="-1760609" y="2551482"/>
            <a:ext cx="3136324" cy="6858000"/>
            <a:chOff x="9055676" y="0"/>
            <a:chExt cx="3136324" cy="6858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6089236" y="821535"/>
            <a:ext cx="54129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6094780" y="115849"/>
            <a:ext cx="471297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1929531"/>
            <a:ext cx="54061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Ta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089236" y="2903538"/>
            <a:ext cx="6096000" cy="1239464"/>
            <a:chOff x="6089236" y="2903538"/>
            <a:chExt cx="6096000" cy="1239464"/>
          </a:xfrm>
        </p:grpSpPr>
        <p:sp>
          <p:nvSpPr>
            <p:cNvPr id="45" name="Rectangle 44"/>
            <p:cNvSpPr/>
            <p:nvPr/>
          </p:nvSpPr>
          <p:spPr>
            <a:xfrm>
              <a:off x="6089236" y="3035006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cột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endPara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/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trụ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2200097"/>
                </p:ext>
              </p:extLst>
            </p:nvPr>
          </p:nvGraphicFramePr>
          <p:xfrm>
            <a:off x="10861675" y="2903538"/>
            <a:ext cx="279400" cy="977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5" name="Equation" r:id="rId12" imgW="279360" imgH="977760" progId="Equation.DSMT4">
                    <p:embed/>
                  </p:oleObj>
                </mc:Choice>
                <mc:Fallback>
                  <p:oleObj name="Equation" r:id="rId12" imgW="279360" imgH="977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0861675" y="2903538"/>
                          <a:ext cx="279400" cy="977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49"/>
          <p:cNvGrpSpPr/>
          <p:nvPr/>
        </p:nvGrpSpPr>
        <p:grpSpPr>
          <a:xfrm>
            <a:off x="6089236" y="4060825"/>
            <a:ext cx="6096000" cy="1254307"/>
            <a:chOff x="6089236" y="4060825"/>
            <a:chExt cx="6096000" cy="1254307"/>
          </a:xfrm>
        </p:grpSpPr>
        <p:sp>
          <p:nvSpPr>
            <p:cNvPr id="46" name="Rectangle 45"/>
            <p:cNvSpPr/>
            <p:nvPr/>
          </p:nvSpPr>
          <p:spPr>
            <a:xfrm>
              <a:off x="6089236" y="4207136"/>
              <a:ext cx="6096000" cy="11079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trụ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0455173"/>
                </p:ext>
              </p:extLst>
            </p:nvPr>
          </p:nvGraphicFramePr>
          <p:xfrm>
            <a:off x="10439400" y="4060825"/>
            <a:ext cx="304800" cy="977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6" name="Equation" r:id="rId14" imgW="304560" imgH="977760" progId="Equation.DSMT4">
                    <p:embed/>
                  </p:oleObj>
                </mc:Choice>
                <mc:Fallback>
                  <p:oleObj name="Equation" r:id="rId14" imgW="304560" imgH="977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0439400" y="4060825"/>
                          <a:ext cx="304800" cy="977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213555"/>
              </p:ext>
            </p:extLst>
          </p:nvPr>
        </p:nvGraphicFramePr>
        <p:xfrm>
          <a:off x="6115074" y="5434831"/>
          <a:ext cx="21209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Equation" r:id="rId16" imgW="2120760" imgH="977760" progId="Equation.DSMT4">
                  <p:embed/>
                </p:oleObj>
              </mc:Choice>
              <mc:Fallback>
                <p:oleObj name="Equation" r:id="rId16" imgW="212076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15074" y="5434831"/>
                        <a:ext cx="21209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485679"/>
              </p:ext>
            </p:extLst>
          </p:nvPr>
        </p:nvGraphicFramePr>
        <p:xfrm>
          <a:off x="8245631" y="5434831"/>
          <a:ext cx="1320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" name="Equation" r:id="rId18" imgW="1320480" imgH="977760" progId="Equation.DSMT4">
                  <p:embed/>
                </p:oleObj>
              </mc:Choice>
              <mc:Fallback>
                <p:oleObj name="Equation" r:id="rId18" imgW="132048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245631" y="5434831"/>
                        <a:ext cx="13208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86" y="-532140"/>
            <a:ext cx="2673950" cy="26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2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039 -0.46319 " pathEditMode="relative" rAng="0" ptsTypes="AA">
                                      <p:cBhvr>
                                        <p:cTn id="38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31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539734">
            <a:off x="-1760609" y="25514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24694" y="1666433"/>
            <a:ext cx="78677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7" y="99749"/>
            <a:ext cx="1428750" cy="128587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558843" y="99749"/>
            <a:ext cx="9799392" cy="1285875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§3. HÌNH CẦU.</a:t>
            </a:r>
            <a:b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 TÍCH MẶT CẦU VÀ THỂ TÍCH HÌNH CẦU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815454"/>
              </p:ext>
            </p:extLst>
          </p:nvPr>
        </p:nvGraphicFramePr>
        <p:xfrm>
          <a:off x="871969" y="2479426"/>
          <a:ext cx="17272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Equation" r:id="rId5" imgW="1726920" imgH="977760" progId="Equation.DSMT4">
                  <p:embed/>
                </p:oleObj>
              </mc:Choice>
              <mc:Fallback>
                <p:oleObj name="Equation" r:id="rId5" imgW="1726920" imgH="97776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1969" y="2479426"/>
                        <a:ext cx="17272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1705571" y="3437561"/>
            <a:ext cx="9652664" cy="1107996"/>
            <a:chOff x="784912" y="3421519"/>
            <a:chExt cx="9652664" cy="1107996"/>
          </a:xfrm>
        </p:grpSpPr>
        <p:sp>
          <p:nvSpPr>
            <p:cNvPr id="26" name="Rectangle 25"/>
            <p:cNvSpPr/>
            <p:nvPr/>
          </p:nvSpPr>
          <p:spPr>
            <a:xfrm>
              <a:off x="784912" y="3421519"/>
              <a:ext cx="965266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300" b="1" i="1" dirty="0" err="1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Ví</a:t>
              </a:r>
              <a:r>
                <a:rPr lang="en-US" sz="3300" b="1" i="1" dirty="0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i="1" dirty="0" err="1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dụ</a:t>
              </a:r>
              <a:r>
                <a:rPr lang="en-US" sz="3300" b="1" i="1" dirty="0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6 370 km </a:t>
              </a:r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4524154"/>
                </p:ext>
              </p:extLst>
            </p:nvPr>
          </p:nvGraphicFramePr>
          <p:xfrm>
            <a:off x="3856926" y="4057850"/>
            <a:ext cx="17399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0" name="Equation" r:id="rId7" imgW="1739880" imgH="457200" progId="Equation.DSMT4">
                    <p:embed/>
                  </p:oleObj>
                </mc:Choice>
                <mc:Fallback>
                  <p:oleObj name="Equation" r:id="rId7" imgW="1739880" imgH="45720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56926" y="4057850"/>
                          <a:ext cx="17399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Rectangle 27"/>
          <p:cNvSpPr/>
          <p:nvPr/>
        </p:nvSpPr>
        <p:spPr>
          <a:xfrm>
            <a:off x="1706894" y="4910972"/>
            <a:ext cx="13711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738847"/>
              </p:ext>
            </p:extLst>
          </p:nvPr>
        </p:nvGraphicFramePr>
        <p:xfrm>
          <a:off x="2719746" y="4761767"/>
          <a:ext cx="6527800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Equation" r:id="rId9" imgW="6527520" imgH="1663560" progId="Equation.DSMT4">
                  <p:embed/>
                </p:oleObj>
              </mc:Choice>
              <mc:Fallback>
                <p:oleObj name="Equation" r:id="rId9" imgW="6527520" imgH="16635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19746" y="4761767"/>
                        <a:ext cx="6527800" cy="166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860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014955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C55A11"/>
                </a:solidFill>
                <a:latin typeface="Times New Roman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3300" dirty="0">
              <a:solidFill>
                <a:srgbClr val="C55A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502913" y="-205853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5573" y="945931"/>
            <a:ext cx="52068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CRAZY\Downloads\kisspng-golf-balls-golf-clubs-clip-art-golf-5ac020e5eb85c6.85848455152254077396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9" y="2256342"/>
            <a:ext cx="1619154" cy="162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RAZY\Downloads\kisspng-tennis-ball-cricket-ball-green-tennis-ball-5a72c7fe583107.78168611151747174236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16" y="1585453"/>
            <a:ext cx="2808889" cy="28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RAZY\Downloads\kisspng-billiards-pool-billiard-ball-snooker-hand-drawn-vector-snooker-5a972c002683c3.47212830151985664015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34" y="990574"/>
            <a:ext cx="2835671" cy="34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408321" y="4438985"/>
            <a:ext cx="25587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3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3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3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43357" y="4438985"/>
            <a:ext cx="204094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3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bi – a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9865" y="4394342"/>
            <a:ext cx="248657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3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ten – nit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518" y="4394342"/>
            <a:ext cx="25827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3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3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gôn</a:t>
            </a:r>
            <a:endParaRPr lang="en-US" sz="33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CRAZY\Downloads\5a3a362219e958.9303253715137643861061948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956" y="2262364"/>
            <a:ext cx="1611451" cy="162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át hiện bất ngờ &amp;quot;viết lại&amp;quot; lịch sử trái đất | Tin tức mới nhất 24h - Đọc  Báo Lao Động online - Laodong.v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92" y="1546095"/>
            <a:ext cx="6858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18478" y="5416211"/>
            <a:ext cx="10111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9713" y="2465388"/>
            <a:ext cx="11952287" cy="141763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HÌNH CẦU.</a:t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MẶT CẦU VÀ THỂ TÍCH HÌNH CẦU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65127" y="5202237"/>
            <a:ext cx="9144000" cy="165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:……………………………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072482" y="1510846"/>
            <a:ext cx="19292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Đ9-C4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hlinkClick r:id="rId3" action="ppaction://hlinkfile"/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874253" y="963503"/>
            <a:ext cx="8339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nửa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7" y="99749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24697" y="1483975"/>
            <a:ext cx="2286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8333" b="8197"/>
          <a:stretch>
            <a:fillRect/>
          </a:stretch>
        </p:blipFill>
        <p:spPr bwMode="auto">
          <a:xfrm>
            <a:off x="6938635" y="1941175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415196" y="2082462"/>
            <a:ext cx="641509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Khi quay nửa hình tròn tâm O bán kính R một vòng quanh trục là đường kính AB ta thu được hình cầu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58843" y="99749"/>
            <a:ext cx="9799392" cy="1285875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§3. HÌNH CẦU.</a:t>
            </a:r>
            <a:b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 TÍCH MẶT CẦU VÀ THỂ TÍCH HÌNH CẦU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615" y="4021454"/>
            <a:ext cx="65234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Tâm O là tâm hình cầu. AB là đường kính hình cầu, R là bán kính hình cầu.</a:t>
            </a:r>
            <a:endParaRPr lang="en-US" sz="3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24695" y="114816"/>
            <a:ext cx="78677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endParaRPr lang="en-US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89662"/>
              </p:ext>
            </p:extLst>
          </p:nvPr>
        </p:nvGraphicFramePr>
        <p:xfrm>
          <a:off x="216357" y="3292994"/>
          <a:ext cx="11087946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</a:t>
                      </a:r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hơn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</a:t>
                      </a:r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60362" y="3360942"/>
            <a:ext cx="10310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2171" y="3900978"/>
            <a:ext cx="14638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cắt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6250"/>
          <a:stretch>
            <a:fillRect/>
          </a:stretch>
        </p:blipFill>
        <p:spPr bwMode="auto">
          <a:xfrm>
            <a:off x="7554138" y="859552"/>
            <a:ext cx="3921841" cy="223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2377" y="859553"/>
            <a:ext cx="73958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?1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5655" y="887930"/>
            <a:ext cx="6548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”).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224695" y="3311080"/>
            <a:ext cx="5665117" cy="12600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45290" y="5138623"/>
            <a:ext cx="6783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0606" y="4557731"/>
            <a:ext cx="14077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80940" y="4558555"/>
            <a:ext cx="14077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0606" y="5727573"/>
            <a:ext cx="14077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45623" y="5152070"/>
            <a:ext cx="6783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45623" y="5748254"/>
            <a:ext cx="67839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024" y="593471"/>
            <a:ext cx="3781425" cy="3429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539734">
            <a:off x="-1760609" y="25514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24695" y="114816"/>
            <a:ext cx="78677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endParaRPr lang="en-US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24696" y="977894"/>
            <a:ext cx="708732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695" y="2202428"/>
            <a:ext cx="70873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3005" y="3742854"/>
            <a:ext cx="73851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b="1" i="1" dirty="0" err="1">
                <a:solidFill>
                  <a:srgbClr val="70AD47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300" b="1" i="1" dirty="0">
                <a:solidFill>
                  <a:srgbClr val="70AD4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i="1" dirty="0" err="1">
                <a:solidFill>
                  <a:srgbClr val="70AD47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300" b="1" i="1" dirty="0">
                <a:solidFill>
                  <a:srgbClr val="70AD4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539734">
            <a:off x="-1760609" y="25514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 descr="Vẽ bản đồ là biểu hiện mặt cong hình cầu của Trái Đất lên mặt phẳng của  giấy | SGK Địa lí lớp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764" y="464877"/>
            <a:ext cx="6106679" cy="315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2141052" y="3616082"/>
            <a:ext cx="866669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endParaRPr lang="vi-VN" sz="3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348189" y="4521294"/>
            <a:ext cx="825242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17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496" y="1419394"/>
            <a:ext cx="3781425" cy="3429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539734">
            <a:off x="-1760609" y="25514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24694" y="1666433"/>
            <a:ext cx="78677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786706"/>
              </p:ext>
            </p:extLst>
          </p:nvPr>
        </p:nvGraphicFramePr>
        <p:xfrm>
          <a:off x="912813" y="2308225"/>
          <a:ext cx="3721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5" imgW="3720960" imgH="533160" progId="Equation.DSMT4">
                  <p:embed/>
                </p:oleObj>
              </mc:Choice>
              <mc:Fallback>
                <p:oleObj name="Equation" r:id="rId5" imgW="37209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2813" y="2308225"/>
                        <a:ext cx="37211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97" y="99749"/>
            <a:ext cx="1428750" cy="128587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558843" y="99749"/>
            <a:ext cx="9799392" cy="1285875"/>
          </a:xfrm>
          <a:prstGeom prst="round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§3. HÌNH CẦU.</a:t>
            </a:r>
            <a:b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 TÍCH MẶT CẦU VÀ THỂ TÍCH HÌNH CẦU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3227" y="4731797"/>
            <a:ext cx="13711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382767"/>
              </p:ext>
            </p:extLst>
          </p:nvPr>
        </p:nvGraphicFramePr>
        <p:xfrm>
          <a:off x="2425819" y="5365731"/>
          <a:ext cx="68961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8" imgW="6895800" imgH="1218960" progId="Equation.DSMT4">
                  <p:embed/>
                </p:oleObj>
              </mc:Choice>
              <mc:Fallback>
                <p:oleObj name="Equation" r:id="rId8" imgW="6895800" imgH="1218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25819" y="5365731"/>
                        <a:ext cx="68961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850234" y="2908221"/>
            <a:ext cx="7135246" cy="1615827"/>
            <a:chOff x="784912" y="3421519"/>
            <a:chExt cx="7135246" cy="1615827"/>
          </a:xfrm>
        </p:grpSpPr>
        <p:sp>
          <p:nvSpPr>
            <p:cNvPr id="18" name="Rectangle 17"/>
            <p:cNvSpPr/>
            <p:nvPr/>
          </p:nvSpPr>
          <p:spPr>
            <a:xfrm>
              <a:off x="784912" y="3421519"/>
              <a:ext cx="7135246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300" b="1" i="1" dirty="0" err="1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Ví</a:t>
              </a:r>
              <a:r>
                <a:rPr lang="en-US" sz="3300" b="1" i="1" dirty="0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i="1" dirty="0" err="1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dụ</a:t>
              </a:r>
              <a:r>
                <a:rPr lang="en-US" sz="3300" b="1" i="1" dirty="0">
                  <a:solidFill>
                    <a:srgbClr val="70AD47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bề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vỏ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6 370 km 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5804353"/>
                </p:ext>
              </p:extLst>
            </p:nvPr>
          </p:nvGraphicFramePr>
          <p:xfrm>
            <a:off x="3830261" y="4532848"/>
            <a:ext cx="17399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4" name="Equation" r:id="rId10" imgW="1739880" imgH="457200" progId="Equation.DSMT4">
                    <p:embed/>
                  </p:oleObj>
                </mc:Choice>
                <mc:Fallback>
                  <p:oleObj name="Equation" r:id="rId10" imgW="173988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830261" y="4532848"/>
                          <a:ext cx="17399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58947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openxmlformats.org/package/2006/metadata/core-properties"/>
    <ds:schemaRef ds:uri="71af3243-3dd4-4a8d-8c0d-dd76da1f02a5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2598</TotalTime>
  <Words>569</Words>
  <Application>Microsoft Office PowerPoint</Application>
  <PresentationFormat>Widescreen</PresentationFormat>
  <Paragraphs>75</Paragraphs>
  <Slides>12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§3. HÌNH CẦU. DIỆN TÍCH MẶT CẦU VÀ THỂ TÍCH HÌNH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89</cp:revision>
  <dcterms:created xsi:type="dcterms:W3CDTF">2021-06-07T13:44:30Z</dcterms:created>
  <dcterms:modified xsi:type="dcterms:W3CDTF">2023-05-13T15:58:45Z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