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05" r:id="rId2"/>
    <p:sldId id="257" r:id="rId3"/>
    <p:sldId id="260" r:id="rId4"/>
    <p:sldId id="259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300" r:id="rId45"/>
    <p:sldId id="301" r:id="rId46"/>
    <p:sldId id="302" r:id="rId47"/>
    <p:sldId id="303" r:id="rId48"/>
    <p:sldId id="304" r:id="rId49"/>
    <p:sldId id="299" r:id="rId50"/>
  </p:sldIdLst>
  <p:sldSz cx="18288000" cy="10287000"/>
  <p:notesSz cx="6858000" cy="9144000"/>
  <p:embeddedFontLst>
    <p:embeddedFont>
      <p:font typeface="Cambria Math" panose="02040503050406030204" pitchFamily="18" charset="0"/>
      <p:regular r:id="rId51"/>
    </p:embeddedFont>
    <p:embeddedFont>
      <p:font typeface="Calibri" panose="020F0502020204030204" pitchFamily="34" charset="0"/>
      <p:regular r:id="rId52"/>
      <p:bold r:id="rId53"/>
      <p:italic r:id="rId54"/>
      <p:boldItalic r:id="rId5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AF94"/>
    <a:srgbClr val="E0C7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095" autoAdjust="0"/>
  </p:normalViewPr>
  <p:slideViewPr>
    <p:cSldViewPr>
      <p:cViewPr varScale="1">
        <p:scale>
          <a:sx n="45" d="100"/>
          <a:sy n="45" d="100"/>
        </p:scale>
        <p:origin x="83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3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6.svg"/><Relationship Id="rId7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36.sv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6.svg"/><Relationship Id="rId7" Type="http://schemas.openxmlformats.org/officeDocument/2006/relationships/image" Target="../media/image6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12.svg"/><Relationship Id="rId4" Type="http://schemas.openxmlformats.org/officeDocument/2006/relationships/image" Target="../media/image30.png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8.svg"/><Relationship Id="rId7" Type="http://schemas.openxmlformats.org/officeDocument/2006/relationships/image" Target="../media/image1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2.svg"/><Relationship Id="rId10" Type="http://schemas.openxmlformats.org/officeDocument/2006/relationships/image" Target="../media/image65.sv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16.svg"/><Relationship Id="rId7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69.png"/><Relationship Id="rId5" Type="http://schemas.openxmlformats.org/officeDocument/2006/relationships/image" Target="../media/image18.svg"/><Relationship Id="rId10" Type="http://schemas.openxmlformats.org/officeDocument/2006/relationships/image" Target="../media/image68.png"/><Relationship Id="rId4" Type="http://schemas.openxmlformats.org/officeDocument/2006/relationships/image" Target="../media/image4.png"/><Relationship Id="rId9" Type="http://schemas.openxmlformats.org/officeDocument/2006/relationships/image" Target="../media/image6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14.sv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6.sv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3.sv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7" Type="http://schemas.openxmlformats.org/officeDocument/2006/relationships/image" Target="../media/image7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27.sv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7" Type="http://schemas.openxmlformats.org/officeDocument/2006/relationships/image" Target="../media/image3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42.sv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7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8.sv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7" Type="http://schemas.openxmlformats.org/officeDocument/2006/relationships/image" Target="../media/image5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56.svg"/><Relationship Id="rId7" Type="http://schemas.openxmlformats.org/officeDocument/2006/relationships/image" Target="../media/image65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2.svg"/><Relationship Id="rId4" Type="http://schemas.openxmlformats.org/officeDocument/2006/relationships/image" Target="../media/image14.png"/><Relationship Id="rId9" Type="http://schemas.openxmlformats.org/officeDocument/2006/relationships/image" Target="../media/image8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85.svg"/><Relationship Id="rId7" Type="http://schemas.openxmlformats.org/officeDocument/2006/relationships/image" Target="../media/image8.svg"/><Relationship Id="rId12" Type="http://schemas.openxmlformats.org/officeDocument/2006/relationships/image" Target="../media/image3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87.png"/><Relationship Id="rId5" Type="http://schemas.openxmlformats.org/officeDocument/2006/relationships/image" Target="../media/image6.svg"/><Relationship Id="rId10" Type="http://schemas.openxmlformats.org/officeDocument/2006/relationships/image" Target="../media/image86.png"/><Relationship Id="rId4" Type="http://schemas.openxmlformats.org/officeDocument/2006/relationships/image" Target="../media/image29.png"/><Relationship Id="rId9" Type="http://schemas.openxmlformats.org/officeDocument/2006/relationships/image" Target="../media/image65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30.png"/><Relationship Id="rId2" Type="http://schemas.openxmlformats.org/officeDocument/2006/relationships/image" Target="../media/image41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45.png"/><Relationship Id="rId4" Type="http://schemas.openxmlformats.org/officeDocument/2006/relationships/image" Target="../media/image42.png"/><Relationship Id="rId9" Type="http://schemas.openxmlformats.org/officeDocument/2006/relationships/image" Target="../media/image8.svg"/><Relationship Id="rId1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16.svg"/><Relationship Id="rId7" Type="http://schemas.openxmlformats.org/officeDocument/2006/relationships/image" Target="../media/image4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8.sv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21.svg"/><Relationship Id="rId7" Type="http://schemas.openxmlformats.org/officeDocument/2006/relationships/image" Target="../media/image4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14.svg"/><Relationship Id="rId4" Type="http://schemas.openxmlformats.org/officeDocument/2006/relationships/image" Target="../media/image8.png"/><Relationship Id="rId9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3" Type="http://schemas.openxmlformats.org/officeDocument/2006/relationships/image" Target="../media/image53.png"/><Relationship Id="rId7" Type="http://schemas.openxmlformats.org/officeDocument/2006/relationships/image" Target="../media/image3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svg"/><Relationship Id="rId5" Type="http://schemas.openxmlformats.org/officeDocument/2006/relationships/image" Target="../media/image26.png"/><Relationship Id="rId4" Type="http://schemas.openxmlformats.org/officeDocument/2006/relationships/image" Target="../media/image9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9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7" Type="http://schemas.openxmlformats.org/officeDocument/2006/relationships/image" Target="../media/image5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Relationship Id="rId5" Type="http://schemas.openxmlformats.org/officeDocument/2006/relationships/image" Target="../media/image27.svg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10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7" Type="http://schemas.openxmlformats.org/officeDocument/2006/relationships/image" Target="../media/image54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56.png"/><Relationship Id="rId4" Type="http://schemas.openxmlformats.org/officeDocument/2006/relationships/image" Target="../media/image10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0.svg"/><Relationship Id="rId7" Type="http://schemas.openxmlformats.org/officeDocument/2006/relationships/image" Target="../media/image32.svg"/><Relationship Id="rId12" Type="http://schemas.openxmlformats.org/officeDocument/2006/relationships/image" Target="../media/image10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65.svg"/><Relationship Id="rId5" Type="http://schemas.openxmlformats.org/officeDocument/2006/relationships/image" Target="../media/image56.svg"/><Relationship Id="rId10" Type="http://schemas.openxmlformats.org/officeDocument/2006/relationships/image" Target="../media/image35.png"/><Relationship Id="rId4" Type="http://schemas.openxmlformats.org/officeDocument/2006/relationships/image" Target="../media/image27.png"/><Relationship Id="rId9" Type="http://schemas.openxmlformats.org/officeDocument/2006/relationships/image" Target="../media/image34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59.png"/><Relationship Id="rId3" Type="http://schemas.openxmlformats.org/officeDocument/2006/relationships/image" Target="../media/image14.svg"/><Relationship Id="rId7" Type="http://schemas.openxmlformats.org/officeDocument/2006/relationships/image" Target="../media/image8.svg"/><Relationship Id="rId12" Type="http://schemas.openxmlformats.org/officeDocument/2006/relationships/image" Target="../media/image10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65.svg"/><Relationship Id="rId5" Type="http://schemas.openxmlformats.org/officeDocument/2006/relationships/image" Target="../media/image6.sv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60.svg"/><Relationship Id="rId14" Type="http://schemas.openxmlformats.org/officeDocument/2006/relationships/image" Target="../media/image10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2.png"/><Relationship Id="rId3" Type="http://schemas.openxmlformats.org/officeDocument/2006/relationships/image" Target="../media/image6.svg"/><Relationship Id="rId7" Type="http://schemas.openxmlformats.org/officeDocument/2006/relationships/image" Target="../media/image12.svg"/><Relationship Id="rId12" Type="http://schemas.openxmlformats.org/officeDocument/2006/relationships/image" Target="../media/image111.png"/><Relationship Id="rId17" Type="http://schemas.openxmlformats.org/officeDocument/2006/relationships/image" Target="../media/image116.png"/><Relationship Id="rId2" Type="http://schemas.openxmlformats.org/officeDocument/2006/relationships/image" Target="../media/image29.png"/><Relationship Id="rId16" Type="http://schemas.openxmlformats.org/officeDocument/2006/relationships/image" Target="../media/image1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60.png"/><Relationship Id="rId5" Type="http://schemas.openxmlformats.org/officeDocument/2006/relationships/image" Target="../media/image8.svg"/><Relationship Id="rId15" Type="http://schemas.openxmlformats.org/officeDocument/2006/relationships/image" Target="../media/image114.png"/><Relationship Id="rId10" Type="http://schemas.openxmlformats.org/officeDocument/2006/relationships/image" Target="../media/image109.png"/><Relationship Id="rId4" Type="http://schemas.openxmlformats.org/officeDocument/2006/relationships/image" Target="../media/image33.png"/><Relationship Id="rId9" Type="http://schemas.openxmlformats.org/officeDocument/2006/relationships/image" Target="../media/image14.svg"/><Relationship Id="rId14" Type="http://schemas.openxmlformats.org/officeDocument/2006/relationships/image" Target="../media/image11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6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8.svg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6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.png"/><Relationship Id="rId5" Type="http://schemas.openxmlformats.org/officeDocument/2006/relationships/image" Target="../media/image14.svg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9.png"/><Relationship Id="rId7" Type="http://schemas.openxmlformats.org/officeDocument/2006/relationships/image" Target="../media/image60.sv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65.svg"/><Relationship Id="rId4" Type="http://schemas.openxmlformats.org/officeDocument/2006/relationships/image" Target="../media/image35.png"/><Relationship Id="rId9" Type="http://schemas.openxmlformats.org/officeDocument/2006/relationships/image" Target="../media/image32.sv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sv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42.svg"/><Relationship Id="rId4" Type="http://schemas.openxmlformats.org/officeDocument/2006/relationships/image" Target="../media/image1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png"/><Relationship Id="rId4" Type="http://schemas.openxmlformats.org/officeDocument/2006/relationships/image" Target="../media/image12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png"/><Relationship Id="rId4" Type="http://schemas.openxmlformats.org/officeDocument/2006/relationships/image" Target="../media/image12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7" Type="http://schemas.openxmlformats.org/officeDocument/2006/relationships/image" Target="../media/image6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4.png"/><Relationship Id="rId5" Type="http://schemas.openxmlformats.org/officeDocument/2006/relationships/image" Target="../media/image65.svg"/><Relationship Id="rId4" Type="http://schemas.openxmlformats.org/officeDocument/2006/relationships/image" Target="../media/image3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6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5.png"/><Relationship Id="rId5" Type="http://schemas.openxmlformats.org/officeDocument/2006/relationships/image" Target="../media/image14.svg"/><Relationship Id="rId4" Type="http://schemas.openxmlformats.org/officeDocument/2006/relationships/image" Target="../media/image8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65.svg"/><Relationship Id="rId7" Type="http://schemas.openxmlformats.org/officeDocument/2006/relationships/image" Target="../media/image32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60.svg"/><Relationship Id="rId4" Type="http://schemas.openxmlformats.org/officeDocument/2006/relationships/image" Target="../media/image31.png"/><Relationship Id="rId9" Type="http://schemas.openxmlformats.org/officeDocument/2006/relationships/image" Target="../media/image6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svg"/><Relationship Id="rId4" Type="http://schemas.openxmlformats.org/officeDocument/2006/relationships/image" Target="../media/image3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7" Type="http://schemas.openxmlformats.org/officeDocument/2006/relationships/image" Target="../media/image12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27.svg"/><Relationship Id="rId4" Type="http://schemas.openxmlformats.org/officeDocument/2006/relationships/image" Target="../media/image12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40.svg"/><Relationship Id="rId7" Type="http://schemas.openxmlformats.org/officeDocument/2006/relationships/image" Target="../media/image6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42.svg"/><Relationship Id="rId4" Type="http://schemas.openxmlformats.org/officeDocument/2006/relationships/image" Target="../media/image19.png"/><Relationship Id="rId9" Type="http://schemas.openxmlformats.org/officeDocument/2006/relationships/image" Target="../media/image130.sv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56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27.png"/><Relationship Id="rId17" Type="http://schemas.openxmlformats.org/officeDocument/2006/relationships/image" Target="../media/image60.svg"/><Relationship Id="rId2" Type="http://schemas.openxmlformats.org/officeDocument/2006/relationships/image" Target="../media/image41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12.svg"/><Relationship Id="rId5" Type="http://schemas.openxmlformats.org/officeDocument/2006/relationships/image" Target="../media/image10.svg"/><Relationship Id="rId15" Type="http://schemas.openxmlformats.org/officeDocument/2006/relationships/image" Target="../media/image65.svg"/><Relationship Id="rId10" Type="http://schemas.openxmlformats.org/officeDocument/2006/relationships/image" Target="../media/image30.png"/><Relationship Id="rId4" Type="http://schemas.openxmlformats.org/officeDocument/2006/relationships/image" Target="../media/image45.png"/><Relationship Id="rId9" Type="http://schemas.openxmlformats.org/officeDocument/2006/relationships/image" Target="../media/image8.svg"/><Relationship Id="rId1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36.svg"/><Relationship Id="rId3" Type="http://schemas.openxmlformats.org/officeDocument/2006/relationships/image" Target="../media/image12.png"/><Relationship Id="rId7" Type="http://schemas.openxmlformats.org/officeDocument/2006/relationships/image" Target="../media/image30.svg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34.svg"/><Relationship Id="rId5" Type="http://schemas.openxmlformats.org/officeDocument/2006/relationships/image" Target="../media/image28.png"/><Relationship Id="rId15" Type="http://schemas.openxmlformats.org/officeDocument/2006/relationships/image" Target="../media/image38.svg"/><Relationship Id="rId10" Type="http://schemas.openxmlformats.org/officeDocument/2006/relationships/image" Target="../media/image15.png"/><Relationship Id="rId4" Type="http://schemas.openxmlformats.org/officeDocument/2006/relationships/image" Target="../media/image27.svg"/><Relationship Id="rId9" Type="http://schemas.openxmlformats.org/officeDocument/2006/relationships/image" Target="../media/image32.sv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sv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49.svg"/><Relationship Id="rId7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làm Slide chào hỏi 10 - Kinh nghiệm dạy học">
            <a:extLst>
              <a:ext uri="{FF2B5EF4-FFF2-40B4-BE49-F238E27FC236}">
                <a16:creationId xmlns:a16="http://schemas.microsoft.com/office/drawing/2014/main" id="{894BBEDC-F54C-EE29-9D33-3E8854AF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" y="1589"/>
            <a:ext cx="18194278" cy="1028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7DD1AF-1262-2A13-C784-A99C0C12842A}"/>
              </a:ext>
            </a:extLst>
          </p:cNvPr>
          <p:cNvSpPr txBox="1"/>
          <p:nvPr/>
        </p:nvSpPr>
        <p:spPr>
          <a:xfrm>
            <a:off x="2895600" y="2371615"/>
            <a:ext cx="12725400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MÔN TOÁN 7</a:t>
            </a:r>
          </a:p>
          <a:p>
            <a:pPr algn="ctr"/>
            <a:endParaRPr lang="en-US" sz="2700" b="1" dirty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1: GÓC Ở VỊ TRÍ ĐẶC BIỆT</a:t>
            </a:r>
          </a:p>
          <a:p>
            <a:pPr algn="ctr">
              <a:lnSpc>
                <a:spcPct val="150000"/>
              </a:lnSpc>
            </a:pPr>
            <a:endParaRPr lang="en-US" sz="36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ED2715-3602-A60F-684E-951779432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23" t="7012" r="8375" b="3760"/>
          <a:stretch/>
        </p:blipFill>
        <p:spPr>
          <a:xfrm>
            <a:off x="572628" y="360779"/>
            <a:ext cx="1541256" cy="1552470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6768471" y="5157011"/>
            <a:ext cx="564103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vi-VN" sz="42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 viên</a:t>
            </a:r>
            <a:r>
              <a:rPr lang="en-US" sz="42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42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 Thị Thu</a:t>
            </a:r>
            <a:endParaRPr lang="en-US" sz="42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2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2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2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2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2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VN" sz="42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5263941" y="926006"/>
            <a:ext cx="7863819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b="1">
                <a:ln w="381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LONG BIÊN</a:t>
            </a:r>
            <a:endParaRPr lang="en-VN" sz="4500" b="1" dirty="0">
              <a:ln w="38100">
                <a:noFill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054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52400" y="0"/>
            <a:ext cx="3422152" cy="299905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280455" y="6172200"/>
            <a:ext cx="3007545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95848EBA-0C4A-6014-E09E-839E164A65BE}"/>
                  </a:ext>
                </a:extLst>
              </p:cNvPr>
              <p:cNvSpPr txBox="1"/>
              <p:nvPr/>
            </p:nvSpPr>
            <p:spPr>
              <a:xfrm>
                <a:off x="1749176" y="3003812"/>
                <a:ext cx="6705600" cy="27482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𝑧𝑂𝑦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cùng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chung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𝑂𝑦</m:t>
                    </m:r>
                  </m:oMath>
                </a14:m>
                <a:r>
                  <a:rPr lang="en-US" sz="4000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95848EBA-0C4A-6014-E09E-839E164A65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176" y="3003812"/>
                <a:ext cx="6705600" cy="2748253"/>
              </a:xfrm>
              <a:prstGeom prst="rect">
                <a:avLst/>
              </a:prstGeom>
              <a:blipFill>
                <a:blip r:embed="rId6"/>
                <a:stretch>
                  <a:fillRect l="-3273" r="-5273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FFF25741-3BDE-4750-5257-6E454F3B60D7}"/>
              </a:ext>
            </a:extLst>
          </p:cNvPr>
          <p:cNvSpPr txBox="1"/>
          <p:nvPr/>
        </p:nvSpPr>
        <p:spPr>
          <a:xfrm>
            <a:off x="6896100" y="1226115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utoShape 4">
            <a:extLst>
              <a:ext uri="{FF2B5EF4-FFF2-40B4-BE49-F238E27FC236}">
                <a16:creationId xmlns:a16="http://schemas.microsoft.com/office/drawing/2014/main" id="{437E715D-F097-4DBC-2F4F-CF66411A5526}"/>
              </a:ext>
            </a:extLst>
          </p:cNvPr>
          <p:cNvSpPr/>
          <p:nvPr/>
        </p:nvSpPr>
        <p:spPr>
          <a:xfrm rot="5377535" flipV="1">
            <a:off x="5829118" y="5659217"/>
            <a:ext cx="6248764" cy="35365"/>
          </a:xfrm>
          <a:prstGeom prst="line">
            <a:avLst/>
          </a:prstGeom>
          <a:ln w="47625" cap="rnd">
            <a:solidFill>
              <a:srgbClr val="86625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EC560581-B160-7A79-082D-5663265E79C5}"/>
              </a:ext>
            </a:extLst>
          </p:cNvPr>
          <p:cNvSpPr txBox="1"/>
          <p:nvPr/>
        </p:nvSpPr>
        <p:spPr>
          <a:xfrm>
            <a:off x="9296402" y="3162300"/>
            <a:ext cx="7274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endParaRPr lang="en-US" sz="4000" dirty="0"/>
          </a:p>
        </p:txBody>
      </p:sp>
      <p:grpSp>
        <p:nvGrpSpPr>
          <p:cNvPr id="22" name="Nhóm 21">
            <a:extLst>
              <a:ext uri="{FF2B5EF4-FFF2-40B4-BE49-F238E27FC236}">
                <a16:creationId xmlns:a16="http://schemas.microsoft.com/office/drawing/2014/main" id="{33612428-7D6B-A290-D39B-04B8BA6B4E1B}"/>
              </a:ext>
            </a:extLst>
          </p:cNvPr>
          <p:cNvGrpSpPr/>
          <p:nvPr/>
        </p:nvGrpSpPr>
        <p:grpSpPr>
          <a:xfrm>
            <a:off x="9850170" y="2837031"/>
            <a:ext cx="6462559" cy="5354469"/>
            <a:chOff x="9850170" y="2837031"/>
            <a:chExt cx="6462559" cy="5354469"/>
          </a:xfrm>
        </p:grpSpPr>
        <p:pic>
          <p:nvPicPr>
            <p:cNvPr id="20" name="Hình ảnh 19">
              <a:extLst>
                <a:ext uri="{FF2B5EF4-FFF2-40B4-BE49-F238E27FC236}">
                  <a16:creationId xmlns:a16="http://schemas.microsoft.com/office/drawing/2014/main" id="{8A1A5B18-493E-AD6B-9B6D-1EABB702DE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45" t="40372" r="43465" b="4634"/>
            <a:stretch/>
          </p:blipFill>
          <p:spPr>
            <a:xfrm>
              <a:off x="9850170" y="2837031"/>
              <a:ext cx="6462559" cy="4978232"/>
            </a:xfrm>
            <a:prstGeom prst="flowChartTerminator">
              <a:avLst/>
            </a:prstGeom>
          </p:spPr>
        </p:pic>
        <p:sp>
          <p:nvSpPr>
            <p:cNvPr id="21" name="Hình chữ nhật: Góc Tròn 20">
              <a:extLst>
                <a:ext uri="{FF2B5EF4-FFF2-40B4-BE49-F238E27FC236}">
                  <a16:creationId xmlns:a16="http://schemas.microsoft.com/office/drawing/2014/main" id="{807C825B-D4AC-87F6-69F2-E3DF704D4257}"/>
                </a:ext>
              </a:extLst>
            </p:cNvPr>
            <p:cNvSpPr/>
            <p:nvPr/>
          </p:nvSpPr>
          <p:spPr>
            <a:xfrm>
              <a:off x="12496800" y="7200900"/>
              <a:ext cx="1447800" cy="990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Mũi tên: Xuống 38">
            <a:extLst>
              <a:ext uri="{FF2B5EF4-FFF2-40B4-BE49-F238E27FC236}">
                <a16:creationId xmlns:a16="http://schemas.microsoft.com/office/drawing/2014/main" id="{88F10667-EB62-DB62-DAFD-6B86D30C58E2}"/>
              </a:ext>
            </a:extLst>
          </p:cNvPr>
          <p:cNvSpPr/>
          <p:nvPr/>
        </p:nvSpPr>
        <p:spPr>
          <a:xfrm rot="3086808">
            <a:off x="11231663" y="5706334"/>
            <a:ext cx="1143000" cy="2681486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E6DE3B16-4532-1098-BC7F-51DED2B1DBF7}"/>
                  </a:ext>
                </a:extLst>
              </p:cNvPr>
              <p:cNvSpPr txBox="1"/>
              <p:nvPr/>
            </p:nvSpPr>
            <p:spPr>
              <a:xfrm>
                <a:off x="1749176" y="6351894"/>
                <a:ext cx="6996094" cy="18396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c) Hai tia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𝑂𝑥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à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ằ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ề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ph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í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ủ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đườ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ẳ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𝑦𝑦</m:t>
                    </m:r>
                    <m:r>
                      <a:rPr lang="vi-VN" sz="4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’</m:t>
                    </m:r>
                  </m:oMath>
                </a14:m>
                <a:r>
                  <a:rPr lang="en-US" sz="4000" dirty="0"/>
                  <a:t>.</a:t>
                </a:r>
              </a:p>
            </p:txBody>
          </p:sp>
        </mc:Choice>
        <mc:Fallback xmlns="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E6DE3B16-4532-1098-BC7F-51DED2B1DB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176" y="6351894"/>
                <a:ext cx="6996094" cy="1839606"/>
              </a:xfrm>
              <a:prstGeom prst="rect">
                <a:avLst/>
              </a:prstGeom>
              <a:blipFill>
                <a:blip r:embed="rId8"/>
                <a:stretch>
                  <a:fillRect l="-3136" r="-5052" b="-13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527449" y="7048500"/>
            <a:ext cx="2294777" cy="324454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697200" y="244942"/>
            <a:ext cx="2443388" cy="246580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7291255" y="6362700"/>
            <a:ext cx="6942147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4BA9191E-31AA-5C39-F9D0-D7B30F5240A2}"/>
                  </a:ext>
                </a:extLst>
              </p:cNvPr>
              <p:cNvSpPr txBox="1"/>
              <p:nvPr/>
            </p:nvSpPr>
            <p:spPr>
              <a:xfrm>
                <a:off x="1700918" y="2437933"/>
                <a:ext cx="9977812" cy="66508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ó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Ở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H</a:t>
                </a:r>
                <a:r>
                  <a:rPr lang="vi-VN" sz="36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ì</a:t>
                </a:r>
                <a:r>
                  <a:rPr lang="vi-VN" sz="36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nh</a:t>
                </a:r>
                <a:r>
                  <a:rPr lang="vi-VN" sz="36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3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í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ch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ấ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sau: </a:t>
                </a:r>
                <a:endParaRPr lang="en-US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Tx/>
                  <a:buChar char="+"/>
                </a:pP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ó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đó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đỉ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chung,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ộ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ạ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chung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ạ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ò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ạ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ằ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ph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í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ủ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đườ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ẳ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ch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ứ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ạ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chung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đó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Tx/>
                  <a:buChar char="+"/>
                </a:pP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ó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ư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ậ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y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ọ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ó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k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nhau. </a:t>
                </a:r>
                <a:endParaRPr lang="en-US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Tx/>
                  <a:buChar char="+"/>
                </a:pP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ươ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ng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ự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ó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ở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H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ì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4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ũ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ó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k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nhau.</a:t>
                </a:r>
                <a:endParaRPr lang="en-US" sz="3600" dirty="0"/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4BA9191E-31AA-5C39-F9D0-D7B30F5240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918" y="2437933"/>
                <a:ext cx="9977812" cy="6650860"/>
              </a:xfrm>
              <a:prstGeom prst="rect">
                <a:avLst/>
              </a:prstGeom>
              <a:blipFill>
                <a:blip r:embed="rId8"/>
                <a:stretch>
                  <a:fillRect l="-1833" r="-3115" b="-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A8090E63-6FEE-D96F-1E10-11EFED992616}"/>
              </a:ext>
            </a:extLst>
          </p:cNvPr>
          <p:cNvSpPr txBox="1"/>
          <p:nvPr/>
        </p:nvSpPr>
        <p:spPr>
          <a:xfrm>
            <a:off x="4529138" y="1627830"/>
            <a:ext cx="92297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4800" b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 xét</a:t>
            </a:r>
            <a:r>
              <a:rPr lang="nl-NL" sz="4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en-US" sz="4800" b="1" dirty="0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AA8A9B30-8C0F-DA64-7A06-BC3D9C05149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81" t="39744" r="35212"/>
          <a:stretch/>
        </p:blipFill>
        <p:spPr>
          <a:xfrm>
            <a:off x="11838567" y="3057957"/>
            <a:ext cx="5208749" cy="48964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951025" y="7810500"/>
            <a:ext cx="1327325" cy="170567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692212" y="-51048"/>
            <a:ext cx="2443388" cy="246580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3467" y="-178116"/>
            <a:ext cx="3462885" cy="2719939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6CEA978-A5B9-41BC-D1F4-84534888C22A}"/>
              </a:ext>
            </a:extLst>
          </p:cNvPr>
          <p:cNvSpPr txBox="1"/>
          <p:nvPr/>
        </p:nvSpPr>
        <p:spPr>
          <a:xfrm>
            <a:off x="4948012" y="2735907"/>
            <a:ext cx="1074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5a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5b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5c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2" name="Hình Bầu dục 11">
            <a:extLst>
              <a:ext uri="{FF2B5EF4-FFF2-40B4-BE49-F238E27FC236}">
                <a16:creationId xmlns:a16="http://schemas.microsoft.com/office/drawing/2014/main" id="{BDB4A8F0-6615-869F-1C3B-5A54F3BD29B6}"/>
              </a:ext>
            </a:extLst>
          </p:cNvPr>
          <p:cNvSpPr/>
          <p:nvPr/>
        </p:nvSpPr>
        <p:spPr>
          <a:xfrm>
            <a:off x="1784909" y="2404050"/>
            <a:ext cx="3048000" cy="1371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pic>
        <p:nvPicPr>
          <p:cNvPr id="14" name="Hình ảnh 13">
            <a:extLst>
              <a:ext uri="{FF2B5EF4-FFF2-40B4-BE49-F238E27FC236}">
                <a16:creationId xmlns:a16="http://schemas.microsoft.com/office/drawing/2014/main" id="{EAD5F84F-C290-D91F-5B2F-FB2ABDF0578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2" t="14316" r="34838" b="44814"/>
          <a:stretch/>
        </p:blipFill>
        <p:spPr>
          <a:xfrm>
            <a:off x="3559225" y="4132669"/>
            <a:ext cx="12339412" cy="4380197"/>
          </a:xfrm>
          <a:prstGeom prst="rect">
            <a:avLst/>
          </a:prstGeom>
        </p:spPr>
      </p:pic>
      <p:pic>
        <p:nvPicPr>
          <p:cNvPr id="15" name="Picture 11">
            <a:extLst>
              <a:ext uri="{FF2B5EF4-FFF2-40B4-BE49-F238E27FC236}">
                <a16:creationId xmlns:a16="http://schemas.microsoft.com/office/drawing/2014/main" id="{41FD4935-DF5E-ADE0-BDE9-96E7240A0A6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0" y="4648305"/>
            <a:ext cx="2958666" cy="568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48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C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38223" y="952500"/>
            <a:ext cx="16230600" cy="86868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90768" y="267111"/>
            <a:ext cx="2605115" cy="249617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923984" y="7735811"/>
            <a:ext cx="1700948" cy="2131029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774458" y="6688840"/>
            <a:ext cx="1036739" cy="1298876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D115850-2E0B-D083-4374-5D63ED26A80F}"/>
              </a:ext>
            </a:extLst>
          </p:cNvPr>
          <p:cNvSpPr txBox="1"/>
          <p:nvPr/>
        </p:nvSpPr>
        <p:spPr>
          <a:xfrm>
            <a:off x="7543800" y="1130477"/>
            <a:ext cx="32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C9F0F4C4-6C5D-289C-95D8-2CC8101C839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2" t="14316" r="34838" b="51131"/>
          <a:stretch/>
        </p:blipFill>
        <p:spPr>
          <a:xfrm>
            <a:off x="3084333" y="2920298"/>
            <a:ext cx="12138381" cy="3642787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5B268165-D435-7838-3E11-1E652978E318}"/>
              </a:ext>
            </a:extLst>
          </p:cNvPr>
          <p:cNvSpPr txBox="1"/>
          <p:nvPr/>
        </p:nvSpPr>
        <p:spPr>
          <a:xfrm>
            <a:off x="3074808" y="2025097"/>
            <a:ext cx="12622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3B50373-D72C-0F4A-3B00-D4E123013A2A}"/>
                  </a:ext>
                </a:extLst>
              </p:cNvPr>
              <p:cNvSpPr txBox="1"/>
              <p:nvPr/>
            </p:nvSpPr>
            <p:spPr>
              <a:xfrm>
                <a:off x="3379647" y="7485729"/>
                <a:ext cx="2632067" cy="6356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𝑧𝑂𝑦</m:t>
                        </m:r>
                      </m:e>
                    </m:acc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3B50373-D72C-0F4A-3B00-D4E123013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9647" y="7485729"/>
                <a:ext cx="2632067" cy="635687"/>
              </a:xfrm>
              <a:prstGeom prst="rect">
                <a:avLst/>
              </a:prstGeom>
              <a:blipFill>
                <a:blip r:embed="rId8"/>
                <a:stretch>
                  <a:fillRect t="-22115" b="-47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1F2C122D-8006-FCDC-D2C8-5F2C5AB963AD}"/>
                  </a:ext>
                </a:extLst>
              </p:cNvPr>
              <p:cNvSpPr txBox="1"/>
              <p:nvPr/>
            </p:nvSpPr>
            <p:spPr>
              <a:xfrm>
                <a:off x="8085791" y="7413530"/>
                <a:ext cx="2979031" cy="6362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𝑚𝐴𝑛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𝑛𝐴𝑝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1F2C122D-8006-FCDC-D2C8-5F2C5AB963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5791" y="7413530"/>
                <a:ext cx="2979031" cy="636200"/>
              </a:xfrm>
              <a:prstGeom prst="rect">
                <a:avLst/>
              </a:prstGeom>
              <a:blipFill>
                <a:blip r:embed="rId9"/>
                <a:stretch>
                  <a:fillRect t="-21154" r="-7975" b="-48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9778F9E3-E4C5-D1CC-47C8-F3F52E2644EE}"/>
                  </a:ext>
                </a:extLst>
              </p:cNvPr>
              <p:cNvSpPr txBox="1"/>
              <p:nvPr/>
            </p:nvSpPr>
            <p:spPr>
              <a:xfrm>
                <a:off x="6164731" y="8417019"/>
                <a:ext cx="2979031" cy="6362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𝑛𝐴𝑝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𝑝𝐴𝑚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9778F9E3-E4C5-D1CC-47C8-F3F52E264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4731" y="8417019"/>
                <a:ext cx="2979031" cy="636200"/>
              </a:xfrm>
              <a:prstGeom prst="rect">
                <a:avLst/>
              </a:prstGeom>
              <a:blipFill>
                <a:blip r:embed="rId10"/>
                <a:stretch>
                  <a:fillRect t="-22115" r="-7566" b="-47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F9E391A-6850-161B-6E0C-0623F3B06147}"/>
                  </a:ext>
                </a:extLst>
              </p:cNvPr>
              <p:cNvSpPr txBox="1"/>
              <p:nvPr/>
            </p:nvSpPr>
            <p:spPr>
              <a:xfrm>
                <a:off x="9153523" y="8417019"/>
                <a:ext cx="2979031" cy="6362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𝑝𝐴𝑚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𝑚𝐴𝑛</m:t>
                        </m:r>
                      </m:e>
                    </m:acc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F9E391A-6850-161B-6E0C-0623F3B06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3523" y="8417019"/>
                <a:ext cx="2979031" cy="636200"/>
              </a:xfrm>
              <a:prstGeom prst="rect">
                <a:avLst/>
              </a:prstGeom>
              <a:blipFill>
                <a:blip r:embed="rId11"/>
                <a:stretch>
                  <a:fillRect t="-22115" b="-47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C31F322E-4E5F-D75A-1309-15DF59FCE4E3}"/>
              </a:ext>
            </a:extLst>
          </p:cNvPr>
          <p:cNvSpPr txBox="1"/>
          <p:nvPr/>
        </p:nvSpPr>
        <p:spPr>
          <a:xfrm>
            <a:off x="11821802" y="7413530"/>
            <a:ext cx="3452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Mũi tên: Xuống 15">
            <a:extLst>
              <a:ext uri="{FF2B5EF4-FFF2-40B4-BE49-F238E27FC236}">
                <a16:creationId xmlns:a16="http://schemas.microsoft.com/office/drawing/2014/main" id="{7A01B672-9912-3FDA-19DE-EF39A79E3C8F}"/>
              </a:ext>
            </a:extLst>
          </p:cNvPr>
          <p:cNvSpPr/>
          <p:nvPr/>
        </p:nvSpPr>
        <p:spPr>
          <a:xfrm>
            <a:off x="4409891" y="6620310"/>
            <a:ext cx="543109" cy="7932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ũi tên: Xuống 16">
            <a:extLst>
              <a:ext uri="{FF2B5EF4-FFF2-40B4-BE49-F238E27FC236}">
                <a16:creationId xmlns:a16="http://schemas.microsoft.com/office/drawing/2014/main" id="{964011D6-751E-C9FA-9D71-3704094EB89B}"/>
              </a:ext>
            </a:extLst>
          </p:cNvPr>
          <p:cNvSpPr/>
          <p:nvPr/>
        </p:nvSpPr>
        <p:spPr>
          <a:xfrm>
            <a:off x="13278740" y="6528003"/>
            <a:ext cx="543109" cy="7932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ũi tên: Xuống 17">
            <a:extLst>
              <a:ext uri="{FF2B5EF4-FFF2-40B4-BE49-F238E27FC236}">
                <a16:creationId xmlns:a16="http://schemas.microsoft.com/office/drawing/2014/main" id="{06F6E0AE-4580-738E-816A-155A407DE291}"/>
              </a:ext>
            </a:extLst>
          </p:cNvPr>
          <p:cNvSpPr/>
          <p:nvPr/>
        </p:nvSpPr>
        <p:spPr>
          <a:xfrm>
            <a:off x="9032197" y="6563085"/>
            <a:ext cx="543109" cy="7932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29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4" grpId="0"/>
      <p:bldP spid="15" grpId="0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982700" y="8068956"/>
            <a:ext cx="4495800" cy="2378687"/>
          </a:xfrm>
          <a:prstGeom prst="rect">
            <a:avLst/>
          </a:prstGeom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F629C036-D8DE-F3E2-4767-A29B04F31F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85800" y="0"/>
            <a:ext cx="3462885" cy="27199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98E04038-F03A-12B3-2DE0-E5A91C38BC44}"/>
                  </a:ext>
                </a:extLst>
              </p:cNvPr>
              <p:cNvSpPr txBox="1"/>
              <p:nvPr/>
            </p:nvSpPr>
            <p:spPr>
              <a:xfrm>
                <a:off x="2590800" y="1819577"/>
                <a:ext cx="12452151" cy="66478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 fontAlgn="base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4000" b="1" i="1" u="sng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Chú ý:</a:t>
                </a:r>
                <a:r>
                  <a:rPr lang="nl-NL" sz="4000" b="1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 fontAlgn="base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góc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𝑥𝑂𝑧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(khác góc bẹt) và tia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𝑂𝑦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nằm trong góc đó, tức là mỗi điểm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khác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của tia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𝑂𝑦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đều là điểm trong của góc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𝑥𝑂𝑧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Khi đó hai góc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𝑦𝑂𝑧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góc kề nhau và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𝑥𝑂𝑧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 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𝑦𝑂𝑧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 fontAlgn="base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 góc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góc bẹt thì với mỗi tia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𝑂𝑦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(khác hai tia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𝑂𝑥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𝑂𝑧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), ta cũng có: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𝑥𝑂𝑧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 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𝑦𝑂𝑧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98E04038-F03A-12B3-2DE0-E5A91C38BC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1819577"/>
                <a:ext cx="12452151" cy="6647846"/>
              </a:xfrm>
              <a:prstGeom prst="rect">
                <a:avLst/>
              </a:prstGeom>
              <a:blipFill>
                <a:blip r:embed="rId6"/>
                <a:stretch>
                  <a:fillRect l="-1713" r="-2888" b="-2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41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A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955D44F7-A8ED-0620-9507-25E93F99FEE1}"/>
              </a:ext>
            </a:extLst>
          </p:cNvPr>
          <p:cNvSpPr/>
          <p:nvPr/>
        </p:nvSpPr>
        <p:spPr>
          <a:xfrm>
            <a:off x="1745456" y="1485899"/>
            <a:ext cx="3657600" cy="1295400"/>
          </a:xfrm>
          <a:prstGeom prst="roundRect">
            <a:avLst/>
          </a:prstGeom>
          <a:solidFill>
            <a:srgbClr val="E0C74C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3679BF38-C217-0D9F-83F5-8AA6CCD4D40B}"/>
                  </a:ext>
                </a:extLst>
              </p:cNvPr>
              <p:cNvSpPr txBox="1"/>
              <p:nvPr/>
            </p:nvSpPr>
            <p:spPr>
              <a:xfrm>
                <a:off x="6019800" y="1221137"/>
                <a:ext cx="10058400" cy="1855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Ở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6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có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hay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3679BF38-C217-0D9F-83F5-8AA6CCD4D4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1221137"/>
                <a:ext cx="10058400" cy="1855123"/>
              </a:xfrm>
              <a:prstGeom prst="rect">
                <a:avLst/>
              </a:prstGeom>
              <a:blipFill>
                <a:blip r:embed="rId2"/>
                <a:stretch>
                  <a:fillRect l="-2182" r="-3576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Hình ảnh 6">
            <a:extLst>
              <a:ext uri="{FF2B5EF4-FFF2-40B4-BE49-F238E27FC236}">
                <a16:creationId xmlns:a16="http://schemas.microsoft.com/office/drawing/2014/main" id="{802D2DF1-8461-CEE5-C4D8-5B06958E03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1" t="36029" r="30801" b="7887"/>
          <a:stretch/>
        </p:blipFill>
        <p:spPr>
          <a:xfrm>
            <a:off x="1745456" y="3773810"/>
            <a:ext cx="6400800" cy="5027291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D070DE9C-A81C-BA19-8B00-158B4AF9C7CA}"/>
              </a:ext>
            </a:extLst>
          </p:cNvPr>
          <p:cNvSpPr txBox="1"/>
          <p:nvPr/>
        </p:nvSpPr>
        <p:spPr>
          <a:xfrm>
            <a:off x="11049000" y="3268697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9C40EEB8-CFF6-1153-AB6A-D8CAC193A347}"/>
                  </a:ext>
                </a:extLst>
              </p:cNvPr>
              <p:cNvSpPr txBox="1"/>
              <p:nvPr/>
            </p:nvSpPr>
            <p:spPr>
              <a:xfrm>
                <a:off x="8616553" y="4770327"/>
                <a:ext cx="8229600" cy="27939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Hai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𝑚</m:t>
                        </m:r>
                        <m:r>
                          <a:rPr kumimoji="0" lang="en-US" sz="4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không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phải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hai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kề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nhau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vì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chúng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không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cạnh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chung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9C40EEB8-CFF6-1153-AB6A-D8CAC193A3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6553" y="4770327"/>
                <a:ext cx="8229600" cy="2793906"/>
              </a:xfrm>
              <a:prstGeom prst="rect">
                <a:avLst/>
              </a:prstGeom>
              <a:blipFill>
                <a:blip r:embed="rId4"/>
                <a:stretch>
                  <a:fillRect l="-2593" r="-4444" b="-8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245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62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FB6D511C-9EF1-5DDE-8A21-1C80C8DE3D29}"/>
              </a:ext>
            </a:extLst>
          </p:cNvPr>
          <p:cNvSpPr/>
          <p:nvPr/>
        </p:nvSpPr>
        <p:spPr>
          <a:xfrm>
            <a:off x="2743200" y="1350318"/>
            <a:ext cx="3048000" cy="1371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52CE3401-8C51-35E8-913B-8510AD5A370A}"/>
                  </a:ext>
                </a:extLst>
              </p:cNvPr>
              <p:cNvSpPr txBox="1"/>
              <p:nvPr/>
            </p:nvSpPr>
            <p:spPr>
              <a:xfrm>
                <a:off x="7696200" y="1922714"/>
                <a:ext cx="8610600" cy="64415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Nhìn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ảnh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7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Quang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cột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kèo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70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kèo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48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Theo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dự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đoán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Quang,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kèo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52CE3401-8C51-35E8-913B-8510AD5A3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200" y="1922714"/>
                <a:ext cx="8610600" cy="6441572"/>
              </a:xfrm>
              <a:prstGeom prst="rect">
                <a:avLst/>
              </a:prstGeom>
              <a:blipFill>
                <a:blip r:embed="rId2"/>
                <a:stretch>
                  <a:fillRect l="-2550" r="-4178" b="-3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Hình ảnh 7">
            <a:extLst>
              <a:ext uri="{FF2B5EF4-FFF2-40B4-BE49-F238E27FC236}">
                <a16:creationId xmlns:a16="http://schemas.microsoft.com/office/drawing/2014/main" id="{AA4E5F91-EF90-9480-76B9-54656ABD04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6" t="23333" r="52182" b="33704"/>
          <a:stretch/>
        </p:blipFill>
        <p:spPr>
          <a:xfrm>
            <a:off x="1809750" y="2923540"/>
            <a:ext cx="4914900" cy="633476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38100" y="8735060"/>
            <a:ext cx="2916782" cy="1410662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6B0BA2C4-B914-F9C5-547F-B9C00E6F20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163925" y="7042456"/>
            <a:ext cx="2294777" cy="324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39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62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251690" y="-28488"/>
            <a:ext cx="3036310" cy="211437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33400" y="16824"/>
            <a:ext cx="2112107" cy="2785752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75E5F62-7478-040C-D825-FC0C0379EF53}"/>
              </a:ext>
            </a:extLst>
          </p:cNvPr>
          <p:cNvSpPr txBox="1"/>
          <p:nvPr/>
        </p:nvSpPr>
        <p:spPr>
          <a:xfrm>
            <a:off x="7543800" y="1698864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F13CD97F-C6A9-C56A-8049-199967665E3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86" t="24220" r="17018" b="32816"/>
          <a:stretch/>
        </p:blipFill>
        <p:spPr>
          <a:xfrm>
            <a:off x="11571740" y="2987187"/>
            <a:ext cx="5673272" cy="50577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834638B7-4931-D13F-BB07-3F73EB2DD91E}"/>
                  </a:ext>
                </a:extLst>
              </p:cNvPr>
              <p:cNvSpPr txBox="1"/>
              <p:nvPr/>
            </p:nvSpPr>
            <p:spPr>
              <a:xfrm>
                <a:off x="1985962" y="2792511"/>
                <a:ext cx="10515600" cy="50877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Gọi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𝑛𝑂𝑚</m:t>
                        </m:r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𝑛𝑂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</m:acc>
                    <m:r>
                      <a:rPr lang="en-US" sz="36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lần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bởi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kèo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trái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8).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𝑛𝑂𝑚</m:t>
                        </m:r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𝑛𝑂𝑝</m:t>
                        </m:r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</m:acc>
                    <m:r>
                      <a:rPr lang="en-US" sz="3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𝑛𝑂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</m:acc>
                    <m:r>
                      <a:rPr lang="en-US" sz="3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𝑛𝑂𝑝</m:t>
                        </m:r>
                      </m:e>
                    </m:acc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hay</a:t>
                </a:r>
                <a:r>
                  <a:rPr lang="en-US" sz="36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</m:acc>
                    <m:r>
                      <a:rPr lang="en-US" sz="3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+48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°=118°</m:t>
                    </m:r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giữa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kèo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mái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118°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834638B7-4931-D13F-BB07-3F73EB2DD9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962" y="2792511"/>
                <a:ext cx="10515600" cy="5087739"/>
              </a:xfrm>
              <a:prstGeom prst="rect">
                <a:avLst/>
              </a:prstGeom>
              <a:blipFill>
                <a:blip r:embed="rId7"/>
                <a:stretch>
                  <a:fillRect l="-1797" r="-1739" b="-3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805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44116">
            <a:off x="228608" y="264497"/>
            <a:ext cx="3570368" cy="270049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51578">
            <a:off x="16051308" y="7451947"/>
            <a:ext cx="2415983" cy="2797454"/>
          </a:xfrm>
          <a:prstGeom prst="rect">
            <a:avLst/>
          </a:prstGeom>
        </p:spPr>
      </p:pic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4E227B5D-E97B-7840-2691-CBBC94037AFE}"/>
              </a:ext>
            </a:extLst>
          </p:cNvPr>
          <p:cNvSpPr/>
          <p:nvPr/>
        </p:nvSpPr>
        <p:spPr>
          <a:xfrm>
            <a:off x="7315200" y="1409700"/>
            <a:ext cx="3657600" cy="1295400"/>
          </a:xfrm>
          <a:prstGeom prst="roundRect">
            <a:avLst/>
          </a:prstGeom>
          <a:solidFill>
            <a:srgbClr val="E0C74C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E1B61C5F-1BD5-A530-2009-37E284F9A6C3}"/>
                  </a:ext>
                </a:extLst>
              </p:cNvPr>
              <p:cNvSpPr txBox="1"/>
              <p:nvPr/>
            </p:nvSpPr>
            <p:spPr>
              <a:xfrm>
                <a:off x="2712245" y="3610492"/>
                <a:ext cx="5959078" cy="3755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Ở </a:t>
                </a:r>
                <a:r>
                  <a:rPr kumimoji="0" lang="en-US" sz="40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Hình</a:t>
                </a:r>
                <a:r>
                  <a:rPr kumimoji="0" lang="en-US" sz="4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9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hai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𝑚</m:t>
                        </m:r>
                        <m:r>
                          <a:rPr kumimoji="0" lang="en-US" sz="4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𝑝</m:t>
                        </m:r>
                        <m:r>
                          <a:rPr kumimoji="0" lang="en-US" sz="4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có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phải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hai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kề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nhau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hay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không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?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Tính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đo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của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𝑚𝑂</m:t>
                        </m:r>
                        <m:r>
                          <a:rPr lang="en-US" sz="40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E1B61C5F-1BD5-A530-2009-37E284F9A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2245" y="3610492"/>
                <a:ext cx="5959078" cy="3755515"/>
              </a:xfrm>
              <a:prstGeom prst="rect">
                <a:avLst/>
              </a:prstGeom>
              <a:blipFill>
                <a:blip r:embed="rId6"/>
                <a:stretch>
                  <a:fillRect l="-3685" r="-3582" b="-6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Hình ảnh 11" descr="Ảnh có chứa văn bản&#10;&#10;Mô tả được tạo tự động">
            <a:extLst>
              <a:ext uri="{FF2B5EF4-FFF2-40B4-BE49-F238E27FC236}">
                <a16:creationId xmlns:a16="http://schemas.microsoft.com/office/drawing/2014/main" id="{E5D81BBC-AA4F-5FFC-F75C-0BB9B1E088C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1" t="40301" r="27601" b="5661"/>
          <a:stretch/>
        </p:blipFill>
        <p:spPr>
          <a:xfrm>
            <a:off x="9616678" y="3086100"/>
            <a:ext cx="6502399" cy="487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1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C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0" y="6134100"/>
            <a:ext cx="2057400" cy="411480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12DCBAF-127F-3AC5-2DBC-881631AC4025}"/>
              </a:ext>
            </a:extLst>
          </p:cNvPr>
          <p:cNvSpPr txBox="1"/>
          <p:nvPr/>
        </p:nvSpPr>
        <p:spPr>
          <a:xfrm>
            <a:off x="7543800" y="14859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0345BFF0-B2F7-A5B0-51E4-EB289BCBDF28}"/>
                  </a:ext>
                </a:extLst>
              </p:cNvPr>
              <p:cNvSpPr txBox="1"/>
              <p:nvPr/>
            </p:nvSpPr>
            <p:spPr>
              <a:xfrm>
                <a:off x="2476500" y="2153959"/>
                <a:ext cx="13335000" cy="69507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fontAlgn="base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𝑚𝑂𝑛</m:t>
                        </m:r>
                      </m:e>
                    </m:acc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𝑛𝑂𝑝</m:t>
                        </m:r>
                      </m:e>
                    </m:acc>
                    <m:r>
                      <a:rPr lang="en-US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kề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nhau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chung,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𝑂𝑛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chung, 2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còn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lại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𝑂𝑚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𝑂𝑝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phía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chứa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𝑂𝑛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 fontAlgn="base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𝑂𝑛</m:t>
                    </m:r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𝑚𝑂𝑝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 fontAlgn="base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𝑚𝑂𝑛</m:t>
                          </m:r>
                        </m:e>
                      </m:acc>
                      <m:r>
                        <a:rPr lang="en-US" sz="3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𝑛𝑂𝑝</m:t>
                          </m:r>
                        </m:e>
                      </m:acc>
                      <m:r>
                        <a:rPr lang="en-US" sz="3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𝑚𝑂𝑝</m:t>
                          </m:r>
                        </m:e>
                      </m:acc>
                    </m:oMath>
                  </m:oMathPara>
                </a14:m>
                <a:endParaRPr lang="en-US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 fontAlgn="base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⟹30°+60°=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𝑚𝑂𝑝</m:t>
                          </m:r>
                        </m:e>
                      </m:acc>
                    </m:oMath>
                  </m:oMathPara>
                </a14:m>
                <a:endParaRPr lang="en-US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 fontAlgn="base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⟹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𝑚𝑂𝑝</m:t>
                          </m:r>
                        </m:e>
                      </m:acc>
                      <m:r>
                        <a:rPr lang="en-US" sz="3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=90°</m:t>
                      </m:r>
                    </m:oMath>
                  </m:oMathPara>
                </a14:m>
                <a:endParaRPr lang="en-US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ậ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y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𝑚𝑂𝑝</m:t>
                        </m:r>
                      </m:e>
                    </m:acc>
                    <m:r>
                      <a:rPr lang="en-US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=90°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0345BFF0-B2F7-A5B0-51E4-EB289BCBDF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500" y="2153959"/>
                <a:ext cx="13335000" cy="6950749"/>
              </a:xfrm>
              <a:prstGeom prst="rect">
                <a:avLst/>
              </a:prstGeom>
              <a:blipFill>
                <a:blip r:embed="rId4"/>
                <a:stretch>
                  <a:fillRect l="-1371" r="-1371" b="-3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Hình ảnh 7" descr="Ảnh có chứa văn bản&#10;&#10;Mô tả được tạo tự động">
            <a:extLst>
              <a:ext uri="{FF2B5EF4-FFF2-40B4-BE49-F238E27FC236}">
                <a16:creationId xmlns:a16="http://schemas.microsoft.com/office/drawing/2014/main" id="{F9514B1C-8785-E2FB-701E-0289F4FA35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1" t="40301" r="27601" b="5661"/>
          <a:stretch/>
        </p:blipFill>
        <p:spPr>
          <a:xfrm>
            <a:off x="9332913" y="4189807"/>
            <a:ext cx="6502399" cy="487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98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C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90768" y="267111"/>
            <a:ext cx="2605115" cy="249617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923984" y="7735811"/>
            <a:ext cx="1700948" cy="2131029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4354414" y="1420409"/>
            <a:ext cx="9579172" cy="1268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59"/>
              </a:lnSpc>
            </a:pPr>
            <a:r>
              <a:rPr lang="en-US" sz="6600" b="1" dirty="0">
                <a:solidFill>
                  <a:srgbClr val="866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23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774458" y="6688840"/>
            <a:ext cx="1036739" cy="1298876"/>
          </a:xfrm>
          <a:prstGeom prst="rect">
            <a:avLst/>
          </a:prstGeom>
        </p:spPr>
      </p:pic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B47C16AC-9A2D-40E1-4BFE-C42C00ED4775}"/>
              </a:ext>
            </a:extLst>
          </p:cNvPr>
          <p:cNvSpPr txBox="1"/>
          <p:nvPr/>
        </p:nvSpPr>
        <p:spPr>
          <a:xfrm>
            <a:off x="6685327" y="3314113"/>
            <a:ext cx="9943033" cy="1839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Quan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sát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hai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góc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: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góc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tạo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bởi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kim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giờ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và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kim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phút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;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góc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tạo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bởi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kim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phút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và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kim giây. </a:t>
            </a:r>
            <a:endParaRPr lang="en-US" sz="4000" dirty="0"/>
          </a:p>
        </p:txBody>
      </p:sp>
      <p:pic>
        <p:nvPicPr>
          <p:cNvPr id="29" name="Hình ảnh 28" descr="Ảnh có chứa văn bản&#10;&#10;Mô tả được tạo tự động">
            <a:extLst>
              <a:ext uri="{FF2B5EF4-FFF2-40B4-BE49-F238E27FC236}">
                <a16:creationId xmlns:a16="http://schemas.microsoft.com/office/drawing/2014/main" id="{D55DB265-7351-1D22-E777-ACA1E343554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13" t="2920" r="7221" b="4785"/>
          <a:stretch/>
        </p:blipFill>
        <p:spPr>
          <a:xfrm>
            <a:off x="1385356" y="2753760"/>
            <a:ext cx="5239599" cy="6179476"/>
          </a:xfrm>
          <a:prstGeom prst="rect">
            <a:avLst/>
          </a:prstGeom>
        </p:spPr>
      </p:pic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2CE978E1-E8F0-D8F3-573D-B05B7AB13D7B}"/>
              </a:ext>
            </a:extLst>
          </p:cNvPr>
          <p:cNvSpPr txBox="1"/>
          <p:nvPr/>
        </p:nvSpPr>
        <p:spPr>
          <a:xfrm>
            <a:off x="7084843" y="5896258"/>
            <a:ext cx="9144000" cy="1188720"/>
          </a:xfrm>
          <a:prstGeom prst="wedgeRoundRectCallout">
            <a:avLst>
              <a:gd name="adj1" fmla="val 44323"/>
              <a:gd name="adj2" fmla="val 161010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Hai </a:t>
            </a:r>
            <a:r>
              <a:rPr kumimoji="0" 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góc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này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có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liên </a:t>
            </a:r>
            <a:r>
              <a:rPr kumimoji="0" 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hệ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gì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đặc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biệt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?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A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5083" y="8418031"/>
            <a:ext cx="2887452" cy="1868969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CAB056B6-BF75-C1AA-4220-2A95FC2D2BF3}"/>
              </a:ext>
            </a:extLst>
          </p:cNvPr>
          <p:cNvSpPr txBox="1"/>
          <p:nvPr/>
        </p:nvSpPr>
        <p:spPr>
          <a:xfrm>
            <a:off x="2872369" y="1492998"/>
            <a:ext cx="1066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II. HAI GÓC BÙ NHAU. HAI GÓC KỀ BÙ</a:t>
            </a:r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382C9572-0712-558E-F906-E538BBE202E1}"/>
              </a:ext>
            </a:extLst>
          </p:cNvPr>
          <p:cNvSpPr/>
          <p:nvPr/>
        </p:nvSpPr>
        <p:spPr>
          <a:xfrm>
            <a:off x="2872369" y="2663398"/>
            <a:ext cx="160020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54AA9B58-CC7A-0561-B62C-16446AA7EAA6}"/>
                  </a:ext>
                </a:extLst>
              </p:cNvPr>
              <p:cNvSpPr txBox="1"/>
              <p:nvPr/>
            </p:nvSpPr>
            <p:spPr>
              <a:xfrm>
                <a:off x="4953000" y="2766655"/>
                <a:ext cx="838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110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70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54AA9B58-CC7A-0561-B62C-16446AA7EA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2766655"/>
                <a:ext cx="8382000" cy="707886"/>
              </a:xfrm>
              <a:prstGeom prst="rect">
                <a:avLst/>
              </a:prstGeom>
              <a:blipFill>
                <a:blip r:embed="rId4"/>
                <a:stretch>
                  <a:fillRect l="-2618" t="-15517" r="-2545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CFDC002B-DB3E-D625-5D97-32F2EDB6567B}"/>
                  </a:ext>
                </a:extLst>
              </p:cNvPr>
              <p:cNvSpPr txBox="1"/>
              <p:nvPr/>
            </p:nvSpPr>
            <p:spPr>
              <a:xfrm>
                <a:off x="6172200" y="4541843"/>
                <a:ext cx="5943600" cy="20928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đo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110°+70°=180°</m:t>
                      </m:r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CFDC002B-DB3E-D625-5D97-32F2EDB656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4541843"/>
                <a:ext cx="5943600" cy="2092881"/>
              </a:xfrm>
              <a:prstGeom prst="rect">
                <a:avLst/>
              </a:prstGeom>
              <a:blipFill>
                <a:blip r:embed="rId5"/>
                <a:stretch>
                  <a:fillRect l="-3692" r="-3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3AAF0FD1-06CE-CD94-B7BA-23C0EB90604C}"/>
              </a:ext>
            </a:extLst>
          </p:cNvPr>
          <p:cNvSpPr txBox="1"/>
          <p:nvPr/>
        </p:nvSpPr>
        <p:spPr>
          <a:xfrm>
            <a:off x="7543800" y="3654249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C78D77ED-29EB-B32C-90DE-6577667C428D}"/>
              </a:ext>
            </a:extLst>
          </p:cNvPr>
          <p:cNvSpPr txBox="1"/>
          <p:nvPr/>
        </p:nvSpPr>
        <p:spPr>
          <a:xfrm>
            <a:off x="5707326" y="6984025"/>
            <a:ext cx="9456474" cy="1839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u="sng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Đị</a:t>
            </a:r>
            <a:r>
              <a:rPr lang="vi-VN" sz="4000" b="1" u="sng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lang="vi-VN" sz="4000" b="1" u="sng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u="sng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ngh</a:t>
            </a:r>
            <a:r>
              <a:rPr lang="vi-VN" sz="4000" b="1" u="sng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ĩ</a:t>
            </a:r>
            <a:r>
              <a:rPr lang="vi-VN" sz="4000" b="1" u="sng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Hai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ó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ù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nhau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à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hai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ó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ó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ổ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ố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ằ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180</a:t>
            </a:r>
            <a:r>
              <a:rPr lang="vi-VN" sz="4000" baseline="30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en-US" sz="4000" dirty="0"/>
          </a:p>
        </p:txBody>
      </p:sp>
      <p:sp>
        <p:nvSpPr>
          <p:cNvPr id="15" name="Mũi tên: Phải 14">
            <a:extLst>
              <a:ext uri="{FF2B5EF4-FFF2-40B4-BE49-F238E27FC236}">
                <a16:creationId xmlns:a16="http://schemas.microsoft.com/office/drawing/2014/main" id="{AE69B11C-3B4E-683D-2FB1-DD8DC13AEF21}"/>
              </a:ext>
            </a:extLst>
          </p:cNvPr>
          <p:cNvSpPr/>
          <p:nvPr/>
        </p:nvSpPr>
        <p:spPr>
          <a:xfrm>
            <a:off x="2872369" y="7313131"/>
            <a:ext cx="2242078" cy="1066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0">
            <a:extLst>
              <a:ext uri="{FF2B5EF4-FFF2-40B4-BE49-F238E27FC236}">
                <a16:creationId xmlns:a16="http://schemas.microsoft.com/office/drawing/2014/main" id="{4B7F96B0-3389-AA01-01F5-64B8C09047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709358">
            <a:off x="13010399" y="683344"/>
            <a:ext cx="5044897" cy="225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63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4" grpId="0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239649" y="-495300"/>
            <a:ext cx="3124200" cy="273793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251771" y="7988868"/>
            <a:ext cx="1111460" cy="229813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393202" y="6413429"/>
            <a:ext cx="2958666" cy="5689743"/>
          </a:xfrm>
          <a:prstGeom prst="rect">
            <a:avLst/>
          </a:prstGeom>
        </p:spPr>
      </p:pic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30CD9EAB-4DD4-04E5-8564-F7A40200F151}"/>
              </a:ext>
            </a:extLst>
          </p:cNvPr>
          <p:cNvSpPr/>
          <p:nvPr/>
        </p:nvSpPr>
        <p:spPr>
          <a:xfrm>
            <a:off x="8686800" y="1363101"/>
            <a:ext cx="160020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HĐ4</a:t>
            </a:r>
          </a:p>
        </p:txBody>
      </p:sp>
      <p:pic>
        <p:nvPicPr>
          <p:cNvPr id="14" name="Hình ảnh 13" descr="Ảnh có chứa văn bản&#10;&#10;Mô tả được tạo tự động">
            <a:extLst>
              <a:ext uri="{FF2B5EF4-FFF2-40B4-BE49-F238E27FC236}">
                <a16:creationId xmlns:a16="http://schemas.microsoft.com/office/drawing/2014/main" id="{68DC1379-DCF4-2935-FD74-A67F1526F5E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09" t="7978" r="1702" b="11752"/>
          <a:stretch/>
        </p:blipFill>
        <p:spPr>
          <a:xfrm>
            <a:off x="7696200" y="5356508"/>
            <a:ext cx="6340685" cy="38100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7D49AE13-3BD9-5BA6-7AC9-B111023EEFB5}"/>
                  </a:ext>
                </a:extLst>
              </p:cNvPr>
              <p:cNvSpPr txBox="1"/>
              <p:nvPr/>
            </p:nvSpPr>
            <p:spPr>
              <a:xfrm>
                <a:off x="3886200" y="2429936"/>
                <a:ext cx="11201400" cy="3693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𝑦𝑂𝑡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10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Hai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𝑦𝑂𝑡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hay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𝑥𝑂𝑡</m:t>
                        </m:r>
                      </m:e>
                    </m:acc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+</m:t>
                    </m:r>
                    <m:acc>
                      <m:accPr>
                        <m:chr m:val="̂"/>
                        <m:ctrlP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𝑂𝑡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7D49AE13-3BD9-5BA6-7AC9-B111023EEF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2429936"/>
                <a:ext cx="11201400" cy="3693768"/>
              </a:xfrm>
              <a:prstGeom prst="rect">
                <a:avLst/>
              </a:prstGeom>
              <a:blipFill>
                <a:blip r:embed="rId9"/>
                <a:stretch>
                  <a:fillRect l="-1960" r="-3212" b="-6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868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884897" y="56036"/>
            <a:ext cx="2403103" cy="326347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300373" y="6986420"/>
            <a:ext cx="2294777" cy="324454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295400" y="8004479"/>
            <a:ext cx="1776217" cy="228252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15884897" y="4668694"/>
            <a:ext cx="2958666" cy="5689743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FB25BA57-6600-AC6A-6AB0-9CA9EFDE6999}"/>
              </a:ext>
            </a:extLst>
          </p:cNvPr>
          <p:cNvSpPr txBox="1"/>
          <p:nvPr/>
        </p:nvSpPr>
        <p:spPr>
          <a:xfrm>
            <a:off x="7543800" y="14859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6FA23B14-C805-1822-C019-59B19E7C2AAA}"/>
                  </a:ext>
                </a:extLst>
              </p:cNvPr>
              <p:cNvSpPr txBox="1"/>
              <p:nvPr/>
            </p:nvSpPr>
            <p:spPr>
              <a:xfrm>
                <a:off x="3245102" y="2193786"/>
                <a:ext cx="11797795" cy="24958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a)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𝑥𝑂𝑡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𝑦𝑂𝑡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kề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nhau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chung,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𝑂𝑡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chung, 2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còn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lại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𝑂𝑥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phía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chứa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tia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𝑂𝑡</m:t>
                    </m:r>
                  </m:oMath>
                </a14:m>
                <a:r>
                  <a:rPr lang="en-US" sz="36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6FA23B14-C805-1822-C019-59B19E7C2A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5102" y="2193786"/>
                <a:ext cx="11797795" cy="2495876"/>
              </a:xfrm>
              <a:prstGeom prst="rect">
                <a:avLst/>
              </a:prstGeom>
              <a:blipFill>
                <a:blip r:embed="rId10"/>
                <a:stretch>
                  <a:fillRect l="-1550" r="-2634" b="-8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B3974E8D-A0AA-AD9A-913D-46B0860336A6}"/>
                  </a:ext>
                </a:extLst>
              </p:cNvPr>
              <p:cNvSpPr txBox="1"/>
              <p:nvPr/>
            </p:nvSpPr>
            <p:spPr>
              <a:xfrm>
                <a:off x="3266467" y="5044687"/>
                <a:ext cx="11797794" cy="28981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𝑂𝑡</m:t>
                    </m:r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𝑥𝑂𝑡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𝑦𝑂𝑡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=180°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bẹt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3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⟹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𝑥𝑂𝑡</m:t>
                          </m:r>
                        </m:e>
                      </m:acc>
                      <m:r>
                        <a:rPr lang="vi-VN" sz="3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𝑦𝑂𝑡</m:t>
                          </m:r>
                        </m:e>
                      </m:acc>
                      <m:r>
                        <a:rPr lang="vi-VN" sz="3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=180°</m:t>
                      </m:r>
                    </m:oMath>
                  </m:oMathPara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B3974E8D-A0AA-AD9A-913D-46B086033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6467" y="5044687"/>
                <a:ext cx="11797794" cy="2898101"/>
              </a:xfrm>
              <a:prstGeom prst="rect">
                <a:avLst/>
              </a:prstGeom>
              <a:blipFill>
                <a:blip r:embed="rId11"/>
                <a:stretch>
                  <a:fillRect l="-1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Hình ảnh 22" descr="Ảnh có chứa văn bản&#10;&#10;Mô tả được tạo tự động">
            <a:extLst>
              <a:ext uri="{FF2B5EF4-FFF2-40B4-BE49-F238E27FC236}">
                <a16:creationId xmlns:a16="http://schemas.microsoft.com/office/drawing/2014/main" id="{5C2670C1-EB97-C978-9D90-D972CCDC999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12" t="7978" r="2882" b="23666"/>
          <a:stretch/>
        </p:blipFill>
        <p:spPr>
          <a:xfrm>
            <a:off x="9607179" y="5983459"/>
            <a:ext cx="5867400" cy="324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91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5791200" y="8209232"/>
            <a:ext cx="13095476" cy="671440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83375" y="5165302"/>
            <a:ext cx="4185863" cy="364550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60827" y="6613969"/>
            <a:ext cx="1553764" cy="21968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5186204" y="7869757"/>
            <a:ext cx="1028700" cy="132192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028700" y="8729893"/>
            <a:ext cx="4157504" cy="653322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4783957" y="229172"/>
            <a:ext cx="2443388" cy="246580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-389846" y="1183923"/>
            <a:ext cx="3462885" cy="2719939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E31328EB-2250-50F8-9B53-C50BCC5BEF92}"/>
              </a:ext>
            </a:extLst>
          </p:cNvPr>
          <p:cNvSpPr txBox="1"/>
          <p:nvPr/>
        </p:nvSpPr>
        <p:spPr>
          <a:xfrm>
            <a:off x="5141174" y="1775173"/>
            <a:ext cx="8005651" cy="1839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vi-VN" sz="4000" b="1" u="sng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vi-VN" sz="4000" b="1" u="sng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u="sng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Hai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kề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nhau,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bù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nhau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hai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kề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bù</a:t>
            </a:r>
            <a:r>
              <a:rPr lang="nl-NL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Hình ảnh 13" descr="Ảnh có chứa văn bản&#10;&#10;Mô tả được tạo tự động">
            <a:extLst>
              <a:ext uri="{FF2B5EF4-FFF2-40B4-BE49-F238E27FC236}">
                <a16:creationId xmlns:a16="http://schemas.microsoft.com/office/drawing/2014/main" id="{BAA829E4-8BB5-03E3-3121-D3B801214C4B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12" t="7978" r="2882" b="23666"/>
          <a:stretch/>
        </p:blipFill>
        <p:spPr>
          <a:xfrm>
            <a:off x="7253751" y="4065217"/>
            <a:ext cx="8075370" cy="446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15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C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90768" y="267111"/>
            <a:ext cx="2605115" cy="249617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923984" y="7735811"/>
            <a:ext cx="1700948" cy="2131029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774458" y="6688840"/>
            <a:ext cx="1036739" cy="1298876"/>
          </a:xfrm>
          <a:prstGeom prst="rect">
            <a:avLst/>
          </a:prstGeom>
        </p:spPr>
      </p:pic>
      <p:sp>
        <p:nvSpPr>
          <p:cNvPr id="4" name="Hình Bầu dục 3">
            <a:extLst>
              <a:ext uri="{FF2B5EF4-FFF2-40B4-BE49-F238E27FC236}">
                <a16:creationId xmlns:a16="http://schemas.microsoft.com/office/drawing/2014/main" id="{7D9F9485-F54F-5EDE-DD69-8216EDF96267}"/>
              </a:ext>
            </a:extLst>
          </p:cNvPr>
          <p:cNvSpPr/>
          <p:nvPr/>
        </p:nvSpPr>
        <p:spPr>
          <a:xfrm>
            <a:off x="2910968" y="1391685"/>
            <a:ext cx="3048000" cy="1371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028504B-A2C7-3388-4C87-F4891A1170EA}"/>
              </a:ext>
            </a:extLst>
          </p:cNvPr>
          <p:cNvSpPr txBox="1"/>
          <p:nvPr/>
        </p:nvSpPr>
        <p:spPr>
          <a:xfrm>
            <a:off x="6324600" y="1301079"/>
            <a:ext cx="94488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bẹt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11a, 11b, 11c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12161888-B48E-851E-9271-884986FA4EF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2" t="12084" r="5969" b="46655"/>
          <a:stretch/>
        </p:blipFill>
        <p:spPr>
          <a:xfrm>
            <a:off x="2164978" y="3530088"/>
            <a:ext cx="13958044" cy="3226823"/>
          </a:xfrm>
          <a:prstGeom prst="rect">
            <a:avLst/>
          </a:prstGeom>
        </p:spPr>
      </p:pic>
      <p:sp>
        <p:nvSpPr>
          <p:cNvPr id="8" name="Mũi tên: Phải 7">
            <a:extLst>
              <a:ext uri="{FF2B5EF4-FFF2-40B4-BE49-F238E27FC236}">
                <a16:creationId xmlns:a16="http://schemas.microsoft.com/office/drawing/2014/main" id="{2427E7CC-9F73-90E2-F069-BEC4AB6F66CD}"/>
              </a:ext>
            </a:extLst>
          </p:cNvPr>
          <p:cNvSpPr/>
          <p:nvPr/>
        </p:nvSpPr>
        <p:spPr>
          <a:xfrm>
            <a:off x="1593325" y="7735811"/>
            <a:ext cx="2216675" cy="760489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B6E6A563-4834-4D5E-C21F-0BBDDFC42BA1}"/>
                  </a:ext>
                </a:extLst>
              </p:cNvPr>
              <p:cNvSpPr txBox="1"/>
              <p:nvPr/>
            </p:nvSpPr>
            <p:spPr>
              <a:xfrm>
                <a:off x="4091748" y="7735811"/>
                <a:ext cx="11466604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11b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B6E6A563-4834-4D5E-C21F-0BBDDFC42B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1748" y="7735811"/>
                <a:ext cx="11466604" cy="707886"/>
              </a:xfrm>
              <a:prstGeom prst="rect">
                <a:avLst/>
              </a:prstGeom>
              <a:blipFill>
                <a:blip r:embed="rId8"/>
                <a:stretch>
                  <a:fillRect l="-1861" t="-15517" r="-79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127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647700"/>
            <a:ext cx="16230600" cy="91440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240000" y="98776"/>
            <a:ext cx="2667925" cy="1411575"/>
          </a:xfrm>
          <a:prstGeom prst="rect">
            <a:avLst/>
          </a:prstGeom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F629C036-D8DE-F3E2-4767-A29B04F31F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3462885" cy="2719939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385E02D8-F409-2B18-4FA8-652879FEC863}"/>
              </a:ext>
            </a:extLst>
          </p:cNvPr>
          <p:cNvSpPr txBox="1"/>
          <p:nvPr/>
        </p:nvSpPr>
        <p:spPr>
          <a:xfrm>
            <a:off x="3862983" y="709429"/>
            <a:ext cx="10562034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uan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ra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hai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kề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bù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giải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thích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sao.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18">
            <a:extLst>
              <a:ext uri="{FF2B5EF4-FFF2-40B4-BE49-F238E27FC236}">
                <a16:creationId xmlns:a16="http://schemas.microsoft.com/office/drawing/2014/main" id="{97DFC88C-CB31-B22A-2249-5C1AD46AAD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2983" y="2439287"/>
            <a:ext cx="4942063" cy="2568894"/>
          </a:xfrm>
          <a:prstGeom prst="rect">
            <a:avLst/>
          </a:prstGeom>
        </p:spPr>
      </p:pic>
      <p:pic>
        <p:nvPicPr>
          <p:cNvPr id="9" name="Picture 20">
            <a:extLst>
              <a:ext uri="{FF2B5EF4-FFF2-40B4-BE49-F238E27FC236}">
                <a16:creationId xmlns:a16="http://schemas.microsoft.com/office/drawing/2014/main" id="{AD6379E2-C793-8953-5E38-8EEB80D64F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7988" y="5008181"/>
            <a:ext cx="5353811" cy="2751471"/>
          </a:xfrm>
          <a:prstGeom prst="rect">
            <a:avLst/>
          </a:prstGeom>
        </p:spPr>
      </p:pic>
      <p:pic>
        <p:nvPicPr>
          <p:cNvPr id="11" name="Picture 19">
            <a:extLst>
              <a:ext uri="{FF2B5EF4-FFF2-40B4-BE49-F238E27FC236}">
                <a16:creationId xmlns:a16="http://schemas.microsoft.com/office/drawing/2014/main" id="{A00A48B2-851F-50C3-1E11-27C53A58D1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33746" y="4710111"/>
            <a:ext cx="4495800" cy="3049541"/>
          </a:xfrm>
          <a:prstGeom prst="rect">
            <a:avLst/>
          </a:prstGeom>
        </p:spPr>
      </p:pic>
      <p:pic>
        <p:nvPicPr>
          <p:cNvPr id="8" name="Picture 21">
            <a:extLst>
              <a:ext uri="{FF2B5EF4-FFF2-40B4-BE49-F238E27FC236}">
                <a16:creationId xmlns:a16="http://schemas.microsoft.com/office/drawing/2014/main" id="{2624880A-BEEA-F678-4562-FD8F1D3ECE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60942" y="2275205"/>
            <a:ext cx="5167969" cy="2868295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99D8C04F-9371-D908-4637-82E6B0D89089}"/>
              </a:ext>
            </a:extLst>
          </p:cNvPr>
          <p:cNvSpPr txBox="1"/>
          <p:nvPr/>
        </p:nvSpPr>
        <p:spPr>
          <a:xfrm>
            <a:off x="2499266" y="8308576"/>
            <a:ext cx="13289468" cy="91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Hai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ó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ó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ổ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ằ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180</a:t>
            </a:r>
            <a:r>
              <a:rPr lang="vi-VN" sz="4000" i="1" baseline="30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ch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ư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ắ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đã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à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hai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ó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ề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ù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227919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A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20C77BEB-1AC3-9FF3-FCA0-BA739D8B50EC}"/>
              </a:ext>
            </a:extLst>
          </p:cNvPr>
          <p:cNvSpPr/>
          <p:nvPr/>
        </p:nvSpPr>
        <p:spPr>
          <a:xfrm>
            <a:off x="3080201" y="1466850"/>
            <a:ext cx="3657600" cy="1295400"/>
          </a:xfrm>
          <a:prstGeom prst="roundRect">
            <a:avLst/>
          </a:prstGeom>
          <a:solidFill>
            <a:srgbClr val="E0C74C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AA48BE78-0679-FCD1-863B-2337A1BFC65D}"/>
                  </a:ext>
                </a:extLst>
              </p:cNvPr>
              <p:cNvSpPr txBox="1"/>
              <p:nvPr/>
            </p:nvSpPr>
            <p:spPr>
              <a:xfrm>
                <a:off x="1632401" y="3238500"/>
                <a:ext cx="6553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12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AA48BE78-0679-FCD1-863B-2337A1BFC6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401" y="3238500"/>
                <a:ext cx="6553200" cy="707886"/>
              </a:xfrm>
              <a:prstGeom prst="rect">
                <a:avLst/>
              </a:prstGeom>
              <a:blipFill>
                <a:blip r:embed="rId2"/>
                <a:stretch>
                  <a:fillRect l="-3349" t="-15517" r="-2140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Hình ảnh 6">
            <a:extLst>
              <a:ext uri="{FF2B5EF4-FFF2-40B4-BE49-F238E27FC236}">
                <a16:creationId xmlns:a16="http://schemas.microsoft.com/office/drawing/2014/main" id="{7A47D7A2-D920-E731-252A-E64D85CE56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1" t="32151" r="28314" b="6606"/>
          <a:stretch/>
        </p:blipFill>
        <p:spPr>
          <a:xfrm>
            <a:off x="1524000" y="4422636"/>
            <a:ext cx="6770002" cy="4226064"/>
          </a:xfrm>
          <a:prstGeom prst="rect">
            <a:avLst/>
          </a:prstGeom>
        </p:spPr>
      </p:pic>
      <p:cxnSp>
        <p:nvCxnSpPr>
          <p:cNvPr id="9" name="Đường nối Thẳng 8">
            <a:extLst>
              <a:ext uri="{FF2B5EF4-FFF2-40B4-BE49-F238E27FC236}">
                <a16:creationId xmlns:a16="http://schemas.microsoft.com/office/drawing/2014/main" id="{6AAF5427-3B64-57E4-E6D8-2D944D45CEC5}"/>
              </a:ext>
            </a:extLst>
          </p:cNvPr>
          <p:cNvCxnSpPr>
            <a:cxnSpLocks/>
          </p:cNvCxnSpPr>
          <p:nvPr/>
        </p:nvCxnSpPr>
        <p:spPr>
          <a:xfrm>
            <a:off x="9144000" y="1028700"/>
            <a:ext cx="28575" cy="8229600"/>
          </a:xfrm>
          <a:prstGeom prst="line">
            <a:avLst/>
          </a:prstGeom>
          <a:ln w="38100">
            <a:solidFill>
              <a:srgbClr val="7EAF94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C7658F0-68B1-50D0-183E-71139A4E84A8}"/>
              </a:ext>
            </a:extLst>
          </p:cNvPr>
          <p:cNvSpPr txBox="1"/>
          <p:nvPr/>
        </p:nvSpPr>
        <p:spPr>
          <a:xfrm>
            <a:off x="11615737" y="2917894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717EC445-3112-3E7A-532A-A22EC414A717}"/>
                  </a:ext>
                </a:extLst>
              </p:cNvPr>
              <p:cNvSpPr txBox="1"/>
              <p:nvPr/>
            </p:nvSpPr>
            <p:spPr>
              <a:xfrm>
                <a:off x="10091737" y="3946386"/>
                <a:ext cx="6248400" cy="29994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vi-VN" sz="40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𝑥𝑂𝑡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𝑡𝑂𝑦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180°</m:t>
                    </m:r>
                  </m:oMath>
                </a14:m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⟹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𝑥𝑂𝑡</m:t>
                          </m:r>
                        </m:e>
                      </m:acc>
                      <m:r>
                        <a:rPr lang="vi-VN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+120°=180°</m:t>
                      </m:r>
                    </m:oMath>
                  </m:oMathPara>
                </a14:m>
                <a:endParaRPr lang="en-US" sz="4000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⟹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𝑥𝑂𝑡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=60°</m:t>
                    </m:r>
                  </m:oMath>
                </a14:m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717EC445-3112-3E7A-532A-A22EC414A7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1737" y="3946386"/>
                <a:ext cx="6248400" cy="2999475"/>
              </a:xfrm>
              <a:prstGeom prst="rect">
                <a:avLst/>
              </a:prstGeom>
              <a:blipFill>
                <a:blip r:embed="rId4"/>
                <a:stretch>
                  <a:fillRect l="-3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0">
            <a:extLst>
              <a:ext uri="{FF2B5EF4-FFF2-40B4-BE49-F238E27FC236}">
                <a16:creationId xmlns:a16="http://schemas.microsoft.com/office/drawing/2014/main" id="{AA30A9EF-2E3C-D2FB-6597-B6493B1CF3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709358">
            <a:off x="13010400" y="723674"/>
            <a:ext cx="5044897" cy="2256445"/>
          </a:xfrm>
          <a:prstGeom prst="rect">
            <a:avLst/>
          </a:prstGeom>
        </p:spPr>
      </p:pic>
      <p:pic>
        <p:nvPicPr>
          <p:cNvPr id="19" name="Picture 17">
            <a:extLst>
              <a:ext uri="{FF2B5EF4-FFF2-40B4-BE49-F238E27FC236}">
                <a16:creationId xmlns:a16="http://schemas.microsoft.com/office/drawing/2014/main" id="{688EDE11-76F4-726B-198F-5F3AB10B783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flipH="1">
            <a:off x="15532848" y="4597257"/>
            <a:ext cx="2958666" cy="568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27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62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0" y="8286269"/>
            <a:ext cx="4019676" cy="1944062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58F687CC-1B2C-A9CB-2938-ECDE7219A537}"/>
              </a:ext>
            </a:extLst>
          </p:cNvPr>
          <p:cNvSpPr txBox="1"/>
          <p:nvPr/>
        </p:nvSpPr>
        <p:spPr>
          <a:xfrm>
            <a:off x="2286000" y="1467705"/>
            <a:ext cx="1066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III. HAI GÓC ĐỐI ĐỈNH</a:t>
            </a: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EDC14932-CE23-5487-D0EF-F19935DB6C3B}"/>
              </a:ext>
            </a:extLst>
          </p:cNvPr>
          <p:cNvSpPr/>
          <p:nvPr/>
        </p:nvSpPr>
        <p:spPr>
          <a:xfrm>
            <a:off x="3009963" y="2721583"/>
            <a:ext cx="160020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HĐ5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9C5E02BA-CFEF-E315-A801-61DD33F8728A}"/>
                  </a:ext>
                </a:extLst>
              </p:cNvPr>
              <p:cNvSpPr txBox="1"/>
              <p:nvPr/>
            </p:nvSpPr>
            <p:spPr>
              <a:xfrm>
                <a:off x="6591426" y="2344524"/>
                <a:ext cx="10058400" cy="6554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𝑦𝑂𝑡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13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cũng là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𝑥𝑂𝑧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𝑦𝑂𝑡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𝑂𝑡</m:t>
                        </m:r>
                      </m:e>
                    </m:acc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9C5E02BA-CFEF-E315-A801-61DD33F872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1426" y="2344524"/>
                <a:ext cx="10058400" cy="6554358"/>
              </a:xfrm>
              <a:prstGeom prst="rect">
                <a:avLst/>
              </a:prstGeom>
              <a:blipFill>
                <a:blip r:embed="rId4"/>
                <a:stretch>
                  <a:fillRect l="-2121" r="-2182" b="-3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Hình ảnh 8" descr="Ảnh có chứa văn bản&#10;&#10;Mô tả được tạo tự động">
            <a:extLst>
              <a:ext uri="{FF2B5EF4-FFF2-40B4-BE49-F238E27FC236}">
                <a16:creationId xmlns:a16="http://schemas.microsoft.com/office/drawing/2014/main" id="{B2A8A1DE-2E9C-E382-03D3-04673FC3CA2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49" t="24547" r="3395" b="10002"/>
          <a:stretch/>
        </p:blipFill>
        <p:spPr>
          <a:xfrm>
            <a:off x="1455919" y="4215032"/>
            <a:ext cx="5127514" cy="354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86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62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027852" y="160944"/>
            <a:ext cx="3036310" cy="211437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28600" y="-243117"/>
            <a:ext cx="2112107" cy="27857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215C9A97-EEF5-0B61-42DF-40562182740D}"/>
                  </a:ext>
                </a:extLst>
              </p:cNvPr>
              <p:cNvSpPr txBox="1"/>
              <p:nvPr/>
            </p:nvSpPr>
            <p:spPr>
              <a:xfrm>
                <a:off x="2340707" y="2362377"/>
                <a:ext cx="7924800" cy="38401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𝑂𝑥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𝑥𝑂𝑧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tia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𝑂𝑦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𝑦𝑂𝑡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𝑥𝑂𝑧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tia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𝑂𝑡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𝑦𝑂𝑡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215C9A97-EEF5-0B61-42DF-4056218274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707" y="2362377"/>
                <a:ext cx="7924800" cy="3840154"/>
              </a:xfrm>
              <a:prstGeom prst="rect">
                <a:avLst/>
              </a:prstGeom>
              <a:blipFill>
                <a:blip r:embed="rId6"/>
                <a:stretch>
                  <a:fillRect l="-2769" r="-4538" b="-5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69FF653E-C46B-CD1E-E0DB-AEF0787EF82C}"/>
              </a:ext>
            </a:extLst>
          </p:cNvPr>
          <p:cNvSpPr txBox="1"/>
          <p:nvPr/>
        </p:nvSpPr>
        <p:spPr>
          <a:xfrm>
            <a:off x="7924800" y="1459219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Hình ảnh 8" descr="Ảnh có chứa văn bản&#10;&#10;Mô tả được tạo tự động">
            <a:extLst>
              <a:ext uri="{FF2B5EF4-FFF2-40B4-BE49-F238E27FC236}">
                <a16:creationId xmlns:a16="http://schemas.microsoft.com/office/drawing/2014/main" id="{95031F73-1AA8-B870-A827-3443F18BE2A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49" t="24547" r="3395" b="10002"/>
          <a:stretch/>
        </p:blipFill>
        <p:spPr>
          <a:xfrm>
            <a:off x="11125200" y="2507545"/>
            <a:ext cx="5127514" cy="3549819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B61D8C59-7BD4-28B0-768D-30F572844A03}"/>
              </a:ext>
            </a:extLst>
          </p:cNvPr>
          <p:cNvSpPr txBox="1"/>
          <p:nvPr/>
        </p:nvSpPr>
        <p:spPr>
          <a:xfrm>
            <a:off x="5181600" y="7012161"/>
            <a:ext cx="10945292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vi-VN" sz="4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 </a:t>
            </a:r>
            <a:r>
              <a:rPr lang="vi-VN" sz="4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vi-VN" sz="4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vi-VN" sz="4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lang="vi-VN" sz="4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hai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tia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kia. 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Mũi tên: Phải 12">
            <a:extLst>
              <a:ext uri="{FF2B5EF4-FFF2-40B4-BE49-F238E27FC236}">
                <a16:creationId xmlns:a16="http://schemas.microsoft.com/office/drawing/2014/main" id="{40E287E3-7DD2-2E52-BEDC-5BF3C4312D70}"/>
              </a:ext>
            </a:extLst>
          </p:cNvPr>
          <p:cNvSpPr/>
          <p:nvPr/>
        </p:nvSpPr>
        <p:spPr>
          <a:xfrm>
            <a:off x="2518470" y="7506657"/>
            <a:ext cx="2514600" cy="10219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04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44116">
            <a:off x="152155" y="245373"/>
            <a:ext cx="3119370" cy="2359378"/>
          </a:xfrm>
          <a:prstGeom prst="rect">
            <a:avLst/>
          </a:prstGeom>
        </p:spPr>
      </p:pic>
      <p:sp>
        <p:nvSpPr>
          <p:cNvPr id="6" name="Hình Bầu dục 5">
            <a:extLst>
              <a:ext uri="{FF2B5EF4-FFF2-40B4-BE49-F238E27FC236}">
                <a16:creationId xmlns:a16="http://schemas.microsoft.com/office/drawing/2014/main" id="{364DEA0B-E572-F93E-413F-E9344E5283F9}"/>
              </a:ext>
            </a:extLst>
          </p:cNvPr>
          <p:cNvSpPr/>
          <p:nvPr/>
        </p:nvSpPr>
        <p:spPr>
          <a:xfrm>
            <a:off x="2910968" y="1391685"/>
            <a:ext cx="3048000" cy="1371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3FDB7D78-FFCA-3A73-F16B-43ED9541BCB0}"/>
              </a:ext>
            </a:extLst>
          </p:cNvPr>
          <p:cNvSpPr txBox="1"/>
          <p:nvPr/>
        </p:nvSpPr>
        <p:spPr>
          <a:xfrm>
            <a:off x="6324600" y="1301079"/>
            <a:ext cx="94488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bẹt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14a, 14b, 14c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8" name="Mũi tên: Phải 7">
            <a:extLst>
              <a:ext uri="{FF2B5EF4-FFF2-40B4-BE49-F238E27FC236}">
                <a16:creationId xmlns:a16="http://schemas.microsoft.com/office/drawing/2014/main" id="{BCAF0539-EAC8-D954-BEE8-BEDE9CCCE810}"/>
              </a:ext>
            </a:extLst>
          </p:cNvPr>
          <p:cNvSpPr/>
          <p:nvPr/>
        </p:nvSpPr>
        <p:spPr>
          <a:xfrm>
            <a:off x="1593325" y="7735811"/>
            <a:ext cx="2216675" cy="760489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852A22BD-CDB6-706A-5B65-7CC75F0E3EDB}"/>
                  </a:ext>
                </a:extLst>
              </p:cNvPr>
              <p:cNvSpPr txBox="1"/>
              <p:nvPr/>
            </p:nvSpPr>
            <p:spPr>
              <a:xfrm>
                <a:off x="4114800" y="7274001"/>
                <a:ext cx="12115800" cy="18249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Ở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14a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𝑂𝑦</m:t>
                    </m:r>
                  </m:oMath>
                </a14:m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852A22BD-CDB6-706A-5B65-7CC75F0E3E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7274001"/>
                <a:ext cx="12115800" cy="1824923"/>
              </a:xfrm>
              <a:prstGeom prst="rect">
                <a:avLst/>
              </a:prstGeom>
              <a:blipFill>
                <a:blip r:embed="rId4"/>
                <a:stretch>
                  <a:fillRect l="-1761" r="-2918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Hình ảnh 10">
            <a:extLst>
              <a:ext uri="{FF2B5EF4-FFF2-40B4-BE49-F238E27FC236}">
                <a16:creationId xmlns:a16="http://schemas.microsoft.com/office/drawing/2014/main" id="{ADE0122C-868B-4B62-1B3B-1BAF79A878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7" t="12028" r="7146" b="42405"/>
          <a:stretch/>
        </p:blipFill>
        <p:spPr>
          <a:xfrm>
            <a:off x="3437969" y="3457025"/>
            <a:ext cx="118872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20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982700" y="8068956"/>
            <a:ext cx="4495800" cy="2378687"/>
          </a:xfrm>
          <a:prstGeom prst="rect">
            <a:avLst/>
          </a:prstGeom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F629C036-D8DE-F3E2-4767-A29B04F31F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3462885" cy="2719939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A2274A2C-C1E0-A216-CAB3-97F13B9A5710}"/>
              </a:ext>
            </a:extLst>
          </p:cNvPr>
          <p:cNvSpPr txBox="1"/>
          <p:nvPr/>
        </p:nvSpPr>
        <p:spPr>
          <a:xfrm>
            <a:off x="2057400" y="950526"/>
            <a:ext cx="14173200" cy="321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CHƯƠNG IV. GÓC. </a:t>
            </a:r>
          </a:p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ĐƯỜNG THẲNG SONG </a:t>
            </a:r>
            <a:r>
              <a:rPr lang="en-US" sz="72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7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2DEDF05C-ED83-724F-26A2-B0BD33D3B14A}"/>
              </a:ext>
            </a:extLst>
          </p:cNvPr>
          <p:cNvSpPr txBox="1"/>
          <p:nvPr/>
        </p:nvSpPr>
        <p:spPr>
          <a:xfrm>
            <a:off x="3505200" y="4164939"/>
            <a:ext cx="11277600" cy="3904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BÀI 1: GÓC Ở VỊ TRÍ ĐẶC BIỆT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C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86300" y="6172200"/>
            <a:ext cx="2057400" cy="4114800"/>
          </a:xfrm>
          <a:prstGeom prst="rect">
            <a:avLst/>
          </a:prstGeom>
        </p:spPr>
      </p:pic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0038A484-AD89-592F-6976-2A0B47F704C1}"/>
              </a:ext>
            </a:extLst>
          </p:cNvPr>
          <p:cNvSpPr/>
          <p:nvPr/>
        </p:nvSpPr>
        <p:spPr>
          <a:xfrm>
            <a:off x="8343900" y="1638300"/>
            <a:ext cx="160020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HĐ6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5812352C-5550-7BCA-3556-B4DCC81BCFC3}"/>
                  </a:ext>
                </a:extLst>
              </p:cNvPr>
              <p:cNvSpPr txBox="1"/>
              <p:nvPr/>
            </p:nvSpPr>
            <p:spPr>
              <a:xfrm>
                <a:off x="2286000" y="3401669"/>
                <a:ext cx="9296400" cy="3693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15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Hai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𝑦𝑂𝑧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Hai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𝑦𝑂𝑧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𝑧𝑂𝑡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𝑥𝑂𝑦</m:t>
                        </m:r>
                      </m:e>
                    </m:acc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</m:acc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𝑦𝑂𝑧</m:t>
                        </m:r>
                      </m:e>
                    </m:acc>
                    <m:r>
                      <a:rPr lang="en-US" sz="4000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𝑥𝑂𝑦</m:t>
                        </m:r>
                      </m:e>
                    </m:acc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𝑧𝑂𝑡</m:t>
                        </m:r>
                      </m:e>
                    </m:acc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5812352C-5550-7BCA-3556-B4DCC81BCF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3401669"/>
                <a:ext cx="9296400" cy="3693768"/>
              </a:xfrm>
              <a:prstGeom prst="rect">
                <a:avLst/>
              </a:prstGeom>
              <a:blipFill>
                <a:blip r:embed="rId4"/>
                <a:stretch>
                  <a:fillRect l="-2295" r="-66" b="-6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Hình ảnh 6" descr="Ảnh có chứa văn bản&#10;&#10;Mô tả được tạo tự động">
            <a:extLst>
              <a:ext uri="{FF2B5EF4-FFF2-40B4-BE49-F238E27FC236}">
                <a16:creationId xmlns:a16="http://schemas.microsoft.com/office/drawing/2014/main" id="{72EF2A0C-E938-CED3-7044-3D7FA14DB7E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71" t="7720" r="2859" b="7720"/>
          <a:stretch/>
        </p:blipFill>
        <p:spPr>
          <a:xfrm>
            <a:off x="11734800" y="3619500"/>
            <a:ext cx="5100916" cy="3693768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A37ED321-821E-5F00-F676-015E26E1F9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709358">
            <a:off x="13096700" y="799874"/>
            <a:ext cx="5044897" cy="225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80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A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815431" y="7126057"/>
            <a:ext cx="4062603" cy="26296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8B4B0263-7E25-49AE-FBE6-FEE05346BB70}"/>
                  </a:ext>
                </a:extLst>
              </p:cNvPr>
              <p:cNvSpPr txBox="1"/>
              <p:nvPr/>
            </p:nvSpPr>
            <p:spPr>
              <a:xfrm>
                <a:off x="2743200" y="2781300"/>
                <a:ext cx="12801600" cy="51700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chung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chung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2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còn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lại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𝑂𝑥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phía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chứa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tia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nên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𝑦𝑂𝑧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kề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nhau. </a:t>
                </a:r>
                <a:endParaRPr lang="en-US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Hơn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nữa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𝑦𝑂𝑧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𝑥𝑂𝑧</m:t>
                        </m:r>
                      </m:e>
                    </m:acc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=180</m:t>
                    </m:r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nên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𝑦𝑂𝑧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bù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nhau.</a:t>
                </a:r>
                <a:endParaRPr lang="en-US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𝑦𝑂𝑧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kề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bù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8B4B0263-7E25-49AE-FBE6-FEE05346BB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2781300"/>
                <a:ext cx="12801600" cy="5170070"/>
              </a:xfrm>
              <a:prstGeom prst="rect">
                <a:avLst/>
              </a:prstGeom>
              <a:blipFill>
                <a:blip r:embed="rId4"/>
                <a:stretch>
                  <a:fillRect l="-1429" r="-2429" b="-3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D09A6F97-1F17-87D0-89D5-2A0ED9C7E244}"/>
              </a:ext>
            </a:extLst>
          </p:cNvPr>
          <p:cNvSpPr txBox="1"/>
          <p:nvPr/>
        </p:nvSpPr>
        <p:spPr>
          <a:xfrm>
            <a:off x="7543800" y="1746291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43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2420600" y="7319212"/>
            <a:ext cx="7315200" cy="409651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704637" y="-267734"/>
            <a:ext cx="2958666" cy="259286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966740" y="6051888"/>
            <a:ext cx="1111460" cy="229813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022107" y="8198176"/>
            <a:ext cx="2043631" cy="74313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80444" y="4597257"/>
            <a:ext cx="2958666" cy="56897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4F3681C0-965B-0667-20C9-9F9303A9EF9D}"/>
                  </a:ext>
                </a:extLst>
              </p:cNvPr>
              <p:cNvSpPr txBox="1"/>
              <p:nvPr/>
            </p:nvSpPr>
            <p:spPr>
              <a:xfrm>
                <a:off x="3759160" y="1345685"/>
                <a:ext cx="12319040" cy="79640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chung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chung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2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còn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lại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𝑂𝑡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phía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chứa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tia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nên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𝑦𝑂𝑧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𝑧𝑂𝑡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kề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nhau. </a:t>
                </a:r>
                <a:endParaRPr lang="en-US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Hơn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nữa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𝑦𝑂𝑧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𝑧𝑂𝑡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36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𝑥𝑂𝑧</m:t>
                        </m:r>
                      </m:e>
                    </m:acc>
                    <m:r>
                      <a:rPr lang="vi-VN" sz="36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180</m:t>
                    </m:r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nên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𝑦𝑂𝑧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𝑧𝑂𝑡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bù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nhau.</a:t>
                </a:r>
                <a:endParaRPr lang="en-US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𝑦𝑂𝑧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𝑧𝑂𝑡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kề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bù</a:t>
                </a:r>
                <a:endParaRPr lang="en-US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𝑦𝑂𝑧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𝑥𝑂𝑧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180°</m:t>
                    </m:r>
                  </m:oMath>
                </a14:m>
                <a:endParaRPr lang="en-US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𝑦𝑂𝑧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𝑧𝑂𝑡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𝑦𝑂𝑡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180°</m:t>
                    </m:r>
                  </m:oMath>
                </a14:m>
                <a:endParaRPr lang="en-US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𝑦𝑂𝑧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𝑦𝑂𝑧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𝑧𝑂𝑡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𝑧𝑂𝑡</m:t>
                        </m:r>
                      </m:e>
                    </m:acc>
                  </m:oMath>
                </a14:m>
                <a:endParaRPr lang="en-US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4F3681C0-965B-0667-20C9-9F9303A9E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9160" y="1345685"/>
                <a:ext cx="12319040" cy="7964040"/>
              </a:xfrm>
              <a:prstGeom prst="rect">
                <a:avLst/>
              </a:prstGeom>
              <a:blipFill>
                <a:blip r:embed="rId12"/>
                <a:stretch>
                  <a:fillRect l="-1534" r="-2474" b="-1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727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96382" y="248136"/>
            <a:ext cx="3462885" cy="271993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8575" y="7056743"/>
            <a:ext cx="2294777" cy="324454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706600" y="7767418"/>
            <a:ext cx="1776217" cy="228252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899877" y="1488854"/>
            <a:ext cx="6942147" cy="41148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>
            <a:off x="16154400" y="5545134"/>
            <a:ext cx="2958666" cy="5689743"/>
          </a:xfrm>
          <a:prstGeom prst="rect">
            <a:avLst/>
          </a:prstGeom>
        </p:spPr>
      </p:pic>
      <p:sp>
        <p:nvSpPr>
          <p:cNvPr id="15" name="Hình Bầu dục 14">
            <a:extLst>
              <a:ext uri="{FF2B5EF4-FFF2-40B4-BE49-F238E27FC236}">
                <a16:creationId xmlns:a16="http://schemas.microsoft.com/office/drawing/2014/main" id="{7EA6261D-18DC-02E6-90C5-DB5AAC4C230F}"/>
              </a:ext>
            </a:extLst>
          </p:cNvPr>
          <p:cNvSpPr/>
          <p:nvPr/>
        </p:nvSpPr>
        <p:spPr>
          <a:xfrm>
            <a:off x="2910968" y="1150438"/>
            <a:ext cx="3048000" cy="1371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E7F9B7BA-3D14-4075-2F5E-7DDBAE1B1DEF}"/>
                  </a:ext>
                </a:extLst>
              </p:cNvPr>
              <p:cNvSpPr txBox="1"/>
              <p:nvPr/>
            </p:nvSpPr>
            <p:spPr>
              <a:xfrm>
                <a:off x="6477000" y="1486133"/>
                <a:ext cx="8534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16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0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E7F9B7BA-3D14-4075-2F5E-7DDBAE1B1D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1486133"/>
                <a:ext cx="8534400" cy="707886"/>
              </a:xfrm>
              <a:prstGeom prst="rect">
                <a:avLst/>
              </a:prstGeom>
              <a:blipFill>
                <a:blip r:embed="rId12"/>
                <a:stretch>
                  <a:fillRect l="-2571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Hình ảnh 18">
            <a:extLst>
              <a:ext uri="{FF2B5EF4-FFF2-40B4-BE49-F238E27FC236}">
                <a16:creationId xmlns:a16="http://schemas.microsoft.com/office/drawing/2014/main" id="{1F93B7F3-D50B-5D7A-6DE3-17B38325A26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14" t="13858" r="31819" b="32713"/>
          <a:stretch/>
        </p:blipFill>
        <p:spPr>
          <a:xfrm>
            <a:off x="2323352" y="3133946"/>
            <a:ext cx="5223100" cy="5717241"/>
          </a:xfrm>
          <a:prstGeom prst="rect">
            <a:avLst/>
          </a:prstGeom>
        </p:spPr>
      </p:pic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6712A032-521E-E680-A628-403D10C7593D}"/>
              </a:ext>
            </a:extLst>
          </p:cNvPr>
          <p:cNvSpPr txBox="1"/>
          <p:nvPr/>
        </p:nvSpPr>
        <p:spPr>
          <a:xfrm>
            <a:off x="10612492" y="2479369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56403C80-2E15-D911-87DA-F7DF791B8C68}"/>
                  </a:ext>
                </a:extLst>
              </p:cNvPr>
              <p:cNvSpPr txBox="1"/>
              <p:nvPr/>
            </p:nvSpPr>
            <p:spPr>
              <a:xfrm>
                <a:off x="7800975" y="3128324"/>
                <a:ext cx="7831931" cy="600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𝑏𝑂𝑐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𝑐𝑂𝑑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𝑏𝑂𝑑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(2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hay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𝑏𝑂𝑐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+45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=90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𝑏𝑂𝑐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=45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𝑚𝑂𝑛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𝑏𝑂𝑐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(2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𝑚𝑂𝑛</m:t>
                          </m:r>
                        </m:e>
                      </m:acc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=45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r>
                        <a:rPr lang="en-US" sz="4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40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=45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56403C80-2E15-D911-87DA-F7DF791B8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0975" y="3128324"/>
                <a:ext cx="7831931" cy="6002797"/>
              </a:xfrm>
              <a:prstGeom prst="rect">
                <a:avLst/>
              </a:prstGeom>
              <a:blipFill>
                <a:blip r:embed="rId14"/>
                <a:stretch>
                  <a:fillRect l="-2804" r="-2336" b="-3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219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23885" y="7317182"/>
            <a:ext cx="1686674" cy="238475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849441" y="8124814"/>
            <a:ext cx="1327325" cy="170567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621000" y="192453"/>
            <a:ext cx="2443388" cy="246580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949781" y="1309349"/>
            <a:ext cx="3462885" cy="2719939"/>
          </a:xfrm>
          <a:prstGeom prst="rect">
            <a:avLst/>
          </a:prstGeom>
        </p:spPr>
      </p:pic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28CB7F73-28D4-E5D5-295A-93D2D24780F2}"/>
              </a:ext>
            </a:extLst>
          </p:cNvPr>
          <p:cNvSpPr/>
          <p:nvPr/>
        </p:nvSpPr>
        <p:spPr>
          <a:xfrm>
            <a:off x="3067391" y="1319656"/>
            <a:ext cx="3657600" cy="1295400"/>
          </a:xfrm>
          <a:prstGeom prst="roundRect">
            <a:avLst/>
          </a:prstGeom>
          <a:solidFill>
            <a:srgbClr val="E0C74C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F76E83FA-63D7-05E8-2240-3EF6ABD6B78A}"/>
                  </a:ext>
                </a:extLst>
              </p:cNvPr>
              <p:cNvSpPr txBox="1"/>
              <p:nvPr/>
            </p:nvSpPr>
            <p:spPr>
              <a:xfrm>
                <a:off x="7342616" y="1592800"/>
                <a:ext cx="6553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17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F76E83FA-63D7-05E8-2240-3EF6ABD6B7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2616" y="1592800"/>
                <a:ext cx="6553200" cy="707886"/>
              </a:xfrm>
              <a:prstGeom prst="rect">
                <a:avLst/>
              </a:prstGeom>
              <a:blipFill>
                <a:blip r:embed="rId10"/>
                <a:stretch>
                  <a:fillRect l="-3256" t="-15517" r="-558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Hình ảnh 13">
            <a:extLst>
              <a:ext uri="{FF2B5EF4-FFF2-40B4-BE49-F238E27FC236}">
                <a16:creationId xmlns:a16="http://schemas.microsoft.com/office/drawing/2014/main" id="{38B024D0-0A19-17B9-65F6-FE4C3F21B8D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15" t="27734" r="29117" b="6561"/>
          <a:stretch/>
        </p:blipFill>
        <p:spPr>
          <a:xfrm>
            <a:off x="2969400" y="3357127"/>
            <a:ext cx="5630033" cy="48454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E81D821A-7B12-2919-DDCC-DC28647DFF1C}"/>
                  </a:ext>
                </a:extLst>
              </p:cNvPr>
              <p:cNvSpPr txBox="1"/>
              <p:nvPr/>
            </p:nvSpPr>
            <p:spPr>
              <a:xfrm>
                <a:off x="9674281" y="3494504"/>
                <a:ext cx="7336631" cy="52679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(2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=30°⇒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=30°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=180°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+30°+90°=180°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=180°−30°−90°=60°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=60°</m:t>
                    </m:r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E81D821A-7B12-2919-DDCC-DC28647DFF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4281" y="3494504"/>
                <a:ext cx="7336631" cy="5267981"/>
              </a:xfrm>
              <a:prstGeom prst="rect">
                <a:avLst/>
              </a:prstGeom>
              <a:blipFill>
                <a:blip r:embed="rId12"/>
                <a:stretch>
                  <a:fillRect l="-2575" r="-2741" b="-3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39F4E648-A702-C1DA-30DB-C7E2B08F3862}"/>
              </a:ext>
            </a:extLst>
          </p:cNvPr>
          <p:cNvSpPr txBox="1"/>
          <p:nvPr/>
        </p:nvSpPr>
        <p:spPr>
          <a:xfrm>
            <a:off x="11742396" y="2698625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Nhóm 23">
            <a:extLst>
              <a:ext uri="{FF2B5EF4-FFF2-40B4-BE49-F238E27FC236}">
                <a16:creationId xmlns:a16="http://schemas.microsoft.com/office/drawing/2014/main" id="{62D510CE-7FB4-F1C6-7B3E-9847B98D8024}"/>
              </a:ext>
            </a:extLst>
          </p:cNvPr>
          <p:cNvGrpSpPr/>
          <p:nvPr/>
        </p:nvGrpSpPr>
        <p:grpSpPr>
          <a:xfrm>
            <a:off x="5007035" y="4813229"/>
            <a:ext cx="1892219" cy="1352403"/>
            <a:chOff x="5007035" y="4813229"/>
            <a:chExt cx="1892219" cy="13524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Hộp Văn bản 18">
                  <a:extLst>
                    <a:ext uri="{FF2B5EF4-FFF2-40B4-BE49-F238E27FC236}">
                      <a16:creationId xmlns:a16="http://schemas.microsoft.com/office/drawing/2014/main" id="{AD0731DB-AAAA-4AF3-9576-8E1282442025}"/>
                    </a:ext>
                  </a:extLst>
                </p:cNvPr>
                <p:cNvSpPr txBox="1"/>
                <p:nvPr/>
              </p:nvSpPr>
              <p:spPr>
                <a:xfrm>
                  <a:off x="5257800" y="5420608"/>
                  <a:ext cx="68580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oMath>
                    </m:oMathPara>
                  </a14:m>
                  <a:endParaRPr lang="en-US" sz="4000" i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9" name="Hộp Văn bản 18">
                  <a:extLst>
                    <a:ext uri="{FF2B5EF4-FFF2-40B4-BE49-F238E27FC236}">
                      <a16:creationId xmlns:a16="http://schemas.microsoft.com/office/drawing/2014/main" id="{AD0731DB-AAAA-4AF3-9576-8E12824420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7800" y="5420608"/>
                  <a:ext cx="685800" cy="707886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Hộp Văn bản 19">
                  <a:extLst>
                    <a:ext uri="{FF2B5EF4-FFF2-40B4-BE49-F238E27FC236}">
                      <a16:creationId xmlns:a16="http://schemas.microsoft.com/office/drawing/2014/main" id="{D08758D1-E040-67AC-6414-65B8E1B4C10B}"/>
                    </a:ext>
                  </a:extLst>
                </p:cNvPr>
                <p:cNvSpPr txBox="1"/>
                <p:nvPr/>
              </p:nvSpPr>
              <p:spPr>
                <a:xfrm rot="20545531">
                  <a:off x="5007035" y="5036246"/>
                  <a:ext cx="6858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oMath>
                    </m:oMathPara>
                  </a14:m>
                  <a:endParaRPr lang="en-US" sz="2400" i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0" name="Hộp Văn bản 19">
                  <a:extLst>
                    <a:ext uri="{FF2B5EF4-FFF2-40B4-BE49-F238E27FC236}">
                      <a16:creationId xmlns:a16="http://schemas.microsoft.com/office/drawing/2014/main" id="{D08758D1-E040-67AC-6414-65B8E1B4C1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545531">
                  <a:off x="5007035" y="5036246"/>
                  <a:ext cx="685800" cy="46166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Hộp Văn bản 20">
                  <a:extLst>
                    <a:ext uri="{FF2B5EF4-FFF2-40B4-BE49-F238E27FC236}">
                      <a16:creationId xmlns:a16="http://schemas.microsoft.com/office/drawing/2014/main" id="{3869CC69-F121-E1A2-9004-CFEBE4325A02}"/>
                    </a:ext>
                  </a:extLst>
                </p:cNvPr>
                <p:cNvSpPr txBox="1"/>
                <p:nvPr/>
              </p:nvSpPr>
              <p:spPr>
                <a:xfrm rot="20545531">
                  <a:off x="6213454" y="5400249"/>
                  <a:ext cx="6858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oMath>
                    </m:oMathPara>
                  </a14:m>
                  <a:endParaRPr lang="en-US" sz="2400" i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1" name="Hộp Văn bản 20">
                  <a:extLst>
                    <a:ext uri="{FF2B5EF4-FFF2-40B4-BE49-F238E27FC236}">
                      <a16:creationId xmlns:a16="http://schemas.microsoft.com/office/drawing/2014/main" id="{3869CC69-F121-E1A2-9004-CFEBE4325A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545531">
                  <a:off x="6213454" y="5400249"/>
                  <a:ext cx="685800" cy="461665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Hộp Văn bản 21">
                  <a:extLst>
                    <a:ext uri="{FF2B5EF4-FFF2-40B4-BE49-F238E27FC236}">
                      <a16:creationId xmlns:a16="http://schemas.microsoft.com/office/drawing/2014/main" id="{0D52763A-9C2A-0E27-3948-18EA9D092A67}"/>
                    </a:ext>
                  </a:extLst>
                </p:cNvPr>
                <p:cNvSpPr txBox="1"/>
                <p:nvPr/>
              </p:nvSpPr>
              <p:spPr>
                <a:xfrm>
                  <a:off x="5727192" y="5703967"/>
                  <a:ext cx="6858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oMath>
                    </m:oMathPara>
                  </a14:m>
                  <a:endParaRPr lang="en-US" sz="2400" i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2" name="Hộp Văn bản 21">
                  <a:extLst>
                    <a:ext uri="{FF2B5EF4-FFF2-40B4-BE49-F238E27FC236}">
                      <a16:creationId xmlns:a16="http://schemas.microsoft.com/office/drawing/2014/main" id="{0D52763A-9C2A-0E27-3948-18EA9D092A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7192" y="5703967"/>
                  <a:ext cx="685800" cy="46166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Hộp Văn bản 22">
                  <a:extLst>
                    <a:ext uri="{FF2B5EF4-FFF2-40B4-BE49-F238E27FC236}">
                      <a16:creationId xmlns:a16="http://schemas.microsoft.com/office/drawing/2014/main" id="{D729BE09-D381-ABC5-568F-05E5F499DC5F}"/>
                    </a:ext>
                  </a:extLst>
                </p:cNvPr>
                <p:cNvSpPr txBox="1"/>
                <p:nvPr/>
              </p:nvSpPr>
              <p:spPr>
                <a:xfrm>
                  <a:off x="5859926" y="4813229"/>
                  <a:ext cx="6858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oMath>
                    </m:oMathPara>
                  </a14:m>
                  <a:endParaRPr lang="en-US" sz="2400" i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3" name="Hộp Văn bản 22">
                  <a:extLst>
                    <a:ext uri="{FF2B5EF4-FFF2-40B4-BE49-F238E27FC236}">
                      <a16:creationId xmlns:a16="http://schemas.microsoft.com/office/drawing/2014/main" id="{D729BE09-D381-ABC5-568F-05E5F499DC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9926" y="4813229"/>
                  <a:ext cx="685800" cy="461665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56288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C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90768" y="267111"/>
            <a:ext cx="2605115" cy="249617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923984" y="7735811"/>
            <a:ext cx="1700948" cy="2131029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774458" y="6688840"/>
            <a:ext cx="1036739" cy="1298876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2A238E7-0724-9738-7BBA-2A25B0F3464F}"/>
              </a:ext>
            </a:extLst>
          </p:cNvPr>
          <p:cNvSpPr txBox="1"/>
          <p:nvPr/>
        </p:nvSpPr>
        <p:spPr>
          <a:xfrm>
            <a:off x="6172200" y="1369933"/>
            <a:ext cx="594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D9F112A-730A-0151-1F9D-9CD69E4F3642}"/>
              </a:ext>
            </a:extLst>
          </p:cNvPr>
          <p:cNvSpPr txBox="1"/>
          <p:nvPr/>
        </p:nvSpPr>
        <p:spPr>
          <a:xfrm>
            <a:off x="2974294" y="2661829"/>
            <a:ext cx="12339412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1 (SGK – tr.94, 95) 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18a, 18b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830B7619-29FF-E736-EC60-9CF47192797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" t="5085" r="44418" b="60085"/>
          <a:stretch/>
        </p:blipFill>
        <p:spPr>
          <a:xfrm>
            <a:off x="4791408" y="4670653"/>
            <a:ext cx="8705184" cy="423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7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982700" y="8068956"/>
            <a:ext cx="4495800" cy="2378687"/>
          </a:xfrm>
          <a:prstGeom prst="rect">
            <a:avLst/>
          </a:prstGeom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F629C036-D8DE-F3E2-4767-A29B04F31F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3462885" cy="2719939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04C5DA3A-8D8C-8224-3E92-432BCCE3DE4A}"/>
              </a:ext>
            </a:extLst>
          </p:cNvPr>
          <p:cNvSpPr txBox="1"/>
          <p:nvPr/>
        </p:nvSpPr>
        <p:spPr>
          <a:xfrm>
            <a:off x="5943600" y="1579044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230DEEFE-C54F-D3FB-F57A-F1886A096A3F}"/>
                  </a:ext>
                </a:extLst>
              </p:cNvPr>
              <p:cNvSpPr txBox="1"/>
              <p:nvPr/>
            </p:nvSpPr>
            <p:spPr>
              <a:xfrm>
                <a:off x="2052300" y="2806548"/>
                <a:ext cx="9334500" cy="49026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Symbol" panose="05050102010706020507" pitchFamily="18" charset="2"/>
                  <a:buChar char="-"/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18a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𝑖𝐴𝑗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𝑗𝐴𝑘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Symbol" panose="05050102010706020507" pitchFamily="18" charset="2"/>
                  <a:buChar char="-"/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18b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𝑒𝐵𝑓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𝑓𝐵𝑔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𝑒𝐵𝑓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𝑓𝐵h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𝑒𝐵𝑔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𝑔𝐵h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𝑓𝐵𝑔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𝑔𝐵h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230DEEFE-C54F-D3FB-F57A-F1886A096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2300" y="2806548"/>
                <a:ext cx="9334500" cy="4902689"/>
              </a:xfrm>
              <a:prstGeom prst="rect">
                <a:avLst/>
              </a:prstGeom>
              <a:blipFill>
                <a:blip r:embed="rId6"/>
                <a:stretch>
                  <a:fillRect l="-2351" r="-2286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Hình ảnh 8">
            <a:extLst>
              <a:ext uri="{FF2B5EF4-FFF2-40B4-BE49-F238E27FC236}">
                <a16:creationId xmlns:a16="http://schemas.microsoft.com/office/drawing/2014/main" id="{186D837B-7EDE-937B-FEDD-646CCFEBAF1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" t="5085" r="70396" b="63335"/>
          <a:stretch/>
        </p:blipFill>
        <p:spPr>
          <a:xfrm>
            <a:off x="11806404" y="1181100"/>
            <a:ext cx="4352592" cy="3835919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6F4A7B3F-CAC0-8626-8EC2-E78705FBC44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46" t="4661" r="42575" b="63759"/>
          <a:stretch/>
        </p:blipFill>
        <p:spPr>
          <a:xfrm>
            <a:off x="11878008" y="5030390"/>
            <a:ext cx="4352592" cy="383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17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A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30C6ABFE-8987-2C8D-2D4C-F81CDD4851B2}"/>
              </a:ext>
            </a:extLst>
          </p:cNvPr>
          <p:cNvSpPr txBox="1"/>
          <p:nvPr/>
        </p:nvSpPr>
        <p:spPr>
          <a:xfrm>
            <a:off x="3009900" y="1638300"/>
            <a:ext cx="1226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bẹt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ở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19.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89E6084-4659-410D-06BB-23AE10EE4B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90" t="6714" r="5428" b="58246"/>
          <a:stretch/>
        </p:blipFill>
        <p:spPr>
          <a:xfrm>
            <a:off x="10134600" y="3404048"/>
            <a:ext cx="5867400" cy="47496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4BDCB80D-066A-CB7F-ED35-84684C32F530}"/>
                  </a:ext>
                </a:extLst>
              </p:cNvPr>
              <p:cNvSpPr txBox="1"/>
              <p:nvPr/>
            </p:nvSpPr>
            <p:spPr>
              <a:xfrm>
                <a:off x="2945376" y="3943099"/>
                <a:ext cx="6198624" cy="36715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19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𝑦𝑂𝑢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𝑥𝑂𝑧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𝑧𝑂𝑢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𝑥𝑂𝑡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𝑡𝑂𝑢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4BDCB80D-066A-CB7F-ED35-84684C32F5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5376" y="3943099"/>
                <a:ext cx="6198624" cy="3671583"/>
              </a:xfrm>
              <a:prstGeom prst="rect">
                <a:avLst/>
              </a:prstGeom>
              <a:blipFill>
                <a:blip r:embed="rId3"/>
                <a:stretch>
                  <a:fillRect l="-3441" r="-3540" b="-6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13">
            <a:extLst>
              <a:ext uri="{FF2B5EF4-FFF2-40B4-BE49-F238E27FC236}">
                <a16:creationId xmlns:a16="http://schemas.microsoft.com/office/drawing/2014/main" id="{626AD9BE-83FF-519C-34D6-369A35813F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32340" y="4597257"/>
            <a:ext cx="2958666" cy="5689743"/>
          </a:xfrm>
          <a:prstGeom prst="rect">
            <a:avLst/>
          </a:prstGeom>
        </p:spPr>
      </p:pic>
      <p:pic>
        <p:nvPicPr>
          <p:cNvPr id="10" name="Picture 14">
            <a:extLst>
              <a:ext uri="{FF2B5EF4-FFF2-40B4-BE49-F238E27FC236}">
                <a16:creationId xmlns:a16="http://schemas.microsoft.com/office/drawing/2014/main" id="{05A4D364-78C1-B661-3ABC-445CD8F907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769426" y="75869"/>
            <a:ext cx="6942147" cy="4114800"/>
          </a:xfrm>
          <a:prstGeom prst="rect">
            <a:avLst/>
          </a:prstGeom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AA715C62-EC5E-7946-A0EB-4BD2538A13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220760" y="7614682"/>
            <a:ext cx="1111460" cy="2298132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CD1F1C18-11FD-72AD-7318-7BC388CA8919}"/>
              </a:ext>
            </a:extLst>
          </p:cNvPr>
          <p:cNvSpPr txBox="1"/>
          <p:nvPr/>
        </p:nvSpPr>
        <p:spPr>
          <a:xfrm>
            <a:off x="5943600" y="2749534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62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0" y="8286269"/>
            <a:ext cx="4019676" cy="1944062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81D5F69-551A-BB68-DF38-FCB72CC1DACD}"/>
              </a:ext>
            </a:extLst>
          </p:cNvPr>
          <p:cNvSpPr txBox="1"/>
          <p:nvPr/>
        </p:nvSpPr>
        <p:spPr>
          <a:xfrm>
            <a:off x="2933700" y="1257300"/>
            <a:ext cx="124206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(kh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20a, 20b, 20c, 20d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ác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bẹt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BB7DC955-AF2C-1D82-7EB3-2925B69982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6" t="53333" r="21000" b="3334"/>
          <a:stretch/>
        </p:blipFill>
        <p:spPr>
          <a:xfrm>
            <a:off x="3200400" y="3310823"/>
            <a:ext cx="12230100" cy="557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53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62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4222990" y="971598"/>
            <a:ext cx="3036310" cy="211437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28600" y="-128817"/>
            <a:ext cx="2112107" cy="2785752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163BDA7C-1D50-1E06-EEFF-EDCC5BDAD076}"/>
              </a:ext>
            </a:extLst>
          </p:cNvPr>
          <p:cNvSpPr txBox="1"/>
          <p:nvPr/>
        </p:nvSpPr>
        <p:spPr>
          <a:xfrm>
            <a:off x="2305050" y="3028871"/>
            <a:ext cx="13677900" cy="5360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20a: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20b: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kia.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20c: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xOy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x’Oy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’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20d: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kia.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C4B92DC1-CDD5-01EF-43AB-C771AFD184B2}"/>
              </a:ext>
            </a:extLst>
          </p:cNvPr>
          <p:cNvSpPr txBox="1"/>
          <p:nvPr/>
        </p:nvSpPr>
        <p:spPr>
          <a:xfrm>
            <a:off x="5943600" y="191680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39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A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234794" y="1380760"/>
            <a:ext cx="8293276" cy="12217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659"/>
              </a:lnSpc>
            </a:pPr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946432" y="3314700"/>
            <a:ext cx="1498535" cy="143586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8632164" y="3222464"/>
            <a:ext cx="1498535" cy="143586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694088" y="3222464"/>
            <a:ext cx="1498535" cy="1435869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362199" y="5541194"/>
            <a:ext cx="2667000" cy="2079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946432" y="5065251"/>
            <a:ext cx="1414005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19"/>
              </a:lnSpc>
            </a:pPr>
            <a:r>
              <a:rPr lang="en-US" sz="4800" b="1" dirty="0">
                <a:solidFill>
                  <a:srgbClr val="866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AAF939F1-F828-11AE-A0BA-469C6F171086}"/>
              </a:ext>
            </a:extLst>
          </p:cNvPr>
          <p:cNvSpPr txBox="1"/>
          <p:nvPr/>
        </p:nvSpPr>
        <p:spPr>
          <a:xfrm>
            <a:off x="6734174" y="5540228"/>
            <a:ext cx="4819651" cy="2079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Hai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17F7C42D-575A-2ED6-BD8D-19755189D1CB}"/>
              </a:ext>
            </a:extLst>
          </p:cNvPr>
          <p:cNvSpPr txBox="1"/>
          <p:nvPr/>
        </p:nvSpPr>
        <p:spPr>
          <a:xfrm>
            <a:off x="8632164" y="4996163"/>
            <a:ext cx="1414005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19"/>
              </a:lnSpc>
            </a:pPr>
            <a:r>
              <a:rPr lang="en-US" sz="4800" b="1" dirty="0">
                <a:solidFill>
                  <a:srgbClr val="866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4BDFB657-8899-301F-7CDB-07F68C236331}"/>
              </a:ext>
            </a:extLst>
          </p:cNvPr>
          <p:cNvSpPr txBox="1"/>
          <p:nvPr/>
        </p:nvSpPr>
        <p:spPr>
          <a:xfrm>
            <a:off x="13109855" y="5540227"/>
            <a:ext cx="2667000" cy="2079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2">
            <a:extLst>
              <a:ext uri="{FF2B5EF4-FFF2-40B4-BE49-F238E27FC236}">
                <a16:creationId xmlns:a16="http://schemas.microsoft.com/office/drawing/2014/main" id="{13F88722-FAE7-EA61-538C-CC3719F8591C}"/>
              </a:ext>
            </a:extLst>
          </p:cNvPr>
          <p:cNvSpPr txBox="1"/>
          <p:nvPr/>
        </p:nvSpPr>
        <p:spPr>
          <a:xfrm>
            <a:off x="13657295" y="5060488"/>
            <a:ext cx="1414005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19"/>
              </a:lnSpc>
            </a:pPr>
            <a:r>
              <a:rPr lang="en-US" sz="4800" b="1" dirty="0">
                <a:solidFill>
                  <a:srgbClr val="866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  <p:bldP spid="16" grpId="0"/>
      <p:bldP spid="1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44116">
            <a:off x="154819" y="329249"/>
            <a:ext cx="2901514" cy="21946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51578">
            <a:off x="15780005" y="166847"/>
            <a:ext cx="2446745" cy="2833073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6B4D080C-DB16-C3E3-BE05-8164C9F6A04B}"/>
              </a:ext>
            </a:extLst>
          </p:cNvPr>
          <p:cNvSpPr txBox="1"/>
          <p:nvPr/>
        </p:nvSpPr>
        <p:spPr>
          <a:xfrm>
            <a:off x="2313895" y="3678623"/>
            <a:ext cx="7596188" cy="36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Hai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Hai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bẹt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c) Hai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bẹt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1BD787A5-7C07-11F9-41C3-9C89DD3F34FA}"/>
              </a:ext>
            </a:extLst>
          </p:cNvPr>
          <p:cNvSpPr txBox="1"/>
          <p:nvPr/>
        </p:nvSpPr>
        <p:spPr>
          <a:xfrm>
            <a:off x="3720127" y="2001864"/>
            <a:ext cx="10847746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 (SGK – tr.95)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sát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21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chỉ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Hình ảnh 9" descr="Ảnh có chứa văn bản&#10;&#10;Mô tả được tạo tự động">
            <a:extLst>
              <a:ext uri="{FF2B5EF4-FFF2-40B4-BE49-F238E27FC236}">
                <a16:creationId xmlns:a16="http://schemas.microsoft.com/office/drawing/2014/main" id="{23D6155A-EA5A-1636-6305-106EB61419C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81" t="5400" r="5718" b="5400"/>
          <a:stretch/>
        </p:blipFill>
        <p:spPr>
          <a:xfrm>
            <a:off x="10287000" y="3052468"/>
            <a:ext cx="5987142" cy="502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7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C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08963" y="6172200"/>
            <a:ext cx="2057400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72F75E5D-9640-7C13-24DA-EF07A79DAB80}"/>
                  </a:ext>
                </a:extLst>
              </p:cNvPr>
              <p:cNvSpPr txBox="1"/>
              <p:nvPr/>
            </p:nvSpPr>
            <p:spPr>
              <a:xfrm>
                <a:off x="2362200" y="1237130"/>
                <a:ext cx="7549137" cy="80211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Hai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𝐴𝐵𝐸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𝐸𝐵𝐷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𝐴𝐹𝐺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𝐺𝐹𝐸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𝐴𝐸𝐵</m:t>
                        </m:r>
                      </m:e>
                    </m:acc>
                    <m:r>
                      <a:rPr lang="en-US" sz="3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</m:t>
                        </m:r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𝐵𝐶𝐺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𝐺𝐶</m:t>
                        </m:r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𝐹𝐺𝐵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𝐺𝐶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𝐵𝐺𝐶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𝐺𝐸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𝐶𝐺𝐸</m:t>
                        </m:r>
                      </m:e>
                    </m:acc>
                    <m:r>
                      <a:rPr lang="en-US" sz="3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</m:t>
                        </m:r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𝐺𝐹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𝐸𝐺𝐹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𝐹𝐺𝐵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𝐴𝐹𝐺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𝐵𝐶𝐺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𝐺𝐶</m:t>
                        </m:r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𝐹𝐺𝐵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𝐵𝐺𝐶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𝐵𝐺𝐶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𝐶𝐺𝐸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𝐶𝐺𝐸</m:t>
                        </m:r>
                      </m:e>
                    </m:acc>
                    <m:r>
                      <a:rPr lang="en-US" sz="3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𝐸𝐺𝐹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𝐸𝐺𝐹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𝐹𝐺𝐵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Hai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𝐹𝐺𝐵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𝐶𝐺𝐸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𝐵𝐺𝐶</m:t>
                        </m:r>
                      </m:e>
                    </m:acc>
                    <m:r>
                      <a:rPr lang="en-US" sz="3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𝐸𝐺𝐹</m:t>
                        </m:r>
                      </m:e>
                    </m:acc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72F75E5D-9640-7C13-24DA-EF07A79DAB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1237130"/>
                <a:ext cx="7549137" cy="8021170"/>
              </a:xfrm>
              <a:prstGeom prst="rect">
                <a:avLst/>
              </a:prstGeom>
              <a:blipFill>
                <a:blip r:embed="rId4"/>
                <a:stretch>
                  <a:fillRect l="-2504" r="-4120" b="-19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Hình ảnh 5" descr="Ảnh có chứa văn bản&#10;&#10;Mô tả được tạo tự động">
            <a:extLst>
              <a:ext uri="{FF2B5EF4-FFF2-40B4-BE49-F238E27FC236}">
                <a16:creationId xmlns:a16="http://schemas.microsoft.com/office/drawing/2014/main" id="{5FB84664-069C-F738-66B2-DB455F9DD49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81" t="5400" r="5718" b="5400"/>
          <a:stretch/>
        </p:blipFill>
        <p:spPr>
          <a:xfrm>
            <a:off x="10896600" y="2628899"/>
            <a:ext cx="5987142" cy="502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50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A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773400" y="8690716"/>
            <a:ext cx="2224669" cy="14399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2EC73505-8A45-13C1-D31B-EDE661A9F03F}"/>
                  </a:ext>
                </a:extLst>
              </p:cNvPr>
              <p:cNvSpPr txBox="1"/>
              <p:nvPr/>
            </p:nvSpPr>
            <p:spPr>
              <a:xfrm>
                <a:off x="2247900" y="1405216"/>
                <a:ext cx="13792200" cy="274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3 (SGK – tr. 95)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𝑚𝑂𝑝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22a		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𝑞𝑃𝑟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22b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22c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2EC73505-8A45-13C1-D31B-EDE661A9F0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7900" y="1405216"/>
                <a:ext cx="13792200" cy="2748253"/>
              </a:xfrm>
              <a:prstGeom prst="rect">
                <a:avLst/>
              </a:prstGeom>
              <a:blipFill>
                <a:blip r:embed="rId4"/>
                <a:stretch>
                  <a:fillRect l="-1592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Hình ảnh 6">
            <a:extLst>
              <a:ext uri="{FF2B5EF4-FFF2-40B4-BE49-F238E27FC236}">
                <a16:creationId xmlns:a16="http://schemas.microsoft.com/office/drawing/2014/main" id="{07DF0F94-8278-BBEE-AA40-68A62EEA93C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4" t="42242" r="7376" b="4611"/>
          <a:stretch/>
        </p:blipFill>
        <p:spPr>
          <a:xfrm>
            <a:off x="2175055" y="4720484"/>
            <a:ext cx="14682104" cy="397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25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709358">
            <a:off x="13715036" y="285489"/>
            <a:ext cx="5044897" cy="225644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393202" y="6413429"/>
            <a:ext cx="2958666" cy="56897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37A79863-1A24-70D1-C8A9-CF03A5CB0F10}"/>
                  </a:ext>
                </a:extLst>
              </p:cNvPr>
              <p:cNvSpPr txBox="1"/>
              <p:nvPr/>
            </p:nvSpPr>
            <p:spPr>
              <a:xfrm>
                <a:off x="2362200" y="2588665"/>
                <a:ext cx="8427244" cy="51096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𝑂𝑛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𝑚𝑂𝑝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𝑚𝑂𝑛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𝑛𝑂𝑝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𝑚𝑂𝑝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30</m:t>
                          </m:r>
                        </m:e>
                        <m:sup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45</m:t>
                          </m:r>
                        </m:e>
                        <m:sup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𝑚𝑂𝑝</m:t>
                          </m:r>
                        </m:e>
                      </m:acc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75</m:t>
                          </m:r>
                        </m:e>
                        <m:sup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𝑚𝑂𝑝</m:t>
                          </m:r>
                        </m:e>
                      </m:acc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𝑚𝑜𝑝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75</m:t>
                        </m:r>
                      </m:e>
                      <m:sup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37A79863-1A24-70D1-C8A9-CF03A5CB0F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2588665"/>
                <a:ext cx="8427244" cy="5109669"/>
              </a:xfrm>
              <a:prstGeom prst="rect">
                <a:avLst/>
              </a:prstGeom>
              <a:blipFill>
                <a:blip r:embed="rId6"/>
                <a:stretch>
                  <a:fillRect l="-2605" r="-941" b="-4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Hình ảnh 13">
            <a:extLst>
              <a:ext uri="{FF2B5EF4-FFF2-40B4-BE49-F238E27FC236}">
                <a16:creationId xmlns:a16="http://schemas.microsoft.com/office/drawing/2014/main" id="{F82B2224-E7AD-654A-D918-631E9086BD6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4" t="42242" r="67485" b="4611"/>
          <a:stretch/>
        </p:blipFill>
        <p:spPr>
          <a:xfrm>
            <a:off x="10789444" y="2857500"/>
            <a:ext cx="5902145" cy="5976336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8038665A-D862-AD34-F5BF-51983B37DF25}"/>
              </a:ext>
            </a:extLst>
          </p:cNvPr>
          <p:cNvSpPr txBox="1"/>
          <p:nvPr/>
        </p:nvSpPr>
        <p:spPr>
          <a:xfrm>
            <a:off x="5943600" y="1661254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2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982700" y="8068956"/>
            <a:ext cx="4495800" cy="2378687"/>
          </a:xfrm>
          <a:prstGeom prst="rect">
            <a:avLst/>
          </a:prstGeom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F629C036-D8DE-F3E2-4767-A29B04F31F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2400" y="0"/>
            <a:ext cx="3462885" cy="27199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193F4B7B-0550-7B5E-344A-E73DE7CD574A}"/>
                  </a:ext>
                </a:extLst>
              </p:cNvPr>
              <p:cNvSpPr txBox="1"/>
              <p:nvPr/>
            </p:nvSpPr>
            <p:spPr>
              <a:xfrm>
                <a:off x="2362200" y="2502006"/>
                <a:ext cx="7315199" cy="52829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𝑞</m:t>
                        </m:r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Pr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𝑟𝑃𝑠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180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(2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𝑞</m:t>
                          </m:r>
                          <m:r>
                            <m:rPr>
                              <m:sty m:val="p"/>
                            </m:rP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Pr</m:t>
                          </m:r>
                        </m:e>
                      </m:acc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55</m:t>
                          </m:r>
                        </m:e>
                        <m:sup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180</m:t>
                          </m:r>
                        </m:e>
                        <m:sup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𝑞</m:t>
                          </m:r>
                          <m:r>
                            <m:rPr>
                              <m:sty m:val="p"/>
                            </m:rP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Pr</m:t>
                          </m:r>
                        </m:e>
                      </m:acc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180</m:t>
                          </m:r>
                        </m:e>
                        <m:sup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55</m:t>
                          </m:r>
                        </m:e>
                        <m:sup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125</m:t>
                          </m:r>
                        </m:e>
                        <m:sup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𝑞𝑃𝑟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125</m:t>
                        </m:r>
                      </m:e>
                      <m:sup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193F4B7B-0550-7B5E-344A-E73DE7CD57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2502006"/>
                <a:ext cx="7315199" cy="5282985"/>
              </a:xfrm>
              <a:prstGeom prst="rect">
                <a:avLst/>
              </a:prstGeom>
              <a:blipFill>
                <a:blip r:embed="rId6"/>
                <a:stretch>
                  <a:fillRect l="-3003" r="-2752"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Hình ảnh 12">
            <a:extLst>
              <a:ext uri="{FF2B5EF4-FFF2-40B4-BE49-F238E27FC236}">
                <a16:creationId xmlns:a16="http://schemas.microsoft.com/office/drawing/2014/main" id="{0CDFC14C-C438-A10A-540B-96110C8E729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8" t="44724" r="36098" b="11229"/>
          <a:stretch/>
        </p:blipFill>
        <p:spPr>
          <a:xfrm>
            <a:off x="10060781" y="2666999"/>
            <a:ext cx="7193756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77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A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Picture 13">
            <a:extLst>
              <a:ext uri="{FF2B5EF4-FFF2-40B4-BE49-F238E27FC236}">
                <a16:creationId xmlns:a16="http://schemas.microsoft.com/office/drawing/2014/main" id="{626AD9BE-83FF-519C-34D6-369A35813F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32340" y="4597257"/>
            <a:ext cx="2958666" cy="5689743"/>
          </a:xfrm>
          <a:prstGeom prst="rect">
            <a:avLst/>
          </a:prstGeom>
        </p:spPr>
      </p:pic>
      <p:pic>
        <p:nvPicPr>
          <p:cNvPr id="10" name="Picture 14">
            <a:extLst>
              <a:ext uri="{FF2B5EF4-FFF2-40B4-BE49-F238E27FC236}">
                <a16:creationId xmlns:a16="http://schemas.microsoft.com/office/drawing/2014/main" id="{05A4D364-78C1-B661-3ABC-445CD8F907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992600" y="-1442482"/>
            <a:ext cx="6942147" cy="4114800"/>
          </a:xfrm>
          <a:prstGeom prst="rect">
            <a:avLst/>
          </a:prstGeom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AA715C62-EC5E-7946-A0EB-4BD2538A13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220760" y="7614682"/>
            <a:ext cx="1111460" cy="22981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9E415D1E-21F7-6D25-58D5-9209D61E5E87}"/>
                  </a:ext>
                </a:extLst>
              </p:cNvPr>
              <p:cNvSpPr txBox="1"/>
              <p:nvPr/>
            </p:nvSpPr>
            <p:spPr>
              <a:xfrm>
                <a:off x="3048000" y="1591726"/>
                <a:ext cx="7954953" cy="71035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Ta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𝑡𝑄𝑧</m:t>
                        </m:r>
                      </m:e>
                    </m:acc>
                    <m:r>
                      <a:rPr lang="en-US" sz="36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36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36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36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𝑄𝑧</m:t>
                        </m:r>
                        <m:r>
                          <a:rPr lang="en-US" sz="36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36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(2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𝑡𝑄𝑧</m:t>
                          </m:r>
                        </m:e>
                      </m:acc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 b="0" i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41</m:t>
                          </m:r>
                        </m:e>
                        <m:sup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+)</a:t>
                </a:r>
                <a:r>
                  <a:rPr lang="en-US" sz="36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𝑡𝑄𝑧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36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𝑄𝑡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36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180</m:t>
                        </m:r>
                      </m:e>
                      <m:sup>
                        <m:r>
                          <a:rPr lang="en-US" sz="3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(2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𝑡𝑄𝑧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36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 b="0" i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41</m:t>
                          </m:r>
                        </m:e>
                        <m:sup>
                          <m:r>
                            <a:rPr lang="en-US" sz="36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36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180</m:t>
                          </m:r>
                        </m:e>
                        <m:sup>
                          <m:r>
                            <a:rPr lang="en-US" sz="36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𝑡𝑄𝑧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180</m:t>
                          </m:r>
                        </m:e>
                        <m:sup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 b="0" i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41</m:t>
                          </m:r>
                        </m:e>
                        <m:sup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3600" b="0" i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39</m:t>
                          </m:r>
                        </m:e>
                        <m:sup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41</m:t>
                        </m:r>
                      </m:e>
                      <m:sup>
                        <m:r>
                          <a:rPr lang="en-US" sz="3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6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139</m:t>
                        </m:r>
                      </m:e>
                      <m:sup>
                        <m:r>
                          <a:rPr lang="en-US" sz="3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9E415D1E-21F7-6D25-58D5-9209D61E5E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1591726"/>
                <a:ext cx="7954953" cy="7103548"/>
              </a:xfrm>
              <a:prstGeom prst="rect">
                <a:avLst/>
              </a:prstGeom>
              <a:blipFill>
                <a:blip r:embed="rId8"/>
                <a:stretch>
                  <a:fillRect l="-2299" b="-2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Hình ảnh 18">
            <a:extLst>
              <a:ext uri="{FF2B5EF4-FFF2-40B4-BE49-F238E27FC236}">
                <a16:creationId xmlns:a16="http://schemas.microsoft.com/office/drawing/2014/main" id="{ABACBC04-9CBC-D378-584E-F90A1B07FC0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8" t="46108" r="8091" b="11201"/>
          <a:stretch/>
        </p:blipFill>
        <p:spPr>
          <a:xfrm>
            <a:off x="10660784" y="2825887"/>
            <a:ext cx="590214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29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62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0" y="8286269"/>
            <a:ext cx="4019676" cy="1944062"/>
          </a:xfrm>
          <a:prstGeom prst="rect">
            <a:avLst/>
          </a:prstGeom>
        </p:spPr>
      </p:pic>
      <p:pic>
        <p:nvPicPr>
          <p:cNvPr id="6" name="Picture 17">
            <a:extLst>
              <a:ext uri="{FF2B5EF4-FFF2-40B4-BE49-F238E27FC236}">
                <a16:creationId xmlns:a16="http://schemas.microsoft.com/office/drawing/2014/main" id="{5AA363B8-0AEA-9BA8-EC37-184CBD3AAC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5779967" y="4630594"/>
            <a:ext cx="2958666" cy="5689743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1D702E19-DB4F-F0E9-571F-56F63C416242}"/>
              </a:ext>
            </a:extLst>
          </p:cNvPr>
          <p:cNvSpPr txBox="1"/>
          <p:nvPr/>
        </p:nvSpPr>
        <p:spPr>
          <a:xfrm>
            <a:off x="6172200" y="1369933"/>
            <a:ext cx="594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7919FB66-CCC9-D22E-95F7-BE63B806FB12}"/>
              </a:ext>
            </a:extLst>
          </p:cNvPr>
          <p:cNvSpPr txBox="1"/>
          <p:nvPr/>
        </p:nvSpPr>
        <p:spPr>
          <a:xfrm>
            <a:off x="3314700" y="2933700"/>
            <a:ext cx="11658600" cy="551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4 (SGK – tr.95)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23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vòm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ngôi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coi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chắn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vòm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chắn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Theo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chắn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vòm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khỏng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5767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62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4222990" y="971598"/>
            <a:ext cx="3036310" cy="211437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28600" y="-128817"/>
            <a:ext cx="2112107" cy="2785752"/>
          </a:xfrm>
          <a:prstGeom prst="rect">
            <a:avLst/>
          </a:prstGeom>
        </p:spPr>
      </p:pic>
      <p:pic>
        <p:nvPicPr>
          <p:cNvPr id="9" name="Hình ảnh 8" descr="Ảnh có chứa văn bản&#10;&#10;Mô tả được tạo tự động">
            <a:extLst>
              <a:ext uri="{FF2B5EF4-FFF2-40B4-BE49-F238E27FC236}">
                <a16:creationId xmlns:a16="http://schemas.microsoft.com/office/drawing/2014/main" id="{44479A0C-4637-4340-AD9D-E679D79612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36" t="12334" r="4056" b="13677"/>
          <a:stretch/>
        </p:blipFill>
        <p:spPr>
          <a:xfrm>
            <a:off x="1241917" y="3814452"/>
            <a:ext cx="6792547" cy="3974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F4F6FD53-0815-2298-1B4B-3ABCCF2F69D3}"/>
                  </a:ext>
                </a:extLst>
              </p:cNvPr>
              <p:cNvSpPr txBox="1"/>
              <p:nvPr/>
            </p:nvSpPr>
            <p:spPr>
              <a:xfrm>
                <a:off x="8449349" y="3814452"/>
                <a:ext cx="8395065" cy="37485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 4 góc kề nhau được tạo thành, xếp thành góc bẹt, mỗi góc tạo bởi 2 thanh chắn vòm cửa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 mỗi góc có số đo: </a:t>
                </a:r>
                <a14:m>
                  <m:oMath xmlns:m="http://schemas.openxmlformats.org/officeDocument/2006/math">
                    <m:r>
                      <a:rPr lang="nl-NL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180°:4=45°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F4F6FD53-0815-2298-1B4B-3ABCCF2F69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9349" y="3814452"/>
                <a:ext cx="8395065" cy="3748527"/>
              </a:xfrm>
              <a:prstGeom prst="rect">
                <a:avLst/>
              </a:prstGeom>
              <a:blipFill>
                <a:blip r:embed="rId7"/>
                <a:stretch>
                  <a:fillRect l="-2542" r="-2614" b="-6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FE895089-2DA2-7A3B-2B02-87E2A64FB9EC}"/>
              </a:ext>
            </a:extLst>
          </p:cNvPr>
          <p:cNvSpPr txBox="1"/>
          <p:nvPr/>
        </p:nvSpPr>
        <p:spPr>
          <a:xfrm>
            <a:off x="5943600" y="171369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88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44116">
            <a:off x="154819" y="329249"/>
            <a:ext cx="2901514" cy="21946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51578">
            <a:off x="15780005" y="166847"/>
            <a:ext cx="2446745" cy="2833073"/>
          </a:xfrm>
          <a:prstGeom prst="rect">
            <a:avLst/>
          </a:prstGeom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76DF5685-2C11-6CF7-7122-CB80328041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685417" y="6667500"/>
            <a:ext cx="2294777" cy="3244544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E3AF154-0294-1579-FB2F-BB9E350FCCC2}"/>
              </a:ext>
            </a:extLst>
          </p:cNvPr>
          <p:cNvSpPr txBox="1"/>
          <p:nvPr/>
        </p:nvSpPr>
        <p:spPr>
          <a:xfrm>
            <a:off x="4191000" y="2019300"/>
            <a:ext cx="937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06BBA3AF-1BE9-1A8B-CAA9-9A063B28CDF3}"/>
              </a:ext>
            </a:extLst>
          </p:cNvPr>
          <p:cNvSpPr txBox="1"/>
          <p:nvPr/>
        </p:nvSpPr>
        <p:spPr>
          <a:xfrm>
            <a:off x="4648200" y="3813961"/>
            <a:ext cx="10820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trí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đặc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biệt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F563ADA8-2ED5-911D-680C-54C4502F5AE9}"/>
              </a:ext>
            </a:extLst>
          </p:cNvPr>
          <p:cNvSpPr txBox="1"/>
          <p:nvPr/>
        </p:nvSpPr>
        <p:spPr>
          <a:xfrm>
            <a:off x="4686300" y="5348199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 thành các bài tập trong SBT.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00F6FB03-FD92-7D11-20BA-9FD3C92D8FA0}"/>
              </a:ext>
            </a:extLst>
          </p:cNvPr>
          <p:cNvSpPr txBox="1"/>
          <p:nvPr/>
        </p:nvSpPr>
        <p:spPr>
          <a:xfrm>
            <a:off x="4648200" y="6680036"/>
            <a:ext cx="10706100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 bị bài mới “</a:t>
            </a:r>
            <a:r>
              <a:rPr lang="pt-B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2. Tia</a:t>
            </a:r>
            <a:r>
              <a:rPr lang="vi-VN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phân </a:t>
            </a:r>
            <a:r>
              <a:rPr lang="vi-VN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vi-VN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vi-VN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vi-VN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vi-VN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Đồ họa 20" descr="Direction with solid fill">
            <a:extLst>
              <a:ext uri="{FF2B5EF4-FFF2-40B4-BE49-F238E27FC236}">
                <a16:creationId xmlns:a16="http://schemas.microsoft.com/office/drawing/2014/main" id="{1C8B507F-67F7-FAC7-DB2C-C19FB6405C4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048000" y="3592417"/>
            <a:ext cx="1329539" cy="1329539"/>
          </a:xfrm>
          <a:prstGeom prst="rect">
            <a:avLst/>
          </a:prstGeom>
        </p:spPr>
      </p:pic>
      <p:pic>
        <p:nvPicPr>
          <p:cNvPr id="22" name="Đồ họa 21" descr="Direction with solid fill">
            <a:extLst>
              <a:ext uri="{FF2B5EF4-FFF2-40B4-BE49-F238E27FC236}">
                <a16:creationId xmlns:a16="http://schemas.microsoft.com/office/drawing/2014/main" id="{7B5E325C-0A2A-8783-CADC-B9639DA6A4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047999" y="5102816"/>
            <a:ext cx="1329539" cy="1329539"/>
          </a:xfrm>
          <a:prstGeom prst="rect">
            <a:avLst/>
          </a:prstGeom>
        </p:spPr>
      </p:pic>
      <p:pic>
        <p:nvPicPr>
          <p:cNvPr id="23" name="Đồ họa 22" descr="Direction with solid fill">
            <a:extLst>
              <a:ext uri="{FF2B5EF4-FFF2-40B4-BE49-F238E27FC236}">
                <a16:creationId xmlns:a16="http://schemas.microsoft.com/office/drawing/2014/main" id="{10E7E2B3-A672-B68A-549D-62A7F954C37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049278" y="6960233"/>
            <a:ext cx="1329539" cy="132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22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752600" y="8838880"/>
            <a:ext cx="15222538" cy="780501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544556" y="9258300"/>
            <a:ext cx="5208943" cy="818548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2961687" y="7241923"/>
            <a:ext cx="2294777" cy="324454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3282160" y="8119114"/>
            <a:ext cx="1776217" cy="228252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3959399" y="244941"/>
            <a:ext cx="2443388" cy="246580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-561528" y="346895"/>
            <a:ext cx="4188518" cy="367066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-1082951" y="6063808"/>
            <a:ext cx="2958666" cy="568974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6230600" y="2329877"/>
            <a:ext cx="6942147" cy="41148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flipH="1">
            <a:off x="16402787" y="6063808"/>
            <a:ext cx="2958666" cy="5689743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302EAE66-837C-9910-F1A8-39DD78BE4597}"/>
              </a:ext>
            </a:extLst>
          </p:cNvPr>
          <p:cNvSpPr txBox="1"/>
          <p:nvPr/>
        </p:nvSpPr>
        <p:spPr>
          <a:xfrm>
            <a:off x="3099123" y="3205537"/>
            <a:ext cx="12040925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</a:t>
            </a:r>
          </a:p>
        </p:txBody>
      </p:sp>
    </p:spTree>
    <p:extLst>
      <p:ext uri="{BB962C8B-B14F-4D97-AF65-F5344CB8AC3E}">
        <p14:creationId xmlns:p14="http://schemas.microsoft.com/office/powerpoint/2010/main" val="384766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62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0" y="8286269"/>
            <a:ext cx="4019676" cy="1944062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F1C7C001-8359-4B8F-4A5E-3DC32377EB8A}"/>
              </a:ext>
            </a:extLst>
          </p:cNvPr>
          <p:cNvSpPr txBox="1"/>
          <p:nvPr/>
        </p:nvSpPr>
        <p:spPr>
          <a:xfrm>
            <a:off x="1533525" y="1797369"/>
            <a:ext cx="9877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I. HAI GÓC KỀ NHAU</a:t>
            </a: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85108F6E-8813-61BA-D550-74635EB6B47D}"/>
              </a:ext>
            </a:extLst>
          </p:cNvPr>
          <p:cNvSpPr/>
          <p:nvPr/>
        </p:nvSpPr>
        <p:spPr>
          <a:xfrm>
            <a:off x="1533525" y="4955172"/>
            <a:ext cx="160020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F79FFF56-DBBE-F33E-A33F-8C17BF0987E8}"/>
                  </a:ext>
                </a:extLst>
              </p:cNvPr>
              <p:cNvSpPr txBox="1"/>
              <p:nvPr/>
            </p:nvSpPr>
            <p:spPr>
              <a:xfrm>
                <a:off x="3681412" y="3114916"/>
                <a:ext cx="13030200" cy="4594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2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Lấy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lấy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hay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F79FFF56-DBBE-F33E-A33F-8C17BF0987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1412" y="3114916"/>
                <a:ext cx="13030200" cy="4594912"/>
              </a:xfrm>
              <a:prstGeom prst="rect">
                <a:avLst/>
              </a:prstGeom>
              <a:blipFill>
                <a:blip r:embed="rId4"/>
                <a:stretch>
                  <a:fillRect l="-1685" r="-1638" b="-4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62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6" name="Hình ảnh 15" descr="Ảnh có chứa văn bản&#10;&#10;Mô tả được tạo tự động">
            <a:extLst>
              <a:ext uri="{FF2B5EF4-FFF2-40B4-BE49-F238E27FC236}">
                <a16:creationId xmlns:a16="http://schemas.microsoft.com/office/drawing/2014/main" id="{80DB9344-2C88-BFCC-64DD-11E6B37E23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01" r="2467"/>
          <a:stretch/>
        </p:blipFill>
        <p:spPr>
          <a:xfrm>
            <a:off x="2340707" y="1764902"/>
            <a:ext cx="7044960" cy="745022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228600" y="-128817"/>
            <a:ext cx="2112107" cy="27857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C201251C-4A10-7D48-3D03-C0F8D42B9B96}"/>
                  </a:ext>
                </a:extLst>
              </p:cNvPr>
              <p:cNvSpPr txBox="1"/>
              <p:nvPr/>
            </p:nvSpPr>
            <p:spPr>
              <a:xfrm>
                <a:off x="10439400" y="4223696"/>
                <a:ext cx="4648200" cy="18396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Đ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ạ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ẳ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ắ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đườ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ẳ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𝑥𝑦</m:t>
                    </m:r>
                  </m:oMath>
                </a14:m>
                <a:r>
                  <a:rPr lang="en-US" sz="40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i="1" dirty="0"/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C201251C-4A10-7D48-3D03-C0F8D42B9B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9400" y="4223696"/>
                <a:ext cx="4648200" cy="1839606"/>
              </a:xfrm>
              <a:prstGeom prst="rect">
                <a:avLst/>
              </a:prstGeom>
              <a:blipFill>
                <a:blip r:embed="rId5"/>
                <a:stretch>
                  <a:fillRect l="-4724" r="-4593" b="-13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5">
            <a:extLst>
              <a:ext uri="{FF2B5EF4-FFF2-40B4-BE49-F238E27FC236}">
                <a16:creationId xmlns:a16="http://schemas.microsoft.com/office/drawing/2014/main" id="{37D683B7-8280-33F9-E29B-D7335E4B27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0972800" y="8481854"/>
            <a:ext cx="7315200" cy="4096512"/>
          </a:xfrm>
          <a:prstGeom prst="rect">
            <a:avLst/>
          </a:prstGeom>
        </p:spPr>
      </p:pic>
      <p:pic>
        <p:nvPicPr>
          <p:cNvPr id="21" name="Picture 7">
            <a:extLst>
              <a:ext uri="{FF2B5EF4-FFF2-40B4-BE49-F238E27FC236}">
                <a16:creationId xmlns:a16="http://schemas.microsoft.com/office/drawing/2014/main" id="{C4E578DB-14A2-6CAC-17F1-3222A714858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3268527" y="7755761"/>
            <a:ext cx="1111460" cy="2298132"/>
          </a:xfrm>
          <a:prstGeom prst="rect">
            <a:avLst/>
          </a:prstGeom>
        </p:spPr>
      </p:pic>
      <p:pic>
        <p:nvPicPr>
          <p:cNvPr id="22" name="Picture 8">
            <a:extLst>
              <a:ext uri="{FF2B5EF4-FFF2-40B4-BE49-F238E27FC236}">
                <a16:creationId xmlns:a16="http://schemas.microsoft.com/office/drawing/2014/main" id="{1575F494-9BDA-576E-9247-1568B8A155F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5053744" y="9258300"/>
            <a:ext cx="2043631" cy="743139"/>
          </a:xfrm>
          <a:prstGeom prst="rect">
            <a:avLst/>
          </a:prstGeom>
        </p:spPr>
      </p:pic>
      <p:pic>
        <p:nvPicPr>
          <p:cNvPr id="23" name="Picture 9">
            <a:extLst>
              <a:ext uri="{FF2B5EF4-FFF2-40B4-BE49-F238E27FC236}">
                <a16:creationId xmlns:a16="http://schemas.microsoft.com/office/drawing/2014/main" id="{3616B139-1761-AC56-8F56-8E142F0F2AF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4733712" y="5195954"/>
            <a:ext cx="3007545" cy="4114800"/>
          </a:xfrm>
          <a:prstGeom prst="rect">
            <a:avLst/>
          </a:prstGeom>
        </p:spPr>
      </p:pic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A10B90B9-87C3-DEF9-DFE2-E0F97ECEC226}"/>
              </a:ext>
            </a:extLst>
          </p:cNvPr>
          <p:cNvSpPr txBox="1"/>
          <p:nvPr/>
        </p:nvSpPr>
        <p:spPr>
          <a:xfrm>
            <a:off x="6896100" y="1226115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0" y="7939517"/>
            <a:ext cx="3036310" cy="21143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44116">
            <a:off x="184975" y="142516"/>
            <a:ext cx="3466672" cy="262206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51578">
            <a:off x="15688626" y="7100917"/>
            <a:ext cx="2701511" cy="31280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695D48AE-168D-4EFB-B3AC-868C74937CBB}"/>
                  </a:ext>
                </a:extLst>
              </p:cNvPr>
              <p:cNvSpPr txBox="1"/>
              <p:nvPr/>
            </p:nvSpPr>
            <p:spPr>
              <a:xfrm>
                <a:off x="3390900" y="2818560"/>
                <a:ext cx="11506200" cy="56721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tia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𝑂𝑧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𝑂𝑡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ở </a:t>
                </a:r>
                <a:r>
                  <a:rPr lang="vi-VN" sz="4000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vi-VN" sz="4000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sau: </a:t>
                </a:r>
                <a:endPara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Symbol" panose="05050102010706020507" pitchFamily="18" charset="2"/>
                  <a:buChar char="-"/>
                </a:pP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nối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bất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kì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trên tia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𝑂𝑧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bất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kì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trên tia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𝑂𝑡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khác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cắt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𝑥𝑦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endPara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Symbol" panose="05050102010706020507" pitchFamily="18" charset="2"/>
                  <a:buChar char="-"/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tia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𝑂𝑧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𝑂𝑡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như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về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hai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phía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𝑥𝑦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695D48AE-168D-4EFB-B3AC-868C74937C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0900" y="2818560"/>
                <a:ext cx="11506200" cy="5672130"/>
              </a:xfrm>
              <a:prstGeom prst="rect">
                <a:avLst/>
              </a:prstGeom>
              <a:blipFill>
                <a:blip r:embed="rId6"/>
                <a:stretch>
                  <a:fillRect l="-1907" r="-1854" b="-3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516FBAC4-6472-153F-52E8-4670FA8FFB98}"/>
              </a:ext>
            </a:extLst>
          </p:cNvPr>
          <p:cNvSpPr txBox="1"/>
          <p:nvPr/>
        </p:nvSpPr>
        <p:spPr>
          <a:xfrm>
            <a:off x="4529138" y="1635451"/>
            <a:ext cx="92297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4800" b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 xét</a:t>
            </a:r>
            <a:r>
              <a:rPr lang="nl-NL" sz="4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en-US" sz="4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C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81000" y="5873430"/>
            <a:ext cx="2057400" cy="4114800"/>
          </a:xfrm>
          <a:prstGeom prst="rect">
            <a:avLst/>
          </a:prstGeom>
        </p:spPr>
      </p:pic>
      <p:pic>
        <p:nvPicPr>
          <p:cNvPr id="26" name="Picture 13">
            <a:extLst>
              <a:ext uri="{FF2B5EF4-FFF2-40B4-BE49-F238E27FC236}">
                <a16:creationId xmlns:a16="http://schemas.microsoft.com/office/drawing/2014/main" id="{A2F69477-F0E5-8401-AD29-8D67BFF888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4819187"/>
            <a:ext cx="4766947" cy="3549330"/>
          </a:xfrm>
          <a:prstGeom prst="rect">
            <a:avLst/>
          </a:prstGeom>
        </p:spPr>
      </p:pic>
      <p:pic>
        <p:nvPicPr>
          <p:cNvPr id="27" name="Picture 14">
            <a:extLst>
              <a:ext uri="{FF2B5EF4-FFF2-40B4-BE49-F238E27FC236}">
                <a16:creationId xmlns:a16="http://schemas.microsoft.com/office/drawing/2014/main" id="{8F65F4DD-1646-35F8-B0A5-3B2F828174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0000" y="5524500"/>
            <a:ext cx="6387603" cy="2471394"/>
          </a:xfrm>
          <a:prstGeom prst="rect">
            <a:avLst/>
          </a:prstGeom>
        </p:spPr>
      </p:pic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5B785057-6AFC-1A7F-21FB-67D1A7E05BD2}"/>
              </a:ext>
            </a:extLst>
          </p:cNvPr>
          <p:cNvSpPr txBox="1"/>
          <p:nvPr/>
        </p:nvSpPr>
        <p:spPr>
          <a:xfrm>
            <a:off x="2291098" y="1338074"/>
            <a:ext cx="13705803" cy="248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ra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hai tia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nằm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hai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phía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rõ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hai tia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nằm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hai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phía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A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28600" y="8696325"/>
            <a:ext cx="2438400" cy="1578310"/>
          </a:xfrm>
          <a:prstGeom prst="rect">
            <a:avLst/>
          </a:prstGeom>
        </p:spPr>
      </p:pic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99EA1669-3DC5-AE73-A00F-451F108CFB7A}"/>
              </a:ext>
            </a:extLst>
          </p:cNvPr>
          <p:cNvSpPr/>
          <p:nvPr/>
        </p:nvSpPr>
        <p:spPr>
          <a:xfrm>
            <a:off x="2438400" y="1562100"/>
            <a:ext cx="160020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D294C2EF-915B-45E4-85CE-BE6913C6CEDC}"/>
                  </a:ext>
                </a:extLst>
              </p:cNvPr>
              <p:cNvSpPr txBox="1"/>
              <p:nvPr/>
            </p:nvSpPr>
            <p:spPr>
              <a:xfrm>
                <a:off x="4383783" y="1665357"/>
                <a:ext cx="952043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𝑧𝑂𝑦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3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D294C2EF-915B-45E4-85CE-BE6913C6CE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3783" y="1665357"/>
                <a:ext cx="9520433" cy="707886"/>
              </a:xfrm>
              <a:prstGeom prst="rect">
                <a:avLst/>
              </a:prstGeom>
              <a:blipFill>
                <a:blip r:embed="rId4"/>
                <a:stretch>
                  <a:fillRect l="-2241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48C8E617-7510-DD77-E5D0-CEB4921A3FC7}"/>
                  </a:ext>
                </a:extLst>
              </p:cNvPr>
              <p:cNvSpPr txBox="1"/>
              <p:nvPr/>
            </p:nvSpPr>
            <p:spPr>
              <a:xfrm>
                <a:off x="2438400" y="2936908"/>
                <a:ext cx="7886701" cy="551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𝑧𝑂𝑦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Hai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𝑦𝑦</m:t>
                    </m:r>
                    <m:r>
                      <a:rPr lang="en-US" sz="4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hay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48C8E617-7510-DD77-E5D0-CEB4921A3F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2936908"/>
                <a:ext cx="7886701" cy="5518242"/>
              </a:xfrm>
              <a:prstGeom prst="rect">
                <a:avLst/>
              </a:prstGeom>
              <a:blipFill>
                <a:blip r:embed="rId5"/>
                <a:stretch>
                  <a:fillRect l="-2705" r="-4637" b="-3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Hình ảnh 12">
            <a:extLst>
              <a:ext uri="{FF2B5EF4-FFF2-40B4-BE49-F238E27FC236}">
                <a16:creationId xmlns:a16="http://schemas.microsoft.com/office/drawing/2014/main" id="{0E20D4D2-26EF-C898-B9B9-EFBCF851902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3" t="38981" r="42227"/>
          <a:stretch/>
        </p:blipFill>
        <p:spPr>
          <a:xfrm>
            <a:off x="10439400" y="2781300"/>
            <a:ext cx="6462559" cy="5518241"/>
          </a:xfrm>
          <a:prstGeom prst="rect">
            <a:avLst/>
          </a:prstGeom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31805EBC-BF01-21D8-4B6E-FBA6F384F7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1709358">
            <a:off x="13186703" y="694319"/>
            <a:ext cx="5044897" cy="2256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1680</Words>
  <Application>Microsoft Office PowerPoint</Application>
  <PresentationFormat>Custom</PresentationFormat>
  <Paragraphs>210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Cambria Math</vt:lpstr>
      <vt:lpstr>Times New Roman</vt:lpstr>
      <vt:lpstr>Arial</vt:lpstr>
      <vt:lpstr>Symbol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Brown Illustrated Group Project Education Presentation 16:9</dc:title>
  <dc:creator>Lê Thảo</dc:creator>
  <cp:lastModifiedBy>Admin</cp:lastModifiedBy>
  <cp:revision>8</cp:revision>
  <dcterms:created xsi:type="dcterms:W3CDTF">2006-08-16T00:00:00Z</dcterms:created>
  <dcterms:modified xsi:type="dcterms:W3CDTF">2023-04-11T15:22:27Z</dcterms:modified>
  <dc:identifier>DAFNewJNOJw</dc:identifier>
</cp:coreProperties>
</file>