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11" r:id="rId3"/>
    <p:sldId id="258" r:id="rId4"/>
    <p:sldId id="262" r:id="rId5"/>
    <p:sldId id="257" r:id="rId6"/>
    <p:sldId id="259" r:id="rId7"/>
    <p:sldId id="260" r:id="rId8"/>
    <p:sldId id="267" r:id="rId9"/>
    <p:sldId id="290" r:id="rId10"/>
    <p:sldId id="268" r:id="rId11"/>
    <p:sldId id="291" r:id="rId12"/>
    <p:sldId id="292" r:id="rId13"/>
    <p:sldId id="269" r:id="rId14"/>
    <p:sldId id="270" r:id="rId15"/>
    <p:sldId id="273" r:id="rId16"/>
    <p:sldId id="293" r:id="rId17"/>
    <p:sldId id="271" r:id="rId18"/>
    <p:sldId id="295" r:id="rId19"/>
    <p:sldId id="296" r:id="rId20"/>
    <p:sldId id="272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85" r:id="rId30"/>
    <p:sldId id="286" r:id="rId31"/>
    <p:sldId id="287" r:id="rId32"/>
    <p:sldId id="288" r:id="rId33"/>
    <p:sldId id="289" r:id="rId34"/>
    <p:sldId id="264" r:id="rId35"/>
    <p:sldId id="305" r:id="rId36"/>
    <p:sldId id="275" r:id="rId37"/>
    <p:sldId id="261" r:id="rId38"/>
    <p:sldId id="278" r:id="rId39"/>
    <p:sldId id="279" r:id="rId40"/>
    <p:sldId id="306" r:id="rId41"/>
    <p:sldId id="307" r:id="rId42"/>
    <p:sldId id="277" r:id="rId43"/>
    <p:sldId id="280" r:id="rId44"/>
    <p:sldId id="281" r:id="rId45"/>
    <p:sldId id="282" r:id="rId46"/>
    <p:sldId id="274" r:id="rId47"/>
    <p:sldId id="283" r:id="rId48"/>
    <p:sldId id="308" r:id="rId49"/>
    <p:sldId id="309" r:id="rId50"/>
    <p:sldId id="310" r:id="rId51"/>
    <p:sldId id="263" r:id="rId52"/>
    <p:sldId id="265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0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7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152.sv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15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27" Type="http://schemas.openxmlformats.org/officeDocument/2006/relationships/image" Target="../media/image170.sv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27" Type="http://schemas.openxmlformats.org/officeDocument/2006/relationships/image" Target="../media/image17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28" Type="http://schemas.openxmlformats.org/officeDocument/2006/relationships/image" Target="../media/image42.png"/><Relationship Id="rId27" Type="http://schemas.openxmlformats.org/officeDocument/2006/relationships/image" Target="../media/image17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15" Type="http://schemas.openxmlformats.org/officeDocument/2006/relationships/image" Target="../media/image14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2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71" Type="http://schemas.openxmlformats.org/officeDocument/2006/relationships/image" Target="../media/image7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72" Type="http://schemas.openxmlformats.org/officeDocument/2006/relationships/image" Target="../media/image52.png"/><Relationship Id="rId3" Type="http://schemas.openxmlformats.org/officeDocument/2006/relationships/image" Target="../media/image4.svg"/><Relationship Id="rId71" Type="http://schemas.openxmlformats.org/officeDocument/2006/relationships/image" Target="../media/image7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52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10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5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62.gif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svg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9" Type="http://schemas.openxmlformats.org/officeDocument/2006/relationships/image" Target="NUL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svg"/><Relationship Id="rId9" Type="http://schemas.openxmlformats.org/officeDocument/2006/relationships/image" Target="../media/image152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sv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15" Type="http://schemas.openxmlformats.org/officeDocument/2006/relationships/image" Target="../media/image15.png"/><Relationship Id="rId4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1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71" Type="http://schemas.openxmlformats.org/officeDocument/2006/relationships/image" Target="../media/image7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" y="1589"/>
            <a:ext cx="18194278" cy="1028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129616" y="2371615"/>
            <a:ext cx="12220012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3600" b="1" kern="0" cap="all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9: ĐƯỜNG TRUNG TRỰC CỦA MỘT ĐOẠN </a:t>
            </a:r>
            <a:r>
              <a:rPr lang="vi-VN" sz="3600" b="1" kern="0" cap="all" dirty="0" smtClean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600" b="1" kern="0" dirty="0">
              <a:solidFill>
                <a:schemeClr val="accent6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72628" y="360779"/>
            <a:ext cx="1541256" cy="155247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768471" y="5157011"/>
            <a:ext cx="56410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3941" y="926006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8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894137" y="3134841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91200" y="468525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  <a:blipFill>
                <a:blip r:embed="rId6"/>
                <a:stretch>
                  <a:fillRect l="-1573" r="-225" b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HĐ2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643120" y="546697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295900"/>
            <a:ext cx="4503513" cy="466077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5509" y="8100295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5" name="Oval Callout 24"/>
          <p:cNvSpPr/>
          <p:nvPr/>
        </p:nvSpPr>
        <p:spPr>
          <a:xfrm>
            <a:off x="9144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1715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71318"/>
            <a:ext cx="4503513" cy="466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7395508"/>
            <a:ext cx="1028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Do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</a:p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 = MB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14706600" y="3848100"/>
            <a:ext cx="381000" cy="1752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021736" y="-4855994"/>
            <a:ext cx="7563722" cy="72342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754600" y="8191500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44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5208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1485900"/>
            <a:ext cx="8077200" cy="8152496"/>
            <a:chOff x="1008748" y="3046087"/>
            <a:chExt cx="8077200" cy="8152496"/>
          </a:xfrm>
        </p:grpSpPr>
        <p:grpSp>
          <p:nvGrpSpPr>
            <p:cNvPr id="4" name="Group 3"/>
            <p:cNvGrpSpPr/>
            <p:nvPr/>
          </p:nvGrpSpPr>
          <p:grpSpPr>
            <a:xfrm>
              <a:off x="1008748" y="3046087"/>
              <a:ext cx="8077200" cy="5501657"/>
              <a:chOff x="1066800" y="2284087"/>
              <a:chExt cx="8077200" cy="5501657"/>
            </a:xfrm>
          </p:grpSpPr>
          <p:sp>
            <p:nvSpPr>
              <p:cNvPr id="3" name="Oval Callout 2"/>
              <p:cNvSpPr/>
              <p:nvPr/>
            </p:nvSpPr>
            <p:spPr>
              <a:xfrm>
                <a:off x="1066800" y="2284087"/>
                <a:ext cx="8077200" cy="5501657"/>
              </a:xfrm>
              <a:prstGeom prst="wedgeEllipseCallout">
                <a:avLst>
                  <a:gd name="adj1" fmla="val -33346"/>
                  <a:gd name="adj2" fmla="val 491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864703" y="3198487"/>
                <a:ext cx="666969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0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Một điểm thuộc đường trung trực của đoạn thẳng thì cách đều hai đầu mút của đoạn thẳng đó.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EAB0314-8F76-4681-9068-C12A4B9C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36589" y="7801520"/>
              <a:ext cx="3771543" cy="33970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  <a:blipFill>
                <a:blip r:embed="rId14"/>
                <a:stretch>
                  <a:fillRect l="-2717" r="-264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1121" y="6026270"/>
            <a:ext cx="3417490" cy="3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114800" y="8186186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35400" y="-3086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786684" y="8015131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2962" y="-1552639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908" y="342900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tr101)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8229600" y="35679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  <a:blipFill>
                <a:blip r:embed="rId6"/>
                <a:stretch>
                  <a:fillRect l="-131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  <a:blipFill>
                <a:blip r:embed="rId7"/>
                <a:stretch>
                  <a:fillRect l="-225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  <a:blipFill>
                <a:blip r:embed="rId11"/>
                <a:stretch>
                  <a:fillRect l="-2881" r="-205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15087520" y="5570386"/>
            <a:ext cx="533400" cy="33306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72052" y="8917954"/>
            <a:ext cx="1447800" cy="10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7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355815" y="-322519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16627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4400" y="404538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000" b="1" noProof="0" dirty="0" smtClean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5000" b="1" i="0" u="none" strike="noStrike" kern="1200" cap="none" spc="0" normalizeH="0" baseline="0" noProof="0" dirty="0" smtClean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p:sp>
        <p:nvSpPr>
          <p:cNvPr id="24" name="Oval Callout 23"/>
          <p:cNvSpPr/>
          <p:nvPr/>
        </p:nvSpPr>
        <p:spPr>
          <a:xfrm>
            <a:off x="7289423" y="486336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42" y="1613363"/>
            <a:ext cx="163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34" y="4863360"/>
            <a:ext cx="5296820" cy="4915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0" y="6124738"/>
            <a:ext cx="9144000" cy="2904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OA = OB = 3 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 m.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221200" y="8648700"/>
            <a:ext cx="747684" cy="1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689558" y="8803947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19797" y="-303688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427847" y="484307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  <a:blipFill>
                <a:blip r:embed="rId6"/>
                <a:stretch>
                  <a:fillRect l="-1232" r="-1232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50" y="5744639"/>
            <a:ext cx="5257800" cy="395065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4285919" y="7146871"/>
            <a:ext cx="1890376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8109284" y="2037725"/>
            <a:ext cx="1021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 = MB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∆MOA = ∆MOB (c - c - c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358049" y="800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049" y="2604492"/>
            <a:ext cx="5577670" cy="41910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16034084" y="3214093"/>
            <a:ext cx="762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169447" y="7857222"/>
            <a:ext cx="1402367" cy="214511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9" name="Oval Callout 18"/>
          <p:cNvSpPr/>
          <p:nvPr/>
        </p:nvSpPr>
        <p:spPr>
          <a:xfrm>
            <a:off x="1219200" y="706879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5316200" y="7240964"/>
            <a:ext cx="1600200" cy="2447726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Do ∆MOA = ∆MOB (c - c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OA = OB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OA = OB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  <a:blipFill>
                <a:blip r:embed="rId28"/>
                <a:stretch>
                  <a:fillRect l="-1182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3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 cách đều hai đầu mút của một đoạn  thẳng thì nằm trên đường trung trực của đoạn thẳng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457" y="5035184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5853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Gọi d là đường trung trực của đoạn thẳng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AB,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 điểm sao cho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MB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Ta có M nằm trên đường trung trực d của đoạn thẳng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25200" y="5888221"/>
            <a:ext cx="5257800" cy="39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551655"/>
            <a:ext cx="5582653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2007" y="987956"/>
              <a:ext cx="574343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tr102)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93).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  <a:blipFill>
                <a:blip r:embed="rId6"/>
                <a:stretch>
                  <a:fillRect l="-1253" r="-1253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3944504"/>
            <a:ext cx="4800600" cy="543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  <a:blipFill>
                <a:blip r:embed="rId8"/>
                <a:stretch>
                  <a:fillRect l="-2287" r="-222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32307" y="8853788"/>
            <a:ext cx="2009658" cy="1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249400" y="-5093427"/>
            <a:ext cx="7059616" cy="68177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40897" y="-608993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2514600" y="8885721"/>
            <a:ext cx="4447864" cy="4450878"/>
          </a:xfrm>
          <a:prstGeom prst="rect">
            <a:avLst/>
          </a:prstGeom>
        </p:spPr>
      </p:pic>
      <p:sp>
        <p:nvSpPr>
          <p:cNvPr id="17" name="Google Shape;7771;p33"/>
          <p:cNvSpPr txBox="1">
            <a:spLocks/>
          </p:cNvSpPr>
          <p:nvPr/>
        </p:nvSpPr>
        <p:spPr>
          <a:xfrm>
            <a:off x="6705600" y="8001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15350" y="2331816"/>
            <a:ext cx="9218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Hình 86 minh họa chiếc cân thăng bằng và gợi nên hình ảnh đoạn thẳng AB, đường thẳng d. Đường thẳng d có mối liên hệ gì với đoạn thẳng AB?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0497" y="-625322"/>
            <a:ext cx="1193246" cy="1193246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58550" y="6667500"/>
            <a:ext cx="3318392" cy="278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1064" y="2552700"/>
            <a:ext cx="5762936" cy="681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5276" y="3675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602833"/>
            <a:ext cx="4572000" cy="517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  <a:blipFill>
                <a:blip r:embed="rId7"/>
                <a:stretch>
                  <a:fillRect l="-1687" b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  <a:blipFill>
                <a:blip r:embed="rId8"/>
                <a:stretch>
                  <a:fillRect l="-1455" r="-141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648200" y="8496300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687800" y="-2445115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72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Do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  <a:blipFill>
                <a:blip r:embed="rId6"/>
                <a:stretch>
                  <a:fillRect l="-1333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1400" y="2400300"/>
            <a:ext cx="14363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19800" y="315605"/>
            <a:ext cx="5988909" cy="1246495"/>
            <a:chOff x="1676400" y="38100"/>
            <a:chExt cx="5988909" cy="1246495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smtClean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  <a:blipFill>
                <a:blip r:embed="rId9"/>
                <a:stretch>
                  <a:fillRect l="-122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131081" y="5620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1"/>
              </a:ext>
            </a:extLst>
          </a:blip>
          <a:srcRect/>
          <a:stretch>
            <a:fillRect/>
          </a:stretch>
        </p:blipFill>
        <p:spPr>
          <a:xfrm>
            <a:off x="16709562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838200" y="5905500"/>
            <a:ext cx="3394638" cy="3915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6724990"/>
            <a:ext cx="1165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= AC.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Do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AB =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13108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1"/>
              </a:ext>
            </a:extLst>
          </a:blip>
          <a:srcRect/>
          <a:stretch>
            <a:fillRect/>
          </a:stretch>
        </p:blipFill>
        <p:spPr>
          <a:xfrm>
            <a:off x="16535400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33400" y="1969889"/>
            <a:ext cx="3775638" cy="435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1729919"/>
            <a:ext cx="1348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AB = AC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AH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= ∆AHC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HB = HC 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5011400" y="2872919"/>
            <a:ext cx="381000" cy="16801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776978"/>
            <a:ext cx="15697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BC.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381000" y="288981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86116" y="449384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738036" y="527556"/>
            <a:ext cx="143097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nl-NL" sz="4500" b="1" i="0" u="none" strike="noStrike" kern="1200" cap="none" spc="0" normalizeH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ĐƯỜNG TRUNG TRỰC CỦA MỘT ĐOẠN THẲNG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7263" y="2814578"/>
            <a:ext cx="1508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 thước thẳng (có chia đơn vị) và compa vẽ đường trung trực của đoạn thẳng AB, biết AB = 3cm.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 đường trung trực của đoạn thẳng AB = 3cm.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971691" y="6001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lnSpc>
                    <a:spcPct val="107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  <a:blipFill>
                <a:blip r:embed="rId7"/>
                <a:stretch>
                  <a:fillRect l="-2199" t="-16239" r="-1581" b="-3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053" y="6670061"/>
            <a:ext cx="435673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6" grpId="0"/>
      <p:bldP spid="2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  <a:blipFill>
                <a:blip r:embed="rId4"/>
                <a:stretch>
                  <a:fillRect l="-1969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0" y="824981"/>
            <a:ext cx="3429000" cy="370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  <a:blipFill>
                <a:blip r:embed="rId6"/>
                <a:stretch>
                  <a:fillRect l="-1969" r="-221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7685" y="5600700"/>
            <a:ext cx="3429000" cy="411479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185" y="3503108"/>
            <a:ext cx="2273288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057400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  <a:blipFill>
                <a:blip r:embed="rId4"/>
                <a:stretch>
                  <a:fillRect l="-136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19730" flipH="1">
            <a:off x="16762173" y="5466265"/>
            <a:ext cx="2273288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074" y="3617330"/>
            <a:ext cx="4953000" cy="5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SP 50 Vẽ đường trung trực của đoạn thẳ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90500"/>
            <a:ext cx="178308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914400" y="342900"/>
            <a:ext cx="164592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099734" y="908306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872527" y="7658100"/>
            <a:ext cx="3277905" cy="107009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914400" y="1714500"/>
            <a:ext cx="1630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600327" y="2408346"/>
            <a:ext cx="1981072" cy="966456"/>
            <a:chOff x="3829050" y="1273590"/>
            <a:chExt cx="1260620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79995" y="133775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1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731191" y="1867956"/>
            <a:ext cx="12929489" cy="18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0" dirty="0">
                <a:ea typeface="Times New Roman" panose="02020603050405020304" pitchFamily="18" charset="0"/>
              </a:rPr>
              <a:t>Cho </a:t>
            </a:r>
            <a:r>
              <a:rPr lang="en-US" sz="4000" b="0" dirty="0" err="1"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ea typeface="Times New Roman" panose="02020603050405020304" pitchFamily="18" charset="0"/>
              </a:rPr>
              <a:t>vẽ</a:t>
            </a:r>
            <a:r>
              <a:rPr lang="en-US" sz="4000" b="0" dirty="0">
                <a:ea typeface="Times New Roman" panose="02020603050405020304" pitchFamily="18" charset="0"/>
              </a:rPr>
              <a:t>, </a:t>
            </a:r>
            <a:r>
              <a:rPr lang="en-US" sz="4000" b="0" dirty="0" err="1"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ea typeface="Times New Roman" panose="02020603050405020304" pitchFamily="18" charset="0"/>
              </a:rPr>
              <a:t> AB = AC, DB = DC; </a:t>
            </a:r>
            <a:r>
              <a:rPr lang="en-US" sz="4000" b="0" dirty="0">
                <a:ea typeface="Arial" panose="020B0604020202020204" pitchFamily="34" charset="0"/>
              </a:rPr>
              <a:t>M </a:t>
            </a:r>
            <a:r>
              <a:rPr lang="en-US" sz="4000" b="0" dirty="0" err="1">
                <a:ea typeface="Arial" panose="020B0604020202020204" pitchFamily="34" charset="0"/>
              </a:rPr>
              <a:t>là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giao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điểm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của</a:t>
            </a:r>
            <a:r>
              <a:rPr lang="en-US" sz="4000" b="0" dirty="0">
                <a:ea typeface="Arial" panose="020B0604020202020204" pitchFamily="34" charset="0"/>
              </a:rPr>
              <a:t> AD </a:t>
            </a:r>
            <a:r>
              <a:rPr lang="en-US" sz="4000" b="0" dirty="0" err="1">
                <a:ea typeface="Arial" panose="020B0604020202020204" pitchFamily="34" charset="0"/>
              </a:rPr>
              <a:t>và</a:t>
            </a:r>
            <a:r>
              <a:rPr lang="en-US" sz="4000" b="0" dirty="0">
                <a:ea typeface="Arial" panose="020B0604020202020204" pitchFamily="34" charset="0"/>
              </a:rPr>
              <a:t> BC. </a:t>
            </a:r>
            <a:r>
              <a:rPr lang="en-US" sz="4000" b="0" dirty="0" err="1">
                <a:ea typeface="Arial" panose="020B0604020202020204" pitchFamily="34" charset="0"/>
              </a:rPr>
              <a:t>Chọn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trả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lời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trong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các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sau</a:t>
            </a:r>
            <a:r>
              <a:rPr lang="en-US" sz="4000" b="0" dirty="0">
                <a:ea typeface="Arial" panose="020B0604020202020204" pitchFamily="34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95772" y="7810500"/>
            <a:ext cx="1435446" cy="2469384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10000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3848100"/>
            <a:ext cx="4152629" cy="47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AD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MB = MD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  <a:blipFill>
                <a:blip r:embed="rId10"/>
                <a:stretch>
                  <a:fillRect l="-1880" r="-537" b="-4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  <p:sndAc>
          <p:stSnd>
            <p:snd r:embed="rId2" name="chimes.wav"/>
          </p:stSnd>
        </p:sndAc>
      </p:transition>
    </mc:Choice>
    <mc:Fallback xmlns="">
      <p:transition spd="med" advClick="0">
        <p:randomBar dir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45867" y="9083808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819400" y="5849407"/>
            <a:ext cx="6667500" cy="104669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1200" y="2339315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2774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91000" y="1832908"/>
            <a:ext cx="126246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00337" y="7604303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56133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384" y="3784342"/>
            <a:ext cx="136049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OA = OB.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724400" y="-5112584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625788" y="651048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70625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57908" y="-1273945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42" y="2095500"/>
            <a:ext cx="1653074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6500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nl-NL" sz="6500" b="1" cap="all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VII. tam giác</a:t>
            </a:r>
            <a:endParaRPr lang="en-US" sz="65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4031546"/>
            <a:ext cx="1242065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6500" b="1" kern="0" cap="all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9: ĐƯỜNG TRUNG TRỰC CỦA MỘT ĐOẠN THẲNG</a:t>
            </a:r>
            <a:endParaRPr lang="en-US" sz="6500" b="1" kern="0" dirty="0">
              <a:solidFill>
                <a:schemeClr val="accent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9651" y="893959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3971858" y="5217970"/>
            <a:ext cx="1977940" cy="112717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102165" y="2247900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3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235765" y="1903419"/>
            <a:ext cx="12223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>
                <a:solidFill>
                  <a:srgbClr val="000000"/>
                </a:solidFill>
                <a:ea typeface="Times New Roman" panose="02020603050405020304" pitchFamily="18" charset="0"/>
              </a:rPr>
              <a:t>Quan sát hình bên dưới, cho biết MH là đường trung trực của đoạn thẳng NP, cho MN = 15, MP = x + 9. Vậy x có giá trị là:</a:t>
            </a:r>
            <a:endParaRPr lang="en-US" sz="36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87802" y="7581900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140941" y="88011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1977" y="3543300"/>
            <a:ext cx="4216845" cy="5343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1860" y="5037909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6;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. 15;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C.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5; 				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. 10.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31729" y="8787200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11925300" y="4762500"/>
            <a:ext cx="2247900" cy="84951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057400" y="2395376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63438" y="1909108"/>
            <a:ext cx="121674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Cho tam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∆HAB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I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AB (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).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HIB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số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91134" y="7370681"/>
            <a:ext cx="1355835" cy="2332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73" y="4000500"/>
            <a:ext cx="5112113" cy="4197590"/>
          </a:xfrm>
          <a:prstGeom prst="rect">
            <a:avLst/>
          </a:prstGeom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3805200" y="86487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548" y="4437486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45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C.180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D.30°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0869" y="8685016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4392082" y="7074462"/>
            <a:ext cx="7266517" cy="11949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378242" y="2292669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5</a:t>
              </a:r>
            </a:p>
          </p:txBody>
        </p:sp>
      </p:grp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037468" y="7268500"/>
            <a:ext cx="1313529" cy="225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BC,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AB = 5cm, DC = 8cm.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BD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  <a:blipFill>
                <a:blip r:embed="rId10"/>
                <a:stretch>
                  <a:fillRect l="-1972" r="-191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151135" y="8510887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007" y="3949556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6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8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AC = 8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5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D. AC = 5 cm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BD = 8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849600" y="-244969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87925" y="5102898"/>
            <a:ext cx="1492725" cy="1564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97400" y="9258300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81800" y="1796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997214"/>
            <a:ext cx="66294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(SGK –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94 ,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  <a:blipFill>
                <a:blip r:embed="rId6"/>
                <a:stretch>
                  <a:fillRect l="-1235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372100"/>
            <a:ext cx="5925820" cy="4440071"/>
          </a:xfrm>
          <a:prstGeom prst="rect">
            <a:avLst/>
          </a:prstGeom>
        </p:spPr>
      </p:pic>
      <p:pic>
        <p:nvPicPr>
          <p:cNvPr id="29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62441" y="5203327"/>
            <a:ext cx="1740020" cy="1363741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9258300"/>
            <a:ext cx="1483779" cy="11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7839121" y="590838"/>
            <a:ext cx="1766345" cy="8188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6593" y="1773461"/>
            <a:ext cx="1501140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CA = CB.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 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DA = DB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49250" y="4320719"/>
            <a:ext cx="143717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∆CHB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= CB (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= ∆CHB (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(1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).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1811000" y="5474588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8151970" y="725761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9443" y="2002061"/>
            <a:ext cx="1501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∆DHA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= DB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= ∆DHB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2428650" y="3142680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𝐷𝐵𝐻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(2).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  <a:blipFill>
                <a:blip r:embed="rId8"/>
                <a:stretch>
                  <a:fillRect l="-1840" r="-859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𝐷𝐵𝐻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  <a:blipFill>
                <a:blip r:embed="rId9"/>
                <a:stretch>
                  <a:fillRect l="-1392" t="-597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334000" y="88773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3200" y="-4895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170" y="1638300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95,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  <a:blipFill>
                <a:blip r:embed="rId6"/>
                <a:stretch>
                  <a:fillRect l="-1309" r="-1127" b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4457700"/>
            <a:ext cx="6543292" cy="4621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867400" y="86487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40000" y="-64054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83068" y="91821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077200" y="64270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27805"/>
            <a:ext cx="11734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Do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CD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// CD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400" y="2237889"/>
            <a:ext cx="5562600" cy="392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999" y="5706735"/>
            <a:ext cx="1487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MN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 = ND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= ∆MND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0820400" y="6819900"/>
            <a:ext cx="609600" cy="16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582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∆MNC = ∆MND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AM // DN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BM // CN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  <a:blipFill>
                <a:blip r:embed="rId6"/>
                <a:stretch>
                  <a:fillRect l="-1812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434212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0" y="7810500"/>
            <a:ext cx="4721458" cy="1788253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9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</p:spTree>
    <p:extLst>
      <p:ext uri="{BB962C8B-B14F-4D97-AF65-F5344CB8AC3E}">
        <p14:creationId xmlns:p14="http://schemas.microsoft.com/office/powerpoint/2010/main" val="956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625967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215855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Do ∆MNC = ∆MND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MC = MD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01980" marR="3048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∆AMD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∆BMC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AM = BM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MD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= ∆BMC (c - g - 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  <a:blipFill>
                <a:blip r:embed="rId6"/>
                <a:stretch>
                  <a:fillRect l="-1960" b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1900326"/>
            <a:ext cx="5562600" cy="392897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9982200" y="4518735"/>
            <a:ext cx="533400" cy="259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 = BC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=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  <a:blipFill>
                <a:blip r:embed="rId8"/>
                <a:stretch>
                  <a:fillRect l="-1267" b="-1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9419" y="1175550"/>
            <a:ext cx="512872" cy="53022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5800" y="-2695195"/>
            <a:ext cx="5390390" cy="5390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5697200" y="8301178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-2514600" y="5524500"/>
            <a:ext cx="4447864" cy="44508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85900" y="6378766"/>
            <a:ext cx="2263111" cy="2263111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1779814" y="1027100"/>
            <a:ext cx="88881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NỘI DUNG BÀI HỌC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2628900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5067300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C7EEA1-06B5-4E56-BBE7-D90271416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868400" y="7070844"/>
            <a:ext cx="3905931" cy="3016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5914" y="2666922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95913" y="4838700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1282" y="6631275"/>
            <a:ext cx="75117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95913" y="7136847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3" grpId="0" animBg="1"/>
      <p:bldP spid="24" grpId="0" animBg="1"/>
      <p:bldP spid="2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36220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9" y="1366926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0" y="8343900"/>
            <a:ext cx="4721458" cy="1788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Do ∆AMD = ∆BMC (c - g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  <a:blipFill>
                <a:blip r:embed="rId9"/>
                <a:stretch>
                  <a:fillRect l="-1278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21776" y="4533900"/>
            <a:ext cx="1302776" cy="13027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1944" y="9155444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0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1603826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  <a:blipFill>
                <a:blip r:embed="rId6"/>
                <a:stretch>
                  <a:fillRect l="-1365" r="-1327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1" y="5645879"/>
            <a:ext cx="5963078" cy="433000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0000" y="8191500"/>
            <a:ext cx="1752600" cy="1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43000" y="7429500"/>
            <a:ext cx="1676400" cy="1676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16400" y="8953500"/>
            <a:ext cx="2263111" cy="2263111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80010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714500"/>
            <a:ext cx="6401277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AB.</a:t>
                </a:r>
              </a:p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  <a:blipFill>
                <a:blip r:embed="rId7"/>
                <a:stretch>
                  <a:fillRect l="-155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A, B,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  <a:blipFill>
                <a:blip r:embed="rId8"/>
                <a:stretch>
                  <a:fillRect l="-1210" r="-1171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020062" y="88011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3820137" y="83439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1606083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8839" y="272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thuộc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Chứng minh: 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𝐴𝐼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  <a:blipFill>
                <a:blip r:embed="rId6"/>
                <a:stretch>
                  <a:fillRect l="-134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05400" y="7962900"/>
            <a:ext cx="236428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0400" y="5563582"/>
            <a:ext cx="5181600" cy="4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925800" y="81915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16200" y="-64435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-3074019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63419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987745"/>
            <a:ext cx="10439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= BI.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= BI + IM = AI + IM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30250"/>
            <a:ext cx="5181600" cy="4380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6252508"/>
            <a:ext cx="11696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=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132383" y="7909463"/>
            <a:ext cx="2288434" cy="20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55283" y="6639762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73400" y="9496324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117265" y="-10699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1" y="-3295347"/>
            <a:ext cx="4447864" cy="44508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48400" y="408214"/>
            <a:ext cx="5715000" cy="1131079"/>
            <a:chOff x="204322" y="114300"/>
            <a:chExt cx="5715000" cy="1131079"/>
          </a:xfrm>
        </p:grpSpPr>
        <p:sp>
          <p:nvSpPr>
            <p:cNvPr id="21" name="Rectangle 20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7324" y="1604308"/>
            <a:ext cx="1729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AB = AC, DB = DC,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minh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1277600" y="3467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888856"/>
            <a:ext cx="4571999" cy="5501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0" y="4305300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AB = AC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DB = DC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do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 = MC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773400" y="-304036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21776" y="4602724"/>
            <a:ext cx="1302776" cy="130277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97400" y="9334500"/>
            <a:ext cx="2263111" cy="21869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8400" y="583421"/>
            <a:ext cx="5715000" cy="1131079"/>
            <a:chOff x="204322" y="114300"/>
            <a:chExt cx="5715000" cy="1131079"/>
          </a:xfrm>
        </p:grpSpPr>
        <p:sp>
          <p:nvSpPr>
            <p:cNvPr id="13" name="Rectangle 12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935226"/>
            <a:ext cx="16078200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diều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nẹp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DB.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3600" y="4000500"/>
            <a:ext cx="33528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28650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 = AB = 50 cm, DB = 25 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548855" y="50673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7">
            <a:extLst>
              <a:ext uri="{FF2B5EF4-FFF2-40B4-BE49-F238E27FC236}">
                <a16:creationId xmlns:a16="http://schemas.microsoft.com/office/drawing/2014/main" id="{5A906C25-1978-8F15-16D5-AA9653D424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555320">
            <a:off x="2122788" y="9328075"/>
            <a:ext cx="1222076" cy="9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248400" y="419100"/>
            <a:ext cx="5715000" cy="1131079"/>
            <a:chOff x="204322" y="114300"/>
            <a:chExt cx="5715000" cy="1131079"/>
          </a:xfrm>
        </p:grpSpPr>
        <p:sp>
          <p:nvSpPr>
            <p:cNvPr id="19" name="Rectangle 18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1662648"/>
            <a:ext cx="16992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0" y="5760350"/>
            <a:ext cx="6191310" cy="4259950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35200" y="6591300"/>
            <a:ext cx="2046966" cy="1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3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07505" y="666546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2111347"/>
            <a:ext cx="102696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  <a:endParaRPr lang="fr-FR" sz="4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49447"/>
            <a:ext cx="5791200" cy="398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1555" y="6601745"/>
            <a:ext cx="1631824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fr-FR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722533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743200" y="5715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4000" b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Thật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d;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(CA = CB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 // d, do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  <a:blipFill>
                <a:blip r:embed="rId6"/>
                <a:stretch>
                  <a:fillRect l="-1307" r="-1307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23" y="1049773"/>
            <a:ext cx="4953000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1600200" y="286837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11734800" y="571790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7202" y="202421"/>
            <a:ext cx="3686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1200" y="342936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87.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Tim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  <a:blipFill>
                <a:blip r:embed="rId6"/>
                <a:stretch>
                  <a:fillRect l="-240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683566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278" y="5829300"/>
            <a:ext cx="4526706" cy="415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IA = IB.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  <a:blipFill>
                <a:blip r:embed="rId9"/>
                <a:stretch>
                  <a:fillRect l="-1797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16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2890651" y="7396349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0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88995" y="-15446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2328294"/>
            <a:ext cx="4447864" cy="44508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36692" y="-424055"/>
            <a:ext cx="2263111" cy="226311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7349" y="7396349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1115582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6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7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Rectangle 24"/>
            <p:cNvSpPr/>
            <p:nvPr/>
          </p:nvSpPr>
          <p:spPr>
            <a:xfrm>
              <a:off x="7396370" y="4652589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190805" y="2897346"/>
            <a:ext cx="5548298" cy="3846354"/>
            <a:chOff x="12589614" y="3479846"/>
            <a:chExt cx="5538234" cy="4853711"/>
          </a:xfrm>
        </p:grpSpPr>
        <p:grpSp>
          <p:nvGrpSpPr>
            <p:cNvPr id="29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2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Rectangle 29"/>
            <p:cNvSpPr/>
            <p:nvPr/>
          </p:nvSpPr>
          <p:spPr>
            <a:xfrm>
              <a:off x="12589614" y="3556446"/>
              <a:ext cx="5538234" cy="4777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10: Tính chất ba đường trung tuyến của tam </a:t>
              </a:r>
              <a:r>
                <a:rPr lang="vi-VN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24800" y="7430931"/>
            <a:ext cx="2873375" cy="258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97200" y="-1592974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73600" y="632465"/>
            <a:ext cx="2263111" cy="2263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7400" y="6384457"/>
            <a:ext cx="6928366" cy="262411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2389860" y="1764020"/>
            <a:ext cx="1388344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3257" y="4762500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00" y="5829300"/>
            <a:ext cx="3760669" cy="378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  <a:blipFill>
                <a:blip r:embed="rId15"/>
                <a:stretch>
                  <a:fillRect l="-1837" r="-183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28571" y="7734300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66916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tr100)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89 ,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  <a:blipFill>
                <a:blip r:embed="rId6"/>
                <a:stretch>
                  <a:fillRect l="-134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831" y="5149470"/>
            <a:ext cx="11003938" cy="372783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025725" y="7121980"/>
            <a:ext cx="1509245" cy="2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526000" y="8876344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752600" y="266700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245" y="952500"/>
            <a:ext cx="10201359" cy="345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  <a:blipFill>
                <a:blip r:embed="rId7"/>
                <a:stretch>
                  <a:fillRect l="-1116" r="-1191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29521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smtClean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5000" b="1" dirty="0">
                <a:ln w="0"/>
                <a:solidFill>
                  <a:srgbClr val="AA3F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minh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  <a:blipFill>
                <a:blip r:embed="rId9"/>
                <a:stretch>
                  <a:fillRect l="-122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304649" y="3486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8" y="4664960"/>
            <a:ext cx="4657287" cy="5279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hay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  <a:blipFill>
                <a:blip r:embed="rId11"/>
                <a:stretch>
                  <a:fillRect l="-2139" r="-1188" b="-4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1"/>
              </a:ext>
            </a:extLst>
          </a:blip>
          <a:srcRect/>
          <a:stretch>
            <a:fillRect/>
          </a:stretch>
        </p:blipFill>
        <p:spPr>
          <a:xfrm>
            <a:off x="485115" y="3496464"/>
            <a:ext cx="1197438" cy="1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2795</Words>
  <Application>Microsoft Office PowerPoint</Application>
  <PresentationFormat>Custom</PresentationFormat>
  <Paragraphs>286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Kavoon</vt:lpstr>
      <vt:lpstr>Cambria Math</vt:lpstr>
      <vt:lpstr>Times New Roman</vt:lpstr>
      <vt:lpstr>Arial</vt:lpstr>
      <vt:lpstr>Calibri Light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Mathematics Class Presentation</dc:title>
  <dc:creator>Hà Ngân</dc:creator>
  <cp:lastModifiedBy>Admin</cp:lastModifiedBy>
  <cp:revision>50</cp:revision>
  <dcterms:created xsi:type="dcterms:W3CDTF">2006-08-16T00:00:00Z</dcterms:created>
  <dcterms:modified xsi:type="dcterms:W3CDTF">2023-04-11T14:56:48Z</dcterms:modified>
  <dc:identifier>DAFSQ4Qx1jE</dc:identifier>
</cp:coreProperties>
</file>