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309" r:id="rId4"/>
    <p:sldId id="257" r:id="rId5"/>
    <p:sldId id="259" r:id="rId6"/>
    <p:sldId id="258" r:id="rId7"/>
    <p:sldId id="263" r:id="rId8"/>
    <p:sldId id="265" r:id="rId9"/>
    <p:sldId id="266" r:id="rId10"/>
    <p:sldId id="267" r:id="rId11"/>
    <p:sldId id="261" r:id="rId12"/>
    <p:sldId id="264" r:id="rId13"/>
    <p:sldId id="260" r:id="rId14"/>
    <p:sldId id="268" r:id="rId15"/>
    <p:sldId id="269" r:id="rId16"/>
    <p:sldId id="270" r:id="rId17"/>
    <p:sldId id="273" r:id="rId18"/>
    <p:sldId id="272" r:id="rId19"/>
    <p:sldId id="275" r:id="rId20"/>
    <p:sldId id="274" r:id="rId21"/>
    <p:sldId id="277" r:id="rId22"/>
    <p:sldId id="276" r:id="rId23"/>
    <p:sldId id="279" r:id="rId24"/>
    <p:sldId id="285" r:id="rId25"/>
    <p:sldId id="287" r:id="rId26"/>
    <p:sldId id="291" r:id="rId27"/>
    <p:sldId id="288" r:id="rId28"/>
    <p:sldId id="286" r:id="rId29"/>
    <p:sldId id="292" r:id="rId30"/>
    <p:sldId id="283" r:id="rId31"/>
    <p:sldId id="296" r:id="rId32"/>
    <p:sldId id="294" r:id="rId33"/>
    <p:sldId id="295" r:id="rId34"/>
    <p:sldId id="297" r:id="rId35"/>
    <p:sldId id="298" r:id="rId36"/>
    <p:sldId id="302" r:id="rId37"/>
    <p:sldId id="305" r:id="rId38"/>
    <p:sldId id="303" r:id="rId39"/>
    <p:sldId id="307" r:id="rId40"/>
    <p:sldId id="308" r:id="rId41"/>
    <p:sldId id="306" r:id="rId42"/>
    <p:sldId id="300" r:id="rId43"/>
    <p:sldId id="301" r:id="rId44"/>
  </p:sldIdLst>
  <p:sldSz cx="18288000" cy="10287000"/>
  <p:notesSz cx="6858000" cy="9144000"/>
  <p:embeddedFontLst>
    <p:embeddedFont>
      <p:font typeface="Cambria Math" panose="02040503050406030204" pitchFamily="18" charset="0"/>
      <p:regular r:id="rId45"/>
    </p:embeddedFont>
    <p:embeddedFont>
      <p:font typeface="Calibri Light" panose="020F0302020204030204" pitchFamily="34" charset="0"/>
      <p:regular r:id="rId46"/>
      <p:italic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2/16/2023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22.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svg"/><Relationship Id="rId11" Type="http://schemas.openxmlformats.org/officeDocument/2006/relationships/image" Target="../media/image16.wmf"/><Relationship Id="rId5" Type="http://schemas.openxmlformats.org/officeDocument/2006/relationships/image" Target="../media/image17.png"/><Relationship Id="rId10" Type="http://schemas.openxmlformats.org/officeDocument/2006/relationships/oleObject" Target="../embeddings/oleObject5.bin"/><Relationship Id="rId4" Type="http://schemas.openxmlformats.org/officeDocument/2006/relationships/image" Target="../media/image11.sv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svg"/><Relationship Id="rId11" Type="http://schemas.openxmlformats.org/officeDocument/2006/relationships/oleObject" Target="../embeddings/oleObject6.bin"/><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11.sv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1.svg"/><Relationship Id="rId4" Type="http://schemas.openxmlformats.org/officeDocument/2006/relationships/image" Target="../media/image29.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49.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image" Target="../media/image51.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svg"/><Relationship Id="rId11" Type="http://schemas.openxmlformats.org/officeDocument/2006/relationships/oleObject" Target="../embeddings/oleObject7.bin"/><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2.sv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5.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49.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22.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17.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1.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17.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8.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8.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41.sv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1.svg"/><Relationship Id="rId4" Type="http://schemas.openxmlformats.org/officeDocument/2006/relationships/image" Target="../media/image29.pn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49.png"/><Relationship Id="rId9" Type="http://schemas.openxmlformats.org/officeDocument/2006/relationships/image" Target="../media/image92.sv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65.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65.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image" Target="../media/image1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65.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70.png"/><Relationship Id="rId5" Type="http://schemas.openxmlformats.org/officeDocument/2006/relationships/audio" Target="../media/audio4.wav"/><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65.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17.png"/><Relationship Id="rId9" Type="http://schemas.openxmlformats.org/officeDocument/2006/relationships/image" Target="../media/image123.sv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9.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6.wmf"/><Relationship Id="rId3"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svg"/><Relationship Id="rId11" Type="http://schemas.openxmlformats.org/officeDocument/2006/relationships/image" Target="../media/image15.wmf"/><Relationship Id="rId5" Type="http://schemas.openxmlformats.org/officeDocument/2006/relationships/image" Target="../media/image17.png"/><Relationship Id="rId10" Type="http://schemas.openxmlformats.org/officeDocument/2006/relationships/oleObject" Target="../embeddings/oleObject1.bin"/><Relationship Id="rId4" Type="http://schemas.openxmlformats.org/officeDocument/2006/relationships/image" Target="../media/image2.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5.png"/><Relationship Id="rId18" Type="http://schemas.openxmlformats.org/officeDocument/2006/relationships/image" Target="../media/image19.emf"/><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43.svg"/><Relationship Id="rId17" Type="http://schemas.openxmlformats.org/officeDocument/2006/relationships/oleObject" Target="../embeddings/oleObject3.bin"/><Relationship Id="rId2" Type="http://schemas.openxmlformats.org/officeDocument/2006/relationships/slideLayout" Target="../slideLayouts/slideLayout7.xml"/><Relationship Id="rId16" Type="http://schemas.openxmlformats.org/officeDocument/2006/relationships/image" Target="../media/image26.png"/><Relationship Id="rId1" Type="http://schemas.openxmlformats.org/officeDocument/2006/relationships/vmlDrawing" Target="../drawings/vmlDrawing2.vml"/><Relationship Id="rId6" Type="http://schemas.openxmlformats.org/officeDocument/2006/relationships/image" Target="../media/image41.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46.png"/><Relationship Id="rId10" Type="http://schemas.openxmlformats.org/officeDocument/2006/relationships/image" Target="../media/image8.sv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6.wmf"/><Relationship Id="rId3" Type="http://schemas.openxmlformats.org/officeDocument/2006/relationships/image" Target="../media/image8.png"/><Relationship Id="rId7" Type="http://schemas.openxmlformats.org/officeDocument/2006/relationships/image" Target="../media/image27.png"/><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svg"/><Relationship Id="rId11" Type="http://schemas.openxmlformats.org/officeDocument/2006/relationships/image" Target="../media/image30.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2.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1.svg"/><Relationship Id="rId4" Type="http://schemas.openxmlformats.org/officeDocument/2006/relationships/image" Target="../media/image29.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1587"/>
            <a:ext cx="18194278" cy="10283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770558" y="2371614"/>
            <a:ext cx="10938123" cy="2723566"/>
          </a:xfrm>
          <a:prstGeom prst="rect">
            <a:avLst/>
          </a:prstGeom>
          <a:noFill/>
        </p:spPr>
        <p:txBody>
          <a:bodyPr wrap="none" rtlCol="0">
            <a:spAutoFit/>
          </a:bodyPr>
          <a:lstStyle/>
          <a:p>
            <a:pPr algn="ctr"/>
            <a:r>
              <a:rPr lang="en-US" sz="3599"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3599" b="1" dirty="0">
                <a:ln w="38100">
                  <a:noFill/>
                </a:ln>
                <a:solidFill>
                  <a:srgbClr val="FF0000"/>
                </a:solidFill>
                <a:latin typeface="Times New Roman" panose="02020603050405020304" pitchFamily="18" charset="0"/>
                <a:cs typeface="Times New Roman" panose="02020603050405020304" pitchFamily="18" charset="0"/>
              </a:rPr>
              <a:t>TOÁN 7</a:t>
            </a:r>
            <a:endParaRPr lang="en-US" sz="3599"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2699" b="1" dirty="0">
              <a:ln w="38100">
                <a:noFill/>
              </a:ln>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3600" b="1" dirty="0">
                <a:solidFill>
                  <a:srgbClr val="00B0F0"/>
                </a:solidFill>
                <a:latin typeface="Arial" panose="020B0604020202020204" pitchFamily="34" charset="0"/>
                <a:cs typeface="Arial" panose="020B0604020202020204" pitchFamily="34" charset="0"/>
              </a:rPr>
              <a:t>BÀI 2: QUAN HỆ GIỮA GÓC VÀ CẠNH ĐỐI DIỆN. </a:t>
            </a:r>
          </a:p>
          <a:p>
            <a:pPr algn="ctr">
              <a:lnSpc>
                <a:spcPct val="150000"/>
              </a:lnSpc>
            </a:pPr>
            <a:r>
              <a:rPr lang="en-US" sz="3600" b="1" dirty="0">
                <a:solidFill>
                  <a:srgbClr val="00B0F0"/>
                </a:solidFill>
                <a:latin typeface="Arial" panose="020B0604020202020204" pitchFamily="34" charset="0"/>
                <a:cs typeface="Arial" panose="020B0604020202020204" pitchFamily="34" charset="0"/>
              </a:rPr>
              <a:t>BẤT ĐẲNG THỨC TAM GIÁC</a:t>
            </a:r>
            <a:endParaRPr lang="en-US" sz="3600" b="1" dirty="0">
              <a:solidFill>
                <a:srgbClr val="00B0F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72628" y="360778"/>
            <a:ext cx="1541256" cy="155246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6768470" y="5157010"/>
            <a:ext cx="5641031" cy="1384738"/>
          </a:xfrm>
          <a:prstGeom prst="rect">
            <a:avLst/>
          </a:prstGeom>
          <a:noFill/>
        </p:spPr>
        <p:txBody>
          <a:bodyPr wrap="none" rtlCol="0">
            <a:spAutoFit/>
          </a:bodyPr>
          <a:lstStyle/>
          <a:p>
            <a:r>
              <a:rPr lang="en-US" sz="4199"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t>
            </a:r>
            <a:r>
              <a:rPr lang="vi-VN"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áo viên</a:t>
            </a:r>
            <a:r>
              <a:rPr lang="en-US"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vi-VN"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Đào Thị Thu</a:t>
            </a:r>
            <a:endParaRPr lang="en-US"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vi-VN"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199"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4199"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199"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199"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en-VN" sz="4199"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3939" y="926006"/>
            <a:ext cx="7862217" cy="784702"/>
          </a:xfrm>
          <a:prstGeom prst="rect">
            <a:avLst/>
          </a:prstGeom>
          <a:noFill/>
        </p:spPr>
        <p:txBody>
          <a:bodyPr wrap="none" rtlCol="0">
            <a:spAutoFit/>
          </a:bodyPr>
          <a:lstStyle/>
          <a:p>
            <a:r>
              <a:rPr lang="en-US" sz="4499"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499"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37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D43D6DF-A941-E85D-90FD-BEB8B956994F}"/>
                  </a:ext>
                </a:extLst>
              </p:cNvPr>
              <p:cNvSpPr txBox="1"/>
              <p:nvPr/>
            </p:nvSpPr>
            <p:spPr>
              <a:xfrm>
                <a:off x="4851400" y="5829300"/>
                <a:ext cx="9920188" cy="1023998"/>
              </a:xfrm>
              <a:prstGeom prst="rect">
                <a:avLst/>
              </a:prstGeom>
              <a:noFill/>
            </p:spPr>
            <p:txBody>
              <a:bodyPr wrap="square">
                <a:spAutoFit/>
              </a:bodyPr>
              <a:lstStyle/>
              <a:p>
                <a:pPr algn="just">
                  <a:lnSpc>
                    <a:spcPct val="150000"/>
                  </a:lnSpc>
                  <a:spcBef>
                    <a:spcPts val="600"/>
                  </a:spcBef>
                  <a:spcAft>
                    <a:spcPts val="600"/>
                  </a:spcAft>
                </a:pPr>
                <a:r>
                  <a:rPr lang="en-US" sz="4400" dirty="0" smtClean="0">
                    <a:solidFill>
                      <a:schemeClr val="accent2">
                        <a:lumMod val="50000"/>
                      </a:schemeClr>
                    </a:solidFill>
                    <a:effectLst/>
                    <a:ea typeface="Calibri" panose="020F0502020204030204" pitchFamily="34" charset="0"/>
                    <a:cs typeface="Times New Roman" panose="02020603050405020304" pitchFamily="18" charset="0"/>
                  </a:rPr>
                  <a:t>CÓ:</a:t>
                </a:r>
                <a:r>
                  <a:rPr lang="vi-VN" sz="4400" dirty="0" smtClean="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a:t>
                </a:r>
                <a:endParaRPr lang="en-US" sz="4400" i="1" dirty="0">
                  <a:solidFill>
                    <a:schemeClr val="accent2">
                      <a:lumMod val="50000"/>
                    </a:schemeClr>
                  </a:solidFill>
                  <a:effectLs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4851400" y="5829300"/>
                <a:ext cx="9920188" cy="1023998"/>
              </a:xfrm>
              <a:prstGeom prst="rect">
                <a:avLst/>
              </a:prstGeom>
              <a:blipFill>
                <a:blip r:embed="rId9"/>
                <a:stretch>
                  <a:fillRect l="-2520" b="-27976"/>
                </a:stretch>
              </a:blipFill>
            </p:spPr>
            <p:txBody>
              <a:bodyPr/>
              <a:lstStyle/>
              <a:p>
                <a:r>
                  <a:rPr lang="en-US">
                    <a:noFill/>
                  </a:rPr>
                  <a:t> </a:t>
                </a:r>
              </a:p>
            </p:txBody>
          </p:sp>
        </mc:Fallback>
      </mc:AlternateContent>
      <p:graphicFrame>
        <p:nvGraphicFramePr>
          <p:cNvPr id="18" name="Object 17"/>
          <p:cNvGraphicFramePr>
            <a:graphicFrameLocks noChangeAspect="1"/>
          </p:cNvGraphicFramePr>
          <p:nvPr>
            <p:extLst>
              <p:ext uri="{D42A27DB-BD31-4B8C-83A1-F6EECF244321}">
                <p14:modId xmlns:p14="http://schemas.microsoft.com/office/powerpoint/2010/main" val="3766991396"/>
              </p:ext>
            </p:extLst>
          </p:nvPr>
        </p:nvGraphicFramePr>
        <p:xfrm>
          <a:off x="3183469" y="6117559"/>
          <a:ext cx="1693331" cy="697254"/>
        </p:xfrm>
        <a:graphic>
          <a:graphicData uri="http://schemas.openxmlformats.org/presentationml/2006/ole">
            <mc:AlternateContent xmlns:mc="http://schemas.openxmlformats.org/markup-compatibility/2006">
              <mc:Choice xmlns:v="urn:schemas-microsoft-com:vml" Requires="v">
                <p:oleObj spid="_x0000_s4102" name="Equation" r:id="rId10" imgW="431640" imgH="177480" progId="Equation.DSMT4">
                  <p:embed/>
                </p:oleObj>
              </mc:Choice>
              <mc:Fallback>
                <p:oleObj name="Equation" r:id="rId10" imgW="431640" imgH="177480" progId="Equation.DSMT4">
                  <p:embed/>
                  <p:pic>
                    <p:nvPicPr>
                      <p:cNvPr id="4" name="Object 3"/>
                      <p:cNvPicPr/>
                      <p:nvPr/>
                    </p:nvPicPr>
                    <p:blipFill>
                      <a:blip r:embed="rId11"/>
                      <a:stretch>
                        <a:fillRect/>
                      </a:stretch>
                    </p:blipFill>
                    <p:spPr>
                      <a:xfrm>
                        <a:off x="3183469" y="6117559"/>
                        <a:ext cx="1693331" cy="697254"/>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9"/>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FAB1C9-9753-661B-81E5-61962BD6A6DA}"/>
                  </a:ext>
                </a:extLst>
              </p:cNvPr>
              <p:cNvSpPr txBox="1"/>
              <p:nvPr/>
            </p:nvSpPr>
            <p:spPr>
              <a:xfrm>
                <a:off x="5257800" y="4713215"/>
                <a:ext cx="11617114" cy="3048270"/>
              </a:xfrm>
              <a:prstGeom prst="rect">
                <a:avLst/>
              </a:prstGeom>
              <a:noFill/>
            </p:spPr>
            <p:txBody>
              <a:bodyPr wrap="square" rtlCol="0">
                <a:spAutoFit/>
              </a:bodyPr>
              <a:lstStyle/>
              <a:p>
                <a:pPr algn="just">
                  <a:lnSpc>
                    <a:spcPct val="150000"/>
                  </a:lnSpc>
                </a:pPr>
                <a:r>
                  <a:rPr lang="en-US" sz="4400" dirty="0" smtClean="0">
                    <a:latin typeface="Arial" panose="020B0604020202020204" pitchFamily="34" charset="0"/>
                    <a:cs typeface="Arial" panose="020B0604020202020204" pitchFamily="34" charset="0"/>
                  </a:rPr>
                  <a:t>có: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(vì </a:t>
                </a:r>
                <a14:m>
                  <m:oMath xmlns:m="http://schemas.openxmlformats.org/officeDocument/2006/math">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r>
                      <a:rPr lang="en-US" sz="4400" b="0" i="0" smtClean="0">
                        <a:latin typeface="Cambria Math" panose="02040503050406030204" pitchFamily="18" charset="0"/>
                        <a:ea typeface="Cambria Math" panose="02040503050406030204" pitchFamily="18" charset="0"/>
                      </a:rPr>
                      <m:t>&gt;</m:t>
                    </m:r>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smtClean="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=&gt;</a:t>
                </a:r>
                <a14:m>
                  <m:oMath xmlns:m="http://schemas.openxmlformats.org/officeDocument/2006/math">
                    <m:r>
                      <a:rPr lang="en-US" sz="4400" i="1" dirty="0">
                        <a:latin typeface="Cambria Math" panose="02040503050406030204" pitchFamily="18" charset="0"/>
                        <a:cs typeface="Arial" panose="020B0604020202020204" pitchFamily="34" charset="0"/>
                      </a:rPr>
                      <m:t>𝐴𝐶</m:t>
                    </m:r>
                    <m:r>
                      <a:rPr lang="en-US" sz="4400" i="1" dirty="0">
                        <a:latin typeface="Cambria Math" panose="02040503050406030204" pitchFamily="18" charset="0"/>
                        <a:cs typeface="Arial" panose="020B0604020202020204" pitchFamily="34" charset="0"/>
                      </a:rPr>
                      <m:t>&gt;</m:t>
                    </m:r>
                    <m:r>
                      <a:rPr lang="en-US" sz="4400" i="1" dirty="0">
                        <a:latin typeface="Cambria Math" panose="02040503050406030204" pitchFamily="18" charset="0"/>
                        <a:cs typeface="Arial" panose="020B0604020202020204" pitchFamily="34" charset="0"/>
                      </a:rPr>
                      <m:t>𝐴𝐵</m:t>
                    </m:r>
                  </m:oMath>
                </a14:m>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quan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giữa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góc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cạnh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đối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diện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tam </a:t>
                </a:r>
                <a:r>
                  <a:rPr lang="en-US" sz="4400" dirty="0" err="1" smtClean="0">
                    <a:latin typeface="Arial" panose="020B0604020202020204" pitchFamily="34" charset="0"/>
                    <a:cs typeface="Arial" panose="020B0604020202020204" pitchFamily="34" charset="0"/>
                  </a:rPr>
                  <a:t>giác</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57800" y="4713215"/>
                <a:ext cx="11617114" cy="3048270"/>
              </a:xfrm>
              <a:prstGeom prst="rect">
                <a:avLst/>
              </a:prstGeom>
              <a:blipFill>
                <a:blip r:embed="rId10"/>
                <a:stretch>
                  <a:fillRect l="-2152" r="-2152" b="-8400"/>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2802055404"/>
              </p:ext>
            </p:extLst>
          </p:nvPr>
        </p:nvGraphicFramePr>
        <p:xfrm>
          <a:off x="3619445" y="4986351"/>
          <a:ext cx="1685925" cy="685800"/>
        </p:xfrm>
        <a:graphic>
          <a:graphicData uri="http://schemas.openxmlformats.org/presentationml/2006/ole">
            <mc:AlternateContent xmlns:mc="http://schemas.openxmlformats.org/markup-compatibility/2006">
              <mc:Choice xmlns:v="urn:schemas-microsoft-com:vml" Requires="v">
                <p:oleObj spid="_x0000_s5126" name="Equation" r:id="rId11" imgW="1685976" imgH="685853" progId="Equation.DSMT4">
                  <p:embed/>
                </p:oleObj>
              </mc:Choice>
              <mc:Fallback>
                <p:oleObj name="Equation" r:id="rId11" imgW="1685976" imgH="685853" progId="Equation.DSMT4">
                  <p:embed/>
                  <p:pic>
                    <p:nvPicPr>
                      <p:cNvPr id="0" name=""/>
                      <p:cNvPicPr/>
                      <p:nvPr/>
                    </p:nvPicPr>
                    <p:blipFill>
                      <a:blip r:embed="rId12"/>
                      <a:stretch>
                        <a:fillRect/>
                      </a:stretch>
                    </p:blipFill>
                    <p:spPr>
                      <a:xfrm>
                        <a:off x="3619445" y="4986351"/>
                        <a:ext cx="1685925" cy="685800"/>
                      </a:xfrm>
                      <a:prstGeom prst="rect">
                        <a:avLst/>
                      </a:prstGeom>
                    </p:spPr>
                  </p:pic>
                </p:oleObj>
              </mc:Fallback>
            </mc:AlternateContent>
          </a:graphicData>
        </a:graphic>
      </p:graphicFrame>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strips(down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strips(downLeft)">
                                      <p:cBhvr>
                                        <p:cTn id="3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m:t>
                    </m:r>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m:t>
                    </m:r>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xmlns="">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xmlns="">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9"/>
                <a:stretch>
                  <a:fillRect l="-1876" r="-312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63B5B1-3DD0-FD84-FDF5-49703B275392}"/>
                  </a:ext>
                </a:extLst>
              </p:cNvPr>
              <p:cNvSpPr txBox="1"/>
              <p:nvPr/>
            </p:nvSpPr>
            <p:spPr>
              <a:xfrm>
                <a:off x="5029200" y="4513609"/>
                <a:ext cx="10457961" cy="2748253"/>
              </a:xfrm>
              <a:prstGeom prst="rect">
                <a:avLst/>
              </a:prstGeom>
              <a:noFill/>
            </p:spPr>
            <p:txBody>
              <a:bodyPr wrap="square" rtlCol="0">
                <a:spAutoFit/>
              </a:bodyPr>
              <a:lstStyle/>
              <a:p>
                <a:pPr algn="just">
                  <a:lnSpc>
                    <a:spcPct val="150000"/>
                  </a:lnSpc>
                </a:pPr>
                <a:r>
                  <a:rPr lang="en-US" sz="4000" dirty="0" smtClean="0"/>
                  <a:t>     có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smtClean="0">
                    <a:latin typeface="Arial (Body)"/>
                  </a:rPr>
                  <a:t>⇒</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xmlns="">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5029200" y="4513609"/>
                <a:ext cx="10457961" cy="2748253"/>
              </a:xfrm>
              <a:prstGeom prst="rect">
                <a:avLst/>
              </a:prstGeom>
              <a:blipFill>
                <a:blip r:embed="rId10"/>
                <a:stretch>
                  <a:fillRect l="-2040" r="-175" b="-8647"/>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3648741205"/>
              </p:ext>
            </p:extLst>
          </p:nvPr>
        </p:nvGraphicFramePr>
        <p:xfrm>
          <a:off x="3920335" y="4752311"/>
          <a:ext cx="1676400" cy="676275"/>
        </p:xfrm>
        <a:graphic>
          <a:graphicData uri="http://schemas.openxmlformats.org/presentationml/2006/ole">
            <mc:AlternateContent xmlns:mc="http://schemas.openxmlformats.org/markup-compatibility/2006">
              <mc:Choice xmlns:v="urn:schemas-microsoft-com:vml" Requires="v">
                <p:oleObj spid="_x0000_s6148" name="Equation" r:id="rId11" imgW="1676291" imgH="676127" progId="Equation.DSMT4">
                  <p:embed/>
                </p:oleObj>
              </mc:Choice>
              <mc:Fallback>
                <p:oleObj name="Equation" r:id="rId11" imgW="1676291" imgH="676127" progId="Equation.DSMT4">
                  <p:embed/>
                  <p:pic>
                    <p:nvPicPr>
                      <p:cNvPr id="0" name=""/>
                      <p:cNvPicPr/>
                      <p:nvPr/>
                    </p:nvPicPr>
                    <p:blipFill>
                      <a:blip r:embed="rId12"/>
                      <a:stretch>
                        <a:fillRect/>
                      </a:stretch>
                    </p:blipFill>
                    <p:spPr>
                      <a:xfrm>
                        <a:off x="3920335" y="4752311"/>
                        <a:ext cx="1676400" cy="676275"/>
                      </a:xfrm>
                      <a:prstGeom prst="rect">
                        <a:avLst/>
                      </a:prstGeom>
                    </p:spPr>
                  </p:pic>
                </p:oleObj>
              </mc:Fallback>
            </mc:AlternateContent>
          </a:graphicData>
        </a:graphic>
      </p:graphicFrame>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xmlns="">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 </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dirty="0">
                        <a:latin typeface="Cambria Math" panose="02040503050406030204" pitchFamily="18" charset="0"/>
                        <a:ea typeface="Calibri" panose="020F0502020204030204" pitchFamily="34" charset="0"/>
                        <a:cs typeface="Times New Roman" panose="02020603050405020304" pitchFamily="18" charset="0"/>
                      </a:rPr>
                      <m:t>⇒</m:t>
                    </m:r>
                    <m:r>
                      <a:rPr lang="en-US" sz="4000" b="0" i="0" dirty="0" smtClean="0">
                        <a:latin typeface="Cambria Math" panose="02040503050406030204" pitchFamily="18" charset="0"/>
                        <a:ea typeface="Calibri" panose="020F0502020204030204" pitchFamily="34" charset="0"/>
                        <a:cs typeface="Times New Roman" panose="02020603050405020304" pitchFamily="18" charset="0"/>
                      </a:rPr>
                      <m:t>2&lt;</m:t>
                    </m:r>
                    <m:r>
                      <a:rPr lang="en-US" sz="4000" b="0" i="1" dirty="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2&lt;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xmlns="">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xmlns="">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Cambria Math" panose="02040503050406030204" pitchFamily="18" charset="0"/>
                        <a:ea typeface="Calibri" panose="020F0502020204030204" pitchFamily="34" charset="0"/>
                      </a:rPr>
                      <m:t>Δ</m:t>
                    </m:r>
                    <m:r>
                      <a:rPr lang="en-US" sz="4200" i="1" dirty="0">
                        <a:solidFill>
                          <a:schemeClr val="tx1"/>
                        </a:solidFill>
                        <a:effectLst/>
                        <a:latin typeface="Cambria Math" panose="02040503050406030204" pitchFamily="18" charset="0"/>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i="1" dirty="0" smtClean="0">
                        <a:solidFill>
                          <a:schemeClr val="tx1"/>
                        </a:solidFill>
                        <a:effectLst/>
                        <a:latin typeface="Cambria Math" panose="02040503050406030204" pitchFamily="18" charset="0"/>
                        <a:ea typeface="Calibri" panose="020F0502020204030204" pitchFamily="34" charset="0"/>
                      </a:rPr>
                      <m:t>=10</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b="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=4</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43D6DF-A941-E85D-90FD-BEB8B956994F}"/>
                  </a:ext>
                </a:extLst>
              </p:cNvPr>
              <p:cNvSpPr txBox="1"/>
              <p:nvPr/>
            </p:nvSpPr>
            <p:spPr>
              <a:xfrm>
                <a:off x="4851400" y="5829300"/>
                <a:ext cx="6764505" cy="1142429"/>
              </a:xfrm>
              <a:prstGeom prst="rect">
                <a:avLst/>
              </a:prstGeom>
              <a:noFill/>
            </p:spPr>
            <p:txBody>
              <a:bodyPr wrap="square">
                <a:spAutoFit/>
              </a:bodyPr>
              <a:lstStyle/>
              <a:p>
                <a:pPr marL="0" marR="0" algn="just">
                  <a:lnSpc>
                    <a:spcPct val="150000"/>
                  </a:lnSpc>
                  <a:spcBef>
                    <a:spcPts val="600"/>
                  </a:spcBef>
                  <a:spcAft>
                    <a:spcPts val="600"/>
                  </a:spcAft>
                </a:pPr>
                <a:r>
                  <a:rPr lang="en-US" sz="4400" dirty="0" smtClean="0">
                    <a:solidFill>
                      <a:schemeClr val="accent2">
                        <a:lumMod val="50000"/>
                      </a:schemeClr>
                    </a:solidFill>
                    <a:effectLst/>
                    <a:ea typeface="Calibri" panose="020F0502020204030204" pitchFamily="34" charset="0"/>
                    <a:cs typeface="Times New Roman" panose="02020603050405020304" pitchFamily="18" charset="0"/>
                  </a:rPr>
                  <a:t>CÓ:</a:t>
                </a:r>
                <a:r>
                  <a:rPr lang="vi-VN" sz="4400" dirty="0" smtClean="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a:t>
                </a:r>
                <a:r>
                  <a:rPr lang="en-US" sz="4400" dirty="0" smtClean="0">
                    <a:solidFill>
                      <a:schemeClr val="accent2">
                        <a:lumMod val="50000"/>
                      </a:schemeClr>
                    </a:solidFill>
                    <a:effectLst/>
                    <a:ea typeface="Calibri" panose="020F0502020204030204" pitchFamily="34" charset="0"/>
                    <a:cs typeface="Times New Roman" panose="02020603050405020304" pitchFamily="18" charset="0"/>
                  </a:rPr>
                  <a:t>=&gt;</a:t>
                </a:r>
                <a:r>
                  <a:rPr lang="vi-VN" sz="4400" dirty="0" smtClean="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4851400" y="5829300"/>
                <a:ext cx="6764505" cy="1142429"/>
              </a:xfrm>
              <a:prstGeom prst="rect">
                <a:avLst/>
              </a:prstGeom>
              <a:blipFill>
                <a:blip r:embed="rId9"/>
                <a:stretch>
                  <a:fillRect l="-3697" b="-14362"/>
                </a:stretch>
              </a:blipFill>
            </p:spPr>
            <p:txBody>
              <a:bodyPr/>
              <a:lstStyle/>
              <a:p>
                <a:r>
                  <a:rPr lang="en-US">
                    <a:noFill/>
                  </a:rPr>
                  <a:t> </a:t>
                </a:r>
              </a:p>
            </p:txBody>
          </p:sp>
        </mc:Fallback>
      </mc:AlternateContent>
      <p:graphicFrame>
        <p:nvGraphicFramePr>
          <p:cNvPr id="3" name="Object 2"/>
          <p:cNvGraphicFramePr>
            <a:graphicFrameLocks noChangeAspect="1"/>
          </p:cNvGraphicFramePr>
          <p:nvPr>
            <p:extLst>
              <p:ext uri="{D42A27DB-BD31-4B8C-83A1-F6EECF244321}">
                <p14:modId xmlns:p14="http://schemas.microsoft.com/office/powerpoint/2010/main" val="507969530"/>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1036" name="Equation" r:id="rId10" imgW="914400" imgH="198720" progId="Equation.DSMT4">
                  <p:embed/>
                </p:oleObj>
              </mc:Choice>
              <mc:Fallback>
                <p:oleObj name="Equation" r:id="rId10" imgW="914400" imgH="198720" progId="Equation.DSMT4">
                  <p:embed/>
                  <p:pic>
                    <p:nvPicPr>
                      <p:cNvPr id="0" name=""/>
                      <p:cNvPicPr/>
                      <p:nvPr/>
                    </p:nvPicPr>
                    <p:blipFill>
                      <a:blip r:embed="rId11"/>
                      <a:stretch>
                        <a:fillRect/>
                      </a:stretch>
                    </p:blipFill>
                    <p:spPr>
                      <a:xfrm>
                        <a:off x="4394200" y="2362200"/>
                        <a:ext cx="914400" cy="19843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564576904"/>
              </p:ext>
            </p:extLst>
          </p:nvPr>
        </p:nvGraphicFramePr>
        <p:xfrm>
          <a:off x="3183469" y="6117559"/>
          <a:ext cx="1693331" cy="697254"/>
        </p:xfrm>
        <a:graphic>
          <a:graphicData uri="http://schemas.openxmlformats.org/presentationml/2006/ole">
            <mc:AlternateContent xmlns:mc="http://schemas.openxmlformats.org/markup-compatibility/2006">
              <mc:Choice xmlns:v="urn:schemas-microsoft-com:vml" Requires="v">
                <p:oleObj spid="_x0000_s1037" name="Equation" r:id="rId12" imgW="431640" imgH="177480" progId="Equation.DSMT4">
                  <p:embed/>
                </p:oleObj>
              </mc:Choice>
              <mc:Fallback>
                <p:oleObj name="Equation" r:id="rId12" imgW="431640" imgH="177480" progId="Equation.DSMT4">
                  <p:embed/>
                  <p:pic>
                    <p:nvPicPr>
                      <p:cNvPr id="0" name=""/>
                      <p:cNvPicPr/>
                      <p:nvPr/>
                    </p:nvPicPr>
                    <p:blipFill>
                      <a:blip r:embed="rId13"/>
                      <a:stretch>
                        <a:fillRect/>
                      </a:stretch>
                    </p:blipFill>
                    <p:spPr>
                      <a:xfrm>
                        <a:off x="3183469" y="6117559"/>
                        <a:ext cx="1693331" cy="697254"/>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5"/>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6594875" y="4181896"/>
                <a:ext cx="10168684" cy="3173754"/>
              </a:xfrm>
              <a:prstGeom prst="rect">
                <a:avLst/>
              </a:prstGeom>
              <a:noFill/>
            </p:spPr>
            <p:txBody>
              <a:bodyPr wrap="square" rtlCol="0">
                <a:spAutoFit/>
              </a:bodyPr>
              <a:lstStyle/>
              <a:p>
                <a:pPr algn="just">
                  <a:lnSpc>
                    <a:spcPct val="150000"/>
                  </a:lnSpc>
                </a:pPr>
                <a:r>
                  <a:rPr lang="en-US" sz="4400" dirty="0" smtClean="0">
                    <a:cs typeface="Arial" panose="020B0604020202020204" pitchFamily="34" charset="0"/>
                  </a:rPr>
                  <a:t>có: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vì</a:t>
                </a:r>
                <a:r>
                  <a:rPr lang="en-US" sz="4400" dirty="0" smtClean="0">
                    <a:latin typeface="Arial" panose="020B0604020202020204" pitchFamily="34" charset="0"/>
                    <a:cs typeface="Arial" panose="020B0604020202020204" pitchFamily="34" charset="0"/>
                  </a:rPr>
                  <a:t> 5cm&lt;7cm)</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quan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giữa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góc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cạnh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đối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diện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tam </a:t>
                </a:r>
                <a:r>
                  <a:rPr lang="en-US" sz="4400" dirty="0" err="1" smtClean="0">
                    <a:latin typeface="Arial" panose="020B0604020202020204" pitchFamily="34" charset="0"/>
                    <a:cs typeface="Arial" panose="020B0604020202020204" pitchFamily="34" charset="0"/>
                  </a:rPr>
                  <a:t>giác</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6594875" y="4181896"/>
                <a:ext cx="10168684" cy="3173754"/>
              </a:xfrm>
              <a:prstGeom prst="rect">
                <a:avLst/>
              </a:prstGeom>
              <a:blipFill>
                <a:blip r:embed="rId16"/>
                <a:stretch>
                  <a:fillRect l="-2458" r="-2398" b="-4031"/>
                </a:stretch>
              </a:blipFill>
            </p:spPr>
            <p:txBody>
              <a:bodyPr/>
              <a:lstStyle/>
              <a:p>
                <a:r>
                  <a:rPr lang="en-US">
                    <a:noFill/>
                  </a:rPr>
                  <a:t> </a:t>
                </a:r>
              </a:p>
            </p:txBody>
          </p:sp>
        </mc:Fallback>
      </mc:AlternateContent>
      <p:graphicFrame>
        <p:nvGraphicFramePr>
          <p:cNvPr id="12" name="Object 11"/>
          <p:cNvGraphicFramePr>
            <a:graphicFrameLocks noChangeAspect="1"/>
          </p:cNvGraphicFramePr>
          <p:nvPr>
            <p:extLst>
              <p:ext uri="{D42A27DB-BD31-4B8C-83A1-F6EECF244321}">
                <p14:modId xmlns:p14="http://schemas.microsoft.com/office/powerpoint/2010/main" val="561368345"/>
              </p:ext>
            </p:extLst>
          </p:nvPr>
        </p:nvGraphicFramePr>
        <p:xfrm>
          <a:off x="5061959" y="4423438"/>
          <a:ext cx="1685925" cy="685800"/>
        </p:xfrm>
        <a:graphic>
          <a:graphicData uri="http://schemas.openxmlformats.org/presentationml/2006/ole">
            <mc:AlternateContent xmlns:mc="http://schemas.openxmlformats.org/markup-compatibility/2006">
              <mc:Choice xmlns:v="urn:schemas-microsoft-com:vml" Requires="v">
                <p:oleObj spid="_x0000_s2055" name="Equation" r:id="rId17" imgW="1685976" imgH="685853" progId="Equation.DSMT4">
                  <p:embed/>
                </p:oleObj>
              </mc:Choice>
              <mc:Fallback>
                <p:oleObj name="Equation" r:id="rId17" imgW="1685976" imgH="685853" progId="Equation.DSMT4">
                  <p:embed/>
                  <p:pic>
                    <p:nvPicPr>
                      <p:cNvPr id="0" name=""/>
                      <p:cNvPicPr/>
                      <p:nvPr/>
                    </p:nvPicPr>
                    <p:blipFill>
                      <a:blip r:embed="rId18"/>
                      <a:stretch>
                        <a:fillRect/>
                      </a:stretch>
                    </p:blipFill>
                    <p:spPr>
                      <a:xfrm>
                        <a:off x="5061959" y="4423438"/>
                        <a:ext cx="1685925" cy="685800"/>
                      </a:xfrm>
                      <a:prstGeom prst="rect">
                        <a:avLst/>
                      </a:prstGeom>
                    </p:spPr>
                  </p:pic>
                </p:oleObj>
              </mc:Fallback>
            </mc:AlternateContent>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dirty="0"/>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dirty="0"/>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9"/>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10"/>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124200" y="5795702"/>
                <a:ext cx="13554533" cy="3810595"/>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(4cm&lt;5cm&lt;6cm)</a:t>
                </a:r>
              </a:p>
              <a:p>
                <a:pPr algn="just">
                  <a:lnSpc>
                    <a:spcPct val="150000"/>
                  </a:lnSpc>
                </a:pPr>
                <a:r>
                  <a:rPr lang="en-US" sz="4000" dirty="0" smtClean="0">
                    <a:latin typeface="Arial" panose="020B0604020202020204" pitchFamily="34" charset="0"/>
                    <a:cs typeface="Arial" panose="020B0604020202020204" pitchFamily="34" charset="0"/>
                  </a:rPr>
                  <a:t>         =&gt;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r>
                  <a:rPr lang="en-US" sz="4000" b="0" dirty="0" smtClean="0">
                    <a:latin typeface="Arial" panose="020B0604020202020204" pitchFamily="34" charset="0"/>
                  </a:rPr>
                  <a:t> (</a:t>
                </a:r>
                <a:r>
                  <a:rPr lang="en-US" sz="4000" b="0" dirty="0" err="1" smtClean="0">
                    <a:latin typeface="Arial" panose="020B0604020202020204" pitchFamily="34" charset="0"/>
                  </a:rPr>
                  <a:t>quan</a:t>
                </a:r>
                <a:r>
                  <a:rPr lang="en-US" sz="4000" b="0" dirty="0" smtClean="0">
                    <a:latin typeface="Arial" panose="020B0604020202020204" pitchFamily="34" charset="0"/>
                  </a:rPr>
                  <a:t> </a:t>
                </a:r>
                <a:r>
                  <a:rPr lang="en-US" sz="4000" b="0" dirty="0" err="1" smtClean="0">
                    <a:latin typeface="Arial" panose="020B0604020202020204" pitchFamily="34" charset="0"/>
                  </a:rPr>
                  <a:t>hệ</a:t>
                </a:r>
                <a:r>
                  <a:rPr lang="en-US" sz="4000" b="0" dirty="0" smtClean="0">
                    <a:latin typeface="Arial" panose="020B0604020202020204" pitchFamily="34" charset="0"/>
                  </a:rPr>
                  <a:t> </a:t>
                </a:r>
                <a:r>
                  <a:rPr lang="en-US" sz="4000" b="0" dirty="0" err="1" smtClean="0">
                    <a:latin typeface="Arial" panose="020B0604020202020204" pitchFamily="34" charset="0"/>
                  </a:rPr>
                  <a:t>giữa</a:t>
                </a:r>
                <a:r>
                  <a:rPr lang="en-US" sz="4000" b="0" dirty="0" smtClean="0">
                    <a:latin typeface="Arial" panose="020B0604020202020204" pitchFamily="34" charset="0"/>
                  </a:rPr>
                  <a:t> </a:t>
                </a:r>
                <a:r>
                  <a:rPr lang="en-US" sz="4000" b="0" dirty="0" err="1" smtClean="0">
                    <a:latin typeface="Arial" panose="020B0604020202020204" pitchFamily="34" charset="0"/>
                  </a:rPr>
                  <a:t>góc</a:t>
                </a:r>
                <a:r>
                  <a:rPr lang="en-US" sz="4000" b="0" dirty="0" smtClean="0">
                    <a:latin typeface="Arial" panose="020B0604020202020204" pitchFamily="34" charset="0"/>
                  </a:rPr>
                  <a:t> </a:t>
                </a:r>
                <a:r>
                  <a:rPr lang="en-US" sz="4000" b="0" dirty="0" err="1" smtClean="0">
                    <a:latin typeface="Arial" panose="020B0604020202020204" pitchFamily="34" charset="0"/>
                  </a:rPr>
                  <a:t>và</a:t>
                </a:r>
                <a:r>
                  <a:rPr lang="en-US" sz="4000" b="0" dirty="0" smtClean="0">
                    <a:latin typeface="Arial" panose="020B0604020202020204" pitchFamily="34" charset="0"/>
                  </a:rPr>
                  <a:t> </a:t>
                </a:r>
                <a:r>
                  <a:rPr lang="en-US" sz="4000" b="0" dirty="0" err="1" smtClean="0">
                    <a:latin typeface="Arial" panose="020B0604020202020204" pitchFamily="34" charset="0"/>
                  </a:rPr>
                  <a:t>cạnh</a:t>
                </a:r>
                <a:r>
                  <a:rPr lang="en-US" sz="4000" b="0" dirty="0" smtClean="0">
                    <a:latin typeface="Arial" panose="020B0604020202020204" pitchFamily="34" charset="0"/>
                  </a:rPr>
                  <a:t> </a:t>
                </a:r>
                <a:r>
                  <a:rPr lang="en-US" sz="4000" b="0" dirty="0" err="1" smtClean="0">
                    <a:latin typeface="Arial" panose="020B0604020202020204" pitchFamily="34" charset="0"/>
                  </a:rPr>
                  <a:t>đối</a:t>
                </a:r>
                <a:r>
                  <a:rPr lang="en-US" sz="4000" b="0" dirty="0" smtClean="0">
                    <a:latin typeface="Arial" panose="020B0604020202020204" pitchFamily="34" charset="0"/>
                  </a:rPr>
                  <a:t> </a:t>
                </a:r>
                <a:r>
                  <a:rPr lang="en-US" sz="4000" b="0" dirty="0" err="1" smtClean="0">
                    <a:latin typeface="Arial" panose="020B0604020202020204" pitchFamily="34" charset="0"/>
                  </a:rPr>
                  <a:t>diện</a:t>
                </a:r>
                <a:r>
                  <a:rPr lang="en-US" sz="4000" b="0" dirty="0" smtClean="0">
                    <a:latin typeface="Arial" panose="020B0604020202020204" pitchFamily="34" charset="0"/>
                  </a:rPr>
                  <a:t> </a:t>
                </a:r>
                <a:r>
                  <a:rPr lang="en-US" sz="4000" b="0" dirty="0" err="1" smtClean="0">
                    <a:latin typeface="Arial" panose="020B0604020202020204" pitchFamily="34" charset="0"/>
                  </a:rPr>
                  <a:t>trong</a:t>
                </a:r>
                <a:r>
                  <a:rPr lang="en-US" sz="4000" b="0" dirty="0" smtClean="0">
                    <a:latin typeface="Arial" panose="020B0604020202020204" pitchFamily="34" charset="0"/>
                  </a:rPr>
                  <a:t> </a:t>
                </a:r>
                <a:r>
                  <a:rPr lang="en-US" sz="4000" b="0" dirty="0" err="1" smtClean="0">
                    <a:latin typeface="Arial" panose="020B0604020202020204" pitchFamily="34" charset="0"/>
                  </a:rPr>
                  <a:t>một</a:t>
                </a:r>
                <a:r>
                  <a:rPr lang="en-US" sz="4000" b="0" dirty="0" smtClean="0">
                    <a:latin typeface="Arial" panose="020B0604020202020204" pitchFamily="34" charset="0"/>
                  </a:rPr>
                  <a:t> tam </a:t>
                </a:r>
                <a:r>
                  <a:rPr lang="en-US" sz="4000" b="0" dirty="0" err="1" smtClean="0">
                    <a:latin typeface="Arial" panose="020B0604020202020204" pitchFamily="34" charset="0"/>
                  </a:rPr>
                  <a:t>giác</a:t>
                </a:r>
                <a:r>
                  <a:rPr lang="en-US" sz="4000" b="0" dirty="0" smtClean="0">
                    <a:latin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124200" y="5795702"/>
                <a:ext cx="13554533" cy="3810595"/>
              </a:xfrm>
              <a:prstGeom prst="rect">
                <a:avLst/>
              </a:prstGeom>
              <a:blipFill>
                <a:blip r:embed="rId11"/>
                <a:stretch>
                  <a:fillRect l="-1619" r="-1574" b="-3040"/>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2768855529"/>
              </p:ext>
            </p:extLst>
          </p:nvPr>
        </p:nvGraphicFramePr>
        <p:xfrm>
          <a:off x="3326931" y="5954070"/>
          <a:ext cx="1835151" cy="694381"/>
        </p:xfrm>
        <a:graphic>
          <a:graphicData uri="http://schemas.openxmlformats.org/presentationml/2006/ole">
            <mc:AlternateContent xmlns:mc="http://schemas.openxmlformats.org/markup-compatibility/2006">
              <mc:Choice xmlns:v="urn:schemas-microsoft-com:vml" Requires="v">
                <p:oleObj spid="_x0000_s3078" name="Equation" r:id="rId12" imgW="469800" imgH="177480" progId="Equation.DSMT4">
                  <p:embed/>
                </p:oleObj>
              </mc:Choice>
              <mc:Fallback>
                <p:oleObj name="Equation" r:id="rId12" imgW="469800" imgH="177480" progId="Equation.DSMT4">
                  <p:embed/>
                  <p:pic>
                    <p:nvPicPr>
                      <p:cNvPr id="0" name=""/>
                      <p:cNvPicPr/>
                      <p:nvPr/>
                    </p:nvPicPr>
                    <p:blipFill>
                      <a:blip r:embed="rId13"/>
                      <a:stretch>
                        <a:fillRect/>
                      </a:stretch>
                    </p:blipFill>
                    <p:spPr>
                      <a:xfrm>
                        <a:off x="3326931" y="5954070"/>
                        <a:ext cx="1835151" cy="694381"/>
                      </a:xfrm>
                      <a:prstGeom prst="rect">
                        <a:avLst/>
                      </a:prstGeom>
                    </p:spPr>
                  </p:pic>
                </p:oleObj>
              </mc:Fallback>
            </mc:AlternateContent>
          </a:graphicData>
        </a:graphic>
      </p:graphicFrame>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up)">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up)">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wipe(up)">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1767</Words>
  <Application>Microsoft Office PowerPoint</Application>
  <PresentationFormat>Custom</PresentationFormat>
  <Paragraphs>161</Paragraphs>
  <Slides>41</Slides>
  <Notes>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2" baseType="lpstr">
      <vt:lpstr>Cambria Math</vt:lpstr>
      <vt:lpstr>Yu Mincho</vt:lpstr>
      <vt:lpstr>Times New Roman</vt:lpstr>
      <vt:lpstr>Arial</vt:lpstr>
      <vt:lpstr>Calibri Light</vt:lpstr>
      <vt:lpstr>Calibri</vt:lpstr>
      <vt:lpstr>Arial (Body)</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Admin</cp:lastModifiedBy>
  <cp:revision>15</cp:revision>
  <dcterms:created xsi:type="dcterms:W3CDTF">2006-08-16T00:00:00Z</dcterms:created>
  <dcterms:modified xsi:type="dcterms:W3CDTF">2023-02-16T01:49:07Z</dcterms:modified>
  <dc:identifier>DAFPFOmgWxw</dc:identifier>
</cp:coreProperties>
</file>