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394" r:id="rId2"/>
    <p:sldId id="258" r:id="rId3"/>
    <p:sldId id="269" r:id="rId4"/>
    <p:sldId id="259" r:id="rId5"/>
    <p:sldId id="266" r:id="rId6"/>
    <p:sldId id="271" r:id="rId7"/>
    <p:sldId id="267" r:id="rId8"/>
    <p:sldId id="260" r:id="rId9"/>
    <p:sldId id="277" r:id="rId10"/>
    <p:sldId id="284" r:id="rId11"/>
    <p:sldId id="285" r:id="rId12"/>
    <p:sldId id="321" r:id="rId13"/>
    <p:sldId id="332" r:id="rId14"/>
    <p:sldId id="280" r:id="rId15"/>
    <p:sldId id="287" r:id="rId16"/>
    <p:sldId id="274" r:id="rId17"/>
    <p:sldId id="282" r:id="rId18"/>
    <p:sldId id="333" r:id="rId19"/>
    <p:sldId id="334" r:id="rId20"/>
    <p:sldId id="322" r:id="rId21"/>
    <p:sldId id="273" r:id="rId22"/>
    <p:sldId id="335" r:id="rId23"/>
    <p:sldId id="323" r:id="rId24"/>
    <p:sldId id="336" r:id="rId25"/>
    <p:sldId id="324" r:id="rId26"/>
    <p:sldId id="337" r:id="rId27"/>
    <p:sldId id="304" r:id="rId28"/>
    <p:sldId id="265" r:id="rId29"/>
  </p:sldIdLst>
  <p:sldSz cx="18288000" cy="10287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E48F"/>
    <a:srgbClr val="FFE89F"/>
    <a:srgbClr val="FFE07D"/>
    <a:srgbClr val="F5770F"/>
    <a:srgbClr val="37A234"/>
    <a:srgbClr val="4A6EBE"/>
    <a:srgbClr val="4C7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1BCDD-8CC2-4E38-BDEB-524D7EC285D4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161FD-7CA8-48C5-BD11-E1D7A9ED7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8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61FD-7CA8-48C5-BD11-E1D7A9ED78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09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61FD-7CA8-48C5-BD11-E1D7A9ED78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10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3.svg"/><Relationship Id="rId3" Type="http://schemas.microsoft.com/office/2007/relationships/hdphoto" Target="../media/hdphoto2.wdp"/><Relationship Id="rId7" Type="http://schemas.openxmlformats.org/officeDocument/2006/relationships/image" Target="../media/image19.svg"/><Relationship Id="rId12" Type="http://schemas.openxmlformats.org/officeDocument/2006/relationships/image" Target="../media/image4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8.svg"/><Relationship Id="rId5" Type="http://schemas.openxmlformats.org/officeDocument/2006/relationships/image" Target="../media/image6.sv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6.png"/><Relationship Id="rId3" Type="http://schemas.openxmlformats.org/officeDocument/2006/relationships/image" Target="../media/image25.svg"/><Relationship Id="rId7" Type="http://schemas.microsoft.com/office/2007/relationships/hdphoto" Target="../media/hdphoto2.wdp"/><Relationship Id="rId12" Type="http://schemas.openxmlformats.org/officeDocument/2006/relationships/image" Target="../media/image4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15" Type="http://schemas.openxmlformats.org/officeDocument/2006/relationships/image" Target="../media/image48.svg"/><Relationship Id="rId4" Type="http://schemas.openxmlformats.org/officeDocument/2006/relationships/image" Target="../media/image26.png"/><Relationship Id="rId1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8" Type="http://schemas.openxmlformats.org/officeDocument/2006/relationships/image" Target="../media/image50.svg"/><Relationship Id="rId3" Type="http://schemas.openxmlformats.org/officeDocument/2006/relationships/image" Target="../media/image25.svg"/><Relationship Id="rId7" Type="http://schemas.openxmlformats.org/officeDocument/2006/relationships/image" Target="../media/image8.svg"/><Relationship Id="rId17" Type="http://schemas.openxmlformats.org/officeDocument/2006/relationships/image" Target="../media/image49.png"/><Relationship Id="rId2" Type="http://schemas.openxmlformats.org/officeDocument/2006/relationships/image" Target="../media/image24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5.svg"/><Relationship Id="rId7" Type="http://schemas.openxmlformats.org/officeDocument/2006/relationships/image" Target="../media/image8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17.png"/><Relationship Id="rId9" Type="http://schemas.openxmlformats.org/officeDocument/2006/relationships/image" Target="../media/image53.sv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png"/><Relationship Id="rId3" Type="http://schemas.openxmlformats.org/officeDocument/2006/relationships/image" Target="../media/image25.svg"/><Relationship Id="rId7" Type="http://schemas.microsoft.com/office/2007/relationships/hdphoto" Target="../media/hdphoto3.wdp"/><Relationship Id="rId2" Type="http://schemas.openxmlformats.org/officeDocument/2006/relationships/image" Target="../media/image24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5" Type="http://schemas.openxmlformats.org/officeDocument/2006/relationships/image" Target="../media/image58.png"/><Relationship Id="rId4" Type="http://schemas.openxmlformats.org/officeDocument/2006/relationships/image" Target="../media/image34.png"/><Relationship Id="rId1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60.svg"/><Relationship Id="rId7" Type="http://schemas.openxmlformats.org/officeDocument/2006/relationships/image" Target="../media/image62.png"/><Relationship Id="rId12" Type="http://schemas.openxmlformats.org/officeDocument/2006/relationships/image" Target="../media/image25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4.png"/><Relationship Id="rId5" Type="http://schemas.openxmlformats.org/officeDocument/2006/relationships/image" Target="../media/image14.png"/><Relationship Id="rId36" Type="http://schemas.openxmlformats.org/officeDocument/2006/relationships/image" Target="../media/image620.png"/><Relationship Id="rId10" Type="http://schemas.microsoft.com/office/2007/relationships/hdphoto" Target="../media/hdphoto2.wdp"/><Relationship Id="rId4" Type="http://schemas.openxmlformats.org/officeDocument/2006/relationships/image" Target="../media/image61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3.svg"/><Relationship Id="rId7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microsoft.com/office/2007/relationships/hdphoto" Target="../media/hdphoto4.wdp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png"/><Relationship Id="rId3" Type="http://schemas.openxmlformats.org/officeDocument/2006/relationships/image" Target="../media/image19.svg"/><Relationship Id="rId12" Type="http://schemas.openxmlformats.org/officeDocument/2006/relationships/image" Target="../media/image69.png"/><Relationship Id="rId2" Type="http://schemas.openxmlformats.org/officeDocument/2006/relationships/image" Target="../media/image18.png"/><Relationship Id="rId16" Type="http://schemas.microsoft.com/office/2007/relationships/hdphoto" Target="../media/hdphoto5.wd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15" Type="http://schemas.openxmlformats.org/officeDocument/2006/relationships/image" Target="../media/image72.png"/><Relationship Id="rId4" Type="http://schemas.openxmlformats.org/officeDocument/2006/relationships/image" Target="../media/image7.png"/><Relationship Id="rId1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2.wdp"/><Relationship Id="rId7" Type="http://schemas.openxmlformats.org/officeDocument/2006/relationships/image" Target="../media/image19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8.svg"/><Relationship Id="rId5" Type="http://schemas.openxmlformats.org/officeDocument/2006/relationships/image" Target="../media/image6.sv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21.sv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25.svg"/><Relationship Id="rId7" Type="http://schemas.microsoft.com/office/2007/relationships/hdphoto" Target="../media/hdphoto2.wdp"/><Relationship Id="rId12" Type="http://schemas.openxmlformats.org/officeDocument/2006/relationships/image" Target="../media/image27.png"/><Relationship Id="rId17" Type="http://schemas.openxmlformats.org/officeDocument/2006/relationships/image" Target="../media/image78.png"/><Relationship Id="rId2" Type="http://schemas.openxmlformats.org/officeDocument/2006/relationships/image" Target="../media/image24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73.png"/><Relationship Id="rId5" Type="http://schemas.microsoft.com/office/2007/relationships/hdphoto" Target="../media/hdphoto3.wdp"/><Relationship Id="rId15" Type="http://schemas.openxmlformats.org/officeDocument/2006/relationships/image" Target="../media/image76.png"/><Relationship Id="rId19" Type="http://schemas.openxmlformats.org/officeDocument/2006/relationships/image" Target="../media/image80.png"/><Relationship Id="rId4" Type="http://schemas.openxmlformats.org/officeDocument/2006/relationships/image" Target="../media/image26.png"/><Relationship Id="rId1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.png"/><Relationship Id="rId3" Type="http://schemas.openxmlformats.org/officeDocument/2006/relationships/image" Target="../media/image25.svg"/><Relationship Id="rId12" Type="http://schemas.openxmlformats.org/officeDocument/2006/relationships/image" Target="../media/image85.png"/><Relationship Id="rId2" Type="http://schemas.openxmlformats.org/officeDocument/2006/relationships/image" Target="../media/image24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4.png"/><Relationship Id="rId5" Type="http://schemas.microsoft.com/office/2007/relationships/hdphoto" Target="../media/hdphoto2.wdp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4" Type="http://schemas.openxmlformats.org/officeDocument/2006/relationships/image" Target="../media/image1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svg"/><Relationship Id="rId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svg"/><Relationship Id="rId4" Type="http://schemas.openxmlformats.org/officeDocument/2006/relationships/image" Target="../media/image9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microsoft.com/office/2007/relationships/hdphoto" Target="../media/hdphoto2.wdp"/><Relationship Id="rId12" Type="http://schemas.openxmlformats.org/officeDocument/2006/relationships/image" Target="../media/image9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7.png"/><Relationship Id="rId5" Type="http://schemas.openxmlformats.org/officeDocument/2006/relationships/image" Target="../media/image25.svg"/><Relationship Id="rId10" Type="http://schemas.microsoft.com/office/2007/relationships/hdphoto" Target="../media/hdphoto6.wdp"/><Relationship Id="rId4" Type="http://schemas.openxmlformats.org/officeDocument/2006/relationships/image" Target="../media/image24.png"/><Relationship Id="rId9" Type="http://schemas.openxmlformats.org/officeDocument/2006/relationships/image" Target="../media/image9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3.svg"/><Relationship Id="rId3" Type="http://schemas.microsoft.com/office/2007/relationships/hdphoto" Target="../media/hdphoto2.wdp"/><Relationship Id="rId12" Type="http://schemas.openxmlformats.org/officeDocument/2006/relationships/image" Target="../media/image10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1.png"/><Relationship Id="rId5" Type="http://schemas.openxmlformats.org/officeDocument/2006/relationships/image" Target="../media/image25.svg"/><Relationship Id="rId10" Type="http://schemas.microsoft.com/office/2007/relationships/hdphoto" Target="../media/hdphoto7.wdp"/><Relationship Id="rId4" Type="http://schemas.openxmlformats.org/officeDocument/2006/relationships/image" Target="../media/image24.png"/><Relationship Id="rId9" Type="http://schemas.openxmlformats.org/officeDocument/2006/relationships/image" Target="../media/image10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microsoft.com/office/2007/relationships/hdphoto" Target="../media/hdphoto2.wdp"/><Relationship Id="rId3" Type="http://schemas.openxmlformats.org/officeDocument/2006/relationships/image" Target="../media/image63.svg"/><Relationship Id="rId7" Type="http://schemas.openxmlformats.org/officeDocument/2006/relationships/image" Target="../media/image106.png"/><Relationship Id="rId12" Type="http://schemas.openxmlformats.org/officeDocument/2006/relationships/image" Target="../media/image1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5" Type="http://schemas.openxmlformats.org/officeDocument/2006/relationships/image" Target="../media/image25.sv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115.png"/><Relationship Id="rId3" Type="http://schemas.openxmlformats.org/officeDocument/2006/relationships/image" Target="../media/image63.svg"/><Relationship Id="rId7" Type="http://schemas.openxmlformats.org/officeDocument/2006/relationships/image" Target="../media/image24.png"/><Relationship Id="rId12" Type="http://schemas.openxmlformats.org/officeDocument/2006/relationships/image" Target="../media/image114.png"/><Relationship Id="rId2" Type="http://schemas.openxmlformats.org/officeDocument/2006/relationships/image" Target="../media/image62.png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13.png"/><Relationship Id="rId5" Type="http://schemas.openxmlformats.org/officeDocument/2006/relationships/image" Target="../media/image17.png"/><Relationship Id="rId15" Type="http://schemas.openxmlformats.org/officeDocument/2006/relationships/image" Target="../media/image117.png"/><Relationship Id="rId10" Type="http://schemas.openxmlformats.org/officeDocument/2006/relationships/image" Target="../media/image112.png"/><Relationship Id="rId4" Type="http://schemas.openxmlformats.org/officeDocument/2006/relationships/image" Target="../media/image111.png"/><Relationship Id="rId14" Type="http://schemas.openxmlformats.org/officeDocument/2006/relationships/image" Target="../media/image1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8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svg"/><Relationship Id="rId7" Type="http://schemas.openxmlformats.org/officeDocument/2006/relationships/image" Target="../media/image125.sv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123.svg"/><Relationship Id="rId4" Type="http://schemas.openxmlformats.org/officeDocument/2006/relationships/image" Target="../media/image1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svg"/><Relationship Id="rId3" Type="http://schemas.microsoft.com/office/2007/relationships/hdphoto" Target="../media/hdphoto2.wdp"/><Relationship Id="rId7" Type="http://schemas.openxmlformats.org/officeDocument/2006/relationships/image" Target="../media/image19.svg"/><Relationship Id="rId12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8.svg"/><Relationship Id="rId5" Type="http://schemas.openxmlformats.org/officeDocument/2006/relationships/image" Target="../media/image6.sv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0.png"/><Relationship Id="rId18" Type="http://schemas.openxmlformats.org/officeDocument/2006/relationships/image" Target="../media/image32.png"/><Relationship Id="rId3" Type="http://schemas.openxmlformats.org/officeDocument/2006/relationships/image" Target="../media/image25.svg"/><Relationship Id="rId7" Type="http://schemas.microsoft.com/office/2007/relationships/hdphoto" Target="../media/hdphoto2.wdp"/><Relationship Id="rId12" Type="http://schemas.openxmlformats.org/officeDocument/2006/relationships/image" Target="../media/image27.png"/><Relationship Id="rId17" Type="http://schemas.openxmlformats.org/officeDocument/2006/relationships/image" Target="../media/image31.png"/><Relationship Id="rId2" Type="http://schemas.openxmlformats.org/officeDocument/2006/relationships/image" Target="../media/image24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5.png"/><Relationship Id="rId5" Type="http://schemas.microsoft.com/office/2007/relationships/hdphoto" Target="../media/hdphoto3.wdp"/><Relationship Id="rId15" Type="http://schemas.openxmlformats.org/officeDocument/2006/relationships/image" Target="../media/image29.png"/><Relationship Id="rId4" Type="http://schemas.openxmlformats.org/officeDocument/2006/relationships/image" Target="../media/image26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36.sv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8" Type="http://schemas.openxmlformats.org/officeDocument/2006/relationships/image" Target="../media/image44.png"/><Relationship Id="rId3" Type="http://schemas.openxmlformats.org/officeDocument/2006/relationships/image" Target="../media/image24.png"/><Relationship Id="rId7" Type="http://schemas.openxmlformats.org/officeDocument/2006/relationships/image" Target="../media/image20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19" Type="http://schemas.openxmlformats.org/officeDocument/2006/relationships/image" Target="../media/image45.png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" y="1591"/>
            <a:ext cx="18194278" cy="1028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854958" y="2095501"/>
            <a:ext cx="10681834" cy="1790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TOÁN 7</a:t>
            </a:r>
          </a:p>
          <a:p>
            <a:pPr algn="ctr"/>
            <a:endParaRPr lang="en-US" sz="270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58: BÀI 5: PHÉP CHIA ĐA THỨC MỘT BIẾN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572628" y="360781"/>
            <a:ext cx="1541256" cy="1552470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6768473" y="5157013"/>
            <a:ext cx="56410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viên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Thị Thu</a:t>
            </a:r>
            <a:endParaRPr lang="en-US" sz="42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VN" sz="42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5263943" y="926006"/>
            <a:ext cx="786381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45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617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>
            <a:off x="2895600" y="4044919"/>
            <a:ext cx="12642895" cy="4527581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>
            <a:off x="3139747" y="888356"/>
            <a:ext cx="12642895" cy="452758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304800" y="3390900"/>
            <a:ext cx="18897600" cy="3735955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grpSp>
        <p:nvGrpSpPr>
          <p:cNvPr id="22" name="Group 21"/>
          <p:cNvGrpSpPr/>
          <p:nvPr/>
        </p:nvGrpSpPr>
        <p:grpSpPr>
          <a:xfrm>
            <a:off x="1066800" y="495300"/>
            <a:ext cx="2667000" cy="2572287"/>
            <a:chOff x="1028700" y="3663315"/>
            <a:chExt cx="3215601" cy="3215601"/>
          </a:xfrm>
        </p:grpSpPr>
        <p:grpSp>
          <p:nvGrpSpPr>
            <p:cNvPr id="23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2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4532976" y="495299"/>
            <a:ext cx="2643250" cy="2572287"/>
            <a:chOff x="9639248" y="3663315"/>
            <a:chExt cx="3215601" cy="3215601"/>
          </a:xfrm>
        </p:grpSpPr>
        <p:grpSp>
          <p:nvGrpSpPr>
            <p:cNvPr id="27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2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8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072750" y="7385636"/>
            <a:ext cx="2655099" cy="2572287"/>
            <a:chOff x="5250279" y="3663315"/>
            <a:chExt cx="3215601" cy="3215601"/>
          </a:xfrm>
        </p:grpSpPr>
        <p:grpSp>
          <p:nvGrpSpPr>
            <p:cNvPr id="31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33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2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4523633" y="7385636"/>
            <a:ext cx="2631455" cy="2572287"/>
            <a:chOff x="14043699" y="3663315"/>
            <a:chExt cx="3215601" cy="3215601"/>
          </a:xfrm>
        </p:grpSpPr>
        <p:grpSp>
          <p:nvGrpSpPr>
            <p:cNvPr id="35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6" name="Picture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2834559" y="4532551"/>
            <a:ext cx="12496800" cy="1205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5500" b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Chia đa thức cho đơn thức</a:t>
            </a:r>
            <a:endParaRPr lang="vi-VN" sz="5500" b="1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382000" y="2952777"/>
            <a:ext cx="1401918" cy="140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10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43" y="8648700"/>
            <a:ext cx="1328221" cy="13710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7449800" y="-194100"/>
            <a:ext cx="1075487" cy="109009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52837" y="1943100"/>
            <a:ext cx="4653596" cy="853374"/>
            <a:chOff x="603142" y="556326"/>
            <a:chExt cx="4653596" cy="85337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42" y="556326"/>
              <a:ext cx="914400" cy="85337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675338" y="610593"/>
              <a:ext cx="3581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 2:</a:t>
              </a:r>
              <a:endPara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Picture 2"/>
          <p:cNvPicPr>
            <a:picLocks noChangeAspect="1"/>
          </p:cNvPicPr>
          <p:nvPr/>
        </p:nvPicPr>
        <p:blipFill>
          <a:blip r:embed="rId6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 rot="11204328">
            <a:off x="11310148" y="-1355799"/>
            <a:ext cx="8923179" cy="319550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615812" y="699347"/>
            <a:ext cx="9137606" cy="862753"/>
            <a:chOff x="1611219" y="2044475"/>
            <a:chExt cx="9137606" cy="862753"/>
          </a:xfrm>
        </p:grpSpPr>
        <p:sp>
          <p:nvSpPr>
            <p:cNvPr id="13" name="Rectangle 12"/>
            <p:cNvSpPr/>
            <p:nvPr/>
          </p:nvSpPr>
          <p:spPr>
            <a:xfrm>
              <a:off x="2977146" y="2169578"/>
              <a:ext cx="777167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i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0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0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HĐ2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219" y="2044475"/>
              <a:ext cx="1207854" cy="86275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14400" y="2992122"/>
                <a:ext cx="17156367" cy="36715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6,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(I), (II)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𝑎𝑐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𝑏𝑐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b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𝑁𝑃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b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So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):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992122"/>
                <a:ext cx="17156367" cy="3671583"/>
              </a:xfrm>
              <a:prstGeom prst="rect">
                <a:avLst/>
              </a:prstGeom>
              <a:blipFill>
                <a:blip r:embed="rId12"/>
                <a:stretch>
                  <a:fillRect l="-1244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81259" y="5372100"/>
            <a:ext cx="7544318" cy="4213347"/>
          </a:xfrm>
          <a:prstGeom prst="rect">
            <a:avLst/>
          </a:prstGeom>
        </p:spPr>
      </p:pic>
      <p:pic>
        <p:nvPicPr>
          <p:cNvPr id="19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810000" y="7698455"/>
            <a:ext cx="1219200" cy="186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3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25207" y="8801100"/>
            <a:ext cx="1328221" cy="13710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482644" y="0"/>
            <a:ext cx="1075487" cy="1090094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/>
          </p:cNvPicPr>
          <p:nvPr/>
        </p:nvPicPr>
        <p:blipFill>
          <a:blip r:embed="rId4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 rot="11204328">
            <a:off x="13051142" y="-1330339"/>
            <a:ext cx="10473715" cy="3750770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155575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892334" y="366740"/>
            <a:ext cx="665747" cy="1344386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822509" y="1090094"/>
            <a:ext cx="1793841" cy="98024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06200" y="2978779"/>
            <a:ext cx="6195610" cy="34601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2790" y="2609686"/>
                <a:ext cx="10270960" cy="5170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dài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kề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MN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chữ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nhật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(I)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A: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𝑎𝑐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: </m:t>
                    </m:r>
                    <m:r>
                      <a:rPr lang="en-US" sz="4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4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r>
                      <a:rPr lang="en-US" sz="4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4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dài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kề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PQ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chữ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nhật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(II)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r>
                      <a:rPr lang="en-US" sz="40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𝑏𝑐</m:t>
                    </m:r>
                    <m:r>
                      <a:rPr lang="en-US" sz="4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4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 </m:t>
                    </m:r>
                    <m:r>
                      <a:rPr lang="en-US" sz="4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4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r>
                      <a:rPr lang="en-US" sz="4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4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NP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+ 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90" y="2609686"/>
                <a:ext cx="10270960" cy="5170646"/>
              </a:xfrm>
              <a:prstGeom prst="rect">
                <a:avLst/>
              </a:prstGeom>
              <a:blipFill>
                <a:blip r:embed="rId16"/>
                <a:stretch>
                  <a:fillRect l="-1840" r="-1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9372600" y="8301629"/>
            <a:ext cx="2338137" cy="168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7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85800" y="8877300"/>
            <a:ext cx="1328221" cy="13710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482644" y="0"/>
            <a:ext cx="1075487" cy="1090094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/>
          </p:cNvPicPr>
          <p:nvPr/>
        </p:nvPicPr>
        <p:blipFill>
          <a:blip r:embed="rId4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 rot="11204328">
            <a:off x="13051142" y="-1330339"/>
            <a:ext cx="10473715" cy="3750770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155575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892334" y="366740"/>
            <a:ext cx="665747" cy="1344386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671406" y="747689"/>
            <a:ext cx="1793841" cy="98024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8662" y="2087106"/>
            <a:ext cx="16402538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tích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MNPQ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tổng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tích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(I)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(II)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ac +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NP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phép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tích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MNPQ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MN.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Hay NP = (ac +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) : c = (A + B) : 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NP = a + b = A : c + B : 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(A + B): c = A : c + B : 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818395" y="5862190"/>
            <a:ext cx="6737681" cy="3853310"/>
            <a:chOff x="10818395" y="5723560"/>
            <a:chExt cx="6737681" cy="3853310"/>
          </a:xfrm>
        </p:grpSpPr>
        <p:sp>
          <p:nvSpPr>
            <p:cNvPr id="3" name="Rectangle 2"/>
            <p:cNvSpPr/>
            <p:nvPr/>
          </p:nvSpPr>
          <p:spPr>
            <a:xfrm>
              <a:off x="10818395" y="6714548"/>
              <a:ext cx="6172200" cy="286232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* Chú ý:</a:t>
              </a:r>
              <a:endPara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nl-NL" sz="40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(A + B) : C = A : C = B : C</a:t>
              </a:r>
              <a:endPara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nl-NL" sz="40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(A – B) : C = A : C – B : C</a:t>
              </a:r>
              <a:endPara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20"/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15736714" y="5723560"/>
              <a:ext cx="1819362" cy="1763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13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219200" y="9791700"/>
            <a:ext cx="20955000" cy="9934286"/>
            <a:chOff x="0" y="0"/>
            <a:chExt cx="5920967" cy="3624054"/>
          </a:xfrm>
        </p:grpSpPr>
        <p:sp>
          <p:nvSpPr>
            <p:cNvPr id="4" name="Freeform 3"/>
            <p:cNvSpPr/>
            <p:nvPr/>
          </p:nvSpPr>
          <p:spPr>
            <a:xfrm>
              <a:off x="0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p:pic>
        <p:nvPicPr>
          <p:cNvPr id="53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62239" y="8954033"/>
            <a:ext cx="1328221" cy="1371067"/>
          </a:xfrm>
          <a:prstGeom prst="rect">
            <a:avLst/>
          </a:prstGeom>
        </p:spPr>
      </p:pic>
      <p:pic>
        <p:nvPicPr>
          <p:cNvPr id="55" name="Picture 3">
            <a:extLst>
              <a:ext uri="{FF2B5EF4-FFF2-40B4-BE49-F238E27FC236}">
                <a16:creationId xmlns:a16="http://schemas.microsoft.com/office/drawing/2014/main" id="{B2076968-4E2E-4BCE-89BA-BA2A7F74C2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338865">
            <a:off x="118750" y="7377862"/>
            <a:ext cx="1130670" cy="1446206"/>
          </a:xfrm>
          <a:prstGeom prst="rect">
            <a:avLst/>
          </a:prstGeom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id="{DDC3A8FF-83CB-4F64-8638-2434EDC2CB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845" y="188723"/>
            <a:ext cx="1007011" cy="11121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2" y="523709"/>
            <a:ext cx="914400" cy="85337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75338" y="577976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HĐ 3: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76600" y="396139"/>
                <a:ext cx="13258800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)=4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)=2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en-US" sz="4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):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en-US" sz="4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4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: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𝐶</m:t>
                      </m:r>
                    </m:oMath>
                  </m:oMathPara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a typeface="Calibri" panose="020F050202020403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thương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96139"/>
                <a:ext cx="13258800" cy="4708981"/>
              </a:xfrm>
              <a:prstGeom prst="rect">
                <a:avLst/>
              </a:prstGeom>
              <a:blipFill>
                <a:blip r:embed="rId13"/>
                <a:stretch>
                  <a:fillRect l="-1655" b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Callout 14"/>
          <p:cNvSpPr/>
          <p:nvPr/>
        </p:nvSpPr>
        <p:spPr>
          <a:xfrm>
            <a:off x="1545616" y="5415683"/>
            <a:ext cx="1690794" cy="77543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96653" y="5472781"/>
                <a:ext cx="9144000" cy="295055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: 2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 :2</m:t>
                        </m:r>
                      </m:e>
                    </m:d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. (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: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= 2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: 2</m:t>
                      </m:r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 :2</m:t>
                          </m:r>
                        </m:e>
                      </m:d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. 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:</m:t>
                          </m:r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653" y="5472781"/>
                <a:ext cx="9144000" cy="2950551"/>
              </a:xfrm>
              <a:prstGeom prst="rect">
                <a:avLst/>
              </a:prstGeom>
              <a:blipFill>
                <a:blip r:embed="rId14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308685" y="8539883"/>
                <a:ext cx="8036559" cy="1023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4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: 2</m:t>
                    </m:r>
                    <m:r>
                      <a:rPr lang="nl-NL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+ 3</m:t>
                    </m:r>
                    <m:r>
                      <a:rPr lang="nl-NL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: 2</m:t>
                    </m:r>
                    <m:r>
                      <a:rPr lang="nl-NL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2</m:t>
                    </m:r>
                    <m:r>
                      <a:rPr lang="nl-NL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nl-NL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685" y="8539883"/>
                <a:ext cx="8036559" cy="1023742"/>
              </a:xfrm>
              <a:prstGeom prst="rect">
                <a:avLst/>
              </a:prstGeom>
              <a:blipFill>
                <a:blip r:embed="rId15"/>
                <a:stretch>
                  <a:fillRect l="-2731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5"/>
          <p:cNvPicPr>
            <a:picLocks noChangeAspect="1"/>
          </p:cNvPicPr>
          <p:nvPr/>
        </p:nvPicPr>
        <p:blipFill rotWithShape="1">
          <a:blip r:embed="rId16"/>
          <a:srcRect l="71258" t="36429"/>
          <a:stretch/>
        </p:blipFill>
        <p:spPr>
          <a:xfrm>
            <a:off x="15697200" y="7685665"/>
            <a:ext cx="1447800" cy="19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1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15" grpId="0" animBg="1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467600" y="928926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353184" y="2171700"/>
            <a:ext cx="15544800" cy="6377832"/>
            <a:chOff x="5599155" y="2055916"/>
            <a:chExt cx="11658600" cy="4503379"/>
          </a:xfrm>
        </p:grpSpPr>
        <p:grpSp>
          <p:nvGrpSpPr>
            <p:cNvPr id="5" name="Group 4"/>
            <p:cNvGrpSpPr/>
            <p:nvPr/>
          </p:nvGrpSpPr>
          <p:grpSpPr>
            <a:xfrm>
              <a:off x="5599155" y="2247897"/>
              <a:ext cx="11658600" cy="4311398"/>
              <a:chOff x="8458200" y="1405641"/>
              <a:chExt cx="7086600" cy="5306091"/>
            </a:xfrm>
          </p:grpSpPr>
          <p:pic>
            <p:nvPicPr>
              <p:cNvPr id="2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458200" y="1405641"/>
                <a:ext cx="7086600" cy="5306091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8709498" y="1657556"/>
                <a:ext cx="6599973" cy="4802259"/>
              </a:xfrm>
              <a:prstGeom prst="rect">
                <a:avLst/>
              </a:prstGeom>
              <a:solidFill>
                <a:srgbClr val="FFE89F"/>
              </a:solidFill>
              <a:ln>
                <a:solidFill>
                  <a:srgbClr val="FFE0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1367064">
              <a:off x="16506313" y="2055916"/>
              <a:ext cx="544341" cy="887087"/>
            </a:xfrm>
            <a:prstGeom prst="rect">
              <a:avLst/>
            </a:prstGeom>
          </p:spPr>
        </p:pic>
      </p:grpSp>
      <p:pic>
        <p:nvPicPr>
          <p:cNvPr id="2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19101" y="6515628"/>
            <a:ext cx="2819400" cy="3846095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762000" y="-1367242"/>
            <a:ext cx="4676861" cy="5601032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9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 rot="11204328">
            <a:off x="11462549" y="-1343322"/>
            <a:ext cx="8923179" cy="3195503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938089" y="9258300"/>
            <a:ext cx="1328221" cy="13710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525150" y="3392452"/>
                <a:ext cx="13200868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Muốn</a:t>
                </a: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4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≠0)</m:t>
                    </m:r>
                  </m:oMath>
                </a14:m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mũ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mũ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chia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rồi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thương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150" y="3392452"/>
                <a:ext cx="13200868" cy="3970318"/>
              </a:xfrm>
              <a:prstGeom prst="rect">
                <a:avLst/>
              </a:prstGeom>
              <a:blipFill>
                <a:blip r:embed="rId36"/>
                <a:stretch>
                  <a:fillRect l="-1754" r="-1754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35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66831" y="-1502212"/>
            <a:ext cx="4676861" cy="56010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4097000" y="6743700"/>
            <a:ext cx="4676861" cy="560103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00800" y="342900"/>
            <a:ext cx="5562600" cy="1066800"/>
            <a:chOff x="381000" y="190500"/>
            <a:chExt cx="5562600" cy="1066800"/>
          </a:xfrm>
        </p:grpSpPr>
        <p:sp>
          <p:nvSpPr>
            <p:cNvPr id="9" name="Rectangle 8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8624" y="190500"/>
              <a:ext cx="4948791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(SGK – tr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65</a:t>
              </a: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Oval Callout 27"/>
          <p:cNvSpPr/>
          <p:nvPr/>
        </p:nvSpPr>
        <p:spPr>
          <a:xfrm>
            <a:off x="8343900" y="3385450"/>
            <a:ext cx="1676400" cy="83820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600700" y="2115212"/>
                <a:ext cx="7162800" cy="750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+6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700" y="2115212"/>
                <a:ext cx="7162800" cy="750975"/>
              </a:xfrm>
              <a:prstGeom prst="rect">
                <a:avLst/>
              </a:prstGeom>
              <a:blipFill>
                <a:blip r:embed="rId4"/>
                <a:stretch>
                  <a:fillRect l="-3064" t="-15447" b="-27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841329" y="4826390"/>
                <a:ext cx="559807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+6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0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329" y="4826390"/>
                <a:ext cx="5598071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429000" y="5905500"/>
                <a:ext cx="1171861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  <m:r>
                        <a:rPr lang="en-US" sz="40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0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sz="40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0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0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905500"/>
                <a:ext cx="1171861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505200" y="6970964"/>
                <a:ext cx="12725400" cy="1248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9:3</m:t>
                          </m:r>
                        </m:e>
                      </m:d>
                      <m:r>
                        <a:rPr lang="en-US" sz="40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0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6:3</m:t>
                          </m:r>
                        </m:e>
                      </m:d>
                      <m:r>
                        <a:rPr lang="en-US" sz="40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.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0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.  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6970964"/>
                <a:ext cx="12725400" cy="12488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419600" y="8309126"/>
                <a:ext cx="3975576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8309126"/>
                <a:ext cx="3975576" cy="12488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14400" y="5309145"/>
            <a:ext cx="1183293" cy="119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3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/>
      <p:bldP spid="6" grpId="0"/>
      <p:bldP spid="11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358" y="571500"/>
            <a:ext cx="17297400" cy="9934286"/>
            <a:chOff x="-5491" y="0"/>
            <a:chExt cx="5920967" cy="3624054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-5491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5" name="Group 14"/>
          <p:cNvGrpSpPr/>
          <p:nvPr/>
        </p:nvGrpSpPr>
        <p:grpSpPr>
          <a:xfrm>
            <a:off x="6400800" y="190500"/>
            <a:ext cx="5562600" cy="1143000"/>
            <a:chOff x="381000" y="114300"/>
            <a:chExt cx="5562600" cy="1143000"/>
          </a:xfrm>
        </p:grpSpPr>
        <p:sp>
          <p:nvSpPr>
            <p:cNvPr id="16" name="Rectangle 15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10403" y="114300"/>
              <a:ext cx="3925242" cy="113107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5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2</a:t>
              </a:r>
              <a:endParaRPr lang="en-US" sz="45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0" y="8599711"/>
            <a:ext cx="1912606" cy="1811617"/>
            <a:chOff x="9639248" y="3663315"/>
            <a:chExt cx="3215601" cy="3215601"/>
          </a:xfrm>
        </p:grpSpPr>
        <p:grpSp>
          <p:nvGrpSpPr>
            <p:cNvPr id="28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44366" y="8599711"/>
            <a:ext cx="1906696" cy="181161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26" name="Oval Callout 25"/>
          <p:cNvSpPr/>
          <p:nvPr/>
        </p:nvSpPr>
        <p:spPr>
          <a:xfrm>
            <a:off x="8458200" y="4729851"/>
            <a:ext cx="1636863" cy="925154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24000" y="1724896"/>
                <a:ext cx="15589720" cy="2538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: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724896"/>
                <a:ext cx="15589720" cy="2538644"/>
              </a:xfrm>
              <a:prstGeom prst="rect">
                <a:avLst/>
              </a:prstGeom>
              <a:blipFill>
                <a:blip r:embed="rId12"/>
                <a:stretch>
                  <a:fillRect l="-1369" t="-4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95400" y="6134100"/>
                <a:ext cx="15426659" cy="1726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: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333333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: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)−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:(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)+(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: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6134100"/>
                <a:ext cx="15426659" cy="172611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315200" y="8201037"/>
                <a:ext cx="4358694" cy="904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−8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8201037"/>
                <a:ext cx="4358694" cy="90486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3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5399229" y="1258585"/>
            <a:ext cx="1538028" cy="119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6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>
            <a:off x="2895600" y="4044919"/>
            <a:ext cx="12642895" cy="4527581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>
            <a:off x="3139747" y="888356"/>
            <a:ext cx="12642895" cy="452758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304800" y="3390900"/>
            <a:ext cx="18897600" cy="3735955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grpSp>
        <p:nvGrpSpPr>
          <p:cNvPr id="22" name="Group 21"/>
          <p:cNvGrpSpPr/>
          <p:nvPr/>
        </p:nvGrpSpPr>
        <p:grpSpPr>
          <a:xfrm>
            <a:off x="1066800" y="495300"/>
            <a:ext cx="2667000" cy="2572287"/>
            <a:chOff x="1028700" y="3663315"/>
            <a:chExt cx="3215601" cy="3215601"/>
          </a:xfrm>
        </p:grpSpPr>
        <p:grpSp>
          <p:nvGrpSpPr>
            <p:cNvPr id="23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2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4532976" y="495299"/>
            <a:ext cx="2643250" cy="2572287"/>
            <a:chOff x="9639248" y="3663315"/>
            <a:chExt cx="3215601" cy="3215601"/>
          </a:xfrm>
        </p:grpSpPr>
        <p:grpSp>
          <p:nvGrpSpPr>
            <p:cNvPr id="27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2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8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072750" y="7385636"/>
            <a:ext cx="2655099" cy="2572287"/>
            <a:chOff x="5250279" y="3663315"/>
            <a:chExt cx="3215601" cy="3215601"/>
          </a:xfrm>
        </p:grpSpPr>
        <p:grpSp>
          <p:nvGrpSpPr>
            <p:cNvPr id="31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33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2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4523633" y="7385636"/>
            <a:ext cx="2631455" cy="2572287"/>
            <a:chOff x="14043699" y="3663315"/>
            <a:chExt cx="3215601" cy="3215601"/>
          </a:xfrm>
        </p:grpSpPr>
        <p:grpSp>
          <p:nvGrpSpPr>
            <p:cNvPr id="35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6" name="Picture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3058806" y="4510592"/>
            <a:ext cx="12496800" cy="1205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55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Chia đa thức một biến đã sắp xếp</a:t>
            </a:r>
          </a:p>
        </p:txBody>
      </p:sp>
      <p:sp>
        <p:nvSpPr>
          <p:cNvPr id="43" name="Oval 42"/>
          <p:cNvSpPr/>
          <p:nvPr/>
        </p:nvSpPr>
        <p:spPr>
          <a:xfrm>
            <a:off x="8412012" y="2720828"/>
            <a:ext cx="1429373" cy="1306754"/>
          </a:xfrm>
          <a:prstGeom prst="ellipse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36620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74649" y="23459"/>
            <a:ext cx="1328221" cy="13710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7449800" y="-194100"/>
            <a:ext cx="1075487" cy="109009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095501" y="1394526"/>
            <a:ext cx="4653596" cy="853374"/>
            <a:chOff x="603142" y="784926"/>
            <a:chExt cx="4653596" cy="85337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42" y="784926"/>
              <a:ext cx="914400" cy="85337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675338" y="839193"/>
              <a:ext cx="3581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 4: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9" name="Picture 2"/>
          <p:cNvPicPr>
            <a:picLocks noChangeAspect="1"/>
          </p:cNvPicPr>
          <p:nvPr/>
        </p:nvPicPr>
        <p:blipFill>
          <a:blip r:embed="rId6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 rot="11204328">
            <a:off x="11310148" y="-1355799"/>
            <a:ext cx="8923179" cy="31955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768959" y="1257300"/>
                <a:ext cx="172974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chia:   a)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+5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</m:t>
                        </m:r>
                      </m:e>
                    </m:d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:(2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+1)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959" y="1257300"/>
                <a:ext cx="17297400" cy="1015663"/>
              </a:xfrm>
              <a:prstGeom prst="rect">
                <a:avLst/>
              </a:prstGeom>
              <a:blipFill>
                <a:blip r:embed="rId11"/>
                <a:stretch>
                  <a:fillRect l="-1233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4730794" y="266700"/>
            <a:ext cx="9137606" cy="862753"/>
            <a:chOff x="1611219" y="2044475"/>
            <a:chExt cx="9137606" cy="862753"/>
          </a:xfrm>
        </p:grpSpPr>
        <p:sp>
          <p:nvSpPr>
            <p:cNvPr id="13" name="Rectangle 12"/>
            <p:cNvSpPr/>
            <p:nvPr/>
          </p:nvSpPr>
          <p:spPr>
            <a:xfrm>
              <a:off x="2977146" y="2169578"/>
              <a:ext cx="777167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hoàn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thành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HĐ4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219" y="2044475"/>
              <a:ext cx="1207854" cy="86275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306839" y="2915499"/>
            <a:ext cx="10903615" cy="6680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  Để thực hiện phép chia ta làm như sau: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1980" marR="3048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Lấy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2x</a:t>
            </a:r>
            <a:r>
              <a:rPr kumimoji="0" lang="en-US" sz="37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chia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2x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x,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viết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x.</a:t>
            </a:r>
          </a:p>
          <a:p>
            <a:pPr marL="601980" marR="3048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Lấy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x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2x + 1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2x</a:t>
            </a:r>
            <a:r>
              <a:rPr kumimoji="0" lang="en-US" sz="37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+ x,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viết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2x</a:t>
            </a:r>
            <a:r>
              <a:rPr kumimoji="0" lang="en-US" sz="37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+ x.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601980" marR="3048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Lấy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2x</a:t>
            </a:r>
            <a:r>
              <a:rPr kumimoji="0" lang="en-US" sz="37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+ 5x + 2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trừ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2x</a:t>
            </a:r>
            <a:r>
              <a:rPr kumimoji="0" lang="en-US" sz="37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+ x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4x + 2,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viết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4x + 2.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601980" marR="3048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Lấy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4x chia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2x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2,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viết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2.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601980" marR="3048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Lấy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2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2x + 1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4x + 2,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viết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4x + 2.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601980" marR="3048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Lấy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4x + 2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trừ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4x + 2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0,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viết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0.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DA4197-1634-423D-D610-3BBCF9371BB6}"/>
              </a:ext>
            </a:extLst>
          </p:cNvPr>
          <p:cNvCxnSpPr/>
          <p:nvPr/>
        </p:nvCxnSpPr>
        <p:spPr>
          <a:xfrm>
            <a:off x="15429259" y="3966846"/>
            <a:ext cx="164639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68169B6-FF2A-BFEA-1D59-9E82CC36F891}"/>
              </a:ext>
            </a:extLst>
          </p:cNvPr>
          <p:cNvSpPr txBox="1"/>
          <p:nvPr/>
        </p:nvSpPr>
        <p:spPr>
          <a:xfrm>
            <a:off x="11900098" y="3200658"/>
            <a:ext cx="5135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164E89E-04FB-F5BE-3371-51E2BA7153BE}"/>
              </a:ext>
            </a:extLst>
          </p:cNvPr>
          <p:cNvCxnSpPr>
            <a:cxnSpLocks/>
          </p:cNvCxnSpPr>
          <p:nvPr/>
        </p:nvCxnSpPr>
        <p:spPr>
          <a:xfrm>
            <a:off x="15429259" y="3090272"/>
            <a:ext cx="0" cy="188884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C5891E3-FE10-6CEF-1282-9149BABDF5FE}"/>
              </a:ext>
            </a:extLst>
          </p:cNvPr>
          <p:cNvCxnSpPr>
            <a:cxnSpLocks/>
          </p:cNvCxnSpPr>
          <p:nvPr/>
        </p:nvCxnSpPr>
        <p:spPr>
          <a:xfrm>
            <a:off x="12479323" y="4686300"/>
            <a:ext cx="2074876" cy="18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2F649E1-ADBD-7BFF-1035-6051F0D104B6}"/>
              </a:ext>
            </a:extLst>
          </p:cNvPr>
          <p:cNvSpPr txBox="1"/>
          <p:nvPr/>
        </p:nvSpPr>
        <p:spPr>
          <a:xfrm>
            <a:off x="13202445" y="5143500"/>
            <a:ext cx="5135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0B96927-C9FF-E288-53B7-AB83EBB79939}"/>
                  </a:ext>
                </a:extLst>
              </p:cNvPr>
              <p:cNvSpPr txBox="1"/>
              <p:nvPr/>
            </p:nvSpPr>
            <p:spPr>
              <a:xfrm>
                <a:off x="15467062" y="3002315"/>
                <a:ext cx="1646399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kumimoji="0" lang="en-US" sz="3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3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</m:t>
                      </m:r>
                    </m:oMath>
                  </m:oMathPara>
                </a14:m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0B96927-C9FF-E288-53B7-AB83EBB79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7062" y="3002315"/>
                <a:ext cx="1646399" cy="6771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F2CAAE6-0E77-4180-A79C-313198F2B1F2}"/>
                  </a:ext>
                </a:extLst>
              </p:cNvPr>
              <p:cNvSpPr txBox="1"/>
              <p:nvPr/>
            </p:nvSpPr>
            <p:spPr>
              <a:xfrm>
                <a:off x="11058638" y="2955195"/>
                <a:ext cx="5622620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sSup>
                        <m:sSup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+5</m:t>
                      </m:r>
                      <m:r>
                        <a:rPr kumimoji="0" lang="en-US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3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F2CAAE6-0E77-4180-A79C-313198F2B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8638" y="2955195"/>
                <a:ext cx="5622620" cy="6771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8BE9358-BBF8-FAAB-522D-7A7F44BF65FF}"/>
                  </a:ext>
                </a:extLst>
              </p:cNvPr>
              <p:cNvSpPr txBox="1"/>
              <p:nvPr/>
            </p:nvSpPr>
            <p:spPr>
              <a:xfrm>
                <a:off x="11537176" y="3809322"/>
                <a:ext cx="3603164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sSup>
                        <m:sSup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3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3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en-US" sz="3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8BE9358-BBF8-FAAB-522D-7A7F44BF6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7176" y="3809322"/>
                <a:ext cx="3603164" cy="6771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04C7C20-B314-C24B-460F-BD69EEC7CE4B}"/>
                  </a:ext>
                </a:extLst>
              </p:cNvPr>
              <p:cNvSpPr txBox="1"/>
              <p:nvPr/>
            </p:nvSpPr>
            <p:spPr>
              <a:xfrm>
                <a:off x="13792201" y="4939726"/>
                <a:ext cx="1611531" cy="584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  <m:r>
                        <a:rPr kumimoji="0" lang="en-US" sz="3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3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+2</m:t>
                      </m:r>
                    </m:oMath>
                  </m:oMathPara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04C7C20-B314-C24B-460F-BD69EEC7C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2201" y="4939726"/>
                <a:ext cx="1611531" cy="58477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7624428-44F8-6315-2E97-DEC2E5E53C3D}"/>
                  </a:ext>
                </a:extLst>
              </p:cNvPr>
              <p:cNvSpPr txBox="1"/>
              <p:nvPr/>
            </p:nvSpPr>
            <p:spPr>
              <a:xfrm>
                <a:off x="13888272" y="5829299"/>
                <a:ext cx="1504129" cy="584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  <m:r>
                        <a:rPr kumimoji="0" lang="en-US" sz="3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3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+2</m:t>
                      </m:r>
                    </m:oMath>
                  </m:oMathPara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7624428-44F8-6315-2E97-DEC2E5E53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8272" y="5829299"/>
                <a:ext cx="1504129" cy="58477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032C8C9-5082-C178-DD3E-AF5B7A9502FE}"/>
                  </a:ext>
                </a:extLst>
              </p:cNvPr>
              <p:cNvSpPr txBox="1"/>
              <p:nvPr/>
            </p:nvSpPr>
            <p:spPr>
              <a:xfrm>
                <a:off x="13299488" y="6844726"/>
                <a:ext cx="3845513" cy="584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032C8C9-5082-C178-DD3E-AF5B7A950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9488" y="6844726"/>
                <a:ext cx="3845513" cy="58477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D3E1A5E-5BAE-12CF-F0D5-2A8218E48D91}"/>
                  </a:ext>
                </a:extLst>
              </p:cNvPr>
              <p:cNvSpPr txBox="1"/>
              <p:nvPr/>
            </p:nvSpPr>
            <p:spPr>
              <a:xfrm>
                <a:off x="15757776" y="4178259"/>
                <a:ext cx="385042" cy="584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D3E1A5E-5BAE-12CF-F0D5-2A8218E48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7776" y="4178259"/>
                <a:ext cx="385042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8A0EC2B-7E70-BAF4-CB3B-55652F910D94}"/>
              </a:ext>
            </a:extLst>
          </p:cNvPr>
          <p:cNvCxnSpPr>
            <a:cxnSpLocks/>
          </p:cNvCxnSpPr>
          <p:nvPr/>
        </p:nvCxnSpPr>
        <p:spPr>
          <a:xfrm>
            <a:off x="14033857" y="6607607"/>
            <a:ext cx="135854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1467519" y="8420862"/>
            <a:ext cx="6491220" cy="15232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(2x</a:t>
            </a:r>
            <a:r>
              <a:rPr kumimoji="0" lang="en-US" sz="3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+ 5x + 2):(2x + 1) = x + 2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140341" y="4145550"/>
                <a:ext cx="1035860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8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0341" y="4145550"/>
                <a:ext cx="1035860" cy="67710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20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0" grpId="0"/>
      <p:bldP spid="24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6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23900"/>
            <a:ext cx="18288000" cy="1588168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4071"/>
          <a:stretch>
            <a:fillRect/>
          </a:stretch>
        </p:blipFill>
        <p:spPr>
          <a:xfrm>
            <a:off x="564058" y="9193560"/>
            <a:ext cx="18288000" cy="547494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5849600" y="723900"/>
            <a:ext cx="1619250" cy="1571266"/>
            <a:chOff x="1028700" y="3663315"/>
            <a:chExt cx="3215601" cy="3215601"/>
          </a:xfrm>
        </p:grpSpPr>
        <p:grpSp>
          <p:nvGrpSpPr>
            <p:cNvPr id="4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309579" y="8827385"/>
            <a:ext cx="1304891" cy="1143000"/>
            <a:chOff x="14043699" y="3663315"/>
            <a:chExt cx="3215601" cy="3215601"/>
          </a:xfrm>
        </p:grpSpPr>
        <p:grpSp>
          <p:nvGrpSpPr>
            <p:cNvPr id="10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22" name="Google Shape;7771;p33"/>
          <p:cNvSpPr txBox="1">
            <a:spLocks/>
          </p:cNvSpPr>
          <p:nvPr/>
        </p:nvSpPr>
        <p:spPr>
          <a:xfrm>
            <a:off x="3733800" y="11049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vi-VN" sz="6000" b="1" kern="0" dirty="0">
                <a:solidFill>
                  <a:srgbClr val="04596F"/>
                </a:solidFill>
                <a:latin typeface="Arial" panose="020B0604020202020204" pitchFamily="34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981200" y="2857500"/>
                <a:ext cx="13719083" cy="3865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2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2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2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42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42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2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42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2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4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 i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200" i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200" i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42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 i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200" i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200" i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200" i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200" i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42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2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 thế nào để thực hiện được phép chia một đa thức cho một đa thức khác?</a:t>
                </a:r>
                <a:endParaRPr lang="en-US" sz="4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857500"/>
                <a:ext cx="13719083" cy="3865995"/>
              </a:xfrm>
              <a:prstGeom prst="rect">
                <a:avLst/>
              </a:prstGeom>
              <a:blipFill>
                <a:blip r:embed="rId12"/>
                <a:stretch>
                  <a:fillRect l="-1688" b="-5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2332112" y="7785514"/>
            <a:ext cx="3347375" cy="20837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11125200" y="2095500"/>
            <a:ext cx="6862343" cy="54994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62000" y="0"/>
            <a:ext cx="1328221" cy="13710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7449800" y="-194100"/>
            <a:ext cx="1075487" cy="1090094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/>
          </p:cNvPicPr>
          <p:nvPr/>
        </p:nvPicPr>
        <p:blipFill>
          <a:blip r:embed="rId4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 rot="11204328">
            <a:off x="11740778" y="-1549369"/>
            <a:ext cx="8923179" cy="31955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7829" y="1853297"/>
            <a:ext cx="10396371" cy="7709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Lấy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3x</a:t>
            </a:r>
            <a:r>
              <a:rPr lang="en-US" sz="33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chia </a:t>
            </a: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x</a:t>
            </a:r>
            <a:r>
              <a:rPr lang="en-US" sz="33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3x, </a:t>
            </a: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viết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3x.</a:t>
            </a:r>
            <a:endParaRPr lang="en-US" sz="33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01980" marR="30480" indent="-571500">
              <a:lnSpc>
                <a:spcPct val="150000"/>
              </a:lnSpc>
              <a:buFontTx/>
              <a:buChar char="-"/>
            </a:pP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Lấy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3x </a:t>
            </a: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nhân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x</a:t>
            </a:r>
            <a:r>
              <a:rPr lang="en-US" sz="33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+ 1 </a:t>
            </a: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3x</a:t>
            </a:r>
            <a:r>
              <a:rPr lang="en-US" sz="33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+ 3x, </a:t>
            </a: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viết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3x</a:t>
            </a:r>
            <a:r>
              <a:rPr lang="en-US" sz="33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+ 3x. </a:t>
            </a:r>
          </a:p>
          <a:p>
            <a:pPr marL="601980" marR="30480" indent="-571500">
              <a:lnSpc>
                <a:spcPct val="150000"/>
              </a:lnSpc>
              <a:buFontTx/>
              <a:buChar char="-"/>
            </a:pP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Lấy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3x</a:t>
            </a:r>
            <a:r>
              <a:rPr lang="en-US" sz="33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- 5x</a:t>
            </a:r>
            <a:r>
              <a:rPr lang="en-US" sz="33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+ 2 </a:t>
            </a: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trừ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3x</a:t>
            </a:r>
            <a:r>
              <a:rPr lang="en-US" sz="33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+ 3x </a:t>
            </a: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-5x</a:t>
            </a:r>
            <a:r>
              <a:rPr lang="en-US" sz="33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- 3x + 2, </a:t>
            </a: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viết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-5x</a:t>
            </a:r>
            <a:r>
              <a:rPr lang="en-US" sz="33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- 3x + 2.</a:t>
            </a:r>
            <a:endParaRPr lang="en-US" sz="33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Lấy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-5x</a:t>
            </a:r>
            <a:r>
              <a:rPr lang="en-US" sz="33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chia </a:t>
            </a: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x</a:t>
            </a:r>
            <a:r>
              <a:rPr lang="en-US" sz="33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-5, </a:t>
            </a: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viết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-5.</a:t>
            </a:r>
            <a:endParaRPr lang="en-US" sz="33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01980" marR="30480" indent="-571500">
              <a:lnSpc>
                <a:spcPct val="150000"/>
              </a:lnSpc>
              <a:buFontTx/>
              <a:buChar char="-"/>
            </a:pP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Lấy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-5 </a:t>
            </a: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nhân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x</a:t>
            </a:r>
            <a:r>
              <a:rPr lang="en-US" sz="33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+ 1 </a:t>
            </a: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-5x</a:t>
            </a:r>
            <a:r>
              <a:rPr lang="en-US" sz="33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- 5, </a:t>
            </a: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viết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-5x</a:t>
            </a:r>
            <a:r>
              <a:rPr lang="en-US" sz="33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- 5.</a:t>
            </a:r>
          </a:p>
          <a:p>
            <a:pPr marL="601980" marR="30480" indent="-571500">
              <a:lnSpc>
                <a:spcPct val="150000"/>
              </a:lnSpc>
              <a:buFontTx/>
              <a:buChar char="-"/>
            </a:pP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Lấy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-5x</a:t>
            </a:r>
            <a:r>
              <a:rPr lang="en-US" sz="33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- 3x + 2 </a:t>
            </a: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trừ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-5x</a:t>
            </a:r>
            <a:r>
              <a:rPr lang="en-US" sz="33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- 5 </a:t>
            </a: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-3x + 7, </a:t>
            </a: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viết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-3x + 7.</a:t>
            </a:r>
            <a:endParaRPr lang="en-US" sz="33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Bậc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đa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-3x + 7 </a:t>
            </a: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1, </a:t>
            </a: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nhỏ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hơn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bậc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đa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x</a:t>
            </a:r>
            <a:r>
              <a:rPr lang="en-US" sz="33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+ 1 </a:t>
            </a: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2 </a:t>
            </a: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phép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chia </a:t>
            </a: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kết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thúc</a:t>
            </a: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33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339890" y="8049098"/>
            <a:ext cx="6338510" cy="15891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(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3x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- 5x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+ 2)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= (3x-5).(x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+1)+(-3x+7)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871250" y="419100"/>
                <a:ext cx="6581482" cy="750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</m:t>
                        </m:r>
                      </m:e>
                    </m:d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250" y="419100"/>
                <a:ext cx="6581482" cy="750975"/>
              </a:xfrm>
              <a:prstGeom prst="rect">
                <a:avLst/>
              </a:prstGeom>
              <a:blipFill>
                <a:blip r:embed="rId9"/>
                <a:stretch>
                  <a:fillRect l="-3241" t="-15447" r="-2315" b="-27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F9FB6BCA-95B5-E20C-2DC8-E071EAA189B6}"/>
              </a:ext>
            </a:extLst>
          </p:cNvPr>
          <p:cNvGrpSpPr/>
          <p:nvPr/>
        </p:nvGrpSpPr>
        <p:grpSpPr>
          <a:xfrm>
            <a:off x="7696200" y="2391166"/>
            <a:ext cx="11582400" cy="5016326"/>
            <a:chOff x="-245335" y="1104405"/>
            <a:chExt cx="6136546" cy="1988573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6E34E68-B2F3-4093-0B95-7BBB67D4FDAE}"/>
                </a:ext>
              </a:extLst>
            </p:cNvPr>
            <p:cNvCxnSpPr/>
            <p:nvPr/>
          </p:nvCxnSpPr>
          <p:spPr>
            <a:xfrm>
              <a:off x="4127384" y="1526905"/>
              <a:ext cx="9144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7ED9D582-9665-C6F5-EA82-F6C9F4D9A4A1}"/>
                </a:ext>
              </a:extLst>
            </p:cNvPr>
            <p:cNvGrpSpPr/>
            <p:nvPr/>
          </p:nvGrpSpPr>
          <p:grpSpPr>
            <a:xfrm>
              <a:off x="-245335" y="1104405"/>
              <a:ext cx="6136546" cy="1988573"/>
              <a:chOff x="-245335" y="1104405"/>
              <a:chExt cx="6136546" cy="1988573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943DF56-DDD3-1361-8C96-C23CA0BFF04B}"/>
                  </a:ext>
                </a:extLst>
              </p:cNvPr>
              <p:cNvSpPr txBox="1"/>
              <p:nvPr/>
            </p:nvSpPr>
            <p:spPr>
              <a:xfrm>
                <a:off x="1669390" y="1156200"/>
                <a:ext cx="285226" cy="289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</a:rPr>
                  <a:t>_</a:t>
                </a: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E9793AC-2E8C-2B4B-2277-C1742E2483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384" y="1191253"/>
                <a:ext cx="0" cy="72326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9DB1D5CA-A5C0-4EA6-20D9-8CCD7FA450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0077" y="1873651"/>
                <a:ext cx="2241722" cy="1038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CEE53FCC-F046-5534-E0FA-DA96AD253F2C}"/>
                  </a:ext>
                </a:extLst>
              </p:cNvPr>
              <p:cNvGrpSpPr/>
              <p:nvPr/>
            </p:nvGrpSpPr>
            <p:grpSpPr>
              <a:xfrm>
                <a:off x="-245335" y="1104405"/>
                <a:ext cx="6136546" cy="1988573"/>
                <a:chOff x="-245335" y="1104405"/>
                <a:chExt cx="6136546" cy="1988573"/>
              </a:xfrm>
            </p:grpSpPr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783BE82D-54AB-DEB5-4B91-31B6257BD0D2}"/>
                    </a:ext>
                  </a:extLst>
                </p:cNvPr>
                <p:cNvSpPr txBox="1"/>
                <p:nvPr/>
              </p:nvSpPr>
              <p:spPr>
                <a:xfrm>
                  <a:off x="2786389" y="2015726"/>
                  <a:ext cx="285226" cy="2895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360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8A16B467-31D9-A610-335C-EAAD4F43B774}"/>
                    </a:ext>
                  </a:extLst>
                </p:cNvPr>
                <p:cNvGrpSpPr/>
                <p:nvPr/>
              </p:nvGrpSpPr>
              <p:grpSpPr>
                <a:xfrm>
                  <a:off x="-245335" y="1104405"/>
                  <a:ext cx="6136546" cy="1988573"/>
                  <a:chOff x="-245335" y="1104405"/>
                  <a:chExt cx="6136546" cy="1988573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5" name="TextBox 64">
                        <a:extLst>
                          <a:ext uri="{FF2B5EF4-FFF2-40B4-BE49-F238E27FC236}">
                            <a16:creationId xmlns:a16="http://schemas.microsoft.com/office/drawing/2014/main" id="{7717A7D9-7746-A90C-54BC-FB9ECBDDB23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104627" y="1131357"/>
                        <a:ext cx="914400" cy="28956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m:oMathPara>
                        </a14:m>
                        <a:endParaRPr lang="en-US" sz="3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5" name="TextBox 64">
                        <a:extLst>
                          <a:ext uri="{FF2B5EF4-FFF2-40B4-BE49-F238E27FC236}">
                            <a16:creationId xmlns:a16="http://schemas.microsoft.com/office/drawing/2014/main" id="{7717A7D9-7746-A90C-54BC-FB9ECBDDB23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104627" y="1131357"/>
                        <a:ext cx="914400" cy="289560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6" name="TextBox 65">
                        <a:extLst>
                          <a:ext uri="{FF2B5EF4-FFF2-40B4-BE49-F238E27FC236}">
                            <a16:creationId xmlns:a16="http://schemas.microsoft.com/office/drawing/2014/main" id="{8314D65F-193D-E51C-1311-F932973A4A5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461455" y="1104405"/>
                        <a:ext cx="3122768" cy="28956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36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en-US" sz="3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6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en-US" sz="36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m:oMathPara>
                        </a14:m>
                        <a:endParaRPr lang="en-US" sz="3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6" name="TextBox 65">
                        <a:extLst>
                          <a:ext uri="{FF2B5EF4-FFF2-40B4-BE49-F238E27FC236}">
                            <a16:creationId xmlns:a16="http://schemas.microsoft.com/office/drawing/2014/main" id="{8314D65F-193D-E51C-1311-F932973A4A5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461455" y="1104405"/>
                        <a:ext cx="3122768" cy="28956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7" name="TextBox 66">
                        <a:extLst>
                          <a:ext uri="{FF2B5EF4-FFF2-40B4-BE49-F238E27FC236}">
                            <a16:creationId xmlns:a16="http://schemas.microsoft.com/office/drawing/2014/main" id="{9FC6453D-75E8-F803-D4E7-47067001D80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245335" y="1516883"/>
                        <a:ext cx="6136546" cy="28956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3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a:rPr lang="en-US" sz="36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lang="en-US" sz="3600" i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7" name="TextBox 66">
                        <a:extLst>
                          <a:ext uri="{FF2B5EF4-FFF2-40B4-BE49-F238E27FC236}">
                            <a16:creationId xmlns:a16="http://schemas.microsoft.com/office/drawing/2014/main" id="{9FC6453D-75E8-F803-D4E7-47067001D80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-245335" y="1516883"/>
                        <a:ext cx="6136546" cy="289560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8" name="TextBox 67">
                        <a:extLst>
                          <a:ext uri="{FF2B5EF4-FFF2-40B4-BE49-F238E27FC236}">
                            <a16:creationId xmlns:a16="http://schemas.microsoft.com/office/drawing/2014/main" id="{5B48439A-4DBC-20B2-C02C-2C10379C39F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389191" y="2044622"/>
                        <a:ext cx="1604536" cy="24819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en-US" sz="3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6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+ 2</m:t>
                              </m:r>
                            </m:oMath>
                          </m:oMathPara>
                        </a14:m>
                        <a:endParaRPr lang="en-US" sz="3600" b="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8" name="TextBox 67">
                        <a:extLst>
                          <a:ext uri="{FF2B5EF4-FFF2-40B4-BE49-F238E27FC236}">
                            <a16:creationId xmlns:a16="http://schemas.microsoft.com/office/drawing/2014/main" id="{5B48439A-4DBC-20B2-C02C-2C10379C39F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389191" y="2044622"/>
                        <a:ext cx="1604536" cy="248194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9" name="TextBox 68">
                        <a:extLst>
                          <a:ext uri="{FF2B5EF4-FFF2-40B4-BE49-F238E27FC236}">
                            <a16:creationId xmlns:a16="http://schemas.microsoft.com/office/drawing/2014/main" id="{0FBD1A65-1E01-367C-310C-34578BB68DC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406025" y="2398920"/>
                        <a:ext cx="1577077" cy="24819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en-US" sz="3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−5</m:t>
                              </m:r>
                            </m:oMath>
                          </m:oMathPara>
                        </a14:m>
                        <a:endParaRPr lang="en-US" sz="3600" b="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9" name="TextBox 68">
                        <a:extLst>
                          <a:ext uri="{FF2B5EF4-FFF2-40B4-BE49-F238E27FC236}">
                            <a16:creationId xmlns:a16="http://schemas.microsoft.com/office/drawing/2014/main" id="{0FBD1A65-1E01-367C-310C-34578BB68DC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406025" y="2398920"/>
                        <a:ext cx="1577077" cy="248194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0" name="TextBox 69">
                        <a:extLst>
                          <a:ext uri="{FF2B5EF4-FFF2-40B4-BE49-F238E27FC236}">
                            <a16:creationId xmlns:a16="http://schemas.microsoft.com/office/drawing/2014/main" id="{D3A89D3F-92B8-0B80-3A58-56D0CC46F33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410593" y="2844784"/>
                        <a:ext cx="2135774" cy="24819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+7</m:t>
                              </m:r>
                            </m:oMath>
                          </m:oMathPara>
                        </a14:m>
                        <a:endParaRPr lang="en-US" sz="360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0" name="TextBox 69">
                        <a:extLst>
                          <a:ext uri="{FF2B5EF4-FFF2-40B4-BE49-F238E27FC236}">
                            <a16:creationId xmlns:a16="http://schemas.microsoft.com/office/drawing/2014/main" id="{D3A89D3F-92B8-0B80-3A58-56D0CC46F33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410593" y="2844784"/>
                        <a:ext cx="2135774" cy="248194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1" name="TextBox 70">
                        <a:extLst>
                          <a:ext uri="{FF2B5EF4-FFF2-40B4-BE49-F238E27FC236}">
                            <a16:creationId xmlns:a16="http://schemas.microsoft.com/office/drawing/2014/main" id="{0E36E7F0-9A20-57F1-50F6-06ADF6CB2AF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780353" y="1637518"/>
                        <a:ext cx="1569910" cy="24819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m:oMathPara>
                        </a14:m>
                        <a:endParaRPr lang="en-US" sz="3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1" name="TextBox 70">
                        <a:extLst>
                          <a:ext uri="{FF2B5EF4-FFF2-40B4-BE49-F238E27FC236}">
                            <a16:creationId xmlns:a16="http://schemas.microsoft.com/office/drawing/2014/main" id="{0E36E7F0-9A20-57F1-50F6-06ADF6CB2AF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780353" y="1637518"/>
                        <a:ext cx="1569910" cy="248194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6AC91F2E-F238-DF6A-3913-0CFDBFD829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52536" y="2740199"/>
                  <a:ext cx="1559263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2943DF56-DDD3-1361-8C96-C23CA0BFF04B}"/>
              </a:ext>
            </a:extLst>
          </p:cNvPr>
          <p:cNvSpPr txBox="1"/>
          <p:nvPr/>
        </p:nvSpPr>
        <p:spPr>
          <a:xfrm>
            <a:off x="11963400" y="4899329"/>
            <a:ext cx="538349" cy="73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288691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3" grpId="0"/>
      <p:bldP spid="36" grpId="0" animBg="1"/>
      <p:bldP spid="37" grpId="0"/>
      <p:bldP spid="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15566" y="114300"/>
            <a:ext cx="1429966" cy="14760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47419" y="280847"/>
            <a:ext cx="1107281" cy="114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5091" y="678733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grpSp>
        <p:nvGrpSpPr>
          <p:cNvPr id="15" name="Group 2"/>
          <p:cNvGrpSpPr/>
          <p:nvPr/>
        </p:nvGrpSpPr>
        <p:grpSpPr>
          <a:xfrm>
            <a:off x="304800" y="1866900"/>
            <a:ext cx="17719188" cy="8098385"/>
            <a:chOff x="0" y="0"/>
            <a:chExt cx="3673593" cy="319023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sp>
        <p:nvSpPr>
          <p:cNvPr id="2" name="Rectangle 1"/>
          <p:cNvSpPr/>
          <p:nvPr/>
        </p:nvSpPr>
        <p:spPr>
          <a:xfrm>
            <a:off x="630335" y="1943100"/>
            <a:ext cx="16964953" cy="798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mũ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chia, ta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thừc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mũ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11641" y="8648700"/>
            <a:ext cx="1071556" cy="104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6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15566" y="114300"/>
            <a:ext cx="1429966" cy="14760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47419" y="280847"/>
            <a:ext cx="1107281" cy="1143000"/>
          </a:xfrm>
          <a:prstGeom prst="rect">
            <a:avLst/>
          </a:prstGeom>
        </p:spPr>
      </p:pic>
      <p:grpSp>
        <p:nvGrpSpPr>
          <p:cNvPr id="15" name="Group 2"/>
          <p:cNvGrpSpPr/>
          <p:nvPr/>
        </p:nvGrpSpPr>
        <p:grpSpPr>
          <a:xfrm>
            <a:off x="235512" y="2200129"/>
            <a:ext cx="17719188" cy="3962400"/>
            <a:chOff x="0" y="0"/>
            <a:chExt cx="3673593" cy="319023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sp>
        <p:nvSpPr>
          <p:cNvPr id="2" name="Rectangle 1"/>
          <p:cNvSpPr/>
          <p:nvPr/>
        </p:nvSpPr>
        <p:spPr>
          <a:xfrm>
            <a:off x="914400" y="2628900"/>
            <a:ext cx="1653237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 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800" y="746888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3FD55B0-66AF-46DA-A5B3-DD23B2EE81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43120" y="5524500"/>
            <a:ext cx="896943" cy="9906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7124700"/>
            <a:ext cx="2819400" cy="279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0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 rot="11204328">
            <a:off x="11505703" y="-1872062"/>
            <a:ext cx="10473715" cy="37507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340780" y="9410700"/>
            <a:ext cx="1060250" cy="109445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208502" y="-836"/>
            <a:ext cx="1075487" cy="109009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143000" y="1034357"/>
            <a:ext cx="5562600" cy="1066800"/>
            <a:chOff x="381000" y="190500"/>
            <a:chExt cx="5562600" cy="1066800"/>
          </a:xfrm>
        </p:grpSpPr>
        <p:sp>
          <p:nvSpPr>
            <p:cNvPr id="13" name="Rectangle 12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5800" y="190500"/>
              <a:ext cx="497443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(SGK – tr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66</a:t>
              </a: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010400" y="779211"/>
                <a:ext cx="9144000" cy="183941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13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+6</m:t>
                        </m:r>
                      </m:e>
                    </m:d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+2)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b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+5</m:t>
                        </m:r>
                      </m:e>
                    </m:d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+1)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779211"/>
                <a:ext cx="9144000" cy="1839414"/>
              </a:xfrm>
              <a:prstGeom prst="rect">
                <a:avLst/>
              </a:prstGeom>
              <a:blipFill>
                <a:blip r:embed="rId8"/>
                <a:stretch>
                  <a:fillRect l="-2333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Callout 15"/>
          <p:cNvSpPr/>
          <p:nvPr/>
        </p:nvSpPr>
        <p:spPr>
          <a:xfrm>
            <a:off x="2971800" y="3148263"/>
            <a:ext cx="1676400" cy="83820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4888171"/>
            <a:ext cx="7965639" cy="39058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726905" y="7200900"/>
                <a:ext cx="9144000" cy="161480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còn viết: </a:t>
                </a:r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13</m:t>
                          </m:r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+6</m:t>
                          </m:r>
                        </m:e>
                      </m:d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=(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+2)(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+3)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905" y="7200900"/>
                <a:ext cx="9144000" cy="1614801"/>
              </a:xfrm>
              <a:prstGeom prst="rect">
                <a:avLst/>
              </a:prstGeom>
              <a:blipFill>
                <a:blip r:embed="rId11"/>
                <a:stretch>
                  <a:fillRect l="-2400" t="-7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726905" y="4976499"/>
                <a:ext cx="9144000" cy="161480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Vậy: </a:t>
                </a:r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13</m:t>
                          </m:r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+6</m:t>
                          </m:r>
                        </m:e>
                      </m:d>
                      <m:r>
                        <a:rPr lang="en-US" sz="40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: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+2</m:t>
                          </m:r>
                        </m:e>
                      </m:d>
                      <m:r>
                        <a:rPr lang="en-US" sz="40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+3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905" y="4976499"/>
                <a:ext cx="9144000" cy="1614801"/>
              </a:xfrm>
              <a:prstGeom prst="rect">
                <a:avLst/>
              </a:prstGeom>
              <a:blipFill>
                <a:blip r:embed="rId12"/>
                <a:stretch>
                  <a:fillRect l="-2400" t="-7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84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15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 rot="11204328">
            <a:off x="11475007" y="-1493946"/>
            <a:ext cx="10473715" cy="37507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340780" y="9410700"/>
            <a:ext cx="1060250" cy="109445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992600" y="292317"/>
            <a:ext cx="1075487" cy="1090094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8412079" y="557128"/>
            <a:ext cx="1676400" cy="83820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065420" y="6873008"/>
                <a:ext cx="13487400" cy="750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Vậy: </a:t>
                </a:r>
                <a:r>
                  <a:rPr kumimoji="0" lang="nl-NL" sz="40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  <m: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+5</m:t>
                        </m:r>
                      </m:e>
                    </m:d>
                    <m:r>
                      <a:rPr lang="en-US" sz="40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en-US" sz="40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=−4</m:t>
                    </m:r>
                    <m:r>
                      <a:rPr lang="en-US" sz="40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</m:t>
                    </m:r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dư</a:t>
                </a:r>
                <a:r>
                  <a:rPr lang="en-US" sz="4000" dirty="0">
                    <a:solidFill>
                      <a:prstClr val="white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endParaRPr lang="en-US" sz="40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420" y="6873008"/>
                <a:ext cx="13487400" cy="750975"/>
              </a:xfrm>
              <a:prstGeom prst="rect">
                <a:avLst/>
              </a:prstGeom>
              <a:blipFill>
                <a:blip r:embed="rId8"/>
                <a:stretch>
                  <a:fillRect l="-1627" t="-15323" b="-26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0" y="2196248"/>
            <a:ext cx="7832558" cy="38629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65420" y="7980885"/>
                <a:ext cx="1302218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còn viết:</a:t>
                </a:r>
                <a:r>
                  <a:rPr lang="en-US" sz="4000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+5</m:t>
                        </m:r>
                      </m:e>
                    </m:d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+3</m:t>
                        </m:r>
                      </m:e>
                    </m:d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420" y="7980885"/>
                <a:ext cx="13022180" cy="1015663"/>
              </a:xfrm>
              <a:prstGeom prst="rect">
                <a:avLst/>
              </a:prstGeom>
              <a:blipFill>
                <a:blip r:embed="rId11"/>
                <a:stretch>
                  <a:fillRect l="-1685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30313" y="1087738"/>
            <a:ext cx="1303023" cy="123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5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6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66831" y="-1502212"/>
            <a:ext cx="4676861" cy="56010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4059599" y="6079958"/>
            <a:ext cx="4676861" cy="560103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00800" y="430456"/>
            <a:ext cx="5562600" cy="1143000"/>
            <a:chOff x="381000" y="114300"/>
            <a:chExt cx="5562600" cy="1143000"/>
          </a:xfrm>
        </p:grpSpPr>
        <p:sp>
          <p:nvSpPr>
            <p:cNvPr id="9" name="Rectangle 8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10403" y="114300"/>
              <a:ext cx="3925242" cy="113107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5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3</a:t>
              </a:r>
              <a:endParaRPr lang="en-US" sz="45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val Callout 10"/>
          <p:cNvSpPr/>
          <p:nvPr/>
        </p:nvSpPr>
        <p:spPr>
          <a:xfrm>
            <a:off x="8374392" y="4381500"/>
            <a:ext cx="1636863" cy="925154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86000" y="2121280"/>
                <a:ext cx="10210800" cy="1776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Tính:  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4000" b="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000" b="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nl-NL" sz="4000" b="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+ 1</m:t>
                        </m:r>
                      </m:e>
                    </m:d>
                    <m:r>
                      <a:rPr lang="nl-NL" sz="4000" b="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 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4000" b="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000" b="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000" b="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a:rPr lang="nl-NL" sz="4000" b="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nl-NL" sz="4000" b="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+ 1</m:t>
                        </m:r>
                      </m:e>
                    </m:d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b) </a:t>
                </a:r>
                <a14:m>
                  <m:oMath xmlns:m="http://schemas.openxmlformats.org/officeDocument/2006/math">
                    <m:r>
                      <a:rPr lang="nl-NL" sz="4000" b="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(8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b="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b="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4000" b="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− 6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b="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b="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b="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+ 5):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4000" b="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000" b="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000" b="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+ </m:t>
                        </m:r>
                        <m:r>
                          <a:rPr lang="nl-NL" sz="4000" b="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nl-NL" sz="4000" b="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+ 1</m:t>
                        </m:r>
                      </m:e>
                    </m:d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121280"/>
                <a:ext cx="10210800" cy="1776897"/>
              </a:xfrm>
              <a:prstGeom prst="rect">
                <a:avLst/>
              </a:prstGeom>
              <a:blipFill>
                <a:blip r:embed="rId4"/>
                <a:stretch>
                  <a:fillRect l="-2090" t="-6529" b="-7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C742ECE4-4A80-A46D-46CF-84D6A15F4930}"/>
              </a:ext>
            </a:extLst>
          </p:cNvPr>
          <p:cNvGrpSpPr/>
          <p:nvPr/>
        </p:nvGrpSpPr>
        <p:grpSpPr>
          <a:xfrm>
            <a:off x="1261311" y="5824778"/>
            <a:ext cx="7920789" cy="4462222"/>
            <a:chOff x="1770077" y="1140109"/>
            <a:chExt cx="3844086" cy="241759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5C40756-3128-801B-BEE0-50CD8669737F}"/>
                </a:ext>
              </a:extLst>
            </p:cNvPr>
            <p:cNvCxnSpPr>
              <a:cxnSpLocks/>
            </p:cNvCxnSpPr>
            <p:nvPr/>
          </p:nvCxnSpPr>
          <p:spPr>
            <a:xfrm>
              <a:off x="4127384" y="1526905"/>
              <a:ext cx="1486779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97E83BA-C611-5B9A-983F-DA2B215CC64E}"/>
                </a:ext>
              </a:extLst>
            </p:cNvPr>
            <p:cNvGrpSpPr/>
            <p:nvPr/>
          </p:nvGrpSpPr>
          <p:grpSpPr>
            <a:xfrm>
              <a:off x="1770077" y="1140109"/>
              <a:ext cx="3766436" cy="2417592"/>
              <a:chOff x="1770077" y="1140109"/>
              <a:chExt cx="3766436" cy="2417592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B90F61-69C0-975E-6295-25C988EB657F}"/>
                  </a:ext>
                </a:extLst>
              </p:cNvPr>
              <p:cNvSpPr txBox="1"/>
              <p:nvPr/>
            </p:nvSpPr>
            <p:spPr>
              <a:xfrm>
                <a:off x="1802308" y="1162563"/>
                <a:ext cx="285226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>
                    <a:solidFill>
                      <a:schemeClr val="bg1"/>
                    </a:solidFill>
                  </a:rPr>
                  <a:t>_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6AC0C93-0269-005F-0788-896654B3A9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384" y="1191253"/>
                <a:ext cx="0" cy="72326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B90E2E0-117C-05B7-88AE-169F13FEB7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0077" y="2007082"/>
                <a:ext cx="2241722" cy="1038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A5468ED1-DC3B-2FFB-DE68-176BA152D55D}"/>
                  </a:ext>
                </a:extLst>
              </p:cNvPr>
              <p:cNvGrpSpPr/>
              <p:nvPr/>
            </p:nvGrpSpPr>
            <p:grpSpPr>
              <a:xfrm>
                <a:off x="2051970" y="1140109"/>
                <a:ext cx="3484543" cy="2417592"/>
                <a:chOff x="2051970" y="1140109"/>
                <a:chExt cx="3484543" cy="2417592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9119DAF-386E-6D4D-5E36-D5ECA60AEF8B}"/>
                    </a:ext>
                  </a:extLst>
                </p:cNvPr>
                <p:cNvSpPr txBox="1"/>
                <p:nvPr/>
              </p:nvSpPr>
              <p:spPr>
                <a:xfrm>
                  <a:off x="2786389" y="2015726"/>
                  <a:ext cx="285226" cy="677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380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145A50E5-312F-64D9-07F3-3C350EC5BCFA}"/>
                    </a:ext>
                  </a:extLst>
                </p:cNvPr>
                <p:cNvGrpSpPr/>
                <p:nvPr/>
              </p:nvGrpSpPr>
              <p:grpSpPr>
                <a:xfrm>
                  <a:off x="2051970" y="1140109"/>
                  <a:ext cx="3484543" cy="2417592"/>
                  <a:chOff x="2051970" y="1140109"/>
                  <a:chExt cx="3484543" cy="2417592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3" name="TextBox 22">
                        <a:extLst>
                          <a:ext uri="{FF2B5EF4-FFF2-40B4-BE49-F238E27FC236}">
                            <a16:creationId xmlns:a16="http://schemas.microsoft.com/office/drawing/2014/main" id="{1D810189-6915-A128-08DC-680CF673203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091692" y="1156200"/>
                        <a:ext cx="1444821" cy="18313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m:oMathPara>
                        </a14:m>
                        <a:endParaRPr lang="en-US" sz="380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3" name="TextBox 22">
                        <a:extLst>
                          <a:ext uri="{FF2B5EF4-FFF2-40B4-BE49-F238E27FC236}">
                            <a16:creationId xmlns:a16="http://schemas.microsoft.com/office/drawing/2014/main" id="{1D810189-6915-A128-08DC-680CF673203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91692" y="1156200"/>
                        <a:ext cx="1444821" cy="1831399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4" name="TextBox 23">
                        <a:extLst>
                          <a:ext uri="{FF2B5EF4-FFF2-40B4-BE49-F238E27FC236}">
                            <a16:creationId xmlns:a16="http://schemas.microsoft.com/office/drawing/2014/main" id="{AF5B0C21-7777-204F-C4E0-9E642E5F752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051970" y="1140109"/>
                        <a:ext cx="1895237" cy="126008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8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3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sz="3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m:oMathPara>
                        </a14:m>
                        <a:endParaRPr lang="en-US" sz="380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4" name="TextBox 23">
                        <a:extLst>
                          <a:ext uri="{FF2B5EF4-FFF2-40B4-BE49-F238E27FC236}">
                            <a16:creationId xmlns:a16="http://schemas.microsoft.com/office/drawing/2014/main" id="{AF5B0C21-7777-204F-C4E0-9E642E5F752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051970" y="1140109"/>
                        <a:ext cx="1895237" cy="1260089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5" name="TextBox 24">
                        <a:extLst>
                          <a:ext uri="{FF2B5EF4-FFF2-40B4-BE49-F238E27FC236}">
                            <a16:creationId xmlns:a16="http://schemas.microsoft.com/office/drawing/2014/main" id="{DC5BC093-F4F2-87AD-EB90-4A4D6E9894E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065926" y="1576047"/>
                        <a:ext cx="1385757" cy="184306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8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3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lang="en-US" sz="3800" i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5" name="TextBox 24">
                        <a:extLst>
                          <a:ext uri="{FF2B5EF4-FFF2-40B4-BE49-F238E27FC236}">
                            <a16:creationId xmlns:a16="http://schemas.microsoft.com/office/drawing/2014/main" id="{DC5BC093-F4F2-87AD-EB90-4A4D6E9894E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065926" y="1576047"/>
                        <a:ext cx="1385757" cy="1843069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6" name="TextBox 25">
                        <a:extLst>
                          <a:ext uri="{FF2B5EF4-FFF2-40B4-BE49-F238E27FC236}">
                            <a16:creationId xmlns:a16="http://schemas.microsoft.com/office/drawing/2014/main" id="{923D3AB0-ABF7-1E0C-9DBF-6C055933D98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641429" y="2084910"/>
                        <a:ext cx="1181477" cy="31682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+1</m:t>
                              </m:r>
                            </m:oMath>
                          </m:oMathPara>
                        </a14:m>
                        <a:endParaRPr lang="en-US" sz="3800" b="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6" name="TextBox 25">
                        <a:extLst>
                          <a:ext uri="{FF2B5EF4-FFF2-40B4-BE49-F238E27FC236}">
                            <a16:creationId xmlns:a16="http://schemas.microsoft.com/office/drawing/2014/main" id="{923D3AB0-ABF7-1E0C-9DBF-6C055933D98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41429" y="2084910"/>
                        <a:ext cx="1181477" cy="316826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7" name="TextBox 26">
                        <a:extLst>
                          <a:ext uri="{FF2B5EF4-FFF2-40B4-BE49-F238E27FC236}">
                            <a16:creationId xmlns:a16="http://schemas.microsoft.com/office/drawing/2014/main" id="{2A8F3FFF-25A9-B34D-2684-CB1EBA096F4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641429" y="2497755"/>
                        <a:ext cx="1181477" cy="31682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+1</m:t>
                              </m:r>
                            </m:oMath>
                          </m:oMathPara>
                        </a14:m>
                        <a:endParaRPr lang="en-US" sz="3800" b="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7" name="TextBox 26">
                        <a:extLst>
                          <a:ext uri="{FF2B5EF4-FFF2-40B4-BE49-F238E27FC236}">
                            <a16:creationId xmlns:a16="http://schemas.microsoft.com/office/drawing/2014/main" id="{2A8F3FFF-25A9-B34D-2684-CB1EBA096F4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41429" y="2497755"/>
                        <a:ext cx="1181477" cy="316826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9" name="TextBox 28">
                        <a:extLst>
                          <a:ext uri="{FF2B5EF4-FFF2-40B4-BE49-F238E27FC236}">
                            <a16:creationId xmlns:a16="http://schemas.microsoft.com/office/drawing/2014/main" id="{A68BCA97-F2D2-A706-1950-11D224C7444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378686" y="2972926"/>
                        <a:ext cx="633113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en-US" sz="38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9" name="TextBox 28">
                        <a:extLst>
                          <a:ext uri="{FF2B5EF4-FFF2-40B4-BE49-F238E27FC236}">
                            <a16:creationId xmlns:a16="http://schemas.microsoft.com/office/drawing/2014/main" id="{A68BCA97-F2D2-A706-1950-11D224C7444D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378686" y="2972926"/>
                        <a:ext cx="633113" cy="584775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0" name="TextBox 29">
                        <a:extLst>
                          <a:ext uri="{FF2B5EF4-FFF2-40B4-BE49-F238E27FC236}">
                            <a16:creationId xmlns:a16="http://schemas.microsoft.com/office/drawing/2014/main" id="{10E8BC91-AD29-0D22-3E9A-00F46EF6892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26826" y="1637518"/>
                        <a:ext cx="1234825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m:oMathPara>
                        </a14:m>
                        <a:endParaRPr lang="en-US" sz="380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0" name="TextBox 29">
                        <a:extLst>
                          <a:ext uri="{FF2B5EF4-FFF2-40B4-BE49-F238E27FC236}">
                            <a16:creationId xmlns:a16="http://schemas.microsoft.com/office/drawing/2014/main" id="{10E8BC91-AD29-0D22-3E9A-00F46EF6892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26826" y="1637518"/>
                        <a:ext cx="1234825" cy="584775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2395D2C2-9E4C-1261-A209-D3879A4F49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52536" y="2897150"/>
                  <a:ext cx="1559263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2" name="Rectangle 11"/>
          <p:cNvSpPr/>
          <p:nvPr/>
        </p:nvSpPr>
        <p:spPr>
          <a:xfrm>
            <a:off x="649429" y="5211290"/>
            <a:ext cx="641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9596693" y="7896113"/>
                <a:ext cx="7057445" cy="15891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+ 1</m:t>
                        </m:r>
                      </m:e>
                    </m:d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 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+ 1</m:t>
                        </m:r>
                      </m:e>
                    </m:d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i="1" dirty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+ 1.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6693" y="7896113"/>
                <a:ext cx="7057445" cy="1589153"/>
              </a:xfrm>
              <a:prstGeom prst="rect">
                <a:avLst/>
              </a:prstGeom>
              <a:blipFill>
                <a:blip r:embed="rId11"/>
                <a:stretch>
                  <a:fillRect l="-3022" t="-7280" b="-13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/>
          <p:cNvPicPr>
            <a:picLocks noChangeAspect="1"/>
          </p:cNvPicPr>
          <p:nvPr/>
        </p:nvPicPr>
        <p:blipFill>
          <a:blip r:embed="rId1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 rot="11204328">
            <a:off x="11918685" y="-1275102"/>
            <a:ext cx="10473715" cy="3750770"/>
          </a:xfrm>
          <a:prstGeom prst="rect">
            <a:avLst/>
          </a:prstGeom>
        </p:spPr>
      </p:pic>
      <p:pic>
        <p:nvPicPr>
          <p:cNvPr id="33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16916400" y="269842"/>
            <a:ext cx="1075487" cy="109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6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P spid="12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66831" y="-1502212"/>
            <a:ext cx="4676861" cy="56010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4059599" y="6079958"/>
            <a:ext cx="4676861" cy="5601032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801198" y="600283"/>
            <a:ext cx="1636863" cy="925154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12970" y="2087090"/>
            <a:ext cx="641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110727" y="7852602"/>
                <a:ext cx="15380942" cy="750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− 6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+ 5 = 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− 14</m:t>
                        </m:r>
                      </m:e>
                    </m:d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. 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+ 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+ 1</m:t>
                        </m:r>
                      </m:e>
                    </m:d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22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+ 19</m:t>
                        </m:r>
                      </m:e>
                    </m:d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727" y="7852602"/>
                <a:ext cx="15380942" cy="750975"/>
              </a:xfrm>
              <a:prstGeom prst="rect">
                <a:avLst/>
              </a:prstGeom>
              <a:blipFill>
                <a:blip r:embed="rId4"/>
                <a:stretch>
                  <a:fillRect l="-1387" t="-15447" b="-27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/>
          <p:cNvPicPr>
            <a:picLocks noChangeAspect="1"/>
          </p:cNvPicPr>
          <p:nvPr/>
        </p:nvPicPr>
        <p:blipFill>
          <a:blip r:embed="rId5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 rot="11204328">
            <a:off x="11918685" y="-1275102"/>
            <a:ext cx="10473715" cy="3750770"/>
          </a:xfrm>
          <a:prstGeom prst="rect">
            <a:avLst/>
          </a:prstGeom>
        </p:spPr>
      </p:pic>
      <p:pic>
        <p:nvPicPr>
          <p:cNvPr id="33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6916400" y="269842"/>
            <a:ext cx="1075487" cy="1090094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B371C19-30EF-57E7-0168-4CF1782559AA}"/>
              </a:ext>
            </a:extLst>
          </p:cNvPr>
          <p:cNvGrpSpPr/>
          <p:nvPr/>
        </p:nvGrpSpPr>
        <p:grpSpPr>
          <a:xfrm>
            <a:off x="2438400" y="2628900"/>
            <a:ext cx="10373860" cy="5255080"/>
            <a:chOff x="1526171" y="1156200"/>
            <a:chExt cx="4087992" cy="219895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3E0DDE5-72D3-A7D7-BC69-A246C637FF1B}"/>
                </a:ext>
              </a:extLst>
            </p:cNvPr>
            <p:cNvCxnSpPr>
              <a:cxnSpLocks/>
            </p:cNvCxnSpPr>
            <p:nvPr/>
          </p:nvCxnSpPr>
          <p:spPr>
            <a:xfrm>
              <a:off x="4127384" y="1526905"/>
              <a:ext cx="1486779" cy="0"/>
            </a:xfrm>
            <a:prstGeom prst="lin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51C32F5-D0CE-CEE9-41E6-C69337562B3B}"/>
                </a:ext>
              </a:extLst>
            </p:cNvPr>
            <p:cNvGrpSpPr/>
            <p:nvPr/>
          </p:nvGrpSpPr>
          <p:grpSpPr>
            <a:xfrm>
              <a:off x="1526171" y="1156200"/>
              <a:ext cx="4010342" cy="2198956"/>
              <a:chOff x="1526171" y="1156200"/>
              <a:chExt cx="4010342" cy="2198956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5404770-F7C1-4223-DC22-1AA8AD7F2E0E}"/>
                  </a:ext>
                </a:extLst>
              </p:cNvPr>
              <p:cNvSpPr txBox="1"/>
              <p:nvPr/>
            </p:nvSpPr>
            <p:spPr>
              <a:xfrm>
                <a:off x="1666668" y="1241368"/>
                <a:ext cx="285226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_</a:t>
                </a: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51AFE05-EC2E-1A0D-AA19-D07CFD38C4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384" y="1191253"/>
                <a:ext cx="0" cy="723264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1433203-EDE7-3731-8104-00FC4F5568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23812" y="1867189"/>
                <a:ext cx="2342174" cy="8832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8E137990-65B2-4895-DD3E-0E18219C946D}"/>
                  </a:ext>
                </a:extLst>
              </p:cNvPr>
              <p:cNvGrpSpPr/>
              <p:nvPr/>
            </p:nvGrpSpPr>
            <p:grpSpPr>
              <a:xfrm>
                <a:off x="1526171" y="1156200"/>
                <a:ext cx="4010342" cy="2198956"/>
                <a:chOff x="1526171" y="1156200"/>
                <a:chExt cx="4010342" cy="2198956"/>
              </a:xfrm>
            </p:grpSpPr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FBFA9448-1783-19E9-F537-480BADE1CFC3}"/>
                    </a:ext>
                  </a:extLst>
                </p:cNvPr>
                <p:cNvSpPr txBox="1"/>
                <p:nvPr/>
              </p:nvSpPr>
              <p:spPr>
                <a:xfrm>
                  <a:off x="2786389" y="2015726"/>
                  <a:ext cx="285226" cy="677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AC69E4D3-B52B-11FF-B45A-D123323179FA}"/>
                    </a:ext>
                  </a:extLst>
                </p:cNvPr>
                <p:cNvGrpSpPr/>
                <p:nvPr/>
              </p:nvGrpSpPr>
              <p:grpSpPr>
                <a:xfrm>
                  <a:off x="1526171" y="1156200"/>
                  <a:ext cx="4010342" cy="2198956"/>
                  <a:chOff x="1526171" y="1156200"/>
                  <a:chExt cx="4010342" cy="2198956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4" name="TextBox 43">
                        <a:extLst>
                          <a:ext uri="{FF2B5EF4-FFF2-40B4-BE49-F238E27FC236}">
                            <a16:creationId xmlns:a16="http://schemas.microsoft.com/office/drawing/2014/main" id="{8BE339DE-CD04-C22F-8104-1CC2212B050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091692" y="1156200"/>
                        <a:ext cx="1444821" cy="18313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3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sz="3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m:oMathPara>
                        </a14:m>
                        <a:endParaRPr kumimoji="0" lang="en-US" sz="3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4" name="TextBox 43">
                        <a:extLst>
                          <a:ext uri="{FF2B5EF4-FFF2-40B4-BE49-F238E27FC236}">
                            <a16:creationId xmlns:a16="http://schemas.microsoft.com/office/drawing/2014/main" id="{8BE339DE-CD04-C22F-8104-1CC2212B050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91692" y="1156200"/>
                        <a:ext cx="1444821" cy="1831399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5" name="TextBox 44">
                        <a:extLst>
                          <a:ext uri="{FF2B5EF4-FFF2-40B4-BE49-F238E27FC236}">
                            <a16:creationId xmlns:a16="http://schemas.microsoft.com/office/drawing/2014/main" id="{CC353CEB-DC97-8106-2112-15FEC8DAEAC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668451" y="1191390"/>
                        <a:ext cx="2480061" cy="283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3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kumimoji="0" lang="en-US" sz="3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sz="3800" b="0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   6</m:t>
                              </m:r>
                              <m:sSup>
                                <m:sSupPr>
                                  <m:ctrlPr>
                                    <a:rPr kumimoji="0" lang="en-US" sz="3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sz="3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3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              +  5</m:t>
                              </m:r>
                            </m:oMath>
                          </m:oMathPara>
                        </a14:m>
                        <a:endParaRPr kumimoji="0" lang="en-US" sz="3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5" name="TextBox 44">
                        <a:extLst>
                          <a:ext uri="{FF2B5EF4-FFF2-40B4-BE49-F238E27FC236}">
                            <a16:creationId xmlns:a16="http://schemas.microsoft.com/office/drawing/2014/main" id="{CC353CEB-DC97-8106-2112-15FEC8DAEAC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668451" y="1191390"/>
                        <a:ext cx="2480061" cy="283332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6" name="TextBox 45">
                        <a:extLst>
                          <a:ext uri="{FF2B5EF4-FFF2-40B4-BE49-F238E27FC236}">
                            <a16:creationId xmlns:a16="http://schemas.microsoft.com/office/drawing/2014/main" id="{B902895A-9A49-F11D-56CD-0B920C7A622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526171" y="1512087"/>
                        <a:ext cx="2295523" cy="184306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3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kumimoji="0" lang="en-US" sz="3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sz="3800" b="0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   8</m:t>
                              </m:r>
                              <m:sSup>
                                <m:sSupPr>
                                  <m:ctrlPr>
                                    <a:rPr kumimoji="0" lang="en-US" sz="3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sz="3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  8</m:t>
                              </m:r>
                              <m: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kumimoji="0" lang="en-US" sz="38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6" name="TextBox 45">
                        <a:extLst>
                          <a:ext uri="{FF2B5EF4-FFF2-40B4-BE49-F238E27FC236}">
                            <a16:creationId xmlns:a16="http://schemas.microsoft.com/office/drawing/2014/main" id="{B902895A-9A49-F11D-56CD-0B920C7A622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526171" y="1512087"/>
                        <a:ext cx="2295523" cy="1843069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7" name="TextBox 46">
                        <a:extLst>
                          <a:ext uri="{FF2B5EF4-FFF2-40B4-BE49-F238E27FC236}">
                            <a16:creationId xmlns:a16="http://schemas.microsoft.com/office/drawing/2014/main" id="{279D822E-A667-E3F0-BA59-0F7ADF2E95B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341398" y="1957439"/>
                        <a:ext cx="1590393" cy="24469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−14</m:t>
                              </m:r>
                              <m:sSup>
                                <m:sSupPr>
                                  <m:ctrlPr>
                                    <a:rPr kumimoji="0" lang="en-US" sz="3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sz="3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3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  8</m:t>
                              </m:r>
                              <m: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 +  5</m:t>
                              </m:r>
                            </m:oMath>
                          </m:oMathPara>
                        </a14:m>
                        <a:endParaRPr kumimoji="0" lang="en-US" sz="3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7" name="TextBox 46">
                        <a:extLst>
                          <a:ext uri="{FF2B5EF4-FFF2-40B4-BE49-F238E27FC236}">
                            <a16:creationId xmlns:a16="http://schemas.microsoft.com/office/drawing/2014/main" id="{279D822E-A667-E3F0-BA59-0F7ADF2E95B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341398" y="1957439"/>
                        <a:ext cx="1590393" cy="244696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8" name="TextBox 47">
                        <a:extLst>
                          <a:ext uri="{FF2B5EF4-FFF2-40B4-BE49-F238E27FC236}">
                            <a16:creationId xmlns:a16="http://schemas.microsoft.com/office/drawing/2014/main" id="{28AD7E70-8C22-7765-76DE-0B288449AEB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310492" y="2304075"/>
                        <a:ext cx="1633348" cy="24469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3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−14</m:t>
                                  </m:r>
                                  <m:r>
                                    <a:rPr kumimoji="0" lang="en-US" sz="3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sz="3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−14</m:t>
                              </m:r>
                              <m: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 −14</m:t>
                              </m:r>
                            </m:oMath>
                          </m:oMathPara>
                        </a14:m>
                        <a:endParaRPr kumimoji="0" lang="en-US" sz="3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8" name="TextBox 47">
                        <a:extLst>
                          <a:ext uri="{FF2B5EF4-FFF2-40B4-BE49-F238E27FC236}">
                            <a16:creationId xmlns:a16="http://schemas.microsoft.com/office/drawing/2014/main" id="{28AD7E70-8C22-7765-76DE-0B288449AEB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310492" y="2304075"/>
                        <a:ext cx="1633348" cy="244696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9" name="TextBox 48">
                        <a:extLst>
                          <a:ext uri="{FF2B5EF4-FFF2-40B4-BE49-F238E27FC236}">
                            <a16:creationId xmlns:a16="http://schemas.microsoft.com/office/drawing/2014/main" id="{3CE30DDD-6627-C621-A912-59DA6C6C982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063774" y="2728900"/>
                        <a:ext cx="989793" cy="24469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 +19</m:t>
                              </m:r>
                            </m:oMath>
                          </m:oMathPara>
                        </a14:m>
                        <a:endParaRPr kumimoji="0" lang="en-US" sz="3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9" name="TextBox 48">
                        <a:extLst>
                          <a:ext uri="{FF2B5EF4-FFF2-40B4-BE49-F238E27FC236}">
                            <a16:creationId xmlns:a16="http://schemas.microsoft.com/office/drawing/2014/main" id="{3CE30DDD-6627-C621-A912-59DA6C6C982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063774" y="2728900"/>
                        <a:ext cx="989793" cy="244696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0" name="TextBox 49">
                        <a:extLst>
                          <a:ext uri="{FF2B5EF4-FFF2-40B4-BE49-F238E27FC236}">
                            <a16:creationId xmlns:a16="http://schemas.microsoft.com/office/drawing/2014/main" id="{0BA12B49-0013-7148-3561-9F46C705E72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435316" y="1612983"/>
                        <a:ext cx="741174" cy="24469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 −14</m:t>
                              </m:r>
                            </m:oMath>
                          </m:oMathPara>
                        </a14:m>
                        <a:endParaRPr kumimoji="0" lang="en-US" sz="3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0" name="TextBox 49">
                        <a:extLst>
                          <a:ext uri="{FF2B5EF4-FFF2-40B4-BE49-F238E27FC236}">
                            <a16:creationId xmlns:a16="http://schemas.microsoft.com/office/drawing/2014/main" id="{0BA12B49-0013-7148-3561-9F46C705E72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435316" y="1612983"/>
                        <a:ext cx="741174" cy="244696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EF17760F-803E-8AC5-3A76-4760A81A20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41398" y="2674322"/>
                  <a:ext cx="1639156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</a:ln>
                <a:effectLst/>
              </p:spPr>
            </p:cxn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45404770-F7C1-4223-DC22-1AA8AD7F2E0E}"/>
              </a:ext>
            </a:extLst>
          </p:cNvPr>
          <p:cNvSpPr txBox="1"/>
          <p:nvPr/>
        </p:nvSpPr>
        <p:spPr>
          <a:xfrm>
            <a:off x="3847612" y="4649238"/>
            <a:ext cx="723801" cy="1618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124853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1" grpId="0"/>
      <p:bldP spid="5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358" y="190500"/>
            <a:ext cx="17297400" cy="9934286"/>
            <a:chOff x="-5491" y="0"/>
            <a:chExt cx="5920967" cy="3624054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-5491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grpFill/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43000" y="1485900"/>
                <a:ext cx="15896897" cy="8299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≠0)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khả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xảy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71500" lvl="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0 .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hết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 chia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≠0)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tùy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ý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≠0)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tồn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hết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485900"/>
                <a:ext cx="15896897" cy="8299644"/>
              </a:xfrm>
              <a:prstGeom prst="rect">
                <a:avLst/>
              </a:prstGeom>
              <a:blipFill>
                <a:blip r:embed="rId2"/>
                <a:stretch>
                  <a:fillRect l="-1074" r="-1189" b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086600" y="547926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XÉT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164750" y="8800017"/>
            <a:ext cx="778281" cy="1371022"/>
          </a:xfrm>
          <a:prstGeom prst="rect">
            <a:avLst/>
          </a:prstGeom>
        </p:spPr>
      </p:pic>
      <p:pic>
        <p:nvPicPr>
          <p:cNvPr id="19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5394" y="9334500"/>
            <a:ext cx="1077505" cy="62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9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6975"/>
          <a:stretch>
            <a:fillRect/>
          </a:stretch>
        </p:blipFill>
        <p:spPr>
          <a:xfrm>
            <a:off x="0" y="7881750"/>
            <a:ext cx="18288000" cy="23818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6975"/>
          <a:stretch>
            <a:fillRect/>
          </a:stretch>
        </p:blipFill>
        <p:spPr>
          <a:xfrm>
            <a:off x="0" y="0"/>
            <a:ext cx="18288000" cy="23818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47700" y="1706462"/>
            <a:ext cx="12001500" cy="68740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33004"/>
          <a:stretch>
            <a:fillRect/>
          </a:stretch>
        </p:blipFill>
        <p:spPr>
          <a:xfrm flipH="1">
            <a:off x="11803153" y="4363454"/>
            <a:ext cx="6408647" cy="5925552"/>
          </a:xfrm>
          <a:prstGeom prst="rect">
            <a:avLst/>
          </a:prstGeom>
        </p:spPr>
      </p:pic>
      <p:sp>
        <p:nvSpPr>
          <p:cNvPr id="10" name="Google Shape;7484;p29"/>
          <p:cNvSpPr txBox="1">
            <a:spLocks/>
          </p:cNvSpPr>
          <p:nvPr/>
        </p:nvSpPr>
        <p:spPr>
          <a:xfrm>
            <a:off x="1143000" y="3235078"/>
            <a:ext cx="10972800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CẢM</a:t>
            </a:r>
            <a:r>
              <a:rPr kumimoji="0" lang="en-US" sz="7000" b="1" i="0" u="none" strike="noStrike" kern="0" cap="none" spc="0" normalizeH="0" noProof="0" dirty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ƠN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lang="en-US" sz="7000" b="1" kern="0" noProof="0" dirty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ĐÃ CHÚ Ý LẮNG NGHE</a:t>
            </a:r>
            <a:r>
              <a:rPr kumimoji="0" lang="vi-VN" sz="7000" b="1" i="0" u="none" strike="noStrike" kern="0" cap="none" spc="0" normalizeH="0" baseline="0" noProof="0" dirty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>
            <a:off x="0" y="5712417"/>
            <a:ext cx="8948623" cy="457458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85800" y="-266700"/>
            <a:ext cx="16992600" cy="11353800"/>
            <a:chOff x="0" y="0"/>
            <a:chExt cx="1669403" cy="20663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69403" cy="2066396"/>
            </a:xfrm>
            <a:custGeom>
              <a:avLst/>
              <a:gdLst/>
              <a:ahLst/>
              <a:cxnLst/>
              <a:rect l="l" t="t" r="r" b="b"/>
              <a:pathLst>
                <a:path w="1669403" h="2066396">
                  <a:moveTo>
                    <a:pt x="0" y="0"/>
                  </a:moveTo>
                  <a:lnTo>
                    <a:pt x="1669403" y="0"/>
                  </a:lnTo>
                  <a:lnTo>
                    <a:pt x="1669403" y="2066396"/>
                  </a:lnTo>
                  <a:lnTo>
                    <a:pt x="0" y="2066396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6224137"/>
            <a:ext cx="3657599" cy="488582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81023" y="1214303"/>
            <a:ext cx="1493520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7000" b="1" kern="0" dirty="0"/>
              <a:t>CHƯƠNG VI: BIỂU THỨC ĐẠI SỐ</a:t>
            </a:r>
            <a:endParaRPr lang="en-US" sz="7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>
            <a:off x="6324600" y="5676900"/>
            <a:ext cx="11939087" cy="457458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362200" y="3444491"/>
            <a:ext cx="13124127" cy="299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700" b="1" kern="0">
                <a:solidFill>
                  <a:srgbClr val="4A6EB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5: PHÉP CHIA ĐA THỨC MỘT BIẾN</a:t>
            </a:r>
            <a:endParaRPr kumimoji="0" lang="en-US" sz="6700" b="1" i="0" u="none" strike="noStrike" kern="0" cap="none" spc="0" normalizeH="0" baseline="0" noProof="0" dirty="0">
              <a:ln>
                <a:noFill/>
              </a:ln>
              <a:solidFill>
                <a:srgbClr val="4A6EB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61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 rot="520115">
            <a:off x="8815695" y="-2025039"/>
            <a:ext cx="14677275" cy="7880381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 rot="21387096">
            <a:off x="6425731" y="3914700"/>
            <a:ext cx="11939087" cy="669036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793"/>
          <a:stretch>
            <a:fillRect/>
          </a:stretch>
        </p:blipFill>
        <p:spPr>
          <a:xfrm>
            <a:off x="-3658649" y="-647700"/>
            <a:ext cx="19812981" cy="11975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8"/>
          <p:cNvSpPr txBox="1"/>
          <p:nvPr/>
        </p:nvSpPr>
        <p:spPr>
          <a:xfrm>
            <a:off x="2819400" y="1048278"/>
            <a:ext cx="8151570" cy="156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91"/>
              </a:lnSpc>
              <a:spcBef>
                <a:spcPct val="0"/>
              </a:spcBef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37923" y="3118849"/>
            <a:ext cx="10463029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Chia đơn thức cho đơn thức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37923" y="4870454"/>
            <a:ext cx="9853430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500" b="1">
                <a:ea typeface="Calibri" panose="020F0502020204030204" pitchFamily="34" charset="0"/>
                <a:cs typeface="Arial" panose="020B0604020202020204" pitchFamily="34" charset="0"/>
              </a:rPr>
              <a:t>Chia đa thức cho đơn thức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>
            <a:off x="1371600" y="7367711"/>
            <a:ext cx="14080764" cy="3637297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914400" y="3118849"/>
            <a:ext cx="1200831" cy="1207168"/>
          </a:xfrm>
          <a:prstGeom prst="ellipse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914400" y="4870453"/>
            <a:ext cx="1200831" cy="1207168"/>
          </a:xfrm>
          <a:prstGeom prst="ellipse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37923" y="6745619"/>
            <a:ext cx="9853430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500" b="1">
                <a:ea typeface="Calibri" panose="020F0502020204030204" pitchFamily="34" charset="0"/>
                <a:cs typeface="Arial" panose="020B0604020202020204" pitchFamily="34" charset="0"/>
              </a:rPr>
              <a:t>Chia đa thức một biến đã sắp xếp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14400" y="6745618"/>
            <a:ext cx="1200831" cy="1207168"/>
          </a:xfrm>
          <a:prstGeom prst="ellipse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" grpId="0" animBg="1"/>
      <p:bldP spid="12" grpId="0" animBg="1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>
            <a:off x="2895600" y="4044919"/>
            <a:ext cx="12642895" cy="4527581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>
            <a:off x="3139747" y="888356"/>
            <a:ext cx="12642895" cy="452758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304800" y="3390900"/>
            <a:ext cx="18897600" cy="3735955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grpSp>
        <p:nvGrpSpPr>
          <p:cNvPr id="22" name="Group 21"/>
          <p:cNvGrpSpPr/>
          <p:nvPr/>
        </p:nvGrpSpPr>
        <p:grpSpPr>
          <a:xfrm>
            <a:off x="1066800" y="495300"/>
            <a:ext cx="2667000" cy="2572287"/>
            <a:chOff x="1028700" y="3663315"/>
            <a:chExt cx="3215601" cy="3215601"/>
          </a:xfrm>
        </p:grpSpPr>
        <p:grpSp>
          <p:nvGrpSpPr>
            <p:cNvPr id="23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2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4532976" y="495299"/>
            <a:ext cx="2643250" cy="2572287"/>
            <a:chOff x="9639248" y="3663315"/>
            <a:chExt cx="3215601" cy="3215601"/>
          </a:xfrm>
        </p:grpSpPr>
        <p:grpSp>
          <p:nvGrpSpPr>
            <p:cNvPr id="27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2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8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072750" y="7385636"/>
            <a:ext cx="2655099" cy="2572287"/>
            <a:chOff x="5250279" y="3663315"/>
            <a:chExt cx="3215601" cy="3215601"/>
          </a:xfrm>
        </p:grpSpPr>
        <p:grpSp>
          <p:nvGrpSpPr>
            <p:cNvPr id="31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33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2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4523633" y="7385636"/>
            <a:ext cx="2631455" cy="2572287"/>
            <a:chOff x="14043699" y="3663315"/>
            <a:chExt cx="3215601" cy="3215601"/>
          </a:xfrm>
        </p:grpSpPr>
        <p:grpSp>
          <p:nvGrpSpPr>
            <p:cNvPr id="35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6" name="Picture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pic>
        <p:nvPicPr>
          <p:cNvPr id="41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275482" y="2857500"/>
            <a:ext cx="1401918" cy="140191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3059170" y="4619409"/>
            <a:ext cx="12169654" cy="1205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5500" b="1" dirty="0">
                <a:ea typeface="Calibri" panose="020F0502020204030204" pitchFamily="34" charset="0"/>
                <a:cs typeface="Arial" panose="020B0604020202020204" pitchFamily="34" charset="0"/>
              </a:rPr>
              <a:t>Chia đơn thức cho đơn thức</a:t>
            </a:r>
          </a:p>
        </p:txBody>
      </p:sp>
    </p:spTree>
    <p:extLst>
      <p:ext uri="{BB962C8B-B14F-4D97-AF65-F5344CB8AC3E}">
        <p14:creationId xmlns:p14="http://schemas.microsoft.com/office/powerpoint/2010/main" val="2797989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13821" y="8856169"/>
            <a:ext cx="1328221" cy="13710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7449800" y="-194100"/>
            <a:ext cx="1075487" cy="109009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85800" y="1828434"/>
            <a:ext cx="4648200" cy="886971"/>
            <a:chOff x="760636" y="266700"/>
            <a:chExt cx="4648200" cy="88697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636" y="266700"/>
              <a:ext cx="950400" cy="88697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827436" y="345056"/>
              <a:ext cx="3581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 1:</a:t>
              </a:r>
              <a:endPara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Picture 2"/>
          <p:cNvPicPr>
            <a:picLocks noChangeAspect="1"/>
          </p:cNvPicPr>
          <p:nvPr/>
        </p:nvPicPr>
        <p:blipFill>
          <a:blip r:embed="rId6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 rot="11204328">
            <a:off x="10240921" y="-1316753"/>
            <a:ext cx="10473715" cy="37507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7832" y="2857500"/>
                <a:ext cx="7150768" cy="6441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b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sup>
                        </m:sSup>
                      </m:e>
                    </m:d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≠0;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≠0;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32" y="2857500"/>
                <a:ext cx="7150768" cy="6441379"/>
              </a:xfrm>
              <a:prstGeom prst="rect">
                <a:avLst/>
              </a:prstGeom>
              <a:blipFill>
                <a:blip r:embed="rId11"/>
                <a:stretch>
                  <a:fillRect l="-2981" b="-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Callout 20"/>
          <p:cNvSpPr/>
          <p:nvPr/>
        </p:nvSpPr>
        <p:spPr>
          <a:xfrm>
            <a:off x="9948924" y="1906790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prstClr val="black"/>
                </a:solidFill>
              </a:rPr>
              <a:t>Giải</a:t>
            </a:r>
            <a:endParaRPr lang="en-US" sz="3800" b="1" dirty="0">
              <a:solidFill>
                <a:prstClr val="black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15812" y="464617"/>
            <a:ext cx="9137606" cy="862753"/>
            <a:chOff x="1611219" y="2044475"/>
            <a:chExt cx="9137606" cy="862753"/>
          </a:xfrm>
        </p:grpSpPr>
        <p:sp>
          <p:nvSpPr>
            <p:cNvPr id="13" name="Rectangle 12"/>
            <p:cNvSpPr/>
            <p:nvPr/>
          </p:nvSpPr>
          <p:spPr>
            <a:xfrm>
              <a:off x="2977146" y="2169578"/>
              <a:ext cx="777167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i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0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0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HĐ1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219" y="2044475"/>
              <a:ext cx="1207854" cy="862753"/>
            </a:xfrm>
            <a:prstGeom prst="rect">
              <a:avLst/>
            </a:prstGeom>
          </p:spPr>
        </p:pic>
      </p:grpSp>
      <p:cxnSp>
        <p:nvCxnSpPr>
          <p:cNvPr id="15" name="Straight Connector 14"/>
          <p:cNvCxnSpPr/>
          <p:nvPr/>
        </p:nvCxnSpPr>
        <p:spPr>
          <a:xfrm>
            <a:off x="8534400" y="1906790"/>
            <a:ext cx="0" cy="857071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118739" y="3085429"/>
                <a:ext cx="5649752" cy="911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5 − 3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739" y="3085429"/>
                <a:ext cx="5649752" cy="911724"/>
              </a:xfrm>
              <a:prstGeom prst="rect">
                <a:avLst/>
              </a:prstGeom>
              <a:blipFill>
                <a:blip r:embed="rId13"/>
                <a:stretch>
                  <a:fillRect l="-3344" b="-2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118739" y="4346019"/>
                <a:ext cx="8331061" cy="2092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4 .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000" i="1" dirty="0">
                  <a:solidFill>
                    <a:schemeClr val="bg1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4 .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3 − 2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4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739" y="4346019"/>
                <a:ext cx="8331061" cy="2092881"/>
              </a:xfrm>
              <a:prstGeom prst="rect">
                <a:avLst/>
              </a:prstGeom>
              <a:blipFill>
                <a:blip r:embed="rId14"/>
                <a:stretch>
                  <a:fillRect l="-2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9805899" y="6531203"/>
                <a:ext cx="6883872" cy="12774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d>
                      <m:r>
                        <a:rPr lang="en-US" sz="4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4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4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4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5899" y="6531203"/>
                <a:ext cx="6883872" cy="127740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9209273" y="6874014"/>
            <a:ext cx="612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2905856" y="8206016"/>
                <a:ext cx="389587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4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5856" y="8206016"/>
                <a:ext cx="3895875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9296400" y="9160014"/>
                <a:ext cx="853451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≠ 0; </m:t>
                          </m:r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≠ 0; </m:t>
                          </m:r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∈ </m:t>
                          </m:r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ℕ</m:t>
                          </m:r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 </m:t>
                          </m:r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≥ </m:t>
                          </m:r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).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9160014"/>
                <a:ext cx="8534516" cy="70788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54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7828547" y="9048768"/>
            <a:ext cx="1219489" cy="101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2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3" grpId="0"/>
      <p:bldP spid="24" grpId="0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" y="-254668"/>
            <a:ext cx="18669000" cy="1588168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4071"/>
          <a:stretch>
            <a:fillRect/>
          </a:stretch>
        </p:blipFill>
        <p:spPr>
          <a:xfrm>
            <a:off x="300784" y="-3697372"/>
            <a:ext cx="18288000" cy="54749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85800" y="1714500"/>
                <a:ext cx="16840200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Muốn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≠0)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mũ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mū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Chia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B;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Chia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luỹ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luỹ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B;</a:t>
                </a:r>
                <a:endParaRPr lang="en-US" sz="4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vừa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714500"/>
                <a:ext cx="16840200" cy="4708981"/>
              </a:xfrm>
              <a:prstGeom prst="rect">
                <a:avLst/>
              </a:prstGeom>
              <a:blipFill>
                <a:blip r:embed="rId5"/>
                <a:stretch>
                  <a:fillRect l="-1303" b="-2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567481" y="73949"/>
            <a:ext cx="37338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5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 LUẬN</a:t>
            </a:r>
            <a:endParaRPr lang="en-US" sz="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B2076968-4E2E-4BCE-89BA-BA2A7F74C2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338865">
            <a:off x="118750" y="8221215"/>
            <a:ext cx="1130670" cy="144620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-1295400" y="6798766"/>
            <a:ext cx="20574000" cy="2113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752600" y="7046624"/>
            <a:ext cx="259080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b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40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  <a:endParaRPr lang="en-US" sz="4000" u="sng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024339" y="-114300"/>
            <a:ext cx="1501661" cy="1427678"/>
            <a:chOff x="5250279" y="3663315"/>
            <a:chExt cx="3215601" cy="3215601"/>
          </a:xfrm>
        </p:grpSpPr>
        <p:grpSp>
          <p:nvGrpSpPr>
            <p:cNvPr id="16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22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1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41073" y="7658100"/>
                <a:ext cx="13186616" cy="2058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sup>
                          </m:sSup>
                        </m:e>
                      </m:d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: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⋅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40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⋅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≠0;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≠0;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073" y="7658100"/>
                <a:ext cx="13186616" cy="2058577"/>
              </a:xfrm>
              <a:prstGeom prst="rect">
                <a:avLst/>
              </a:prstGeom>
              <a:blipFill>
                <a:blip r:embed="rId11"/>
                <a:stretch>
                  <a:fillRect b="-9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547395" y="7907341"/>
            <a:ext cx="1568767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9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19100"/>
            <a:ext cx="16230600" cy="9934286"/>
            <a:chOff x="0" y="0"/>
            <a:chExt cx="5920967" cy="36240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p:grpSp>
        <p:nvGrpSpPr>
          <p:cNvPr id="15" name="Group 14"/>
          <p:cNvGrpSpPr/>
          <p:nvPr/>
        </p:nvGrpSpPr>
        <p:grpSpPr>
          <a:xfrm>
            <a:off x="6373417" y="800100"/>
            <a:ext cx="5562600" cy="1066800"/>
            <a:chOff x="381000" y="190500"/>
            <a:chExt cx="5562600" cy="1066800"/>
          </a:xfrm>
        </p:grpSpPr>
        <p:sp>
          <p:nvSpPr>
            <p:cNvPr id="16" name="Rectangle 15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5800" y="190500"/>
              <a:ext cx="497443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(SGK – tr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64</a:t>
              </a: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5"/>
          <p:cNvPicPr>
            <a:picLocks noChangeAspect="1"/>
          </p:cNvPicPr>
          <p:nvPr/>
        </p:nvPicPr>
        <p:blipFill rotWithShape="1">
          <a:blip r:embed="rId2"/>
          <a:srcRect l="71258" t="36429"/>
          <a:stretch/>
        </p:blipFill>
        <p:spPr>
          <a:xfrm>
            <a:off x="14681114" y="983420"/>
            <a:ext cx="1397086" cy="1766960"/>
          </a:xfrm>
          <a:prstGeom prst="rect">
            <a:avLst/>
          </a:prstGeom>
        </p:spPr>
      </p:pic>
      <p:sp>
        <p:nvSpPr>
          <p:cNvPr id="34" name="Oval Callout 33"/>
          <p:cNvSpPr/>
          <p:nvPr/>
        </p:nvSpPr>
        <p:spPr>
          <a:xfrm>
            <a:off x="8319898" y="4762500"/>
            <a:ext cx="1669639" cy="88040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68218" y="2290108"/>
                <a:ext cx="11268778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b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24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sup>
                        </m:sSup>
                      </m:e>
                    </m:d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218" y="2290108"/>
                <a:ext cx="11268778" cy="1938992"/>
              </a:xfrm>
              <a:prstGeom prst="rect">
                <a:avLst/>
              </a:prstGeom>
              <a:blipFill>
                <a:blip r:embed="rId3"/>
                <a:stretch>
                  <a:fillRect l="-1948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68218" y="6174819"/>
                <a:ext cx="12573000" cy="253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sz="40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0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12:6</m:t>
                        </m:r>
                      </m:e>
                    </m:d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.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0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24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sup>
                        </m:sSup>
                      </m:e>
                    </m:d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40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=[(</m:t>
                    </m:r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24):6]⋅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sup>
                        </m:sSup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40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218" y="6174819"/>
                <a:ext cx="12573000" cy="2532103"/>
              </a:xfrm>
              <a:prstGeom prst="rect">
                <a:avLst/>
              </a:prstGeom>
              <a:blipFill>
                <a:blip r:embed="rId4"/>
                <a:stretch>
                  <a:fillRect l="-1746" b="-8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09600" y="8801100"/>
            <a:ext cx="1276137" cy="853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8915933"/>
            <a:ext cx="1328221" cy="13710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7449800" y="-194100"/>
            <a:ext cx="1075487" cy="1090094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/>
          </p:cNvPicPr>
          <p:nvPr/>
        </p:nvPicPr>
        <p:blipFill>
          <a:blip r:embed="rId5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 rot="11204328">
            <a:off x="10394684" y="-1647224"/>
            <a:ext cx="10473715" cy="375077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705600" y="558632"/>
            <a:ext cx="5105400" cy="1136203"/>
            <a:chOff x="7162800" y="539360"/>
            <a:chExt cx="4648200" cy="1136203"/>
          </a:xfrm>
          <a:solidFill>
            <a:srgbClr val="FFE07D"/>
          </a:solidFill>
        </p:grpSpPr>
        <p:grpSp>
          <p:nvGrpSpPr>
            <p:cNvPr id="18" name="Group 6"/>
            <p:cNvGrpSpPr/>
            <p:nvPr/>
          </p:nvGrpSpPr>
          <p:grpSpPr>
            <a:xfrm>
              <a:off x="7162800" y="539360"/>
              <a:ext cx="4648200" cy="1136203"/>
              <a:chOff x="0" y="0"/>
              <a:chExt cx="8385740" cy="2387260"/>
            </a:xfrm>
            <a:grpFill/>
          </p:grpSpPr>
          <p:sp>
            <p:nvSpPr>
              <p:cNvPr id="20" name="Freeform 7"/>
              <p:cNvSpPr/>
              <p:nvPr/>
            </p:nvSpPr>
            <p:spPr>
              <a:xfrm>
                <a:off x="0" y="0"/>
                <a:ext cx="8385740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19" name="Rectangle 18"/>
            <p:cNvSpPr/>
            <p:nvPr/>
          </p:nvSpPr>
          <p:spPr>
            <a:xfrm>
              <a:off x="7332978" y="539360"/>
              <a:ext cx="43165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spcAft>
                  <a:spcPts val="800"/>
                </a:spcAft>
              </a:pPr>
              <a:r>
                <a:rPr lang="nl-NL" sz="4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1 </a:t>
              </a:r>
              <a:endParaRPr lang="en-US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31337" y="328378"/>
            <a:ext cx="1270926" cy="1102955"/>
            <a:chOff x="5250279" y="3663315"/>
            <a:chExt cx="3215601" cy="3215601"/>
          </a:xfrm>
        </p:grpSpPr>
        <p:grpSp>
          <p:nvGrpSpPr>
            <p:cNvPr id="31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33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2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19200" y="2202356"/>
                <a:ext cx="16648987" cy="1839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   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6</m:t>
                            </m:r>
                          </m:sup>
                        </m:sSup>
                      </m:e>
                    </m:d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0,5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b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𝑚</m:t>
                            </m:r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sup>
                        </m:sSup>
                      </m:e>
                    </m:d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202356"/>
                <a:ext cx="16648987" cy="1839414"/>
              </a:xfrm>
              <a:prstGeom prst="rect">
                <a:avLst/>
              </a:prstGeom>
              <a:blipFill>
                <a:blip r:embed="rId17"/>
                <a:stretch>
                  <a:fillRect l="-1282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Callout 20"/>
          <p:cNvSpPr/>
          <p:nvPr/>
        </p:nvSpPr>
        <p:spPr>
          <a:xfrm>
            <a:off x="8229600" y="4739668"/>
            <a:ext cx="1793841" cy="98024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73016" y="7576478"/>
                <a:ext cx="14591331" cy="2041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4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</m:t>
                      </m:r>
                      <m:d>
                        <m:d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−12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+ 2</m:t>
                              </m:r>
                            </m:sup>
                          </m:sSup>
                        </m:e>
                      </m:d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: 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+ 2</m:t>
                              </m:r>
                            </m:sup>
                          </m:sSup>
                        </m:e>
                      </m:d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−12: 4</m:t>
                          </m:r>
                        </m:e>
                      </m:d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+ 2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: 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+ 2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b="0" i="1" dirty="0">
                  <a:solidFill>
                    <a:schemeClr val="bg1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							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−3 .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+2−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−3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016" y="7576478"/>
                <a:ext cx="14591331" cy="204158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32077" y="6286500"/>
                <a:ext cx="11734800" cy="853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(3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): (0,5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= 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3: 0,5</m:t>
                          </m:r>
                        </m:e>
                      </m:d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: 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= 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077" y="6286500"/>
                <a:ext cx="11734800" cy="85356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30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4820939" y="2739231"/>
            <a:ext cx="1621204" cy="108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1366</TotalTime>
  <Words>1954</Words>
  <Application>Microsoft Office PowerPoint</Application>
  <PresentationFormat>Custom</PresentationFormat>
  <Paragraphs>192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Times New Roman</vt:lpstr>
      <vt:lpstr>Kavoon</vt:lpstr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Cream Modern Minimalist Math Class Presentation</dc:title>
  <dc:creator>Mr CHU HONG VINH</dc:creator>
  <cp:lastModifiedBy>thu dao</cp:lastModifiedBy>
  <cp:revision>185</cp:revision>
  <dcterms:created xsi:type="dcterms:W3CDTF">2006-08-16T00:00:00Z</dcterms:created>
  <dcterms:modified xsi:type="dcterms:W3CDTF">2023-12-21T09:53:42Z</dcterms:modified>
  <dc:identifier>DAFNsfnz78Y</dc:identifier>
</cp:coreProperties>
</file>