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304" r:id="rId3"/>
    <p:sldId id="303" r:id="rId4"/>
    <p:sldId id="267" r:id="rId5"/>
    <p:sldId id="268" r:id="rId6"/>
    <p:sldId id="269" r:id="rId7"/>
    <p:sldId id="270" r:id="rId8"/>
    <p:sldId id="279" r:id="rId9"/>
    <p:sldId id="286" r:id="rId10"/>
    <p:sldId id="287" r:id="rId11"/>
    <p:sldId id="288" r:id="rId12"/>
    <p:sldId id="283" r:id="rId13"/>
    <p:sldId id="284" r:id="rId14"/>
    <p:sldId id="285" r:id="rId15"/>
    <p:sldId id="292" r:id="rId16"/>
    <p:sldId id="295" r:id="rId17"/>
    <p:sldId id="293" r:id="rId18"/>
    <p:sldId id="290" r:id="rId19"/>
    <p:sldId id="280" r:id="rId20"/>
    <p:sldId id="296" r:id="rId21"/>
    <p:sldId id="259" r:id="rId22"/>
    <p:sldId id="297" r:id="rId23"/>
    <p:sldId id="281" r:id="rId24"/>
    <p:sldId id="294" r:id="rId25"/>
    <p:sldId id="260" r:id="rId26"/>
    <p:sldId id="291" r:id="rId27"/>
    <p:sldId id="264" r:id="rId28"/>
    <p:sldId id="289" r:id="rId29"/>
    <p:sldId id="265" r:id="rId30"/>
    <p:sldId id="298" r:id="rId31"/>
    <p:sldId id="299" r:id="rId32"/>
    <p:sldId id="300" r:id="rId33"/>
    <p:sldId id="274" r:id="rId34"/>
    <p:sldId id="273" r:id="rId35"/>
    <p:sldId id="263" r:id="rId36"/>
    <p:sldId id="2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52" autoAdjust="0"/>
  </p:normalViewPr>
  <p:slideViewPr>
    <p:cSldViewPr>
      <p:cViewPr>
        <p:scale>
          <a:sx n="76" d="100"/>
          <a:sy n="76" d="100"/>
        </p:scale>
        <p:origin x="-11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13814-4E79-46DC-86A4-D5ED3DDC1AB1}" type="datetimeFigureOut">
              <a:rPr lang="en-US" smtClean="0"/>
              <a:pPr/>
              <a:t>5/12/2023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FC09F-0530-4DE5-B13E-7A2A29722B51}" type="slidenum">
              <a:rPr lang="en-US" smtClean="0"/>
              <a:pPr/>
              <a:t>‹#›</a:t>
            </a:fld>
            <a:endParaRPr lang="en-US"/>
          </a:p>
        </p:txBody>
      </p:sp>
    </p:spTree>
    <p:extLst>
      <p:ext uri="{BB962C8B-B14F-4D97-AF65-F5344CB8AC3E}">
        <p14:creationId xmlns:p14="http://schemas.microsoft.com/office/powerpoint/2010/main" val="215037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DFC09F-0530-4DE5-B13E-7A2A29722B51}"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ECE5CA-9CBF-4702-9D5B-68C7B061F580}"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CE5CA-9CBF-4702-9D5B-68C7B061F580}"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CE5CA-9CBF-4702-9D5B-68C7B061F580}"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5BC88D8-B1B9-41D1-A2A8-9C958CC7AE6A}"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32AA5F24-03E8-467C-94F3-2CBA2B472AA8}" type="slidenum">
              <a:rPr lang="x-none"/>
              <a:pPr>
                <a:defRPr/>
              </a:pPr>
              <a:t>‹#›</a:t>
            </a:fld>
            <a:endParaRPr lang="x-none"/>
          </a:p>
        </p:txBody>
      </p:sp>
    </p:spTree>
    <p:extLst>
      <p:ext uri="{BB962C8B-B14F-4D97-AF65-F5344CB8AC3E}">
        <p14:creationId xmlns:p14="http://schemas.microsoft.com/office/powerpoint/2010/main" val="2708108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3A2BAEB-3882-4588-AB20-96C91D89F9CA}"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09CC812-10A2-4BE1-8A5A-84C0489FA55B}" type="slidenum">
              <a:rPr lang="x-none"/>
              <a:pPr>
                <a:defRPr/>
              </a:pPr>
              <a:t>‹#›</a:t>
            </a:fld>
            <a:endParaRPr lang="x-none"/>
          </a:p>
        </p:txBody>
      </p:sp>
    </p:spTree>
    <p:extLst>
      <p:ext uri="{BB962C8B-B14F-4D97-AF65-F5344CB8AC3E}">
        <p14:creationId xmlns:p14="http://schemas.microsoft.com/office/powerpoint/2010/main" val="3415093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extLst>
          </p:cNvPr>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45A4F8B-EE55-4FA5-9EC3-044ADB2134F5}"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440DE27-4B99-4357-8556-08DAD50B4C2B}" type="slidenum">
              <a:rPr lang="x-none"/>
              <a:pPr>
                <a:defRPr/>
              </a:pPr>
              <a:t>‹#›</a:t>
            </a:fld>
            <a:endParaRPr lang="x-none"/>
          </a:p>
        </p:txBody>
      </p:sp>
    </p:spTree>
    <p:extLst>
      <p:ext uri="{BB962C8B-B14F-4D97-AF65-F5344CB8AC3E}">
        <p14:creationId xmlns:p14="http://schemas.microsoft.com/office/powerpoint/2010/main" val="380118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539288E2-D67E-430B-972B-5AD8D382B19A}" type="datetimeFigureOut">
              <a:rPr lang="x-none"/>
              <a:pPr>
                <a:defRPr/>
              </a:pPr>
              <a:t>5/12/2023</a:t>
            </a:fld>
            <a:endParaRPr lang="x-none"/>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7" name="Slide Number Placeholder 6">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27A219E-CBFA-43EE-8D65-3A38463598C2}" type="slidenum">
              <a:rPr lang="x-none"/>
              <a:pPr>
                <a:defRPr/>
              </a:pPr>
              <a:t>‹#›</a:t>
            </a:fld>
            <a:endParaRPr lang="x-none"/>
          </a:p>
        </p:txBody>
      </p:sp>
    </p:spTree>
    <p:extLst>
      <p:ext uri="{BB962C8B-B14F-4D97-AF65-F5344CB8AC3E}">
        <p14:creationId xmlns:p14="http://schemas.microsoft.com/office/powerpoint/2010/main" val="2106890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9841" y="365127"/>
            <a:ext cx="7886700" cy="1325563"/>
          </a:xfrm>
        </p:spPr>
        <p:txBody>
          <a:bodyPr/>
          <a:lstStyle/>
          <a:p>
            <a:r>
              <a:rPr lang="en-US"/>
              <a:t>Click to edit Master title style</a:t>
            </a:r>
            <a:endParaRPr/>
          </a:p>
        </p:txBody>
      </p:sp>
      <p:sp>
        <p:nvSpPr>
          <p:cNvPr id="3" name="Text Placeholder 2">
            <a:extLst>
              <a:ext uri="{FF2B5EF4-FFF2-40B4-BE49-F238E27FC236}"/>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00C330E-470A-4509-93E3-5F22D79DAB85}" type="datetimeFigureOut">
              <a:rPr lang="x-none"/>
              <a:pPr>
                <a:defRPr/>
              </a:pPr>
              <a:t>5/12/2023</a:t>
            </a:fld>
            <a:endParaRPr lang="x-none"/>
          </a:p>
        </p:txBody>
      </p:sp>
      <p:sp>
        <p:nvSpPr>
          <p:cNvPr id="8" name="Footer Placeholder 7">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9" name="Slide Number Placeholder 8">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FD7B4442-D37D-43DF-B7AC-5497A480C21E}" type="slidenum">
              <a:rPr lang="x-none"/>
              <a:pPr>
                <a:defRPr/>
              </a:pPr>
              <a:t>‹#›</a:t>
            </a:fld>
            <a:endParaRPr lang="x-none"/>
          </a:p>
        </p:txBody>
      </p:sp>
    </p:spTree>
    <p:extLst>
      <p:ext uri="{BB962C8B-B14F-4D97-AF65-F5344CB8AC3E}">
        <p14:creationId xmlns:p14="http://schemas.microsoft.com/office/powerpoint/2010/main" val="3102143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96F3F1F6-6B0B-4521-A7A0-BC47A652CBF7}" type="datetimeFigureOut">
              <a:rPr lang="x-none"/>
              <a:pPr>
                <a:defRPr/>
              </a:pPr>
              <a:t>5/12/2023</a:t>
            </a:fld>
            <a:endParaRPr lang="x-none"/>
          </a:p>
        </p:txBody>
      </p:sp>
      <p:sp>
        <p:nvSpPr>
          <p:cNvPr id="4" name="Footer Placeholder 3">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5" name="Slide Number Placeholder 4">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E73300B-C57A-4C02-B0B0-83527E702675}" type="slidenum">
              <a:rPr lang="x-none"/>
              <a:pPr>
                <a:defRPr/>
              </a:pPr>
              <a:t>‹#›</a:t>
            </a:fld>
            <a:endParaRPr lang="x-none"/>
          </a:p>
        </p:txBody>
      </p:sp>
    </p:spTree>
    <p:extLst>
      <p:ext uri="{BB962C8B-B14F-4D97-AF65-F5344CB8AC3E}">
        <p14:creationId xmlns:p14="http://schemas.microsoft.com/office/powerpoint/2010/main" val="247852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1383841F-715D-4B8E-8B81-A6915DE84C19}" type="datetimeFigureOut">
              <a:rPr lang="x-none"/>
              <a:pPr>
                <a:defRPr/>
              </a:pPr>
              <a:t>5/12/2023</a:t>
            </a:fld>
            <a:endParaRPr lang="x-none"/>
          </a:p>
        </p:txBody>
      </p:sp>
      <p:sp>
        <p:nvSpPr>
          <p:cNvPr id="3" name="Footer Placeholder 2">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4" name="Slide Number Placeholder 3">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59A4432-D1AF-4166-B56D-0FD5BA93C9A3}" type="slidenum">
              <a:rPr lang="x-none"/>
              <a:pPr>
                <a:defRPr/>
              </a:pPr>
              <a:t>‹#›</a:t>
            </a:fld>
            <a:endParaRPr lang="x-none"/>
          </a:p>
        </p:txBody>
      </p:sp>
    </p:spTree>
    <p:extLst>
      <p:ext uri="{BB962C8B-B14F-4D97-AF65-F5344CB8AC3E}">
        <p14:creationId xmlns:p14="http://schemas.microsoft.com/office/powerpoint/2010/main" val="2602222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extLst>
          </p:cNvPr>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D7139F68-91B2-4222-96DE-397D771D176C}" type="datetimeFigureOut">
              <a:rPr lang="x-none"/>
              <a:pPr>
                <a:defRPr/>
              </a:pPr>
              <a:t>5/12/2023</a:t>
            </a:fld>
            <a:endParaRPr lang="x-none"/>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7" name="Slide Number Placeholder 6">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B4DBDF11-4B52-49AF-ABBC-C4E914ABEFB6}" type="slidenum">
              <a:rPr lang="x-none"/>
              <a:pPr>
                <a:defRPr/>
              </a:pPr>
              <a:t>‹#›</a:t>
            </a:fld>
            <a:endParaRPr lang="x-none"/>
          </a:p>
        </p:txBody>
      </p:sp>
    </p:spTree>
    <p:extLst>
      <p:ext uri="{BB962C8B-B14F-4D97-AF65-F5344CB8AC3E}">
        <p14:creationId xmlns:p14="http://schemas.microsoft.com/office/powerpoint/2010/main" val="361092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CE5CA-9CBF-4702-9D5B-68C7B061F580}"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extLst>
          </p:cNvPr>
          <p:cNvSpPr>
            <a:spLocks noGrp="1"/>
          </p:cNvSpPr>
          <p:nvPr>
            <p:ph type="pic" idx="1"/>
          </p:nvPr>
        </p:nvSpPr>
        <p:spPr>
          <a:xfrm>
            <a:off x="3887391" y="987427"/>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noProof="0"/>
          </a:p>
        </p:txBody>
      </p:sp>
      <p:sp>
        <p:nvSpPr>
          <p:cNvPr id="4" name="Text Placeholder 3">
            <a:extLst>
              <a:ext uri="{FF2B5EF4-FFF2-40B4-BE49-F238E27FC236}"/>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F02F4AE6-47B2-41A0-AA6C-40077DBAA9A8}" type="datetimeFigureOut">
              <a:rPr lang="x-none"/>
              <a:pPr>
                <a:defRPr/>
              </a:pPr>
              <a:t>5/12/2023</a:t>
            </a:fld>
            <a:endParaRPr lang="x-none"/>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7" name="Slide Number Placeholder 6">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DE9FBC58-5CB6-44B9-B1DD-686E90A1800A}" type="slidenum">
              <a:rPr lang="x-none"/>
              <a:pPr>
                <a:defRPr/>
              </a:pPr>
              <a:t>‹#›</a:t>
            </a:fld>
            <a:endParaRPr lang="x-none"/>
          </a:p>
        </p:txBody>
      </p:sp>
    </p:spTree>
    <p:extLst>
      <p:ext uri="{BB962C8B-B14F-4D97-AF65-F5344CB8AC3E}">
        <p14:creationId xmlns:p14="http://schemas.microsoft.com/office/powerpoint/2010/main" val="2685431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3CD3A4D-BEED-4EFA-8971-6D4578CCA4D6}"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75AA1F9D-8338-40F2-A263-C8D2B8C114D5}" type="slidenum">
              <a:rPr lang="x-none"/>
              <a:pPr>
                <a:defRPr/>
              </a:pPr>
              <a:t>‹#›</a:t>
            </a:fld>
            <a:endParaRPr lang="x-none"/>
          </a:p>
        </p:txBody>
      </p:sp>
    </p:spTree>
    <p:extLst>
      <p:ext uri="{BB962C8B-B14F-4D97-AF65-F5344CB8AC3E}">
        <p14:creationId xmlns:p14="http://schemas.microsoft.com/office/powerpoint/2010/main" val="848738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6543675" y="365125"/>
            <a:ext cx="1971675" cy="5811838"/>
          </a:xfrm>
        </p:spPr>
        <p:txBody>
          <a:bodyPr vert="eaVert"/>
          <a:lstStyle/>
          <a:p>
            <a:r>
              <a:rPr lang="en-US"/>
              <a:t>Click to edit Master title style</a:t>
            </a:r>
            <a:endParaRPr/>
          </a:p>
        </p:txBody>
      </p:sp>
      <p:sp>
        <p:nvSpPr>
          <p:cNvPr id="3" name="Vertical Text Placeholder 2">
            <a:extLst>
              <a:ext uri="{FF2B5EF4-FFF2-40B4-BE49-F238E27FC236}"/>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0ABA3679-4DDC-4CEE-ADF0-4738621482E8}" type="datetimeFigureOut">
              <a:rPr lang="x-none"/>
              <a:pPr>
                <a:defRPr/>
              </a:pPr>
              <a:t>5/12/2023</a:t>
            </a:fld>
            <a:endParaRPr lang="x-none"/>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x-none"/>
          </a:p>
        </p:txBody>
      </p:sp>
      <p:sp>
        <p:nvSpPr>
          <p:cNvPr id="6" name="Slide Number Placeholder 5">
            <a:extLst>
              <a:ext uri="{FF2B5EF4-FFF2-40B4-BE49-F238E27FC236}"/>
            </a:extLst>
          </p:cNvPr>
          <p:cNvSpPr>
            <a:spLocks noGrp="1"/>
          </p:cNvSpPr>
          <p:nvPr>
            <p:ph type="sldNum" sz="quarter" idx="12"/>
          </p:nvPr>
        </p:nvSpPr>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21B8F48A-D908-4D6D-8A36-DF486A324503}" type="slidenum">
              <a:rPr lang="x-none"/>
              <a:pPr>
                <a:defRPr/>
              </a:pPr>
              <a:t>‹#›</a:t>
            </a:fld>
            <a:endParaRPr lang="x-none"/>
          </a:p>
        </p:txBody>
      </p:sp>
    </p:spTree>
    <p:extLst>
      <p:ext uri="{BB962C8B-B14F-4D97-AF65-F5344CB8AC3E}">
        <p14:creationId xmlns:p14="http://schemas.microsoft.com/office/powerpoint/2010/main" val="306327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CE5CA-9CBF-4702-9D5B-68C7B061F580}" type="datetimeFigureOut">
              <a:rPr lang="en-US" smtClean="0"/>
              <a:pPr/>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ECE5CA-9CBF-4702-9D5B-68C7B061F580}" type="datetimeFigureOut">
              <a:rPr lang="en-US" smtClean="0"/>
              <a:pPr/>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ECE5CA-9CBF-4702-9D5B-68C7B061F580}" type="datetimeFigureOut">
              <a:rPr lang="en-US" smtClean="0"/>
              <a:pPr/>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ECE5CA-9CBF-4702-9D5B-68C7B061F580}" type="datetimeFigureOut">
              <a:rPr lang="en-US" smtClean="0"/>
              <a:pPr/>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CE5CA-9CBF-4702-9D5B-68C7B061F580}" type="datetimeFigureOut">
              <a:rPr lang="en-US" smtClean="0"/>
              <a:pPr/>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CE5CA-9CBF-4702-9D5B-68C7B061F580}" type="datetimeFigureOut">
              <a:rPr lang="en-US" smtClean="0"/>
              <a:pPr/>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CE5CA-9CBF-4702-9D5B-68C7B061F580}" type="datetimeFigureOut">
              <a:rPr lang="en-US" smtClean="0"/>
              <a:pPr/>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85204-AF1E-4A27-B1F0-C047870D26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CE5CA-9CBF-4702-9D5B-68C7B061F580}" type="datetimeFigureOut">
              <a:rPr lang="en-US" smtClean="0"/>
              <a:pPr/>
              <a:t>5/12/2023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85204-AF1E-4A27-B1F0-C047870D26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cs typeface="+mn-cs"/>
              </a:defRPr>
            </a:lvl1pPr>
          </a:lstStyle>
          <a:p>
            <a:pPr>
              <a:defRPr/>
            </a:pPr>
            <a:fld id="{4D927613-B4E9-46A3-8B8F-95D544A2C304}" type="datetimeFigureOut">
              <a:rPr lang="x-none"/>
              <a:pPr>
                <a:defRPr/>
              </a:pPr>
              <a:t>5/12/2023</a:t>
            </a:fld>
            <a:endParaRPr/>
          </a:p>
        </p:txBody>
      </p:sp>
      <p:sp>
        <p:nvSpPr>
          <p:cNvPr id="5" name="Footer Placeholder 4">
            <a:extLst>
              <a:ext uri="{FF2B5EF4-FFF2-40B4-BE49-F238E27FC236}"/>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a:p>
        </p:txBody>
      </p:sp>
      <p:sp>
        <p:nvSpPr>
          <p:cNvPr id="6" name="Slide Number Placeholder 5">
            <a:extLst>
              <a:ext uri="{FF2B5EF4-FFF2-40B4-BE49-F238E27FC236}"/>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cs typeface="+mn-cs"/>
              </a:defRPr>
            </a:lvl1pPr>
          </a:lstStyle>
          <a:p>
            <a:pPr>
              <a:defRPr/>
            </a:pPr>
            <a:fld id="{EAC26159-BCE5-4FD7-89AF-FE0D3670CCE4}" type="slidenum">
              <a:rPr lang="x-none"/>
              <a:pPr>
                <a:defRPr/>
              </a:pPr>
              <a:t>‹#›</a:t>
            </a:fld>
            <a:endParaRPr/>
          </a:p>
        </p:txBody>
      </p:sp>
    </p:spTree>
    <p:extLst>
      <p:ext uri="{BB962C8B-B14F-4D97-AF65-F5344CB8AC3E}">
        <p14:creationId xmlns:p14="http://schemas.microsoft.com/office/powerpoint/2010/main" val="2877407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audio" Target="file:///D:\du%20lieu%201\Giao%20an%20dien%20tu\L&#237;%208\Ap%20suat%20khi%20quyen_LVL\thu%20Gui%20Elise.mp3" TargetMode="Externa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5"/>
          <p:cNvSpPr txBox="1">
            <a:spLocks noChangeArrowheads="1"/>
          </p:cNvSpPr>
          <p:nvPr/>
        </p:nvSpPr>
        <p:spPr bwMode="auto">
          <a:xfrm>
            <a:off x="1676400" y="1581150"/>
            <a:ext cx="60198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2400" b="1" dirty="0" smtClean="0">
                <a:solidFill>
                  <a:srgbClr val="FF0000"/>
                </a:solidFill>
                <a:latin typeface="Times New Roman" pitchFamily="18" charset="0"/>
                <a:cs typeface="Times New Roman" pitchFamily="18" charset="0"/>
              </a:rPr>
              <a:t>BÀI GIẢNG ĐIỆN TỬ MÔN KHTN 6</a:t>
            </a:r>
          </a:p>
          <a:p>
            <a:pPr algn="ctr" fontAlgn="base">
              <a:spcBef>
                <a:spcPct val="0"/>
              </a:spcBef>
              <a:spcAft>
                <a:spcPct val="0"/>
              </a:spcAft>
            </a:pPr>
            <a:endParaRPr lang="en-US" b="1" dirty="0" smtClean="0">
              <a:solidFill>
                <a:srgbClr val="FF0000"/>
              </a:solidFill>
              <a:latin typeface="Times New Roman" pitchFamily="18" charset="0"/>
              <a:cs typeface="Times New Roman" pitchFamily="18" charset="0"/>
            </a:endParaRPr>
          </a:p>
          <a:p>
            <a:pPr algn="ctr" fontAlgn="base">
              <a:spcBef>
                <a:spcPct val="0"/>
              </a:spcBef>
              <a:spcAft>
                <a:spcPct val="0"/>
              </a:spcAft>
            </a:pPr>
            <a:r>
              <a:rPr lang="en-US" sz="3200" b="1" dirty="0" smtClean="0">
                <a:solidFill>
                  <a:srgbClr val="FFFF00"/>
                </a:solidFill>
                <a:latin typeface="Times New Roman" pitchFamily="18" charset="0"/>
                <a:cs typeface="Times New Roman" pitchFamily="18" charset="0"/>
              </a:rPr>
              <a:t>BÀI </a:t>
            </a:r>
            <a:r>
              <a:rPr lang="en-US" sz="3200" b="1" dirty="0" smtClean="0">
                <a:solidFill>
                  <a:srgbClr val="FFFF00"/>
                </a:solidFill>
                <a:latin typeface="Times New Roman" pitchFamily="18" charset="0"/>
                <a:cs typeface="Times New Roman" pitchFamily="18" charset="0"/>
              </a:rPr>
              <a:t>46. NĂNG LƯỢNG VÀ SỰ TRUYỀN NĂNG LƯỢNG</a:t>
            </a:r>
            <a:endParaRPr lang="en-US" sz="3200" b="1" dirty="0" smtClean="0">
              <a:solidFill>
                <a:srgbClr val="FFFF00"/>
              </a:solidFill>
              <a:latin typeface="Times New Roman" pitchFamily="18" charset="0"/>
              <a:cs typeface="Times New Roman" pitchFamily="18" charset="0"/>
            </a:endParaRPr>
          </a:p>
        </p:txBody>
      </p:sp>
      <p:pic>
        <p:nvPicPr>
          <p:cNvPr id="4" name="Picture 3">
            <a:extLst>
              <a:ext uri="{FF2B5EF4-FFF2-40B4-BE49-F238E27FC236}"/>
            </a:extLst>
          </p:cNvPr>
          <p:cNvPicPr>
            <a:picLocks noChangeAspect="1"/>
          </p:cNvPicPr>
          <p:nvPr/>
        </p:nvPicPr>
        <p:blipFill rotWithShape="1">
          <a:blip r:embed="rId3"/>
          <a:srcRect l="9323" t="7012" r="8375" b="3760"/>
          <a:stretch/>
        </p:blipFill>
        <p:spPr>
          <a:xfrm>
            <a:off x="284993" y="239540"/>
            <a:ext cx="770866" cy="1035299"/>
          </a:xfrm>
          <a:prstGeom prst="ellipse">
            <a:avLst/>
          </a:prstGeom>
        </p:spPr>
      </p:pic>
      <p:sp>
        <p:nvSpPr>
          <p:cNvPr id="92165" name="TextBox 4"/>
          <p:cNvSpPr txBox="1">
            <a:spLocks noChangeArrowheads="1"/>
          </p:cNvSpPr>
          <p:nvPr/>
        </p:nvSpPr>
        <p:spPr bwMode="auto">
          <a:xfrm>
            <a:off x="2703513" y="3560763"/>
            <a:ext cx="3951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2800" b="1" smtClean="0">
                <a:solidFill>
                  <a:srgbClr val="DEEBF7"/>
                </a:solidFill>
                <a:latin typeface="Times New Roman" pitchFamily="18" charset="0"/>
                <a:cs typeface="Times New Roman" pitchFamily="18" charset="0"/>
              </a:rPr>
              <a:t>GV: Đào Thị Thanh Mai</a:t>
            </a:r>
          </a:p>
          <a:p>
            <a:pPr fontAlgn="base">
              <a:spcBef>
                <a:spcPct val="0"/>
              </a:spcBef>
              <a:spcAft>
                <a:spcPct val="0"/>
              </a:spcAft>
            </a:pPr>
            <a:r>
              <a:rPr lang="en-US" sz="2800" b="1" smtClean="0">
                <a:solidFill>
                  <a:srgbClr val="DEEBF7"/>
                </a:solidFill>
                <a:latin typeface="Times New Roman" pitchFamily="18" charset="0"/>
                <a:cs typeface="Times New Roman" pitchFamily="18" charset="0"/>
              </a:rPr>
              <a:t>Tổ Tự nhiên</a:t>
            </a:r>
          </a:p>
        </p:txBody>
      </p:sp>
      <p:sp>
        <p:nvSpPr>
          <p:cNvPr id="92166" name="TextBox 6"/>
          <p:cNvSpPr txBox="1">
            <a:spLocks noChangeArrowheads="1"/>
          </p:cNvSpPr>
          <p:nvPr/>
        </p:nvSpPr>
        <p:spPr bwMode="auto">
          <a:xfrm>
            <a:off x="2632075" y="615950"/>
            <a:ext cx="5302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3000" b="1" smtClean="0">
                <a:solidFill>
                  <a:srgbClr val="FFFFFF"/>
                </a:solidFill>
                <a:latin typeface="Times New Roman" pitchFamily="18" charset="0"/>
                <a:cs typeface="Times New Roman" pitchFamily="18" charset="0"/>
              </a:rPr>
              <a:t>TRƯỜNG THCS LONG BIÊN</a:t>
            </a:r>
          </a:p>
        </p:txBody>
      </p:sp>
    </p:spTree>
    <p:extLst>
      <p:ext uri="{BB962C8B-B14F-4D97-AF65-F5344CB8AC3E}">
        <p14:creationId xmlns:p14="http://schemas.microsoft.com/office/powerpoint/2010/main" val="350523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Cây cối lớn lên, ra hoa, kết trái được là nhờ hấp thu năng lượng của ánh sáng mặt trời.</a:t>
            </a:r>
            <a:endParaRPr lang="en-US" sz="3600" dirty="0">
              <a:latin typeface="Times New Roman" pitchFamily="18" charset="0"/>
              <a:cs typeface="Times New Roman" pitchFamily="18" charset="0"/>
            </a:endParaRPr>
          </a:p>
        </p:txBody>
      </p:sp>
      <p:pic>
        <p:nvPicPr>
          <p:cNvPr id="41987" name="Picture 3" descr="https://hoc24.vn/source/KHTN%206/KHTN6-%20K%E1%BA%BFt%20n%E1%BB%91i/Ch%C6%B0%C6%A1ng%209%20N%C4%83ng%20l%C6%B0%E1%BB%A3ng/32700415.jpg"/>
          <p:cNvPicPr>
            <a:picLocks noChangeAspect="1" noChangeArrowheads="1"/>
          </p:cNvPicPr>
          <p:nvPr/>
        </p:nvPicPr>
        <p:blipFill>
          <a:blip r:embed="rId2"/>
          <a:srcRect/>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plus(in)">
                                      <p:cBhvr>
                                        <p:cTn id="12"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0" y="914400"/>
            <a:ext cx="8839200" cy="3581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tx1"/>
                </a:solidFill>
                <a:latin typeface="Times New Roman" pitchFamily="18" charset="0"/>
                <a:cs typeface="Times New Roman" pitchFamily="18" charset="0"/>
              </a:rPr>
              <a:t>Nếu không có năng lượng của thức ăn, của pin, năng lượng của ánh sáng mặt trời thì những hiện tượng nêu trên có diễn ra được không?</a:t>
            </a:r>
            <a:endParaRPr lang="en-US" sz="3600" dirty="0">
              <a:solidFill>
                <a:schemeClr val="tx1"/>
              </a:solidFill>
              <a:latin typeface="Times New Roman" pitchFamily="18" charset="0"/>
              <a:cs typeface="Times New Roman" pitchFamily="18" charset="0"/>
            </a:endParaRPr>
          </a:p>
        </p:txBody>
      </p:sp>
      <p:sp>
        <p:nvSpPr>
          <p:cNvPr id="3" name="Right Arrow 2"/>
          <p:cNvSpPr/>
          <p:nvPr/>
        </p:nvSpPr>
        <p:spPr>
          <a:xfrm>
            <a:off x="685800" y="4724400"/>
            <a:ext cx="5791200" cy="1703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Không thể diễn ra</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plus(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13560" cy="646331"/>
          </a:xfrm>
          <a:prstGeom prst="rect">
            <a:avLst/>
          </a:prstGeom>
        </p:spPr>
        <p:txBody>
          <a:bodyPr wrap="none">
            <a:spAutoFit/>
          </a:bodyPr>
          <a:lstStyle/>
          <a:p>
            <a:pPr fontAlgn="base"/>
            <a:r>
              <a:rPr lang="vi-VN" sz="3600" b="1" dirty="0" smtClean="0">
                <a:latin typeface="Times New Roman" pitchFamily="18" charset="0"/>
                <a:cs typeface="Times New Roman" pitchFamily="18" charset="0"/>
              </a:rPr>
              <a:t>II. Năng lượng và tác dụng</a:t>
            </a:r>
            <a:r>
              <a:rPr lang="en-US" sz="3600" b="1" smtClean="0">
                <a:latin typeface="Times New Roman" pitchFamily="18" charset="0"/>
                <a:cs typeface="Times New Roman" pitchFamily="18" charset="0"/>
              </a:rPr>
              <a:t> lực</a:t>
            </a:r>
            <a:endParaRPr lang="vi-VN" sz="3600" b="1" dirty="0">
              <a:latin typeface="Times New Roman" pitchFamily="18" charset="0"/>
              <a:cs typeface="Times New Roman" pitchFamily="18" charset="0"/>
            </a:endParaRPr>
          </a:p>
        </p:txBody>
      </p:sp>
      <p:pic>
        <p:nvPicPr>
          <p:cNvPr id="1026" name="Picture 2" descr="https://hoigiasudanang.com/wp-content/uploads/2021/11/screenshot_79_241.png"/>
          <p:cNvPicPr>
            <a:picLocks noChangeAspect="1" noChangeArrowheads="1"/>
          </p:cNvPicPr>
          <p:nvPr/>
        </p:nvPicPr>
        <p:blipFill>
          <a:blip r:embed="rId2"/>
          <a:srcRect/>
          <a:stretch>
            <a:fillRect/>
          </a:stretch>
        </p:blipFill>
        <p:spPr bwMode="auto">
          <a:xfrm>
            <a:off x="0" y="762000"/>
            <a:ext cx="8991600" cy="2514600"/>
          </a:xfrm>
          <a:prstGeom prst="rect">
            <a:avLst/>
          </a:prstGeom>
          <a:noFill/>
        </p:spPr>
      </p:pic>
      <p:sp>
        <p:nvSpPr>
          <p:cNvPr id="4" name="Rectangle 3"/>
          <p:cNvSpPr/>
          <p:nvPr/>
        </p:nvSpPr>
        <p:spPr>
          <a:xfrm>
            <a:off x="0" y="3505200"/>
            <a:ext cx="9144000" cy="3046988"/>
          </a:xfrm>
          <a:prstGeom prst="rect">
            <a:avLst/>
          </a:prstGeom>
        </p:spPr>
        <p:txBody>
          <a:bodyPr wrap="square">
            <a:spAutoFit/>
          </a:bodyPr>
          <a:lstStyle/>
          <a:p>
            <a:pPr fontAlgn="base"/>
            <a:r>
              <a:rPr lang="vi-VN" sz="3200" dirty="0" smtClean="0">
                <a:latin typeface="Times New Roman" pitchFamily="18" charset="0"/>
                <a:cs typeface="Times New Roman" pitchFamily="18" charset="0"/>
              </a:rPr>
              <a:t>Quan sát hình 11.1 và đọc phần mô tả trong hình, rồi thảo luận nhóm để làm sáng tỏ hai ý:</a:t>
            </a:r>
          </a:p>
          <a:p>
            <a:pPr fontAlgn="base"/>
            <a:r>
              <a:rPr lang="vi-VN" sz="3200" dirty="0" smtClean="0">
                <a:latin typeface="Times New Roman" pitchFamily="18" charset="0"/>
                <a:cs typeface="Times New Roman" pitchFamily="18" charset="0"/>
              </a:rPr>
              <a:t>Khi năng lượng càng nhiều thì lực tác dụng có thể càng mạnh.</a:t>
            </a:r>
          </a:p>
          <a:p>
            <a:pPr fontAlgn="base"/>
            <a:r>
              <a:rPr lang="vi-VN" sz="3200" dirty="0" smtClean="0">
                <a:latin typeface="Times New Roman" pitchFamily="18" charset="0"/>
                <a:cs typeface="Times New Roman" pitchFamily="18" charset="0"/>
              </a:rPr>
              <a:t>Khi năng lượng càng nhiều thì thời gian tác dụng của lực có thể càng dài.</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plus(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16320"/>
          </a:xfrm>
          <a:prstGeom prst="rect">
            <a:avLst/>
          </a:prstGeom>
        </p:spPr>
        <p:txBody>
          <a:bodyPr wrap="square">
            <a:spAutoFit/>
          </a:bodyPr>
          <a:lstStyle/>
          <a:p>
            <a:r>
              <a:rPr lang="vi-VN" sz="3600" b="1" dirty="0" smtClean="0">
                <a:latin typeface="Times New Roman" pitchFamily="18" charset="0"/>
                <a:cs typeface="Times New Roman" pitchFamily="18" charset="0"/>
              </a:rPr>
              <a:t>Khi năng lượng càng nhiều thì lực tác dụng có thể càng mạnh: ví dụ khi gió nhẹ mang ít năng lượng chỉ làm quay chong chóng, nhưng gió mạng mang năng lượng lớn thì làm quay cánh quạt tua-bin gió, và lốc xoáy phá hủy cả các công trình xây dựng.</a:t>
            </a:r>
            <a:endParaRPr lang="en-US" sz="3600" b="1" dirty="0">
              <a:latin typeface="Times New Roman" pitchFamily="18" charset="0"/>
              <a:cs typeface="Times New Roman" pitchFamily="18" charset="0"/>
            </a:endParaRPr>
          </a:p>
        </p:txBody>
      </p:sp>
      <p:pic>
        <p:nvPicPr>
          <p:cNvPr id="5" name="Picture 2" descr="https://hoc24.vn/source/KHTN%206/KHTN6-%20K%E1%BA%BFt%20n%E1%BB%91i/Ch%C6%B0%C6%A1ng%209%20N%C4%83ng%20l%C6%B0%E1%BB%A3ng/giphy.gif"/>
          <p:cNvPicPr>
            <a:picLocks noChangeAspect="1" noChangeArrowheads="1" noCrop="1"/>
          </p:cNvPicPr>
          <p:nvPr/>
        </p:nvPicPr>
        <p:blipFill>
          <a:blip r:embed="rId2"/>
          <a:srcRect/>
          <a:stretch>
            <a:fillRect/>
          </a:stretch>
        </p:blipFill>
        <p:spPr bwMode="auto">
          <a:xfrm>
            <a:off x="0" y="3619499"/>
            <a:ext cx="4572000" cy="3238501"/>
          </a:xfrm>
          <a:prstGeom prst="rect">
            <a:avLst/>
          </a:prstGeom>
          <a:noFill/>
        </p:spPr>
      </p:pic>
      <p:pic>
        <p:nvPicPr>
          <p:cNvPr id="6" name="Picture 4" descr="https://hoc24.vn/source/KHTN%206/KHTN6-%20K%E1%BA%BFt%20n%E1%BB%91i/Ch%C6%B0%C6%A1ng%209%20N%C4%83ng%20l%C6%B0%E1%BB%A3ng/FakeDeadlyArgusfish-size_restricted.gif"/>
          <p:cNvPicPr>
            <a:picLocks noChangeAspect="1" noChangeArrowheads="1" noCrop="1"/>
          </p:cNvPicPr>
          <p:nvPr/>
        </p:nvPicPr>
        <p:blipFill>
          <a:blip r:embed="rId3"/>
          <a:srcRect/>
          <a:stretch>
            <a:fillRect/>
          </a:stretch>
        </p:blipFill>
        <p:spPr bwMode="auto">
          <a:xfrm>
            <a:off x="4648200" y="3657600"/>
            <a:ext cx="44958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938992"/>
          </a:xfrm>
          <a:prstGeom prst="rect">
            <a:avLst/>
          </a:prstGeom>
        </p:spPr>
        <p:txBody>
          <a:bodyPr wrap="square">
            <a:spAutoFit/>
          </a:bodyPr>
          <a:lstStyle/>
          <a:p>
            <a:r>
              <a:rPr lang="vi-VN" sz="4000" dirty="0" smtClean="0">
                <a:latin typeface="+mj-lt"/>
              </a:rPr>
              <a:t>+ Để tạo nên gió nhẹ và gió mạnh là sự khác nhau về mức năng lượng: gió mạnh có nhiều năng lượng hơn gió nhẹ.</a:t>
            </a:r>
            <a:endParaRPr lang="en-US" sz="4000" dirty="0">
              <a:latin typeface="+mj-lt"/>
            </a:endParaRPr>
          </a:p>
        </p:txBody>
      </p:sp>
      <p:sp>
        <p:nvSpPr>
          <p:cNvPr id="3" name="Rectangle 2"/>
          <p:cNvSpPr/>
          <p:nvPr/>
        </p:nvSpPr>
        <p:spPr>
          <a:xfrm>
            <a:off x="0" y="2133600"/>
            <a:ext cx="9372600" cy="1938992"/>
          </a:xfrm>
          <a:prstGeom prst="rect">
            <a:avLst/>
          </a:prstGeom>
        </p:spPr>
        <p:txBody>
          <a:bodyPr wrap="square">
            <a:spAutoFit/>
          </a:bodyPr>
          <a:lstStyle/>
          <a:p>
            <a:r>
              <a:rPr lang="vi-VN" sz="4000" dirty="0" smtClean="0">
                <a:latin typeface="Times New Roman" pitchFamily="18" charset="0"/>
                <a:cs typeface="Times New Roman" pitchFamily="18" charset="0"/>
              </a:rPr>
              <a:t>+ Gió nhẹ làm quay chong chóng tức là gió đã tác dụng lực vào chong chóng và làm nó quay.</a:t>
            </a:r>
            <a:endParaRPr lang="en-US" sz="4000" dirty="0">
              <a:latin typeface="Times New Roman" pitchFamily="18" charset="0"/>
              <a:cs typeface="Times New Roman" pitchFamily="18" charset="0"/>
            </a:endParaRPr>
          </a:p>
        </p:txBody>
      </p:sp>
      <p:sp>
        <p:nvSpPr>
          <p:cNvPr id="4" name="Rectangle 3"/>
          <p:cNvSpPr/>
          <p:nvPr/>
        </p:nvSpPr>
        <p:spPr>
          <a:xfrm>
            <a:off x="0" y="4114800"/>
            <a:ext cx="9144000" cy="1938992"/>
          </a:xfrm>
          <a:prstGeom prst="rect">
            <a:avLst/>
          </a:prstGeom>
        </p:spPr>
        <p:txBody>
          <a:bodyPr wrap="square">
            <a:spAutoFit/>
          </a:bodyPr>
          <a:lstStyle/>
          <a:p>
            <a:r>
              <a:rPr lang="vi-VN" sz="4000" dirty="0" smtClean="0">
                <a:latin typeface="Times New Roman" pitchFamily="18" charset="0"/>
                <a:cs typeface="Times New Roman" pitchFamily="18" charset="0"/>
              </a:rPr>
              <a:t>+ Gió mạnh làm quay cánh quạt của tua – bin gió tức là gió đã tác dụng lực vào cánh quạt của tua – bin gió và làm nó quay.</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Horizontal)">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8400"/>
            <a:ext cx="9144000" cy="2800767"/>
          </a:xfrm>
          <a:prstGeom prst="rect">
            <a:avLst/>
          </a:prstGeom>
        </p:spPr>
        <p:txBody>
          <a:bodyPr wrap="square">
            <a:spAutoFit/>
          </a:bodyPr>
          <a:lstStyle/>
          <a:p>
            <a:r>
              <a:rPr lang="vi-VN" sz="4400" dirty="0" smtClean="0">
                <a:latin typeface="Times New Roman" pitchFamily="18" charset="0"/>
                <a:cs typeface="Times New Roman" pitchFamily="18" charset="0"/>
              </a:rPr>
              <a:t>+ Mà cánh quạt tua - bin nặng hơn cánh chong chóng nhiều, các công trình lại rất kiên cố và nặng hơn cánh quạt tua bin rất nhiều.</a:t>
            </a:r>
            <a:endParaRPr lang="en-US" sz="4400" dirty="0">
              <a:latin typeface="Times New Roman" pitchFamily="18" charset="0"/>
              <a:cs typeface="Times New Roman" pitchFamily="18" charset="0"/>
            </a:endParaRPr>
          </a:p>
        </p:txBody>
      </p:sp>
      <p:sp>
        <p:nvSpPr>
          <p:cNvPr id="3" name="Rectangle 2"/>
          <p:cNvSpPr/>
          <p:nvPr/>
        </p:nvSpPr>
        <p:spPr>
          <a:xfrm>
            <a:off x="0" y="0"/>
            <a:ext cx="9144000" cy="2123658"/>
          </a:xfrm>
          <a:prstGeom prst="rect">
            <a:avLst/>
          </a:prstGeom>
        </p:spPr>
        <p:txBody>
          <a:bodyPr wrap="square">
            <a:spAutoFit/>
          </a:bodyPr>
          <a:lstStyle/>
          <a:p>
            <a:r>
              <a:rPr lang="vi-VN" sz="4400" dirty="0" smtClean="0">
                <a:latin typeface="Times New Roman" pitchFamily="18" charset="0"/>
                <a:cs typeface="Times New Roman" pitchFamily="18" charset="0"/>
              </a:rPr>
              <a:t>+ Lốc xoáy phá hủy công trình, tức là lốc xoáy đã tác dụng vào các công trình một lực và làm cho nó bị đổ vỡ.</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554545"/>
          </a:xfrm>
          <a:prstGeom prst="rect">
            <a:avLst/>
          </a:prstGeom>
        </p:spPr>
        <p:txBody>
          <a:bodyPr wrap="square">
            <a:spAutoFit/>
          </a:bodyPr>
          <a:lstStyle/>
          <a:p>
            <a:r>
              <a:rPr lang="vi-VN" sz="4000" dirty="0" smtClean="0">
                <a:latin typeface="Times New Roman" pitchFamily="18" charset="0"/>
                <a:cs typeface="Times New Roman" pitchFamily="18" charset="0"/>
              </a:rPr>
              <a:t>+ Cho nên, lực tác dụng của gió mạnh cũng lớn hơn lực tác dụng của gió nhẹ và lực của lốc xoáy lớn hơn rất nhiều lực tác dụng của gió mạnh.</a:t>
            </a:r>
            <a:endParaRPr lang="en-US" sz="4000" dirty="0">
              <a:latin typeface="Times New Roman" pitchFamily="18" charset="0"/>
              <a:cs typeface="Times New Roman" pitchFamily="18" charset="0"/>
            </a:endParaRPr>
          </a:p>
        </p:txBody>
      </p:sp>
      <p:sp>
        <p:nvSpPr>
          <p:cNvPr id="3" name="Rectangle 2"/>
          <p:cNvSpPr/>
          <p:nvPr/>
        </p:nvSpPr>
        <p:spPr>
          <a:xfrm>
            <a:off x="0" y="2286000"/>
            <a:ext cx="8991600" cy="1200329"/>
          </a:xfrm>
          <a:prstGeom prst="rect">
            <a:avLst/>
          </a:prstGeom>
        </p:spPr>
        <p:txBody>
          <a:bodyPr wrap="square">
            <a:spAutoFit/>
          </a:bodyPr>
          <a:lstStyle/>
          <a:p>
            <a:r>
              <a:rPr lang="vi-VN" sz="3600" b="1" dirty="0" smtClean="0">
                <a:latin typeface="Times New Roman" pitchFamily="18" charset="0"/>
                <a:cs typeface="Times New Roman" pitchFamily="18" charset="0"/>
              </a:rPr>
              <a:t>khi năng lượng càng nhiều thì thời gian tác dụng của lực có thể càng dài.</a:t>
            </a:r>
            <a:endParaRPr lang="en-US" sz="3600" b="1" dirty="0">
              <a:latin typeface="Times New Roman" pitchFamily="18" charset="0"/>
              <a:cs typeface="Times New Roman" pitchFamily="18" charset="0"/>
            </a:endParaRPr>
          </a:p>
        </p:txBody>
      </p:sp>
      <p:sp>
        <p:nvSpPr>
          <p:cNvPr id="4" name="Rectangle 3"/>
          <p:cNvSpPr/>
          <p:nvPr/>
        </p:nvSpPr>
        <p:spPr>
          <a:xfrm>
            <a:off x="0" y="3429000"/>
            <a:ext cx="9144000" cy="3170099"/>
          </a:xfrm>
          <a:prstGeom prst="rect">
            <a:avLst/>
          </a:prstGeom>
        </p:spPr>
        <p:txBody>
          <a:bodyPr wrap="square">
            <a:spAutoFit/>
          </a:bodyPr>
          <a:lstStyle/>
          <a:p>
            <a:r>
              <a:rPr lang="vi-VN" sz="4000" dirty="0" smtClean="0">
                <a:latin typeface="Times New Roman" pitchFamily="18" charset="0"/>
                <a:cs typeface="Times New Roman" pitchFamily="18" charset="0"/>
              </a:rPr>
              <a:t>+ Ta đã biết rằng gió nhẹ, gió mạnh và lốc xoáy có thể hình thành là nhờ năng lượng, và khi hết năng lượng thì các hiện tượng đó cũng sẽ biến mất. Vậy nên còn có gió nhẹ, gió mạnh, lốc xoáy là còn có năng lượng.</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5678"/>
            <a:ext cx="9144000" cy="2862322"/>
          </a:xfrm>
          <a:prstGeom prst="rect">
            <a:avLst/>
          </a:prstGeom>
        </p:spPr>
        <p:txBody>
          <a:bodyPr wrap="square">
            <a:spAutoFit/>
          </a:bodyPr>
          <a:lstStyle/>
          <a:p>
            <a:r>
              <a:rPr lang="vi-VN" sz="3600" b="1" dirty="0" smtClean="0">
                <a:latin typeface="+mj-lt"/>
              </a:rPr>
              <a:t>- Đơn vị năng lượng là jun, kí hiệu là: J.</a:t>
            </a:r>
          </a:p>
          <a:p>
            <a:r>
              <a:rPr lang="vi-VN" sz="3600" b="1" dirty="0" smtClean="0">
                <a:latin typeface="+mj-lt"/>
              </a:rPr>
              <a:t>+ 1 J là năng lượng cần để nâng một vật nặng 1 N lên độ cao 1m.</a:t>
            </a:r>
          </a:p>
          <a:p>
            <a:r>
              <a:rPr lang="vi-VN" sz="3600" b="1" dirty="0" smtClean="0">
                <a:latin typeface="+mj-lt"/>
              </a:rPr>
              <a:t>+ 1 kJ = 1000 J</a:t>
            </a:r>
          </a:p>
          <a:p>
            <a:r>
              <a:rPr lang="vi-VN" sz="3600" b="1" dirty="0" smtClean="0">
                <a:latin typeface="+mj-lt"/>
              </a:rPr>
              <a:t>+ 1cal(calo)≈4,2J</a:t>
            </a:r>
          </a:p>
        </p:txBody>
      </p:sp>
      <p:sp>
        <p:nvSpPr>
          <p:cNvPr id="3" name="Rectangle 2"/>
          <p:cNvSpPr/>
          <p:nvPr/>
        </p:nvSpPr>
        <p:spPr>
          <a:xfrm>
            <a:off x="0" y="0"/>
            <a:ext cx="9144000" cy="3785652"/>
          </a:xfrm>
          <a:prstGeom prst="rect">
            <a:avLst/>
          </a:prstGeom>
        </p:spPr>
        <p:txBody>
          <a:bodyPr wrap="square">
            <a:spAutoFit/>
          </a:bodyPr>
          <a:lstStyle/>
          <a:p>
            <a:r>
              <a:rPr lang="vi-VN" sz="4000" dirty="0" smtClean="0">
                <a:latin typeface="Times New Roman" pitchFamily="18" charset="0"/>
                <a:cs typeface="Times New Roman" pitchFamily="18" charset="0"/>
              </a:rPr>
              <a:t>+ Và ta cũng biết rằng, năng lượng càng nhiều thì lực tác dụng càng mạnh, sau một thời gian ta thấy các công trình bị phá hủy nhiều. Chứng tỏ, đã có lực tác dụng lên các vật trong trong suốt thời gian xảy ra hiện tượng đó.</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plus(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AC5C0C2C-6133-4ABF-B7FF-5362E85855FE}"/>
              </a:ext>
            </a:extLst>
          </p:cNvPr>
          <p:cNvSpPr txBox="1"/>
          <p:nvPr/>
        </p:nvSpPr>
        <p:spPr>
          <a:xfrm>
            <a:off x="838200" y="0"/>
            <a:ext cx="7206683" cy="769441"/>
          </a:xfrm>
          <a:prstGeom prst="rect">
            <a:avLst/>
          </a:prstGeom>
          <a:noFill/>
        </p:spPr>
        <p:txBody>
          <a:bodyPr wrap="square" rtlCol="0">
            <a:spAutoFit/>
          </a:bodyPr>
          <a:lstStyle/>
          <a:p>
            <a:pPr algn="ctr"/>
            <a:r>
              <a:rPr lang="en-US" sz="4400" dirty="0" smtClean="0">
                <a:solidFill>
                  <a:srgbClr val="FF0000"/>
                </a:solidFill>
                <a:latin typeface="Times New Roman" pitchFamily="18" charset="0"/>
                <a:cs typeface="Times New Roman" pitchFamily="18" charset="0"/>
              </a:rPr>
              <a:t>TRÒ CHƠI</a:t>
            </a:r>
            <a:endParaRPr lang="en-US" sz="4400"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521" y="838201"/>
            <a:ext cx="4481479" cy="6019800"/>
          </a:xfrm>
          <a:prstGeom prst="rect">
            <a:avLst/>
          </a:prstGeom>
        </p:spPr>
      </p:pic>
      <p:sp>
        <p:nvSpPr>
          <p:cNvPr id="3" name="TextBox 2"/>
          <p:cNvSpPr txBox="1"/>
          <p:nvPr/>
        </p:nvSpPr>
        <p:spPr>
          <a:xfrm>
            <a:off x="0" y="685800"/>
            <a:ext cx="4580635" cy="2308324"/>
          </a:xfrm>
          <a:prstGeom prst="rect">
            <a:avLst/>
          </a:prstGeom>
          <a:noFill/>
        </p:spPr>
        <p:txBody>
          <a:bodyPr wrap="square" rtlCol="0">
            <a:spAutoFit/>
          </a:bodyPr>
          <a:lstStyle/>
          <a:p>
            <a:r>
              <a:rPr lang="en-US" sz="3600" dirty="0" err="1" smtClean="0">
                <a:solidFill>
                  <a:srgbClr val="7030A0"/>
                </a:solidFill>
                <a:latin typeface="Times New Roman" pitchFamily="18" charset="0"/>
                <a:cs typeface="Times New Roman" pitchFamily="18" charset="0"/>
              </a:rPr>
              <a:t>Dụng</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cụ</a:t>
            </a:r>
            <a:r>
              <a:rPr lang="en-US" sz="3600" dirty="0" smtClean="0">
                <a:solidFill>
                  <a:srgbClr val="7030A0"/>
                </a:solidFill>
                <a:latin typeface="Times New Roman" pitchFamily="18" charset="0"/>
                <a:cs typeface="Times New Roman" pitchFamily="18" charset="0"/>
              </a:rPr>
              <a:t>: </a:t>
            </a:r>
          </a:p>
          <a:p>
            <a:r>
              <a:rPr lang="en-US" sz="3600" dirty="0" smtClean="0">
                <a:solidFill>
                  <a:srgbClr val="7030A0"/>
                </a:solidFill>
                <a:latin typeface="Times New Roman" pitchFamily="18" charset="0"/>
                <a:cs typeface="Times New Roman" pitchFamily="18" charset="0"/>
              </a:rPr>
              <a:t>- 4 </a:t>
            </a:r>
            <a:r>
              <a:rPr lang="en-US" sz="3600" dirty="0" err="1">
                <a:solidFill>
                  <a:srgbClr val="7030A0"/>
                </a:solidFill>
                <a:latin typeface="Times New Roman" pitchFamily="18" charset="0"/>
                <a:cs typeface="Times New Roman" pitchFamily="18" charset="0"/>
              </a:rPr>
              <a:t>C</a:t>
            </a:r>
            <a:r>
              <a:rPr lang="en-US" sz="3600" dirty="0" err="1" smtClean="0">
                <a:solidFill>
                  <a:srgbClr val="7030A0"/>
                </a:solidFill>
                <a:latin typeface="Times New Roman" pitchFamily="18" charset="0"/>
                <a:cs typeface="Times New Roman" pitchFamily="18" charset="0"/>
              </a:rPr>
              <a:t>hiếc</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xe</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đồ</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chơi</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giống</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hệt</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nhau</a:t>
            </a:r>
            <a:r>
              <a:rPr lang="en-US" sz="3600" dirty="0" smtClean="0">
                <a:solidFill>
                  <a:srgbClr val="7030A0"/>
                </a:solidFill>
                <a:latin typeface="Times New Roman" pitchFamily="18" charset="0"/>
                <a:cs typeface="Times New Roman" pitchFamily="18" charset="0"/>
              </a:rPr>
              <a:t> </a:t>
            </a:r>
          </a:p>
          <a:p>
            <a:r>
              <a:rPr lang="en-US" sz="3600" dirty="0" smtClean="0">
                <a:solidFill>
                  <a:srgbClr val="7030A0"/>
                </a:solidFill>
                <a:latin typeface="Times New Roman" pitchFamily="18" charset="0"/>
                <a:cs typeface="Times New Roman" pitchFamily="18" charset="0"/>
              </a:rPr>
              <a:t>- 4 </a:t>
            </a:r>
            <a:r>
              <a:rPr lang="en-US" sz="3600" dirty="0" err="1" smtClean="0">
                <a:solidFill>
                  <a:srgbClr val="7030A0"/>
                </a:solidFill>
                <a:latin typeface="Times New Roman" pitchFamily="18" charset="0"/>
                <a:cs typeface="Times New Roman" pitchFamily="18" charset="0"/>
              </a:rPr>
              <a:t>Ống</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hút</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giống</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nhau</a:t>
            </a:r>
            <a:r>
              <a:rPr lang="en-US" sz="3600" dirty="0" smtClean="0">
                <a:solidFill>
                  <a:srgbClr val="7030A0"/>
                </a:solidFill>
                <a:latin typeface="Times New Roman" pitchFamily="18" charset="0"/>
                <a:cs typeface="Times New Roman" pitchFamily="18" charset="0"/>
              </a:rPr>
              <a:t>.</a:t>
            </a:r>
            <a:endParaRPr lang="en-US" sz="3600" dirty="0">
              <a:solidFill>
                <a:srgbClr val="7030A0"/>
              </a:solidFill>
              <a:latin typeface="Times New Roman" pitchFamily="18" charset="0"/>
              <a:cs typeface="Times New Roman" pitchFamily="18" charset="0"/>
            </a:endParaRPr>
          </a:p>
        </p:txBody>
      </p:sp>
      <p:sp>
        <p:nvSpPr>
          <p:cNvPr id="4" name="TextBox 3"/>
          <p:cNvSpPr txBox="1"/>
          <p:nvPr/>
        </p:nvSpPr>
        <p:spPr>
          <a:xfrm>
            <a:off x="0" y="3048000"/>
            <a:ext cx="4580635" cy="3170099"/>
          </a:xfrm>
          <a:prstGeom prst="rect">
            <a:avLst/>
          </a:prstGeom>
          <a:noFill/>
        </p:spPr>
        <p:txBody>
          <a:bodyPr wrap="square" rtlCol="0">
            <a:spAutoFit/>
          </a:bodyPr>
          <a:lstStyle/>
          <a:p>
            <a:r>
              <a:rPr lang="en-US" sz="4000" dirty="0" err="1" smtClean="0">
                <a:solidFill>
                  <a:srgbClr val="FF0000"/>
                </a:solidFill>
                <a:latin typeface="Times New Roman" pitchFamily="18" charset="0"/>
                <a:cs typeface="Times New Roman" pitchFamily="18" charset="0"/>
              </a:rPr>
              <a:t>Tiến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hành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Thổi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hơi</a:t>
            </a:r>
            <a:r>
              <a:rPr lang="en-US" sz="4000" dirty="0" smtClean="0">
                <a:solidFill>
                  <a:srgbClr val="FF0000"/>
                </a:solidFill>
                <a:latin typeface="Times New Roman" pitchFamily="18" charset="0"/>
                <a:cs typeface="Times New Roman" pitchFamily="18" charset="0"/>
              </a:rPr>
              <a:t> qua </a:t>
            </a:r>
            <a:r>
              <a:rPr lang="en-US" sz="4000" dirty="0" err="1" smtClean="0">
                <a:solidFill>
                  <a:srgbClr val="FF0000"/>
                </a:solidFill>
                <a:latin typeface="Times New Roman" pitchFamily="18" charset="0"/>
                <a:cs typeface="Times New Roman" pitchFamily="18" charset="0"/>
              </a:rPr>
              <a:t>ống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hút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để</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tạo</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ra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lực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đẩy</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đủ</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mạnh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làm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cho</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xe</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đồ</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chơi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chuyển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động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hình</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2401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832092"/>
          </a:xfrm>
          <a:prstGeom prst="rect">
            <a:avLst/>
          </a:prstGeom>
          <a:noFill/>
        </p:spPr>
        <p:txBody>
          <a:bodyPr wrap="square" rtlCol="0">
            <a:spAutoFit/>
          </a:bodyPr>
          <a:lstStyle/>
          <a:p>
            <a:r>
              <a:rPr lang="en-US" sz="4400" dirty="0" err="1" smtClean="0">
                <a:solidFill>
                  <a:srgbClr val="C00000"/>
                </a:solidFill>
                <a:latin typeface="Times New Roman" pitchFamily="18" charset="0"/>
                <a:cs typeface="Times New Roman" pitchFamily="18" charset="0"/>
              </a:rPr>
              <a:t>Thảo</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luận</a:t>
            </a:r>
            <a:r>
              <a:rPr lang="en-US" sz="4400" dirty="0" smtClean="0">
                <a:solidFill>
                  <a:srgbClr val="C00000"/>
                </a:solidFill>
                <a:latin typeface="Times New Roman" pitchFamily="18" charset="0"/>
                <a:cs typeface="Times New Roman" pitchFamily="18" charset="0"/>
              </a:rPr>
              <a:t>: </a:t>
            </a:r>
          </a:p>
          <a:p>
            <a:pPr marL="342900" indent="-342900">
              <a:buAutoNum type="alphaLcPeriod"/>
            </a:pPr>
            <a:r>
              <a:rPr lang="en-US" sz="4400" dirty="0" err="1" smtClean="0">
                <a:solidFill>
                  <a:srgbClr val="C00000"/>
                </a:solidFill>
                <a:latin typeface="Times New Roman" pitchFamily="18" charset="0"/>
                <a:cs typeface="Times New Roman" pitchFamily="18" charset="0"/>
              </a:rPr>
              <a:t>Muốn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cho</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xe</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chuyển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động</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nhanh</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hơn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và</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xa</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hơn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thì</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phải</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làm</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thế</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nào</a:t>
            </a:r>
            <a:r>
              <a:rPr lang="en-US" sz="4400" dirty="0" smtClean="0">
                <a:solidFill>
                  <a:srgbClr val="C00000"/>
                </a:solidFill>
                <a:latin typeface="Times New Roman" pitchFamily="18" charset="0"/>
                <a:cs typeface="Times New Roman" pitchFamily="18" charset="0"/>
              </a:rPr>
              <a:t>?</a:t>
            </a:r>
          </a:p>
          <a:p>
            <a:pPr marL="342900" indent="-342900">
              <a:buAutoNum type="alphaLcPeriod"/>
            </a:pPr>
            <a:r>
              <a:rPr lang="en-US" sz="4400" dirty="0" err="1" smtClean="0">
                <a:solidFill>
                  <a:srgbClr val="C00000"/>
                </a:solidFill>
                <a:latin typeface="Times New Roman" pitchFamily="18" charset="0"/>
                <a:cs typeface="Times New Roman" pitchFamily="18" charset="0"/>
              </a:rPr>
              <a:t>Từ</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thí</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nghiệm</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trên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hãy</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rút</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ra</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mối</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quan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hệ</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giữa</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năng</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lượng</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truyền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cho</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vật</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với</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độ</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lớn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lực</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tác</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dụng</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và</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thời</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gian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lực</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tác</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dụng</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lên</a:t>
            </a:r>
            <a:r>
              <a:rPr lang="en-US" sz="4400" dirty="0" smtClean="0">
                <a:solidFill>
                  <a:srgbClr val="C00000"/>
                </a:solidFill>
                <a:latin typeface="Times New Roman" pitchFamily="18" charset="0"/>
                <a:cs typeface="Times New Roman" pitchFamily="18" charset="0"/>
              </a:rPr>
              <a:t> </a:t>
            </a:r>
            <a:r>
              <a:rPr lang="en-US" sz="4400" dirty="0" err="1" smtClean="0">
                <a:solidFill>
                  <a:srgbClr val="C00000"/>
                </a:solidFill>
                <a:latin typeface="Times New Roman" pitchFamily="18" charset="0"/>
                <a:cs typeface="Times New Roman" pitchFamily="18" charset="0"/>
              </a:rPr>
              <a:t>vật</a:t>
            </a:r>
            <a:endParaRPr lang="en-US" sz="4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3" name="Rectangle 2"/>
          <p:cNvSpPr/>
          <p:nvPr/>
        </p:nvSpPr>
        <p:spPr>
          <a:xfrm>
            <a:off x="0" y="1524000"/>
            <a:ext cx="9601200" cy="3416320"/>
          </a:xfrm>
          <a:prstGeom prst="rect">
            <a:avLst/>
          </a:prstGeom>
        </p:spPr>
        <p:txBody>
          <a:bodyPr wrap="square">
            <a:spAutoFit/>
            <a:scene3d>
              <a:camera prst="perspectiveContrastingRightFacing"/>
              <a:lightRig rig="threePt" dir="t"/>
            </a:scene3d>
          </a:bodyPr>
          <a:lstStyle/>
          <a:p>
            <a:pPr algn="ctr"/>
            <a:r>
              <a:rPr lang="vi-VN" sz="7200" dirty="0" smtClean="0">
                <a:solidFill>
                  <a:srgbClr val="FF0000"/>
                </a:solidFill>
                <a:latin typeface="Times New Roman" pitchFamily="18" charset="0"/>
                <a:cs typeface="Times New Roman" pitchFamily="18" charset="0"/>
              </a:rPr>
              <a:t>BÀI 46.NĂNG LƯỢNG VÀ SỰ TRUYỀN NĂNG LƯỢNG</a:t>
            </a: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7607" t="33863" r="20308"/>
          <a:stretch/>
        </p:blipFill>
        <p:spPr>
          <a:xfrm>
            <a:off x="228600" y="4419600"/>
            <a:ext cx="4180113" cy="2157960"/>
          </a:xfrm>
          <a:prstGeom prst="rect">
            <a:avLst/>
          </a:prstGeom>
        </p:spPr>
      </p:pic>
      <p:sp>
        <p:nvSpPr>
          <p:cNvPr id="8" name="Rectangle 7"/>
          <p:cNvSpPr/>
          <p:nvPr/>
        </p:nvSpPr>
        <p:spPr>
          <a:xfrm>
            <a:off x="-78658" y="54077"/>
            <a:ext cx="9847568" cy="923330"/>
          </a:xfrm>
          <a:prstGeom prst="rect">
            <a:avLst/>
          </a:prstGeom>
        </p:spPr>
        <p:txBody>
          <a:bodyPr wrap="none">
            <a:spAutoFit/>
          </a:bodyPr>
          <a:lstStyle/>
          <a:p>
            <a:r>
              <a:rPr lang="en" sz="5400" b="1" dirty="0" smtClean="0">
                <a:solidFill>
                  <a:srgbClr val="FF0000"/>
                </a:solidFill>
                <a:latin typeface="Times New Roman" pitchFamily="18" charset="0"/>
                <a:cs typeface="Times New Roman" pitchFamily="18" charset="0"/>
              </a:rPr>
              <a:t>CHƯƠNG IX:NĂNG LƯỢNG  </a:t>
            </a:r>
            <a:endParaRPr lang="en" sz="5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0" y="0"/>
            <a:ext cx="8608326" cy="1446550"/>
          </a:xfrm>
          <a:prstGeom prst="rect">
            <a:avLst/>
          </a:prstGeom>
          <a:noFill/>
        </p:spPr>
        <p:txBody>
          <a:bodyPr wrap="square" rtlCol="0">
            <a:spAutoFit/>
          </a:bodyPr>
          <a:lstStyle/>
          <a:p>
            <a:r>
              <a:rPr lang="en-US" sz="4400" dirty="0" smtClean="0">
                <a:latin typeface="Times New Roman" pitchFamily="18" charset="0"/>
                <a:cs typeface="Times New Roman" pitchFamily="18" charset="0"/>
              </a:rPr>
              <a:t>a. </a:t>
            </a:r>
            <a:r>
              <a:rPr lang="en-US" sz="4400" dirty="0" err="1" smtClean="0">
                <a:latin typeface="Times New Roman" pitchFamily="18" charset="0"/>
                <a:cs typeface="Times New Roman" pitchFamily="18" charset="0"/>
              </a:rPr>
              <a:t>Muốn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xe</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chuyển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động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nhanh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hơn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và</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hơn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cần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thổi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mạnh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hơn</a:t>
            </a:r>
            <a:endParaRPr lang="en-US" sz="4400" dirty="0">
              <a:latin typeface="Times New Roman" pitchFamily="18" charset="0"/>
              <a:cs typeface="Times New Roman" pitchFamily="18" charset="0"/>
            </a:endParaRPr>
          </a:p>
        </p:txBody>
      </p:sp>
      <p:sp>
        <p:nvSpPr>
          <p:cNvPr id="4" name="TextBox 3"/>
          <p:cNvSpPr txBox="1"/>
          <p:nvPr/>
        </p:nvSpPr>
        <p:spPr>
          <a:xfrm>
            <a:off x="0" y="1447800"/>
            <a:ext cx="9144000" cy="2800767"/>
          </a:xfrm>
          <a:prstGeom prst="rect">
            <a:avLst/>
          </a:prstGeom>
          <a:noFill/>
        </p:spPr>
        <p:txBody>
          <a:bodyPr wrap="square" rtlCol="0">
            <a:spAutoFit/>
          </a:bodyPr>
          <a:lstStyle/>
          <a:p>
            <a:r>
              <a:rPr lang="en-US" sz="4400" dirty="0">
                <a:latin typeface="Times New Roman" pitchFamily="18" charset="0"/>
                <a:cs typeface="Times New Roman" pitchFamily="18" charset="0"/>
              </a:rPr>
              <a:t>b</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Từ</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thí</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nghiệm</a:t>
            </a:r>
            <a:r>
              <a:rPr lang="en-US" sz="4400" dirty="0" smtClean="0">
                <a:latin typeface="Times New Roman" pitchFamily="18" charset="0"/>
                <a:cs typeface="Times New Roman" pitchFamily="18" charset="0"/>
              </a:rPr>
              <a:t> ta </a:t>
            </a:r>
            <a:r>
              <a:rPr lang="en-US" sz="4400" dirty="0" err="1" smtClean="0">
                <a:latin typeface="Times New Roman" pitchFamily="18" charset="0"/>
                <a:cs typeface="Times New Roman" pitchFamily="18" charset="0"/>
              </a:rPr>
              <a:t>thấy</a:t>
            </a:r>
            <a:r>
              <a:rPr lang="en-US" sz="4400" dirty="0" smtClean="0">
                <a:latin typeface="Times New Roman" pitchFamily="18" charset="0"/>
                <a:cs typeface="Times New Roman" pitchFamily="18" charset="0"/>
              </a:rPr>
              <a:t>:</a:t>
            </a:r>
          </a:p>
          <a:p>
            <a:r>
              <a:rPr lang="en-US" sz="4400" dirty="0" err="1" smtClean="0">
                <a:latin typeface="Times New Roman" pitchFamily="18" charset="0"/>
                <a:cs typeface="Times New Roman" pitchFamily="18" charset="0"/>
              </a:rPr>
              <a:t>Năng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lượng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truyền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cho</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vật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càng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nhiều</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thì</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lực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tác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dụng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lên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vật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càng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lớn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và</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thời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gian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lực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tác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dụng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lên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vật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càng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dài</a:t>
            </a:r>
            <a:endParaRPr lang="en-US" sz="4400" dirty="0">
              <a:latin typeface="Times New Roman" pitchFamily="18" charset="0"/>
              <a:cs typeface="Times New Roman" pitchFamily="18" charset="0"/>
            </a:endParaRPr>
          </a:p>
        </p:txBody>
      </p:sp>
      <p:sp>
        <p:nvSpPr>
          <p:cNvPr id="5" name="Title 1"/>
          <p:cNvSpPr txBox="1">
            <a:spLocks/>
          </p:cNvSpPr>
          <p:nvPr/>
        </p:nvSpPr>
        <p:spPr>
          <a:xfrm>
            <a:off x="0" y="4648200"/>
            <a:ext cx="8976815" cy="53776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vi-VN" sz="3200" b="1" dirty="0" smtClean="0">
                <a:solidFill>
                  <a:srgbClr val="FF0000"/>
                </a:solidFill>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Tìm</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ví</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dụ</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về</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mối</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liên</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hệ</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giữa</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năng</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lương</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và</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lực</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tác</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 </a:t>
            </a:r>
            <a:r>
              <a:rPr kumimoji="0" lang="en-US" sz="4400" b="1" i="0" u="none" strike="noStrike" kern="1200" cap="none" spc="0" normalizeH="0" baseline="0" noProof="0" dirty="0" err="1" smtClean="0">
                <a:ln>
                  <a:noFill/>
                </a:ln>
                <a:solidFill>
                  <a:srgbClr val="C00000"/>
                </a:solidFill>
                <a:effectLst/>
                <a:uLnTx/>
                <a:uFillTx/>
                <a:latin typeface="Times New Roman" pitchFamily="18" charset="0"/>
                <a:ea typeface="+mj-ea"/>
                <a:cs typeface="Times New Roman" pitchFamily="18" charset="0"/>
              </a:rPr>
              <a:t>dụng</a:t>
            </a: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a:t>
            </a:r>
            <a:endParaRPr kumimoji="0" lang="en-US" sz="44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81200"/>
            <a:ext cx="9144000" cy="2554545"/>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lượng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chân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truyền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bóng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dụng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chân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bóng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lớn</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bóng</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lăn</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càng</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nhanh</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và</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càng</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lâu</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dừng</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lại</a:t>
            </a:r>
            <a:endParaRPr lang="en-US" sz="4000" dirty="0">
              <a:latin typeface="Times New Roman" pitchFamily="18" charset="0"/>
              <a:cs typeface="Times New Roman" pitchFamily="18" charset="0"/>
            </a:endParaRPr>
          </a:p>
        </p:txBody>
      </p:sp>
      <p:sp>
        <p:nvSpPr>
          <p:cNvPr id="5" name="TextBox 4"/>
          <p:cNvSpPr txBox="1"/>
          <p:nvPr/>
        </p:nvSpPr>
        <p:spPr>
          <a:xfrm>
            <a:off x="0" y="0"/>
            <a:ext cx="9144000" cy="1938992"/>
          </a:xfrm>
          <a:prstGeom prst="rect">
            <a:avLst/>
          </a:prstGeom>
          <a:noFill/>
        </p:spPr>
        <p:txBody>
          <a:bodyPr wrap="square" rtlCol="0">
            <a:spAutoFit/>
          </a:bodyPr>
          <a:lstStyle/>
          <a:p>
            <a:r>
              <a:rPr lang="en-US" sz="4000" dirty="0" smtClean="0"/>
              <a:t>- </a:t>
            </a:r>
            <a:r>
              <a:rPr lang="en-US" sz="4000" dirty="0" err="1" smtClean="0">
                <a:latin typeface="Times New Roman" pitchFamily="18" charset="0"/>
                <a:cs typeface="Times New Roman" pitchFamily="18" charset="0"/>
              </a:rPr>
              <a:t>Khi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cây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năng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lượng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lớn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lực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dụng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cây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mạnh</a:t>
            </a:r>
            <a:r>
              <a:rPr lang="en-US"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cây</a:t>
            </a:r>
            <a:r>
              <a:rPr lang="en-US" sz="4000" dirty="0" smtClean="0">
                <a:latin typeface="Times New Roman" pitchFamily="18" charset="0"/>
                <a:cs typeface="Times New Roman" pitchFamily="18" charset="0"/>
                <a:sym typeface="Wingdings" panose="05000000000000000000" pitchFamily="2" charset="2"/>
              </a:rPr>
              <a:t> rung </a:t>
            </a:r>
            <a:r>
              <a:rPr lang="en-US" sz="4000" dirty="0" err="1" smtClean="0">
                <a:latin typeface="Times New Roman" pitchFamily="18" charset="0"/>
                <a:cs typeface="Times New Roman" pitchFamily="18" charset="0"/>
                <a:sym typeface="Wingdings" panose="05000000000000000000" pitchFamily="2" charset="2"/>
              </a:rPr>
              <a:t>càng</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mạnh</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và</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càng</a:t>
            </a:r>
            <a:r>
              <a:rPr lang="en-US" sz="4000" dirty="0" smtClean="0">
                <a:latin typeface="Times New Roman" pitchFamily="18" charset="0"/>
                <a:cs typeface="Times New Roman" pitchFamily="18" charset="0"/>
                <a:sym typeface="Wingdings" panose="05000000000000000000" pitchFamily="2" charset="2"/>
              </a:rPr>
              <a:t> </a:t>
            </a:r>
            <a:r>
              <a:rPr lang="en-US" sz="4000" dirty="0" err="1" smtClean="0">
                <a:latin typeface="Times New Roman" pitchFamily="18" charset="0"/>
                <a:cs typeface="Times New Roman" pitchFamily="18" charset="0"/>
                <a:sym typeface="Wingdings" panose="05000000000000000000" pitchFamily="2" charset="2"/>
              </a:rPr>
              <a:t>lâu</a:t>
            </a:r>
            <a:r>
              <a:rPr lang="en-US" sz="4000" dirty="0" smtClean="0">
                <a:latin typeface="Times New Roman" pitchFamily="18" charset="0"/>
                <a:cs typeface="Times New Roman" pitchFamily="18" charset="0"/>
                <a:sym typeface="Wingdings" panose="05000000000000000000" pitchFamily="2" charset="2"/>
              </a:rPr>
              <a:t>.</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32BFD7B4-3A14-4F51-8905-A4FC08221223}"/>
              </a:ext>
            </a:extLst>
          </p:cNvPr>
          <p:cNvSpPr txBox="1"/>
          <p:nvPr/>
        </p:nvSpPr>
        <p:spPr>
          <a:xfrm>
            <a:off x="0" y="0"/>
            <a:ext cx="9144000" cy="954107"/>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Hoàn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thành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đây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bằng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ghi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vở</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từ</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thích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hợp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khung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được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đánh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số</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thứ</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tự</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từ</a:t>
            </a:r>
            <a:r>
              <a:rPr lang="en-US" sz="2800" dirty="0" smtClean="0">
                <a:solidFill>
                  <a:srgbClr val="FF0000"/>
                </a:solidFill>
                <a:latin typeface="Times New Roman" panose="02020603050405020304" pitchFamily="18" charset="0"/>
                <a:cs typeface="Times New Roman" panose="02020603050405020304" pitchFamily="18" charset="0"/>
              </a:rPr>
              <a:t> (1) </a:t>
            </a:r>
            <a:r>
              <a:rPr lang="en-US" sz="2800" dirty="0" err="1" smtClean="0">
                <a:solidFill>
                  <a:srgbClr val="FF0000"/>
                </a:solidFill>
                <a:latin typeface="Times New Roman" panose="02020603050405020304" pitchFamily="18" charset="0"/>
                <a:cs typeface="Times New Roman" panose="02020603050405020304" pitchFamily="18" charset="0"/>
              </a:rPr>
              <a:t>đến</a:t>
            </a:r>
            <a:r>
              <a:rPr lang="en-US" sz="2800" dirty="0" smtClean="0">
                <a:solidFill>
                  <a:srgbClr val="FF0000"/>
                </a:solidFill>
                <a:latin typeface="Times New Roman" panose="02020603050405020304" pitchFamily="18" charset="0"/>
                <a:cs typeface="Times New Roman" panose="02020603050405020304" pitchFamily="18" charset="0"/>
              </a:rPr>
              <a:t> (7)</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990600"/>
            <a:ext cx="7319750" cy="5262979"/>
          </a:xfrm>
          <a:prstGeom prst="rect">
            <a:avLst/>
          </a:prstGeom>
          <a:noFill/>
        </p:spPr>
        <p:txBody>
          <a:bodyPr wrap="square" rtlCol="0">
            <a:spAutoFit/>
          </a:bodyPr>
          <a:lstStyle/>
          <a:p>
            <a:pPr marL="342900" indent="-342900">
              <a:buAutoNum type="alphaLcPeriod"/>
            </a:pPr>
            <a:r>
              <a:rPr lang="en-US" sz="2800" dirty="0" err="1" smtClean="0">
                <a:solidFill>
                  <a:srgbClr val="C00000"/>
                </a:solidFill>
                <a:latin typeface="Times New Roman" pitchFamily="18" charset="0"/>
                <a:cs typeface="Times New Roman" pitchFamily="18" charset="0"/>
              </a:rPr>
              <a:t>Năng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lượng</a:t>
            </a:r>
            <a:r>
              <a:rPr lang="en-US" sz="2800" dirty="0" smtClean="0">
                <a:solidFill>
                  <a:srgbClr val="C00000"/>
                </a:solidFill>
                <a:latin typeface="Times New Roman" pitchFamily="18" charset="0"/>
                <a:cs typeface="Times New Roman" pitchFamily="18" charset="0"/>
              </a:rPr>
              <a:t>……..(1)…</a:t>
            </a:r>
            <a:r>
              <a:rPr lang="vi-VN"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của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Mặt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Trời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chiếu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xuống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Trái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Đất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được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các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loại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thực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vật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hấp</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thụ</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để</a:t>
            </a:r>
            <a:r>
              <a:rPr lang="en-US" sz="2800" dirty="0" smtClean="0">
                <a:solidFill>
                  <a:srgbClr val="C00000"/>
                </a:solidFill>
                <a:latin typeface="Times New Roman" pitchFamily="18" charset="0"/>
                <a:cs typeface="Times New Roman" pitchFamily="18" charset="0"/>
              </a:rPr>
              <a:t> ….(2)….</a:t>
            </a:r>
            <a:r>
              <a:rPr lang="en-US" sz="2800" dirty="0" err="1" smtClean="0">
                <a:solidFill>
                  <a:srgbClr val="C00000"/>
                </a:solidFill>
                <a:latin typeface="Times New Roman" pitchFamily="18" charset="0"/>
                <a:cs typeface="Times New Roman" pitchFamily="18" charset="0"/>
              </a:rPr>
              <a:t>và</a:t>
            </a:r>
            <a:r>
              <a:rPr lang="en-US" sz="2800" dirty="0" smtClean="0">
                <a:solidFill>
                  <a:srgbClr val="C00000"/>
                </a:solidFill>
                <a:latin typeface="Times New Roman" pitchFamily="18" charset="0"/>
                <a:cs typeface="Times New Roman" pitchFamily="18" charset="0"/>
              </a:rPr>
              <a:t> …...(3)……</a:t>
            </a:r>
          </a:p>
          <a:p>
            <a:pPr marL="342900" indent="-342900" algn="just">
              <a:buAutoNum type="alphaLcPeriod"/>
            </a:pPr>
            <a:r>
              <a:rPr lang="en-US" sz="2800" dirty="0" smtClean="0">
                <a:solidFill>
                  <a:srgbClr val="C00000"/>
                </a:solidFill>
                <a:latin typeface="Times New Roman" pitchFamily="18" charset="0"/>
                <a:cs typeface="Times New Roman" pitchFamily="18" charset="0"/>
              </a:rPr>
              <a:t>…</a:t>
            </a:r>
            <a:r>
              <a:rPr lang="vi-VN" sz="2800" dirty="0" smtClean="0">
                <a:solidFill>
                  <a:srgbClr val="C00000"/>
                </a:solidFill>
                <a:latin typeface="Times New Roman" pitchFamily="18" charset="0"/>
                <a:cs typeface="Times New Roman" pitchFamily="18" charset="0"/>
              </a:rPr>
              <a:t>...</a:t>
            </a:r>
            <a:r>
              <a:rPr lang="en-US" sz="2800" dirty="0" smtClean="0">
                <a:solidFill>
                  <a:srgbClr val="C00000"/>
                </a:solidFill>
                <a:latin typeface="Times New Roman" pitchFamily="18" charset="0"/>
                <a:cs typeface="Times New Roman" pitchFamily="18" charset="0"/>
              </a:rPr>
              <a:t>(4)…….. </a:t>
            </a:r>
            <a:r>
              <a:rPr lang="en-US" sz="2800" dirty="0" err="1">
                <a:solidFill>
                  <a:srgbClr val="C00000"/>
                </a:solidFill>
                <a:latin typeface="Times New Roman" pitchFamily="18" charset="0"/>
                <a:cs typeface="Times New Roman" pitchFamily="18" charset="0"/>
              </a:rPr>
              <a:t>d</a:t>
            </a:r>
            <a:r>
              <a:rPr lang="en-US" sz="2800" dirty="0" err="1" smtClean="0">
                <a:solidFill>
                  <a:srgbClr val="C00000"/>
                </a:solidFill>
                <a:latin typeface="Times New Roman" pitchFamily="18" charset="0"/>
                <a:cs typeface="Times New Roman" pitchFamily="18" charset="0"/>
              </a:rPr>
              <a:t>ự</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trữ</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trong</a:t>
            </a:r>
            <a:r>
              <a:rPr lang="en-US" sz="2800" dirty="0" smtClean="0">
                <a:solidFill>
                  <a:srgbClr val="C00000"/>
                </a:solidFill>
                <a:latin typeface="Times New Roman" pitchFamily="18" charset="0"/>
                <a:cs typeface="Times New Roman" pitchFamily="18" charset="0"/>
              </a:rPr>
              <a:t> pin </a:t>
            </a:r>
            <a:r>
              <a:rPr lang="en-US" sz="2800" dirty="0" err="1" smtClean="0">
                <a:solidFill>
                  <a:srgbClr val="C00000"/>
                </a:solidFill>
                <a:latin typeface="Times New Roman" pitchFamily="18" charset="0"/>
                <a:cs typeface="Times New Roman" pitchFamily="18" charset="0"/>
              </a:rPr>
              <a:t>của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điện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thoại</a:t>
            </a:r>
            <a:r>
              <a:rPr lang="en-US" sz="2800" dirty="0" smtClean="0">
                <a:solidFill>
                  <a:srgbClr val="C00000"/>
                </a:solidFill>
                <a:latin typeface="Times New Roman" pitchFamily="18" charset="0"/>
                <a:cs typeface="Times New Roman" pitchFamily="18" charset="0"/>
              </a:rPr>
              <a:t> di </a:t>
            </a:r>
            <a:r>
              <a:rPr lang="en-US" sz="2800" dirty="0" err="1" smtClean="0">
                <a:solidFill>
                  <a:srgbClr val="C00000"/>
                </a:solidFill>
                <a:latin typeface="Times New Roman" pitchFamily="18" charset="0"/>
                <a:cs typeface="Times New Roman" pitchFamily="18" charset="0"/>
              </a:rPr>
              <a:t>động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giúp</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điện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thoại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ghi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phát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ra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âm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thanh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hình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ảnh</a:t>
            </a:r>
            <a:r>
              <a:rPr lang="en-US" sz="2800" dirty="0" smtClean="0">
                <a:solidFill>
                  <a:srgbClr val="C00000"/>
                </a:solidFill>
                <a:latin typeface="Times New Roman" pitchFamily="18" charset="0"/>
                <a:cs typeface="Times New Roman" pitchFamily="18" charset="0"/>
              </a:rPr>
              <a:t>.  ……(5)…….</a:t>
            </a:r>
            <a:r>
              <a:rPr lang="en-US" sz="2800" dirty="0" err="1" smtClean="0">
                <a:solidFill>
                  <a:srgbClr val="C00000"/>
                </a:solidFill>
                <a:latin typeface="Times New Roman" pitchFamily="18" charset="0"/>
                <a:cs typeface="Times New Roman" pitchFamily="18" charset="0"/>
              </a:rPr>
              <a:t>lưu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trữ</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trong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xăng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dầu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cần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hoạt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động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của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xe</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máy</a:t>
            </a:r>
            <a:r>
              <a:rPr lang="en-US" sz="2800" dirty="0" smtClean="0">
                <a:solidFill>
                  <a:srgbClr val="C00000"/>
                </a:solidFill>
                <a:latin typeface="Times New Roman" pitchFamily="18" charset="0"/>
                <a:cs typeface="Times New Roman" pitchFamily="18" charset="0"/>
              </a:rPr>
              <a:t>, ô </a:t>
            </a:r>
            <a:r>
              <a:rPr lang="en-US" sz="2800" dirty="0" err="1" smtClean="0">
                <a:solidFill>
                  <a:srgbClr val="C00000"/>
                </a:solidFill>
                <a:latin typeface="Times New Roman" pitchFamily="18" charset="0"/>
                <a:cs typeface="Times New Roman" pitchFamily="18" charset="0"/>
              </a:rPr>
              <a:t>tô</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máy</a:t>
            </a:r>
            <a:r>
              <a:rPr lang="en-US" sz="2800" dirty="0" smtClean="0">
                <a:solidFill>
                  <a:srgbClr val="C00000"/>
                </a:solidFill>
                <a:latin typeface="Times New Roman" pitchFamily="18" charset="0"/>
                <a:cs typeface="Times New Roman" pitchFamily="18" charset="0"/>
              </a:rPr>
              <a:t> bay, </a:t>
            </a:r>
            <a:r>
              <a:rPr lang="en-US" sz="2800" dirty="0" err="1" smtClean="0">
                <a:solidFill>
                  <a:srgbClr val="C00000"/>
                </a:solidFill>
                <a:latin typeface="Times New Roman" pitchFamily="18" charset="0"/>
                <a:cs typeface="Times New Roman" pitchFamily="18" charset="0"/>
              </a:rPr>
              <a:t>tàu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thủy</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các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phương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tiện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giao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thông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khác</a:t>
            </a:r>
            <a:endParaRPr lang="en-US" sz="2800" dirty="0" smtClean="0">
              <a:solidFill>
                <a:srgbClr val="C00000"/>
              </a:solidFill>
              <a:latin typeface="Times New Roman" pitchFamily="18" charset="0"/>
              <a:cs typeface="Times New Roman" pitchFamily="18" charset="0"/>
            </a:endParaRPr>
          </a:p>
          <a:p>
            <a:pPr marL="342900" indent="-342900" algn="just">
              <a:buAutoNum type="alphaLcPeriod"/>
            </a:pPr>
            <a:r>
              <a:rPr lang="en-US" sz="2800" dirty="0" err="1" smtClean="0">
                <a:solidFill>
                  <a:srgbClr val="C00000"/>
                </a:solidFill>
                <a:latin typeface="Times New Roman" pitchFamily="18" charset="0"/>
                <a:cs typeface="Times New Roman" pitchFamily="18" charset="0"/>
              </a:rPr>
              <a:t>Xăng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dầu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các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chất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đốt</a:t>
            </a:r>
            <a:r>
              <a:rPr lang="en-US" sz="2800" dirty="0" smtClean="0">
                <a:solidFill>
                  <a:srgbClr val="C00000"/>
                </a:solidFill>
                <a:latin typeface="Times New Roman" pitchFamily="18" charset="0"/>
                <a:cs typeface="Times New Roman" pitchFamily="18" charset="0"/>
              </a:rPr>
              <a:t> (than, </a:t>
            </a:r>
            <a:r>
              <a:rPr lang="en-US" sz="2800" dirty="0" err="1" smtClean="0">
                <a:solidFill>
                  <a:srgbClr val="C00000"/>
                </a:solidFill>
                <a:latin typeface="Times New Roman" pitchFamily="18" charset="0"/>
                <a:cs typeface="Times New Roman" pitchFamily="18" charset="0"/>
              </a:rPr>
              <a:t>gỗ</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rác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thải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được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gọi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nhiên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liệu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Chúng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giải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phóng</a:t>
            </a:r>
            <a:r>
              <a:rPr lang="en-US" sz="2800" dirty="0" smtClean="0">
                <a:solidFill>
                  <a:srgbClr val="C00000"/>
                </a:solidFill>
                <a:latin typeface="Times New Roman" pitchFamily="18" charset="0"/>
                <a:cs typeface="Times New Roman" pitchFamily="18" charset="0"/>
              </a:rPr>
              <a:t> …..(6)………, </a:t>
            </a:r>
            <a:r>
              <a:rPr lang="en-US" sz="2800" dirty="0" err="1" smtClean="0">
                <a:solidFill>
                  <a:srgbClr val="C00000"/>
                </a:solidFill>
                <a:latin typeface="Times New Roman" pitchFamily="18" charset="0"/>
                <a:cs typeface="Times New Roman" pitchFamily="18" charset="0"/>
              </a:rPr>
              <a:t>tạo</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ra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nhiệt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và</a:t>
            </a:r>
            <a:r>
              <a:rPr lang="en-US" sz="2800" dirty="0" smtClean="0">
                <a:solidFill>
                  <a:srgbClr val="C00000"/>
                </a:solidFill>
                <a:latin typeface="Times New Roman" pitchFamily="18" charset="0"/>
                <a:cs typeface="Times New Roman" pitchFamily="18" charset="0"/>
              </a:rPr>
              <a:t> ……(7)…… </a:t>
            </a:r>
            <a:r>
              <a:rPr lang="en-US" sz="2800" dirty="0" err="1" smtClean="0">
                <a:solidFill>
                  <a:srgbClr val="C00000"/>
                </a:solidFill>
                <a:latin typeface="Times New Roman" pitchFamily="18" charset="0"/>
                <a:cs typeface="Times New Roman" pitchFamily="18" charset="0"/>
              </a:rPr>
              <a:t>khi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bị</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đốt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cháy</a:t>
            </a:r>
            <a:endParaRPr lang="en-US" sz="2800" dirty="0">
              <a:solidFill>
                <a:srgbClr val="C00000"/>
              </a:solidFill>
              <a:latin typeface="Times New Roman" pitchFamily="18" charset="0"/>
              <a:cs typeface="Times New Roman" pitchFamily="18" charset="0"/>
            </a:endParaRPr>
          </a:p>
        </p:txBody>
      </p:sp>
      <p:sp>
        <p:nvSpPr>
          <p:cNvPr id="10" name="TextBox 9"/>
          <p:cNvSpPr txBox="1"/>
          <p:nvPr/>
        </p:nvSpPr>
        <p:spPr>
          <a:xfrm>
            <a:off x="7301552" y="1143000"/>
            <a:ext cx="1842448" cy="2677656"/>
          </a:xfrm>
          <a:prstGeom prst="rect">
            <a:avLst/>
          </a:prstGeom>
          <a:noFill/>
        </p:spPr>
        <p:txBody>
          <a:bodyPr wrap="square" rtlCol="0">
            <a:spAutoFit/>
          </a:bodyPr>
          <a:lstStyle/>
          <a:p>
            <a:pPr marL="285750" indent="-285750">
              <a:buFontTx/>
              <a:buChar char="-"/>
            </a:pP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Nhiệt</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Sống</a:t>
            </a:r>
            <a:endParaRPr lang="en-US" sz="2800" dirty="0">
              <a:latin typeface="Times New Roman" pitchFamily="18" charset="0"/>
              <a:cs typeface="Times New Roman" pitchFamily="18" charset="0"/>
            </a:endParaRPr>
          </a:p>
        </p:txBody>
      </p:sp>
      <p:sp>
        <p:nvSpPr>
          <p:cNvPr id="2" name="TextBox 1"/>
          <p:cNvSpPr txBox="1"/>
          <p:nvPr/>
        </p:nvSpPr>
        <p:spPr>
          <a:xfrm>
            <a:off x="2209800" y="914400"/>
            <a:ext cx="1752600" cy="523220"/>
          </a:xfrm>
          <a:prstGeom prst="rect">
            <a:avLst/>
          </a:prstGeom>
          <a:solidFill>
            <a:schemeClr val="bg1"/>
          </a:solidFill>
        </p:spPr>
        <p:txBody>
          <a:bodyPr wrap="square" rtlCol="0">
            <a:spAutoFit/>
          </a:bodyPr>
          <a:lstStyle/>
          <a:p>
            <a:r>
              <a:rPr lang="en-US" sz="2800" dirty="0" err="1" smtClean="0">
                <a:solidFill>
                  <a:srgbClr val="7030A0"/>
                </a:solidFill>
                <a:latin typeface="Times New Roman" pitchFamily="18" charset="0"/>
                <a:cs typeface="Times New Roman" pitchFamily="18" charset="0"/>
              </a:rPr>
              <a:t>Ánh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sáng</a:t>
            </a:r>
            <a:endParaRPr lang="en-US" sz="2800" dirty="0">
              <a:solidFill>
                <a:srgbClr val="7030A0"/>
              </a:solidFill>
              <a:latin typeface="Times New Roman" pitchFamily="18" charset="0"/>
              <a:cs typeface="Times New Roman" pitchFamily="18" charset="0"/>
            </a:endParaRPr>
          </a:p>
        </p:txBody>
      </p:sp>
      <p:sp>
        <p:nvSpPr>
          <p:cNvPr id="6" name="TextBox 5"/>
          <p:cNvSpPr txBox="1"/>
          <p:nvPr/>
        </p:nvSpPr>
        <p:spPr>
          <a:xfrm>
            <a:off x="1828800" y="3124200"/>
            <a:ext cx="1981200" cy="523220"/>
          </a:xfrm>
          <a:prstGeom prst="rect">
            <a:avLst/>
          </a:prstGeom>
          <a:solidFill>
            <a:schemeClr val="bg1"/>
          </a:solidFill>
        </p:spPr>
        <p:txBody>
          <a:bodyPr wrap="square" rtlCol="0">
            <a:spAutoFit/>
          </a:bodyPr>
          <a:lstStyle/>
          <a:p>
            <a:r>
              <a:rPr lang="en-US" sz="2800" dirty="0" err="1" smtClean="0">
                <a:solidFill>
                  <a:srgbClr val="7030A0"/>
                </a:solidFill>
                <a:latin typeface="Times New Roman" pitchFamily="18" charset="0"/>
                <a:cs typeface="Times New Roman" pitchFamily="18" charset="0"/>
              </a:rPr>
              <a:t>Năng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lượng</a:t>
            </a:r>
            <a:endParaRPr lang="en-US" sz="2800" dirty="0">
              <a:solidFill>
                <a:srgbClr val="7030A0"/>
              </a:solidFill>
              <a:latin typeface="Times New Roman" pitchFamily="18" charset="0"/>
              <a:cs typeface="Times New Roman" pitchFamily="18" charset="0"/>
            </a:endParaRPr>
          </a:p>
        </p:txBody>
      </p:sp>
      <p:sp>
        <p:nvSpPr>
          <p:cNvPr id="9" name="TextBox 8"/>
          <p:cNvSpPr txBox="1"/>
          <p:nvPr/>
        </p:nvSpPr>
        <p:spPr>
          <a:xfrm>
            <a:off x="533400" y="5715000"/>
            <a:ext cx="1783496" cy="523220"/>
          </a:xfrm>
          <a:prstGeom prst="rect">
            <a:avLst/>
          </a:prstGeom>
          <a:solidFill>
            <a:schemeClr val="bg1"/>
          </a:solidFill>
        </p:spPr>
        <p:txBody>
          <a:bodyPr wrap="square" rtlCol="0">
            <a:spAutoFit/>
          </a:bodyPr>
          <a:lstStyle/>
          <a:p>
            <a:r>
              <a:rPr lang="en-US" sz="2800" dirty="0" err="1" smtClean="0">
                <a:solidFill>
                  <a:srgbClr val="7030A0"/>
                </a:solidFill>
                <a:latin typeface="Times New Roman" pitchFamily="18" charset="0"/>
                <a:cs typeface="Times New Roman" pitchFamily="18" charset="0"/>
              </a:rPr>
              <a:t>Ánh</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sáng</a:t>
            </a:r>
            <a:endParaRPr lang="en-US" sz="2800" dirty="0">
              <a:solidFill>
                <a:srgbClr val="7030A0"/>
              </a:solidFill>
              <a:latin typeface="Times New Roman" pitchFamily="18" charset="0"/>
              <a:cs typeface="Times New Roman" pitchFamily="18" charset="0"/>
            </a:endParaRPr>
          </a:p>
        </p:txBody>
      </p:sp>
      <p:sp>
        <p:nvSpPr>
          <p:cNvPr id="11" name="TextBox 10"/>
          <p:cNvSpPr txBox="1"/>
          <p:nvPr/>
        </p:nvSpPr>
        <p:spPr>
          <a:xfrm>
            <a:off x="2667000" y="1905000"/>
            <a:ext cx="1981200" cy="523220"/>
          </a:xfrm>
          <a:prstGeom prst="rect">
            <a:avLst/>
          </a:prstGeom>
          <a:solidFill>
            <a:schemeClr val="bg1"/>
          </a:solidFill>
        </p:spPr>
        <p:txBody>
          <a:bodyPr wrap="square" rtlCol="0">
            <a:spAutoFit/>
          </a:bodyPr>
          <a:lstStyle/>
          <a:p>
            <a:r>
              <a:rPr lang="en-US" sz="2800" dirty="0" err="1" smtClean="0">
                <a:solidFill>
                  <a:srgbClr val="7030A0"/>
                </a:solidFill>
                <a:latin typeface="Times New Roman" pitchFamily="18" charset="0"/>
                <a:cs typeface="Times New Roman" pitchFamily="18" charset="0"/>
              </a:rPr>
              <a:t>Phát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triển</a:t>
            </a:r>
            <a:endParaRPr lang="en-US" sz="2800" dirty="0">
              <a:solidFill>
                <a:srgbClr val="7030A0"/>
              </a:solidFill>
              <a:latin typeface="Times New Roman" pitchFamily="18" charset="0"/>
              <a:cs typeface="Times New Roman" pitchFamily="18" charset="0"/>
            </a:endParaRPr>
          </a:p>
        </p:txBody>
      </p:sp>
      <p:sp>
        <p:nvSpPr>
          <p:cNvPr id="12" name="TextBox 11"/>
          <p:cNvSpPr txBox="1"/>
          <p:nvPr/>
        </p:nvSpPr>
        <p:spPr>
          <a:xfrm>
            <a:off x="1524000" y="5181600"/>
            <a:ext cx="1981201" cy="523220"/>
          </a:xfrm>
          <a:prstGeom prst="rect">
            <a:avLst/>
          </a:prstGeom>
          <a:solidFill>
            <a:schemeClr val="bg1"/>
          </a:solidFill>
        </p:spPr>
        <p:txBody>
          <a:bodyPr wrap="square" rtlCol="0">
            <a:spAutoFit/>
          </a:bodyPr>
          <a:lstStyle/>
          <a:p>
            <a:r>
              <a:rPr lang="en-US" sz="2800" dirty="0" err="1" smtClean="0">
                <a:solidFill>
                  <a:srgbClr val="7030A0"/>
                </a:solidFill>
                <a:latin typeface="Times New Roman" pitchFamily="18" charset="0"/>
                <a:cs typeface="Times New Roman" pitchFamily="18" charset="0"/>
              </a:rPr>
              <a:t>Năng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lượng</a:t>
            </a:r>
            <a:endParaRPr lang="en-US" sz="2800" dirty="0">
              <a:solidFill>
                <a:srgbClr val="7030A0"/>
              </a:solidFill>
              <a:latin typeface="Times New Roman" pitchFamily="18" charset="0"/>
              <a:cs typeface="Times New Roman" pitchFamily="18" charset="0"/>
            </a:endParaRPr>
          </a:p>
        </p:txBody>
      </p:sp>
      <p:sp>
        <p:nvSpPr>
          <p:cNvPr id="13" name="TextBox 12"/>
          <p:cNvSpPr txBox="1"/>
          <p:nvPr/>
        </p:nvSpPr>
        <p:spPr>
          <a:xfrm>
            <a:off x="990600" y="1828800"/>
            <a:ext cx="924376" cy="523220"/>
          </a:xfrm>
          <a:prstGeom prst="rect">
            <a:avLst/>
          </a:prstGeom>
          <a:solidFill>
            <a:schemeClr val="bg1"/>
          </a:solidFill>
        </p:spPr>
        <p:txBody>
          <a:bodyPr wrap="square" rtlCol="0">
            <a:spAutoFit/>
          </a:bodyPr>
          <a:lstStyle/>
          <a:p>
            <a:r>
              <a:rPr lang="en-US" sz="2800" dirty="0" err="1" smtClean="0">
                <a:solidFill>
                  <a:srgbClr val="7030A0"/>
                </a:solidFill>
                <a:latin typeface="Times New Roman" pitchFamily="18" charset="0"/>
                <a:cs typeface="Times New Roman" pitchFamily="18" charset="0"/>
              </a:rPr>
              <a:t>Sống</a:t>
            </a:r>
            <a:endParaRPr lang="en-US" sz="2800" dirty="0">
              <a:solidFill>
                <a:srgbClr val="7030A0"/>
              </a:solidFill>
              <a:latin typeface="Times New Roman" pitchFamily="18" charset="0"/>
              <a:cs typeface="Times New Roman" pitchFamily="18" charset="0"/>
            </a:endParaRPr>
          </a:p>
        </p:txBody>
      </p:sp>
      <p:sp>
        <p:nvSpPr>
          <p:cNvPr id="14" name="TextBox 13"/>
          <p:cNvSpPr txBox="1"/>
          <p:nvPr/>
        </p:nvSpPr>
        <p:spPr>
          <a:xfrm>
            <a:off x="381000" y="2209800"/>
            <a:ext cx="2057400" cy="523220"/>
          </a:xfrm>
          <a:prstGeom prst="rect">
            <a:avLst/>
          </a:prstGeom>
          <a:solidFill>
            <a:schemeClr val="bg1"/>
          </a:solidFill>
        </p:spPr>
        <p:txBody>
          <a:bodyPr wrap="square" rtlCol="0">
            <a:spAutoFit/>
          </a:bodyPr>
          <a:lstStyle/>
          <a:p>
            <a:r>
              <a:rPr lang="en-US" sz="2800" dirty="0" err="1" smtClean="0">
                <a:solidFill>
                  <a:srgbClr val="7030A0"/>
                </a:solidFill>
                <a:latin typeface="Times New Roman" pitchFamily="18" charset="0"/>
                <a:cs typeface="Times New Roman" pitchFamily="18" charset="0"/>
              </a:rPr>
              <a:t>Năng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lượng</a:t>
            </a:r>
            <a:endParaRPr lang="en-US"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8140209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0"/>
            <a:ext cx="8763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bg1"/>
                </a:solidFill>
                <a:latin typeface="Times New Roman" pitchFamily="18" charset="0"/>
                <a:cs typeface="Times New Roman" pitchFamily="18" charset="0"/>
              </a:rPr>
              <a:t>Hãy tìm thêm ví dụ về sự truyền năng lượng trong thực tiễn?</a:t>
            </a:r>
            <a:endParaRPr lang="en-US" sz="3600" dirty="0">
              <a:solidFill>
                <a:schemeClr val="bg1"/>
              </a:solidFill>
              <a:latin typeface="Times New Roman" pitchFamily="18" charset="0"/>
              <a:cs typeface="Times New Roman" pitchFamily="18" charset="0"/>
            </a:endParaRPr>
          </a:p>
        </p:txBody>
      </p:sp>
      <p:sp>
        <p:nvSpPr>
          <p:cNvPr id="5" name="Rectangle 4"/>
          <p:cNvSpPr/>
          <p:nvPr/>
        </p:nvSpPr>
        <p:spPr>
          <a:xfrm>
            <a:off x="0" y="1600200"/>
            <a:ext cx="9144000" cy="1077218"/>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Qua truyền nhiệt: Nhiệt độ môi trường làm đá tan thành nước.</a:t>
            </a:r>
            <a:endParaRPr lang="en-US" sz="3200" dirty="0">
              <a:latin typeface="Times New Roman" pitchFamily="18" charset="0"/>
              <a:cs typeface="Times New Roman" pitchFamily="18" charset="0"/>
            </a:endParaRPr>
          </a:p>
        </p:txBody>
      </p:sp>
      <p:pic>
        <p:nvPicPr>
          <p:cNvPr id="43010" name="Picture 2" descr="Hãy tìm thêm ví dụ về sự truyền năng lượng trong thực tiễn"/>
          <p:cNvPicPr>
            <a:picLocks noChangeAspect="1" noChangeArrowheads="1"/>
          </p:cNvPicPr>
          <p:nvPr/>
        </p:nvPicPr>
        <p:blipFill>
          <a:blip r:embed="rId2"/>
          <a:srcRect/>
          <a:stretch>
            <a:fillRect/>
          </a:stretch>
        </p:blipFill>
        <p:spPr bwMode="auto">
          <a:xfrm>
            <a:off x="2667000" y="2209800"/>
            <a:ext cx="4419600" cy="2637503"/>
          </a:xfrm>
          <a:prstGeom prst="rect">
            <a:avLst/>
          </a:prstGeom>
          <a:noFill/>
        </p:spPr>
      </p:pic>
      <p:sp>
        <p:nvSpPr>
          <p:cNvPr id="7" name="Rectangle 6"/>
          <p:cNvSpPr/>
          <p:nvPr/>
        </p:nvSpPr>
        <p:spPr>
          <a:xfrm>
            <a:off x="0" y="4724400"/>
            <a:ext cx="4876800" cy="2062103"/>
          </a:xfrm>
          <a:prstGeom prst="rect">
            <a:avLst/>
          </a:prstGeom>
        </p:spPr>
        <p:txBody>
          <a:bodyPr wrap="square">
            <a:spAutoFit/>
          </a:bodyPr>
          <a:lstStyle/>
          <a:p>
            <a:r>
              <a:rPr lang="vi-VN" sz="3200" dirty="0" smtClean="0">
                <a:latin typeface="Times New Roman" pitchFamily="18" charset="0"/>
                <a:cs typeface="Times New Roman" pitchFamily="18" charset="0"/>
              </a:rPr>
              <a:t>Qua tác dụng lực: Cái búa đưa lên càng cao càng làm cho chiếc đinh đâm sâu vào tường.</a:t>
            </a:r>
            <a:endParaRPr lang="en-US" sz="3200" dirty="0">
              <a:latin typeface="Times New Roman" pitchFamily="18" charset="0"/>
              <a:cs typeface="Times New Roman" pitchFamily="18" charset="0"/>
            </a:endParaRPr>
          </a:p>
        </p:txBody>
      </p:sp>
      <p:pic>
        <p:nvPicPr>
          <p:cNvPr id="43012" name="Picture 4" descr="Hãy tìm thêm ví dụ về sự truyền năng lượng trong thực tiễn"/>
          <p:cNvPicPr>
            <a:picLocks noChangeAspect="1" noChangeArrowheads="1"/>
          </p:cNvPicPr>
          <p:nvPr/>
        </p:nvPicPr>
        <p:blipFill>
          <a:blip r:embed="rId3"/>
          <a:srcRect/>
          <a:stretch>
            <a:fillRect/>
          </a:stretch>
        </p:blipFill>
        <p:spPr bwMode="auto">
          <a:xfrm>
            <a:off x="5181600" y="4813760"/>
            <a:ext cx="3962400" cy="20442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3010"/>
                                        </p:tgtEl>
                                        <p:attrNameLst>
                                          <p:attrName>style.visibility</p:attrName>
                                        </p:attrNameLst>
                                      </p:cBhvr>
                                      <p:to>
                                        <p:strVal val="visible"/>
                                      </p:to>
                                    </p:set>
                                    <p:animEffect transition="in" filter="slide(fromBottom)">
                                      <p:cBhvr>
                                        <p:cTn id="20" dur="500"/>
                                        <p:tgtEl>
                                          <p:spTgt spid="43010"/>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43012"/>
                                        </p:tgtEl>
                                        <p:attrNameLst>
                                          <p:attrName>style.visibility</p:attrName>
                                        </p:attrNameLst>
                                      </p:cBhvr>
                                      <p:to>
                                        <p:strVal val="visible"/>
                                      </p:to>
                                    </p:set>
                                    <p:anim calcmode="lin" valueType="num">
                                      <p:cBhvr>
                                        <p:cTn id="30" dur="1000" fill="hold"/>
                                        <p:tgtEl>
                                          <p:spTgt spid="43012"/>
                                        </p:tgtEl>
                                        <p:attrNameLst>
                                          <p:attrName>ppt_w</p:attrName>
                                        </p:attrNameLst>
                                      </p:cBhvr>
                                      <p:tavLst>
                                        <p:tav tm="0">
                                          <p:val>
                                            <p:strVal val="#ppt_w*0.70"/>
                                          </p:val>
                                        </p:tav>
                                        <p:tav tm="100000">
                                          <p:val>
                                            <p:strVal val="#ppt_w"/>
                                          </p:val>
                                        </p:tav>
                                      </p:tavLst>
                                    </p:anim>
                                    <p:anim calcmode="lin" valueType="num">
                                      <p:cBhvr>
                                        <p:cTn id="31" dur="1000" fill="hold"/>
                                        <p:tgtEl>
                                          <p:spTgt spid="43012"/>
                                        </p:tgtEl>
                                        <p:attrNameLst>
                                          <p:attrName>ppt_h</p:attrName>
                                        </p:attrNameLst>
                                      </p:cBhvr>
                                      <p:tavLst>
                                        <p:tav tm="0">
                                          <p:val>
                                            <p:strVal val="#ppt_h"/>
                                          </p:val>
                                        </p:tav>
                                        <p:tav tm="100000">
                                          <p:val>
                                            <p:strVal val="#ppt_h"/>
                                          </p:val>
                                        </p:tav>
                                      </p:tavLst>
                                    </p:anim>
                                    <p:animEffect transition="in" filter="fade">
                                      <p:cBhvr>
                                        <p:cTn id="32"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10150904" cy="7086600"/>
          </a:xfrm>
          <a:prstGeom prst="rect">
            <a:avLst/>
          </a:prstGeom>
          <a:noFill/>
        </p:spPr>
      </p:pic>
      <p:sp>
        <p:nvSpPr>
          <p:cNvPr id="3" name="Rectangle 2"/>
          <p:cNvSpPr/>
          <p:nvPr/>
        </p:nvSpPr>
        <p:spPr>
          <a:xfrm>
            <a:off x="0" y="0"/>
            <a:ext cx="5264583" cy="646331"/>
          </a:xfrm>
          <a:prstGeom prst="rect">
            <a:avLst/>
          </a:prstGeom>
        </p:spPr>
        <p:txBody>
          <a:bodyPr wrap="none">
            <a:spAutoFit/>
          </a:bodyPr>
          <a:lstStyle/>
          <a:p>
            <a:r>
              <a:rPr lang="vi-VN" sz="3600" b="1" dirty="0" smtClean="0">
                <a:latin typeface="+mj-lt"/>
              </a:rPr>
              <a:t>III. Sự truyền năng lượng</a:t>
            </a:r>
            <a:endParaRPr lang="vi-VN" sz="3600" dirty="0">
              <a:latin typeface="+mj-lt"/>
            </a:endParaRPr>
          </a:p>
        </p:txBody>
      </p:sp>
      <p:sp>
        <p:nvSpPr>
          <p:cNvPr id="10" name="Rectangle 9"/>
          <p:cNvSpPr/>
          <p:nvPr/>
        </p:nvSpPr>
        <p:spPr>
          <a:xfrm>
            <a:off x="228600" y="762000"/>
            <a:ext cx="9906000" cy="1200329"/>
          </a:xfrm>
          <a:prstGeom prst="rect">
            <a:avLst/>
          </a:prstGeom>
        </p:spPr>
        <p:txBody>
          <a:bodyPr wrap="square">
            <a:spAutoFit/>
          </a:bodyPr>
          <a:lstStyle/>
          <a:p>
            <a:r>
              <a:rPr lang="vi-VN" sz="3600" b="1" dirty="0" smtClean="0">
                <a:latin typeface="+mj-lt"/>
              </a:rPr>
              <a:t>Năng lượng có thể truyền từ vật này sang vật khác thông qua tác dụng lực, truyền nhiệt.</a:t>
            </a:r>
            <a:endParaRPr lang="en-US" sz="3600" b="1" dirty="0">
              <a:latin typeface="+mj-lt"/>
            </a:endParaRPr>
          </a:p>
        </p:txBody>
      </p:sp>
      <p:sp>
        <p:nvSpPr>
          <p:cNvPr id="11" name="Rectangle 10"/>
          <p:cNvSpPr/>
          <p:nvPr/>
        </p:nvSpPr>
        <p:spPr>
          <a:xfrm>
            <a:off x="0" y="1905000"/>
            <a:ext cx="1428596" cy="646331"/>
          </a:xfrm>
          <a:prstGeom prst="rect">
            <a:avLst/>
          </a:prstGeom>
        </p:spPr>
        <p:txBody>
          <a:bodyPr wrap="none">
            <a:spAutoFit/>
          </a:bodyPr>
          <a:lstStyle/>
          <a:p>
            <a:r>
              <a:rPr lang="en-US" sz="3600" b="1" dirty="0" err="1" smtClean="0">
                <a:latin typeface="Times New Roman" pitchFamily="18" charset="0"/>
                <a:cs typeface="Times New Roman" pitchFamily="18" charset="0"/>
              </a:rPr>
              <a:t>Ví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12" name="Rectangle 11"/>
          <p:cNvSpPr/>
          <p:nvPr/>
        </p:nvSpPr>
        <p:spPr>
          <a:xfrm>
            <a:off x="0" y="2514600"/>
            <a:ext cx="10134600" cy="1200329"/>
          </a:xfrm>
          <a:prstGeom prst="rect">
            <a:avLst/>
          </a:prstGeom>
        </p:spPr>
        <p:txBody>
          <a:bodyPr wrap="square">
            <a:spAutoFit/>
          </a:bodyPr>
          <a:lstStyle/>
          <a:p>
            <a:r>
              <a:rPr lang="vi-VN" sz="3600" b="1" dirty="0" smtClean="0">
                <a:latin typeface="Times New Roman" pitchFamily="18" charset="0"/>
                <a:cs typeface="Times New Roman" pitchFamily="18" charset="0"/>
              </a:rPr>
              <a:t>+ Qua tác dụng lực: gió truyền năng lượng cho chong chóng </a:t>
            </a:r>
            <a:endParaRPr lang="en-US" sz="3600" b="1" dirty="0">
              <a:latin typeface="Times New Roman" pitchFamily="18" charset="0"/>
              <a:cs typeface="Times New Roman" pitchFamily="18" charset="0"/>
            </a:endParaRPr>
          </a:p>
        </p:txBody>
      </p:sp>
      <p:pic>
        <p:nvPicPr>
          <p:cNvPr id="13" name="Picture 2" descr="https://hoc24.vn/source/KHTN%206/KHTN6-%20K%E1%BA%BFt%20n%E1%BB%91i/Ch%C6%B0%C6%A1ng%209%20N%C4%83ng%20l%C6%B0%E1%BB%A3ng/1764087_205d7.gif"/>
          <p:cNvPicPr>
            <a:picLocks noChangeAspect="1" noChangeArrowheads="1" noCrop="1"/>
          </p:cNvPicPr>
          <p:nvPr/>
        </p:nvPicPr>
        <p:blipFill>
          <a:blip r:embed="rId3"/>
          <a:srcRect/>
          <a:stretch>
            <a:fillRect/>
          </a:stretch>
        </p:blipFill>
        <p:spPr bwMode="auto">
          <a:xfrm>
            <a:off x="3581400" y="3581400"/>
            <a:ext cx="32766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plus(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4)">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10150904" cy="7086600"/>
          </a:xfrm>
          <a:prstGeom prst="rect">
            <a:avLst/>
          </a:prstGeom>
          <a:noFill/>
        </p:spPr>
      </p:pic>
      <p:sp>
        <p:nvSpPr>
          <p:cNvPr id="7" name="Rectangle 6"/>
          <p:cNvSpPr/>
          <p:nvPr/>
        </p:nvSpPr>
        <p:spPr>
          <a:xfrm>
            <a:off x="0" y="0"/>
            <a:ext cx="9144000" cy="1754326"/>
          </a:xfrm>
          <a:prstGeom prst="rect">
            <a:avLst/>
          </a:prstGeom>
        </p:spPr>
        <p:txBody>
          <a:bodyPr wrap="square">
            <a:spAutoFit/>
          </a:bodyPr>
          <a:lstStyle/>
          <a:p>
            <a:r>
              <a:rPr lang="vi-VN" sz="3600" b="1" dirty="0" smtClean="0">
                <a:latin typeface="Times New Roman" pitchFamily="18" charset="0"/>
                <a:cs typeface="Times New Roman" pitchFamily="18" charset="0"/>
              </a:rPr>
              <a:t>+ Qua truyền nhiệt: năng lượng từ bếp truyền cho ấm nước làm cho nhiệt độ của ấm nước tăng lên.</a:t>
            </a:r>
            <a:endParaRPr lang="en-US" sz="3600" b="1" dirty="0">
              <a:latin typeface="Times New Roman" pitchFamily="18" charset="0"/>
              <a:cs typeface="Times New Roman" pitchFamily="18" charset="0"/>
            </a:endParaRPr>
          </a:p>
        </p:txBody>
      </p:sp>
      <p:sp>
        <p:nvSpPr>
          <p:cNvPr id="8" name="Cloud 7"/>
          <p:cNvSpPr/>
          <p:nvPr/>
        </p:nvSpPr>
        <p:spPr>
          <a:xfrm>
            <a:off x="0" y="1981200"/>
            <a:ext cx="10134600" cy="1905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C00000"/>
                </a:solidFill>
                <a:latin typeface="Times New Roman" pitchFamily="18" charset="0"/>
                <a:cs typeface="Times New Roman" pitchFamily="18" charset="0"/>
              </a:rPr>
              <a:t>Nhận biết được sự truyền năng lượng trong một số tình huống đơn giản thường gặp?</a:t>
            </a:r>
            <a:endParaRPr lang="en-US" sz="4000" b="1" dirty="0">
              <a:solidFill>
                <a:srgbClr val="C00000"/>
              </a:solidFill>
              <a:latin typeface="Times New Roman" pitchFamily="18" charset="0"/>
              <a:cs typeface="Times New Roman" pitchFamily="18" charset="0"/>
            </a:endParaRPr>
          </a:p>
        </p:txBody>
      </p:sp>
      <p:sp>
        <p:nvSpPr>
          <p:cNvPr id="9" name="Rectangle 8"/>
          <p:cNvSpPr/>
          <p:nvPr/>
        </p:nvSpPr>
        <p:spPr>
          <a:xfrm>
            <a:off x="0" y="4038600"/>
            <a:ext cx="1673856" cy="646331"/>
          </a:xfrm>
          <a:prstGeom prst="rect">
            <a:avLst/>
          </a:prstGeom>
        </p:spPr>
        <p:txBody>
          <a:bodyPr wrap="none">
            <a:spAutoFit/>
          </a:bodyPr>
          <a:lstStyle/>
          <a:p>
            <a:r>
              <a:rPr lang="en-US" dirty="0" smtClean="0"/>
              <a:t> </a:t>
            </a:r>
            <a:r>
              <a:rPr lang="en-US" sz="3600" dirty="0" err="1" smtClean="0">
                <a:latin typeface="Times New Roman" pitchFamily="18" charset="0"/>
                <a:cs typeface="Times New Roman" pitchFamily="18" charset="0"/>
              </a:rPr>
              <a:t>Đạp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xe</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9"/>
          <p:cNvSpPr/>
          <p:nvPr/>
        </p:nvSpPr>
        <p:spPr>
          <a:xfrm>
            <a:off x="0" y="4724400"/>
            <a:ext cx="9448800" cy="646331"/>
          </a:xfrm>
          <a:prstGeom prst="rect">
            <a:avLst/>
          </a:prstGeom>
        </p:spPr>
        <p:txBody>
          <a:bodyPr wrap="square">
            <a:spAutoFit/>
          </a:bodyPr>
          <a:lstStyle/>
          <a:p>
            <a:r>
              <a:rPr lang="vi-VN" sz="3600" dirty="0" smtClean="0">
                <a:latin typeface="Times New Roman" pitchFamily="18" charset="0"/>
                <a:cs typeface="Times New Roman" pitchFamily="18" charset="0"/>
              </a:rPr>
              <a:t>- Mẹ bế em bé ở một độ cao so với mặt đất.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heel(4)">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heel(4)">
                                      <p:cBhvr>
                                        <p:cTn id="2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609600"/>
            <a:ext cx="9144000" cy="1200329"/>
          </a:xfrm>
          <a:prstGeom prst="rect">
            <a:avLst/>
          </a:prstGeom>
        </p:spPr>
        <p:txBody>
          <a:bodyPr wrap="square">
            <a:spAutoFit/>
          </a:bodyPr>
          <a:lstStyle/>
          <a:p>
            <a:r>
              <a:rPr lang="vi-VN" sz="3600" b="1" dirty="0" smtClean="0">
                <a:solidFill>
                  <a:srgbClr val="7030A0"/>
                </a:solidFill>
                <a:latin typeface="+mj-lt"/>
              </a:rPr>
              <a:t>Câu 1: </a:t>
            </a:r>
            <a:r>
              <a:rPr lang="vi-VN" sz="3600" dirty="0" smtClean="0">
                <a:solidFill>
                  <a:srgbClr val="7030A0"/>
                </a:solidFill>
                <a:latin typeface="+mj-lt"/>
              </a:rPr>
              <a:t>Con người có thể nhận biết trực tiếp dạng năng lượng nào sau đây?</a:t>
            </a:r>
            <a:endParaRPr lang="en-US" sz="3600" dirty="0">
              <a:solidFill>
                <a:srgbClr val="7030A0"/>
              </a:solidFill>
              <a:latin typeface="+mj-lt"/>
            </a:endParaRPr>
          </a:p>
        </p:txBody>
      </p:sp>
      <p:sp>
        <p:nvSpPr>
          <p:cNvPr id="4" name="Rectangle 3"/>
          <p:cNvSpPr/>
          <p:nvPr/>
        </p:nvSpPr>
        <p:spPr>
          <a:xfrm>
            <a:off x="228600" y="2057400"/>
            <a:ext cx="3062057" cy="707886"/>
          </a:xfrm>
          <a:prstGeom prst="rect">
            <a:avLst/>
          </a:prstGeom>
        </p:spPr>
        <p:txBody>
          <a:bodyPr wrap="none">
            <a:spAutoFit/>
          </a:bodyPr>
          <a:lstStyle/>
          <a:p>
            <a:r>
              <a:rPr lang="vi-VN" sz="4000" dirty="0" smtClean="0">
                <a:latin typeface="+mj-lt"/>
              </a:rPr>
              <a:t>A. Điện năng.</a:t>
            </a:r>
            <a:endParaRPr lang="en-US" sz="4000" dirty="0">
              <a:latin typeface="+mj-lt"/>
            </a:endParaRPr>
          </a:p>
        </p:txBody>
      </p:sp>
      <p:sp>
        <p:nvSpPr>
          <p:cNvPr id="5" name="Rectangle 4"/>
          <p:cNvSpPr/>
          <p:nvPr/>
        </p:nvSpPr>
        <p:spPr>
          <a:xfrm>
            <a:off x="304800" y="3200400"/>
            <a:ext cx="2648482" cy="707886"/>
          </a:xfrm>
          <a:prstGeom prst="rect">
            <a:avLst/>
          </a:prstGeom>
        </p:spPr>
        <p:txBody>
          <a:bodyPr wrap="none">
            <a:spAutoFit/>
          </a:bodyPr>
          <a:lstStyle/>
          <a:p>
            <a:r>
              <a:rPr lang="vi-VN" sz="4000" dirty="0" smtClean="0">
                <a:latin typeface="+mj-lt"/>
              </a:rPr>
              <a:t>B. Cơ năng.</a:t>
            </a:r>
            <a:endParaRPr lang="en-US" sz="4000" dirty="0">
              <a:latin typeface="+mj-lt"/>
            </a:endParaRPr>
          </a:p>
        </p:txBody>
      </p:sp>
      <p:sp>
        <p:nvSpPr>
          <p:cNvPr id="6" name="Rectangle 5"/>
          <p:cNvSpPr/>
          <p:nvPr/>
        </p:nvSpPr>
        <p:spPr>
          <a:xfrm>
            <a:off x="304800" y="4191000"/>
            <a:ext cx="2890535" cy="707886"/>
          </a:xfrm>
          <a:prstGeom prst="rect">
            <a:avLst/>
          </a:prstGeom>
        </p:spPr>
        <p:txBody>
          <a:bodyPr wrap="none">
            <a:spAutoFit/>
          </a:bodyPr>
          <a:lstStyle/>
          <a:p>
            <a:r>
              <a:rPr lang="vi-VN" sz="4000" dirty="0" smtClean="0">
                <a:latin typeface="+mj-lt"/>
              </a:rPr>
              <a:t>C. Hóa năng.</a:t>
            </a:r>
            <a:endParaRPr lang="en-US" sz="4000" dirty="0">
              <a:latin typeface="+mj-lt"/>
            </a:endParaRPr>
          </a:p>
        </p:txBody>
      </p:sp>
      <p:sp>
        <p:nvSpPr>
          <p:cNvPr id="7" name="Rectangle 6"/>
          <p:cNvSpPr/>
          <p:nvPr/>
        </p:nvSpPr>
        <p:spPr>
          <a:xfrm>
            <a:off x="457200" y="5181600"/>
            <a:ext cx="3432350" cy="707886"/>
          </a:xfrm>
          <a:prstGeom prst="rect">
            <a:avLst/>
          </a:prstGeom>
        </p:spPr>
        <p:txBody>
          <a:bodyPr wrap="none">
            <a:spAutoFit/>
          </a:bodyPr>
          <a:lstStyle/>
          <a:p>
            <a:r>
              <a:rPr lang="vi-VN" sz="4000" dirty="0" smtClean="0">
                <a:latin typeface="+mj-lt"/>
              </a:rPr>
              <a:t>D. Quang năng.</a:t>
            </a:r>
            <a:endParaRPr lang="en-US" sz="4000" dirty="0">
              <a:latin typeface="+mj-lt"/>
            </a:endParaRPr>
          </a:p>
        </p:txBody>
      </p:sp>
      <p:sp>
        <p:nvSpPr>
          <p:cNvPr id="8" name="Rectangle 7"/>
          <p:cNvSpPr/>
          <p:nvPr/>
        </p:nvSpPr>
        <p:spPr>
          <a:xfrm>
            <a:off x="3124200" y="0"/>
            <a:ext cx="3377848" cy="646331"/>
          </a:xfrm>
          <a:prstGeom prst="rect">
            <a:avLst/>
          </a:prstGeom>
        </p:spPr>
        <p:txBody>
          <a:bodyPr wrap="none">
            <a:spAutoFit/>
          </a:bodyPr>
          <a:lstStyle/>
          <a:p>
            <a:r>
              <a:rPr lang="vi-VN" sz="3600" dirty="0" smtClean="0">
                <a:latin typeface="+mj-lt"/>
              </a:rPr>
              <a:t>TRẮC NGHIỆM</a:t>
            </a:r>
            <a:endParaRPr lang="en-US" sz="3600" dirty="0">
              <a:latin typeface="+mj-lt"/>
            </a:endParaRPr>
          </a:p>
        </p:txBody>
      </p:sp>
      <p:sp>
        <p:nvSpPr>
          <p:cNvPr id="9" name="Oval 8"/>
          <p:cNvSpPr/>
          <p:nvPr/>
        </p:nvSpPr>
        <p:spPr>
          <a:xfrm>
            <a:off x="228600" y="32004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C00000"/>
                </a:solidFill>
                <a:latin typeface="+mj-lt"/>
              </a:rPr>
              <a:t>B</a:t>
            </a:r>
            <a:endParaRPr lang="en-US" sz="40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lide(fromBottom)">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b="1" dirty="0" smtClean="0">
                <a:solidFill>
                  <a:srgbClr val="FF0000"/>
                </a:solidFill>
                <a:latin typeface="+mj-lt"/>
              </a:rPr>
              <a:t>Câu 2: </a:t>
            </a:r>
            <a:r>
              <a:rPr lang="vi-VN" sz="3600" dirty="0" smtClean="0">
                <a:solidFill>
                  <a:srgbClr val="FF0000"/>
                </a:solidFill>
                <a:latin typeface="+mj-lt"/>
              </a:rPr>
              <a:t>Trong các dụng cụ điện, điện năng được biến đổi thành dạng năng lượng nào để có thể sử dụng trực tiếp?</a:t>
            </a:r>
            <a:endParaRPr lang="en-US" sz="3600" dirty="0">
              <a:solidFill>
                <a:srgbClr val="FF0000"/>
              </a:solidFill>
              <a:latin typeface="+mj-lt"/>
            </a:endParaRPr>
          </a:p>
        </p:txBody>
      </p:sp>
      <p:sp>
        <p:nvSpPr>
          <p:cNvPr id="4" name="Rectangle 3"/>
          <p:cNvSpPr/>
          <p:nvPr/>
        </p:nvSpPr>
        <p:spPr>
          <a:xfrm>
            <a:off x="228600" y="1905000"/>
            <a:ext cx="2855269" cy="707886"/>
          </a:xfrm>
          <a:prstGeom prst="rect">
            <a:avLst/>
          </a:prstGeom>
        </p:spPr>
        <p:txBody>
          <a:bodyPr wrap="none">
            <a:spAutoFit/>
          </a:bodyPr>
          <a:lstStyle/>
          <a:p>
            <a:r>
              <a:rPr lang="vi-VN" sz="4000" dirty="0" smtClean="0">
                <a:latin typeface="+mj-lt"/>
              </a:rPr>
              <a:t>A. Hóa năng</a:t>
            </a:r>
            <a:r>
              <a:rPr lang="vi-VN" dirty="0" smtClean="0"/>
              <a:t>.</a:t>
            </a:r>
            <a:endParaRPr lang="en-US" dirty="0"/>
          </a:p>
        </p:txBody>
      </p:sp>
      <p:sp>
        <p:nvSpPr>
          <p:cNvPr id="5" name="Rectangle 4"/>
          <p:cNvSpPr/>
          <p:nvPr/>
        </p:nvSpPr>
        <p:spPr>
          <a:xfrm>
            <a:off x="228600" y="2895600"/>
            <a:ext cx="5434501" cy="707886"/>
          </a:xfrm>
          <a:prstGeom prst="rect">
            <a:avLst/>
          </a:prstGeom>
        </p:spPr>
        <p:txBody>
          <a:bodyPr wrap="none">
            <a:spAutoFit/>
          </a:bodyPr>
          <a:lstStyle/>
          <a:p>
            <a:r>
              <a:rPr lang="vi-VN" sz="4000" dirty="0" smtClean="0">
                <a:latin typeface="+mj-lt"/>
              </a:rPr>
              <a:t>B. Nhiệt lượng từ trường.</a:t>
            </a:r>
            <a:endParaRPr lang="en-US" sz="4000" dirty="0">
              <a:latin typeface="+mj-lt"/>
            </a:endParaRPr>
          </a:p>
        </p:txBody>
      </p:sp>
      <p:sp>
        <p:nvSpPr>
          <p:cNvPr id="6" name="Rectangle 5"/>
          <p:cNvSpPr/>
          <p:nvPr/>
        </p:nvSpPr>
        <p:spPr>
          <a:xfrm>
            <a:off x="304800" y="3733800"/>
            <a:ext cx="3175869" cy="707886"/>
          </a:xfrm>
          <a:prstGeom prst="rect">
            <a:avLst/>
          </a:prstGeom>
        </p:spPr>
        <p:txBody>
          <a:bodyPr wrap="none">
            <a:spAutoFit/>
          </a:bodyPr>
          <a:lstStyle/>
          <a:p>
            <a:r>
              <a:rPr lang="vi-VN" sz="4000" dirty="0" smtClean="0">
                <a:latin typeface="+mj-lt"/>
              </a:rPr>
              <a:t>C. Nhiệt năng.</a:t>
            </a:r>
            <a:endParaRPr lang="en-US" sz="4000" dirty="0">
              <a:latin typeface="+mj-lt"/>
            </a:endParaRPr>
          </a:p>
        </p:txBody>
      </p:sp>
      <p:sp>
        <p:nvSpPr>
          <p:cNvPr id="7" name="Rectangle 6"/>
          <p:cNvSpPr/>
          <p:nvPr/>
        </p:nvSpPr>
        <p:spPr>
          <a:xfrm>
            <a:off x="381000" y="4495800"/>
            <a:ext cx="3432350" cy="707886"/>
          </a:xfrm>
          <a:prstGeom prst="rect">
            <a:avLst/>
          </a:prstGeom>
        </p:spPr>
        <p:txBody>
          <a:bodyPr wrap="none">
            <a:spAutoFit/>
          </a:bodyPr>
          <a:lstStyle/>
          <a:p>
            <a:r>
              <a:rPr lang="vi-VN" sz="4000" dirty="0" smtClean="0">
                <a:latin typeface="+mj-lt"/>
              </a:rPr>
              <a:t>D. Quang năng.</a:t>
            </a:r>
            <a:endParaRPr lang="en-US" sz="4000" dirty="0">
              <a:latin typeface="+mj-lt"/>
            </a:endParaRPr>
          </a:p>
        </p:txBody>
      </p:sp>
      <p:sp>
        <p:nvSpPr>
          <p:cNvPr id="8" name="Oval 7"/>
          <p:cNvSpPr/>
          <p:nvPr/>
        </p:nvSpPr>
        <p:spPr>
          <a:xfrm>
            <a:off x="228600" y="3810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FF0000"/>
                </a:solidFill>
                <a:latin typeface="+mj-lt"/>
              </a:rPr>
              <a:t>C</a:t>
            </a:r>
            <a:endParaRPr lang="en-US" sz="40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slide(fromBottom)">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nền Powerpoint đẹp nhất, đơn giản và dễ thươn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122" name="Picture 2" descr="nang-luong-va-su-truyen-nang-luong-1-kntt.png"/>
          <p:cNvPicPr>
            <a:picLocks noChangeAspect="1" noChangeArrowheads="1"/>
          </p:cNvPicPr>
          <p:nvPr/>
        </p:nvPicPr>
        <p:blipFill>
          <a:blip r:embed="rId4"/>
          <a:srcRect/>
          <a:stretch>
            <a:fillRect/>
          </a:stretch>
        </p:blipFill>
        <p:spPr bwMode="auto">
          <a:xfrm>
            <a:off x="-8077200" y="18516600"/>
            <a:ext cx="8610600" cy="8258175"/>
          </a:xfrm>
          <a:prstGeom prst="rect">
            <a:avLst/>
          </a:prstGeom>
          <a:noFill/>
        </p:spPr>
      </p:pic>
      <p:sp>
        <p:nvSpPr>
          <p:cNvPr id="4" name="Rectangle 3"/>
          <p:cNvSpPr/>
          <p:nvPr/>
        </p:nvSpPr>
        <p:spPr>
          <a:xfrm>
            <a:off x="0" y="0"/>
            <a:ext cx="9144000" cy="1323439"/>
          </a:xfrm>
          <a:prstGeom prst="rect">
            <a:avLst/>
          </a:prstGeom>
        </p:spPr>
        <p:txBody>
          <a:bodyPr wrap="square">
            <a:spAutoFit/>
          </a:bodyPr>
          <a:lstStyle/>
          <a:p>
            <a:r>
              <a:rPr lang="vi-VN" sz="4000" b="1" dirty="0" smtClean="0">
                <a:latin typeface="+mj-lt"/>
              </a:rPr>
              <a:t>Câu 3: </a:t>
            </a:r>
            <a:r>
              <a:rPr lang="vi-VN" sz="4000" dirty="0" smtClean="0">
                <a:latin typeface="+mj-lt"/>
              </a:rPr>
              <a:t>Ta nhận biết trực tiếp được một vật có nhiệt năng khi vật đó có khả năng</a:t>
            </a:r>
            <a:endParaRPr lang="en-US" sz="4000" dirty="0">
              <a:latin typeface="+mj-lt"/>
            </a:endParaRPr>
          </a:p>
        </p:txBody>
      </p:sp>
      <p:sp>
        <p:nvSpPr>
          <p:cNvPr id="5" name="Rectangle 4"/>
          <p:cNvSpPr/>
          <p:nvPr/>
        </p:nvSpPr>
        <p:spPr>
          <a:xfrm>
            <a:off x="0" y="1524000"/>
            <a:ext cx="5250155" cy="646331"/>
          </a:xfrm>
          <a:prstGeom prst="rect">
            <a:avLst/>
          </a:prstGeom>
        </p:spPr>
        <p:txBody>
          <a:bodyPr wrap="none">
            <a:spAutoFit/>
          </a:bodyPr>
          <a:lstStyle/>
          <a:p>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Rectangle 5"/>
          <p:cNvSpPr/>
          <p:nvPr/>
        </p:nvSpPr>
        <p:spPr>
          <a:xfrm>
            <a:off x="0" y="24384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B. Sinh ra lực đẩy làm vật khác chuyển động.</a:t>
            </a:r>
            <a:endParaRPr lang="en-US" sz="3600" dirty="0">
              <a:latin typeface="Times New Roman" pitchFamily="18" charset="0"/>
              <a:cs typeface="Times New Roman" pitchFamily="18" charset="0"/>
            </a:endParaRPr>
          </a:p>
        </p:txBody>
      </p:sp>
      <p:sp>
        <p:nvSpPr>
          <p:cNvPr id="7" name="Rectangle 6"/>
          <p:cNvSpPr/>
          <p:nvPr/>
        </p:nvSpPr>
        <p:spPr>
          <a:xfrm>
            <a:off x="2514600" y="3352800"/>
            <a:ext cx="5923416" cy="646331"/>
          </a:xfrm>
          <a:prstGeom prst="rect">
            <a:avLst/>
          </a:prstGeom>
        </p:spPr>
        <p:txBody>
          <a:bodyPr wrap="none">
            <a:spAutoFit/>
          </a:bodyPr>
          <a:lstStyle/>
          <a:p>
            <a:r>
              <a:rPr lang="vi-VN" sz="3600" dirty="0" smtClean="0">
                <a:latin typeface="Times New Roman" pitchFamily="18" charset="0"/>
                <a:cs typeface="Times New Roman" pitchFamily="18" charset="0"/>
              </a:rPr>
              <a:t>C. Giữ cho nhiệt độ không đổi.</a:t>
            </a:r>
            <a:endParaRPr lang="en-US" sz="3600" dirty="0">
              <a:latin typeface="Times New Roman" pitchFamily="18" charset="0"/>
              <a:cs typeface="Times New Roman" pitchFamily="18" charset="0"/>
            </a:endParaRPr>
          </a:p>
        </p:txBody>
      </p:sp>
      <p:sp>
        <p:nvSpPr>
          <p:cNvPr id="8" name="Rectangle 7"/>
          <p:cNvSpPr/>
          <p:nvPr/>
        </p:nvSpPr>
        <p:spPr>
          <a:xfrm>
            <a:off x="2667000" y="4419600"/>
            <a:ext cx="5288627" cy="646331"/>
          </a:xfrm>
          <a:prstGeom prst="rect">
            <a:avLst/>
          </a:prstGeom>
        </p:spPr>
        <p:txBody>
          <a:bodyPr wrap="none">
            <a:spAutoFit/>
          </a:bodyPr>
          <a:lstStyle/>
          <a:p>
            <a:r>
              <a:rPr lang="vi-VN" sz="3600" dirty="0" smtClean="0">
                <a:latin typeface="Times New Roman" pitchFamily="18" charset="0"/>
                <a:cs typeface="Times New Roman" pitchFamily="18" charset="0"/>
              </a:rPr>
              <a:t>D. Nổi được trên mặt nước.</a:t>
            </a:r>
            <a:endParaRPr lang="en-US" sz="3600" dirty="0">
              <a:latin typeface="Times New Roman" pitchFamily="18" charset="0"/>
              <a:cs typeface="Times New Roman" pitchFamily="18" charset="0"/>
            </a:endParaRPr>
          </a:p>
        </p:txBody>
      </p:sp>
      <p:sp>
        <p:nvSpPr>
          <p:cNvPr id="9" name="Oval 8"/>
          <p:cNvSpPr/>
          <p:nvPr/>
        </p:nvSpPr>
        <p:spPr>
          <a:xfrm>
            <a:off x="0" y="15240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A</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plus(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lide(fromBottom)">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38992"/>
          </a:xfrm>
          <a:prstGeom prst="rect">
            <a:avLst/>
          </a:prstGeom>
        </p:spPr>
        <p:txBody>
          <a:bodyPr wrap="square">
            <a:spAutoFit/>
          </a:bodyPr>
          <a:lstStyle/>
          <a:p>
            <a:r>
              <a:rPr lang="vi-VN" sz="4000" b="1" dirty="0" smtClean="0">
                <a:latin typeface="Times New Roman" pitchFamily="18" charset="0"/>
                <a:cs typeface="Times New Roman" pitchFamily="18" charset="0"/>
              </a:rPr>
              <a:t>Câu 4: </a:t>
            </a:r>
            <a:r>
              <a:rPr lang="vi-VN" sz="4000" dirty="0" smtClean="0">
                <a:latin typeface="Times New Roman" pitchFamily="18" charset="0"/>
                <a:cs typeface="Times New Roman" pitchFamily="18" charset="0"/>
              </a:rPr>
              <a:t>Bằng các giác quan, căn cứ vào đâu mà ta nhận biết được là một vật có nhiệt năng?</a:t>
            </a:r>
            <a:endParaRPr lang="en-US" sz="4000" dirty="0">
              <a:latin typeface="Times New Roman" pitchFamily="18" charset="0"/>
              <a:cs typeface="Times New Roman" pitchFamily="18" charset="0"/>
            </a:endParaRPr>
          </a:p>
        </p:txBody>
      </p:sp>
      <p:sp>
        <p:nvSpPr>
          <p:cNvPr id="5" name="Rectangle 4"/>
          <p:cNvSpPr/>
          <p:nvPr/>
        </p:nvSpPr>
        <p:spPr>
          <a:xfrm>
            <a:off x="0" y="2057400"/>
            <a:ext cx="5057795" cy="646331"/>
          </a:xfrm>
          <a:prstGeom prst="rect">
            <a:avLst/>
          </a:prstGeom>
        </p:spPr>
        <p:txBody>
          <a:bodyPr wrap="none">
            <a:spAutoFit/>
          </a:bodyPr>
          <a:lstStyle/>
          <a:p>
            <a:r>
              <a:rPr lang="vi-VN" sz="3600" dirty="0" smtClean="0">
                <a:latin typeface="Times New Roman" pitchFamily="18" charset="0"/>
                <a:cs typeface="Times New Roman" pitchFamily="18" charset="0"/>
              </a:rPr>
              <a:t>A. Có thể kéo, đẩy các vật</a:t>
            </a:r>
            <a:endParaRPr lang="en-US" sz="3600" dirty="0">
              <a:latin typeface="Times New Roman" pitchFamily="18" charset="0"/>
              <a:cs typeface="Times New Roman" pitchFamily="18" charset="0"/>
            </a:endParaRPr>
          </a:p>
        </p:txBody>
      </p:sp>
      <p:sp>
        <p:nvSpPr>
          <p:cNvPr id="6" name="Rectangle 5"/>
          <p:cNvSpPr/>
          <p:nvPr/>
        </p:nvSpPr>
        <p:spPr>
          <a:xfrm>
            <a:off x="0" y="2971800"/>
            <a:ext cx="6455613" cy="646331"/>
          </a:xfrm>
          <a:prstGeom prst="rect">
            <a:avLst/>
          </a:prstGeom>
        </p:spPr>
        <p:txBody>
          <a:bodyPr wrap="none">
            <a:spAutoFit/>
          </a:bodyPr>
          <a:lstStyle/>
          <a:p>
            <a:r>
              <a:rPr lang="en-US" sz="3600" dirty="0" smtClean="0">
                <a:latin typeface="Times New Roman" pitchFamily="18" charset="0"/>
                <a:cs typeface="Times New Roman" pitchFamily="18" charset="0"/>
              </a:rPr>
              <a:t>B.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Rectangle 6"/>
          <p:cNvSpPr/>
          <p:nvPr/>
        </p:nvSpPr>
        <p:spPr>
          <a:xfrm>
            <a:off x="0" y="3886200"/>
            <a:ext cx="7507183" cy="646331"/>
          </a:xfrm>
          <a:prstGeom prst="rect">
            <a:avLst/>
          </a:prstGeom>
        </p:spPr>
        <p:txBody>
          <a:bodyPr wrap="none">
            <a:spAutoFit/>
          </a:bodyPr>
          <a:lstStyle/>
          <a:p>
            <a:r>
              <a:rPr lang="vi-VN" sz="3600" dirty="0" smtClean="0">
                <a:latin typeface="Times New Roman" pitchFamily="18" charset="0"/>
                <a:cs typeface="Times New Roman" pitchFamily="18" charset="0"/>
              </a:rPr>
              <a:t>C. Có thể làm thay đổi nhiệt độ các vật.</a:t>
            </a:r>
            <a:endParaRPr lang="en-US" sz="3600" dirty="0">
              <a:latin typeface="Times New Roman" pitchFamily="18" charset="0"/>
              <a:cs typeface="Times New Roman" pitchFamily="18" charset="0"/>
            </a:endParaRPr>
          </a:p>
        </p:txBody>
      </p:sp>
      <p:sp>
        <p:nvSpPr>
          <p:cNvPr id="8" name="Rectangle 7"/>
          <p:cNvSpPr/>
          <p:nvPr/>
        </p:nvSpPr>
        <p:spPr>
          <a:xfrm>
            <a:off x="0" y="4724400"/>
            <a:ext cx="8991600" cy="646331"/>
          </a:xfrm>
          <a:prstGeom prst="rect">
            <a:avLst/>
          </a:prstGeom>
        </p:spPr>
        <p:txBody>
          <a:bodyPr wrap="square">
            <a:spAutoFit/>
          </a:bodyPr>
          <a:lstStyle/>
          <a:p>
            <a:r>
              <a:rPr lang="vi-VN" sz="3600" dirty="0" smtClean="0">
                <a:latin typeface="Times New Roman" pitchFamily="18" charset="0"/>
                <a:cs typeface="Times New Roman" pitchFamily="18" charset="0"/>
              </a:rPr>
              <a:t>D. Có thể làm thay đổi màu sắc các vật khác.</a:t>
            </a:r>
            <a:endParaRPr lang="en-US" sz="3600" dirty="0">
              <a:latin typeface="Times New Roman" pitchFamily="18" charset="0"/>
              <a:cs typeface="Times New Roman" pitchFamily="18" charset="0"/>
            </a:endParaRPr>
          </a:p>
        </p:txBody>
      </p:sp>
      <p:sp>
        <p:nvSpPr>
          <p:cNvPr id="9" name="Oval 8"/>
          <p:cNvSpPr/>
          <p:nvPr/>
        </p:nvSpPr>
        <p:spPr>
          <a:xfrm>
            <a:off x="0" y="3962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C</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plus(in)">
                                      <p:cBhvr>
                                        <p:cTn id="29" dur="20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lide(fromBottom)">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02" y="1"/>
            <a:ext cx="9347102" cy="6772549"/>
          </a:xfrm>
          <a:prstGeom prst="rect">
            <a:avLst/>
          </a:prstGeom>
        </p:spPr>
      </p:pic>
      <p:sp>
        <p:nvSpPr>
          <p:cNvPr id="5" name="TextBox 4"/>
          <p:cNvSpPr txBox="1"/>
          <p:nvPr/>
        </p:nvSpPr>
        <p:spPr>
          <a:xfrm>
            <a:off x="0" y="152400"/>
            <a:ext cx="8991600" cy="1200329"/>
          </a:xfrm>
          <a:prstGeom prst="rect">
            <a:avLst/>
          </a:prstGeom>
          <a:noFill/>
        </p:spPr>
        <p:txBody>
          <a:bodyPr wrap="square" rtlCol="0">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Trong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hình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có</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năng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lượng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nào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biết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126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vi-VN" sz="3600" b="1" dirty="0" smtClean="0">
                <a:latin typeface="Times New Roman" pitchFamily="18" charset="0"/>
                <a:cs typeface="Times New Roman" pitchFamily="18" charset="0"/>
              </a:rPr>
              <a:t>Câu 5: </a:t>
            </a:r>
            <a:r>
              <a:rPr lang="vi-VN" sz="3600" dirty="0" smtClean="0">
                <a:latin typeface="Times New Roman" pitchFamily="18" charset="0"/>
                <a:cs typeface="Times New Roman" pitchFamily="18" charset="0"/>
              </a:rPr>
              <a:t>Một ô tô đang chạy thì đột ngột tắt máy, xe chạy thêm một đoạn rồi mới dừng hẳn là do</a:t>
            </a:r>
            <a:endParaRPr lang="en-US" sz="3600" dirty="0">
              <a:latin typeface="Times New Roman" pitchFamily="18" charset="0"/>
              <a:cs typeface="Times New Roman" pitchFamily="18" charset="0"/>
            </a:endParaRPr>
          </a:p>
        </p:txBody>
      </p:sp>
      <p:sp>
        <p:nvSpPr>
          <p:cNvPr id="5" name="Rectangle 4"/>
          <p:cNvSpPr/>
          <p:nvPr/>
        </p:nvSpPr>
        <p:spPr>
          <a:xfrm>
            <a:off x="152400" y="1524000"/>
            <a:ext cx="5634876" cy="646331"/>
          </a:xfrm>
          <a:prstGeom prst="rect">
            <a:avLst/>
          </a:prstGeom>
        </p:spPr>
        <p:txBody>
          <a:bodyPr wrap="none">
            <a:spAutoFit/>
          </a:bodyPr>
          <a:lstStyle/>
          <a:p>
            <a:r>
              <a:rPr lang="vi-VN" sz="3600" dirty="0" smtClean="0">
                <a:latin typeface="Times New Roman" pitchFamily="18" charset="0"/>
                <a:cs typeface="Times New Roman" pitchFamily="18" charset="0"/>
              </a:rPr>
              <a:t>A. thế năng xe luôn giảm dần</a:t>
            </a:r>
            <a:endParaRPr lang="en-US" sz="3600" dirty="0">
              <a:latin typeface="Times New Roman" pitchFamily="18" charset="0"/>
              <a:cs typeface="Times New Roman" pitchFamily="18" charset="0"/>
            </a:endParaRPr>
          </a:p>
        </p:txBody>
      </p:sp>
      <p:sp>
        <p:nvSpPr>
          <p:cNvPr id="6" name="Rectangle 5"/>
          <p:cNvSpPr/>
          <p:nvPr/>
        </p:nvSpPr>
        <p:spPr>
          <a:xfrm>
            <a:off x="228600" y="2362200"/>
            <a:ext cx="5968301" cy="646331"/>
          </a:xfrm>
          <a:prstGeom prst="rect">
            <a:avLst/>
          </a:prstGeom>
        </p:spPr>
        <p:txBody>
          <a:bodyPr wrap="none">
            <a:spAutoFit/>
          </a:bodyPr>
          <a:lstStyle/>
          <a:p>
            <a:r>
              <a:rPr lang="vi-VN" sz="3600" dirty="0" smtClean="0">
                <a:latin typeface="Times New Roman" pitchFamily="18" charset="0"/>
                <a:cs typeface="Times New Roman" pitchFamily="18" charset="0"/>
              </a:rPr>
              <a:t>B. động năng xe luôn giảm dần</a:t>
            </a:r>
            <a:endParaRPr lang="en-US" sz="3600" dirty="0">
              <a:latin typeface="Times New Roman" pitchFamily="18" charset="0"/>
              <a:cs typeface="Times New Roman" pitchFamily="18" charset="0"/>
            </a:endParaRPr>
          </a:p>
        </p:txBody>
      </p:sp>
      <p:sp>
        <p:nvSpPr>
          <p:cNvPr id="7" name="Rectangle 6"/>
          <p:cNvSpPr/>
          <p:nvPr/>
        </p:nvSpPr>
        <p:spPr>
          <a:xfrm>
            <a:off x="0" y="3048000"/>
            <a:ext cx="8915400" cy="646331"/>
          </a:xfrm>
          <a:prstGeom prst="rect">
            <a:avLst/>
          </a:prstGeom>
        </p:spPr>
        <p:txBody>
          <a:bodyPr wrap="square">
            <a:spAutoFit/>
          </a:bodyPr>
          <a:lstStyle/>
          <a:p>
            <a:r>
              <a:rPr lang="vi-VN" sz="3600" dirty="0" smtClean="0">
                <a:latin typeface="Times New Roman" pitchFamily="18" charset="0"/>
                <a:cs typeface="Times New Roman" pitchFamily="18" charset="0"/>
              </a:rPr>
              <a:t>C. động năng xe đã chuyển hóa thành thế năng.</a:t>
            </a:r>
            <a:endParaRPr lang="en-US" sz="3600" dirty="0">
              <a:latin typeface="Times New Roman" pitchFamily="18" charset="0"/>
              <a:cs typeface="Times New Roman" pitchFamily="18" charset="0"/>
            </a:endParaRPr>
          </a:p>
        </p:txBody>
      </p:sp>
      <p:sp>
        <p:nvSpPr>
          <p:cNvPr id="8" name="Rectangle 7"/>
          <p:cNvSpPr/>
          <p:nvPr/>
        </p:nvSpPr>
        <p:spPr>
          <a:xfrm>
            <a:off x="0" y="38100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D. động năng xe đã chuyển hóa thành dạng năng lượng khác do ma sát</a:t>
            </a:r>
            <a:endParaRPr lang="en-US" sz="3600" dirty="0">
              <a:latin typeface="Times New Roman" pitchFamily="18" charset="0"/>
              <a:cs typeface="Times New Roman" pitchFamily="18" charset="0"/>
            </a:endParaRPr>
          </a:p>
        </p:txBody>
      </p:sp>
      <p:sp>
        <p:nvSpPr>
          <p:cNvPr id="9" name="Oval 8"/>
          <p:cNvSpPr/>
          <p:nvPr/>
        </p:nvSpPr>
        <p:spPr>
          <a:xfrm>
            <a:off x="0" y="38100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D</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Horizontal)">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lide(fromBottom)">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vi-VN" sz="3600" b="1" dirty="0" smtClean="0">
                <a:latin typeface="Times New Roman" pitchFamily="18" charset="0"/>
                <a:cs typeface="Times New Roman" pitchFamily="18" charset="0"/>
              </a:rPr>
              <a:t>Câu 6: </a:t>
            </a:r>
            <a:r>
              <a:rPr lang="vi-VN" sz="3600" dirty="0" smtClean="0">
                <a:latin typeface="Times New Roman" pitchFamily="18" charset="0"/>
                <a:cs typeface="Times New Roman" pitchFamily="18" charset="0"/>
              </a:rPr>
              <a:t>Trong nồi cơm điện, năng lượng nào đã được chuyển hóa thành nhiệt năng?</a:t>
            </a:r>
            <a:endParaRPr lang="en-US" sz="3600" dirty="0">
              <a:latin typeface="Times New Roman" pitchFamily="18" charset="0"/>
              <a:cs typeface="Times New Roman" pitchFamily="18" charset="0"/>
            </a:endParaRPr>
          </a:p>
        </p:txBody>
      </p:sp>
      <p:sp>
        <p:nvSpPr>
          <p:cNvPr id="5" name="Rectangle 4"/>
          <p:cNvSpPr/>
          <p:nvPr/>
        </p:nvSpPr>
        <p:spPr>
          <a:xfrm>
            <a:off x="228600" y="1447800"/>
            <a:ext cx="2775119" cy="646331"/>
          </a:xfrm>
          <a:prstGeom prst="rect">
            <a:avLst/>
          </a:prstGeom>
        </p:spPr>
        <p:txBody>
          <a:bodyPr wrap="none">
            <a:spAutoFit/>
          </a:bodyPr>
          <a:lstStyle/>
          <a:p>
            <a:r>
              <a:rPr lang="vi-VN" sz="3600" dirty="0" smtClean="0">
                <a:latin typeface="Times New Roman" pitchFamily="18" charset="0"/>
                <a:cs typeface="Times New Roman" pitchFamily="18" charset="0"/>
              </a:rPr>
              <a:t>A. Điện năng </a:t>
            </a:r>
            <a:endParaRPr lang="en-US" sz="3600" dirty="0">
              <a:latin typeface="Times New Roman" pitchFamily="18" charset="0"/>
              <a:cs typeface="Times New Roman" pitchFamily="18" charset="0"/>
            </a:endParaRPr>
          </a:p>
        </p:txBody>
      </p:sp>
      <p:sp>
        <p:nvSpPr>
          <p:cNvPr id="6" name="Rectangle 5"/>
          <p:cNvSpPr/>
          <p:nvPr/>
        </p:nvSpPr>
        <p:spPr>
          <a:xfrm>
            <a:off x="304800" y="2438400"/>
            <a:ext cx="2287806" cy="646331"/>
          </a:xfrm>
          <a:prstGeom prst="rect">
            <a:avLst/>
          </a:prstGeom>
        </p:spPr>
        <p:txBody>
          <a:bodyPr wrap="none">
            <a:spAutoFit/>
          </a:bodyPr>
          <a:lstStyle/>
          <a:p>
            <a:r>
              <a:rPr lang="vi-VN" sz="3600" dirty="0" smtClean="0">
                <a:latin typeface="Times New Roman" pitchFamily="18" charset="0"/>
                <a:cs typeface="Times New Roman" pitchFamily="18" charset="0"/>
              </a:rPr>
              <a:t>B. Cơ năng</a:t>
            </a:r>
            <a:endParaRPr lang="en-US" sz="3600" dirty="0">
              <a:latin typeface="Times New Roman" pitchFamily="18" charset="0"/>
              <a:cs typeface="Times New Roman" pitchFamily="18" charset="0"/>
            </a:endParaRPr>
          </a:p>
        </p:txBody>
      </p:sp>
      <p:sp>
        <p:nvSpPr>
          <p:cNvPr id="7" name="Rectangle 6"/>
          <p:cNvSpPr/>
          <p:nvPr/>
        </p:nvSpPr>
        <p:spPr>
          <a:xfrm>
            <a:off x="304800" y="3429000"/>
            <a:ext cx="2505814" cy="646331"/>
          </a:xfrm>
          <a:prstGeom prst="rect">
            <a:avLst/>
          </a:prstGeom>
        </p:spPr>
        <p:txBody>
          <a:bodyPr wrap="none">
            <a:spAutoFit/>
          </a:bodyPr>
          <a:lstStyle/>
          <a:p>
            <a:r>
              <a:rPr lang="vi-VN" sz="3600" dirty="0" smtClean="0">
                <a:latin typeface="Times New Roman" pitchFamily="18" charset="0"/>
                <a:cs typeface="Times New Roman" pitchFamily="18" charset="0"/>
              </a:rPr>
              <a:t>C. Hóa năng</a:t>
            </a:r>
            <a:endParaRPr lang="en-US" sz="3600" dirty="0">
              <a:latin typeface="Times New Roman" pitchFamily="18" charset="0"/>
              <a:cs typeface="Times New Roman" pitchFamily="18" charset="0"/>
            </a:endParaRPr>
          </a:p>
        </p:txBody>
      </p:sp>
      <p:sp>
        <p:nvSpPr>
          <p:cNvPr id="8" name="Rectangle 7"/>
          <p:cNvSpPr/>
          <p:nvPr/>
        </p:nvSpPr>
        <p:spPr>
          <a:xfrm>
            <a:off x="381000" y="4419600"/>
            <a:ext cx="2993127" cy="646331"/>
          </a:xfrm>
          <a:prstGeom prst="rect">
            <a:avLst/>
          </a:prstGeom>
        </p:spPr>
        <p:txBody>
          <a:bodyPr wrap="none">
            <a:spAutoFit/>
          </a:bodyPr>
          <a:lstStyle/>
          <a:p>
            <a:r>
              <a:rPr lang="vi-VN" sz="3600" dirty="0" smtClean="0">
                <a:latin typeface="Times New Roman" pitchFamily="18" charset="0"/>
                <a:cs typeface="Times New Roman" pitchFamily="18" charset="0"/>
              </a:rPr>
              <a:t>D. Quang năng</a:t>
            </a:r>
            <a:endParaRPr lang="en-US" sz="3600" dirty="0">
              <a:latin typeface="Times New Roman" pitchFamily="18" charset="0"/>
              <a:cs typeface="Times New Roman" pitchFamily="18" charset="0"/>
            </a:endParaRPr>
          </a:p>
        </p:txBody>
      </p:sp>
      <p:sp>
        <p:nvSpPr>
          <p:cNvPr id="9" name="Oval 8"/>
          <p:cNvSpPr/>
          <p:nvPr/>
        </p:nvSpPr>
        <p:spPr>
          <a:xfrm>
            <a:off x="228600" y="1447800"/>
            <a:ext cx="609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A</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lide(fromBottom)">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Horizont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plus(in)">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0" y="-281355"/>
            <a:ext cx="9144000" cy="7565933"/>
            <a:chOff x="-1" y="-281355"/>
            <a:chExt cx="11785601" cy="7565933"/>
          </a:xfrm>
        </p:grpSpPr>
        <p:sp>
          <p:nvSpPr>
            <p:cNvPr id="23" name="Freeform 22"/>
            <p:cNvSpPr/>
            <p:nvPr/>
          </p:nvSpPr>
          <p:spPr>
            <a:xfrm rot="2322469">
              <a:off x="6579676" y="3415825"/>
              <a:ext cx="1899138" cy="110614"/>
            </a:xfrm>
            <a:custGeom>
              <a:avLst/>
              <a:gdLst>
                <a:gd name="connsiteX0" fmla="*/ 0 w 1899138"/>
                <a:gd name="connsiteY0" fmla="*/ 0 h 213048"/>
                <a:gd name="connsiteX1" fmla="*/ 1167618 w 1899138"/>
                <a:gd name="connsiteY1" fmla="*/ 211016 h 213048"/>
                <a:gd name="connsiteX2" fmla="*/ 1899138 w 1899138"/>
                <a:gd name="connsiteY2" fmla="*/ 112542 h 213048"/>
                <a:gd name="connsiteX3" fmla="*/ 1899138 w 1899138"/>
                <a:gd name="connsiteY3" fmla="*/ 112542 h 213048"/>
              </a:gdLst>
              <a:ahLst/>
              <a:cxnLst>
                <a:cxn ang="0">
                  <a:pos x="connsiteX0" y="connsiteY0"/>
                </a:cxn>
                <a:cxn ang="0">
                  <a:pos x="connsiteX1" y="connsiteY1"/>
                </a:cxn>
                <a:cxn ang="0">
                  <a:pos x="connsiteX2" y="connsiteY2"/>
                </a:cxn>
                <a:cxn ang="0">
                  <a:pos x="connsiteX3" y="connsiteY3"/>
                </a:cxn>
              </a:cxnLst>
              <a:rect l="l" t="t" r="r" b="b"/>
              <a:pathLst>
                <a:path w="1899138" h="213048">
                  <a:moveTo>
                    <a:pt x="0" y="0"/>
                  </a:moveTo>
                  <a:cubicBezTo>
                    <a:pt x="425547" y="96129"/>
                    <a:pt x="851095" y="192259"/>
                    <a:pt x="1167618" y="211016"/>
                  </a:cubicBezTo>
                  <a:cubicBezTo>
                    <a:pt x="1484141" y="229773"/>
                    <a:pt x="1899138" y="112542"/>
                    <a:pt x="1899138" y="112542"/>
                  </a:cubicBezTo>
                  <a:lnTo>
                    <a:pt x="1899138" y="112542"/>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
            <p:cNvGrpSpPr/>
            <p:nvPr/>
          </p:nvGrpSpPr>
          <p:grpSpPr>
            <a:xfrm>
              <a:off x="-1" y="-281355"/>
              <a:ext cx="11785601" cy="7565933"/>
              <a:chOff x="-1" y="-281355"/>
              <a:chExt cx="11785601" cy="7565933"/>
            </a:xfrm>
          </p:grpSpPr>
          <p:sp>
            <p:nvSpPr>
              <p:cNvPr id="5" name="Oval 4"/>
              <p:cNvSpPr/>
              <p:nvPr/>
            </p:nvSpPr>
            <p:spPr>
              <a:xfrm>
                <a:off x="4473524" y="844062"/>
                <a:ext cx="3349673" cy="2194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itchFamily="18" charset="0"/>
                    <a:cs typeface="Times New Roman" pitchFamily="18" charset="0"/>
                  </a:rPr>
                  <a:t>NĂNG LƯỢNG</a:t>
                </a:r>
                <a:endParaRPr lang="en-US" sz="3200" dirty="0">
                  <a:solidFill>
                    <a:schemeClr val="tx1"/>
                  </a:solidFill>
                  <a:latin typeface="Times New Roman" pitchFamily="18" charset="0"/>
                  <a:cs typeface="Times New Roman" pitchFamily="18" charset="0"/>
                </a:endParaRPr>
              </a:p>
            </p:txBody>
          </p:sp>
          <p:sp>
            <p:nvSpPr>
              <p:cNvPr id="7" name="Arc 6"/>
              <p:cNvSpPr/>
              <p:nvPr/>
            </p:nvSpPr>
            <p:spPr>
              <a:xfrm>
                <a:off x="1237957" y="1392702"/>
                <a:ext cx="3249637" cy="548640"/>
              </a:xfrm>
              <a:prstGeom prst="arc">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440744" y="936322"/>
                <a:ext cx="2440745"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Nhận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endParaRPr lang="en-US" sz="2800" dirty="0">
                  <a:solidFill>
                    <a:srgbClr val="FF0000"/>
                  </a:solidFill>
                  <a:latin typeface="Times New Roman" pitchFamily="18" charset="0"/>
                  <a:cs typeface="Times New Roman" pitchFamily="18" charset="0"/>
                </a:endParaRPr>
              </a:p>
            </p:txBody>
          </p:sp>
          <p:sp>
            <p:nvSpPr>
              <p:cNvPr id="9" name="Arc 8"/>
              <p:cNvSpPr/>
              <p:nvPr/>
            </p:nvSpPr>
            <p:spPr>
              <a:xfrm>
                <a:off x="675249" y="295422"/>
                <a:ext cx="2180493" cy="2152356"/>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 y="0"/>
                <a:ext cx="2133600" cy="1384995"/>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ăn</a:t>
                </a:r>
                <a:endParaRPr lang="en-US" sz="2800" dirty="0">
                  <a:solidFill>
                    <a:srgbClr val="FF0000"/>
                  </a:solidFill>
                  <a:latin typeface="Times New Roman" pitchFamily="18" charset="0"/>
                  <a:cs typeface="Times New Roman" pitchFamily="18" charset="0"/>
                </a:endParaRPr>
              </a:p>
            </p:txBody>
          </p:sp>
          <p:sp>
            <p:nvSpPr>
              <p:cNvPr id="11" name="Arc 10"/>
              <p:cNvSpPr/>
              <p:nvPr/>
            </p:nvSpPr>
            <p:spPr>
              <a:xfrm flipV="1">
                <a:off x="399170" y="-281355"/>
                <a:ext cx="2475913" cy="331997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 y="1262572"/>
                <a:ext cx="2031999" cy="1384995"/>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pin</a:t>
                </a:r>
                <a:endParaRPr lang="en-US" sz="2800" dirty="0">
                  <a:solidFill>
                    <a:srgbClr val="FF0000"/>
                  </a:solidFill>
                  <a:latin typeface="Times New Roman" pitchFamily="18" charset="0"/>
                  <a:cs typeface="Times New Roman" pitchFamily="18" charset="0"/>
                </a:endParaRPr>
              </a:p>
            </p:txBody>
          </p:sp>
          <p:sp>
            <p:nvSpPr>
              <p:cNvPr id="13" name="Arc 12"/>
              <p:cNvSpPr/>
              <p:nvPr/>
            </p:nvSpPr>
            <p:spPr>
              <a:xfrm flipV="1">
                <a:off x="399170" y="1216286"/>
                <a:ext cx="2475913" cy="393896"/>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58258" y="2550873"/>
                <a:ext cx="1975340" cy="1815882"/>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ánh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sáng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15" name="Arc 14"/>
              <p:cNvSpPr/>
              <p:nvPr/>
            </p:nvSpPr>
            <p:spPr>
              <a:xfrm flipH="1">
                <a:off x="4403188" y="3024552"/>
                <a:ext cx="2315895" cy="3027297"/>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rot="2068149">
                <a:off x="3367746" y="2220075"/>
                <a:ext cx="1313801" cy="2677656"/>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lực</a:t>
                </a:r>
                <a:endParaRPr lang="en-US" sz="2800" dirty="0">
                  <a:solidFill>
                    <a:srgbClr val="FF0000"/>
                  </a:solidFill>
                  <a:latin typeface="Times New Roman" pitchFamily="18" charset="0"/>
                  <a:cs typeface="Times New Roman" pitchFamily="18" charset="0"/>
                </a:endParaRPr>
              </a:p>
            </p:txBody>
          </p:sp>
          <p:sp>
            <p:nvSpPr>
              <p:cNvPr id="18" name="Freeform 17"/>
              <p:cNvSpPr/>
              <p:nvPr/>
            </p:nvSpPr>
            <p:spPr>
              <a:xfrm>
                <a:off x="2869809" y="4474889"/>
                <a:ext cx="1533379" cy="575413"/>
              </a:xfrm>
              <a:custGeom>
                <a:avLst/>
                <a:gdLst>
                  <a:gd name="connsiteX0" fmla="*/ 1533379 w 1533379"/>
                  <a:gd name="connsiteY0" fmla="*/ 40840 h 575413"/>
                  <a:gd name="connsiteX1" fmla="*/ 464234 w 1533379"/>
                  <a:gd name="connsiteY1" fmla="*/ 54908 h 575413"/>
                  <a:gd name="connsiteX2" fmla="*/ 0 w 1533379"/>
                  <a:gd name="connsiteY2" fmla="*/ 575413 h 575413"/>
                </a:gdLst>
                <a:ahLst/>
                <a:cxnLst>
                  <a:cxn ang="0">
                    <a:pos x="connsiteX0" y="connsiteY0"/>
                  </a:cxn>
                  <a:cxn ang="0">
                    <a:pos x="connsiteX1" y="connsiteY1"/>
                  </a:cxn>
                  <a:cxn ang="0">
                    <a:pos x="connsiteX2" y="connsiteY2"/>
                  </a:cxn>
                </a:cxnLst>
                <a:rect l="l" t="t" r="r" b="b"/>
                <a:pathLst>
                  <a:path w="1533379" h="575413">
                    <a:moveTo>
                      <a:pt x="1533379" y="40840"/>
                    </a:moveTo>
                    <a:cubicBezTo>
                      <a:pt x="1126588" y="3326"/>
                      <a:pt x="719797" y="-34188"/>
                      <a:pt x="464234" y="54908"/>
                    </a:cubicBezTo>
                    <a:cubicBezTo>
                      <a:pt x="208671" y="144004"/>
                      <a:pt x="104335" y="359708"/>
                      <a:pt x="0" y="57541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 y="5050302"/>
                <a:ext cx="3868616" cy="1815882"/>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càng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càng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lớn</a:t>
                </a:r>
                <a:endParaRPr lang="en-US" sz="2800" dirty="0">
                  <a:solidFill>
                    <a:srgbClr val="FF0000"/>
                  </a:solidFill>
                  <a:latin typeface="Times New Roman" pitchFamily="18" charset="0"/>
                  <a:cs typeface="Times New Roman" pitchFamily="18" charset="0"/>
                </a:endParaRPr>
              </a:p>
            </p:txBody>
          </p:sp>
          <p:sp>
            <p:nvSpPr>
              <p:cNvPr id="21" name="Freeform 20"/>
              <p:cNvSpPr/>
              <p:nvPr/>
            </p:nvSpPr>
            <p:spPr>
              <a:xfrm flipH="1">
                <a:off x="4379742" y="4474888"/>
                <a:ext cx="1127760" cy="1097281"/>
              </a:xfrm>
              <a:custGeom>
                <a:avLst/>
                <a:gdLst>
                  <a:gd name="connsiteX0" fmla="*/ 1533379 w 1533379"/>
                  <a:gd name="connsiteY0" fmla="*/ 40840 h 575413"/>
                  <a:gd name="connsiteX1" fmla="*/ 464234 w 1533379"/>
                  <a:gd name="connsiteY1" fmla="*/ 54908 h 575413"/>
                  <a:gd name="connsiteX2" fmla="*/ 0 w 1533379"/>
                  <a:gd name="connsiteY2" fmla="*/ 575413 h 575413"/>
                </a:gdLst>
                <a:ahLst/>
                <a:cxnLst>
                  <a:cxn ang="0">
                    <a:pos x="connsiteX0" y="connsiteY0"/>
                  </a:cxn>
                  <a:cxn ang="0">
                    <a:pos x="connsiteX1" y="connsiteY1"/>
                  </a:cxn>
                  <a:cxn ang="0">
                    <a:pos x="connsiteX2" y="connsiteY2"/>
                  </a:cxn>
                </a:cxnLst>
                <a:rect l="l" t="t" r="r" b="b"/>
                <a:pathLst>
                  <a:path w="1533379" h="575413">
                    <a:moveTo>
                      <a:pt x="1533379" y="40840"/>
                    </a:moveTo>
                    <a:cubicBezTo>
                      <a:pt x="1126588" y="3326"/>
                      <a:pt x="719797" y="-34188"/>
                      <a:pt x="464234" y="54908"/>
                    </a:cubicBezTo>
                    <a:cubicBezTo>
                      <a:pt x="208671" y="144004"/>
                      <a:pt x="104335" y="359708"/>
                      <a:pt x="0" y="57541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60799" y="5468696"/>
                <a:ext cx="4673600" cy="1815882"/>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càng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gian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càng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lâu</a:t>
                </a:r>
                <a:endParaRPr lang="en-US" sz="2800" dirty="0">
                  <a:solidFill>
                    <a:srgbClr val="FF0000"/>
                  </a:solidFill>
                  <a:latin typeface="Times New Roman" pitchFamily="18" charset="0"/>
                  <a:cs typeface="Times New Roman" pitchFamily="18" charset="0"/>
                </a:endParaRPr>
              </a:p>
            </p:txBody>
          </p:sp>
          <p:sp>
            <p:nvSpPr>
              <p:cNvPr id="24" name="TextBox 23"/>
              <p:cNvSpPr txBox="1"/>
              <p:nvPr/>
            </p:nvSpPr>
            <p:spPr>
              <a:xfrm rot="2438719">
                <a:off x="6293542" y="3016261"/>
                <a:ext cx="2440745"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Truyền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endParaRPr lang="en-US" sz="2800" dirty="0">
                  <a:solidFill>
                    <a:srgbClr val="FF0000"/>
                  </a:solidFill>
                  <a:latin typeface="Times New Roman" pitchFamily="18" charset="0"/>
                  <a:cs typeface="Times New Roman" pitchFamily="18" charset="0"/>
                </a:endParaRPr>
              </a:p>
            </p:txBody>
          </p:sp>
          <p:sp>
            <p:nvSpPr>
              <p:cNvPr id="26" name="Freeform 25"/>
              <p:cNvSpPr/>
              <p:nvPr/>
            </p:nvSpPr>
            <p:spPr>
              <a:xfrm>
                <a:off x="8271803" y="3151163"/>
                <a:ext cx="914400" cy="900332"/>
              </a:xfrm>
              <a:custGeom>
                <a:avLst/>
                <a:gdLst>
                  <a:gd name="connsiteX0" fmla="*/ 0 w 914400"/>
                  <a:gd name="connsiteY0" fmla="*/ 900332 h 900332"/>
                  <a:gd name="connsiteX1" fmla="*/ 281354 w 914400"/>
                  <a:gd name="connsiteY1" fmla="*/ 239151 h 900332"/>
                  <a:gd name="connsiteX2" fmla="*/ 914400 w 914400"/>
                  <a:gd name="connsiteY2" fmla="*/ 0 h 900332"/>
                </a:gdLst>
                <a:ahLst/>
                <a:cxnLst>
                  <a:cxn ang="0">
                    <a:pos x="connsiteX0" y="connsiteY0"/>
                  </a:cxn>
                  <a:cxn ang="0">
                    <a:pos x="connsiteX1" y="connsiteY1"/>
                  </a:cxn>
                  <a:cxn ang="0">
                    <a:pos x="connsiteX2" y="connsiteY2"/>
                  </a:cxn>
                </a:cxnLst>
                <a:rect l="l" t="t" r="r" b="b"/>
                <a:pathLst>
                  <a:path w="914400" h="900332">
                    <a:moveTo>
                      <a:pt x="0" y="900332"/>
                    </a:moveTo>
                    <a:cubicBezTo>
                      <a:pt x="64477" y="644769"/>
                      <a:pt x="128954" y="389206"/>
                      <a:pt x="281354" y="239151"/>
                    </a:cubicBezTo>
                    <a:cubicBezTo>
                      <a:pt x="433754" y="89096"/>
                      <a:pt x="674077" y="44548"/>
                      <a:pt x="914400" y="0"/>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8220812" y="4079631"/>
                <a:ext cx="304210" cy="1069144"/>
              </a:xfrm>
              <a:custGeom>
                <a:avLst/>
                <a:gdLst>
                  <a:gd name="connsiteX0" fmla="*/ 36923 w 304210"/>
                  <a:gd name="connsiteY0" fmla="*/ 0 h 1069144"/>
                  <a:gd name="connsiteX1" fmla="*/ 22856 w 304210"/>
                  <a:gd name="connsiteY1" fmla="*/ 661181 h 1069144"/>
                  <a:gd name="connsiteX2" fmla="*/ 304210 w 304210"/>
                  <a:gd name="connsiteY2" fmla="*/ 1069144 h 1069144"/>
                </a:gdLst>
                <a:ahLst/>
                <a:cxnLst>
                  <a:cxn ang="0">
                    <a:pos x="connsiteX0" y="connsiteY0"/>
                  </a:cxn>
                  <a:cxn ang="0">
                    <a:pos x="connsiteX1" y="connsiteY1"/>
                  </a:cxn>
                  <a:cxn ang="0">
                    <a:pos x="connsiteX2" y="connsiteY2"/>
                  </a:cxn>
                </a:cxnLst>
                <a:rect l="l" t="t" r="r" b="b"/>
                <a:pathLst>
                  <a:path w="304210" h="1069144">
                    <a:moveTo>
                      <a:pt x="36923" y="0"/>
                    </a:moveTo>
                    <a:cubicBezTo>
                      <a:pt x="7615" y="241495"/>
                      <a:pt x="-21692" y="482991"/>
                      <a:pt x="22856" y="661181"/>
                    </a:cubicBezTo>
                    <a:cubicBezTo>
                      <a:pt x="67404" y="839371"/>
                      <a:pt x="185807" y="954257"/>
                      <a:pt x="304210" y="106914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040251" y="2489443"/>
                <a:ext cx="2537459"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lực</a:t>
                </a:r>
                <a:endParaRPr lang="en-US" sz="2800" dirty="0">
                  <a:solidFill>
                    <a:srgbClr val="FF0000"/>
                  </a:solidFill>
                  <a:latin typeface="Times New Roman" pitchFamily="18" charset="0"/>
                  <a:cs typeface="Times New Roman" pitchFamily="18" charset="0"/>
                </a:endParaRPr>
              </a:p>
            </p:txBody>
          </p:sp>
          <p:sp>
            <p:nvSpPr>
              <p:cNvPr id="29" name="TextBox 28"/>
              <p:cNvSpPr txBox="1"/>
              <p:nvPr/>
            </p:nvSpPr>
            <p:spPr>
              <a:xfrm>
                <a:off x="8488877" y="5068586"/>
                <a:ext cx="3296723"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truyền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nhiệt</a:t>
                </a:r>
                <a:endParaRPr lang="en-US" sz="2800" dirty="0">
                  <a:solidFill>
                    <a:srgbClr val="FF0000"/>
                  </a:solidFill>
                  <a:latin typeface="Times New Roman" pitchFamily="18" charset="0"/>
                  <a:cs typeface="Times New Roman" pitchFamily="18" charset="0"/>
                </a:endParaRPr>
              </a:p>
            </p:txBody>
          </p:sp>
        </p:grpSp>
      </p:grpSp>
    </p:spTree>
    <p:extLst>
      <p:ext uri="{BB962C8B-B14F-4D97-AF65-F5344CB8AC3E}">
        <p14:creationId xmlns:p14="http://schemas.microsoft.com/office/powerpoint/2010/main" val="2946324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784" y="1350499"/>
            <a:ext cx="4473527" cy="369332"/>
          </a:xfrm>
          <a:prstGeom prst="rect">
            <a:avLst/>
          </a:prstGeom>
          <a:noFill/>
        </p:spPr>
        <p:txBody>
          <a:bodyPr wrap="square" rtlCol="0">
            <a:spAutoFit/>
          </a:bodyPr>
          <a:lstStyle/>
          <a:p>
            <a:endParaRPr lang="en-US" dirty="0"/>
          </a:p>
        </p:txBody>
      </p:sp>
      <p:pic>
        <p:nvPicPr>
          <p:cNvPr id="3" name="(1488) Tự Chế Chiếc Tàu Từ Que Kem Chạy Bằng Động Cơ Dây Thun - Sáng Tạo Trò Chơi Thú Vị - YouTube - Google Chrome 2021-05-19 10-58-49">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3"/>
          <a:stretch>
            <a:fillRect/>
          </a:stretch>
        </p:blipFill>
        <p:spPr>
          <a:xfrm>
            <a:off x="0" y="0"/>
            <a:ext cx="9120188" cy="6858000"/>
          </a:xfrm>
          <a:prstGeom prst="rect">
            <a:avLst/>
          </a:prstGeom>
        </p:spPr>
      </p:pic>
      <p:sp>
        <p:nvSpPr>
          <p:cNvPr id="6" name="TextBox 5"/>
          <p:cNvSpPr txBox="1"/>
          <p:nvPr/>
        </p:nvSpPr>
        <p:spPr>
          <a:xfrm>
            <a:off x="3234520" y="90475"/>
            <a:ext cx="3318680" cy="707886"/>
          </a:xfrm>
          <a:prstGeom prst="rect">
            <a:avLst/>
          </a:prstGeom>
          <a:noFill/>
        </p:spPr>
        <p:txBody>
          <a:bodyPr wrap="square" rtlCol="0">
            <a:spAutoFit/>
          </a:bodyPr>
          <a:lstStyle/>
          <a:p>
            <a:r>
              <a:rPr lang="en-US" sz="4000" dirty="0" smtClean="0">
                <a:solidFill>
                  <a:schemeClr val="bg1"/>
                </a:solidFill>
                <a:latin typeface="Times New Roman" pitchFamily="18" charset="0"/>
                <a:cs typeface="Times New Roman" pitchFamily="18" charset="0"/>
              </a:rPr>
              <a:t>VẬN DỤNG</a:t>
            </a:r>
            <a:endParaRPr lang="en-US" sz="4000" dirty="0">
              <a:solidFill>
                <a:schemeClr val="bg1"/>
              </a:solidFill>
              <a:latin typeface="Times New Roman" pitchFamily="18" charset="0"/>
              <a:cs typeface="Times New Roman" pitchFamily="18" charset="0"/>
            </a:endParaRPr>
          </a:p>
        </p:txBody>
      </p:sp>
      <p:sp>
        <p:nvSpPr>
          <p:cNvPr id="7" name="TextBox 6"/>
          <p:cNvSpPr txBox="1"/>
          <p:nvPr/>
        </p:nvSpPr>
        <p:spPr>
          <a:xfrm>
            <a:off x="0" y="4267200"/>
            <a:ext cx="9144000" cy="2308324"/>
          </a:xfrm>
          <a:prstGeom prst="rect">
            <a:avLst/>
          </a:prstGeom>
          <a:noFill/>
        </p:spPr>
        <p:txBody>
          <a:bodyPr wrap="square" rtlCol="0">
            <a:spAutoFit/>
          </a:bodyPr>
          <a:lstStyle/>
          <a:p>
            <a:r>
              <a:rPr lang="en-US" sz="3600" dirty="0" smtClean="0">
                <a:solidFill>
                  <a:schemeClr val="bg1"/>
                </a:solidFill>
                <a:latin typeface="Times New Roman" pitchFamily="18" charset="0"/>
                <a:cs typeface="Times New Roman" pitchFamily="18" charset="0"/>
              </a:rPr>
              <a:t>DỤNG CỤ:</a:t>
            </a:r>
          </a:p>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Một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số</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que</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kem</a:t>
            </a:r>
            <a:endParaRPr lang="en-US" sz="3600" dirty="0" smtClean="0">
              <a:solidFill>
                <a:schemeClr val="bg1"/>
              </a:solidFill>
              <a:latin typeface="Times New Roman" pitchFamily="18" charset="0"/>
              <a:cs typeface="Times New Roman" pitchFamily="18" charset="0"/>
            </a:endParaRPr>
          </a:p>
          <a:p>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Vòng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chun</a:t>
            </a:r>
            <a:endParaRPr lang="en-US" sz="3600" dirty="0" smtClean="0">
              <a:solidFill>
                <a:schemeClr val="bg1"/>
              </a:solidFill>
              <a:latin typeface="Times New Roman" pitchFamily="18" charset="0"/>
              <a:cs typeface="Times New Roman" pitchFamily="18" charset="0"/>
            </a:endParaRPr>
          </a:p>
          <a:p>
            <a:pPr marL="342900" indent="-342900">
              <a:buFontTx/>
              <a:buChar char="-"/>
            </a:pPr>
            <a:r>
              <a:rPr lang="en-US" sz="3600" dirty="0" err="1" smtClean="0">
                <a:solidFill>
                  <a:schemeClr val="bg1"/>
                </a:solidFill>
                <a:latin typeface="Times New Roman" pitchFamily="18" charset="0"/>
                <a:cs typeface="Times New Roman" pitchFamily="18" charset="0"/>
              </a:rPr>
              <a:t>Keo</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nến</a:t>
            </a:r>
            <a:r>
              <a:rPr lang="vi-VN"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kéo</a:t>
            </a:r>
            <a:endParaRPr lang="en-US"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66242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nh nen ppt lich su 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1524000" y="1219200"/>
            <a:ext cx="5915025" cy="923925"/>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219200" y="2590800"/>
            <a:ext cx="6553200" cy="2308324"/>
          </a:xfrm>
          <a:prstGeom prst="rect">
            <a:avLst/>
          </a:prstGeom>
        </p:spPr>
        <p:txBody>
          <a:bodyPr wrap="square">
            <a:spAutoFit/>
          </a:bodyPr>
          <a:lstStyle/>
          <a:p>
            <a:pPr>
              <a:buFontTx/>
              <a:buChar char="-"/>
            </a:pPr>
            <a:r>
              <a:rPr lang="en-US" altLang="en-US" sz="3600" b="1" dirty="0" err="1" smtClean="0">
                <a:solidFill>
                  <a:srgbClr val="C00000"/>
                </a:solidFill>
                <a:latin typeface="Times New Roman" panose="02020603050405020304" pitchFamily="18" charset="0"/>
              </a:rPr>
              <a:t>Học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theo</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nội</a:t>
            </a:r>
            <a:r>
              <a:rPr lang="en-US" altLang="en-US" sz="3600" b="1" dirty="0" smtClean="0">
                <a:solidFill>
                  <a:srgbClr val="C00000"/>
                </a:solidFill>
                <a:latin typeface="Times New Roman" panose="02020603050405020304" pitchFamily="18" charset="0"/>
              </a:rPr>
              <a:t> dung </a:t>
            </a:r>
            <a:r>
              <a:rPr lang="en-US" altLang="en-US" sz="3600" b="1" dirty="0" err="1" smtClean="0">
                <a:solidFill>
                  <a:srgbClr val="C00000"/>
                </a:solidFill>
                <a:latin typeface="Times New Roman" panose="02020603050405020304" pitchFamily="18" charset="0"/>
              </a:rPr>
              <a:t>vở</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ghi</a:t>
            </a:r>
            <a:endParaRPr lang="en-US" altLang="en-US" sz="3600" b="1" dirty="0" smtClean="0">
              <a:solidFill>
                <a:srgbClr val="C00000"/>
              </a:solidFill>
              <a:latin typeface="Times New Roman" panose="02020603050405020304" pitchFamily="18" charset="0"/>
            </a:endParaRPr>
          </a:p>
          <a:p>
            <a:r>
              <a:rPr lang="vi-VN" altLang="en-US" sz="3600" b="1" dirty="0" smtClean="0">
                <a:solidFill>
                  <a:srgbClr val="C00000"/>
                </a:solidFill>
                <a:latin typeface="Times New Roman" panose="02020603050405020304" pitchFamily="18" charset="0"/>
              </a:rPr>
              <a:t>-</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Làm</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tập</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trong</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sách</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tập</a:t>
            </a:r>
            <a:endParaRPr lang="en-US" altLang="en-US" sz="3600" b="1" dirty="0" smtClean="0">
              <a:solidFill>
                <a:srgbClr val="C00000"/>
              </a:solidFill>
              <a:latin typeface="Times New Roman" panose="02020603050405020304" pitchFamily="18" charset="0"/>
            </a:endParaRPr>
          </a:p>
          <a:p>
            <a:pPr>
              <a:buFontTx/>
              <a:buChar char="-"/>
            </a:pPr>
            <a:r>
              <a:rPr lang="en-US" altLang="en-US" sz="3600" b="1" dirty="0" err="1" smtClean="0">
                <a:solidFill>
                  <a:srgbClr val="C00000"/>
                </a:solidFill>
                <a:latin typeface="Times New Roman" panose="02020603050405020304" pitchFamily="18" charset="0"/>
              </a:rPr>
              <a:t>Đọc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trước</a:t>
            </a:r>
            <a:r>
              <a:rPr lang="en-US" altLang="en-US" sz="3600" b="1" dirty="0" smtClean="0">
                <a:solidFill>
                  <a:srgbClr val="C00000"/>
                </a:solidFill>
                <a:latin typeface="Times New Roman" panose="02020603050405020304" pitchFamily="18" charset="0"/>
              </a:rPr>
              <a:t> </a:t>
            </a:r>
            <a:r>
              <a:rPr lang="en-US" altLang="en-US" sz="3600" b="1" dirty="0" err="1" smtClean="0">
                <a:solidFill>
                  <a:srgbClr val="C00000"/>
                </a:solidFill>
                <a:latin typeface="Times New Roman" panose="02020603050405020304" pitchFamily="18" charset="0"/>
              </a:rPr>
              <a:t>bài</a:t>
            </a:r>
            <a:r>
              <a:rPr lang="en-US" altLang="en-US" sz="3600" b="1" dirty="0" smtClean="0">
                <a:solidFill>
                  <a:srgbClr val="C00000"/>
                </a:solidFill>
                <a:latin typeface="Times New Roman" panose="02020603050405020304" pitchFamily="18" charset="0"/>
              </a:rPr>
              <a:t> </a:t>
            </a:r>
            <a:r>
              <a:rPr lang="vi-VN" altLang="en-US" sz="3600" b="1" dirty="0" smtClean="0">
                <a:solidFill>
                  <a:srgbClr val="C00000"/>
                </a:solidFill>
                <a:latin typeface="Times New Roman" panose="02020603050405020304" pitchFamily="18" charset="0"/>
              </a:rPr>
              <a:t>47</a:t>
            </a:r>
            <a:r>
              <a:rPr lang="en-US" altLang="en-US" sz="3600" b="1" dirty="0" smtClean="0">
                <a:solidFill>
                  <a:srgbClr val="C00000"/>
                </a:solidFill>
                <a:latin typeface="Times New Roman" panose="02020603050405020304" pitchFamily="18" charset="0"/>
              </a:rPr>
              <a:t>:</a:t>
            </a:r>
            <a:r>
              <a:rPr lang="vi-VN" altLang="en-US" sz="3600" b="1" dirty="0" smtClean="0">
                <a:solidFill>
                  <a:srgbClr val="C00000"/>
                </a:solidFill>
                <a:latin typeface="Times New Roman" panose="02020603050405020304" pitchFamily="18" charset="0"/>
              </a:rPr>
              <a:t>Một số dạng năng lượng </a:t>
            </a:r>
            <a:endParaRPr lang="en-US" altLang="en-US" sz="3600" b="1" dirty="0">
              <a:solidFill>
                <a:srgbClr val="C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Valentine 05 03 "/>
          <p:cNvPicPr>
            <a:picLocks noChangeAspect="1" noChangeArrowheads="1"/>
          </p:cNvPicPr>
          <p:nvPr/>
        </p:nvPicPr>
        <p:blipFill>
          <a:blip r:embed="rId3">
            <a:extLst>
              <a:ext uri="{28A0092B-C50C-407E-A947-70E740481C1C}">
                <a14:useLocalDpi xmlns:a14="http://schemas.microsoft.com/office/drawing/2010/main" val="0"/>
              </a:ext>
            </a:extLst>
          </a:blip>
          <a:srcRect l="46288"/>
          <a:stretch>
            <a:fillRect/>
          </a:stretch>
        </p:blipFill>
        <p:spPr bwMode="auto">
          <a:xfrm>
            <a:off x="4233863" y="0"/>
            <a:ext cx="49101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4995" name="Picture 3" descr="Valentine 05 02 "/>
          <p:cNvPicPr>
            <a:picLocks noChangeAspect="1" noChangeArrowheads="1"/>
          </p:cNvPicPr>
          <p:nvPr/>
        </p:nvPicPr>
        <p:blipFill>
          <a:blip r:embed="rId4">
            <a:extLst>
              <a:ext uri="{28A0092B-C50C-407E-A947-70E740481C1C}">
                <a14:useLocalDpi xmlns:a14="http://schemas.microsoft.com/office/drawing/2010/main" val="0"/>
              </a:ext>
            </a:extLst>
          </a:blip>
          <a:srcRect r="46388"/>
          <a:stretch>
            <a:fillRect/>
          </a:stretch>
        </p:blipFill>
        <p:spPr bwMode="auto">
          <a:xfrm>
            <a:off x="0" y="0"/>
            <a:ext cx="4900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4996" name="Rectangle 4"/>
          <p:cNvSpPr>
            <a:spLocks noChangeArrowheads="1"/>
          </p:cNvSpPr>
          <p:nvPr/>
        </p:nvSpPr>
        <p:spPr bwMode="auto">
          <a:xfrm>
            <a:off x="76200" y="0"/>
            <a:ext cx="9144000" cy="6858000"/>
          </a:xfrm>
          <a:prstGeom prst="rect">
            <a:avLst/>
          </a:prstGeom>
          <a:gradFill rotWithShape="1">
            <a:gsLst>
              <a:gs pos="0">
                <a:srgbClr val="FF66FF">
                  <a:alpha val="35001"/>
                </a:srgbClr>
              </a:gs>
              <a:gs pos="50000">
                <a:srgbClr val="FFFFFF">
                  <a:alpha val="33000"/>
                </a:srgbClr>
              </a:gs>
              <a:gs pos="100000">
                <a:srgbClr val="FF66FF">
                  <a:alpha val="35001"/>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4997" name="Picture 5" descr="Sach  dong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3300" y="2420938"/>
            <a:ext cx="4114800" cy="15160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
          <p:cNvGrpSpPr>
            <a:grpSpLocks/>
          </p:cNvGrpSpPr>
          <p:nvPr/>
        </p:nvGrpSpPr>
        <p:grpSpPr bwMode="auto">
          <a:xfrm>
            <a:off x="5638800" y="381000"/>
            <a:ext cx="3124200" cy="2743200"/>
            <a:chOff x="2592" y="1776"/>
            <a:chExt cx="3024" cy="2407"/>
          </a:xfrm>
        </p:grpSpPr>
        <p:pic>
          <p:nvPicPr>
            <p:cNvPr id="84999" name="Picture 7" descr="hoc tr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RDJ4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85001"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sp>
        <p:nvSpPr>
          <p:cNvPr id="85002" name="WordArt 10"/>
          <p:cNvSpPr>
            <a:spLocks noChangeArrowheads="1" noChangeShapeType="1" noTextEdit="1"/>
          </p:cNvSpPr>
          <p:nvPr/>
        </p:nvSpPr>
        <p:spPr bwMode="auto">
          <a:xfrm>
            <a:off x="469900" y="1498600"/>
            <a:ext cx="5410200" cy="828675"/>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pic>
        <p:nvPicPr>
          <p:cNvPr id="85003" name="Picture 11" descr="hoa h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105400"/>
            <a:ext cx="34290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85004" name="thu Gui Elise.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0" y="6705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5001"/>
                                        </p:tgtEl>
                                        <p:attrNameLst>
                                          <p:attrName>style.visibility</p:attrName>
                                        </p:attrNameLst>
                                      </p:cBhvr>
                                      <p:to>
                                        <p:strVal val="visible"/>
                                      </p:to>
                                    </p:set>
                                    <p:anim by="(-#ppt_w*2)" calcmode="lin" valueType="num">
                                      <p:cBhvr rctx="PPT">
                                        <p:cTn id="7" dur="900" autoRev="1" fill="hold">
                                          <p:stCondLst>
                                            <p:cond delay="0"/>
                                          </p:stCondLst>
                                        </p:cTn>
                                        <p:tgtEl>
                                          <p:spTgt spid="85001"/>
                                        </p:tgtEl>
                                        <p:attrNameLst>
                                          <p:attrName>ppt_w</p:attrName>
                                        </p:attrNameLst>
                                      </p:cBhvr>
                                    </p:anim>
                                    <p:anim by="(#ppt_w*0.50)" calcmode="lin" valueType="num">
                                      <p:cBhvr>
                                        <p:cTn id="8" dur="900" decel="50000" autoRev="1" fill="hold">
                                          <p:stCondLst>
                                            <p:cond delay="0"/>
                                          </p:stCondLst>
                                        </p:cTn>
                                        <p:tgtEl>
                                          <p:spTgt spid="85001"/>
                                        </p:tgtEl>
                                        <p:attrNameLst>
                                          <p:attrName>ppt_x</p:attrName>
                                        </p:attrNameLst>
                                      </p:cBhvr>
                                    </p:anim>
                                    <p:anim from="(-#ppt_h/2)" to="(#ppt_y)" calcmode="lin" valueType="num">
                                      <p:cBhvr>
                                        <p:cTn id="9" dur="1800" fill="hold">
                                          <p:stCondLst>
                                            <p:cond delay="0"/>
                                          </p:stCondLst>
                                        </p:cTn>
                                        <p:tgtEl>
                                          <p:spTgt spid="85001"/>
                                        </p:tgtEl>
                                        <p:attrNameLst>
                                          <p:attrName>ppt_y</p:attrName>
                                        </p:attrNameLst>
                                      </p:cBhvr>
                                    </p:anim>
                                    <p:animRot by="21600000">
                                      <p:cBhvr>
                                        <p:cTn id="10" dur="1800" fill="hold">
                                          <p:stCondLst>
                                            <p:cond delay="0"/>
                                          </p:stCondLst>
                                        </p:cTn>
                                        <p:tgtEl>
                                          <p:spTgt spid="85001"/>
                                        </p:tgtEl>
                                        <p:attrNameLst>
                                          <p:attrName>r</p:attrName>
                                        </p:attrNameLst>
                                      </p:cBhvr>
                                    </p:animRot>
                                  </p:childTnLst>
                                </p:cTn>
                              </p:par>
                              <p:par>
                                <p:cTn id="11" presetID="32" presetClass="emph" presetSubtype="0" repeatCount="indefinite" fill="hold" nodeType="withEffect">
                                  <p:stCondLst>
                                    <p:cond delay="0"/>
                                  </p:stCondLst>
                                  <p:childTnLst>
                                    <p:animClr clrSpc="rgb" dir="cw">
                                      <p:cBhvr override="childStyle">
                                        <p:cTn id="12" dur="108" fill="hold"/>
                                        <p:tgtEl>
                                          <p:spTgt spid="85002"/>
                                        </p:tgtEl>
                                        <p:attrNameLst>
                                          <p:attrName>style.color</p:attrName>
                                        </p:attrNameLst>
                                      </p:cBhvr>
                                      <p:to>
                                        <a:schemeClr val="accent2"/>
                                      </p:to>
                                    </p:animClr>
                                    <p:animClr clrSpc="rgb" dir="cw">
                                      <p:cBhvr>
                                        <p:cTn id="13" dur="108" fill="hold"/>
                                        <p:tgtEl>
                                          <p:spTgt spid="85002"/>
                                        </p:tgtEl>
                                        <p:attrNameLst>
                                          <p:attrName>fillcolor</p:attrName>
                                        </p:attrNameLst>
                                      </p:cBhvr>
                                      <p:to>
                                        <a:schemeClr val="accent2"/>
                                      </p:to>
                                    </p:animClr>
                                    <p:set>
                                      <p:cBhvr>
                                        <p:cTn id="14" dur="108" fill="hold"/>
                                        <p:tgtEl>
                                          <p:spTgt spid="85002"/>
                                        </p:tgtEl>
                                        <p:attrNameLst>
                                          <p:attrName>fill.type</p:attrName>
                                        </p:attrNameLst>
                                      </p:cBhvr>
                                      <p:to>
                                        <p:strVal val="solid"/>
                                      </p:to>
                                    </p:set>
                                    <p:set>
                                      <p:cBhvr>
                                        <p:cTn id="15" dur="108" fill="hold"/>
                                        <p:tgtEl>
                                          <p:spTgt spid="85002"/>
                                        </p:tgtEl>
                                        <p:attrNameLst>
                                          <p:attrName>fill.on</p:attrName>
                                        </p:attrNameLst>
                                      </p:cBhvr>
                                      <p:to>
                                        <p:strVal val="true"/>
                                      </p:to>
                                    </p:set>
                                    <p:animRot by="120000">
                                      <p:cBhvr>
                                        <p:cTn id="16" dur="108" fill="hold">
                                          <p:stCondLst>
                                            <p:cond delay="0"/>
                                          </p:stCondLst>
                                        </p:cTn>
                                        <p:tgtEl>
                                          <p:spTgt spid="85002"/>
                                        </p:tgtEl>
                                        <p:attrNameLst>
                                          <p:attrName>r</p:attrName>
                                        </p:attrNameLst>
                                      </p:cBhvr>
                                    </p:animRot>
                                    <p:animRot by="-240000">
                                      <p:cBhvr>
                                        <p:cTn id="17" dur="216" fill="hold">
                                          <p:stCondLst>
                                            <p:cond delay="216"/>
                                          </p:stCondLst>
                                        </p:cTn>
                                        <p:tgtEl>
                                          <p:spTgt spid="85002"/>
                                        </p:tgtEl>
                                        <p:attrNameLst>
                                          <p:attrName>r</p:attrName>
                                        </p:attrNameLst>
                                      </p:cBhvr>
                                    </p:animRot>
                                    <p:animRot by="240000">
                                      <p:cBhvr>
                                        <p:cTn id="18" dur="216" fill="hold">
                                          <p:stCondLst>
                                            <p:cond delay="432"/>
                                          </p:stCondLst>
                                        </p:cTn>
                                        <p:tgtEl>
                                          <p:spTgt spid="85002"/>
                                        </p:tgtEl>
                                        <p:attrNameLst>
                                          <p:attrName>r</p:attrName>
                                        </p:attrNameLst>
                                      </p:cBhvr>
                                    </p:animRot>
                                    <p:animRot by="-240000">
                                      <p:cBhvr>
                                        <p:cTn id="19" dur="216" fill="hold">
                                          <p:stCondLst>
                                            <p:cond delay="648"/>
                                          </p:stCondLst>
                                        </p:cTn>
                                        <p:tgtEl>
                                          <p:spTgt spid="85002"/>
                                        </p:tgtEl>
                                        <p:attrNameLst>
                                          <p:attrName>r</p:attrName>
                                        </p:attrNameLst>
                                      </p:cBhvr>
                                    </p:animRot>
                                    <p:animRot by="120000">
                                      <p:cBhvr>
                                        <p:cTn id="20" dur="216" fill="hold">
                                          <p:stCondLst>
                                            <p:cond delay="864"/>
                                          </p:stCondLst>
                                        </p:cTn>
                                        <p:tgtEl>
                                          <p:spTgt spid="85002"/>
                                        </p:tgtEl>
                                        <p:attrNameLst>
                                          <p:attrName>r</p:attrName>
                                        </p:attrNameLst>
                                      </p:cBhvr>
                                    </p:animRot>
                                  </p:childTnLst>
                                </p:cTn>
                              </p:par>
                              <p:par>
                                <p:cTn id="21" presetID="1" presetClass="mediacall" presetSubtype="0" fill="hold" nodeType="withEffect">
                                  <p:stCondLst>
                                    <p:cond delay="0"/>
                                  </p:stCondLst>
                                  <p:childTnLst>
                                    <p:cmd type="call" cmd="playFrom(0.0)">
                                      <p:cBhvr>
                                        <p:cTn id="22" dur="205008" fill="hold"/>
                                        <p:tgtEl>
                                          <p:spTgt spid="850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85004"/>
                </p:tgtEl>
              </p:cMediaNode>
            </p:audio>
          </p:childTnLst>
        </p:cTn>
      </p:par>
    </p:tnLst>
    <p:bldLst>
      <p:bldP spid="850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CÁC DẠNG NĂNG LƯỢNG XUẤT HIỆN TRONG TRANH</a:t>
            </a:r>
            <a:endParaRPr lang="en-US" sz="3600" b="1" dirty="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26004512"/>
              </p:ext>
            </p:extLst>
          </p:nvPr>
        </p:nvGraphicFramePr>
        <p:xfrm>
          <a:off x="0" y="1209818"/>
          <a:ext cx="9144000" cy="5648184"/>
        </p:xfrm>
        <a:graphic>
          <a:graphicData uri="http://schemas.openxmlformats.org/drawingml/2006/table">
            <a:tbl>
              <a:tblPr firstRow="1" bandRow="1">
                <a:tableStyleId>{5C22544A-7EE6-4342-B048-85BDC9FD1C3A}</a:tableStyleId>
              </a:tblPr>
              <a:tblGrid>
                <a:gridCol w="4572000"/>
                <a:gridCol w="4572000"/>
              </a:tblGrid>
              <a:tr h="706023">
                <a:tc>
                  <a:txBody>
                    <a:bodyPr/>
                    <a:lstStyle/>
                    <a:p>
                      <a:pPr algn="ctr"/>
                      <a:r>
                        <a:rPr lang="en-US" sz="2800" baseline="0" dirty="0" err="1" smtClean="0">
                          <a:latin typeface="Times New Roman" pitchFamily="18" charset="0"/>
                          <a:cs typeface="Times New Roman" pitchFamily="18" charset="0"/>
                        </a:rPr>
                        <a:t>Dạng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năng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lượng</a:t>
                      </a:r>
                      <a:endParaRPr lang="en-US" sz="2800" dirty="0">
                        <a:latin typeface="Times New Roman" pitchFamily="18" charset="0"/>
                        <a:cs typeface="Times New Roman" pitchFamily="18" charset="0"/>
                      </a:endParaRPr>
                    </a:p>
                  </a:txBody>
                  <a:tcPr marL="68580" marR="68580"/>
                </a:tc>
                <a:tc>
                  <a:txBody>
                    <a:bodyPr/>
                    <a:lstStyle/>
                    <a:p>
                      <a:pPr algn="ctr"/>
                      <a:r>
                        <a:rPr lang="en-US" sz="2800" dirty="0" err="1" smtClean="0">
                          <a:latin typeface="Times New Roman" pitchFamily="18" charset="0"/>
                          <a:cs typeface="Times New Roman" pitchFamily="18" charset="0"/>
                        </a:rPr>
                        <a:t>Biểu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hiện</a:t>
                      </a:r>
                      <a:endParaRPr lang="en-US" sz="2800" dirty="0">
                        <a:latin typeface="Times New Roman" pitchFamily="18" charset="0"/>
                        <a:cs typeface="Times New Roman" pitchFamily="18" charset="0"/>
                      </a:endParaRPr>
                    </a:p>
                  </a:txBody>
                  <a:tcPr marL="68580" marR="68580"/>
                </a:tc>
              </a:tr>
              <a:tr h="706023">
                <a:tc>
                  <a:txBody>
                    <a:bodyPr/>
                    <a:lstStyle/>
                    <a:p>
                      <a:endParaRPr lang="en-US"/>
                    </a:p>
                  </a:txBody>
                  <a:tcPr marL="68580" marR="68580"/>
                </a:tc>
                <a:tc>
                  <a:txBody>
                    <a:bodyPr/>
                    <a:lstStyle/>
                    <a:p>
                      <a:endParaRPr lang="en-US" dirty="0"/>
                    </a:p>
                  </a:txBody>
                  <a:tcPr marL="68580" marR="68580"/>
                </a:tc>
              </a:tr>
              <a:tr h="706023">
                <a:tc>
                  <a:txBody>
                    <a:bodyPr/>
                    <a:lstStyle/>
                    <a:p>
                      <a:endParaRPr lang="en-US" dirty="0"/>
                    </a:p>
                  </a:txBody>
                  <a:tcPr marL="68580" marR="68580"/>
                </a:tc>
                <a:tc>
                  <a:txBody>
                    <a:bodyPr/>
                    <a:lstStyle/>
                    <a:p>
                      <a:endParaRPr lang="en-US" dirty="0"/>
                    </a:p>
                  </a:txBody>
                  <a:tcPr marL="68580" marR="68580"/>
                </a:tc>
              </a:tr>
              <a:tr h="706023">
                <a:tc>
                  <a:txBody>
                    <a:bodyPr/>
                    <a:lstStyle/>
                    <a:p>
                      <a:endParaRPr lang="en-US" dirty="0"/>
                    </a:p>
                  </a:txBody>
                  <a:tcPr marL="68580" marR="68580"/>
                </a:tc>
                <a:tc>
                  <a:txBody>
                    <a:bodyPr/>
                    <a:lstStyle/>
                    <a:p>
                      <a:endParaRPr lang="en-US" dirty="0"/>
                    </a:p>
                  </a:txBody>
                  <a:tcPr marL="68580" marR="68580"/>
                </a:tc>
              </a:tr>
              <a:tr h="706023">
                <a:tc>
                  <a:txBody>
                    <a:bodyPr/>
                    <a:lstStyle/>
                    <a:p>
                      <a:endParaRPr lang="en-US" dirty="0"/>
                    </a:p>
                  </a:txBody>
                  <a:tcPr marL="68580" marR="68580"/>
                </a:tc>
                <a:tc>
                  <a:txBody>
                    <a:bodyPr/>
                    <a:lstStyle/>
                    <a:p>
                      <a:endParaRPr lang="en-US" dirty="0"/>
                    </a:p>
                  </a:txBody>
                  <a:tcPr marL="68580" marR="68580"/>
                </a:tc>
              </a:tr>
              <a:tr h="706023">
                <a:tc>
                  <a:txBody>
                    <a:bodyPr/>
                    <a:lstStyle/>
                    <a:p>
                      <a:endParaRPr lang="en-US"/>
                    </a:p>
                  </a:txBody>
                  <a:tcPr marL="68580" marR="68580"/>
                </a:tc>
                <a:tc>
                  <a:txBody>
                    <a:bodyPr/>
                    <a:lstStyle/>
                    <a:p>
                      <a:endParaRPr lang="en-US" dirty="0"/>
                    </a:p>
                  </a:txBody>
                  <a:tcPr marL="68580" marR="68580"/>
                </a:tc>
              </a:tr>
              <a:tr h="706023">
                <a:tc>
                  <a:txBody>
                    <a:bodyPr/>
                    <a:lstStyle/>
                    <a:p>
                      <a:endParaRPr lang="en-US" dirty="0"/>
                    </a:p>
                  </a:txBody>
                  <a:tcPr marL="68580" marR="68580"/>
                </a:tc>
                <a:tc>
                  <a:txBody>
                    <a:bodyPr/>
                    <a:lstStyle/>
                    <a:p>
                      <a:endParaRPr lang="en-US"/>
                    </a:p>
                  </a:txBody>
                  <a:tcPr marL="68580" marR="68580"/>
                </a:tc>
              </a:tr>
              <a:tr h="706023">
                <a:tc>
                  <a:txBody>
                    <a:bodyPr/>
                    <a:lstStyle/>
                    <a:p>
                      <a:endParaRPr lang="en-US"/>
                    </a:p>
                  </a:txBody>
                  <a:tcPr marL="68580" marR="68580"/>
                </a:tc>
                <a:tc>
                  <a:txBody>
                    <a:bodyPr/>
                    <a:lstStyle/>
                    <a:p>
                      <a:endParaRPr lang="en-US" dirty="0"/>
                    </a:p>
                  </a:txBody>
                  <a:tcPr marL="68580" marR="68580"/>
                </a:tc>
              </a:tr>
            </a:tbl>
          </a:graphicData>
        </a:graphic>
      </p:graphicFrame>
      <p:sp>
        <p:nvSpPr>
          <p:cNvPr id="13" name="TextBox 12"/>
          <p:cNvSpPr txBox="1"/>
          <p:nvPr/>
        </p:nvSpPr>
        <p:spPr>
          <a:xfrm>
            <a:off x="409721" y="2743200"/>
            <a:ext cx="3713871" cy="523220"/>
          </a:xfrm>
          <a:prstGeom prst="rect">
            <a:avLst/>
          </a:prstGeom>
          <a:noFill/>
        </p:spPr>
        <p:txBody>
          <a:bodyPr wrap="square" rtlCol="0">
            <a:spAutoFit/>
          </a:bodyPr>
          <a:lstStyle/>
          <a:p>
            <a:r>
              <a:rPr lang="en-US" sz="2800" dirty="0" err="1" smtClean="0">
                <a:solidFill>
                  <a:srgbClr val="7030A0"/>
                </a:solidFill>
                <a:latin typeface="Times New Roman" pitchFamily="18" charset="0"/>
                <a:cs typeface="Times New Roman" pitchFamily="18" charset="0"/>
              </a:rPr>
              <a:t>Năng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lượng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gió</a:t>
            </a:r>
            <a:endParaRPr lang="en-US" sz="2800" dirty="0">
              <a:solidFill>
                <a:srgbClr val="7030A0"/>
              </a:solidFill>
              <a:latin typeface="Times New Roman" pitchFamily="18" charset="0"/>
              <a:cs typeface="Times New Roman" pitchFamily="18" charset="0"/>
            </a:endParaRPr>
          </a:p>
        </p:txBody>
      </p:sp>
      <p:sp>
        <p:nvSpPr>
          <p:cNvPr id="15" name="TextBox 14"/>
          <p:cNvSpPr txBox="1"/>
          <p:nvPr/>
        </p:nvSpPr>
        <p:spPr>
          <a:xfrm>
            <a:off x="381000" y="2057400"/>
            <a:ext cx="371387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trời</a:t>
            </a:r>
            <a:endParaRPr lang="en-US" sz="2800" dirty="0">
              <a:solidFill>
                <a:srgbClr val="FF0000"/>
              </a:solidFill>
              <a:latin typeface="Times New Roman" pitchFamily="18" charset="0"/>
              <a:cs typeface="Times New Roman" pitchFamily="18" charset="0"/>
            </a:endParaRPr>
          </a:p>
        </p:txBody>
      </p:sp>
      <p:sp>
        <p:nvSpPr>
          <p:cNvPr id="17" name="TextBox 16"/>
          <p:cNvSpPr txBox="1"/>
          <p:nvPr/>
        </p:nvSpPr>
        <p:spPr>
          <a:xfrm>
            <a:off x="409721" y="3517911"/>
            <a:ext cx="371387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dòng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nước</a:t>
            </a:r>
            <a:endParaRPr lang="en-US" sz="2800" dirty="0">
              <a:solidFill>
                <a:srgbClr val="FF0000"/>
              </a:solidFill>
              <a:latin typeface="Times New Roman" pitchFamily="18" charset="0"/>
              <a:cs typeface="Times New Roman" pitchFamily="18" charset="0"/>
            </a:endParaRPr>
          </a:p>
        </p:txBody>
      </p:sp>
      <p:sp>
        <p:nvSpPr>
          <p:cNvPr id="19" name="TextBox 18"/>
          <p:cNvSpPr txBox="1"/>
          <p:nvPr/>
        </p:nvSpPr>
        <p:spPr>
          <a:xfrm>
            <a:off x="409721" y="4292622"/>
            <a:ext cx="3713871" cy="523220"/>
          </a:xfrm>
          <a:prstGeom prst="rect">
            <a:avLst/>
          </a:prstGeom>
          <a:noFill/>
        </p:spPr>
        <p:txBody>
          <a:bodyPr wrap="square" rtlCol="0">
            <a:spAutoFit/>
          </a:bodyPr>
          <a:lstStyle/>
          <a:p>
            <a:r>
              <a:rPr lang="en-US" sz="2800" dirty="0" err="1" smtClean="0">
                <a:solidFill>
                  <a:srgbClr val="7030A0"/>
                </a:solidFill>
                <a:latin typeface="Times New Roman" pitchFamily="18" charset="0"/>
                <a:cs typeface="Times New Roman" pitchFamily="18" charset="0"/>
              </a:rPr>
              <a:t>Năng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lượng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điện</a:t>
            </a:r>
            <a:endParaRPr lang="en-US" sz="2800" dirty="0">
              <a:solidFill>
                <a:srgbClr val="7030A0"/>
              </a:solidFill>
              <a:latin typeface="Times New Roman" pitchFamily="18" charset="0"/>
              <a:cs typeface="Times New Roman" pitchFamily="18" charset="0"/>
            </a:endParaRPr>
          </a:p>
        </p:txBody>
      </p:sp>
      <p:sp>
        <p:nvSpPr>
          <p:cNvPr id="21" name="TextBox 20"/>
          <p:cNvSpPr txBox="1"/>
          <p:nvPr/>
        </p:nvSpPr>
        <p:spPr>
          <a:xfrm>
            <a:off x="409721" y="4926039"/>
            <a:ext cx="371387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hạt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endParaRPr lang="en-US" sz="2800" dirty="0">
              <a:solidFill>
                <a:srgbClr val="FF0000"/>
              </a:solidFill>
              <a:latin typeface="Times New Roman" pitchFamily="18" charset="0"/>
              <a:cs typeface="Times New Roman" pitchFamily="18" charset="0"/>
            </a:endParaRPr>
          </a:p>
        </p:txBody>
      </p:sp>
      <p:sp>
        <p:nvSpPr>
          <p:cNvPr id="23" name="TextBox 22"/>
          <p:cNvSpPr txBox="1"/>
          <p:nvPr/>
        </p:nvSpPr>
        <p:spPr>
          <a:xfrm>
            <a:off x="409721" y="5591538"/>
            <a:ext cx="3713871"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14630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02" y="1"/>
            <a:ext cx="9347102" cy="6772549"/>
          </a:xfrm>
          <a:prstGeom prst="rect">
            <a:avLst/>
          </a:prstGeom>
        </p:spPr>
      </p:pic>
      <p:sp>
        <p:nvSpPr>
          <p:cNvPr id="5" name="TextBox 4"/>
          <p:cNvSpPr txBox="1"/>
          <p:nvPr/>
        </p:nvSpPr>
        <p:spPr>
          <a:xfrm>
            <a:off x="0" y="295422"/>
            <a:ext cx="8208498" cy="646331"/>
          </a:xfrm>
          <a:prstGeom prst="rect">
            <a:avLst/>
          </a:prstGeom>
          <a:noFill/>
        </p:spPr>
        <p:txBody>
          <a:bodyPr wrap="square" rtlCol="0">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Biểu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hiện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từng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năng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lượng</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457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CÁC DẠNG NĂNG LƯỢNG XUẤT HIỆN TRONG TRANH</a:t>
            </a:r>
            <a:endParaRPr lang="en-US" sz="3600" b="1" dirty="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extLst/>
          </p:nvPr>
        </p:nvGraphicFramePr>
        <p:xfrm>
          <a:off x="0" y="1209818"/>
          <a:ext cx="9144000" cy="5648184"/>
        </p:xfrm>
        <a:graphic>
          <a:graphicData uri="http://schemas.openxmlformats.org/drawingml/2006/table">
            <a:tbl>
              <a:tblPr firstRow="1" bandRow="1">
                <a:tableStyleId>{5C22544A-7EE6-4342-B048-85BDC9FD1C3A}</a:tableStyleId>
              </a:tblPr>
              <a:tblGrid>
                <a:gridCol w="4572000"/>
                <a:gridCol w="4572000"/>
              </a:tblGrid>
              <a:tr h="706023">
                <a:tc>
                  <a:txBody>
                    <a:bodyPr/>
                    <a:lstStyle/>
                    <a:p>
                      <a:pPr algn="ctr"/>
                      <a:r>
                        <a:rPr lang="en-US" sz="2800" baseline="0" dirty="0" err="1" smtClean="0">
                          <a:latin typeface="Times New Roman" pitchFamily="18" charset="0"/>
                          <a:cs typeface="Times New Roman" pitchFamily="18" charset="0"/>
                        </a:rPr>
                        <a:t>Dạng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năng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lượng</a:t>
                      </a:r>
                      <a:endParaRPr lang="en-US" sz="2800" dirty="0">
                        <a:latin typeface="Times New Roman" pitchFamily="18" charset="0"/>
                        <a:cs typeface="Times New Roman" pitchFamily="18" charset="0"/>
                      </a:endParaRPr>
                    </a:p>
                  </a:txBody>
                  <a:tcPr marL="68580" marR="68580"/>
                </a:tc>
                <a:tc>
                  <a:txBody>
                    <a:bodyPr/>
                    <a:lstStyle/>
                    <a:p>
                      <a:pPr algn="ctr"/>
                      <a:r>
                        <a:rPr lang="en-US" sz="2800" dirty="0" err="1" smtClean="0">
                          <a:latin typeface="Times New Roman" pitchFamily="18" charset="0"/>
                          <a:cs typeface="Times New Roman" pitchFamily="18" charset="0"/>
                        </a:rPr>
                        <a:t>Biểu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hiện</a:t>
                      </a:r>
                      <a:endParaRPr lang="en-US" sz="2800" dirty="0">
                        <a:latin typeface="Times New Roman" pitchFamily="18" charset="0"/>
                        <a:cs typeface="Times New Roman" pitchFamily="18" charset="0"/>
                      </a:endParaRPr>
                    </a:p>
                  </a:txBody>
                  <a:tcPr marL="68580" marR="68580"/>
                </a:tc>
              </a:tr>
              <a:tr h="706023">
                <a:tc>
                  <a:txBody>
                    <a:bodyPr/>
                    <a:lstStyle/>
                    <a:p>
                      <a:endParaRPr lang="en-US"/>
                    </a:p>
                  </a:txBody>
                  <a:tcPr marL="68580" marR="68580"/>
                </a:tc>
                <a:tc>
                  <a:txBody>
                    <a:bodyPr/>
                    <a:lstStyle/>
                    <a:p>
                      <a:endParaRPr lang="en-US" dirty="0"/>
                    </a:p>
                  </a:txBody>
                  <a:tcPr marL="68580" marR="68580"/>
                </a:tc>
              </a:tr>
              <a:tr h="706023">
                <a:tc>
                  <a:txBody>
                    <a:bodyPr/>
                    <a:lstStyle/>
                    <a:p>
                      <a:endParaRPr lang="en-US" dirty="0"/>
                    </a:p>
                  </a:txBody>
                  <a:tcPr marL="68580" marR="68580"/>
                </a:tc>
                <a:tc>
                  <a:txBody>
                    <a:bodyPr/>
                    <a:lstStyle/>
                    <a:p>
                      <a:endParaRPr lang="en-US" dirty="0"/>
                    </a:p>
                  </a:txBody>
                  <a:tcPr marL="68580" marR="68580"/>
                </a:tc>
              </a:tr>
              <a:tr h="706023">
                <a:tc>
                  <a:txBody>
                    <a:bodyPr/>
                    <a:lstStyle/>
                    <a:p>
                      <a:endParaRPr lang="en-US" dirty="0"/>
                    </a:p>
                  </a:txBody>
                  <a:tcPr marL="68580" marR="68580"/>
                </a:tc>
                <a:tc>
                  <a:txBody>
                    <a:bodyPr/>
                    <a:lstStyle/>
                    <a:p>
                      <a:endParaRPr lang="en-US" dirty="0"/>
                    </a:p>
                  </a:txBody>
                  <a:tcPr marL="68580" marR="68580"/>
                </a:tc>
              </a:tr>
              <a:tr h="706023">
                <a:tc>
                  <a:txBody>
                    <a:bodyPr/>
                    <a:lstStyle/>
                    <a:p>
                      <a:endParaRPr lang="en-US" dirty="0"/>
                    </a:p>
                  </a:txBody>
                  <a:tcPr marL="68580" marR="68580"/>
                </a:tc>
                <a:tc>
                  <a:txBody>
                    <a:bodyPr/>
                    <a:lstStyle/>
                    <a:p>
                      <a:endParaRPr lang="en-US" dirty="0"/>
                    </a:p>
                  </a:txBody>
                  <a:tcPr marL="68580" marR="68580"/>
                </a:tc>
              </a:tr>
              <a:tr h="706023">
                <a:tc>
                  <a:txBody>
                    <a:bodyPr/>
                    <a:lstStyle/>
                    <a:p>
                      <a:endParaRPr lang="en-US"/>
                    </a:p>
                  </a:txBody>
                  <a:tcPr marL="68580" marR="68580"/>
                </a:tc>
                <a:tc>
                  <a:txBody>
                    <a:bodyPr/>
                    <a:lstStyle/>
                    <a:p>
                      <a:endParaRPr lang="en-US" dirty="0"/>
                    </a:p>
                  </a:txBody>
                  <a:tcPr marL="68580" marR="68580"/>
                </a:tc>
              </a:tr>
              <a:tr h="706023">
                <a:tc>
                  <a:txBody>
                    <a:bodyPr/>
                    <a:lstStyle/>
                    <a:p>
                      <a:endParaRPr lang="en-US" dirty="0"/>
                    </a:p>
                  </a:txBody>
                  <a:tcPr marL="68580" marR="68580"/>
                </a:tc>
                <a:tc>
                  <a:txBody>
                    <a:bodyPr/>
                    <a:lstStyle/>
                    <a:p>
                      <a:endParaRPr lang="en-US"/>
                    </a:p>
                  </a:txBody>
                  <a:tcPr marL="68580" marR="68580"/>
                </a:tc>
              </a:tr>
              <a:tr h="706023">
                <a:tc>
                  <a:txBody>
                    <a:bodyPr/>
                    <a:lstStyle/>
                    <a:p>
                      <a:endParaRPr lang="en-US"/>
                    </a:p>
                  </a:txBody>
                  <a:tcPr marL="68580" marR="68580"/>
                </a:tc>
                <a:tc>
                  <a:txBody>
                    <a:bodyPr/>
                    <a:lstStyle/>
                    <a:p>
                      <a:endParaRPr lang="en-US" dirty="0"/>
                    </a:p>
                  </a:txBody>
                  <a:tcPr marL="68580" marR="68580"/>
                </a:tc>
              </a:tr>
            </a:tbl>
          </a:graphicData>
        </a:graphic>
      </p:graphicFrame>
      <p:sp>
        <p:nvSpPr>
          <p:cNvPr id="13" name="TextBox 12"/>
          <p:cNvSpPr txBox="1"/>
          <p:nvPr/>
        </p:nvSpPr>
        <p:spPr>
          <a:xfrm>
            <a:off x="409721" y="2743200"/>
            <a:ext cx="3713871" cy="523220"/>
          </a:xfrm>
          <a:prstGeom prst="rect">
            <a:avLst/>
          </a:prstGeom>
          <a:noFill/>
        </p:spPr>
        <p:txBody>
          <a:bodyPr wrap="square" rtlCol="0">
            <a:spAutoFit/>
          </a:bodyPr>
          <a:lstStyle/>
          <a:p>
            <a:r>
              <a:rPr lang="en-US" sz="2800" dirty="0" err="1" smtClean="0">
                <a:solidFill>
                  <a:srgbClr val="7030A0"/>
                </a:solidFill>
                <a:latin typeface="Times New Roman" pitchFamily="18" charset="0"/>
                <a:cs typeface="Times New Roman" pitchFamily="18" charset="0"/>
              </a:rPr>
              <a:t>Năng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lượng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gió</a:t>
            </a:r>
            <a:endParaRPr lang="en-US" sz="2800" dirty="0">
              <a:solidFill>
                <a:srgbClr val="7030A0"/>
              </a:solidFill>
              <a:latin typeface="Times New Roman" pitchFamily="18" charset="0"/>
              <a:cs typeface="Times New Roman" pitchFamily="18" charset="0"/>
            </a:endParaRPr>
          </a:p>
        </p:txBody>
      </p:sp>
      <p:sp>
        <p:nvSpPr>
          <p:cNvPr id="14" name="TextBox 13"/>
          <p:cNvSpPr txBox="1"/>
          <p:nvPr/>
        </p:nvSpPr>
        <p:spPr>
          <a:xfrm>
            <a:off x="4630029" y="1941342"/>
            <a:ext cx="371387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Ánh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sáng</a:t>
            </a:r>
            <a:r>
              <a:rPr lang="en-US" sz="2800" dirty="0" smtClean="0">
                <a:solidFill>
                  <a:srgbClr val="FF000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nhiệt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độ</a:t>
            </a:r>
            <a:endParaRPr lang="en-US" sz="2800" dirty="0">
              <a:solidFill>
                <a:srgbClr val="00B050"/>
              </a:solidFill>
              <a:latin typeface="Times New Roman" pitchFamily="18" charset="0"/>
              <a:cs typeface="Times New Roman" pitchFamily="18" charset="0"/>
            </a:endParaRPr>
          </a:p>
        </p:txBody>
      </p:sp>
      <p:sp>
        <p:nvSpPr>
          <p:cNvPr id="15" name="TextBox 14"/>
          <p:cNvSpPr txBox="1"/>
          <p:nvPr/>
        </p:nvSpPr>
        <p:spPr>
          <a:xfrm>
            <a:off x="409721" y="2093742"/>
            <a:ext cx="371387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trời</a:t>
            </a:r>
            <a:endParaRPr lang="en-US" sz="2800" dirty="0">
              <a:solidFill>
                <a:srgbClr val="FF0000"/>
              </a:solidFill>
              <a:latin typeface="Times New Roman" pitchFamily="18" charset="0"/>
              <a:cs typeface="Times New Roman" pitchFamily="18" charset="0"/>
            </a:endParaRPr>
          </a:p>
        </p:txBody>
      </p:sp>
      <p:sp>
        <p:nvSpPr>
          <p:cNvPr id="16" name="TextBox 15"/>
          <p:cNvSpPr txBox="1"/>
          <p:nvPr/>
        </p:nvSpPr>
        <p:spPr>
          <a:xfrm>
            <a:off x="4630029" y="2743200"/>
            <a:ext cx="3713871" cy="523220"/>
          </a:xfrm>
          <a:prstGeom prst="rect">
            <a:avLst/>
          </a:prstGeom>
          <a:noFill/>
        </p:spPr>
        <p:txBody>
          <a:bodyPr wrap="square" rtlCol="0">
            <a:spAutoFit/>
          </a:bodyPr>
          <a:lstStyle/>
          <a:p>
            <a:r>
              <a:rPr lang="en-US" sz="2800" dirty="0" err="1" smtClean="0">
                <a:solidFill>
                  <a:srgbClr val="00B050"/>
                </a:solidFill>
                <a:latin typeface="Times New Roman" pitchFamily="18" charset="0"/>
                <a:cs typeface="Times New Roman" pitchFamily="18" charset="0"/>
              </a:rPr>
              <a:t>Cánh</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quạt</a:t>
            </a:r>
            <a:r>
              <a:rPr lang="en-US" sz="2800" dirty="0" smtClean="0">
                <a:solidFill>
                  <a:srgbClr val="00B05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gió</a:t>
            </a:r>
            <a:r>
              <a:rPr lang="en-US" sz="2800" dirty="0" smtClean="0">
                <a:solidFill>
                  <a:srgbClr val="FF0000"/>
                </a:solidFill>
                <a:latin typeface="Times New Roman" pitchFamily="18" charset="0"/>
                <a:cs typeface="Times New Roman" pitchFamily="18" charset="0"/>
              </a:rPr>
              <a:t> quay</a:t>
            </a:r>
            <a:endParaRPr lang="en-US" sz="2800" dirty="0">
              <a:solidFill>
                <a:srgbClr val="FF0000"/>
              </a:solidFill>
              <a:latin typeface="Times New Roman" pitchFamily="18" charset="0"/>
              <a:cs typeface="Times New Roman" pitchFamily="18" charset="0"/>
            </a:endParaRPr>
          </a:p>
        </p:txBody>
      </p:sp>
      <p:sp>
        <p:nvSpPr>
          <p:cNvPr id="17" name="TextBox 16"/>
          <p:cNvSpPr txBox="1"/>
          <p:nvPr/>
        </p:nvSpPr>
        <p:spPr>
          <a:xfrm>
            <a:off x="409721" y="3517911"/>
            <a:ext cx="371387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dòng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nước</a:t>
            </a:r>
            <a:endParaRPr lang="en-US" sz="2800" dirty="0">
              <a:solidFill>
                <a:srgbClr val="FF0000"/>
              </a:solidFill>
              <a:latin typeface="Times New Roman" pitchFamily="18" charset="0"/>
              <a:cs typeface="Times New Roman" pitchFamily="18" charset="0"/>
            </a:endParaRPr>
          </a:p>
        </p:txBody>
      </p:sp>
      <p:sp>
        <p:nvSpPr>
          <p:cNvPr id="18" name="TextBox 17"/>
          <p:cNvSpPr txBox="1"/>
          <p:nvPr/>
        </p:nvSpPr>
        <p:spPr>
          <a:xfrm>
            <a:off x="4630029" y="3454113"/>
            <a:ext cx="4666371" cy="523220"/>
          </a:xfrm>
          <a:prstGeom prst="rect">
            <a:avLst/>
          </a:prstGeom>
          <a:noFill/>
        </p:spPr>
        <p:txBody>
          <a:bodyPr wrap="square" rtlCol="0">
            <a:spAutoFit/>
          </a:bodyPr>
          <a:lstStyle/>
          <a:p>
            <a:r>
              <a:rPr lang="en-US" sz="2800" dirty="0" err="1" smtClean="0">
                <a:solidFill>
                  <a:srgbClr val="7030A0"/>
                </a:solidFill>
                <a:latin typeface="Times New Roman" pitchFamily="18" charset="0"/>
                <a:cs typeface="Times New Roman" pitchFamily="18" charset="0"/>
              </a:rPr>
              <a:t>Nhà</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máy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thủy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điện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hoạt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động</a:t>
            </a:r>
            <a:endParaRPr lang="en-US" sz="2800" dirty="0">
              <a:solidFill>
                <a:srgbClr val="7030A0"/>
              </a:solidFill>
              <a:latin typeface="Times New Roman" pitchFamily="18" charset="0"/>
              <a:cs typeface="Times New Roman" pitchFamily="18" charset="0"/>
            </a:endParaRPr>
          </a:p>
        </p:txBody>
      </p:sp>
      <p:sp>
        <p:nvSpPr>
          <p:cNvPr id="19" name="TextBox 18"/>
          <p:cNvSpPr txBox="1"/>
          <p:nvPr/>
        </p:nvSpPr>
        <p:spPr>
          <a:xfrm>
            <a:off x="409721" y="4292622"/>
            <a:ext cx="3713871" cy="523220"/>
          </a:xfrm>
          <a:prstGeom prst="rect">
            <a:avLst/>
          </a:prstGeom>
          <a:noFill/>
        </p:spPr>
        <p:txBody>
          <a:bodyPr wrap="square" rtlCol="0">
            <a:spAutoFit/>
          </a:bodyPr>
          <a:lstStyle/>
          <a:p>
            <a:r>
              <a:rPr lang="en-US" sz="2800" dirty="0" err="1" smtClean="0">
                <a:solidFill>
                  <a:srgbClr val="7030A0"/>
                </a:solidFill>
                <a:latin typeface="Times New Roman" pitchFamily="18" charset="0"/>
                <a:cs typeface="Times New Roman" pitchFamily="18" charset="0"/>
              </a:rPr>
              <a:t>Năng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lượng</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điện</a:t>
            </a:r>
            <a:endParaRPr lang="en-US" sz="2800" dirty="0">
              <a:solidFill>
                <a:srgbClr val="7030A0"/>
              </a:solidFill>
              <a:latin typeface="Times New Roman" pitchFamily="18" charset="0"/>
              <a:cs typeface="Times New Roman" pitchFamily="18" charset="0"/>
            </a:endParaRPr>
          </a:p>
        </p:txBody>
      </p:sp>
      <p:sp>
        <p:nvSpPr>
          <p:cNvPr id="20" name="TextBox 19"/>
          <p:cNvSpPr txBox="1"/>
          <p:nvPr/>
        </p:nvSpPr>
        <p:spPr>
          <a:xfrm>
            <a:off x="4630029" y="4103205"/>
            <a:ext cx="451397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hoạt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endParaRPr lang="en-US" sz="2800" dirty="0">
              <a:solidFill>
                <a:srgbClr val="FF0000"/>
              </a:solidFill>
              <a:latin typeface="Times New Roman" pitchFamily="18" charset="0"/>
              <a:cs typeface="Times New Roman" pitchFamily="18" charset="0"/>
            </a:endParaRPr>
          </a:p>
        </p:txBody>
      </p:sp>
      <p:sp>
        <p:nvSpPr>
          <p:cNvPr id="21" name="TextBox 20"/>
          <p:cNvSpPr txBox="1"/>
          <p:nvPr/>
        </p:nvSpPr>
        <p:spPr>
          <a:xfrm>
            <a:off x="409721" y="4926039"/>
            <a:ext cx="3713871"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hạt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endParaRPr lang="en-US" sz="2800" dirty="0">
              <a:solidFill>
                <a:srgbClr val="FF0000"/>
              </a:solidFill>
              <a:latin typeface="Times New Roman" pitchFamily="18" charset="0"/>
              <a:cs typeface="Times New Roman" pitchFamily="18" charset="0"/>
            </a:endParaRPr>
          </a:p>
        </p:txBody>
      </p:sp>
      <p:sp>
        <p:nvSpPr>
          <p:cNvPr id="22" name="TextBox 21"/>
          <p:cNvSpPr txBox="1"/>
          <p:nvPr/>
        </p:nvSpPr>
        <p:spPr>
          <a:xfrm>
            <a:off x="4705643" y="4845028"/>
            <a:ext cx="3713871" cy="523220"/>
          </a:xfrm>
          <a:prstGeom prst="rect">
            <a:avLst/>
          </a:prstGeom>
          <a:noFill/>
        </p:spPr>
        <p:txBody>
          <a:bodyPr wrap="square" rtlCol="0">
            <a:spAutoFit/>
          </a:bodyPr>
          <a:lstStyle/>
          <a:p>
            <a:r>
              <a:rPr lang="en-US" sz="2800" dirty="0" err="1" smtClean="0">
                <a:solidFill>
                  <a:srgbClr val="7030A0"/>
                </a:solidFill>
                <a:latin typeface="Times New Roman" pitchFamily="18" charset="0"/>
                <a:cs typeface="Times New Roman" pitchFamily="18" charset="0"/>
              </a:rPr>
              <a:t>Nhà</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máy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điện</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hạt</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nhân</a:t>
            </a:r>
            <a:r>
              <a:rPr lang="en-US" sz="2800" dirty="0" smtClean="0">
                <a:solidFill>
                  <a:srgbClr val="7030A0"/>
                </a:solidFill>
                <a:latin typeface="Times New Roman" pitchFamily="18" charset="0"/>
                <a:cs typeface="Times New Roman" pitchFamily="18" charset="0"/>
              </a:rPr>
              <a:t> </a:t>
            </a:r>
            <a:endParaRPr lang="en-US" sz="2800" dirty="0">
              <a:solidFill>
                <a:srgbClr val="7030A0"/>
              </a:solidFill>
              <a:latin typeface="Times New Roman" pitchFamily="18" charset="0"/>
              <a:cs typeface="Times New Roman" pitchFamily="18" charset="0"/>
            </a:endParaRPr>
          </a:p>
        </p:txBody>
      </p:sp>
      <p:sp>
        <p:nvSpPr>
          <p:cNvPr id="23" name="TextBox 22"/>
          <p:cNvSpPr txBox="1"/>
          <p:nvPr/>
        </p:nvSpPr>
        <p:spPr>
          <a:xfrm>
            <a:off x="409721" y="5591538"/>
            <a:ext cx="3713871"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24" name="TextBox 23"/>
          <p:cNvSpPr txBox="1"/>
          <p:nvPr/>
        </p:nvSpPr>
        <p:spPr>
          <a:xfrm>
            <a:off x="4790049" y="5593515"/>
            <a:ext cx="3713871"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28053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đẹp nhất, đơn giản và dễ thương"/>
          <p:cNvPicPr>
            <a:picLocks noChangeAspect="1" noChangeArrowheads="1"/>
          </p:cNvPicPr>
          <p:nvPr/>
        </p:nvPicPr>
        <p:blipFill>
          <a:blip r:embed="rId2"/>
          <a:srcRect/>
          <a:stretch>
            <a:fillRect/>
          </a:stretch>
        </p:blipFill>
        <p:spPr bwMode="auto">
          <a:xfrm>
            <a:off x="0" y="-76200"/>
            <a:ext cx="9932605" cy="6934200"/>
          </a:xfrm>
          <a:prstGeom prst="rect">
            <a:avLst/>
          </a:prstGeom>
          <a:noFill/>
        </p:spPr>
      </p:pic>
      <p:sp>
        <p:nvSpPr>
          <p:cNvPr id="3" name="TextBox 2"/>
          <p:cNvSpPr txBox="1"/>
          <p:nvPr/>
        </p:nvSpPr>
        <p:spPr>
          <a:xfrm>
            <a:off x="0" y="0"/>
            <a:ext cx="9982200" cy="707886"/>
          </a:xfrm>
          <a:prstGeom prst="rect">
            <a:avLst/>
          </a:prstGeom>
          <a:noFill/>
        </p:spPr>
        <p:txBody>
          <a:bodyPr wrap="square" rtlCol="0">
            <a:spAutoFit/>
          </a:bodyPr>
          <a:lstStyle/>
          <a:p>
            <a:r>
              <a:rPr lang="vi-VN" sz="4000" b="1" dirty="0" smtClean="0">
                <a:solidFill>
                  <a:srgbClr val="FF0000"/>
                </a:solidFill>
                <a:latin typeface="Times New Roman" pitchFamily="18" charset="0"/>
                <a:cs typeface="Times New Roman" pitchFamily="18" charset="0"/>
              </a:rPr>
              <a:t>I.Năng lượng</a:t>
            </a:r>
            <a:endParaRPr lang="en-US" sz="4000" b="1" dirty="0">
              <a:solidFill>
                <a:srgbClr val="FF0000"/>
              </a:solidFill>
              <a:latin typeface="Times New Roman" pitchFamily="18" charset="0"/>
              <a:cs typeface="Times New Roman" pitchFamily="18" charset="0"/>
            </a:endParaRPr>
          </a:p>
        </p:txBody>
      </p:sp>
      <p:sp>
        <p:nvSpPr>
          <p:cNvPr id="4" name="Rectangle 3"/>
          <p:cNvSpPr/>
          <p:nvPr/>
        </p:nvSpPr>
        <p:spPr>
          <a:xfrm>
            <a:off x="0" y="533400"/>
            <a:ext cx="9601200" cy="1446550"/>
          </a:xfrm>
          <a:prstGeom prst="rect">
            <a:avLst/>
          </a:prstGeom>
        </p:spPr>
        <p:txBody>
          <a:bodyPr wrap="square">
            <a:spAutoFit/>
          </a:bodyPr>
          <a:lstStyle/>
          <a:p>
            <a:r>
              <a:rPr lang="vi-VN" sz="4400" dirty="0" smtClean="0">
                <a:latin typeface="+mj-lt"/>
              </a:rPr>
              <a:t>- Mọi biến đổi trong tự nhiên đều cần năng lượng.</a:t>
            </a:r>
            <a:endParaRPr lang="en-US" sz="4400" dirty="0">
              <a:latin typeface="+mj-lt"/>
            </a:endParaRPr>
          </a:p>
        </p:txBody>
      </p:sp>
      <p:sp>
        <p:nvSpPr>
          <p:cNvPr id="5" name="Rectangle 4"/>
          <p:cNvSpPr/>
          <p:nvPr/>
        </p:nvSpPr>
        <p:spPr>
          <a:xfrm>
            <a:off x="0" y="1752600"/>
            <a:ext cx="9448800" cy="2123658"/>
          </a:xfrm>
          <a:prstGeom prst="rect">
            <a:avLst/>
          </a:prstGeom>
        </p:spPr>
        <p:txBody>
          <a:bodyPr wrap="square">
            <a:spAutoFit/>
          </a:bodyPr>
          <a:lstStyle/>
          <a:p>
            <a:r>
              <a:rPr lang="vi-VN" sz="3600" dirty="0" smtClean="0">
                <a:latin typeface="+mj-lt"/>
              </a:rPr>
              <a:t>-</a:t>
            </a:r>
            <a:r>
              <a:rPr lang="vi-VN" sz="4400" dirty="0" smtClean="0">
                <a:latin typeface="+mj-lt"/>
              </a:rPr>
              <a:t>Chúng ta không nhìn thấy năng lượng nhưng có thể cảm nhận được tác dụng của nó.</a:t>
            </a:r>
            <a:endParaRPr lang="en-US" sz="4400" dirty="0">
              <a:latin typeface="+mj-lt"/>
            </a:endParaRPr>
          </a:p>
        </p:txBody>
      </p:sp>
      <p:sp>
        <p:nvSpPr>
          <p:cNvPr id="6" name="Rectangle 5"/>
          <p:cNvSpPr/>
          <p:nvPr/>
        </p:nvSpPr>
        <p:spPr>
          <a:xfrm>
            <a:off x="0" y="3657600"/>
            <a:ext cx="9982200" cy="3170099"/>
          </a:xfrm>
          <a:prstGeom prst="rect">
            <a:avLst/>
          </a:prstGeom>
        </p:spPr>
        <p:txBody>
          <a:bodyPr wrap="square">
            <a:spAutoFit/>
          </a:bodyPr>
          <a:lstStyle/>
          <a:p>
            <a:r>
              <a:rPr lang="vi-VN" sz="4000" dirty="0" smtClean="0"/>
              <a:t> </a:t>
            </a:r>
            <a:r>
              <a:rPr lang="vi-VN" sz="4000" dirty="0" smtClean="0">
                <a:latin typeface="+mj-lt"/>
              </a:rPr>
              <a:t>Năng lượng giúp:</a:t>
            </a:r>
          </a:p>
          <a:p>
            <a:r>
              <a:rPr lang="vi-VN" sz="4000" dirty="0" smtClean="0">
                <a:latin typeface="+mj-lt"/>
              </a:rPr>
              <a:t>- Động vật duy trì sự sống, phát triển và vận động.</a:t>
            </a:r>
          </a:p>
          <a:p>
            <a:r>
              <a:rPr lang="vi-VN" sz="4000" dirty="0" smtClean="0">
                <a:latin typeface="+mj-lt"/>
              </a:rPr>
              <a:t>- Đèn sáng, các thiết bị hoạt động.</a:t>
            </a:r>
          </a:p>
          <a:p>
            <a:r>
              <a:rPr lang="vi-VN" sz="4000" dirty="0" smtClean="0">
                <a:latin typeface="+mj-lt"/>
              </a:rPr>
              <a:t>- Thực vật lớn lên, phát triển</a:t>
            </a:r>
            <a:endParaRPr lang="vi-VN" sz="4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plus(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b="1" dirty="0" smtClean="0">
                <a:latin typeface="Times New Roman" pitchFamily="18" charset="0"/>
                <a:cs typeface="Times New Roman" pitchFamily="18" charset="0"/>
              </a:rPr>
              <a:t>Mọi hoạt động hằng ngày của chúng ta đều cần đến năng lượng. Năng lượng được lấy từ năng lượng dự trữ trong thức ăn.</a:t>
            </a:r>
            <a:endParaRPr lang="en-US" sz="3600" b="1" dirty="0">
              <a:latin typeface="Times New Roman" pitchFamily="18" charset="0"/>
              <a:cs typeface="Times New Roman" pitchFamily="18" charset="0"/>
            </a:endParaRPr>
          </a:p>
        </p:txBody>
      </p:sp>
      <p:pic>
        <p:nvPicPr>
          <p:cNvPr id="37890" name="Picture 2" descr="https://hoc24.vn/source/KHTN%206/KHTN6-%20K%E1%BA%BFt%20n%E1%BB%91i/Ch%C6%B0%C6%A1ng%209%20N%C4%83ng%20l%C6%B0%E1%BB%A3ng/24353610-.jpg"/>
          <p:cNvPicPr>
            <a:picLocks noChangeAspect="1" noChangeArrowheads="1"/>
          </p:cNvPicPr>
          <p:nvPr/>
        </p:nvPicPr>
        <p:blipFill>
          <a:blip r:embed="rId2"/>
          <a:srcRect/>
          <a:stretch>
            <a:fillRect/>
          </a:stretch>
        </p:blipFill>
        <p:spPr bwMode="auto">
          <a:xfrm>
            <a:off x="0" y="1828800"/>
            <a:ext cx="91440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plus(in)">
                                      <p:cBhvr>
                                        <p:cTn id="12"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938992"/>
          </a:xfrm>
          <a:prstGeom prst="rect">
            <a:avLst/>
          </a:prstGeom>
        </p:spPr>
        <p:txBody>
          <a:bodyPr wrap="square">
            <a:spAutoFit/>
          </a:bodyPr>
          <a:lstStyle/>
          <a:p>
            <a:r>
              <a:rPr lang="vi-VN" sz="4000" dirty="0" smtClean="0">
                <a:latin typeface="+mj-lt"/>
              </a:rPr>
              <a:t>Khi lắp pin vào đèn pin và bật công tắc, thì bóng đèn pin phát sáng. Ánh sáng được tạo ra là nhờ có năng lượng dự trữ trong pin.</a:t>
            </a:r>
            <a:endParaRPr lang="en-US" sz="4000" dirty="0">
              <a:latin typeface="+mj-lt"/>
            </a:endParaRPr>
          </a:p>
        </p:txBody>
      </p:sp>
      <p:pic>
        <p:nvPicPr>
          <p:cNvPr id="8" name="Picture 7" descr="https://hoc24.vn/source/KHTN%206/KHTN6-%20K%E1%BA%BFt%20n%E1%BB%91i/Ch%C6%B0%C6%A1ng%209%20N%C4%83ng%20l%C6%B0%E1%BB%A3ng/18782509.jpg"/>
          <p:cNvPicPr/>
          <p:nvPr/>
        </p:nvPicPr>
        <p:blipFill>
          <a:blip r:embed="rId2"/>
          <a:srcRect/>
          <a:stretch>
            <a:fillRect/>
          </a:stretch>
        </p:blipFill>
        <p:spPr bwMode="auto">
          <a:xfrm>
            <a:off x="0" y="2209800"/>
            <a:ext cx="914400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plus(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1630</Words>
  <Application>Microsoft Office PowerPoint</Application>
  <PresentationFormat>On-screen Show (4:3)</PresentationFormat>
  <Paragraphs>165</Paragraphs>
  <Slides>35</Slides>
  <Notes>1</Notes>
  <HiddenSlides>0</HiddenSlides>
  <MMClips>2</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120</cp:revision>
  <dcterms:created xsi:type="dcterms:W3CDTF">2021-11-04T08:15:40Z</dcterms:created>
  <dcterms:modified xsi:type="dcterms:W3CDTF">2023-05-12T09:21:49Z</dcterms:modified>
</cp:coreProperties>
</file>