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sldIdLst>
    <p:sldId id="293" r:id="rId3"/>
    <p:sldId id="294" r:id="rId4"/>
    <p:sldId id="292" r:id="rId5"/>
    <p:sldId id="257" r:id="rId6"/>
    <p:sldId id="291" r:id="rId7"/>
    <p:sldId id="258" r:id="rId8"/>
    <p:sldId id="287" r:id="rId9"/>
    <p:sldId id="288" r:id="rId10"/>
    <p:sldId id="289" r:id="rId11"/>
    <p:sldId id="282" r:id="rId12"/>
    <p:sldId id="281" r:id="rId13"/>
    <p:sldId id="276" r:id="rId14"/>
    <p:sldId id="266" r:id="rId15"/>
    <p:sldId id="283" r:id="rId16"/>
    <p:sldId id="269" r:id="rId17"/>
    <p:sldId id="284" r:id="rId18"/>
    <p:sldId id="270" r:id="rId19"/>
    <p:sldId id="285" r:id="rId20"/>
    <p:sldId id="272" r:id="rId21"/>
    <p:sldId id="286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00"/>
    <a:srgbClr val="000099"/>
    <a:srgbClr val="CC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002" autoAdjust="0"/>
    <p:restoredTop sz="94660"/>
  </p:normalViewPr>
  <p:slideViewPr>
    <p:cSldViewPr snapToGrid="0">
      <p:cViewPr>
        <p:scale>
          <a:sx n="83" d="100"/>
          <a:sy n="83" d="100"/>
        </p:scale>
        <p:origin x="-168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FA78F5-CD88-48A6-8F34-5A77518F8DEF}" type="datetimeFigureOut">
              <a:rPr lang="en-US" smtClean="0"/>
              <a:pPr/>
              <a:t>4/11/2023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36679-EC0A-48C0-9665-855ECC4024BB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666395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FA78F5-CD88-48A6-8F34-5A77518F8DEF}" type="datetimeFigureOut">
              <a:rPr lang="en-US" smtClean="0"/>
              <a:pPr/>
              <a:t>4/11/2023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36679-EC0A-48C0-9665-855ECC4024B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82145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FA78F5-CD88-48A6-8F34-5A77518F8DEF}" type="datetimeFigureOut">
              <a:rPr lang="en-US" smtClean="0"/>
              <a:pPr/>
              <a:t>4/11/2023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36679-EC0A-48C0-9665-855ECC4024B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23151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63B807D-F289-A692-49DC-B153DD857E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F3D82A8-2F8E-8893-F16D-5935727C17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36468D6-30D3-43DA-D61D-ADACCA9403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CF902-30B0-9F4A-84AC-2F2F72204966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4/11/2023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7DF2646-DF1C-9A82-ED91-AAA12B778B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B7C0D5F-C5EB-8D02-DD3B-7C76D6EBFA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7EA5F-3B09-1D4C-9A53-FFC87BFC73C2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75612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DD1AD08-B35D-C69B-02C4-E8E1B5F31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1E36932-64FF-8CEA-F31B-B0B6E5EEE2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DF97B24-33DA-56FD-DD56-7CC0A071DE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CF902-30B0-9F4A-84AC-2F2F72204966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4/11/2023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743C51F-0624-6203-9AAE-5E529F68B3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384A353-8094-D796-B589-0683ED115E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7EA5F-3B09-1D4C-9A53-FFC87BFC73C2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67611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02CC53E-4C73-C063-B635-15650F4C3F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D5639B1-621B-3FD1-7E8A-3FC54AB90C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D75EA79-B392-72E8-F10C-98DFEE6C63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CF902-30B0-9F4A-84AC-2F2F72204966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4/11/2023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A6E7BAD-8340-F7B8-F832-FD27A422CF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A440BBE-ED7E-7C28-5365-3DBF06D76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7EA5F-3B09-1D4C-9A53-FFC87BFC73C2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45274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B3CFA07-ED87-9A44-F46C-16C6036F32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6ED6378-5AF1-112F-C39E-DE8021E3AC8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BA6159F7-4260-DC43-3FFD-0C447711A8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C943417D-EF8C-1A84-22CD-2F3A450322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CF902-30B0-9F4A-84AC-2F2F72204966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4/11/2023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10EF5ECA-496A-E9E7-0450-41ED58A87B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26442B9-D380-3E4C-49AF-84041552C5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7EA5F-3B09-1D4C-9A53-FFC87BFC73C2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59643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A4C7467-F9CD-C2E8-82A6-D29B20B541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564437A-36DF-0989-38E7-E695F6B560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758EEA1C-53E0-2CF4-FD76-C046613083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B2A0B4ED-AA3D-910C-7680-5848E37B326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A5E18BAC-CE8B-2578-B03D-D9656FFAEEC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E7C7638F-E767-2938-BF7E-28A3FDA05B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CF902-30B0-9F4A-84AC-2F2F72204966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4/11/2023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A8F5F98B-1328-03AB-2CD1-5F0E72351F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8FC55C75-3B08-F77B-96AB-5BD1065967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7EA5F-3B09-1D4C-9A53-FFC87BFC73C2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90177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4B90316-3AD5-4E58-4140-E3562D6004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CF3AB8ED-F9B9-9096-C314-5B3D9583F1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CF902-30B0-9F4A-84AC-2F2F72204966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4/11/2023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483D943F-4A6F-7E57-BDC9-956E601C70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653295F6-C8BD-25E5-D37A-234C4AEF35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7EA5F-3B09-1D4C-9A53-FFC87BFC73C2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797338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9B02AB24-F65E-CA9F-E559-95E7FE9887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CF902-30B0-9F4A-84AC-2F2F72204966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4/11/2023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A08F8B5B-11E5-3204-6F6C-8B8621F00E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6DB0EB8D-7A3A-5813-9FB2-2DCBABEDB3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7EA5F-3B09-1D4C-9A53-FFC87BFC73C2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690163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24C9683-324E-9200-ACBD-4ED90CAC7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702B709-11C2-69A0-A90A-60769B781F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4A1302BE-AB93-A63D-04F4-955C3F341B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01BAE3A-D7D9-B99A-247E-7B04D560F9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CF902-30B0-9F4A-84AC-2F2F72204966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4/11/2023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159EB298-891E-E7AC-F766-8FF91D2EA0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857DB29-D3FF-BC61-7894-9758EF9027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7EA5F-3B09-1D4C-9A53-FFC87BFC73C2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91572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FA78F5-CD88-48A6-8F34-5A77518F8DEF}" type="datetimeFigureOut">
              <a:rPr lang="en-US" smtClean="0"/>
              <a:pPr/>
              <a:t>4/11/2023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36679-EC0A-48C0-9665-855ECC4024B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330754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85F9C4D-E48C-7AA4-04F1-607716A6D8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F538E3FB-E7CD-688B-9A17-77AF98534D3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8BCDA96E-B223-22E1-CA82-9EAD03C87D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5EDB4CF-26AE-A12E-8AB8-3A60B394BD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CF902-30B0-9F4A-84AC-2F2F72204966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4/11/2023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AEF2439-9580-7FBF-276F-E95B128D9B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E3DC1C7-1394-A3ED-2390-A27B69FB39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7EA5F-3B09-1D4C-9A53-FFC87BFC73C2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01542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BCAA592-A5FD-5A9D-21F8-892304434A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60ADB7D4-FC84-82B1-F47A-C3FEB92D6F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8A711C7-F110-D252-7269-29418AB27D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CF902-30B0-9F4A-84AC-2F2F72204966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4/11/2023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94ED12F-3974-EAAA-1FB0-633C1F8867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8CA6B1C-17B8-0FED-1069-C82319203C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7EA5F-3B09-1D4C-9A53-FFC87BFC73C2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043299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509C8661-77AE-F8FB-EF3B-B40F9DCFCCC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6F9146EC-92D3-6CD9-F9DC-0CEC43C0D8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23099EC-DAF4-0130-4761-0E78BC8E9E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CF902-30B0-9F4A-84AC-2F2F72204966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4/11/2023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9FC95DB-2DA3-6AEB-D2C9-D3903BCA12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2642704-64EB-E497-79DD-B3034DF34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7EA5F-3B09-1D4C-9A53-FFC87BFC73C2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04653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FA78F5-CD88-48A6-8F34-5A77518F8DEF}" type="datetimeFigureOut">
              <a:rPr lang="en-US" smtClean="0"/>
              <a:pPr/>
              <a:t>4/11/2023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36679-EC0A-48C0-9665-855ECC4024BB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477791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FA78F5-CD88-48A6-8F34-5A77518F8DEF}" type="datetimeFigureOut">
              <a:rPr lang="en-US" smtClean="0"/>
              <a:pPr/>
              <a:t>4/11/2023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36679-EC0A-48C0-9665-855ECC4024B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57254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FA78F5-CD88-48A6-8F34-5A77518F8DEF}" type="datetimeFigureOut">
              <a:rPr lang="en-US" smtClean="0"/>
              <a:pPr/>
              <a:t>4/11/2023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36679-EC0A-48C0-9665-855ECC4024B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58240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FA78F5-CD88-48A6-8F34-5A77518F8DEF}" type="datetimeFigureOut">
              <a:rPr lang="en-US" smtClean="0"/>
              <a:pPr/>
              <a:t>4/11/2023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36679-EC0A-48C0-9665-855ECC4024B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79139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FA78F5-CD88-48A6-8F34-5A77518F8DEF}" type="datetimeFigureOut">
              <a:rPr lang="en-US" smtClean="0"/>
              <a:pPr/>
              <a:t>4/11/2023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36679-EC0A-48C0-9665-855ECC4024B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2633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4FFA78F5-CD88-48A6-8F34-5A77518F8DEF}" type="datetimeFigureOut">
              <a:rPr lang="en-US" smtClean="0"/>
              <a:pPr/>
              <a:t>4/11/2023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CA36679-EC0A-48C0-9665-855ECC4024B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43727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FA78F5-CD88-48A6-8F34-5A77518F8DEF}" type="datetimeFigureOut">
              <a:rPr lang="en-US" smtClean="0"/>
              <a:pPr/>
              <a:t>4/11/2023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36679-EC0A-48C0-9665-855ECC4024B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68018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4FFA78F5-CD88-48A6-8F34-5A77518F8DEF}" type="datetimeFigureOut">
              <a:rPr lang="en-US" smtClean="0"/>
              <a:pPr/>
              <a:t>4/11/2023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1CA36679-EC0A-48C0-9665-855ECC4024BB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58885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1B610DE6-9A73-0C9E-15B5-194C42BE44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11381E9-13D9-7262-C11A-6C8B284D99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6C96E48-4CD9-14AE-752D-7119BF81AF9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9CF902-30B0-9F4A-84AC-2F2F72204966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4/11/2023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C7D86FB-293B-702B-C1BF-A2C99E77487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18D16BE-DEF5-C0F0-502D-1A7F281EC6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97EA5F-3B09-1D4C-9A53-FFC87BFC73C2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24004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ình nền Powerpoint làm Slide chào hỏi 10 - Kinh nghiệm dạy học">
            <a:extLst>
              <a:ext uri="{FF2B5EF4-FFF2-40B4-BE49-F238E27FC236}">
                <a16:creationId xmlns:a16="http://schemas.microsoft.com/office/drawing/2014/main" xmlns="" id="{894BBEDC-F54C-EE29-9D33-3E8854AFB5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3326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747DD1AF-1262-2A13-C784-A99C0C12842A}"/>
              </a:ext>
            </a:extLst>
          </p:cNvPr>
          <p:cNvSpPr txBox="1"/>
          <p:nvPr/>
        </p:nvSpPr>
        <p:spPr>
          <a:xfrm>
            <a:off x="3527058" y="1580505"/>
            <a:ext cx="5265416" cy="12311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ln w="38100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GIẢNG ĐIỆN TỬ MÔN KHTN 6</a:t>
            </a:r>
          </a:p>
          <a:p>
            <a:pPr algn="ctr"/>
            <a:endParaRPr lang="en-US" b="1" dirty="0" smtClean="0">
              <a:ln w="38100">
                <a:noFill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b="1" dirty="0" smtClean="0">
                <a:ln w="38100">
                  <a:noFill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US" sz="3200" b="1" dirty="0" smtClean="0">
                <a:ln w="38100">
                  <a:noFill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41. </a:t>
            </a:r>
            <a:r>
              <a:rPr lang="en-US" sz="3200" b="1" smtClean="0">
                <a:ln w="38100">
                  <a:noFill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 DIỄN LỰC</a:t>
            </a:r>
            <a:endParaRPr lang="x-none" sz="3200" b="1" dirty="0">
              <a:ln w="38100">
                <a:noFill/>
              </a:ln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0ED2715-3602-A60F-684E-95177943243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323" t="7012" r="8375" b="3760"/>
          <a:stretch/>
        </p:blipFill>
        <p:spPr>
          <a:xfrm>
            <a:off x="379991" y="239540"/>
            <a:ext cx="1027821" cy="1035299"/>
          </a:xfrm>
          <a:prstGeom prst="ellipse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0D979643-5930-F34B-D70D-3C7631DB7CF4}"/>
              </a:ext>
            </a:extLst>
          </p:cNvPr>
          <p:cNvSpPr txBox="1"/>
          <p:nvPr/>
        </p:nvSpPr>
        <p:spPr>
          <a:xfrm>
            <a:off x="3605063" y="3561068"/>
            <a:ext cx="395069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smtClean="0">
                <a:ln w="38100"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GV: Đào Thị Thanh Mai</a:t>
            </a:r>
          </a:p>
          <a:p>
            <a:r>
              <a:rPr lang="en-US" sz="2800" b="1" dirty="0" smtClean="0">
                <a:ln w="38100"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 Tự nhiên</a:t>
            </a:r>
            <a:endParaRPr lang="x-none" sz="2800" b="1" dirty="0">
              <a:ln w="38100">
                <a:noFill/>
              </a:ln>
              <a:solidFill>
                <a:srgbClr val="5B9BD5">
                  <a:lumMod val="20000"/>
                  <a:lumOff val="8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0D979643-5930-F34B-D70D-3C7631DB7CF4}"/>
              </a:ext>
            </a:extLst>
          </p:cNvPr>
          <p:cNvSpPr txBox="1"/>
          <p:nvPr/>
        </p:nvSpPr>
        <p:spPr>
          <a:xfrm>
            <a:off x="3508495" y="616470"/>
            <a:ext cx="530254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smtClean="0">
                <a:ln w="38100">
                  <a:noFill/>
                </a:ln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THCS LONG BIÊN</a:t>
            </a:r>
            <a:endParaRPr lang="x-none" sz="3000" b="1" dirty="0">
              <a:ln w="38100">
                <a:noFill/>
              </a:ln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07982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Picture 215">
            <a:extLst>
              <a:ext uri="{FF2B5EF4-FFF2-40B4-BE49-F238E27FC236}">
                <a16:creationId xmlns:a16="http://schemas.microsoft.com/office/drawing/2014/main" xmlns="" id="{E784546E-3171-4E6E-AFF6-A215FCD994A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271" t="63505" r="25040" b="10465"/>
          <a:stretch/>
        </p:blipFill>
        <p:spPr>
          <a:xfrm>
            <a:off x="6062476" y="1036510"/>
            <a:ext cx="6088936" cy="2812377"/>
          </a:xfrm>
          <a:prstGeom prst="rect">
            <a:avLst/>
          </a:prstGeom>
        </p:spPr>
      </p:pic>
      <p:sp>
        <p:nvSpPr>
          <p:cNvPr id="219" name="TextBox 218">
            <a:extLst>
              <a:ext uri="{FF2B5EF4-FFF2-40B4-BE49-F238E27FC236}">
                <a16:creationId xmlns:a16="http://schemas.microsoft.com/office/drawing/2014/main" xmlns="" id="{A9039BF1-9808-44CA-B4A8-9FF5D620191F}"/>
              </a:ext>
            </a:extLst>
          </p:cNvPr>
          <p:cNvSpPr txBox="1"/>
          <p:nvPr/>
        </p:nvSpPr>
        <p:spPr>
          <a:xfrm>
            <a:off x="565118" y="3829303"/>
            <a:ext cx="58538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en-US" sz="2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 </a:t>
            </a:r>
            <a:r>
              <a:rPr lang="en-US" sz="24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2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2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 ở </a:t>
            </a:r>
            <a:r>
              <a:rPr lang="en-US" sz="24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41.2a</a:t>
            </a:r>
            <a:endParaRPr lang="en-US" sz="24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3" name="TextBox 222">
            <a:extLst>
              <a:ext uri="{FF2B5EF4-FFF2-40B4-BE49-F238E27FC236}">
                <a16:creationId xmlns:a16="http://schemas.microsoft.com/office/drawing/2014/main" xmlns="" id="{A9039BF1-9808-44CA-B4A8-9FF5D620191F}"/>
              </a:ext>
            </a:extLst>
          </p:cNvPr>
          <p:cNvSpPr txBox="1"/>
          <p:nvPr/>
        </p:nvSpPr>
        <p:spPr>
          <a:xfrm>
            <a:off x="492758" y="4298234"/>
            <a:ext cx="112098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suốt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sợi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ngang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tỏ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rằng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ngang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Ta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400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2400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400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400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400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2400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400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ngang</a:t>
            </a:r>
            <a:endParaRPr lang="en-US" sz="2400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4" name="TextBox 223">
            <a:extLst>
              <a:ext uri="{FF2B5EF4-FFF2-40B4-BE49-F238E27FC236}">
                <a16:creationId xmlns:a16="http://schemas.microsoft.com/office/drawing/2014/main" xmlns="" id="{A9039BF1-9808-44CA-B4A8-9FF5D620191F}"/>
              </a:ext>
            </a:extLst>
          </p:cNvPr>
          <p:cNvSpPr txBox="1"/>
          <p:nvPr/>
        </p:nvSpPr>
        <p:spPr>
          <a:xfrm>
            <a:off x="483937" y="5151083"/>
            <a:ext cx="111570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sang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sang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Ta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400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400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400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400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400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2400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ngược</a:t>
            </a:r>
            <a:r>
              <a:rPr lang="en-US" sz="2400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400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DE463789-28BA-4AC1-B048-61EDA7A44AB0}"/>
              </a:ext>
            </a:extLst>
          </p:cNvPr>
          <p:cNvSpPr txBox="1"/>
          <p:nvPr/>
        </p:nvSpPr>
        <p:spPr>
          <a:xfrm>
            <a:off x="2453526" y="36336"/>
            <a:ext cx="72179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41: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26220" y="907877"/>
            <a:ext cx="703891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GB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itchFamily="18" charset="0"/>
              </a:rPr>
              <a:t>Trong</a:t>
            </a:r>
            <a:r>
              <a:rPr lang="en-GB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GB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itchFamily="18" charset="0"/>
              </a:rPr>
              <a:t>thời</a:t>
            </a:r>
            <a:r>
              <a:rPr lang="en-GB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GB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itchFamily="18" charset="0"/>
              </a:rPr>
              <a:t>gian</a:t>
            </a:r>
            <a:r>
              <a:rPr lang="en-GB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GB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itchFamily="18" charset="0"/>
              </a:rPr>
              <a:t>kéo</a:t>
            </a:r>
            <a:r>
              <a:rPr lang="en-GB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itchFamily="18" charset="0"/>
              </a:rPr>
              <a:t> ta </a:t>
            </a:r>
            <a:r>
              <a:rPr lang="en-GB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itchFamily="18" charset="0"/>
              </a:rPr>
              <a:t>có</a:t>
            </a:r>
            <a:r>
              <a:rPr lang="en-GB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GB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itchFamily="18" charset="0"/>
              </a:rPr>
              <a:t>nhận</a:t>
            </a:r>
            <a:r>
              <a:rPr lang="en-GB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GB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itchFamily="18" charset="0"/>
              </a:rPr>
              <a:t>xét</a:t>
            </a:r>
            <a:r>
              <a:rPr lang="en-GB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GB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itchFamily="18" charset="0"/>
              </a:rPr>
              <a:t>gì</a:t>
            </a:r>
            <a:r>
              <a:rPr lang="en-GB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GB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itchFamily="18" charset="0"/>
              </a:rPr>
              <a:t>về</a:t>
            </a:r>
            <a:r>
              <a:rPr lang="en-GB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GB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itchFamily="18" charset="0"/>
              </a:rPr>
              <a:t>vị</a:t>
            </a:r>
            <a:r>
              <a:rPr lang="en-GB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GB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itchFamily="18" charset="0"/>
              </a:rPr>
              <a:t>trí</a:t>
            </a:r>
            <a:r>
              <a:rPr lang="en-GB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GB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itchFamily="18" charset="0"/>
              </a:rPr>
              <a:t>sợi</a:t>
            </a:r>
            <a:r>
              <a:rPr lang="en-GB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GB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itchFamily="18" charset="0"/>
              </a:rPr>
              <a:t>dây</a:t>
            </a:r>
            <a:r>
              <a:rPr lang="en-GB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740666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9" grpId="0"/>
      <p:bldP spid="223" grpId="0"/>
      <p:bldP spid="224" grpId="0"/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453A90F6-0439-4DA4-A409-29BBC3B463A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980" t="31896" r="21067" b="16778"/>
          <a:stretch/>
        </p:blipFill>
        <p:spPr>
          <a:xfrm>
            <a:off x="549519" y="1137241"/>
            <a:ext cx="9889881" cy="3606909"/>
          </a:xfrm>
          <a:prstGeom prst="rect">
            <a:avLst/>
          </a:prstGeom>
        </p:spPr>
      </p:pic>
      <p:sp>
        <p:nvSpPr>
          <p:cNvPr id="216" name="Rectangle 215"/>
          <p:cNvSpPr/>
          <p:nvPr/>
        </p:nvSpPr>
        <p:spPr>
          <a:xfrm>
            <a:off x="232510" y="4693350"/>
            <a:ext cx="341971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400" dirty="0" smtClean="0">
                <a:latin typeface="+mj-lt"/>
              </a:rPr>
              <a:t>Hình 41.5a: Lực của dây câu tác dụng lên con cá có </a:t>
            </a:r>
            <a:r>
              <a:rPr lang="vi-VN" sz="2400" dirty="0" smtClean="0">
                <a:solidFill>
                  <a:srgbClr val="FF0000"/>
                </a:solidFill>
                <a:latin typeface="+mj-lt"/>
              </a:rPr>
              <a:t>phương thẳng đứng, chiều từ dưới lên trên.</a:t>
            </a:r>
            <a:endParaRPr lang="en-GB" sz="24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219" name="Rectangle 218"/>
          <p:cNvSpPr/>
          <p:nvPr/>
        </p:nvSpPr>
        <p:spPr>
          <a:xfrm>
            <a:off x="3965819" y="4744150"/>
            <a:ext cx="374698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400" dirty="0" smtClean="0">
                <a:latin typeface="+mj-lt"/>
              </a:rPr>
              <a:t>Hình 41.5b: Lực của tay người bắn cung có </a:t>
            </a:r>
            <a:r>
              <a:rPr lang="vi-VN" sz="2400" dirty="0" smtClean="0">
                <a:solidFill>
                  <a:srgbClr val="FF0000"/>
                </a:solidFill>
                <a:latin typeface="+mj-lt"/>
              </a:rPr>
              <a:t>phương nằm ngang, chiều từ phải qua trái.</a:t>
            </a:r>
            <a:endParaRPr lang="en-GB" sz="24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220" name="Rectangle 219"/>
          <p:cNvSpPr/>
          <p:nvPr/>
        </p:nvSpPr>
        <p:spPr>
          <a:xfrm>
            <a:off x="7962119" y="4761869"/>
            <a:ext cx="393602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400" dirty="0" smtClean="0">
                <a:latin typeface="+mj-lt"/>
              </a:rPr>
              <a:t>Hình 41.5c: Lực của vận động viên tác dụng lên ván nhảy có </a:t>
            </a:r>
            <a:r>
              <a:rPr lang="vi-VN" sz="2400" dirty="0" smtClean="0">
                <a:solidFill>
                  <a:srgbClr val="FF0000"/>
                </a:solidFill>
                <a:latin typeface="+mj-lt"/>
              </a:rPr>
              <a:t>phương thẳng đứng, chiều từ trên xuống dưới.</a:t>
            </a:r>
            <a:endParaRPr lang="en-GB" sz="24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DE463789-28BA-4AC1-B048-61EDA7A44AB0}"/>
              </a:ext>
            </a:extLst>
          </p:cNvPr>
          <p:cNvSpPr txBox="1"/>
          <p:nvPr/>
        </p:nvSpPr>
        <p:spPr>
          <a:xfrm>
            <a:off x="2446019" y="0"/>
            <a:ext cx="72179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41: </a:t>
            </a:r>
            <a:r>
              <a:rPr lang="en-US" sz="3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3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endParaRPr lang="en-US" sz="3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006D60C4-A9B8-4603-9D68-50DF3AE4BE90}"/>
              </a:ext>
            </a:extLst>
          </p:cNvPr>
          <p:cNvSpPr txBox="1"/>
          <p:nvPr/>
        </p:nvSpPr>
        <p:spPr>
          <a:xfrm>
            <a:off x="-139816" y="553998"/>
            <a:ext cx="53976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endParaRPr lang="en-US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0666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6" grpId="0"/>
      <p:bldP spid="219" grpId="0"/>
      <p:bldP spid="22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D88CE08-4B92-41E2-8FCF-11D63F14F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4935" y="476546"/>
            <a:ext cx="10994316" cy="559399"/>
          </a:xfrm>
        </p:spPr>
        <p:txBody>
          <a:bodyPr>
            <a:normAutofit/>
          </a:bodyPr>
          <a:lstStyle/>
          <a:p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097CE11-551D-457F-8A0E-EBEB44CE64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3694" y="1099988"/>
            <a:ext cx="5270498" cy="276324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AB8BC5E7-BF25-48B0-8D8D-913D76302017}"/>
              </a:ext>
            </a:extLst>
          </p:cNvPr>
          <p:cNvSpPr txBox="1"/>
          <p:nvPr/>
        </p:nvSpPr>
        <p:spPr>
          <a:xfrm>
            <a:off x="7222571" y="1835280"/>
            <a:ext cx="48826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/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285750" indent="-285750">
              <a:buFontTx/>
              <a:buChar char="-"/>
            </a:pP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C4C7774A-46BA-440C-BAF6-BA07E24672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741" y="1098773"/>
            <a:ext cx="6758479" cy="484072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311547E6-C02D-4582-B9FE-33EA20EEEA85}"/>
              </a:ext>
            </a:extLst>
          </p:cNvPr>
          <p:cNvSpPr txBox="1"/>
          <p:nvPr/>
        </p:nvSpPr>
        <p:spPr>
          <a:xfrm>
            <a:off x="7030605" y="3859590"/>
            <a:ext cx="495819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Tx/>
              <a:buChar char="-"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Ô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ngang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 algn="just">
              <a:buFontTx/>
              <a:buChar char="-"/>
            </a:pP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063869" y="5275385"/>
            <a:ext cx="5363308" cy="3077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DE463789-28BA-4AC1-B048-61EDA7A44AB0}"/>
              </a:ext>
            </a:extLst>
          </p:cNvPr>
          <p:cNvSpPr txBox="1"/>
          <p:nvPr/>
        </p:nvSpPr>
        <p:spPr>
          <a:xfrm>
            <a:off x="2446019" y="0"/>
            <a:ext cx="72179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41: </a:t>
            </a:r>
            <a:r>
              <a:rPr lang="en-US" sz="3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3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endParaRPr lang="en-US" sz="3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91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2246FF5-9060-4CB5-9658-2C49714A617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766" t="27657" r="13401" b="47056"/>
          <a:stretch/>
        </p:blipFill>
        <p:spPr>
          <a:xfrm>
            <a:off x="157592" y="1190419"/>
            <a:ext cx="11348608" cy="2630186"/>
          </a:xfrm>
          <a:prstGeom prst="rect">
            <a:avLst/>
          </a:prstGeom>
        </p:spPr>
      </p:pic>
      <p:cxnSp>
        <p:nvCxnSpPr>
          <p:cNvPr id="4" name="Straight Arrow Connector 3"/>
          <p:cNvCxnSpPr/>
          <p:nvPr/>
        </p:nvCxnSpPr>
        <p:spPr>
          <a:xfrm flipV="1">
            <a:off x="3579224" y="4535881"/>
            <a:ext cx="2505878" cy="11253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/>
          <p:nvPr/>
        </p:nvSpPr>
        <p:spPr>
          <a:xfrm>
            <a:off x="205184" y="4054859"/>
            <a:ext cx="3173436" cy="795436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000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000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000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000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000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2000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ngang</a:t>
            </a:r>
            <a:r>
              <a:rPr lang="en-US" sz="2000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000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000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000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sang </a:t>
            </a:r>
            <a:r>
              <a:rPr lang="en-US" sz="2000" dirty="0" err="1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endParaRPr lang="en-US" sz="2000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5" name="Rectangle 224"/>
          <p:cNvSpPr/>
          <p:nvPr/>
        </p:nvSpPr>
        <p:spPr>
          <a:xfrm>
            <a:off x="186517" y="5107002"/>
            <a:ext cx="3173437" cy="785192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000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000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000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000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000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2000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ngang</a:t>
            </a:r>
            <a:r>
              <a:rPr lang="en-US" sz="2000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000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000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0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sang </a:t>
            </a:r>
            <a:r>
              <a:rPr lang="en-US" sz="20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endParaRPr lang="en-US" sz="2000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26" name="Straight Arrow Connector 225"/>
          <p:cNvCxnSpPr/>
          <p:nvPr/>
        </p:nvCxnSpPr>
        <p:spPr>
          <a:xfrm flipH="1">
            <a:off x="3579224" y="5850463"/>
            <a:ext cx="2204213" cy="38928"/>
          </a:xfrm>
          <a:prstGeom prst="straightConnector1">
            <a:avLst/>
          </a:prstGeom>
          <a:ln w="571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7" name="Rectangle 226"/>
          <p:cNvSpPr/>
          <p:nvPr/>
        </p:nvSpPr>
        <p:spPr>
          <a:xfrm>
            <a:off x="6673471" y="4587786"/>
            <a:ext cx="2918398" cy="79543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000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000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000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000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000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000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sz="2000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000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000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000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2000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endParaRPr lang="en-US" sz="2000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28" name="Straight Arrow Connector 227"/>
          <p:cNvCxnSpPr/>
          <p:nvPr/>
        </p:nvCxnSpPr>
        <p:spPr>
          <a:xfrm flipH="1">
            <a:off x="9916108" y="4619967"/>
            <a:ext cx="30764" cy="802326"/>
          </a:xfrm>
          <a:prstGeom prst="straightConnector1">
            <a:avLst/>
          </a:prstGeom>
          <a:ln w="57150">
            <a:solidFill>
              <a:schemeClr val="accent1">
                <a:lumMod val="40000"/>
                <a:lumOff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DE463789-28BA-4AC1-B048-61EDA7A44AB0}"/>
              </a:ext>
            </a:extLst>
          </p:cNvPr>
          <p:cNvSpPr txBox="1"/>
          <p:nvPr/>
        </p:nvSpPr>
        <p:spPr>
          <a:xfrm>
            <a:off x="2446019" y="0"/>
            <a:ext cx="72179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41: </a:t>
            </a:r>
            <a:r>
              <a:rPr lang="en-US" sz="3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3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endParaRPr lang="en-US" sz="3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006D60C4-A9B8-4603-9D68-50DF3AE4BE90}"/>
              </a:ext>
            </a:extLst>
          </p:cNvPr>
          <p:cNvSpPr txBox="1"/>
          <p:nvPr/>
        </p:nvSpPr>
        <p:spPr>
          <a:xfrm>
            <a:off x="0" y="614095"/>
            <a:ext cx="53976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9328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25" grpId="0" animBg="1"/>
      <p:bldP spid="22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CA1BB4C-2115-4C66-8349-926107C3570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687" t="11253" r="13272" b="6736"/>
          <a:stretch/>
        </p:blipFill>
        <p:spPr>
          <a:xfrm>
            <a:off x="618188" y="893480"/>
            <a:ext cx="9045731" cy="587388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DE463789-28BA-4AC1-B048-61EDA7A44AB0}"/>
              </a:ext>
            </a:extLst>
          </p:cNvPr>
          <p:cNvSpPr txBox="1"/>
          <p:nvPr/>
        </p:nvSpPr>
        <p:spPr>
          <a:xfrm>
            <a:off x="2446019" y="0"/>
            <a:ext cx="72179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41: </a:t>
            </a:r>
            <a:r>
              <a:rPr lang="en-US" sz="3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3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endParaRPr lang="en-US" sz="3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3665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95" name="Straight Connector 394">
            <a:extLst>
              <a:ext uri="{FF2B5EF4-FFF2-40B4-BE49-F238E27FC236}">
                <a16:creationId xmlns:a16="http://schemas.microsoft.com/office/drawing/2014/main" xmlns="" id="{E5F2A8CE-0EEB-43A4-881B-007B4452AC34}"/>
              </a:ext>
            </a:extLst>
          </p:cNvPr>
          <p:cNvCxnSpPr/>
          <p:nvPr/>
        </p:nvCxnSpPr>
        <p:spPr>
          <a:xfrm>
            <a:off x="5698932" y="441235"/>
            <a:ext cx="0" cy="6037700"/>
          </a:xfrm>
          <a:prstGeom prst="line">
            <a:avLst/>
          </a:prstGeom>
          <a:ln>
            <a:solidFill>
              <a:schemeClr val="accent4">
                <a:alpha val="71000"/>
              </a:schemeClr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6E38A643-451F-4272-861F-483B734B90B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261" t="33270" r="11245" b="15010"/>
          <a:stretch/>
        </p:blipFill>
        <p:spPr>
          <a:xfrm>
            <a:off x="304800" y="389723"/>
            <a:ext cx="11439570" cy="3433899"/>
          </a:xfrm>
          <a:prstGeom prst="rect">
            <a:avLst/>
          </a:prstGeom>
        </p:spPr>
      </p:pic>
      <p:sp>
        <p:nvSpPr>
          <p:cNvPr id="230" name="Rectangle 229"/>
          <p:cNvSpPr/>
          <p:nvPr/>
        </p:nvSpPr>
        <p:spPr>
          <a:xfrm>
            <a:off x="0" y="4360633"/>
            <a:ext cx="352928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000" dirty="0" smtClean="0">
                <a:latin typeface="+mj-lt"/>
              </a:rPr>
              <a:t>- Lực được vẽ trong hình a) có:</a:t>
            </a:r>
          </a:p>
          <a:p>
            <a:pPr algn="just"/>
            <a:r>
              <a:rPr lang="vi-VN" sz="2000" dirty="0" smtClean="0">
                <a:latin typeface="+mj-lt"/>
              </a:rPr>
              <a:t>+ Gốc: chính là điểm đặt tại vật chịu lực tác dụng.</a:t>
            </a:r>
          </a:p>
          <a:p>
            <a:pPr algn="just"/>
            <a:r>
              <a:rPr lang="vi-VN" sz="2000" dirty="0" smtClean="0">
                <a:latin typeface="+mj-lt"/>
              </a:rPr>
              <a:t>+ Phương: nằm ngang.</a:t>
            </a:r>
          </a:p>
          <a:p>
            <a:pPr algn="just"/>
            <a:r>
              <a:rPr lang="vi-VN" sz="2000" dirty="0" smtClean="0">
                <a:latin typeface="+mj-lt"/>
              </a:rPr>
              <a:t>+ Chiều: từ trái sang phải.</a:t>
            </a:r>
          </a:p>
          <a:p>
            <a:pPr algn="just"/>
            <a:r>
              <a:rPr lang="vi-VN" sz="2000" dirty="0" smtClean="0">
                <a:latin typeface="+mj-lt"/>
              </a:rPr>
              <a:t>+ Độ lớn: 2 N (vì độ dài của mũi tên trong hình bằng 2 cm).</a:t>
            </a:r>
            <a:endParaRPr lang="vi-VN" sz="2000" dirty="0">
              <a:latin typeface="+mj-lt"/>
            </a:endParaRPr>
          </a:p>
        </p:txBody>
      </p:sp>
      <p:sp>
        <p:nvSpPr>
          <p:cNvPr id="231" name="Rectangle 230"/>
          <p:cNvSpPr/>
          <p:nvPr/>
        </p:nvSpPr>
        <p:spPr>
          <a:xfrm>
            <a:off x="3841829" y="4345789"/>
            <a:ext cx="3359161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000" dirty="0" smtClean="0">
                <a:latin typeface="+mj-lt"/>
              </a:rPr>
              <a:t>- Lực được vẽ trong hình b) có:</a:t>
            </a:r>
          </a:p>
          <a:p>
            <a:pPr algn="just"/>
            <a:r>
              <a:rPr lang="vi-VN" sz="2000" dirty="0" smtClean="0">
                <a:latin typeface="+mj-lt"/>
              </a:rPr>
              <a:t>+ Gốc: chính là điểm đặt tại vật chịu lực tác dụng.</a:t>
            </a:r>
          </a:p>
          <a:p>
            <a:pPr algn="just"/>
            <a:r>
              <a:rPr lang="vi-VN" sz="2000" dirty="0" smtClean="0">
                <a:latin typeface="+mj-lt"/>
              </a:rPr>
              <a:t>+ Phương: thẳng đứng.</a:t>
            </a:r>
          </a:p>
          <a:p>
            <a:pPr algn="just"/>
            <a:r>
              <a:rPr lang="vi-VN" sz="2000" dirty="0" smtClean="0">
                <a:latin typeface="+mj-lt"/>
              </a:rPr>
              <a:t>+ Chiều: từ trên xuống dưới.</a:t>
            </a:r>
          </a:p>
          <a:p>
            <a:pPr algn="just"/>
            <a:r>
              <a:rPr lang="vi-VN" sz="2000" dirty="0" smtClean="0">
                <a:latin typeface="+mj-lt"/>
              </a:rPr>
              <a:t>+ Độ lớn: </a:t>
            </a:r>
            <a:r>
              <a:rPr lang="en-US" sz="2000" dirty="0" smtClean="0">
                <a:latin typeface="+mj-lt"/>
              </a:rPr>
              <a:t>4</a:t>
            </a:r>
            <a:r>
              <a:rPr lang="vi-VN" sz="2000" dirty="0" smtClean="0">
                <a:latin typeface="+mj-lt"/>
              </a:rPr>
              <a:t> N (vì độ dài của mũi tên trong hình bằng </a:t>
            </a:r>
            <a:r>
              <a:rPr lang="en-US" sz="2000" dirty="0" smtClean="0">
                <a:latin typeface="+mj-lt"/>
              </a:rPr>
              <a:t>4</a:t>
            </a:r>
            <a:r>
              <a:rPr lang="vi-VN" sz="2000" dirty="0" smtClean="0">
                <a:latin typeface="+mj-lt"/>
              </a:rPr>
              <a:t> cm).</a:t>
            </a:r>
            <a:endParaRPr lang="vi-VN" sz="2000" dirty="0">
              <a:latin typeface="+mj-lt"/>
            </a:endParaRPr>
          </a:p>
        </p:txBody>
      </p:sp>
      <p:sp>
        <p:nvSpPr>
          <p:cNvPr id="232" name="Rectangle 231"/>
          <p:cNvSpPr/>
          <p:nvPr/>
        </p:nvSpPr>
        <p:spPr>
          <a:xfrm>
            <a:off x="7513537" y="4303455"/>
            <a:ext cx="452107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000" dirty="0" smtClean="0">
                <a:latin typeface="+mj-lt"/>
                <a:cs typeface="HP001 5H" pitchFamily="34" charset="0"/>
              </a:rPr>
              <a:t>- Lực được vẽ trong hình c) có:</a:t>
            </a:r>
          </a:p>
          <a:p>
            <a:pPr algn="just"/>
            <a:r>
              <a:rPr lang="vi-VN" sz="2000" dirty="0" smtClean="0">
                <a:latin typeface="+mj-lt"/>
                <a:cs typeface="HP001 5H" pitchFamily="34" charset="0"/>
              </a:rPr>
              <a:t>+ Gốc: chính là điểm đặt tại vật chịu lực tác dụng.</a:t>
            </a:r>
          </a:p>
          <a:p>
            <a:pPr algn="just"/>
            <a:r>
              <a:rPr lang="vi-VN" sz="2000" dirty="0" smtClean="0">
                <a:latin typeface="+mj-lt"/>
                <a:cs typeface="HP001 5H" pitchFamily="34" charset="0"/>
              </a:rPr>
              <a:t>+ Phương:hợp với phương nằm ngang 1 góc 45</a:t>
            </a:r>
            <a:r>
              <a:rPr lang="vi-VN" sz="2000" baseline="30000" dirty="0" smtClean="0">
                <a:latin typeface="+mj-lt"/>
                <a:cs typeface="HP001 5H" pitchFamily="34" charset="0"/>
              </a:rPr>
              <a:t>0</a:t>
            </a:r>
            <a:r>
              <a:rPr lang="vi-VN" sz="2000" dirty="0" smtClean="0">
                <a:latin typeface="+mj-lt"/>
                <a:cs typeface="HP001 5H" pitchFamily="34" charset="0"/>
              </a:rPr>
              <a:t>.</a:t>
            </a:r>
          </a:p>
          <a:p>
            <a:pPr algn="just"/>
            <a:r>
              <a:rPr lang="vi-VN" sz="2000" dirty="0" smtClean="0">
                <a:latin typeface="+mj-lt"/>
                <a:cs typeface="HP001 5H" pitchFamily="34" charset="0"/>
              </a:rPr>
              <a:t>+ Chiều: từ dưới lên trên</a:t>
            </a:r>
          </a:p>
          <a:p>
            <a:pPr algn="just"/>
            <a:r>
              <a:rPr lang="vi-VN" sz="2000" dirty="0" smtClean="0">
                <a:latin typeface="+mj-lt"/>
                <a:cs typeface="HP001 5H" pitchFamily="34" charset="0"/>
              </a:rPr>
              <a:t>+ Độ lớn: </a:t>
            </a:r>
            <a:r>
              <a:rPr lang="en-US" sz="2000" dirty="0" smtClean="0">
                <a:latin typeface="+mj-lt"/>
                <a:cs typeface="HP001 5H" pitchFamily="34" charset="0"/>
              </a:rPr>
              <a:t>3 </a:t>
            </a:r>
            <a:r>
              <a:rPr lang="vi-VN" sz="2000" dirty="0" smtClean="0">
                <a:latin typeface="+mj-lt"/>
                <a:cs typeface="HP001 5H" pitchFamily="34" charset="0"/>
              </a:rPr>
              <a:t>N (vì độ dài của mũi tên trong hình bằng </a:t>
            </a:r>
            <a:r>
              <a:rPr lang="en-US" sz="2000" dirty="0" smtClean="0">
                <a:latin typeface="+mj-lt"/>
                <a:cs typeface="HP001 5H" pitchFamily="34" charset="0"/>
              </a:rPr>
              <a:t>3</a:t>
            </a:r>
            <a:r>
              <a:rPr lang="vi-VN" sz="2000" dirty="0" smtClean="0">
                <a:latin typeface="+mj-lt"/>
                <a:cs typeface="HP001 5H" pitchFamily="34" charset="0"/>
              </a:rPr>
              <a:t> cm).</a:t>
            </a:r>
            <a:endParaRPr lang="vi-VN" sz="2000" dirty="0">
              <a:latin typeface="+mj-lt"/>
              <a:cs typeface="HP001 5H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282921" y="2106672"/>
            <a:ext cx="699796" cy="2425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FF0000"/>
                </a:solidFill>
                <a:latin typeface="+mj-lt"/>
              </a:rPr>
              <a:t>2cm</a:t>
            </a:r>
            <a:endParaRPr lang="en-US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211" name="Rectangle 210"/>
          <p:cNvSpPr/>
          <p:nvPr/>
        </p:nvSpPr>
        <p:spPr>
          <a:xfrm rot="5400000">
            <a:off x="5795959" y="2227944"/>
            <a:ext cx="699796" cy="2425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>
                <a:solidFill>
                  <a:srgbClr val="FF0000"/>
                </a:solidFill>
                <a:latin typeface="+mj-lt"/>
              </a:rPr>
              <a:t>4 cm</a:t>
            </a:r>
            <a:endParaRPr lang="en-US">
              <a:solidFill>
                <a:srgbClr val="FF0000"/>
              </a:solidFill>
              <a:latin typeface="+mj-lt"/>
            </a:endParaRPr>
          </a:p>
        </p:txBody>
      </p:sp>
      <p:sp>
        <p:nvSpPr>
          <p:cNvPr id="212" name="Rectangle 211"/>
          <p:cNvSpPr/>
          <p:nvPr/>
        </p:nvSpPr>
        <p:spPr>
          <a:xfrm rot="18149410">
            <a:off x="7163639" y="2159511"/>
            <a:ext cx="699796" cy="2425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>
                <a:solidFill>
                  <a:srgbClr val="FF0000"/>
                </a:solidFill>
                <a:latin typeface="+mj-lt"/>
              </a:rPr>
              <a:t>3 cm</a:t>
            </a:r>
            <a:endParaRPr lang="en-US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DE463789-28BA-4AC1-B048-61EDA7A44AB0}"/>
              </a:ext>
            </a:extLst>
          </p:cNvPr>
          <p:cNvSpPr txBox="1"/>
          <p:nvPr/>
        </p:nvSpPr>
        <p:spPr>
          <a:xfrm>
            <a:off x="2446019" y="0"/>
            <a:ext cx="72179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41: </a:t>
            </a:r>
            <a:r>
              <a:rPr lang="en-US" sz="3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3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endParaRPr lang="en-US" sz="3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8998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0" grpId="0"/>
      <p:bldP spid="231" grpId="0"/>
      <p:bldP spid="23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C38FA2E-B14E-46BD-9A51-DD0D93A05E7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373" t="5390" r="16393" b="5783"/>
          <a:stretch/>
        </p:blipFill>
        <p:spPr>
          <a:xfrm>
            <a:off x="1097280" y="926962"/>
            <a:ext cx="10480642" cy="586090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DE463789-28BA-4AC1-B048-61EDA7A44AB0}"/>
              </a:ext>
            </a:extLst>
          </p:cNvPr>
          <p:cNvSpPr txBox="1"/>
          <p:nvPr/>
        </p:nvSpPr>
        <p:spPr>
          <a:xfrm>
            <a:off x="2446019" y="0"/>
            <a:ext cx="72179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41: </a:t>
            </a:r>
            <a:r>
              <a:rPr lang="en-US" sz="3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3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endParaRPr lang="en-US" sz="3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8792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C38FA2E-B14E-46BD-9A51-DD0D93A05E7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373" t="5390" r="16393" b="5783"/>
          <a:stretch/>
        </p:blipFill>
        <p:spPr>
          <a:xfrm>
            <a:off x="6098041" y="427347"/>
            <a:ext cx="5622105" cy="4241075"/>
          </a:xfrm>
          <a:prstGeom prst="rect">
            <a:avLst/>
          </a:prstGeom>
        </p:spPr>
      </p:pic>
      <p:grpSp>
        <p:nvGrpSpPr>
          <p:cNvPr id="246" name="Group 245"/>
          <p:cNvGrpSpPr/>
          <p:nvPr/>
        </p:nvGrpSpPr>
        <p:grpSpPr>
          <a:xfrm flipH="1" flipV="1">
            <a:off x="8378889" y="427347"/>
            <a:ext cx="205273" cy="1336139"/>
            <a:chOff x="3663472" y="1925515"/>
            <a:chExt cx="117220" cy="1846385"/>
          </a:xfrm>
        </p:grpSpPr>
        <p:cxnSp>
          <p:nvCxnSpPr>
            <p:cNvPr id="233" name="Straight Arrow Connector 232"/>
            <p:cNvCxnSpPr/>
            <p:nvPr/>
          </p:nvCxnSpPr>
          <p:spPr>
            <a:xfrm rot="16200000" flipH="1">
              <a:off x="2804745" y="2839915"/>
              <a:ext cx="1846385" cy="17585"/>
            </a:xfrm>
            <a:prstGeom prst="straightConnector1">
              <a:avLst/>
            </a:prstGeom>
            <a:ln w="158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8" name="Straight Connector 237"/>
            <p:cNvCxnSpPr/>
            <p:nvPr/>
          </p:nvCxnSpPr>
          <p:spPr>
            <a:xfrm>
              <a:off x="3683976" y="2294790"/>
              <a:ext cx="96716" cy="1588"/>
            </a:xfrm>
            <a:prstGeom prst="line">
              <a:avLst/>
            </a:prstGeom>
            <a:ln w="158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9" name="Straight Connector 238"/>
            <p:cNvCxnSpPr/>
            <p:nvPr/>
          </p:nvCxnSpPr>
          <p:spPr>
            <a:xfrm>
              <a:off x="3669327" y="2658197"/>
              <a:ext cx="96716" cy="1588"/>
            </a:xfrm>
            <a:prstGeom prst="line">
              <a:avLst/>
            </a:prstGeom>
            <a:ln w="158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0" name="Straight Connector 239"/>
            <p:cNvCxnSpPr/>
            <p:nvPr/>
          </p:nvCxnSpPr>
          <p:spPr>
            <a:xfrm>
              <a:off x="3663472" y="3021606"/>
              <a:ext cx="96716" cy="1588"/>
            </a:xfrm>
            <a:prstGeom prst="line">
              <a:avLst/>
            </a:prstGeom>
            <a:ln w="158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1" name="Straight Connector 240"/>
            <p:cNvCxnSpPr/>
            <p:nvPr/>
          </p:nvCxnSpPr>
          <p:spPr>
            <a:xfrm>
              <a:off x="3675200" y="3393807"/>
              <a:ext cx="96716" cy="1588"/>
            </a:xfrm>
            <a:prstGeom prst="line">
              <a:avLst/>
            </a:prstGeom>
            <a:ln w="158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7" name="Group 246"/>
          <p:cNvGrpSpPr/>
          <p:nvPr/>
        </p:nvGrpSpPr>
        <p:grpSpPr>
          <a:xfrm>
            <a:off x="7033936" y="3546166"/>
            <a:ext cx="413238" cy="272562"/>
            <a:chOff x="3912577" y="3253153"/>
            <a:chExt cx="413238" cy="272562"/>
          </a:xfrm>
        </p:grpSpPr>
        <p:cxnSp>
          <p:nvCxnSpPr>
            <p:cNvPr id="231" name="Straight Arrow Connector 230"/>
            <p:cNvCxnSpPr/>
            <p:nvPr/>
          </p:nvCxnSpPr>
          <p:spPr>
            <a:xfrm rot="10800000" flipV="1">
              <a:off x="3912577" y="3253153"/>
              <a:ext cx="413238" cy="272562"/>
            </a:xfrm>
            <a:prstGeom prst="straightConnector1">
              <a:avLst/>
            </a:prstGeom>
            <a:ln w="15875">
              <a:solidFill>
                <a:srgbClr val="FF0000"/>
              </a:solidFill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43" name="Straight Connector 242"/>
            <p:cNvCxnSpPr/>
            <p:nvPr/>
          </p:nvCxnSpPr>
          <p:spPr>
            <a:xfrm rot="16200000" flipH="1">
              <a:off x="4106007" y="3358662"/>
              <a:ext cx="61546" cy="43962"/>
            </a:xfrm>
            <a:prstGeom prst="line">
              <a:avLst/>
            </a:prstGeom>
            <a:ln w="158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8" name="Rectangle 247"/>
          <p:cNvSpPr/>
          <p:nvPr/>
        </p:nvSpPr>
        <p:spPr>
          <a:xfrm>
            <a:off x="348761" y="995597"/>
            <a:ext cx="580585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b="1" dirty="0" smtClean="0">
                <a:latin typeface="+mj-lt"/>
                <a:cs typeface="HP001 5H" pitchFamily="34" charset="0"/>
              </a:rPr>
              <a:t>a) Lực của nam châm tác dụng lên kẹp giấy (0,5 N) có:</a:t>
            </a:r>
          </a:p>
          <a:p>
            <a:r>
              <a:rPr lang="vi-VN" b="1" dirty="0" smtClean="0">
                <a:latin typeface="+mj-lt"/>
                <a:cs typeface="HP001 5H" pitchFamily="34" charset="0"/>
              </a:rPr>
              <a:t>- Gốc: tại kẹp giấy</a:t>
            </a:r>
          </a:p>
          <a:p>
            <a:r>
              <a:rPr lang="vi-VN" b="1" dirty="0" smtClean="0">
                <a:latin typeface="+mj-lt"/>
                <a:cs typeface="HP001 5H" pitchFamily="34" charset="0"/>
              </a:rPr>
              <a:t>- Phương: trùng với phương của lực hút của nam châm.</a:t>
            </a:r>
          </a:p>
          <a:p>
            <a:r>
              <a:rPr lang="vi-VN" b="1" dirty="0" smtClean="0">
                <a:latin typeface="+mj-lt"/>
                <a:cs typeface="HP001 5H" pitchFamily="34" charset="0"/>
              </a:rPr>
              <a:t>- chiều: từ trên xuống dưới</a:t>
            </a:r>
          </a:p>
          <a:p>
            <a:r>
              <a:rPr lang="vi-VN" b="1" dirty="0" smtClean="0">
                <a:latin typeface="+mj-lt"/>
                <a:cs typeface="HP001 5H" pitchFamily="34" charset="0"/>
              </a:rPr>
              <a:t>- Tỉ lệ xích: quy ước 1 cm ứng với 0,25 N thì mũi tên có độ dài là: 2 cm và được biểu diễn như sau:</a:t>
            </a:r>
            <a:endParaRPr lang="vi-VN" b="1" dirty="0">
              <a:latin typeface="+mj-lt"/>
              <a:cs typeface="HP001 5H" pitchFamily="34" charset="0"/>
            </a:endParaRPr>
          </a:p>
        </p:txBody>
      </p:sp>
      <p:sp>
        <p:nvSpPr>
          <p:cNvPr id="249" name="Rectangle 248"/>
          <p:cNvSpPr/>
          <p:nvPr/>
        </p:nvSpPr>
        <p:spPr>
          <a:xfrm>
            <a:off x="366347" y="3070582"/>
            <a:ext cx="586739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b="1" dirty="0" smtClean="0">
                <a:latin typeface="+mj-lt"/>
                <a:cs typeface="HP001 5H" pitchFamily="34" charset="0"/>
              </a:rPr>
              <a:t>b) Lực của lực sĩ tác dụng lên quả tạ (50 N) có:</a:t>
            </a:r>
          </a:p>
          <a:p>
            <a:r>
              <a:rPr lang="vi-VN" b="1" dirty="0" smtClean="0">
                <a:latin typeface="+mj-lt"/>
                <a:cs typeface="HP001 5H" pitchFamily="34" charset="0"/>
              </a:rPr>
              <a:t>- Gốc: tại viên đạn</a:t>
            </a:r>
          </a:p>
          <a:p>
            <a:r>
              <a:rPr lang="vi-VN" b="1" dirty="0" smtClean="0">
                <a:latin typeface="+mj-lt"/>
                <a:cs typeface="HP001 5H" pitchFamily="34" charset="0"/>
              </a:rPr>
              <a:t>- Phương: thẳng đứng.</a:t>
            </a:r>
          </a:p>
          <a:p>
            <a:r>
              <a:rPr lang="vi-VN" b="1" dirty="0" smtClean="0">
                <a:latin typeface="+mj-lt"/>
                <a:cs typeface="HP001 5H" pitchFamily="34" charset="0"/>
              </a:rPr>
              <a:t>- Chiều: từ dưới lên trên</a:t>
            </a:r>
          </a:p>
          <a:p>
            <a:r>
              <a:rPr lang="vi-VN" b="1" dirty="0" smtClean="0">
                <a:latin typeface="+mj-lt"/>
                <a:cs typeface="HP001 5H" pitchFamily="34" charset="0"/>
              </a:rPr>
              <a:t>- Tỉ lệ xích: quy ước 1 cm ứng với 10 N thì mũi tên có độ dài là: 5 cm và được biểu diễn như sau:</a:t>
            </a:r>
            <a:endParaRPr lang="vi-VN" b="1" dirty="0">
              <a:latin typeface="+mj-lt"/>
              <a:cs typeface="HP001 5H" pitchFamily="34" charset="0"/>
            </a:endParaRPr>
          </a:p>
        </p:txBody>
      </p:sp>
      <p:sp>
        <p:nvSpPr>
          <p:cNvPr id="250" name="Rectangle 249"/>
          <p:cNvSpPr/>
          <p:nvPr/>
        </p:nvSpPr>
        <p:spPr>
          <a:xfrm>
            <a:off x="586154" y="4892767"/>
            <a:ext cx="11046069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b="1" dirty="0" smtClean="0">
                <a:latin typeface="+mj-lt"/>
              </a:rPr>
              <a:t>c) Lực của dây cao su tác dụng lên viên đạn đất (mỗi dây 6 N) có:</a:t>
            </a:r>
          </a:p>
          <a:p>
            <a:r>
              <a:rPr lang="vi-VN" b="1" dirty="0" smtClean="0">
                <a:latin typeface="+mj-lt"/>
              </a:rPr>
              <a:t>- Gốc: tại </a:t>
            </a:r>
            <a:r>
              <a:rPr lang="en-GB" b="1" dirty="0" err="1" smtClean="0">
                <a:latin typeface="+mj-lt"/>
              </a:rPr>
              <a:t>viên</a:t>
            </a:r>
            <a:r>
              <a:rPr lang="en-GB" b="1" dirty="0" smtClean="0">
                <a:latin typeface="+mj-lt"/>
              </a:rPr>
              <a:t> </a:t>
            </a:r>
            <a:r>
              <a:rPr lang="en-GB" b="1" dirty="0" err="1" smtClean="0">
                <a:latin typeface="+mj-lt"/>
              </a:rPr>
              <a:t>đạn</a:t>
            </a:r>
            <a:r>
              <a:rPr lang="en-GB" b="1" dirty="0" smtClean="0">
                <a:latin typeface="+mj-lt"/>
              </a:rPr>
              <a:t> </a:t>
            </a:r>
            <a:r>
              <a:rPr lang="en-GB" b="1" dirty="0" err="1" smtClean="0">
                <a:latin typeface="+mj-lt"/>
              </a:rPr>
              <a:t>đất</a:t>
            </a:r>
            <a:r>
              <a:rPr lang="vi-VN" b="1" dirty="0" smtClean="0">
                <a:latin typeface="+mj-lt"/>
              </a:rPr>
              <a:t>.</a:t>
            </a:r>
          </a:p>
          <a:p>
            <a:r>
              <a:rPr lang="vi-VN" b="1" dirty="0" smtClean="0">
                <a:latin typeface="+mj-lt"/>
              </a:rPr>
              <a:t>- Phương: trùng với phương của lực tác dụng</a:t>
            </a:r>
            <a:r>
              <a:rPr lang="en-GB" b="1" dirty="0" smtClean="0">
                <a:latin typeface="+mj-lt"/>
              </a:rPr>
              <a:t>.</a:t>
            </a:r>
            <a:endParaRPr lang="vi-VN" b="1" dirty="0" smtClean="0">
              <a:latin typeface="+mj-lt"/>
            </a:endParaRPr>
          </a:p>
          <a:p>
            <a:r>
              <a:rPr lang="vi-VN" b="1" dirty="0" smtClean="0">
                <a:latin typeface="+mj-lt"/>
              </a:rPr>
              <a:t>- Chiều: từ dưới</a:t>
            </a:r>
            <a:r>
              <a:rPr lang="en-GB" b="1" dirty="0" smtClean="0">
                <a:latin typeface="+mj-lt"/>
              </a:rPr>
              <a:t> </a:t>
            </a:r>
            <a:r>
              <a:rPr lang="en-GB" b="1" dirty="0" err="1" smtClean="0">
                <a:latin typeface="+mj-lt"/>
              </a:rPr>
              <a:t>lên</a:t>
            </a:r>
            <a:r>
              <a:rPr lang="en-GB" b="1" dirty="0" smtClean="0">
                <a:latin typeface="+mj-lt"/>
              </a:rPr>
              <a:t> </a:t>
            </a:r>
            <a:r>
              <a:rPr lang="en-GB" b="1" dirty="0" err="1" smtClean="0">
                <a:latin typeface="+mj-lt"/>
              </a:rPr>
              <a:t>trên</a:t>
            </a:r>
            <a:r>
              <a:rPr lang="en-GB" b="1" dirty="0" smtClean="0">
                <a:latin typeface="+mj-lt"/>
              </a:rPr>
              <a:t>.</a:t>
            </a:r>
            <a:endParaRPr lang="vi-VN" b="1" dirty="0" smtClean="0">
              <a:latin typeface="+mj-lt"/>
            </a:endParaRPr>
          </a:p>
          <a:p>
            <a:r>
              <a:rPr lang="vi-VN" b="1" dirty="0" smtClean="0">
                <a:latin typeface="+mj-lt"/>
              </a:rPr>
              <a:t>- Tỉ lệ xích: quy ước 1 cm ứng với </a:t>
            </a:r>
            <a:r>
              <a:rPr lang="en-GB" b="1" dirty="0" smtClean="0">
                <a:latin typeface="+mj-lt"/>
              </a:rPr>
              <a:t>2</a:t>
            </a:r>
            <a:r>
              <a:rPr lang="vi-VN" b="1" dirty="0" smtClean="0">
                <a:latin typeface="+mj-lt"/>
              </a:rPr>
              <a:t> N thì mũi tên có độ dài là: </a:t>
            </a:r>
            <a:r>
              <a:rPr lang="en-GB" b="1" dirty="0" smtClean="0">
                <a:latin typeface="+mj-lt"/>
              </a:rPr>
              <a:t>3</a:t>
            </a:r>
            <a:r>
              <a:rPr lang="vi-VN" b="1" dirty="0" smtClean="0">
                <a:latin typeface="+mj-lt"/>
              </a:rPr>
              <a:t> cm và được biểu diễn như sau:</a:t>
            </a:r>
            <a:endParaRPr lang="vi-VN" b="1" dirty="0">
              <a:latin typeface="+mj-lt"/>
            </a:endParaRPr>
          </a:p>
        </p:txBody>
      </p:sp>
      <p:grpSp>
        <p:nvGrpSpPr>
          <p:cNvPr id="257" name="Group 256"/>
          <p:cNvGrpSpPr/>
          <p:nvPr/>
        </p:nvGrpSpPr>
        <p:grpSpPr>
          <a:xfrm rot="10554715">
            <a:off x="10227606" y="3323582"/>
            <a:ext cx="562708" cy="571500"/>
            <a:chOff x="8563707" y="4923692"/>
            <a:chExt cx="562708" cy="571500"/>
          </a:xfrm>
        </p:grpSpPr>
        <p:cxnSp>
          <p:nvCxnSpPr>
            <p:cNvPr id="252" name="Straight Arrow Connector 251"/>
            <p:cNvCxnSpPr/>
            <p:nvPr/>
          </p:nvCxnSpPr>
          <p:spPr>
            <a:xfrm rot="5400000">
              <a:off x="8559311" y="4928088"/>
              <a:ext cx="571500" cy="562708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5" name="Straight Connector 254"/>
            <p:cNvCxnSpPr/>
            <p:nvPr/>
          </p:nvCxnSpPr>
          <p:spPr>
            <a:xfrm>
              <a:off x="8906607" y="5055578"/>
              <a:ext cx="96715" cy="52754"/>
            </a:xfrm>
            <a:prstGeom prst="line">
              <a:avLst/>
            </a:prstGeom>
            <a:ln w="158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6" name="Straight Connector 255"/>
            <p:cNvCxnSpPr/>
            <p:nvPr/>
          </p:nvCxnSpPr>
          <p:spPr>
            <a:xfrm>
              <a:off x="8751287" y="5243146"/>
              <a:ext cx="96715" cy="52754"/>
            </a:xfrm>
            <a:prstGeom prst="line">
              <a:avLst/>
            </a:prstGeom>
            <a:ln w="158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DE463789-28BA-4AC1-B048-61EDA7A44AB0}"/>
              </a:ext>
            </a:extLst>
          </p:cNvPr>
          <p:cNvSpPr txBox="1"/>
          <p:nvPr/>
        </p:nvSpPr>
        <p:spPr>
          <a:xfrm>
            <a:off x="2446019" y="0"/>
            <a:ext cx="72179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41: </a:t>
            </a:r>
            <a:r>
              <a:rPr lang="en-US" sz="3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3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endParaRPr lang="en-US" sz="3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9701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8" grpId="0"/>
      <p:bldP spid="249" grpId="0"/>
      <p:bldP spid="25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9FA28BA-9B23-4AAB-B8CF-D50157FB077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998" t="28843" r="40552" b="31868"/>
          <a:stretch/>
        </p:blipFill>
        <p:spPr>
          <a:xfrm>
            <a:off x="1165943" y="645299"/>
            <a:ext cx="8497976" cy="45308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DE463789-28BA-4AC1-B048-61EDA7A44AB0}"/>
              </a:ext>
            </a:extLst>
          </p:cNvPr>
          <p:cNvSpPr txBox="1"/>
          <p:nvPr/>
        </p:nvSpPr>
        <p:spPr>
          <a:xfrm>
            <a:off x="2446019" y="0"/>
            <a:ext cx="72179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41: </a:t>
            </a:r>
            <a:r>
              <a:rPr lang="en-US" sz="3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3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endParaRPr lang="en-US" sz="3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131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C7279A0-31FF-4F5D-8D97-19CB9DC9256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271" t="18152" r="22291" b="24535"/>
          <a:stretch/>
        </p:blipFill>
        <p:spPr>
          <a:xfrm>
            <a:off x="2472808" y="901863"/>
            <a:ext cx="5951228" cy="4353887"/>
          </a:xfrm>
          <a:prstGeom prst="rect">
            <a:avLst/>
          </a:prstGeom>
        </p:spPr>
      </p:pic>
      <p:sp>
        <p:nvSpPr>
          <p:cNvPr id="230" name="Oval 229"/>
          <p:cNvSpPr/>
          <p:nvPr/>
        </p:nvSpPr>
        <p:spPr>
          <a:xfrm>
            <a:off x="6041392" y="2679682"/>
            <a:ext cx="316523" cy="316523"/>
          </a:xfrm>
          <a:prstGeom prst="ellipse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1" name="Rectangle 230"/>
          <p:cNvSpPr/>
          <p:nvPr/>
        </p:nvSpPr>
        <p:spPr>
          <a:xfrm>
            <a:off x="2744276" y="5326165"/>
            <a:ext cx="5591908" cy="474785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000" b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GB" sz="20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án</a:t>
            </a:r>
            <a:r>
              <a:rPr lang="en-GB" sz="20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: b - d - c - a</a:t>
            </a:r>
            <a:endParaRPr lang="en-GB" sz="2000" b="1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DE463789-28BA-4AC1-B048-61EDA7A44AB0}"/>
              </a:ext>
            </a:extLst>
          </p:cNvPr>
          <p:cNvSpPr txBox="1"/>
          <p:nvPr/>
        </p:nvSpPr>
        <p:spPr>
          <a:xfrm>
            <a:off x="2446019" y="0"/>
            <a:ext cx="72179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41: </a:t>
            </a:r>
            <a:r>
              <a:rPr lang="en-US" sz="3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3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endParaRPr lang="en-US" sz="3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5140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0" grpId="0" animBg="1"/>
      <p:bldP spid="23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7473F7D9-808D-427A-AD73-BD144313B6D5}"/>
              </a:ext>
            </a:extLst>
          </p:cNvPr>
          <p:cNvSpPr txBox="1"/>
          <p:nvPr/>
        </p:nvSpPr>
        <p:spPr>
          <a:xfrm>
            <a:off x="920012" y="1021460"/>
            <a:ext cx="1088773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E99BED99-2E1B-4651-BBF4-77A94B59A147}"/>
              </a:ext>
            </a:extLst>
          </p:cNvPr>
          <p:cNvSpPr txBox="1"/>
          <p:nvPr/>
        </p:nvSpPr>
        <p:spPr>
          <a:xfrm>
            <a:off x="829340" y="2828836"/>
            <a:ext cx="10813311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4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đẩy</a:t>
            </a:r>
            <a:r>
              <a:rPr lang="en-US" sz="24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24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4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4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4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4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4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4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4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4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24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vợt</a:t>
            </a:r>
            <a:r>
              <a:rPr 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tennis hay </a:t>
            </a:r>
            <a:r>
              <a:rPr 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</a:t>
            </a:r>
            <a:r>
              <a:rPr 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</a:t>
            </a:r>
            <a:r>
              <a:rPr 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endParaRPr lang="en-US" sz="24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7473F7D9-808D-427A-AD73-BD144313B6D5}"/>
              </a:ext>
            </a:extLst>
          </p:cNvPr>
          <p:cNvSpPr txBox="1"/>
          <p:nvPr/>
        </p:nvSpPr>
        <p:spPr>
          <a:xfrm>
            <a:off x="754912" y="91227"/>
            <a:ext cx="10887739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 ĐẦU</a:t>
            </a:r>
            <a:endParaRPr lang="en-US" sz="3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9415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593B23D-F7C8-4359-AD12-010BD85DAEB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834" t="36019" r="21357" b="23463"/>
          <a:stretch/>
        </p:blipFill>
        <p:spPr>
          <a:xfrm>
            <a:off x="294467" y="840601"/>
            <a:ext cx="11664025" cy="543792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DE463789-28BA-4AC1-B048-61EDA7A44AB0}"/>
              </a:ext>
            </a:extLst>
          </p:cNvPr>
          <p:cNvSpPr txBox="1"/>
          <p:nvPr/>
        </p:nvSpPr>
        <p:spPr>
          <a:xfrm>
            <a:off x="2446019" y="0"/>
            <a:ext cx="72179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41: </a:t>
            </a:r>
            <a:r>
              <a:rPr lang="en-US" sz="3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3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endParaRPr lang="en-US" sz="3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6573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DE463789-28BA-4AC1-B048-61EDA7A44AB0}"/>
              </a:ext>
            </a:extLst>
          </p:cNvPr>
          <p:cNvSpPr txBox="1"/>
          <p:nvPr/>
        </p:nvSpPr>
        <p:spPr>
          <a:xfrm>
            <a:off x="2446019" y="0"/>
            <a:ext cx="72179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41: </a:t>
            </a:r>
            <a:r>
              <a:rPr lang="en-US" sz="3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3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endParaRPr lang="en-US" sz="3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54000" y="1317312"/>
            <a:ext cx="1160193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GB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GB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GB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GB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GB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GB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GB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ta </a:t>
            </a:r>
            <a:r>
              <a:rPr lang="en-GB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dễ</a:t>
            </a:r>
            <a:r>
              <a:rPr lang="en-GB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dàng</a:t>
            </a:r>
            <a:r>
              <a:rPr lang="en-GB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GB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GB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GB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GB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GB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GB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GB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GB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GB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GB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Tuy</a:t>
            </a:r>
            <a:r>
              <a:rPr lang="en-GB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GB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GB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GB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GB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GB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GB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GB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GB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GB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GB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GB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GB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GB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GB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GB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GB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GB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GB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GB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GB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GB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68299" y="2355835"/>
            <a:ext cx="1148763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Ta </a:t>
            </a:r>
            <a:r>
              <a:rPr lang="en-GB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GB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GB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GB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GB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GB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GB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GB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GB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GB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GB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GB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GB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GB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en-GB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GB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GB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GB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138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TextBox 214">
            <a:extLst>
              <a:ext uri="{FF2B5EF4-FFF2-40B4-BE49-F238E27FC236}">
                <a16:creationId xmlns:a16="http://schemas.microsoft.com/office/drawing/2014/main" xmlns="" id="{2C32459E-B415-4D44-B0D8-E897A93CA6B5}"/>
              </a:ext>
            </a:extLst>
          </p:cNvPr>
          <p:cNvSpPr txBox="1"/>
          <p:nvPr/>
        </p:nvSpPr>
        <p:spPr>
          <a:xfrm>
            <a:off x="558216" y="529744"/>
            <a:ext cx="33393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I.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</a:t>
            </a:r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2C50CD3-3174-4A73-84A2-B358E26B38A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08" t="9295" r="9681"/>
          <a:stretch/>
        </p:blipFill>
        <p:spPr>
          <a:xfrm>
            <a:off x="5348795" y="884133"/>
            <a:ext cx="4569905" cy="4737037"/>
          </a:xfrm>
          <a:prstGeom prst="rect">
            <a:avLst/>
          </a:prstGeom>
        </p:spPr>
      </p:pic>
      <p:sp>
        <p:nvSpPr>
          <p:cNvPr id="211" name="TextBox 210">
            <a:extLst>
              <a:ext uri="{FF2B5EF4-FFF2-40B4-BE49-F238E27FC236}">
                <a16:creationId xmlns:a16="http://schemas.microsoft.com/office/drawing/2014/main" xmlns="" id="{006D60C4-A9B8-4603-9D68-50DF3AE4BE90}"/>
              </a:ext>
            </a:extLst>
          </p:cNvPr>
          <p:cNvSpPr txBox="1"/>
          <p:nvPr/>
        </p:nvSpPr>
        <p:spPr>
          <a:xfrm>
            <a:off x="558216" y="1132961"/>
            <a:ext cx="23887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endParaRPr lang="en-US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2" name="TextBox 211">
            <a:extLst>
              <a:ext uri="{FF2B5EF4-FFF2-40B4-BE49-F238E27FC236}">
                <a16:creationId xmlns:a16="http://schemas.microsoft.com/office/drawing/2014/main" xmlns="" id="{006D60C4-A9B8-4603-9D68-50DF3AE4BE90}"/>
              </a:ext>
            </a:extLst>
          </p:cNvPr>
          <p:cNvSpPr txBox="1"/>
          <p:nvPr/>
        </p:nvSpPr>
        <p:spPr>
          <a:xfrm>
            <a:off x="1218655" y="5839428"/>
            <a:ext cx="74927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DE463789-28BA-4AC1-B048-61EDA7A44AB0}"/>
              </a:ext>
            </a:extLst>
          </p:cNvPr>
          <p:cNvSpPr txBox="1"/>
          <p:nvPr/>
        </p:nvSpPr>
        <p:spPr>
          <a:xfrm>
            <a:off x="2446019" y="0"/>
            <a:ext cx="72179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41: </a:t>
            </a:r>
            <a:r>
              <a:rPr lang="en-US" sz="3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3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endParaRPr lang="en-US" sz="3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58333" y="2493517"/>
            <a:ext cx="448986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4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itchFamily="18" charset="0"/>
              </a:rPr>
              <a:t>Theo </a:t>
            </a:r>
            <a:r>
              <a:rPr lang="en-GB" sz="24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itchFamily="18" charset="0"/>
              </a:rPr>
              <a:t>em</a:t>
            </a:r>
            <a:r>
              <a:rPr lang="en-GB" sz="24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GB" sz="24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itchFamily="18" charset="0"/>
              </a:rPr>
              <a:t>lực</a:t>
            </a:r>
            <a:r>
              <a:rPr lang="en-GB" sz="24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GB" sz="24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itchFamily="18" charset="0"/>
              </a:rPr>
              <a:t>nào</a:t>
            </a:r>
            <a:r>
              <a:rPr lang="en-GB" sz="24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GB" sz="24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itchFamily="18" charset="0"/>
              </a:rPr>
              <a:t>trong</a:t>
            </a:r>
            <a:r>
              <a:rPr lang="en-GB" sz="24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GB" sz="24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itchFamily="18" charset="0"/>
              </a:rPr>
              <a:t>hình</a:t>
            </a:r>
            <a:r>
              <a:rPr lang="en-GB" sz="24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itchFamily="18" charset="0"/>
              </a:rPr>
              <a:t> 41.1 </a:t>
            </a:r>
            <a:r>
              <a:rPr lang="en-GB" sz="24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itchFamily="18" charset="0"/>
              </a:rPr>
              <a:t>là</a:t>
            </a:r>
            <a:r>
              <a:rPr lang="en-GB" sz="24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GB" sz="24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itchFamily="18" charset="0"/>
              </a:rPr>
              <a:t>mạnh</a:t>
            </a:r>
            <a:r>
              <a:rPr lang="en-GB" sz="24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GB" sz="24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itchFamily="18" charset="0"/>
              </a:rPr>
              <a:t>nhất</a:t>
            </a:r>
            <a:r>
              <a:rPr lang="en-GB" sz="24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itchFamily="18" charset="0"/>
              </a:rPr>
              <a:t>? </a:t>
            </a:r>
            <a:r>
              <a:rPr lang="en-GB" sz="24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itchFamily="18" charset="0"/>
              </a:rPr>
              <a:t>Hãy</a:t>
            </a:r>
            <a:r>
              <a:rPr lang="en-GB" sz="24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GB" sz="24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itchFamily="18" charset="0"/>
              </a:rPr>
              <a:t>xắp</a:t>
            </a:r>
            <a:r>
              <a:rPr lang="en-GB" sz="24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GB" sz="24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itchFamily="18" charset="0"/>
              </a:rPr>
              <a:t>xếp</a:t>
            </a:r>
            <a:r>
              <a:rPr lang="en-GB" sz="24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GB" sz="24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itchFamily="18" charset="0"/>
              </a:rPr>
              <a:t>các</a:t>
            </a:r>
            <a:r>
              <a:rPr lang="en-GB" sz="24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GB" sz="24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itchFamily="18" charset="0"/>
              </a:rPr>
              <a:t>lực</a:t>
            </a:r>
            <a:r>
              <a:rPr lang="en-GB" sz="24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GB" sz="24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itchFamily="18" charset="0"/>
              </a:rPr>
              <a:t>này</a:t>
            </a:r>
            <a:r>
              <a:rPr lang="en-GB" sz="24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GB" sz="24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itchFamily="18" charset="0"/>
              </a:rPr>
              <a:t>theo</a:t>
            </a:r>
            <a:r>
              <a:rPr lang="en-GB" sz="24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GB" sz="24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itchFamily="18" charset="0"/>
              </a:rPr>
              <a:t>thứ</a:t>
            </a:r>
            <a:r>
              <a:rPr lang="en-GB" sz="24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GB" sz="24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itchFamily="18" charset="0"/>
              </a:rPr>
              <a:t>tự</a:t>
            </a:r>
            <a:r>
              <a:rPr lang="en-GB" sz="24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GB" sz="24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itchFamily="18" charset="0"/>
              </a:rPr>
              <a:t>độ</a:t>
            </a:r>
            <a:r>
              <a:rPr lang="en-GB" sz="24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GB" sz="24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itchFamily="18" charset="0"/>
              </a:rPr>
              <a:t>lớn</a:t>
            </a:r>
            <a:r>
              <a:rPr lang="en-GB" sz="24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GB" sz="24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itchFamily="18" charset="0"/>
              </a:rPr>
              <a:t>tăng</a:t>
            </a:r>
            <a:r>
              <a:rPr lang="en-GB" sz="24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GB" sz="2400" b="1" i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itchFamily="18" charset="0"/>
              </a:rPr>
              <a:t>dần</a:t>
            </a:r>
            <a:r>
              <a:rPr lang="en-GB" sz="24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itchFamily="18" charset="0"/>
              </a:rPr>
              <a:t>?</a:t>
            </a:r>
            <a:endParaRPr lang="en-GB" sz="2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2014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" grpId="0"/>
      <p:bldP spid="211" grpId="0"/>
      <p:bldP spid="212" grpId="0"/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2C50CD3-3174-4A73-84A2-B358E26B38A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08" t="9295" r="9681"/>
          <a:stretch/>
        </p:blipFill>
        <p:spPr>
          <a:xfrm>
            <a:off x="7381398" y="523220"/>
            <a:ext cx="4565041" cy="4347290"/>
          </a:xfrm>
          <a:prstGeom prst="rect">
            <a:avLst/>
          </a:prstGeom>
        </p:spPr>
      </p:pic>
      <p:sp>
        <p:nvSpPr>
          <p:cNvPr id="216" name="Rectangle 215"/>
          <p:cNvSpPr/>
          <p:nvPr/>
        </p:nvSpPr>
        <p:spPr>
          <a:xfrm>
            <a:off x="225129" y="1237467"/>
            <a:ext cx="648286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GB" sz="28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GB" sz="28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GB" sz="28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đẩy</a:t>
            </a:r>
            <a:r>
              <a:rPr lang="en-GB" sz="28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GB" sz="28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GB" sz="28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GB" sz="28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GB" sz="28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GB" sz="28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endParaRPr lang="en-GB" sz="2800" b="1" dirty="0" smtClean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7" name="Rectangle 216"/>
          <p:cNvSpPr/>
          <p:nvPr/>
        </p:nvSpPr>
        <p:spPr>
          <a:xfrm>
            <a:off x="349362" y="2196096"/>
            <a:ext cx="590578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GB" sz="28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GB" sz="28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GB" sz="28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GB" sz="28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GB" sz="28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đẩy</a:t>
            </a:r>
            <a:r>
              <a:rPr lang="en-GB" sz="28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GB" sz="28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GB" sz="28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18" name="Rectangle 217"/>
          <p:cNvSpPr/>
          <p:nvPr/>
        </p:nvSpPr>
        <p:spPr>
          <a:xfrm>
            <a:off x="477801" y="2909998"/>
            <a:ext cx="557716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GB" sz="28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GB" sz="28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GB" sz="28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GB" sz="28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GB" sz="28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GB" sz="28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GB" sz="28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19" name="Rectangle 218"/>
          <p:cNvSpPr/>
          <p:nvPr/>
        </p:nvSpPr>
        <p:spPr>
          <a:xfrm>
            <a:off x="541713" y="3622413"/>
            <a:ext cx="720528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GB" sz="28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GB" sz="28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GB" sz="28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GB" sz="28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ấn</a:t>
            </a:r>
            <a:r>
              <a:rPr lang="en-GB" sz="28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nút</a:t>
            </a:r>
            <a:r>
              <a:rPr lang="en-GB" sz="28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chuông</a:t>
            </a:r>
            <a:r>
              <a:rPr lang="en-GB" sz="28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GB" sz="28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GB" sz="28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GB" sz="28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endParaRPr lang="en-GB" sz="28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DE463789-28BA-4AC1-B048-61EDA7A44AB0}"/>
              </a:ext>
            </a:extLst>
          </p:cNvPr>
          <p:cNvSpPr txBox="1"/>
          <p:nvPr/>
        </p:nvSpPr>
        <p:spPr>
          <a:xfrm>
            <a:off x="2446019" y="0"/>
            <a:ext cx="72179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41: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3492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6" grpId="0"/>
      <p:bldP spid="217" grpId="0"/>
      <p:bldP spid="218" grpId="0"/>
      <p:bldP spid="21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E784546E-3171-4E6E-AFF6-A215FCD994A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271" t="63505" r="25040" b="10465"/>
          <a:stretch/>
        </p:blipFill>
        <p:spPr>
          <a:xfrm>
            <a:off x="951749" y="1321922"/>
            <a:ext cx="7497997" cy="3463199"/>
          </a:xfrm>
          <a:prstGeom prst="rect">
            <a:avLst/>
          </a:prstGeom>
        </p:spPr>
      </p:pic>
      <p:sp>
        <p:nvSpPr>
          <p:cNvPr id="214" name="Rectangle 213"/>
          <p:cNvSpPr/>
          <p:nvPr/>
        </p:nvSpPr>
        <p:spPr>
          <a:xfrm>
            <a:off x="200268" y="5142111"/>
            <a:ext cx="512103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 Trong hình 41.2a: độ lớn lực kéo của 2 đội là bằng nhau vì băng đỏ buộc giữa sợi dây đứng yên.</a:t>
            </a:r>
          </a:p>
        </p:txBody>
      </p:sp>
      <p:sp>
        <p:nvSpPr>
          <p:cNvPr id="216" name="Rectangle 215"/>
          <p:cNvSpPr/>
          <p:nvPr/>
        </p:nvSpPr>
        <p:spPr>
          <a:xfrm>
            <a:off x="6364503" y="4754940"/>
            <a:ext cx="543379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 hình 41.2b: độ lớn lực kéo của đội bên phải lớn hơn độ lớn lực kéo của đội bên trái vì băng đỏ buộc giữa bị kéo lệch về bên phải.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DE463789-28BA-4AC1-B048-61EDA7A44AB0}"/>
              </a:ext>
            </a:extLst>
          </p:cNvPr>
          <p:cNvSpPr txBox="1"/>
          <p:nvPr/>
        </p:nvSpPr>
        <p:spPr>
          <a:xfrm>
            <a:off x="2446019" y="0"/>
            <a:ext cx="72179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41: </a:t>
            </a:r>
            <a:r>
              <a:rPr lang="en-US" sz="3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3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endParaRPr lang="en-US" sz="3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00268" y="890437"/>
            <a:ext cx="1110566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itchFamily="18" charset="0"/>
              </a:rPr>
              <a:t>Hãy</a:t>
            </a:r>
            <a:r>
              <a:rPr lang="en-GB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itchFamily="18" charset="0"/>
              </a:rPr>
              <a:t> so </a:t>
            </a:r>
            <a:r>
              <a:rPr lang="en-GB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itchFamily="18" charset="0"/>
              </a:rPr>
              <a:t>sánh</a:t>
            </a:r>
            <a:r>
              <a:rPr lang="en-GB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GB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itchFamily="18" charset="0"/>
              </a:rPr>
              <a:t>độ</a:t>
            </a:r>
            <a:r>
              <a:rPr lang="en-GB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GB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itchFamily="18" charset="0"/>
              </a:rPr>
              <a:t>lớn</a:t>
            </a:r>
            <a:r>
              <a:rPr lang="en-GB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GB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itchFamily="18" charset="0"/>
              </a:rPr>
              <a:t>lực</a:t>
            </a:r>
            <a:r>
              <a:rPr lang="en-GB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GB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itchFamily="18" charset="0"/>
              </a:rPr>
              <a:t>kéo</a:t>
            </a:r>
            <a:r>
              <a:rPr lang="en-GB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GB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itchFamily="18" charset="0"/>
              </a:rPr>
              <a:t>của</a:t>
            </a:r>
            <a:r>
              <a:rPr lang="en-GB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GB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itchFamily="18" charset="0"/>
              </a:rPr>
              <a:t>hai</a:t>
            </a:r>
            <a:r>
              <a:rPr lang="en-GB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GB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itchFamily="18" charset="0"/>
              </a:rPr>
              <a:t>đội</a:t>
            </a:r>
            <a:r>
              <a:rPr lang="en-GB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GB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itchFamily="18" charset="0"/>
              </a:rPr>
              <a:t>kéo</a:t>
            </a:r>
            <a:r>
              <a:rPr lang="en-GB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itchFamily="18" charset="0"/>
              </a:rPr>
              <a:t> co </a:t>
            </a:r>
            <a:r>
              <a:rPr lang="en-GB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itchFamily="18" charset="0"/>
              </a:rPr>
              <a:t>trong</a:t>
            </a:r>
            <a:r>
              <a:rPr lang="en-GB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GB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itchFamily="18" charset="0"/>
              </a:rPr>
              <a:t>hình</a:t>
            </a:r>
            <a:r>
              <a:rPr lang="en-GB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itchFamily="18" charset="0"/>
              </a:rPr>
              <a:t> 41.2a, 41.2b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006D60C4-A9B8-4603-9D68-50DF3AE4BE90}"/>
              </a:ext>
            </a:extLst>
          </p:cNvPr>
          <p:cNvSpPr txBox="1"/>
          <p:nvPr/>
        </p:nvSpPr>
        <p:spPr>
          <a:xfrm>
            <a:off x="371989" y="523818"/>
            <a:ext cx="23887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endParaRPr lang="en-US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2576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4" grpId="0"/>
      <p:bldP spid="216" grpId="0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69440F6-48BE-4C18-9571-60E5E37630C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217" t="21237" r="17769" b="23041"/>
          <a:stretch/>
        </p:blipFill>
        <p:spPr>
          <a:xfrm>
            <a:off x="666034" y="1483817"/>
            <a:ext cx="9355470" cy="537418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DE463789-28BA-4AC1-B048-61EDA7A44AB0}"/>
              </a:ext>
            </a:extLst>
          </p:cNvPr>
          <p:cNvSpPr txBox="1"/>
          <p:nvPr/>
        </p:nvSpPr>
        <p:spPr>
          <a:xfrm>
            <a:off x="2446019" y="0"/>
            <a:ext cx="72179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41: </a:t>
            </a:r>
            <a:r>
              <a:rPr lang="en-US" sz="3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3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endParaRPr lang="en-US" sz="3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006D60C4-A9B8-4603-9D68-50DF3AE4BE90}"/>
              </a:ext>
            </a:extLst>
          </p:cNvPr>
          <p:cNvSpPr txBox="1"/>
          <p:nvPr/>
        </p:nvSpPr>
        <p:spPr>
          <a:xfrm>
            <a:off x="114184" y="892581"/>
            <a:ext cx="53976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endParaRPr lang="en-US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9548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A495CAD4-8EA6-42B5-A0D1-46F82DB2D8D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532" t="15880" r="55644" b="14590"/>
          <a:stretch/>
        </p:blipFill>
        <p:spPr>
          <a:xfrm>
            <a:off x="4696032" y="990600"/>
            <a:ext cx="7124010" cy="60071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DE463789-28BA-4AC1-B048-61EDA7A44AB0}"/>
              </a:ext>
            </a:extLst>
          </p:cNvPr>
          <p:cNvSpPr txBox="1"/>
          <p:nvPr/>
        </p:nvSpPr>
        <p:spPr>
          <a:xfrm>
            <a:off x="2446019" y="0"/>
            <a:ext cx="72179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41: </a:t>
            </a:r>
            <a:r>
              <a:rPr lang="en-US" sz="3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3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endParaRPr lang="en-US" sz="3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006D60C4-A9B8-4603-9D68-50DF3AE4BE90}"/>
              </a:ext>
            </a:extLst>
          </p:cNvPr>
          <p:cNvSpPr txBox="1"/>
          <p:nvPr/>
        </p:nvSpPr>
        <p:spPr>
          <a:xfrm>
            <a:off x="-152516" y="759767"/>
            <a:ext cx="53976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endParaRPr lang="en-US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961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C48F5CD-1324-48AC-99FE-E48E032800E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159" t="15880" r="14715" b="14590"/>
          <a:stretch/>
        </p:blipFill>
        <p:spPr>
          <a:xfrm>
            <a:off x="1431096" y="172998"/>
            <a:ext cx="7070284" cy="656418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DE463789-28BA-4AC1-B048-61EDA7A44AB0}"/>
              </a:ext>
            </a:extLst>
          </p:cNvPr>
          <p:cNvSpPr txBox="1"/>
          <p:nvPr/>
        </p:nvSpPr>
        <p:spPr>
          <a:xfrm>
            <a:off x="2446019" y="0"/>
            <a:ext cx="72179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41: </a:t>
            </a:r>
            <a:r>
              <a:rPr lang="en-US" sz="3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3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endParaRPr lang="en-US" sz="3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5406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Retrospect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Office Theme 2013 - 202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2359</TotalTime>
  <Words>758</Words>
  <Application>Microsoft Office PowerPoint</Application>
  <PresentationFormat>Custom</PresentationFormat>
  <Paragraphs>97</Paragraphs>
  <Slides>20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22" baseType="lpstr">
      <vt:lpstr>Retrospect</vt:lpstr>
      <vt:lpstr>Office Theme 2013 - 2022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Em hãy xác định phương và chiều của lực trong các trường hợp sau?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80</cp:revision>
  <dcterms:created xsi:type="dcterms:W3CDTF">2021-09-16T16:11:09Z</dcterms:created>
  <dcterms:modified xsi:type="dcterms:W3CDTF">2023-04-11T01:14:56Z</dcterms:modified>
</cp:coreProperties>
</file>