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3" r:id="rId4"/>
    <p:sldId id="257" r:id="rId5"/>
    <p:sldId id="261" r:id="rId6"/>
    <p:sldId id="264" r:id="rId7"/>
    <p:sldId id="507" r:id="rId8"/>
    <p:sldId id="513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0CC9-D7E3-D3B4-41C6-6C26668A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2F412-DE84-CF85-33DC-5815B9EB3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255C9-8728-6CE2-761C-DCA5F828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4A92-27D6-8A90-F289-07D10CF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7FFFE-DFCE-0AE0-84A3-6DDD2C9E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25C9-FD9B-920E-1020-BBC897EA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AAB94-4241-C660-9B33-013809356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1A3A-5540-C739-3BBF-E632D3CF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D81AE-160F-F22B-5774-A9828751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C23F5-E3CB-E992-450F-360912E9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5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52E07-5CA1-D518-7A13-58D696BE2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114FC-98B9-E87E-DC49-6EB2A65C7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4786-13C2-306B-E0DC-15A583E9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57B17-A12C-1109-A62A-0D824330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17BD-7971-18B2-E7C3-347A2E08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0F9D2-6211-819A-F957-C70A7777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5AAA-E96A-4B56-8263-314F95348A76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F6B3C-B2B2-CDBE-4457-C594E6F9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BE54-C602-5A62-2B8D-9D5B271A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0304-C815-4A43-9F23-DE704D126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E8479-41E1-4E39-97FB-FDCFD4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5A67-928C-4097-AB8E-E23B2AEA8D67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B017A-5EB1-B521-E62F-69DF5A0E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1C461-5C15-E8D8-4D3A-5227D881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773A-31DE-40BD-8CCB-3674EB70A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8F1E-B29F-F439-6625-682AA0B8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157F-6A27-43B2-8D94-78571CD28BBD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FF57-F60A-5108-C747-B0513DD8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0705D-446C-8D4E-9EEE-9403B489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4FA8-46C1-405F-9FE4-A8D003F82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0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E9BF84-23E2-CA10-633A-E2657829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CDAA-B8B2-48DB-9F44-FE3A713FCA8F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3A1A7C-8509-6488-3976-961FCBE6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EE5AD-A359-E552-D91A-D65790D6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F9A8-6C69-4860-BA74-FAFF946D4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13D0D3-1DB6-0745-7FC1-09202C52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5716-9931-477E-A8BB-E990C6B33A55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FD5D2C-C70E-85E2-5473-A53B676F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205223-F46A-0641-57BE-5912EFA6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C8CA-C9AE-46C7-89E3-BB76B2ACC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5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AB5158-F68D-A104-7934-344C897D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B071-3190-43E6-8190-304B7297B625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37191B-1ACD-6E81-00FB-F13802F5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2A9E38-754C-1986-392B-0CED7D78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7220-68EA-4FE3-B2B1-CBAE3E716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7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309126-02D7-E369-7A61-BAF41772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24FD-519D-4B09-9917-91E2EC330FD5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B212A6-C642-D2E6-376C-D4D0055F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C7D0B2-99A0-CD2F-57D3-F6463A1D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1B6A-F52C-4621-87AA-4B7CD60F7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3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52CDE0-1A7E-9D9F-F49C-66113E9D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7212-3AF0-4E3B-A8C5-F959818CE053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06D6F6-2DE1-2621-A21F-84276E85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E5E2AE-1221-11A5-9DE0-3528843A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06C0-6353-4CC8-B719-F4DAC9388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3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6804-3467-CB3D-6B3D-DDC36F24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381D3-41A7-8458-25CD-0E1DF083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DBD5-3A29-3A3A-EC07-0B1A9624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2BAC-2F13-F919-410B-B7142E56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86B3B-BA32-F07C-A848-5CCE5B1E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1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C9FC93-C43B-C63B-E427-B7C7C53A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AFF6-AFF9-4B32-B2DF-E8C222E7DD24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DDFF64-41D3-D960-A852-947AAAFE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B4F705-31A4-20F7-E100-B55040EC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93BC-D55F-4488-AEBA-4F7097167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67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9639D-32C6-E864-D02E-46817A7C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53CC-4DFE-4FE2-808F-95D4B28A3BAC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56396-2903-67CC-B5E6-F2AF263C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DAA46-DB13-4CBF-1B95-03CE7283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3CCD-9B02-46A1-995F-3FDCBE4A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000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401E7-9E9F-BD51-176A-587417A0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C755-5FDA-48E9-8B11-3FBFCE0C50A1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E36CE-EE43-33F6-A9EA-A5073E9E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9B9A1-66CD-E37A-3EA2-22ACACE3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7BBA-4915-4284-A64F-DC6762BE5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86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0E0E-FE08-29E2-B82C-8C86B552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0889-2322-A710-1FFA-1CCAF21AF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58F71-0E08-665C-6965-B2D76AAD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0718-524A-541F-E343-45E574B6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E9EB-EBA4-502B-7BBF-CEB8BB69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FE86-0DFD-B764-FDF5-33F65BBB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EEB3-CF35-F614-2919-C28632CD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51C3-6B1C-6AA2-9E4C-ACD7A0E8E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DB064-C3DA-E457-FCD8-35629D17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D17A5-167A-0365-B75E-90279F1B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CB5A4-030C-DDCA-8F55-657C9BE0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97AF-AA37-45DE-9BE7-F582E0CF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B3B7E-15D8-E3A9-6682-5B5C3A7C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5322-F804-E840-B441-33E5886B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20D85-7B48-BD1C-723F-C377F3F2E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06E7E-A35B-2F81-16DB-E60250585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AC56A-49C7-13FA-8249-FCD2D89A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E42E7-2D4B-1A36-68D7-3E48988C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8FFB8-028B-8E37-044F-3E37BB2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C825-D142-45A2-7700-FF6F6F99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2B07E-D26B-AFEF-EA24-C13B75A2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9FE91-256A-79D4-8AC8-B9DDE281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E580A-E491-2C0C-098B-53742B61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F8F20-653B-66C2-830A-36A6BBA3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8D170-1729-3BEF-388F-ABDF1B97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20167-7FEF-C5C6-421E-312B00EE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B7DE-C88B-C83D-5B35-ABE6C5CF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75E9-0A88-847F-6F85-A9F30B6B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A7287-24DC-407E-605B-6B1EE7FF0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94EFD-7124-0289-9342-45A1C603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39A6-1406-CC7A-F3A0-0CB4F3BC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17700-C4EF-6FF7-8CA4-AC454167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5C60-547A-5C0F-6541-A544B723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A998D-968A-D676-1305-27225C475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3C7E4-317A-E8AA-9FF7-6C503C6CB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4D4D3-DE19-1A06-4DD1-C0B536C5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C9380-1865-2EEF-1095-F6B1CA1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B9A85-A10B-3B0D-854C-41DDE8CB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AD43A-B590-8FE7-A46C-EBF90091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4C331-83E0-7777-66E3-BF0F7779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F1BC8-BBA6-EFCB-6630-BF12F388E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3686CC9-B1BC-4D5A-A476-57454ED843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C5544-6905-1EC9-8DF3-46ED537EE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86C2-FCA9-0D8F-1D7A-20932319F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5B6ACEC-533E-4800-93D6-4824B09A7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>
            <a:extLst>
              <a:ext uri="{FF2B5EF4-FFF2-40B4-BE49-F238E27FC236}">
                <a16:creationId xmlns:a16="http://schemas.microsoft.com/office/drawing/2014/main" id="{4D3EBF53-45E7-C0A8-DA49-42D8F12995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8048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BC04C42-28CA-6A95-4291-E7C86143DB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E0D0FDE-00D2-80A7-E0FD-59627F24F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005E-D1B4-B003-652E-ADC03AF5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8C42F69-EAFA-415C-96F9-A95694516DAB}" type="datetimeFigureOut">
              <a:rPr lang="en-US" smtClean="0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D84B-CD7F-38DD-2319-EF8DF328A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79FE0-98B5-9EF3-ECFD-A1F05EEA7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1DB8D7-1BCB-48B4-AEC2-21D2E9B150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BD2648-DEAD-FCB2-65A2-52DC9D1419C1}"/>
              </a:ext>
            </a:extLst>
          </p:cNvPr>
          <p:cNvSpPr txBox="1"/>
          <p:nvPr/>
        </p:nvSpPr>
        <p:spPr>
          <a:xfrm>
            <a:off x="562970" y="284504"/>
            <a:ext cx="4991669" cy="356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2CF23-8F8C-DB06-F361-08C71031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04" y="452153"/>
            <a:ext cx="6304412" cy="64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EC0C93-3B98-472A-185F-CCA7FDA8D262}"/>
              </a:ext>
            </a:extLst>
          </p:cNvPr>
          <p:cNvSpPr/>
          <p:nvPr/>
        </p:nvSpPr>
        <p:spPr>
          <a:xfrm>
            <a:off x="2893325" y="464023"/>
            <a:ext cx="7096835" cy="504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BÀI 30: KHÁI QUÁT VỀ CƠ THỂ NGƯỜI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FBB6B-530C-6826-BC1D-D1A982DF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6" y="1567645"/>
            <a:ext cx="5238750" cy="470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A132D-EBDE-9D95-B0ED-886BEAF8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33" y="1567645"/>
            <a:ext cx="5476306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BEFA9-51E2-5087-4C3E-F8E766118EFF}"/>
              </a:ext>
            </a:extLst>
          </p:cNvPr>
          <p:cNvSpPr txBox="1"/>
          <p:nvPr/>
        </p:nvSpPr>
        <p:spPr>
          <a:xfrm>
            <a:off x="986049" y="415414"/>
            <a:ext cx="5674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30.1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15A07-8F4F-4248-0CAA-8D0D28B3E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901" y="167304"/>
            <a:ext cx="5320505" cy="4910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316B1-D0D7-777A-471D-4F0D84EB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4" y="239526"/>
            <a:ext cx="904892" cy="13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EE0DC1-94C3-D126-B51E-5F222D096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23194"/>
              </p:ext>
            </p:extLst>
          </p:nvPr>
        </p:nvGraphicFramePr>
        <p:xfrm>
          <a:off x="685800" y="500063"/>
          <a:ext cx="10901363" cy="6115050"/>
        </p:xfrm>
        <a:graphic>
          <a:graphicData uri="http://schemas.openxmlformats.org/drawingml/2006/table">
            <a:tbl>
              <a:tblPr bandRow="1"/>
              <a:tblGrid>
                <a:gridCol w="2049120">
                  <a:extLst>
                    <a:ext uri="{9D8B030D-6E8A-4147-A177-3AD203B41FA5}">
                      <a16:colId xmlns:a16="http://schemas.microsoft.com/office/drawing/2014/main" val="3359977497"/>
                    </a:ext>
                  </a:extLst>
                </a:gridCol>
                <a:gridCol w="3991311">
                  <a:extLst>
                    <a:ext uri="{9D8B030D-6E8A-4147-A177-3AD203B41FA5}">
                      <a16:colId xmlns:a16="http://schemas.microsoft.com/office/drawing/2014/main" val="1103727385"/>
                    </a:ext>
                  </a:extLst>
                </a:gridCol>
                <a:gridCol w="4860932">
                  <a:extLst>
                    <a:ext uri="{9D8B030D-6E8A-4147-A177-3AD203B41FA5}">
                      <a16:colId xmlns:a16="http://schemas.microsoft.com/office/drawing/2014/main" val="3892691185"/>
                    </a:ext>
                  </a:extLst>
                </a:gridCol>
              </a:tblGrid>
              <a:tr h="879635"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 quan/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cơ quan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cơ quan trong từng hệ cơ quan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 trò chính trong cơ thể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254477"/>
                  </a:ext>
                </a:extLst>
              </a:tr>
              <a:tr h="74101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vận động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Cơ, xương, khớp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hình cơ thể, bảo vệ nội quan, giúp cơ thể cử động và di chuyển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56274"/>
                  </a:ext>
                </a:extLst>
              </a:tr>
              <a:tr h="150617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tuần hoàn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 và mạch máu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Vận chuyển chất dinh dưỡng, oxygen, hormone,… đến các tế bào và vận chuyển chất thải từ tế bào đến các cơ quan bài tiết để thải ra ngoài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358762"/>
                  </a:ext>
                </a:extLst>
              </a:tr>
              <a:tr h="112359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hô hấp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dẫn khí (mũi, họng, thanh quản, khí quản, phế quản) và hai lá phổi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lấy khí oxygen từ môi trường và thải khí carbon dioxide ra khỏi cơ thể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506515"/>
                  </a:ext>
                </a:extLst>
              </a:tr>
              <a:tr h="112359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tiêu hóa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Ống tiêu hóa (miệng, thực quản, dạ dày, ruột non, ruột già, hậu môn) và các tuyến tiêu hóa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 đổi thức ăn thành các chất dinh dưỡng mà cơ thể hấp thụ được và loại chất thải ra khởi cơ thể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576"/>
                  </a:ext>
                </a:extLst>
              </a:tr>
              <a:tr h="74101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bài tiết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Phổi, thận, da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Lọc các chất thải có hại cho cơ thể từ máu và thải ra môi trường.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25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00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C24BA5-FD9E-6B06-C146-B10E69C7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41826"/>
              </p:ext>
            </p:extLst>
          </p:nvPr>
        </p:nvGraphicFramePr>
        <p:xfrm>
          <a:off x="642938" y="442913"/>
          <a:ext cx="10801350" cy="6227625"/>
        </p:xfrm>
        <a:graphic>
          <a:graphicData uri="http://schemas.openxmlformats.org/drawingml/2006/table">
            <a:tbl>
              <a:tblPr bandRow="1"/>
              <a:tblGrid>
                <a:gridCol w="2030321">
                  <a:extLst>
                    <a:ext uri="{9D8B030D-6E8A-4147-A177-3AD203B41FA5}">
                      <a16:colId xmlns:a16="http://schemas.microsoft.com/office/drawing/2014/main" val="1326889768"/>
                    </a:ext>
                  </a:extLst>
                </a:gridCol>
                <a:gridCol w="3954693">
                  <a:extLst>
                    <a:ext uri="{9D8B030D-6E8A-4147-A177-3AD203B41FA5}">
                      <a16:colId xmlns:a16="http://schemas.microsoft.com/office/drawing/2014/main" val="3646030426"/>
                    </a:ext>
                  </a:extLst>
                </a:gridCol>
                <a:gridCol w="4816336">
                  <a:extLst>
                    <a:ext uri="{9D8B030D-6E8A-4147-A177-3AD203B41FA5}">
                      <a16:colId xmlns:a16="http://schemas.microsoft.com/office/drawing/2014/main" val="2422714370"/>
                    </a:ext>
                  </a:extLst>
                </a:gridCol>
              </a:tblGrid>
              <a:tr h="1771988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thần kinh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Não, tủy sống, dây thần kinh, hạch thần kinh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 nhận các kích thích từ môi trường, điều khiển, điều hòa hoạt động của các cơ quan, giúp cho cơ thể thích nghi với môi trường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961438"/>
                  </a:ext>
                </a:extLst>
              </a:tr>
              <a:tr h="871793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giác quan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 giác, thính giác,…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nhận biết được các vật và thu nhận âm thanh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044998"/>
                  </a:ext>
                </a:extLst>
              </a:tr>
              <a:tr h="1321890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nội tiết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Tuyến yên, tuyến giáp, tuyến tụy, tuyến trên thận, tuyến sinh dục,…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hoạt động của các cơ quan trong cơ thể thông qua việc tiết một số loại hormone tác động đến cơ quan nhất định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41128"/>
                  </a:ext>
                </a:extLst>
              </a:tr>
              <a:tr h="1935066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 sinh dục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 nam: tinh hoàn, ống dẫn tinh, túi tinh, dương vật,…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 nữ: buồng trứng, ống dẫn trứng, tử cung, âm đạo,…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sinh sản, duy trì nòi giống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2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3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EA493B-23DE-F5BF-F46B-0EC3B56A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623675" cy="5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Khoanh tròn vào đáp án đúng trước ý trả lời đúng trong câu sau: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ED4BD-AA9F-638C-5803-94C199124030}"/>
              </a:ext>
            </a:extLst>
          </p:cNvPr>
          <p:cNvSpPr txBox="1"/>
          <p:nvPr/>
        </p:nvSpPr>
        <p:spPr>
          <a:xfrm>
            <a:off x="641444" y="1155848"/>
            <a:ext cx="110000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quản là một bộ phận của</a:t>
            </a:r>
          </a:p>
          <a:p>
            <a:pPr marL="514350" indent="-514350">
              <a:buAutoNum type="alphaUcPeriod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	B. Hệ tiêu hóa	C. Hệ bài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tiết             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Hệ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cơ quan trong hệ hô hấp là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Phổi và thực quản.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dẫn khí và thực quản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Thực quản, đường dẫn khí và phổi.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Phổi và đường dẫn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Hệ vận động bao gồm các bộ phận là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Xương và cơ.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Xương và mạch máu.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Tim, phổi và các cơ.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Tất cả A, B, C đều sai.</a:t>
            </a:r>
          </a:p>
        </p:txBody>
      </p:sp>
      <p:sp>
        <p:nvSpPr>
          <p:cNvPr id="2" name="Oval 1"/>
          <p:cNvSpPr/>
          <p:nvPr/>
        </p:nvSpPr>
        <p:spPr>
          <a:xfrm>
            <a:off x="641444" y="1679331"/>
            <a:ext cx="545123" cy="562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87974" y="3420209"/>
            <a:ext cx="545123" cy="507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97728" y="5090746"/>
            <a:ext cx="545123" cy="568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145" y="-79131"/>
            <a:ext cx="1179048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4. </a:t>
            </a:r>
            <a:r>
              <a:rPr lang="en-US" sz="2800" smtClean="0">
                <a:latin typeface="Times New Roman" panose="02020603050405020304" pitchFamily="18" charset="0"/>
              </a:rPr>
              <a:t>Chức năng cảu hệ tuần hoàn là: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Vận  chuyển các chất sinh dưỡng và oxygen đến tế bào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Vận chuyển các chất thải từ tế bào đến các cơ quan hệ bài tiết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Vận chuyển oxygen từ tế bào về tim, đến phổi thải ra ngoài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Cả A, B đều đúng</a:t>
            </a:r>
          </a:p>
          <a:p>
            <a:r>
              <a:rPr lang="en-US" sz="2800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5</a:t>
            </a:r>
            <a:r>
              <a:rPr lang="en-US" sz="2800" smtClean="0">
                <a:latin typeface="Times New Roman" panose="02020603050405020304" pitchFamily="18" charset="0"/>
              </a:rPr>
              <a:t>. Hệ cơ quan nào có vai trò lọc các chất thải có hại cho cơ thể từ máu và thải ra ngoài môi trường?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Hệ hô hấp                                    B. Hệ tiêu hóa</a:t>
            </a:r>
          </a:p>
          <a:p>
            <a:r>
              <a:rPr lang="en-US" sz="2800" smtClean="0">
                <a:latin typeface="Times New Roman" panose="02020603050405020304" pitchFamily="18" charset="0"/>
              </a:rPr>
              <a:t>C.Hệ bài tiết                                    D. Hệ tuần hoàn</a:t>
            </a:r>
          </a:p>
          <a:p>
            <a:r>
              <a:rPr lang="en-US" sz="2800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6</a:t>
            </a:r>
            <a:r>
              <a:rPr lang="en-US" sz="2800" smtClean="0">
                <a:latin typeface="Times New Roman" panose="02020603050405020304" pitchFamily="18" charset="0"/>
              </a:rPr>
              <a:t>. Hệ cơ quan có vai trò biến đổi thức ăn thành các chất dinh dưỡng mà cơ thể hấp thụ được và thải chất bã ra ngoài.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Hệ hô hấp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Hệ thần kinh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Hệ tiêu hóa</a:t>
            </a:r>
          </a:p>
          <a:p>
            <a:pPr marL="342900" indent="-342900">
              <a:buAutoNum type="alphaUcPeriod"/>
            </a:pPr>
            <a:r>
              <a:rPr lang="en-US" sz="2800" smtClean="0">
                <a:latin typeface="Times New Roman" panose="02020603050405020304" pitchFamily="18" charset="0"/>
              </a:rPr>
              <a:t>Hệ tuần hoàn</a:t>
            </a:r>
          </a:p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6658" y="1673468"/>
            <a:ext cx="545123" cy="41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6658" y="3404088"/>
            <a:ext cx="545123" cy="386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6658" y="5521569"/>
            <a:ext cx="545123" cy="451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EC218-85F2-56DD-FD48-2CA48C5E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270" y="167185"/>
            <a:ext cx="6889703" cy="6523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6F97C-ECEF-B75D-F8BC-CDFC43E4E07A}"/>
              </a:ext>
            </a:extLst>
          </p:cNvPr>
          <p:cNvSpPr txBox="1"/>
          <p:nvPr/>
        </p:nvSpPr>
        <p:spPr>
          <a:xfrm>
            <a:off x="141027" y="167185"/>
            <a:ext cx="45947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bạn học sinh đang chạy ở hình bên và thực hiện các yêu cầu sau: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Cho biết các cơ quan được đánh số từ 1 đến 5 thuộc hệ cơ quan nào.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Trình bày hoạt động của từng hệ cơ quan và sự phối hợp của chúng khi bạn học sinh đang chạy.</a:t>
            </a:r>
          </a:p>
        </p:txBody>
      </p:sp>
    </p:spTree>
    <p:extLst>
      <p:ext uri="{BB962C8B-B14F-4D97-AF65-F5344CB8AC3E}">
        <p14:creationId xmlns:p14="http://schemas.microsoft.com/office/powerpoint/2010/main" val="22916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41EE2AE-4F63-95B7-B993-E29356A6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17568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C1494-B49C-BF57-244E-FDE04B73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9" y="318326"/>
            <a:ext cx="111442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669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PC</cp:lastModifiedBy>
  <cp:revision>43</cp:revision>
  <dcterms:created xsi:type="dcterms:W3CDTF">2023-06-02T07:21:34Z</dcterms:created>
  <dcterms:modified xsi:type="dcterms:W3CDTF">2023-10-12T15:33:02Z</dcterms:modified>
</cp:coreProperties>
</file>