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sldIdLst>
    <p:sldId id="262" r:id="rId2"/>
    <p:sldId id="397" r:id="rId3"/>
    <p:sldId id="263" r:id="rId4"/>
    <p:sldId id="348" r:id="rId5"/>
    <p:sldId id="341" r:id="rId6"/>
    <p:sldId id="264" r:id="rId7"/>
    <p:sldId id="354" r:id="rId8"/>
    <p:sldId id="352" r:id="rId9"/>
    <p:sldId id="351" r:id="rId10"/>
    <p:sldId id="350" r:id="rId11"/>
    <p:sldId id="349" r:id="rId12"/>
    <p:sldId id="353" r:id="rId13"/>
    <p:sldId id="355" r:id="rId14"/>
    <p:sldId id="364" r:id="rId15"/>
    <p:sldId id="395" r:id="rId16"/>
    <p:sldId id="366" r:id="rId17"/>
    <p:sldId id="357" r:id="rId18"/>
    <p:sldId id="367" r:id="rId19"/>
    <p:sldId id="358" r:id="rId20"/>
    <p:sldId id="359" r:id="rId21"/>
    <p:sldId id="396" r:id="rId22"/>
    <p:sldId id="361" r:id="rId23"/>
    <p:sldId id="394" r:id="rId24"/>
    <p:sldId id="393" r:id="rId25"/>
    <p:sldId id="3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8CA9F-71B9-419A-8BD6-1C2C464D90A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52A3D-2171-4FDB-B7A4-E0B64E6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2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1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3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5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0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52EF329-B509-4345-B944-05EFA6578F3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a sẻ hơn 65 về hình nền powerpoint bảng xanh đẹp - cdgdbentre.edu.vn">
            <a:extLst>
              <a:ext uri="{FF2B5EF4-FFF2-40B4-BE49-F238E27FC236}">
                <a16:creationId xmlns:a16="http://schemas.microsoft.com/office/drawing/2014/main" id="{A45D6EA7-F119-2C15-663E-91D15064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3" y="523426"/>
            <a:ext cx="8618739" cy="45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ữ Giáo Viên Hoạt Hình Với Con Trỏ Hình minh họa Sẵn có - Tải xuống Hình ảnh  Ngay bây giờ - Biểu diễn - Hoạt động, Chuyên viên - Việc làm,">
            <a:extLst>
              <a:ext uri="{FF2B5EF4-FFF2-40B4-BE49-F238E27FC236}">
                <a16:creationId xmlns:a16="http://schemas.microsoft.com/office/drawing/2014/main" id="{748ACB55-6A65-CECC-68E8-B880DA31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" b="98521" l="1258" r="94340">
                        <a14:foregroundMark x1="65409" y1="13124" x2="81132" y2="924"/>
                        <a14:foregroundMark x1="81132" y1="924" x2="80503" y2="2588"/>
                        <a14:foregroundMark x1="85220" y1="7024" x2="94340" y2="19224"/>
                        <a14:foregroundMark x1="94340" y1="19224" x2="94025" y2="19593"/>
                        <a14:foregroundMark x1="65409" y1="88540" x2="54403" y2="98152"/>
                        <a14:foregroundMark x1="54403" y1="98152" x2="54403" y2="98706"/>
                        <a14:foregroundMark x1="1258" y1="10351" x2="18553" y2="28096"/>
                        <a14:foregroundMark x1="18553" y1="28096" x2="18553" y2="28281"/>
                        <a14:foregroundMark x1="91509" y1="96858" x2="85849" y2="9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75" y="697633"/>
            <a:ext cx="3313396" cy="56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63E9F-EDD6-6944-585A-84EA4F8412AE}"/>
              </a:ext>
            </a:extLst>
          </p:cNvPr>
          <p:cNvSpPr txBox="1"/>
          <p:nvPr/>
        </p:nvSpPr>
        <p:spPr>
          <a:xfrm>
            <a:off x="1097280" y="697633"/>
            <a:ext cx="7437120" cy="345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&lt;5.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oxide, Oxide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nay?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FE8F94-F455-0099-7515-87908781A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89036"/>
              </p:ext>
            </p:extLst>
          </p:nvPr>
        </p:nvGraphicFramePr>
        <p:xfrm>
          <a:off x="1085654" y="722967"/>
          <a:ext cx="10020692" cy="5412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998">
                  <a:extLst>
                    <a:ext uri="{9D8B030D-6E8A-4147-A177-3AD203B41FA5}">
                      <a16:colId xmlns:a16="http://schemas.microsoft.com/office/drawing/2014/main" val="3854024236"/>
                    </a:ext>
                  </a:extLst>
                </a:gridCol>
                <a:gridCol w="4647726">
                  <a:extLst>
                    <a:ext uri="{9D8B030D-6E8A-4147-A177-3AD203B41FA5}">
                      <a16:colId xmlns:a16="http://schemas.microsoft.com/office/drawing/2014/main" val="659046263"/>
                    </a:ext>
                  </a:extLst>
                </a:gridCol>
                <a:gridCol w="3340968">
                  <a:extLst>
                    <a:ext uri="{9D8B030D-6E8A-4147-A177-3AD203B41FA5}">
                      <a16:colId xmlns:a16="http://schemas.microsoft.com/office/drawing/2014/main" val="3439378603"/>
                    </a:ext>
                  </a:extLst>
                </a:gridCol>
              </a:tblGrid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647418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071763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989354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424257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390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A906E2-379D-D8EF-6F4F-AF36169B9098}"/>
              </a:ext>
            </a:extLst>
          </p:cNvPr>
          <p:cNvSpPr txBox="1"/>
          <p:nvPr/>
        </p:nvSpPr>
        <p:spPr>
          <a:xfrm>
            <a:off x="4385822" y="2011779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Iron(II) oxide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35051-D16F-72F4-C799-23FC66A3FCB1}"/>
              </a:ext>
            </a:extLst>
          </p:cNvPr>
          <p:cNvSpPr txBox="1"/>
          <p:nvPr/>
        </p:nvSpPr>
        <p:spPr>
          <a:xfrm>
            <a:off x="4216139" y="3086618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Dinitrogen trioxide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60C51-351E-2A64-92BF-205E1C8C1AE9}"/>
              </a:ext>
            </a:extLst>
          </p:cNvPr>
          <p:cNvSpPr txBox="1"/>
          <p:nvPr/>
        </p:nvSpPr>
        <p:spPr>
          <a:xfrm>
            <a:off x="4140724" y="440793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 oxide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94606A-70D8-96BA-22AC-7F9FC3256127}"/>
              </a:ext>
            </a:extLst>
          </p:cNvPr>
          <p:cNvSpPr txBox="1"/>
          <p:nvPr/>
        </p:nvSpPr>
        <p:spPr>
          <a:xfrm>
            <a:off x="3678811" y="537744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Nitrogen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monoOxide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1F23E-8B7A-64D0-17A1-FB346CB511F0}"/>
              </a:ext>
            </a:extLst>
          </p:cNvPr>
          <p:cNvSpPr txBox="1"/>
          <p:nvPr/>
        </p:nvSpPr>
        <p:spPr>
          <a:xfrm>
            <a:off x="8587819" y="2231145"/>
            <a:ext cx="164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706051-1AC8-444F-2FE5-9A8049229DDF}"/>
              </a:ext>
            </a:extLst>
          </p:cNvPr>
          <p:cNvSpPr txBox="1"/>
          <p:nvPr/>
        </p:nvSpPr>
        <p:spPr>
          <a:xfrm>
            <a:off x="8663234" y="4241493"/>
            <a:ext cx="164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CC6AC5-980B-35DB-9341-51387280A0E2}"/>
              </a:ext>
            </a:extLst>
          </p:cNvPr>
          <p:cNvSpPr txBox="1"/>
          <p:nvPr/>
        </p:nvSpPr>
        <p:spPr>
          <a:xfrm>
            <a:off x="8653807" y="3129915"/>
            <a:ext cx="1656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 acid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875B85-A865-C382-ED98-CC9691B9E9F0}"/>
              </a:ext>
            </a:extLst>
          </p:cNvPr>
          <p:cNvSpPr txBox="1"/>
          <p:nvPr/>
        </p:nvSpPr>
        <p:spPr>
          <a:xfrm>
            <a:off x="8453719" y="5288681"/>
            <a:ext cx="3104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2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6FBEAE98-E402-0112-21F1-CE5CFEF4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79" y="4170031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12E77-0CFA-C2D8-BA65-C7CF86A88D46}"/>
              </a:ext>
            </a:extLst>
          </p:cNvPr>
          <p:cNvSpPr txBox="1"/>
          <p:nvPr/>
        </p:nvSpPr>
        <p:spPr>
          <a:xfrm flipH="1">
            <a:off x="467060" y="376515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B3A47-8102-717F-FB6D-F8A5958C032F}"/>
              </a:ext>
            </a:extLst>
          </p:cNvPr>
          <p:cNvSpPr txBox="1"/>
          <p:nvPr/>
        </p:nvSpPr>
        <p:spPr>
          <a:xfrm>
            <a:off x="701534" y="1178902"/>
            <a:ext cx="10518719" cy="4730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Oxide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+ Oxide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+ Oxide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: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 Mono ;     2- Di   ;        3- Tri;        4- tetra ;      5- Penta</a:t>
            </a:r>
          </a:p>
          <a:p>
            <a:pPr marL="0" marR="0" indent="34226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6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C12578-7D7C-AF4A-550A-086E0B23AD15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1E242-2112-8CE9-5710-946CB4B33EEF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Oxide acid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0C5F096-57E2-2E82-8A57-CE2D7091BB30}"/>
              </a:ext>
            </a:extLst>
          </p:cNvPr>
          <p:cNvSpPr/>
          <p:nvPr/>
        </p:nvSpPr>
        <p:spPr>
          <a:xfrm>
            <a:off x="4644375" y="177227"/>
            <a:ext cx="7010400" cy="432815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7 website khoa học tốt nhất dành cho trẻ - CTH EDU">
            <a:extLst>
              <a:ext uri="{FF2B5EF4-FFF2-40B4-BE49-F238E27FC236}">
                <a16:creationId xmlns:a16="http://schemas.microsoft.com/office/drawing/2014/main" id="{897C2E74-FF4C-BCCA-D597-0702586F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0" y="2877304"/>
            <a:ext cx="5021550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CDB8A-6A0C-8891-9C2E-A96050D64DD9}"/>
              </a:ext>
            </a:extLst>
          </p:cNvPr>
          <p:cNvSpPr txBox="1"/>
          <p:nvPr/>
        </p:nvSpPr>
        <p:spPr>
          <a:xfrm>
            <a:off x="4865225" y="1584509"/>
            <a:ext cx="609600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</a:t>
            </a:r>
          </a:p>
        </p:txBody>
      </p:sp>
    </p:spTree>
    <p:extLst>
      <p:ext uri="{BB962C8B-B14F-4D97-AF65-F5344CB8AC3E}">
        <p14:creationId xmlns:p14="http://schemas.microsoft.com/office/powerpoint/2010/main" val="9677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7A12B6-82CF-4627-80E0-FB1647946B2C}"/>
              </a:ext>
            </a:extLst>
          </p:cNvPr>
          <p:cNvSpPr/>
          <p:nvPr/>
        </p:nvSpPr>
        <p:spPr>
          <a:xfrm>
            <a:off x="7652956" y="4259121"/>
            <a:ext cx="3872334" cy="11632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6D6F4-7855-425C-0F71-F271F9AE816A}"/>
              </a:ext>
            </a:extLst>
          </p:cNvPr>
          <p:cNvSpPr/>
          <p:nvPr/>
        </p:nvSpPr>
        <p:spPr>
          <a:xfrm>
            <a:off x="491743" y="4545633"/>
            <a:ext cx="3200630" cy="1225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2F853-ECD7-1C20-C7C3-22DC3AC30003}"/>
              </a:ext>
            </a:extLst>
          </p:cNvPr>
          <p:cNvSpPr/>
          <p:nvPr/>
        </p:nvSpPr>
        <p:spPr>
          <a:xfrm>
            <a:off x="6610270" y="1100909"/>
            <a:ext cx="4966034" cy="810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B9B99B-D777-7A04-ACE7-31AD4922DC2E}"/>
              </a:ext>
            </a:extLst>
          </p:cNvPr>
          <p:cNvSpPr/>
          <p:nvPr/>
        </p:nvSpPr>
        <p:spPr>
          <a:xfrm>
            <a:off x="405087" y="320666"/>
            <a:ext cx="3200630" cy="25556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âu đố IQ khó cho học sinh, &quot;bứt phá&quot; tốc độ để tìm đáp án nhanh nhất">
            <a:extLst>
              <a:ext uri="{FF2B5EF4-FFF2-40B4-BE49-F238E27FC236}">
                <a16:creationId xmlns:a16="http://schemas.microsoft.com/office/drawing/2014/main" id="{8901C690-46ED-13C7-A359-F81546B7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10000" r="90000">
                        <a14:foregroundMark x1="30333" y1="41333" x2="34111" y2="46000"/>
                        <a14:foregroundMark x1="69000" y1="41167" x2="66889" y2="50833"/>
                        <a14:foregroundMark x1="66889" y1="50833" x2="66889" y2="51000"/>
                        <a14:foregroundMark x1="40778" y1="90333" x2="46000" y2="87333"/>
                        <a14:foregroundMark x1="52556" y1="88500" x2="57000" y2="91667"/>
                        <a14:foregroundMark x1="51000" y1="82667" x2="53111" y2="89000"/>
                        <a14:foregroundMark x1="32222" y1="50000" x2="32222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26235" r="28562" b="7140"/>
          <a:stretch/>
        </p:blipFill>
        <p:spPr bwMode="auto">
          <a:xfrm>
            <a:off x="3921674" y="3048362"/>
            <a:ext cx="3553284" cy="35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6517C-A0AD-4A69-156C-F0C406F88691}"/>
              </a:ext>
            </a:extLst>
          </p:cNvPr>
          <p:cNvSpPr txBox="1"/>
          <p:nvPr/>
        </p:nvSpPr>
        <p:spPr>
          <a:xfrm>
            <a:off x="3692373" y="2173214"/>
            <a:ext cx="4518212" cy="7030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Ca(OH)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PTHH: 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Ca(OH)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A86B9-B714-A4FF-80E7-ED3306A17C40}"/>
              </a:ext>
            </a:extLst>
          </p:cNvPr>
          <p:cNvSpPr txBox="1"/>
          <p:nvPr/>
        </p:nvSpPr>
        <p:spPr>
          <a:xfrm>
            <a:off x="449704" y="358712"/>
            <a:ext cx="2958353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PHHH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Acid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976A9-F896-8A2A-6510-4F85BE6BE8FA}"/>
              </a:ext>
            </a:extLst>
          </p:cNvPr>
          <p:cNvSpPr txBox="1"/>
          <p:nvPr/>
        </p:nvSpPr>
        <p:spPr>
          <a:xfrm>
            <a:off x="6783583" y="1100909"/>
            <a:ext cx="4618985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Acid   +   Base 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D7B5-D8F7-671A-629E-586B30B8FA4C}"/>
              </a:ext>
            </a:extLst>
          </p:cNvPr>
          <p:cNvSpPr txBox="1"/>
          <p:nvPr/>
        </p:nvSpPr>
        <p:spPr>
          <a:xfrm>
            <a:off x="666710" y="4696616"/>
            <a:ext cx="2850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NaOH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CDA5C-1F5B-8CA7-A267-235923D53D40}"/>
              </a:ext>
            </a:extLst>
          </p:cNvPr>
          <p:cNvSpPr txBox="1"/>
          <p:nvPr/>
        </p:nvSpPr>
        <p:spPr>
          <a:xfrm>
            <a:off x="7300302" y="4455203"/>
            <a:ext cx="4518212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 NaOH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Na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 2NaOH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Na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33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4" grpId="0" animBg="1"/>
      <p:bldP spid="4" grpId="1" animBg="1"/>
      <p:bldP spid="2" grpId="0" animBg="1"/>
      <p:bldP spid="2" grpId="1" animBg="1"/>
      <p:bldP spid="5" grpId="0" animBg="1"/>
      <p:bldP spid="5" grpId="1" animBg="1"/>
      <p:bldP spid="3" grpId="0"/>
      <p:bldP spid="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C12578-7D7C-AF4A-550A-086E0B23AD15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1E242-2112-8CE9-5710-946CB4B33EEF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Oxide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baso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0C5F096-57E2-2E82-8A57-CE2D7091BB30}"/>
              </a:ext>
            </a:extLst>
          </p:cNvPr>
          <p:cNvSpPr/>
          <p:nvPr/>
        </p:nvSpPr>
        <p:spPr>
          <a:xfrm>
            <a:off x="4644375" y="177227"/>
            <a:ext cx="7010400" cy="432815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7 website khoa học tốt nhất dành cho trẻ - CTH EDU">
            <a:extLst>
              <a:ext uri="{FF2B5EF4-FFF2-40B4-BE49-F238E27FC236}">
                <a16:creationId xmlns:a16="http://schemas.microsoft.com/office/drawing/2014/main" id="{897C2E74-FF4C-BCCA-D597-0702586F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0" y="2785864"/>
            <a:ext cx="5021550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CDB8A-6A0C-8891-9C2E-A96050D64DD9}"/>
              </a:ext>
            </a:extLst>
          </p:cNvPr>
          <p:cNvSpPr txBox="1"/>
          <p:nvPr/>
        </p:nvSpPr>
        <p:spPr>
          <a:xfrm>
            <a:off x="4865225" y="1584509"/>
            <a:ext cx="609600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</a:t>
            </a:r>
          </a:p>
        </p:txBody>
      </p:sp>
    </p:spTree>
    <p:extLst>
      <p:ext uri="{BB962C8B-B14F-4D97-AF65-F5344CB8AC3E}">
        <p14:creationId xmlns:p14="http://schemas.microsoft.com/office/powerpoint/2010/main" val="473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7A12B6-82CF-4627-80E0-FB1647946B2C}"/>
              </a:ext>
            </a:extLst>
          </p:cNvPr>
          <p:cNvSpPr/>
          <p:nvPr/>
        </p:nvSpPr>
        <p:spPr>
          <a:xfrm>
            <a:off x="7652956" y="4259121"/>
            <a:ext cx="3872334" cy="11632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6D6F4-7855-425C-0F71-F271F9AE816A}"/>
              </a:ext>
            </a:extLst>
          </p:cNvPr>
          <p:cNvSpPr/>
          <p:nvPr/>
        </p:nvSpPr>
        <p:spPr>
          <a:xfrm>
            <a:off x="491743" y="4545633"/>
            <a:ext cx="3200630" cy="1225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2F853-ECD7-1C20-C7C3-22DC3AC30003}"/>
              </a:ext>
            </a:extLst>
          </p:cNvPr>
          <p:cNvSpPr/>
          <p:nvPr/>
        </p:nvSpPr>
        <p:spPr>
          <a:xfrm>
            <a:off x="6610270" y="1100909"/>
            <a:ext cx="4966034" cy="810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B9B99B-D777-7A04-ACE7-31AD4922DC2E}"/>
              </a:ext>
            </a:extLst>
          </p:cNvPr>
          <p:cNvSpPr/>
          <p:nvPr/>
        </p:nvSpPr>
        <p:spPr>
          <a:xfrm>
            <a:off x="405087" y="320666"/>
            <a:ext cx="3200630" cy="25556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âu đố IQ khó cho học sinh, &quot;bứt phá&quot; tốc độ để tìm đáp án nhanh nhất">
            <a:extLst>
              <a:ext uri="{FF2B5EF4-FFF2-40B4-BE49-F238E27FC236}">
                <a16:creationId xmlns:a16="http://schemas.microsoft.com/office/drawing/2014/main" id="{8901C690-46ED-13C7-A359-F81546B7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10000" r="90000">
                        <a14:foregroundMark x1="30333" y1="41333" x2="34111" y2="46000"/>
                        <a14:foregroundMark x1="69000" y1="41167" x2="66889" y2="50833"/>
                        <a14:foregroundMark x1="66889" y1="50833" x2="66889" y2="51000"/>
                        <a14:foregroundMark x1="40778" y1="90333" x2="46000" y2="87333"/>
                        <a14:foregroundMark x1="52556" y1="88500" x2="57000" y2="91667"/>
                        <a14:foregroundMark x1="51000" y1="82667" x2="53111" y2="89000"/>
                        <a14:foregroundMark x1="32222" y1="50000" x2="32222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26235" r="28562" b="7140"/>
          <a:stretch/>
        </p:blipFill>
        <p:spPr bwMode="auto">
          <a:xfrm>
            <a:off x="3921674" y="3048362"/>
            <a:ext cx="3553284" cy="35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6517C-A0AD-4A69-156C-F0C406F88691}"/>
              </a:ext>
            </a:extLst>
          </p:cNvPr>
          <p:cNvSpPr txBox="1"/>
          <p:nvPr/>
        </p:nvSpPr>
        <p:spPr>
          <a:xfrm>
            <a:off x="3159596" y="1784723"/>
            <a:ext cx="5553227" cy="1021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lam</a:t>
            </a: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PTHH: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 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CuSO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+ 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A86B9-B714-A4FF-80E7-ED3306A17C40}"/>
              </a:ext>
            </a:extLst>
          </p:cNvPr>
          <p:cNvSpPr txBox="1"/>
          <p:nvPr/>
        </p:nvSpPr>
        <p:spPr>
          <a:xfrm>
            <a:off x="449704" y="358712"/>
            <a:ext cx="2958353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Baso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976A9-F896-8A2A-6510-4F85BE6BE8FA}"/>
              </a:ext>
            </a:extLst>
          </p:cNvPr>
          <p:cNvSpPr txBox="1"/>
          <p:nvPr/>
        </p:nvSpPr>
        <p:spPr>
          <a:xfrm>
            <a:off x="6783583" y="1100909"/>
            <a:ext cx="4618985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Oxide Base  +   Acid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D7B5-D8F7-671A-629E-586B30B8FA4C}"/>
              </a:ext>
            </a:extLst>
          </p:cNvPr>
          <p:cNvSpPr txBox="1"/>
          <p:nvPr/>
        </p:nvSpPr>
        <p:spPr>
          <a:xfrm>
            <a:off x="666710" y="4696616"/>
            <a:ext cx="2850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Fe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Acid HCl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CDA5C-1F5B-8CA7-A267-235923D53D40}"/>
              </a:ext>
            </a:extLst>
          </p:cNvPr>
          <p:cNvSpPr txBox="1"/>
          <p:nvPr/>
        </p:nvSpPr>
        <p:spPr>
          <a:xfrm>
            <a:off x="7300302" y="4455203"/>
            <a:ext cx="4518212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+ 6HCl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2FeCl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+ 3H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+ 2HCl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2NaCl    +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721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4" grpId="0" animBg="1"/>
      <p:bldP spid="4" grpId="1" animBg="1"/>
      <p:bldP spid="2" grpId="0" animBg="1"/>
      <p:bldP spid="2" grpId="1" animBg="1"/>
      <p:bldP spid="5" grpId="0" animBg="1"/>
      <p:bldP spid="5" grpId="1" animBg="1"/>
      <p:bldP spid="3" grpId="0"/>
      <p:bldP spid="6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B9DE8EEC-62E4-FC4C-346C-DDECC474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26" y="429775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1DCCC-ED76-260B-40B9-D8A47FCE6FA8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71DA8-4E86-AB9E-1CD1-80A7FF6EC8F4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Oxide acid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C773E-45E2-7C2D-9ED9-5DD80FEFB1C0}"/>
              </a:ext>
            </a:extLst>
          </p:cNvPr>
          <p:cNvSpPr txBox="1"/>
          <p:nvPr/>
        </p:nvSpPr>
        <p:spPr>
          <a:xfrm>
            <a:off x="618505" y="1837376"/>
            <a:ext cx="11228055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Oxide acid (CO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 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Ca(OH)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CaCO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Ca(OH)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CaSO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4148F-7F1B-5386-9A90-7BFE85ACC062}"/>
              </a:ext>
            </a:extLst>
          </p:cNvPr>
          <p:cNvSpPr txBox="1"/>
          <p:nvPr/>
        </p:nvSpPr>
        <p:spPr>
          <a:xfrm>
            <a:off x="345440" y="3525339"/>
            <a:ext cx="10882615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Oxide base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oxide base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CuSO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Fe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+ 6HCl → 2FeCl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13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EE5C97C-8DBA-F864-4E95-B66A99C390CD}"/>
              </a:ext>
            </a:extLst>
          </p:cNvPr>
          <p:cNvSpPr/>
          <p:nvPr/>
        </p:nvSpPr>
        <p:spPr>
          <a:xfrm>
            <a:off x="3830320" y="3953731"/>
            <a:ext cx="8067040" cy="2018802"/>
          </a:xfrm>
          <a:prstGeom prst="wedgeRectCallout">
            <a:avLst>
              <a:gd name="adj1" fmla="val -31951"/>
              <a:gd name="adj2" fmla="val 812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1168AB1-2156-B0CC-23C3-7A208B91CF45}"/>
              </a:ext>
            </a:extLst>
          </p:cNvPr>
          <p:cNvSpPr/>
          <p:nvPr/>
        </p:nvSpPr>
        <p:spPr>
          <a:xfrm>
            <a:off x="3830320" y="670560"/>
            <a:ext cx="7762241" cy="1391920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10B70-61C4-C78A-0BEB-DDBB18533D13}"/>
              </a:ext>
            </a:extLst>
          </p:cNvPr>
          <p:cNvSpPr txBox="1"/>
          <p:nvPr/>
        </p:nvSpPr>
        <p:spPr>
          <a:xfrm>
            <a:off x="3830320" y="885467"/>
            <a:ext cx="7630160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ập nhật với hơn 106 hình động câu hỏi hay nhất - Tin Học Vui">
            <a:extLst>
              <a:ext uri="{FF2B5EF4-FFF2-40B4-BE49-F238E27FC236}">
                <a16:creationId xmlns:a16="http://schemas.microsoft.com/office/drawing/2014/main" id="{1518D418-2E72-718D-A1A7-37C4E0401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3" r="30800"/>
          <a:stretch/>
        </p:blipFill>
        <p:spPr bwMode="auto">
          <a:xfrm>
            <a:off x="924559" y="970598"/>
            <a:ext cx="2418081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71D44B-6D0E-7267-7D77-E73485B3E8D4}"/>
              </a:ext>
            </a:extLst>
          </p:cNvPr>
          <p:cNvSpPr txBox="1"/>
          <p:nvPr/>
        </p:nvSpPr>
        <p:spPr>
          <a:xfrm>
            <a:off x="3942080" y="4072464"/>
            <a:ext cx="7762240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Cr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CO, NO</a:t>
            </a:r>
          </a:p>
        </p:txBody>
      </p:sp>
    </p:spTree>
    <p:extLst>
      <p:ext uri="{BB962C8B-B14F-4D97-AF65-F5344CB8AC3E}">
        <p14:creationId xmlns:p14="http://schemas.microsoft.com/office/powerpoint/2010/main" val="23633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B9DE8EEC-62E4-FC4C-346C-DDECC474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26" y="429775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1DCCC-ED76-260B-40B9-D8A47FCE6FA8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71DA8-4E86-AB9E-1CD1-80A7FF6EC8F4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Oxide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C773E-45E2-7C2D-9ED9-5DD80FEFB1C0}"/>
              </a:ext>
            </a:extLst>
          </p:cNvPr>
          <p:cNvSpPr txBox="1"/>
          <p:nvPr/>
        </p:nvSpPr>
        <p:spPr>
          <a:xfrm>
            <a:off x="782319" y="2094104"/>
            <a:ext cx="10008855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Cr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4148F-7F1B-5386-9A90-7BFE85ACC062}"/>
              </a:ext>
            </a:extLst>
          </p:cNvPr>
          <p:cNvSpPr txBox="1"/>
          <p:nvPr/>
        </p:nvSpPr>
        <p:spPr>
          <a:xfrm>
            <a:off x="345440" y="3525339"/>
            <a:ext cx="1088261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Oxide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24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5AE9E-0792-DBCE-103B-92BF59319429}"/>
              </a:ext>
            </a:extLst>
          </p:cNvPr>
          <p:cNvSpPr txBox="1"/>
          <p:nvPr/>
        </p:nvSpPr>
        <p:spPr>
          <a:xfrm>
            <a:off x="571591" y="4295893"/>
            <a:ext cx="957197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CO, NO</a:t>
            </a:r>
          </a:p>
        </p:txBody>
      </p:sp>
    </p:spTree>
    <p:extLst>
      <p:ext uri="{BB962C8B-B14F-4D97-AF65-F5344CB8AC3E}">
        <p14:creationId xmlns:p14="http://schemas.microsoft.com/office/powerpoint/2010/main" val="312851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97FA5C-9063-1CD0-7F9F-97AEAED88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61390"/>
              </p:ext>
            </p:extLst>
          </p:nvPr>
        </p:nvGraphicFramePr>
        <p:xfrm>
          <a:off x="883920" y="1432560"/>
          <a:ext cx="10383520" cy="4267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561469417"/>
                    </a:ext>
                  </a:extLst>
                </a:gridCol>
                <a:gridCol w="4666127">
                  <a:extLst>
                    <a:ext uri="{9D8B030D-6E8A-4147-A177-3AD203B41FA5}">
                      <a16:colId xmlns:a16="http://schemas.microsoft.com/office/drawing/2014/main" val="324819224"/>
                    </a:ext>
                  </a:extLst>
                </a:gridCol>
                <a:gridCol w="3675233">
                  <a:extLst>
                    <a:ext uri="{9D8B030D-6E8A-4147-A177-3AD203B41FA5}">
                      <a16:colId xmlns:a16="http://schemas.microsoft.com/office/drawing/2014/main" val="486749543"/>
                    </a:ext>
                  </a:extLst>
                </a:gridCol>
              </a:tblGrid>
              <a:tr h="905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Oxide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NaOH(Sodium Hydroxide)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(Sulfuric acid)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349962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971051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839955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288152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5914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6D7D01-9113-B39E-1C9D-C4BEC1645B5F}"/>
              </a:ext>
            </a:extLst>
          </p:cNvPr>
          <p:cNvSpPr txBox="1"/>
          <p:nvPr/>
        </p:nvSpPr>
        <p:spPr>
          <a:xfrm flipH="1">
            <a:off x="5105399" y="635021"/>
            <a:ext cx="247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06CE5-3074-5433-45BD-D9AB378E7518}"/>
              </a:ext>
            </a:extLst>
          </p:cNvPr>
          <p:cNvSpPr txBox="1"/>
          <p:nvPr/>
        </p:nvSpPr>
        <p:spPr>
          <a:xfrm flipH="1">
            <a:off x="4688839" y="243840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C745C-48F4-64BC-AEC2-A89857478500}"/>
              </a:ext>
            </a:extLst>
          </p:cNvPr>
          <p:cNvSpPr txBox="1"/>
          <p:nvPr/>
        </p:nvSpPr>
        <p:spPr>
          <a:xfrm flipH="1">
            <a:off x="8996679" y="243840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07159-18C2-178A-80FE-E1B770BA7D9D}"/>
              </a:ext>
            </a:extLst>
          </p:cNvPr>
          <p:cNvSpPr txBox="1"/>
          <p:nvPr/>
        </p:nvSpPr>
        <p:spPr>
          <a:xfrm flipH="1">
            <a:off x="9260839" y="417576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F7705-EF3C-3058-D9F4-CF43AA3BB07B}"/>
              </a:ext>
            </a:extLst>
          </p:cNvPr>
          <p:cNvSpPr txBox="1"/>
          <p:nvPr/>
        </p:nvSpPr>
        <p:spPr>
          <a:xfrm flipH="1">
            <a:off x="4843778" y="490222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632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>
            <a:extLst>
              <a:ext uri="{FF2B5EF4-FFF2-40B4-BE49-F238E27FC236}">
                <a16:creationId xmlns:a16="http://schemas.microsoft.com/office/drawing/2014/main" id="{3BDAA09A-3977-3F1D-DB39-16A1CFCAAFFA}"/>
              </a:ext>
            </a:extLst>
          </p:cNvPr>
          <p:cNvSpPr>
            <a:spLocks noTextEdit="1"/>
          </p:cNvSpPr>
          <p:nvPr/>
        </p:nvSpPr>
        <p:spPr>
          <a:xfrm>
            <a:off x="3584642" y="2362200"/>
            <a:ext cx="5022715" cy="16167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049"/>
              </a:avLst>
            </a:prstTxWarp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OXIDE </a:t>
            </a:r>
          </a:p>
        </p:txBody>
      </p:sp>
      <p:sp>
        <p:nvSpPr>
          <p:cNvPr id="5" name="WordArt 11">
            <a:extLst>
              <a:ext uri="{FF2B5EF4-FFF2-40B4-BE49-F238E27FC236}">
                <a16:creationId xmlns:a16="http://schemas.microsoft.com/office/drawing/2014/main" id="{7DF3ECDF-DD24-8C31-2495-4DC8E2D0E629}"/>
              </a:ext>
            </a:extLst>
          </p:cNvPr>
          <p:cNvSpPr>
            <a:spLocks noTextEdit="1"/>
          </p:cNvSpPr>
          <p:nvPr/>
        </p:nvSpPr>
        <p:spPr>
          <a:xfrm>
            <a:off x="990600" y="914401"/>
            <a:ext cx="2930049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049"/>
              </a:avLst>
            </a:prstTxWarp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F75911-6A31-5551-8779-30463269EE09}"/>
              </a:ext>
            </a:extLst>
          </p:cNvPr>
          <p:cNvGrpSpPr/>
          <p:nvPr/>
        </p:nvGrpSpPr>
        <p:grpSpPr>
          <a:xfrm>
            <a:off x="612438" y="4430466"/>
            <a:ext cx="2275523" cy="2090262"/>
            <a:chOff x="2246" y="7704"/>
            <a:chExt cx="3138" cy="2589"/>
          </a:xfrm>
        </p:grpSpPr>
        <p:pic>
          <p:nvPicPr>
            <p:cNvPr id="7" name="Picture 12" descr="slide0013_image018.png">
              <a:extLst>
                <a:ext uri="{FF2B5EF4-FFF2-40B4-BE49-F238E27FC236}">
                  <a16:creationId xmlns:a16="http://schemas.microsoft.com/office/drawing/2014/main" id="{0101BB23-26D2-2DEF-76EB-0D778663F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" y="7704"/>
              <a:ext cx="2329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slide0013_image014.png">
              <a:extLst>
                <a:ext uri="{FF2B5EF4-FFF2-40B4-BE49-F238E27FC236}">
                  <a16:creationId xmlns:a16="http://schemas.microsoft.com/office/drawing/2014/main" id="{CEC45021-C9BC-2524-F63E-125D3D0D8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7847"/>
              <a:ext cx="1463" cy="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6" descr="BOOK1">
            <a:extLst>
              <a:ext uri="{FF2B5EF4-FFF2-40B4-BE49-F238E27FC236}">
                <a16:creationId xmlns:a16="http://schemas.microsoft.com/office/drawing/2014/main" id="{FAE7A194-852D-778B-77D9-51B89653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28" y="5691696"/>
            <a:ext cx="1821913" cy="8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tom1">
            <a:extLst>
              <a:ext uri="{FF2B5EF4-FFF2-40B4-BE49-F238E27FC236}">
                <a16:creationId xmlns:a16="http://schemas.microsoft.com/office/drawing/2014/main" id="{965DF878-038A-1EF5-5C02-F08ED771B6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7432" y="3978928"/>
            <a:ext cx="2318103" cy="193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825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2B654-1D8E-733C-3A24-686CC687D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5174" y="4691063"/>
            <a:ext cx="1466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80BC9C-4B68-F146-B4C8-F2BBDB67AC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64" y="4800241"/>
            <a:ext cx="14859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57F21B-C322-E28F-E78C-69F3B71E9D6B}"/>
              </a:ext>
            </a:extLst>
          </p:cNvPr>
          <p:cNvSpPr>
            <a:spLocks noGrp="1"/>
          </p:cNvSpPr>
          <p:nvPr/>
        </p:nvSpPr>
        <p:spPr bwMode="auto">
          <a:xfrm>
            <a:off x="1949824" y="130785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hlinkClick r:id="" action="ppaction://noaction"/>
            <a:extLst>
              <a:ext uri="{FF2B5EF4-FFF2-40B4-BE49-F238E27FC236}">
                <a16:creationId xmlns:a16="http://schemas.microsoft.com/office/drawing/2014/main" id="{F94B260C-A19F-167F-38D8-4897BF670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812" y="1641606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CTHH</a:t>
            </a:r>
          </a:p>
        </p:txBody>
      </p:sp>
      <p:sp>
        <p:nvSpPr>
          <p:cNvPr id="7" name="Hexagon 6">
            <a:hlinkClick r:id="" action="ppaction://noaction"/>
            <a:extLst>
              <a:ext uri="{FF2B5EF4-FFF2-40B4-BE49-F238E27FC236}">
                <a16:creationId xmlns:a16="http://schemas.microsoft.com/office/drawing/2014/main" id="{FC4526E5-DB6C-C343-1106-358DAA102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724" y="1641606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gọi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Hexagon 7">
            <a:hlinkClick r:id="" action="ppaction://noaction"/>
            <a:extLst>
              <a:ext uri="{FF2B5EF4-FFF2-40B4-BE49-F238E27FC236}">
                <a16:creationId xmlns:a16="http://schemas.microsoft.com/office/drawing/2014/main" id="{3B2266D2-B9DB-342A-9FBA-58FB5CA1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085" y="1612472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loại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654335-B470-AB9E-1545-A5AABDA284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73" y="1997956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76610D-4595-996D-60EB-04FF3B757D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003" y="1997956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701129-BE9D-7294-8CD9-73DEA52E54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82" y="1997956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69FBD1-7B7F-653F-8B0E-C765595F2D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3" y="1997956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2">
            <a:extLst>
              <a:ext uri="{FF2B5EF4-FFF2-40B4-BE49-F238E27FC236}">
                <a16:creationId xmlns:a16="http://schemas.microsoft.com/office/drawing/2014/main" id="{40C6EE14-5F4B-172A-28E9-FC6931C32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74" y="3342921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AutoShape 22">
            <a:extLst>
              <a:ext uri="{FF2B5EF4-FFF2-40B4-BE49-F238E27FC236}">
                <a16:creationId xmlns:a16="http://schemas.microsoft.com/office/drawing/2014/main" id="{C6B86C9C-C16C-8DFB-3326-3526E9C7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74" y="3865390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ABBE912B-332B-E8B1-A0F9-A526040AF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74" y="4387859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2">
            <a:extLst>
              <a:ext uri="{FF2B5EF4-FFF2-40B4-BE49-F238E27FC236}">
                <a16:creationId xmlns:a16="http://schemas.microsoft.com/office/drawing/2014/main" id="{2CF585AE-C0A7-09EB-5ACA-A92DB3933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74" y="4910328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2">
            <a:extLst>
              <a:ext uri="{FF2B5EF4-FFF2-40B4-BE49-F238E27FC236}">
                <a16:creationId xmlns:a16="http://schemas.microsoft.com/office/drawing/2014/main" id="{79D019E0-64E5-53B6-3181-63D032B3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74" y="5432797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E4457417-7A48-1221-B8D5-32BAA69D8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597" y="3342921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  <p:sp>
        <p:nvSpPr>
          <p:cNvPr id="21" name="AutoShape 22">
            <a:extLst>
              <a:ext uri="{FF2B5EF4-FFF2-40B4-BE49-F238E27FC236}">
                <a16:creationId xmlns:a16="http://schemas.microsoft.com/office/drawing/2014/main" id="{C4AA84BC-C2FA-9945-F2E6-7D42AFCA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597" y="3865390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7AAA7413-FB37-2B11-CAA4-915F10DE0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597" y="4387859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id="{2181F6CC-76FF-6DD4-9DB0-3B60A0418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597" y="4910328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22">
            <a:extLst>
              <a:ext uri="{FF2B5EF4-FFF2-40B4-BE49-F238E27FC236}">
                <a16:creationId xmlns:a16="http://schemas.microsoft.com/office/drawing/2014/main" id="{3C73E8CF-DA1C-5D1E-BB84-47C2671F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597" y="5432797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008C40-7401-CB32-A310-5BCE4CAA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481" y="3332207"/>
            <a:ext cx="1369686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Zinc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94F01F-A9E4-C3CD-050D-845DA5DA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833" y="3324867"/>
            <a:ext cx="233419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</a:rPr>
              <a:t>Di Nitrogen mono Oxide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F1FDA9A-0E7D-258E-F072-7F25659C1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621" y="4986784"/>
            <a:ext cx="1966637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Nitrogen dioxide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ED798E-44FB-F482-FE79-17A7FA445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628" y="4412432"/>
            <a:ext cx="233419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Chromium (II)oxide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F23F74-4934-F8FC-7512-7DFC6D26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956" y="5549132"/>
            <a:ext cx="1923448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</a:rPr>
              <a:t>Alumium</a:t>
            </a:r>
            <a:r>
              <a:rPr lang="en-US" sz="2000" dirty="0">
                <a:effectLst/>
              </a:rPr>
              <a:t>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6E903E-DA5E-C34E-EF20-7AA7B6E5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94" y="4436738"/>
            <a:ext cx="1643909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Barium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CFA4AB-3901-505D-3850-C84AA38AB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730" y="3850084"/>
            <a:ext cx="17526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Sulfur di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CF064B-2ADD-F475-3384-8A53C7E3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708" y="3861738"/>
            <a:ext cx="2033232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Potassium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382351-C2A6-5F59-6DF4-AFE7403F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271" y="5006857"/>
            <a:ext cx="241371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Carbon mono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B79FEC5-88BB-CE7E-9B8F-1AE578DA1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708" y="5626097"/>
            <a:ext cx="3226875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di Phosphorus Pentoxide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F4072CBC-B8A0-D910-E717-DF96CE3F0C63}"/>
              </a:ext>
            </a:extLst>
          </p:cNvPr>
          <p:cNvSpPr/>
          <p:nvPr/>
        </p:nvSpPr>
        <p:spPr>
          <a:xfrm>
            <a:off x="8574741" y="3324868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C248FE06-5F1B-AD55-2710-1599475C6DF1}"/>
              </a:ext>
            </a:extLst>
          </p:cNvPr>
          <p:cNvSpPr/>
          <p:nvPr/>
        </p:nvSpPr>
        <p:spPr>
          <a:xfrm>
            <a:off x="8581073" y="3861738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Base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473899A8-093D-0350-9837-32B15EB0FDED}"/>
              </a:ext>
            </a:extLst>
          </p:cNvPr>
          <p:cNvSpPr/>
          <p:nvPr/>
        </p:nvSpPr>
        <p:spPr>
          <a:xfrm>
            <a:off x="8587404" y="4398608"/>
            <a:ext cx="226622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3B226EB2-55FB-6C5D-B201-5B0C04D2F955}"/>
              </a:ext>
            </a:extLst>
          </p:cNvPr>
          <p:cNvSpPr/>
          <p:nvPr/>
        </p:nvSpPr>
        <p:spPr>
          <a:xfrm>
            <a:off x="8593735" y="4935478"/>
            <a:ext cx="241371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2B654-1D8E-733C-3A24-686CC687D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5174" y="4691063"/>
            <a:ext cx="1466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80BC9C-4B68-F146-B4C8-F2BBDB67AC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4" y="4691063"/>
            <a:ext cx="14859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57F21B-C322-E28F-E78C-69F3B71E9D6B}"/>
              </a:ext>
            </a:extLst>
          </p:cNvPr>
          <p:cNvSpPr>
            <a:spLocks noGrp="1"/>
          </p:cNvSpPr>
          <p:nvPr/>
        </p:nvSpPr>
        <p:spPr bwMode="auto">
          <a:xfrm>
            <a:off x="1949824" y="130785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654335-B470-AB9E-1545-A5AABDA284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33" y="361255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76610D-4595-996D-60EB-04FF3B757D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174" y="427537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701129-BE9D-7294-8CD9-73DEA52E54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169" y="424812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69FBD1-7B7F-653F-8B0E-C765595F2D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6" y="397485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2">
            <a:extLst>
              <a:ext uri="{FF2B5EF4-FFF2-40B4-BE49-F238E27FC236}">
                <a16:creationId xmlns:a16="http://schemas.microsoft.com/office/drawing/2014/main" id="{40C6EE14-5F4B-172A-28E9-FC6931C32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130" y="1336944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AutoShape 22">
            <a:extLst>
              <a:ext uri="{FF2B5EF4-FFF2-40B4-BE49-F238E27FC236}">
                <a16:creationId xmlns:a16="http://schemas.microsoft.com/office/drawing/2014/main" id="{C6B86C9C-C16C-8DFB-3326-3526E9C7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130" y="1823710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ABBE912B-332B-E8B1-A0F9-A526040AF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312" y="2344367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2">
            <a:extLst>
              <a:ext uri="{FF2B5EF4-FFF2-40B4-BE49-F238E27FC236}">
                <a16:creationId xmlns:a16="http://schemas.microsoft.com/office/drawing/2014/main" id="{2CF585AE-C0A7-09EB-5ACA-A92DB3933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65" y="2866062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2">
            <a:extLst>
              <a:ext uri="{FF2B5EF4-FFF2-40B4-BE49-F238E27FC236}">
                <a16:creationId xmlns:a16="http://schemas.microsoft.com/office/drawing/2014/main" id="{79D019E0-64E5-53B6-3181-63D032B3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311" y="3391458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E4457417-7A48-1221-B8D5-32BAA69D8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136" y="3898594"/>
            <a:ext cx="759325" cy="31061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  <p:sp>
        <p:nvSpPr>
          <p:cNvPr id="21" name="AutoShape 22">
            <a:extLst>
              <a:ext uri="{FF2B5EF4-FFF2-40B4-BE49-F238E27FC236}">
                <a16:creationId xmlns:a16="http://schemas.microsoft.com/office/drawing/2014/main" id="{C4AA84BC-C2FA-9945-F2E6-7D42AFCA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136" y="4421063"/>
            <a:ext cx="759325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7AAA7413-FB37-2B11-CAA4-915F10DE0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136" y="4943532"/>
            <a:ext cx="759325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id="{2181F6CC-76FF-6DD4-9DB0-3B60A0418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136" y="5466001"/>
            <a:ext cx="759325" cy="432316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22">
            <a:extLst>
              <a:ext uri="{FF2B5EF4-FFF2-40B4-BE49-F238E27FC236}">
                <a16:creationId xmlns:a16="http://schemas.microsoft.com/office/drawing/2014/main" id="{3C73E8CF-DA1C-5D1E-BB84-47C2671F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137" y="5988470"/>
            <a:ext cx="747588" cy="457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008C40-7401-CB32-A310-5BCE4CAA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049" y="2311983"/>
            <a:ext cx="1369686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Zinc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94F01F-A9E4-C3CD-050D-845DA5DA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797" y="1314535"/>
            <a:ext cx="233419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</a:rPr>
              <a:t>Di Nitrogen mono Oxide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F1FDA9A-0E7D-258E-F072-7F25659C1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30" y="2830985"/>
            <a:ext cx="1966637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Nitrogen dioxide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ED798E-44FB-F482-FE79-17A7FA445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852" y="3351768"/>
            <a:ext cx="233419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Chromium (III)oxide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F23F74-4934-F8FC-7512-7DFC6D26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592" y="6020836"/>
            <a:ext cx="1923448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</a:rPr>
              <a:t>Alumium</a:t>
            </a:r>
            <a:r>
              <a:rPr lang="en-US" sz="2000" dirty="0">
                <a:effectLst/>
              </a:rPr>
              <a:t>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6E903E-DA5E-C34E-EF20-7AA7B6E5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937" y="1815040"/>
            <a:ext cx="1643909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Barium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CFA4AB-3901-505D-3850-C84AA38AB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315" y="5441117"/>
            <a:ext cx="17526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Sulfur di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CF064B-2ADD-F475-3384-8A53C7E3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999" y="4943532"/>
            <a:ext cx="2033232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Potassium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382351-C2A6-5F59-6DF4-AFE7403F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460" y="3867484"/>
            <a:ext cx="241371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Carbon mono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B79FEC5-88BB-CE7E-9B8F-1AE578DA1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100" y="4406399"/>
            <a:ext cx="3226875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di Phosphorus Pentoxide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F4072CBC-B8A0-D910-E717-DF96CE3F0C63}"/>
              </a:ext>
            </a:extLst>
          </p:cNvPr>
          <p:cNvSpPr/>
          <p:nvPr/>
        </p:nvSpPr>
        <p:spPr>
          <a:xfrm>
            <a:off x="7144964" y="1307195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C248FE06-5F1B-AD55-2710-1599475C6DF1}"/>
              </a:ext>
            </a:extLst>
          </p:cNvPr>
          <p:cNvSpPr/>
          <p:nvPr/>
        </p:nvSpPr>
        <p:spPr>
          <a:xfrm>
            <a:off x="7144964" y="1807700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Base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473899A8-093D-0350-9837-32B15EB0FDED}"/>
              </a:ext>
            </a:extLst>
          </p:cNvPr>
          <p:cNvSpPr/>
          <p:nvPr/>
        </p:nvSpPr>
        <p:spPr>
          <a:xfrm>
            <a:off x="7057328" y="3897668"/>
            <a:ext cx="226622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3B226EB2-55FB-6C5D-B201-5B0C04D2F955}"/>
              </a:ext>
            </a:extLst>
          </p:cNvPr>
          <p:cNvSpPr/>
          <p:nvPr/>
        </p:nvSpPr>
        <p:spPr>
          <a:xfrm>
            <a:off x="6843021" y="2316431"/>
            <a:ext cx="241371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CBD7D2D-76F1-B84A-23A1-16F08A40F23A}"/>
              </a:ext>
            </a:extLst>
          </p:cNvPr>
          <p:cNvSpPr/>
          <p:nvPr/>
        </p:nvSpPr>
        <p:spPr>
          <a:xfrm>
            <a:off x="7144964" y="2825162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945DED78-C50A-5BE8-DCA2-187DA13A3B11}"/>
              </a:ext>
            </a:extLst>
          </p:cNvPr>
          <p:cNvSpPr/>
          <p:nvPr/>
        </p:nvSpPr>
        <p:spPr>
          <a:xfrm>
            <a:off x="7270483" y="4936192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Base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D159C763-4B32-574E-71B0-1F489B5611E7}"/>
              </a:ext>
            </a:extLst>
          </p:cNvPr>
          <p:cNvSpPr/>
          <p:nvPr/>
        </p:nvSpPr>
        <p:spPr>
          <a:xfrm>
            <a:off x="7307674" y="4406399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BCD8F68-CBFE-06CF-3EA3-727A22621ED8}"/>
              </a:ext>
            </a:extLst>
          </p:cNvPr>
          <p:cNvSpPr/>
          <p:nvPr/>
        </p:nvSpPr>
        <p:spPr>
          <a:xfrm>
            <a:off x="6921100" y="6039991"/>
            <a:ext cx="241371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7624BEC3-8B6D-5E24-E010-DC95800FD2C4}"/>
              </a:ext>
            </a:extLst>
          </p:cNvPr>
          <p:cNvSpPr/>
          <p:nvPr/>
        </p:nvSpPr>
        <p:spPr>
          <a:xfrm>
            <a:off x="6936777" y="3374294"/>
            <a:ext cx="241371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D7883E50-68D3-E78B-6E98-3EF7C1881036}"/>
              </a:ext>
            </a:extLst>
          </p:cNvPr>
          <p:cNvSpPr/>
          <p:nvPr/>
        </p:nvSpPr>
        <p:spPr>
          <a:xfrm>
            <a:off x="7270483" y="5482730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5" grpId="0" animBg="1"/>
      <p:bldP spid="11" grpId="0" animBg="1"/>
      <p:bldP spid="14" grpId="0" animBg="1"/>
      <p:bldP spid="25" grpId="0" animBg="1"/>
      <p:bldP spid="26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99EDFB-37B5-4C74-C439-06092B7F8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9917213"/>
                  </p:ext>
                </p:extLst>
              </p:nvPr>
            </p:nvGraphicFramePr>
            <p:xfrm>
              <a:off x="1015999" y="1158240"/>
              <a:ext cx="10160001" cy="46939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224631">
                      <a:extLst>
                        <a:ext uri="{9D8B030D-6E8A-4147-A177-3AD203B41FA5}">
                          <a16:colId xmlns:a16="http://schemas.microsoft.com/office/drawing/2014/main" val="4149708783"/>
                        </a:ext>
                      </a:extLst>
                    </a:gridCol>
                    <a:gridCol w="2415801">
                      <a:extLst>
                        <a:ext uri="{9D8B030D-6E8A-4147-A177-3AD203B41FA5}">
                          <a16:colId xmlns:a16="http://schemas.microsoft.com/office/drawing/2014/main" val="124486551"/>
                        </a:ext>
                      </a:extLst>
                    </a:gridCol>
                    <a:gridCol w="2759176">
                      <a:extLst>
                        <a:ext uri="{9D8B030D-6E8A-4147-A177-3AD203B41FA5}">
                          <a16:colId xmlns:a16="http://schemas.microsoft.com/office/drawing/2014/main" val="3538382217"/>
                        </a:ext>
                      </a:extLst>
                    </a:gridCol>
                    <a:gridCol w="2760393">
                      <a:extLst>
                        <a:ext uri="{9D8B030D-6E8A-4147-A177-3AD203B41FA5}">
                          <a16:colId xmlns:a16="http://schemas.microsoft.com/office/drawing/2014/main" val="3465654814"/>
                        </a:ext>
                      </a:extLst>
                    </a:gridCol>
                  </a:tblGrid>
                  <a:tr h="48768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1: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Viết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CTHH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Base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Acid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Oxide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551991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 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93531970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662764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946731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314945"/>
                      </a:ext>
                    </a:extLst>
                  </a:tr>
                  <a:tr h="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2:  Hoàn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thành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phản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114738"/>
                      </a:ext>
                    </a:extLst>
                  </a:tr>
                  <a:tr h="2057161">
                    <a:tc gridSpan="4"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 +  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−−−−−−−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    +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…………−−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P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BaO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+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……………..−−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BaCl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+  ……</a:t>
                          </a:r>
                        </a:p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+     Ca(OH)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    −−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---------   + 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</a:p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FeO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+      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−−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---------   + 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27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99EDFB-37B5-4C74-C439-06092B7F8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9917213"/>
                  </p:ext>
                </p:extLst>
              </p:nvPr>
            </p:nvGraphicFramePr>
            <p:xfrm>
              <a:off x="1015999" y="1158240"/>
              <a:ext cx="10160001" cy="450486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224631">
                      <a:extLst>
                        <a:ext uri="{9D8B030D-6E8A-4147-A177-3AD203B41FA5}">
                          <a16:colId xmlns:a16="http://schemas.microsoft.com/office/drawing/2014/main" val="4149708783"/>
                        </a:ext>
                      </a:extLst>
                    </a:gridCol>
                    <a:gridCol w="2415801">
                      <a:extLst>
                        <a:ext uri="{9D8B030D-6E8A-4147-A177-3AD203B41FA5}">
                          <a16:colId xmlns:a16="http://schemas.microsoft.com/office/drawing/2014/main" val="124486551"/>
                        </a:ext>
                      </a:extLst>
                    </a:gridCol>
                    <a:gridCol w="2759176">
                      <a:extLst>
                        <a:ext uri="{9D8B030D-6E8A-4147-A177-3AD203B41FA5}">
                          <a16:colId xmlns:a16="http://schemas.microsoft.com/office/drawing/2014/main" val="3538382217"/>
                        </a:ext>
                      </a:extLst>
                    </a:gridCol>
                    <a:gridCol w="2760393">
                      <a:extLst>
                        <a:ext uri="{9D8B030D-6E8A-4147-A177-3AD203B41FA5}">
                          <a16:colId xmlns:a16="http://schemas.microsoft.com/office/drawing/2014/main" val="3465654814"/>
                        </a:ext>
                      </a:extLst>
                    </a:gridCol>
                  </a:tblGrid>
                  <a:tr h="48768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1: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Viết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CTHH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Base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Acid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Oxide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551991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 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93531970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662764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946731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314945"/>
                      </a:ext>
                    </a:extLst>
                  </a:tr>
                  <a:tr h="386906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2:  Hoàn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thành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phản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114738"/>
                      </a:ext>
                    </a:extLst>
                  </a:tr>
                  <a:tr h="2069021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0" t="-121239" r="-120" b="-91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27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CD06493-9CB6-2E3E-8258-8532182E8FE5}"/>
              </a:ext>
            </a:extLst>
          </p:cNvPr>
          <p:cNvSpPr txBox="1"/>
          <p:nvPr/>
        </p:nvSpPr>
        <p:spPr>
          <a:xfrm>
            <a:off x="4114800" y="376837"/>
            <a:ext cx="3302000" cy="5480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4630E507-35D9-E533-D50F-0565F8D6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420" y="4378959"/>
            <a:ext cx="2580579" cy="25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79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99EDFB-37B5-4C74-C439-06092B7F8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308584"/>
                  </p:ext>
                </p:extLst>
              </p:nvPr>
            </p:nvGraphicFramePr>
            <p:xfrm>
              <a:off x="1015999" y="1158240"/>
              <a:ext cx="10160001" cy="465112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224631">
                      <a:extLst>
                        <a:ext uri="{9D8B030D-6E8A-4147-A177-3AD203B41FA5}">
                          <a16:colId xmlns:a16="http://schemas.microsoft.com/office/drawing/2014/main" val="4149708783"/>
                        </a:ext>
                      </a:extLst>
                    </a:gridCol>
                    <a:gridCol w="2415801">
                      <a:extLst>
                        <a:ext uri="{9D8B030D-6E8A-4147-A177-3AD203B41FA5}">
                          <a16:colId xmlns:a16="http://schemas.microsoft.com/office/drawing/2014/main" val="124486551"/>
                        </a:ext>
                      </a:extLst>
                    </a:gridCol>
                    <a:gridCol w="2759176">
                      <a:extLst>
                        <a:ext uri="{9D8B030D-6E8A-4147-A177-3AD203B41FA5}">
                          <a16:colId xmlns:a16="http://schemas.microsoft.com/office/drawing/2014/main" val="3538382217"/>
                        </a:ext>
                      </a:extLst>
                    </a:gridCol>
                    <a:gridCol w="2760393">
                      <a:extLst>
                        <a:ext uri="{9D8B030D-6E8A-4147-A177-3AD203B41FA5}">
                          <a16:colId xmlns:a16="http://schemas.microsoft.com/office/drawing/2014/main" val="3465654814"/>
                        </a:ext>
                      </a:extLst>
                    </a:gridCol>
                  </a:tblGrid>
                  <a:tr h="48768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1: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Viết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CTHH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Base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Acid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Oxide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551991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 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93531970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662764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946731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314945"/>
                      </a:ext>
                    </a:extLst>
                  </a:tr>
                  <a:tr h="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2:  Hoàn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thành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phản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114738"/>
                      </a:ext>
                    </a:extLst>
                  </a:tr>
                  <a:tr h="2057161">
                    <a:tc gridSpan="4"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lvl="0"/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 4P    +    5O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US" sz="2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groupChr>
                                    <m:groupChrPr>
                                      <m:chr m:val="→"/>
                                      <m:vertJc m:val="bot"/>
                                      <m:ctrlPr>
                                        <a:rPr lang="en-US" sz="24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groupChrPr>
                                    <m:e>
                                      <m:sSup>
                                        <m:sSupPr>
                                          <m:ctrlPr>
                                            <a:rPr lang="en-US" sz="240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40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groupChr>
                                </m:e>
                              </m:box>
                              <m:r>
                                <a:rPr lang="en-US" sz="2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2P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lvl="0"/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 </a:t>
                          </a:r>
                          <a:r>
                            <a:rPr lang="en-US" sz="24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BaO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+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2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𝐻𝐶𝑙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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BaCl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+  H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</a:t>
                          </a:r>
                        </a:p>
                        <a:p>
                          <a:pPr lvl="0"/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 SO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+     Ca(OH)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</m:t>
                              </m:r>
                            </m:oMath>
                          </a14:m>
                          <a:r>
                            <a:rPr lang="en-US" sz="24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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CaSO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+ 2H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</a:t>
                          </a:r>
                        </a:p>
                        <a:p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 </a:t>
                          </a:r>
                          <a:r>
                            <a:rPr lang="en-US" sz="24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FeO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+      H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</a:t>
                          </a:r>
                          <a:r>
                            <a:rPr lang="en-US" sz="24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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FeSO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+ H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27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99EDFB-37B5-4C74-C439-06092B7F8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308584"/>
                  </p:ext>
                </p:extLst>
              </p:nvPr>
            </p:nvGraphicFramePr>
            <p:xfrm>
              <a:off x="1015999" y="1158240"/>
              <a:ext cx="10160001" cy="450892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224631">
                      <a:extLst>
                        <a:ext uri="{9D8B030D-6E8A-4147-A177-3AD203B41FA5}">
                          <a16:colId xmlns:a16="http://schemas.microsoft.com/office/drawing/2014/main" val="4149708783"/>
                        </a:ext>
                      </a:extLst>
                    </a:gridCol>
                    <a:gridCol w="2415801">
                      <a:extLst>
                        <a:ext uri="{9D8B030D-6E8A-4147-A177-3AD203B41FA5}">
                          <a16:colId xmlns:a16="http://schemas.microsoft.com/office/drawing/2014/main" val="124486551"/>
                        </a:ext>
                      </a:extLst>
                    </a:gridCol>
                    <a:gridCol w="2759176">
                      <a:extLst>
                        <a:ext uri="{9D8B030D-6E8A-4147-A177-3AD203B41FA5}">
                          <a16:colId xmlns:a16="http://schemas.microsoft.com/office/drawing/2014/main" val="3538382217"/>
                        </a:ext>
                      </a:extLst>
                    </a:gridCol>
                    <a:gridCol w="2760393">
                      <a:extLst>
                        <a:ext uri="{9D8B030D-6E8A-4147-A177-3AD203B41FA5}">
                          <a16:colId xmlns:a16="http://schemas.microsoft.com/office/drawing/2014/main" val="3465654814"/>
                        </a:ext>
                      </a:extLst>
                    </a:gridCol>
                  </a:tblGrid>
                  <a:tr h="48768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1: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Viết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CTHH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Base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Acid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Oxide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551991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 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93531970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662764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946731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314945"/>
                      </a:ext>
                    </a:extLst>
                  </a:tr>
                  <a:tr h="386906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2:  Hoàn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thành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phản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114738"/>
                      </a:ext>
                    </a:extLst>
                  </a:tr>
                  <a:tr h="2073085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0" t="-120882" r="-120" b="-91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27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CD06493-9CB6-2E3E-8258-8532182E8FE5}"/>
              </a:ext>
            </a:extLst>
          </p:cNvPr>
          <p:cNvSpPr txBox="1"/>
          <p:nvPr/>
        </p:nvSpPr>
        <p:spPr>
          <a:xfrm>
            <a:off x="4114800" y="376837"/>
            <a:ext cx="3302000" cy="5480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4630E507-35D9-E533-D50F-0565F8D6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420" y="4378959"/>
            <a:ext cx="2580579" cy="25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C93AE-3CF9-0F37-8D53-84A5F0ED443A}"/>
                  </a:ext>
                </a:extLst>
              </p:cNvPr>
              <p:cNvSpPr txBox="1"/>
              <p:nvPr/>
            </p:nvSpPr>
            <p:spPr>
              <a:xfrm>
                <a:off x="1015999" y="3532132"/>
                <a:ext cx="6096000" cy="636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4Na +  O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2Na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C93AE-3CF9-0F37-8D53-84A5F0ED4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3532132"/>
                <a:ext cx="6096000" cy="636393"/>
              </a:xfrm>
              <a:prstGeom prst="rect">
                <a:avLst/>
              </a:prstGeom>
              <a:blipFill>
                <a:blip r:embed="rId4"/>
                <a:stretch>
                  <a:fillRect l="-1400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6992347-87A3-C520-2F5E-C3975EDE8C39}"/>
              </a:ext>
            </a:extLst>
          </p:cNvPr>
          <p:cNvSpPr txBox="1"/>
          <p:nvPr/>
        </p:nvSpPr>
        <p:spPr>
          <a:xfrm>
            <a:off x="3708399" y="1993408"/>
            <a:ext cx="6096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Al(OH)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53F02-C680-AB56-C69B-552137BD3B54}"/>
              </a:ext>
            </a:extLst>
          </p:cNvPr>
          <p:cNvSpPr txBox="1"/>
          <p:nvPr/>
        </p:nvSpPr>
        <p:spPr>
          <a:xfrm>
            <a:off x="3708399" y="2377382"/>
            <a:ext cx="6096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BE90D-9EA3-A3F8-6BA7-CCDDFF00085C}"/>
              </a:ext>
            </a:extLst>
          </p:cNvPr>
          <p:cNvSpPr txBox="1"/>
          <p:nvPr/>
        </p:nvSpPr>
        <p:spPr>
          <a:xfrm>
            <a:off x="3708399" y="2761356"/>
            <a:ext cx="6096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Ca(OH)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720AD-49AE-E206-67B8-B005E6EF924C}"/>
              </a:ext>
            </a:extLst>
          </p:cNvPr>
          <p:cNvSpPr txBox="1"/>
          <p:nvPr/>
        </p:nvSpPr>
        <p:spPr>
          <a:xfrm>
            <a:off x="9072879" y="1996509"/>
            <a:ext cx="1310641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473C7-AF77-F16D-257D-CC26CD43076C}"/>
              </a:ext>
            </a:extLst>
          </p:cNvPr>
          <p:cNvSpPr txBox="1"/>
          <p:nvPr/>
        </p:nvSpPr>
        <p:spPr>
          <a:xfrm>
            <a:off x="9179558" y="2345791"/>
            <a:ext cx="1310641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CF301-648C-E473-F876-A92B3604B9A3}"/>
              </a:ext>
            </a:extLst>
          </p:cNvPr>
          <p:cNvSpPr txBox="1"/>
          <p:nvPr/>
        </p:nvSpPr>
        <p:spPr>
          <a:xfrm>
            <a:off x="9255757" y="2756253"/>
            <a:ext cx="1310641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962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9DE8-DEA3-61F5-2BB3-FE79CC89D685}"/>
              </a:ext>
            </a:extLst>
          </p:cNvPr>
          <p:cNvSpPr txBox="1"/>
          <p:nvPr/>
        </p:nvSpPr>
        <p:spPr>
          <a:xfrm>
            <a:off x="3391877" y="424173"/>
            <a:ext cx="5181600" cy="7434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giao về nhà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0DF62-EC79-818D-4939-1526CE3DC397}"/>
              </a:ext>
            </a:extLst>
          </p:cNvPr>
          <p:cNvSpPr txBox="1"/>
          <p:nvPr/>
        </p:nvSpPr>
        <p:spPr>
          <a:xfrm>
            <a:off x="292610" y="2693804"/>
            <a:ext cx="11606780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PTHH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word, Power point, Video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C5C910-8C5C-3B62-BDB9-E9098B446CE2}"/>
              </a:ext>
            </a:extLst>
          </p:cNvPr>
          <p:cNvGrpSpPr/>
          <p:nvPr/>
        </p:nvGrpSpPr>
        <p:grpSpPr>
          <a:xfrm>
            <a:off x="8371840" y="2261713"/>
            <a:ext cx="3312160" cy="2613393"/>
            <a:chOff x="10068560" y="180607"/>
            <a:chExt cx="3749040" cy="2892028"/>
          </a:xfrm>
        </p:grpSpPr>
        <p:sp>
          <p:nvSpPr>
            <p:cNvPr id="14" name="Explosion: 14 Points 13">
              <a:extLst>
                <a:ext uri="{FF2B5EF4-FFF2-40B4-BE49-F238E27FC236}">
                  <a16:creationId xmlns:a16="http://schemas.microsoft.com/office/drawing/2014/main" id="{0586C319-D371-9AF0-C8F6-2C80E85E157F}"/>
                </a:ext>
              </a:extLst>
            </p:cNvPr>
            <p:cNvSpPr/>
            <p:nvPr/>
          </p:nvSpPr>
          <p:spPr>
            <a:xfrm>
              <a:off x="10068560" y="180607"/>
              <a:ext cx="3749040" cy="2892028"/>
            </a:xfrm>
            <a:prstGeom prst="irregularSeal2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E1DB7D-D90B-31A6-E052-ED12B475EDAE}"/>
                </a:ext>
              </a:extLst>
            </p:cNvPr>
            <p:cNvSpPr txBox="1"/>
            <p:nvPr/>
          </p:nvSpPr>
          <p:spPr>
            <a:xfrm>
              <a:off x="10870519" y="1241900"/>
              <a:ext cx="198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NHÓM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4E90BD-1B60-52A8-5DFA-3CB2E3F3EC6C}"/>
              </a:ext>
            </a:extLst>
          </p:cNvPr>
          <p:cNvSpPr txBox="1"/>
          <p:nvPr/>
        </p:nvSpPr>
        <p:spPr>
          <a:xfrm>
            <a:off x="279585" y="1400441"/>
            <a:ext cx="11177715" cy="114114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pc="3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hân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thiểu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1E9E64-004D-4F36-907A-A81B77C8A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872242"/>
              </p:ext>
            </p:extLst>
          </p:nvPr>
        </p:nvGraphicFramePr>
        <p:xfrm>
          <a:off x="624840" y="409192"/>
          <a:ext cx="10942319" cy="6039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46635">
                  <a:extLst>
                    <a:ext uri="{9D8B030D-6E8A-4147-A177-3AD203B41FA5}">
                      <a16:colId xmlns:a16="http://schemas.microsoft.com/office/drawing/2014/main" val="1348208428"/>
                    </a:ext>
                  </a:extLst>
                </a:gridCol>
                <a:gridCol w="5507525">
                  <a:extLst>
                    <a:ext uri="{9D8B030D-6E8A-4147-A177-3AD203B41FA5}">
                      <a16:colId xmlns:a16="http://schemas.microsoft.com/office/drawing/2014/main" val="4181637250"/>
                    </a:ext>
                  </a:extLst>
                </a:gridCol>
                <a:gridCol w="1788159">
                  <a:extLst>
                    <a:ext uri="{9D8B030D-6E8A-4147-A177-3AD203B41FA5}">
                      <a16:colId xmlns:a16="http://schemas.microsoft.com/office/drawing/2014/main" val="179148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tiêu chí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71267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khoa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79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-Nêu được khái quát về hiện tượng hiệu ứng nhà kính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5229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được nguyên nhân gây ra hiệu ứng nhà kính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9782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xuất được giải pháp giảm thiểu hiệu nhứng nhà kính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07613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khoa hoc,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00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-Có sử dụng nhiều hình ảnh tư liệu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-Sử dụng it hình ảnh tư liệu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hình ảnh, tư liệu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78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31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2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E72B23-9549-2028-C7D5-8DA48F462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18693"/>
              </p:ext>
            </p:extLst>
          </p:nvPr>
        </p:nvGraphicFramePr>
        <p:xfrm>
          <a:off x="241610" y="970156"/>
          <a:ext cx="11708780" cy="5679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3766">
                  <a:extLst>
                    <a:ext uri="{9D8B030D-6E8A-4147-A177-3AD203B41FA5}">
                      <a16:colId xmlns:a16="http://schemas.microsoft.com/office/drawing/2014/main" val="4133305548"/>
                    </a:ext>
                  </a:extLst>
                </a:gridCol>
                <a:gridCol w="2803490">
                  <a:extLst>
                    <a:ext uri="{9D8B030D-6E8A-4147-A177-3AD203B41FA5}">
                      <a16:colId xmlns:a16="http://schemas.microsoft.com/office/drawing/2014/main" val="1399402615"/>
                    </a:ext>
                  </a:extLst>
                </a:gridCol>
                <a:gridCol w="2692958">
                  <a:extLst>
                    <a:ext uri="{9D8B030D-6E8A-4147-A177-3AD203B41FA5}">
                      <a16:colId xmlns:a16="http://schemas.microsoft.com/office/drawing/2014/main" val="2674816247"/>
                    </a:ext>
                  </a:extLst>
                </a:gridCol>
                <a:gridCol w="3258566">
                  <a:extLst>
                    <a:ext uri="{9D8B030D-6E8A-4147-A177-3AD203B41FA5}">
                      <a16:colId xmlns:a16="http://schemas.microsoft.com/office/drawing/2014/main" val="3929832260"/>
                    </a:ext>
                  </a:extLst>
                </a:gridCol>
              </a:tblGrid>
              <a:tr h="653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438830"/>
                  </a:ext>
                </a:extLst>
              </a:tr>
              <a:tr h="1594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Iron( III) 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diphosphorus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pentoxide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44166"/>
                  </a:ext>
                </a:extLst>
              </a:tr>
              <a:tr h="17721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 (II) 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dioxide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684037"/>
                  </a:ext>
                </a:extLst>
              </a:tr>
              <a:tr h="16588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Cancium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dioxide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8699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27E0DB2-0312-45AF-95A3-B57A2EEF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5" y="1703081"/>
            <a:ext cx="1706562" cy="12192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A5A1B-AE0F-4507-A6A6-84C04CB1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4836"/>
            <a:ext cx="1477962" cy="1158875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25D22-FE39-4548-99A0-BAC8F4AC8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95" y="3330586"/>
            <a:ext cx="1784350" cy="1547812"/>
          </a:xfrm>
          <a:prstGeom prst="ellipse">
            <a:avLst/>
          </a:prstGeom>
        </p:spPr>
      </p:pic>
      <p:pic>
        <p:nvPicPr>
          <p:cNvPr id="4101" name="Picture 4">
            <a:extLst>
              <a:ext uri="{FF2B5EF4-FFF2-40B4-BE49-F238E27FC236}">
                <a16:creationId xmlns:a16="http://schemas.microsoft.com/office/drawing/2014/main" id="{37372BF5-C101-EB75-3B2F-1884CC4FA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38" y="3330586"/>
            <a:ext cx="1439862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7">
            <a:extLst>
              <a:ext uri="{FF2B5EF4-FFF2-40B4-BE49-F238E27FC236}">
                <a16:creationId xmlns:a16="http://schemas.microsoft.com/office/drawing/2014/main" id="{D1D83B82-5FB8-3EAA-CC87-DB419029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4" y="5154919"/>
            <a:ext cx="1812925" cy="14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1">
            <a:extLst>
              <a:ext uri="{FF2B5EF4-FFF2-40B4-BE49-F238E27FC236}">
                <a16:creationId xmlns:a16="http://schemas.microsoft.com/office/drawing/2014/main" id="{C8A477A4-1369-9204-5B83-78FBE01F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90" y="5189223"/>
            <a:ext cx="1874837" cy="13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F1EFEE4F-39F4-3732-7318-BCD63FCB64C8}"/>
              </a:ext>
            </a:extLst>
          </p:cNvPr>
          <p:cNvSpPr txBox="1"/>
          <p:nvPr/>
        </p:nvSpPr>
        <p:spPr>
          <a:xfrm>
            <a:off x="2067627" y="3521194"/>
            <a:ext cx="868363" cy="53314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3ECDC39-5326-CCE8-8FFF-4FBFA5A394DA}"/>
              </a:ext>
            </a:extLst>
          </p:cNvPr>
          <p:cNvSpPr txBox="1"/>
          <p:nvPr/>
        </p:nvSpPr>
        <p:spPr>
          <a:xfrm>
            <a:off x="2013172" y="1761134"/>
            <a:ext cx="1035692" cy="5331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596C5331-3C67-8918-FDDB-EB85FFF29C96}"/>
              </a:ext>
            </a:extLst>
          </p:cNvPr>
          <p:cNvSpPr txBox="1"/>
          <p:nvPr/>
        </p:nvSpPr>
        <p:spPr>
          <a:xfrm>
            <a:off x="7577831" y="1844561"/>
            <a:ext cx="868363" cy="53314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38812DC5-FF08-BB3C-FD84-D94EB1E001E6}"/>
              </a:ext>
            </a:extLst>
          </p:cNvPr>
          <p:cNvSpPr txBox="1"/>
          <p:nvPr/>
        </p:nvSpPr>
        <p:spPr>
          <a:xfrm>
            <a:off x="2289059" y="5347414"/>
            <a:ext cx="854058" cy="5331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14AC1089-0A3F-27EE-796F-C819B840A5E7}"/>
              </a:ext>
            </a:extLst>
          </p:cNvPr>
          <p:cNvSpPr txBox="1"/>
          <p:nvPr/>
        </p:nvSpPr>
        <p:spPr>
          <a:xfrm>
            <a:off x="7573962" y="3602139"/>
            <a:ext cx="872232" cy="50235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7D0B845-A688-8519-7C4A-8A612532076E}"/>
              </a:ext>
            </a:extLst>
          </p:cNvPr>
          <p:cNvSpPr txBox="1"/>
          <p:nvPr/>
        </p:nvSpPr>
        <p:spPr>
          <a:xfrm>
            <a:off x="7749254" y="5102882"/>
            <a:ext cx="872232" cy="5478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12F102-259B-5E8E-2638-89D61B34358E}"/>
              </a:ext>
            </a:extLst>
          </p:cNvPr>
          <p:cNvSpPr txBox="1"/>
          <p:nvPr/>
        </p:nvSpPr>
        <p:spPr>
          <a:xfrm>
            <a:off x="3385076" y="379677"/>
            <a:ext cx="706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OXIDE THƯỜNG GẶP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541F6-E9B8-4739-F6C4-8066D8DF0933}"/>
              </a:ext>
            </a:extLst>
          </p:cNvPr>
          <p:cNvSpPr txBox="1"/>
          <p:nvPr/>
        </p:nvSpPr>
        <p:spPr>
          <a:xfrm flipH="1">
            <a:off x="205803" y="184925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4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246B49-41EB-8AE4-8B37-04164815E3DB}"/>
              </a:ext>
            </a:extLst>
          </p:cNvPr>
          <p:cNvSpPr txBox="1"/>
          <p:nvPr/>
        </p:nvSpPr>
        <p:spPr>
          <a:xfrm>
            <a:off x="415080" y="934995"/>
            <a:ext cx="7382691" cy="5185522"/>
          </a:xfrm>
          <a:prstGeom prst="rect">
            <a:avLst/>
          </a:prstGeom>
          <a:ln w="127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C2D04E9A-0970-A3C7-9DBF-924D72D28AAF}"/>
              </a:ext>
            </a:extLst>
          </p:cNvPr>
          <p:cNvSpPr/>
          <p:nvPr/>
        </p:nvSpPr>
        <p:spPr>
          <a:xfrm>
            <a:off x="8120736" y="914401"/>
            <a:ext cx="3749040" cy="2892028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C6ADE-D239-E3DE-4D9D-2D3EB2787538}"/>
              </a:ext>
            </a:extLst>
          </p:cNvPr>
          <p:cNvSpPr txBox="1"/>
          <p:nvPr/>
        </p:nvSpPr>
        <p:spPr>
          <a:xfrm>
            <a:off x="9045614" y="1761441"/>
            <a:ext cx="1579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THẢO LUẬN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8556D-EE35-F4F9-DAA6-FC52D3387B24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Luyện từ và câu: Ôn tập về từ và cấu tạo từ trang 166 - Tin Tức Giáo Dục  Học Tập Tiny">
            <a:extLst>
              <a:ext uri="{FF2B5EF4-FFF2-40B4-BE49-F238E27FC236}">
                <a16:creationId xmlns:a16="http://schemas.microsoft.com/office/drawing/2014/main" id="{23EFD293-C2CB-CCD8-D0D2-187C47812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5" b="95368" l="6429" r="96571">
                        <a14:foregroundMark x1="22571" y1="7629" x2="31429" y2="8447"/>
                        <a14:foregroundMark x1="31429" y1="8447" x2="34857" y2="10627"/>
                        <a14:foregroundMark x1="46857" y1="6267" x2="54286" y2="6267"/>
                        <a14:foregroundMark x1="89143" y1="66213" x2="96571" y2="65123"/>
                        <a14:foregroundMark x1="96571" y1="65123" x2="96857" y2="65123"/>
                        <a14:foregroundMark x1="6571" y1="49591" x2="17571" y2="54223"/>
                        <a14:foregroundMark x1="32000" y1="64305" x2="38286" y2="69482"/>
                        <a14:foregroundMark x1="42286" y1="90463" x2="49571" y2="92371"/>
                        <a14:foregroundMark x1="49571" y1="92371" x2="52714" y2="95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947"/>
          <a:stretch/>
        </p:blipFill>
        <p:spPr bwMode="auto">
          <a:xfrm>
            <a:off x="6960371" y="4053845"/>
            <a:ext cx="4990723" cy="26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024E25-FECE-E3B0-CB83-997DEC271D88}"/>
              </a:ext>
            </a:extLst>
          </p:cNvPr>
          <p:cNvCxnSpPr/>
          <p:nvPr/>
        </p:nvCxnSpPr>
        <p:spPr>
          <a:xfrm flipH="1">
            <a:off x="-57873" y="2106592"/>
            <a:ext cx="57873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9A69C7-954A-1813-B796-A670E11CA25E}"/>
              </a:ext>
            </a:extLst>
          </p:cNvPr>
          <p:cNvCxnSpPr>
            <a:cxnSpLocks/>
          </p:cNvCxnSpPr>
          <p:nvPr/>
        </p:nvCxnSpPr>
        <p:spPr>
          <a:xfrm>
            <a:off x="159030" y="871870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AADFF-67EF-1D9D-6EDD-45EE0B2334CE}"/>
              </a:ext>
            </a:extLst>
          </p:cNvPr>
          <p:cNvCxnSpPr>
            <a:cxnSpLocks/>
          </p:cNvCxnSpPr>
          <p:nvPr/>
        </p:nvCxnSpPr>
        <p:spPr>
          <a:xfrm>
            <a:off x="126991" y="871870"/>
            <a:ext cx="0" cy="568859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40D503-1C24-1E12-A1B8-C1C84AF59E45}"/>
              </a:ext>
            </a:extLst>
          </p:cNvPr>
          <p:cNvCxnSpPr>
            <a:cxnSpLocks/>
          </p:cNvCxnSpPr>
          <p:nvPr/>
        </p:nvCxnSpPr>
        <p:spPr>
          <a:xfrm>
            <a:off x="11986587" y="1034311"/>
            <a:ext cx="0" cy="552615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4E1923-3C86-0089-016D-ED1C8C2DE7B1}"/>
              </a:ext>
            </a:extLst>
          </p:cNvPr>
          <p:cNvCxnSpPr>
            <a:cxnSpLocks/>
          </p:cNvCxnSpPr>
          <p:nvPr/>
        </p:nvCxnSpPr>
        <p:spPr>
          <a:xfrm>
            <a:off x="159030" y="6560468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E501592-3269-8BDC-E856-CC9FC2BB0EA9}"/>
              </a:ext>
            </a:extLst>
          </p:cNvPr>
          <p:cNvSpPr txBox="1"/>
          <p:nvPr/>
        </p:nvSpPr>
        <p:spPr>
          <a:xfrm>
            <a:off x="137301" y="845961"/>
            <a:ext cx="11733998" cy="5797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2.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3.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4.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23CF4E-2204-6B97-435E-40EEB23EFC82}"/>
              </a:ext>
            </a:extLst>
          </p:cNvPr>
          <p:cNvSpPr txBox="1"/>
          <p:nvPr/>
        </p:nvSpPr>
        <p:spPr>
          <a:xfrm>
            <a:off x="320700" y="1479801"/>
            <a:ext cx="11058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F7C88C-2417-EF9C-8437-56C7B3FA6A06}"/>
              </a:ext>
            </a:extLst>
          </p:cNvPr>
          <p:cNvSpPr txBox="1"/>
          <p:nvPr/>
        </p:nvSpPr>
        <p:spPr>
          <a:xfrm>
            <a:off x="1429412" y="2658777"/>
            <a:ext cx="11362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AD9427-5291-EF8C-9DB4-DE546A97066D}"/>
              </a:ext>
            </a:extLst>
          </p:cNvPr>
          <p:cNvSpPr txBox="1"/>
          <p:nvPr/>
        </p:nvSpPr>
        <p:spPr>
          <a:xfrm>
            <a:off x="672041" y="4642332"/>
            <a:ext cx="1151995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E9196-6EB3-3B28-8954-27130BB5ACC8}"/>
              </a:ext>
            </a:extLst>
          </p:cNvPr>
          <p:cNvSpPr txBox="1"/>
          <p:nvPr/>
        </p:nvSpPr>
        <p:spPr>
          <a:xfrm>
            <a:off x="1002665" y="5763519"/>
            <a:ext cx="1151995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13795324-4DA5-2B95-E868-90599B267C64}"/>
              </a:ext>
            </a:extLst>
          </p:cNvPr>
          <p:cNvSpPr/>
          <p:nvPr/>
        </p:nvSpPr>
        <p:spPr>
          <a:xfrm>
            <a:off x="9311650" y="2623940"/>
            <a:ext cx="2753359" cy="2069069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B8D4C-BC57-1514-A788-31C7AF4FD6C6}"/>
              </a:ext>
            </a:extLst>
          </p:cNvPr>
          <p:cNvSpPr txBox="1"/>
          <p:nvPr/>
        </p:nvSpPr>
        <p:spPr>
          <a:xfrm>
            <a:off x="10100045" y="3239116"/>
            <a:ext cx="115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THẢO LUẬN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54AD7-4BE0-8003-193E-7CED8191712E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1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9A85D0-728F-ADAB-9E69-108C2512C3B7}"/>
              </a:ext>
            </a:extLst>
          </p:cNvPr>
          <p:cNvSpPr/>
          <p:nvPr/>
        </p:nvSpPr>
        <p:spPr>
          <a:xfrm>
            <a:off x="390605" y="908767"/>
            <a:ext cx="5316072" cy="5172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8B113E-11EC-B318-0DA8-691FB22BB2F3}"/>
              </a:ext>
            </a:extLst>
          </p:cNvPr>
          <p:cNvSpPr/>
          <p:nvPr/>
        </p:nvSpPr>
        <p:spPr>
          <a:xfrm>
            <a:off x="522785" y="935951"/>
            <a:ext cx="5316072" cy="5172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BBA0EB-5894-FA5C-7C5F-819049117058}"/>
              </a:ext>
            </a:extLst>
          </p:cNvPr>
          <p:cNvSpPr/>
          <p:nvPr/>
        </p:nvSpPr>
        <p:spPr>
          <a:xfrm>
            <a:off x="6280417" y="1078537"/>
            <a:ext cx="5217459" cy="5172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501DE6-97EF-6AFA-96DC-E5BFB41B7B27}"/>
              </a:ext>
            </a:extLst>
          </p:cNvPr>
          <p:cNvSpPr/>
          <p:nvPr/>
        </p:nvSpPr>
        <p:spPr>
          <a:xfrm>
            <a:off x="6444588" y="1135548"/>
            <a:ext cx="5217459" cy="5172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E8E65-1406-483A-650E-DDCFD92DAB10}"/>
              </a:ext>
            </a:extLst>
          </p:cNvPr>
          <p:cNvSpPr txBox="1"/>
          <p:nvPr/>
        </p:nvSpPr>
        <p:spPr>
          <a:xfrm>
            <a:off x="633696" y="2220688"/>
            <a:ext cx="905435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AD1172-E624-BB31-2C0C-1C1BDE08BE5A}"/>
              </a:ext>
            </a:extLst>
          </p:cNvPr>
          <p:cNvCxnSpPr>
            <a:cxnSpLocks/>
          </p:cNvCxnSpPr>
          <p:nvPr/>
        </p:nvCxnSpPr>
        <p:spPr>
          <a:xfrm flipV="1">
            <a:off x="1529123" y="1967524"/>
            <a:ext cx="448236" cy="162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4EE1D7-C3CE-1F8F-0ABB-A4BB79BA9262}"/>
              </a:ext>
            </a:extLst>
          </p:cNvPr>
          <p:cNvCxnSpPr>
            <a:cxnSpLocks/>
          </p:cNvCxnSpPr>
          <p:nvPr/>
        </p:nvCxnSpPr>
        <p:spPr>
          <a:xfrm>
            <a:off x="1529122" y="3597341"/>
            <a:ext cx="519955" cy="165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940550-40E5-718F-788F-C6D483F93B9E}"/>
                  </a:ext>
                </a:extLst>
              </p:cNvPr>
              <p:cNvSpPr txBox="1"/>
              <p:nvPr/>
            </p:nvSpPr>
            <p:spPr>
              <a:xfrm>
                <a:off x="779063" y="1209477"/>
                <a:ext cx="4723882" cy="50033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loại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+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Khí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Oxygen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Oxide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loại</a:t>
                </a:r>
                <a:endParaRPr lang="en-US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940550-40E5-718F-788F-C6D483F93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63" y="1209477"/>
                <a:ext cx="4723882" cy="500330"/>
              </a:xfrm>
              <a:prstGeom prst="rect">
                <a:avLst/>
              </a:prstGeom>
              <a:blipFill>
                <a:blip r:embed="rId2"/>
                <a:stretch>
                  <a:fillRect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B4345-550F-9F15-9FC3-6F35F18D1F57}"/>
                  </a:ext>
                </a:extLst>
              </p:cNvPr>
              <p:cNvSpPr txBox="1"/>
              <p:nvPr/>
            </p:nvSpPr>
            <p:spPr>
              <a:xfrm>
                <a:off x="1556850" y="2313429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  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BaO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B4345-550F-9F15-9FC3-6F35F18D1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850" y="2313429"/>
                <a:ext cx="6751674" cy="500330"/>
              </a:xfrm>
              <a:prstGeom prst="rect">
                <a:avLst/>
              </a:prstGeom>
              <a:blipFill>
                <a:blip r:embed="rId3"/>
                <a:stretch>
                  <a:fillRect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5CE15D-4245-989E-3CAC-419651CC3631}"/>
                  </a:ext>
                </a:extLst>
              </p:cNvPr>
              <p:cNvSpPr txBox="1"/>
              <p:nvPr/>
            </p:nvSpPr>
            <p:spPr>
              <a:xfrm>
                <a:off x="1618770" y="2647522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5CE15D-4245-989E-3CAC-419651CC3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70" y="2647522"/>
                <a:ext cx="6751674" cy="500330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44A5950-D6AE-E803-FCF9-8B7E0BD1980C}"/>
              </a:ext>
            </a:extLst>
          </p:cNvPr>
          <p:cNvSpPr txBox="1"/>
          <p:nvPr/>
        </p:nvSpPr>
        <p:spPr>
          <a:xfrm>
            <a:off x="2595200" y="1831185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9AA8F-C5CF-2A53-A9B8-3581979F5F82}"/>
                  </a:ext>
                </a:extLst>
              </p:cNvPr>
              <p:cNvSpPr txBox="1"/>
              <p:nvPr/>
            </p:nvSpPr>
            <p:spPr>
              <a:xfrm>
                <a:off x="725610" y="5298413"/>
                <a:ext cx="4830788" cy="50033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Phi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+  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Khí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Oxygen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Oxide Phi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endPara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9AA8F-C5CF-2A53-A9B8-3581979F5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10" y="5298413"/>
                <a:ext cx="4830788" cy="500330"/>
              </a:xfrm>
              <a:prstGeom prst="rect">
                <a:avLst/>
              </a:prstGeom>
              <a:blipFill>
                <a:blip r:embed="rId5"/>
                <a:stretch>
                  <a:fillRect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24B56EB5-90E7-1CC8-29BB-22EEAF61B903}"/>
                  </a:ext>
                </a:extLst>
              </p:cNvPr>
              <p:cNvSpPr txBox="1"/>
              <p:nvPr/>
            </p:nvSpPr>
            <p:spPr>
              <a:xfrm>
                <a:off x="1890109" y="4164544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  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24B56EB5-90E7-1CC8-29BB-22EEAF61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109" y="4164544"/>
                <a:ext cx="6751674" cy="500330"/>
              </a:xfrm>
              <a:prstGeom prst="rect">
                <a:avLst/>
              </a:prstGeom>
              <a:blipFill>
                <a:blip r:embed="rId6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44F7969D-5A12-1302-C2B7-9E11B9C83560}"/>
                  </a:ext>
                </a:extLst>
              </p:cNvPr>
              <p:cNvSpPr txBox="1"/>
              <p:nvPr/>
            </p:nvSpPr>
            <p:spPr>
              <a:xfrm>
                <a:off x="1818392" y="3721866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44F7969D-5A12-1302-C2B7-9E11B9C83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392" y="3721866"/>
                <a:ext cx="6751674" cy="500330"/>
              </a:xfrm>
              <a:prstGeom prst="rect">
                <a:avLst/>
              </a:prstGeom>
              <a:blipFill>
                <a:blip r:embed="rId7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TextBox 1028">
            <a:extLst>
              <a:ext uri="{FF2B5EF4-FFF2-40B4-BE49-F238E27FC236}">
                <a16:creationId xmlns:a16="http://schemas.microsoft.com/office/drawing/2014/main" id="{5477CBB8-CB33-52CC-3182-01E8A731CC88}"/>
              </a:ext>
            </a:extLst>
          </p:cNvPr>
          <p:cNvSpPr txBox="1"/>
          <p:nvPr/>
        </p:nvSpPr>
        <p:spPr>
          <a:xfrm>
            <a:off x="6608879" y="2403301"/>
            <a:ext cx="70649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4211E5C9-B286-5DD0-93A7-DE9B0427F586}"/>
              </a:ext>
            </a:extLst>
          </p:cNvPr>
          <p:cNvCxnSpPr>
            <a:cxnSpLocks/>
          </p:cNvCxnSpPr>
          <p:nvPr/>
        </p:nvCxnSpPr>
        <p:spPr>
          <a:xfrm flipV="1">
            <a:off x="7380499" y="1810087"/>
            <a:ext cx="699816" cy="184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2ADDC207-F17A-A743-C6C7-2D72B6C82804}"/>
              </a:ext>
            </a:extLst>
          </p:cNvPr>
          <p:cNvCxnSpPr>
            <a:cxnSpLocks/>
          </p:cNvCxnSpPr>
          <p:nvPr/>
        </p:nvCxnSpPr>
        <p:spPr>
          <a:xfrm>
            <a:off x="7380498" y="3654767"/>
            <a:ext cx="880941" cy="195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>
            <a:extLst>
              <a:ext uri="{FF2B5EF4-FFF2-40B4-BE49-F238E27FC236}">
                <a16:creationId xmlns:a16="http://schemas.microsoft.com/office/drawing/2014/main" id="{08615E99-AA6B-FE96-0D73-6523556A7E5C}"/>
              </a:ext>
            </a:extLst>
          </p:cNvPr>
          <p:cNvCxnSpPr>
            <a:cxnSpLocks/>
          </p:cNvCxnSpPr>
          <p:nvPr/>
        </p:nvCxnSpPr>
        <p:spPr>
          <a:xfrm flipV="1">
            <a:off x="7413333" y="3280721"/>
            <a:ext cx="825088" cy="34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14C57CC4-8845-0087-CDB4-35520056CEC1}"/>
              </a:ext>
            </a:extLst>
          </p:cNvPr>
          <p:cNvCxnSpPr>
            <a:cxnSpLocks/>
          </p:cNvCxnSpPr>
          <p:nvPr/>
        </p:nvCxnSpPr>
        <p:spPr>
          <a:xfrm>
            <a:off x="7365172" y="3618607"/>
            <a:ext cx="1005272" cy="91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>
            <a:extLst>
              <a:ext uri="{FF2B5EF4-FFF2-40B4-BE49-F238E27FC236}">
                <a16:creationId xmlns:a16="http://schemas.microsoft.com/office/drawing/2014/main" id="{F6929584-C712-71EF-414F-43EDA4924060}"/>
              </a:ext>
            </a:extLst>
          </p:cNvPr>
          <p:cNvSpPr txBox="1"/>
          <p:nvPr/>
        </p:nvSpPr>
        <p:spPr>
          <a:xfrm>
            <a:off x="8145444" y="1564210"/>
            <a:ext cx="126655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dirty="0"/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805B358D-8933-B3CB-100C-00F65320B447}"/>
              </a:ext>
            </a:extLst>
          </p:cNvPr>
          <p:cNvSpPr txBox="1"/>
          <p:nvPr/>
        </p:nvSpPr>
        <p:spPr>
          <a:xfrm>
            <a:off x="8276241" y="3073884"/>
            <a:ext cx="11910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acid</a:t>
            </a:r>
            <a:endParaRPr lang="en-US" dirty="0"/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AFBFF264-62AD-B48A-616B-E8183995AB17}"/>
              </a:ext>
            </a:extLst>
          </p:cNvPr>
          <p:cNvSpPr txBox="1"/>
          <p:nvPr/>
        </p:nvSpPr>
        <p:spPr>
          <a:xfrm>
            <a:off x="8370444" y="4275056"/>
            <a:ext cx="18911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28EBADC9-5A71-6BB5-0E44-A9BCF86A807F}"/>
              </a:ext>
            </a:extLst>
          </p:cNvPr>
          <p:cNvSpPr txBox="1"/>
          <p:nvPr/>
        </p:nvSpPr>
        <p:spPr>
          <a:xfrm>
            <a:off x="8370444" y="5365564"/>
            <a:ext cx="18911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01B6FBD8-CA1B-920C-5570-F521E56FC567}"/>
              </a:ext>
            </a:extLst>
          </p:cNvPr>
          <p:cNvSpPr txBox="1"/>
          <p:nvPr/>
        </p:nvSpPr>
        <p:spPr>
          <a:xfrm>
            <a:off x="8100850" y="2033971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353E09F6-E53C-5389-4199-4B3CCEA6AD0A}"/>
              </a:ext>
            </a:extLst>
          </p:cNvPr>
          <p:cNvSpPr txBox="1"/>
          <p:nvPr/>
        </p:nvSpPr>
        <p:spPr>
          <a:xfrm>
            <a:off x="8308524" y="3517780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7DD1E05E-5CF2-F3AB-1533-6CF4FF3D601F}"/>
              </a:ext>
            </a:extLst>
          </p:cNvPr>
          <p:cNvSpPr txBox="1"/>
          <p:nvPr/>
        </p:nvSpPr>
        <p:spPr>
          <a:xfrm>
            <a:off x="2449944" y="482453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BC982A58-204D-CF1E-D291-701A02B4D598}"/>
              </a:ext>
            </a:extLst>
          </p:cNvPr>
          <p:cNvSpPr txBox="1"/>
          <p:nvPr/>
        </p:nvSpPr>
        <p:spPr>
          <a:xfrm>
            <a:off x="8481044" y="478837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  </a:t>
            </a:r>
            <a:endParaRPr lang="en-US" dirty="0"/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772C228D-08E5-0CAC-6273-00ECA730D3C9}"/>
              </a:ext>
            </a:extLst>
          </p:cNvPr>
          <p:cNvSpPr txBox="1"/>
          <p:nvPr/>
        </p:nvSpPr>
        <p:spPr>
          <a:xfrm>
            <a:off x="8641783" y="581241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endParaRPr lang="en-US" dirty="0"/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F29BC005-9A7F-3BD2-97A1-3A82BCD2767C}"/>
              </a:ext>
            </a:extLst>
          </p:cNvPr>
          <p:cNvSpPr txBox="1"/>
          <p:nvPr/>
        </p:nvSpPr>
        <p:spPr>
          <a:xfrm flipH="1">
            <a:off x="284451" y="240958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9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5" grpId="0"/>
      <p:bldP spid="26" grpId="0"/>
      <p:bldP spid="28" grpId="0"/>
      <p:bldP spid="30" grpId="0" animBg="1"/>
      <p:bldP spid="1024" grpId="0"/>
      <p:bldP spid="1025" grpId="0"/>
      <p:bldP spid="1029" grpId="0" animBg="1"/>
      <p:bldP spid="1045" grpId="0" animBg="1"/>
      <p:bldP spid="1046" grpId="0" animBg="1"/>
      <p:bldP spid="1047" grpId="0" animBg="1"/>
      <p:bldP spid="1048" grpId="0" animBg="1"/>
      <p:bldP spid="1049" grpId="0"/>
      <p:bldP spid="1050" grpId="0"/>
      <p:bldP spid="1051" grpId="0"/>
      <p:bldP spid="1052" grpId="0"/>
      <p:bldP spid="10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8FA8F-5DF2-7E48-68B5-4FB065B1C314}"/>
              </a:ext>
            </a:extLst>
          </p:cNvPr>
          <p:cNvSpPr txBox="1"/>
          <p:nvPr/>
        </p:nvSpPr>
        <p:spPr>
          <a:xfrm>
            <a:off x="314213" y="1027710"/>
            <a:ext cx="11384280" cy="4011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oxygen.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chia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chia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Oxide base, oxide acid,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6FBEAE98-E402-0112-21F1-CE5CFEF4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65" y="395231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12E77-0CFA-C2D8-BA65-C7CF86A88D46}"/>
              </a:ext>
            </a:extLst>
          </p:cNvPr>
          <p:cNvSpPr txBox="1"/>
          <p:nvPr/>
        </p:nvSpPr>
        <p:spPr>
          <a:xfrm flipH="1">
            <a:off x="467060" y="376515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4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ED593B-D25F-A11A-E712-8590CF4521A8}"/>
              </a:ext>
            </a:extLst>
          </p:cNvPr>
          <p:cNvSpPr txBox="1"/>
          <p:nvPr/>
        </p:nvSpPr>
        <p:spPr>
          <a:xfrm flipH="1">
            <a:off x="4466780" y="657908"/>
            <a:ext cx="54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0FC43-59E9-E1CD-17BC-513980B99A3C}"/>
              </a:ext>
            </a:extLst>
          </p:cNvPr>
          <p:cNvSpPr txBox="1"/>
          <p:nvPr/>
        </p:nvSpPr>
        <p:spPr>
          <a:xfrm>
            <a:off x="4298576" y="286164"/>
            <a:ext cx="35948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TÊN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C4A96-D2F3-E20B-27AE-BB850058384A}"/>
              </a:ext>
            </a:extLst>
          </p:cNvPr>
          <p:cNvSpPr txBox="1"/>
          <p:nvPr/>
        </p:nvSpPr>
        <p:spPr>
          <a:xfrm>
            <a:off x="385517" y="1027240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9D4D9-99FE-D47A-2EED-DC8F736A4F25}"/>
              </a:ext>
            </a:extLst>
          </p:cNvPr>
          <p:cNvSpPr txBox="1"/>
          <p:nvPr/>
        </p:nvSpPr>
        <p:spPr>
          <a:xfrm>
            <a:off x="2378626" y="1621155"/>
            <a:ext cx="86569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oxide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CD2B2-9D10-A88F-635B-A4F2193C59B9}"/>
              </a:ext>
            </a:extLst>
          </p:cNvPr>
          <p:cNvSpPr txBox="1"/>
          <p:nvPr/>
        </p:nvSpPr>
        <p:spPr>
          <a:xfrm>
            <a:off x="977189" y="215279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DED0615E-789A-D679-085F-31B15A9CB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65329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oxide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B0A9F-9880-F3ED-6CA1-1C7EADD003EE}"/>
              </a:ext>
            </a:extLst>
          </p:cNvPr>
          <p:cNvSpPr txBox="1"/>
          <p:nvPr/>
        </p:nvSpPr>
        <p:spPr>
          <a:xfrm>
            <a:off x="385517" y="3294369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Kim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5812C77B-5DA7-EB1A-9793-94A300643981}"/>
              </a:ext>
            </a:extLst>
          </p:cNvPr>
          <p:cNvSpPr txBox="1"/>
          <p:nvPr/>
        </p:nvSpPr>
        <p:spPr>
          <a:xfrm>
            <a:off x="1828800" y="403117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oxide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53808D-7A32-DFA8-87AE-4A63045ACE76}"/>
              </a:ext>
            </a:extLst>
          </p:cNvPr>
          <p:cNvSpPr txBox="1"/>
          <p:nvPr/>
        </p:nvSpPr>
        <p:spPr>
          <a:xfrm>
            <a:off x="1080927" y="481509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286CE-41EE-216A-5ED3-C4921C2A2A02}"/>
              </a:ext>
            </a:extLst>
          </p:cNvPr>
          <p:cNvSpPr txBox="1"/>
          <p:nvPr/>
        </p:nvSpPr>
        <p:spPr>
          <a:xfrm>
            <a:off x="2057400" y="274670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BA384-13DE-88DE-7DFB-98602D7A77FB}"/>
              </a:ext>
            </a:extLst>
          </p:cNvPr>
          <p:cNvSpPr txBox="1"/>
          <p:nvPr/>
        </p:nvSpPr>
        <p:spPr>
          <a:xfrm>
            <a:off x="2233422" y="4875845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07A81-0A5C-AC98-F8B3-75824DC456B8}"/>
              </a:ext>
            </a:extLst>
          </p:cNvPr>
          <p:cNvSpPr txBox="1"/>
          <p:nvPr/>
        </p:nvSpPr>
        <p:spPr>
          <a:xfrm>
            <a:off x="2057400" y="5356074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3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  <p:bldP spid="12" grpId="0"/>
      <p:bldP spid="15" grpId="0"/>
      <p:bldP spid="16" grpId="0"/>
      <p:bldP spid="18" grpId="0"/>
      <p:bldP spid="2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B9E7B9-EE84-7BE0-66E4-45002F21D768}"/>
              </a:ext>
            </a:extLst>
          </p:cNvPr>
          <p:cNvSpPr txBox="1"/>
          <p:nvPr/>
        </p:nvSpPr>
        <p:spPr>
          <a:xfrm>
            <a:off x="1450240" y="2361733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mono; 2 – di ; 3 – 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tetra  ;  5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DA996-491D-D6DD-7C50-BF0976DAD92D}"/>
              </a:ext>
            </a:extLst>
          </p:cNvPr>
          <p:cNvSpPr txBox="1"/>
          <p:nvPr/>
        </p:nvSpPr>
        <p:spPr>
          <a:xfrm flipH="1">
            <a:off x="4529531" y="671746"/>
            <a:ext cx="54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475DA62-5F87-312E-9342-69171BA6D417}"/>
              </a:ext>
            </a:extLst>
          </p:cNvPr>
          <p:cNvSpPr txBox="1"/>
          <p:nvPr/>
        </p:nvSpPr>
        <p:spPr>
          <a:xfrm>
            <a:off x="373513" y="1791485"/>
            <a:ext cx="115028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Kim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Kim +  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oxide 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3096151D-F9FD-9613-C9C1-02069742A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240" y="3724041"/>
            <a:ext cx="5715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914D340D-D4DC-EED7-D07D-04221F48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119" y="4354071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F2BD4-B91C-8C19-9F3D-4AA7F052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119" y="5720345"/>
            <a:ext cx="3414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pentao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A93AF8DF-0F02-0CA6-3A28-69133F773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628" y="4955148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CEC87-5E26-CA64-E90F-91D40962210B}"/>
              </a:ext>
            </a:extLst>
          </p:cNvPr>
          <p:cNvSpPr txBox="1"/>
          <p:nvPr/>
        </p:nvSpPr>
        <p:spPr>
          <a:xfrm>
            <a:off x="373513" y="1031613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Phi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B10843-1453-3887-AEFF-0A166991FE02}"/>
              </a:ext>
            </a:extLst>
          </p:cNvPr>
          <p:cNvSpPr txBox="1"/>
          <p:nvPr/>
        </p:nvSpPr>
        <p:spPr>
          <a:xfrm>
            <a:off x="4298576" y="286164"/>
            <a:ext cx="35948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TÊN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ldLvl="0" animBg="1"/>
      <p:bldP spid="13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466</TotalTime>
  <Words>1714</Words>
  <Application>Microsoft Office PowerPoint</Application>
  <PresentationFormat>Widescreen</PresentationFormat>
  <Paragraphs>347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Corbel</vt:lpstr>
      <vt:lpstr>Symbol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MY PC</cp:lastModifiedBy>
  <cp:revision>1</cp:revision>
  <dcterms:created xsi:type="dcterms:W3CDTF">2023-07-17T06:01:02Z</dcterms:created>
  <dcterms:modified xsi:type="dcterms:W3CDTF">2023-11-12T09:23:48Z</dcterms:modified>
</cp:coreProperties>
</file>