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5"/>
  </p:notesMasterIdLst>
  <p:sldIdLst>
    <p:sldId id="345" r:id="rId3"/>
    <p:sldId id="257" r:id="rId4"/>
    <p:sldId id="260" r:id="rId5"/>
    <p:sldId id="261" r:id="rId6"/>
    <p:sldId id="262" r:id="rId7"/>
    <p:sldId id="305" r:id="rId8"/>
    <p:sldId id="346" r:id="rId9"/>
    <p:sldId id="383" r:id="rId10"/>
    <p:sldId id="256" r:id="rId11"/>
    <p:sldId id="280" r:id="rId12"/>
    <p:sldId id="306" r:id="rId13"/>
    <p:sldId id="323" r:id="rId14"/>
    <p:sldId id="319" r:id="rId15"/>
    <p:sldId id="382" r:id="rId16"/>
    <p:sldId id="384" r:id="rId17"/>
    <p:sldId id="385" r:id="rId18"/>
    <p:sldId id="308" r:id="rId19"/>
    <p:sldId id="395" r:id="rId20"/>
    <p:sldId id="396" r:id="rId21"/>
    <p:sldId id="387" r:id="rId22"/>
    <p:sldId id="386" r:id="rId23"/>
    <p:sldId id="326" r:id="rId24"/>
    <p:sldId id="388" r:id="rId25"/>
    <p:sldId id="389" r:id="rId26"/>
    <p:sldId id="390" r:id="rId27"/>
    <p:sldId id="309" r:id="rId28"/>
    <p:sldId id="318" r:id="rId29"/>
    <p:sldId id="324" r:id="rId30"/>
    <p:sldId id="310" r:id="rId31"/>
    <p:sldId id="392" r:id="rId32"/>
    <p:sldId id="311" r:id="rId33"/>
    <p:sldId id="312" r:id="rId34"/>
    <p:sldId id="313" r:id="rId35"/>
    <p:sldId id="314" r:id="rId36"/>
    <p:sldId id="393" r:id="rId37"/>
    <p:sldId id="394" r:id="rId38"/>
    <p:sldId id="327" r:id="rId39"/>
    <p:sldId id="322" r:id="rId40"/>
    <p:sldId id="316" r:id="rId41"/>
    <p:sldId id="317" r:id="rId42"/>
    <p:sldId id="325" r:id="rId43"/>
    <p:sldId id="29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showGuides="1">
      <p:cViewPr varScale="1">
        <p:scale>
          <a:sx n="69" d="100"/>
          <a:sy n="69" d="100"/>
        </p:scale>
        <p:origin x="774" y="72"/>
      </p:cViewPr>
      <p:guideLst>
        <p:guide orient="horz" pos="2160"/>
        <p:guide pos="2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1ECE8-846A-4343-A0F4-A6A170CCDCAC}" type="datetimeFigureOut">
              <a:rPr lang="en-US" smtClean="0"/>
              <a:t>11/12/2023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18920-993F-41A4-8F2A-0EE0E1E0FD9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t>11/12/2023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GIF"/><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audio" Target="../media/audio4.wav"/><Relationship Id="rId15" Type="http://schemas.openxmlformats.org/officeDocument/2006/relationships/image" Target="../media/image12.GIF"/><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image" Target="../media/image7.GIF"/><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Sodium%20hydroxide%20NaOH%20-%20T&#237;nh%20ch&#7845;t%20v&#224;%20&#7913;ng%20d&#7909;ng%20c&#7911;a%20NaOH%20trong%20&#273;&#7901;i%20s&#7889;ng%20-%20VIETCHEM.mp4"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6.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GIF"/><Relationship Id="rId4" Type="http://schemas.openxmlformats.org/officeDocument/2006/relationships/audio" Target="../media/audio4.wav"/><Relationship Id="rId9" Type="http://schemas.openxmlformats.org/officeDocument/2006/relationships/image" Target="../media/image8.GIF"/><Relationship Id="rId14" Type="http://schemas.openxmlformats.org/officeDocument/2006/relationships/image" Target="../media/image1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5.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8.GIF"/><Relationship Id="rId4" Type="http://schemas.openxmlformats.org/officeDocument/2006/relationships/audio" Target="../media/audio4.wav"/><Relationship Id="rId9" Type="http://schemas.openxmlformats.org/officeDocument/2006/relationships/image" Target="../media/image7.GIF"/><Relationship Id="rId1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hyperlink" Target="Nh&#7919;ng%20th&#7921;c%20ph&#7849;m%20b&#7893;%20sung%20c&#226;n%20pH%20trong%20c&#417;%20th&#7875;%20-%20Thi&#234;n%20L&#253;.webm"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9.GIF"/><Relationship Id="rId12" Type="http://schemas.openxmlformats.org/officeDocument/2006/relationships/image" Target="../media/image14.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8.GIF"/><Relationship Id="rId5" Type="http://schemas.openxmlformats.org/officeDocument/2006/relationships/image" Target="../media/image4.GIF"/><Relationship Id="rId15" Type="http://schemas.microsoft.com/office/2007/relationships/hdphoto" Target="../media/hdphoto1.wdp"/><Relationship Id="rId10" Type="http://schemas.openxmlformats.org/officeDocument/2006/relationships/image" Target="../media/image7.GIF"/><Relationship Id="rId4" Type="http://schemas.openxmlformats.org/officeDocument/2006/relationships/audio" Target="../media/audio4.wav"/><Relationship Id="rId9" Type="http://schemas.openxmlformats.org/officeDocument/2006/relationships/image" Target="../media/image6.GIF"/><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wm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425" y="1477010"/>
            <a:ext cx="4931410" cy="5338445"/>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descr="BOOK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390515" y="4880610"/>
            <a:ext cx="3410585"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p:nvPr/>
        </p:nvSpPr>
        <p:spPr>
          <a:xfrm>
            <a:off x="724535" y="429260"/>
            <a:ext cx="8114665" cy="991235"/>
          </a:xfrm>
          <a:prstGeom prst="rect">
            <a:avLst/>
          </a:prstGeom>
          <a:noFill/>
        </p:spPr>
        <p:txBody>
          <a:bodyPr wrap="square" rtlCol="0">
            <a:noAutofit/>
          </a:bodyPr>
          <a:lstStyle/>
          <a:p>
            <a:pPr algn="ctr"/>
            <a:r>
              <a:rPr lang="en-US" altLang="en-US" sz="3200" b="1" dirty="0" smtClean="0">
                <a:solidFill>
                  <a:srgbClr val="FF0000"/>
                </a:solidFill>
                <a:latin typeface="Times New Roman" panose="02020603050405020304" pitchFamily="18" charset="0"/>
                <a:cs typeface="Times New Roman" panose="02020603050405020304" pitchFamily="18" charset="0"/>
              </a:rPr>
              <a:t>KHỞI ĐỘNG</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2">
                    <a:lumMod val="50000"/>
                  </a:schemeClr>
                </a:solidFill>
              </a:rPr>
              <a:t>Câu 1: Công thức hóa học của các base có đặc điểm gì giống nhau ?</a:t>
            </a:r>
          </a:p>
          <a:p>
            <a:pPr algn="ctr"/>
            <a:r>
              <a:rPr lang="en-US">
                <a:solidFill>
                  <a:schemeClr val="tx2">
                    <a:lumMod val="50000"/>
                  </a:schemeClr>
                </a:solidFill>
              </a:rPr>
              <a:t>………………………………………………………………………………………………………………………………………………………………………………………………………………………………………..</a:t>
            </a:r>
          </a:p>
          <a:p>
            <a:pPr algn="just"/>
            <a:r>
              <a:rPr lang="en-US" b="1">
                <a:solidFill>
                  <a:schemeClr val="tx2">
                    <a:lumMod val="50000"/>
                  </a:schemeClr>
                </a:solidFill>
              </a:rPr>
              <a:t>Câu 2: Các dung dịch base có đặc điểm gì chung ?</a:t>
            </a:r>
          </a:p>
          <a:p>
            <a:pPr algn="ctr"/>
            <a:r>
              <a:rPr lang="en-US">
                <a:solidFill>
                  <a:schemeClr val="tx2">
                    <a:lumMod val="50000"/>
                  </a:schemeClr>
                </a:solidFill>
              </a:rPr>
              <a:t>…………………………………………………………………………………………………………………………………………………………………………………………………………………………………………</a:t>
            </a:r>
          </a:p>
          <a:p>
            <a:pPr algn="just"/>
            <a:r>
              <a:rPr lang="en-US" b="1">
                <a:solidFill>
                  <a:schemeClr val="tx2">
                    <a:lumMod val="50000"/>
                  </a:schemeClr>
                </a:solidFill>
              </a:rPr>
              <a:t>Câu 3: Đề xuất khái niệm về base ?</a:t>
            </a:r>
          </a:p>
          <a:p>
            <a:pPr algn="ctr"/>
            <a:r>
              <a:rPr lang="en-US">
                <a:solidFill>
                  <a:schemeClr val="tx2">
                    <a:lumMod val="50000"/>
                  </a:schemeClr>
                </a:solidFill>
              </a:rPr>
              <a:t>………………………………………………………………………………………………………………………………………………………………………………………………………………………………………………………………………………………………………………………………………………………………</a:t>
            </a:r>
          </a:p>
          <a:p>
            <a:pPr algn="just"/>
            <a:r>
              <a:rPr lang="en-US" b="1">
                <a:solidFill>
                  <a:schemeClr val="tx2">
                    <a:lumMod val="50000"/>
                  </a:schemeClr>
                </a:solidFill>
              </a:rPr>
              <a:t>Câu 4: Nhận xét về cách gọi tên base ? Đọc tên base Ca(OH)</a:t>
            </a:r>
            <a:r>
              <a:rPr lang="en-US" b="1" baseline="-25000">
                <a:solidFill>
                  <a:schemeClr val="tx2">
                    <a:lumMod val="50000"/>
                  </a:schemeClr>
                </a:solidFill>
              </a:rPr>
              <a:t>2</a:t>
            </a:r>
            <a:r>
              <a:rPr lang="en-US" b="1">
                <a:solidFill>
                  <a:schemeClr val="tx2">
                    <a:lumMod val="50000"/>
                  </a:schemeClr>
                </a:solidFill>
              </a:rPr>
              <a:t> ; Al(OH)</a:t>
            </a:r>
            <a:r>
              <a:rPr lang="en-US" b="1" baseline="-25000">
                <a:solidFill>
                  <a:schemeClr val="tx2">
                    <a:lumMod val="50000"/>
                  </a:schemeClr>
                </a:solidFill>
              </a:rPr>
              <a:t>3</a:t>
            </a:r>
          </a:p>
          <a:p>
            <a:pPr algn="ctr"/>
            <a:r>
              <a:rPr lang="en-US">
                <a:solidFill>
                  <a:schemeClr val="tx2">
                    <a:lumMod val="50000"/>
                  </a:schemeClr>
                </a:solidFill>
              </a:rPr>
              <a:t>………………………………………………………………………………………………………………………………………………………………………………………………………………………………………………………………………………………………………………………………………………………………</a:t>
            </a:r>
          </a:p>
          <a:p>
            <a:pPr algn="ctr"/>
            <a:r>
              <a:rPr lang="en-US">
                <a:solidFill>
                  <a:schemeClr val="tx2">
                    <a:lumMod val="50000"/>
                  </a:schemeClr>
                </a:solidFill>
              </a:rPr>
              <a:t> </a:t>
            </a:r>
            <a:endParaRPr lang="vi-VN">
              <a:solidFill>
                <a:schemeClr val="tx2">
                  <a:lumMod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2">
                    <a:lumMod val="50000"/>
                  </a:schemeClr>
                </a:solidFill>
              </a:rPr>
              <a:t>Câu 1: Công thức hóa học của các base có đặc điểm gì giống nhau ?</a:t>
            </a:r>
          </a:p>
          <a:p>
            <a:pPr algn="just"/>
            <a:r>
              <a:rPr lang="en-US" sz="2000" b="1">
                <a:solidFill>
                  <a:srgbClr val="FF0000"/>
                </a:solidFill>
              </a:rPr>
              <a:t>Công thức hóa học của các base có chứa nhóm hydroxide ( -OH)</a:t>
            </a:r>
          </a:p>
          <a:p>
            <a:pPr algn="just"/>
            <a:r>
              <a:rPr lang="en-US" sz="2000" b="1">
                <a:solidFill>
                  <a:schemeClr val="tx2">
                    <a:lumMod val="50000"/>
                  </a:schemeClr>
                </a:solidFill>
              </a:rPr>
              <a:t>Câu 2: Các dung dịch base có đặc điểm gì chung ?</a:t>
            </a:r>
          </a:p>
          <a:p>
            <a:pPr algn="just"/>
            <a:r>
              <a:rPr lang="en-US" sz="2000" b="1">
                <a:solidFill>
                  <a:srgbClr val="FF0000"/>
                </a:solidFill>
              </a:rPr>
              <a:t>Các dung dịch base đều có chứa anion OH</a:t>
            </a:r>
            <a:r>
              <a:rPr lang="en-US" sz="2000" b="1" baseline="30000">
                <a:solidFill>
                  <a:srgbClr val="FF0000"/>
                </a:solidFill>
              </a:rPr>
              <a:t>-</a:t>
            </a:r>
          </a:p>
          <a:p>
            <a:pPr algn="just"/>
            <a:r>
              <a:rPr lang="en-US" sz="2000" b="1">
                <a:solidFill>
                  <a:schemeClr val="tx2">
                    <a:lumMod val="50000"/>
                  </a:schemeClr>
                </a:solidFill>
              </a:rPr>
              <a:t>Câu 3: Đề xuất khái niệm về base ?</a:t>
            </a:r>
          </a:p>
          <a:p>
            <a:pPr algn="just"/>
            <a:r>
              <a:rPr lang="en-US" sz="2000" b="1">
                <a:solidFill>
                  <a:srgbClr val="FF0000"/>
                </a:solidFill>
              </a:rPr>
              <a:t>Base là những hợp chất trong phân tử có nguyên tử kim loại liên kết với nhóm hydroxide. Khi tan trong nước base tạo ra ion OH</a:t>
            </a:r>
            <a:r>
              <a:rPr lang="en-US" sz="2000" b="1" baseline="30000">
                <a:solidFill>
                  <a:srgbClr val="FF0000"/>
                </a:solidFill>
              </a:rPr>
              <a:t>-</a:t>
            </a:r>
          </a:p>
          <a:p>
            <a:pPr algn="just"/>
            <a:r>
              <a:rPr lang="en-US" sz="2000" b="1">
                <a:solidFill>
                  <a:schemeClr val="tx2">
                    <a:lumMod val="50000"/>
                  </a:schemeClr>
                </a:solidFill>
              </a:rPr>
              <a:t>Câu 4: Nhận xét về cách gọi tên base ? Đọc tên base Ca(OH)</a:t>
            </a:r>
            <a:r>
              <a:rPr lang="en-US" sz="2000" b="1" baseline="-25000">
                <a:solidFill>
                  <a:schemeClr val="tx2">
                    <a:lumMod val="50000"/>
                  </a:schemeClr>
                </a:solidFill>
              </a:rPr>
              <a:t>2</a:t>
            </a:r>
            <a:r>
              <a:rPr lang="en-US" sz="2000" b="1">
                <a:solidFill>
                  <a:schemeClr val="tx2">
                    <a:lumMod val="50000"/>
                  </a:schemeClr>
                </a:solidFill>
              </a:rPr>
              <a:t> ; Al(OH)</a:t>
            </a:r>
            <a:r>
              <a:rPr lang="en-US" sz="2000" b="1" baseline="-25000">
                <a:solidFill>
                  <a:schemeClr val="tx2">
                    <a:lumMod val="50000"/>
                  </a:schemeClr>
                </a:solidFill>
              </a:rPr>
              <a:t>3    </a:t>
            </a:r>
          </a:p>
          <a:p>
            <a:pPr algn="just"/>
            <a:r>
              <a:rPr lang="en-US" sz="2000" b="1">
                <a:solidFill>
                  <a:srgbClr val="FF0000"/>
                </a:solidFill>
              </a:rPr>
              <a:t>+ Tên base = tên kim loại ( kèm hóa trị với kim loại nhiều hóa trị) + hydroxide</a:t>
            </a:r>
          </a:p>
          <a:p>
            <a:pPr algn="just"/>
            <a:r>
              <a:rPr lang="en-US" sz="2000" b="1" baseline="-25000">
                <a:solidFill>
                  <a:srgbClr val="FF0000"/>
                </a:solidFill>
              </a:rPr>
              <a:t>+</a:t>
            </a:r>
            <a:r>
              <a:rPr lang="en-US" sz="2000" b="1">
                <a:solidFill>
                  <a:srgbClr val="FF0000"/>
                </a:solidFill>
              </a:rPr>
              <a:t> Ca(OH)</a:t>
            </a:r>
            <a:r>
              <a:rPr lang="en-US" sz="2000" b="1" baseline="-25000">
                <a:solidFill>
                  <a:srgbClr val="FF0000"/>
                </a:solidFill>
              </a:rPr>
              <a:t>2</a:t>
            </a:r>
            <a:r>
              <a:rPr lang="en-US" sz="2000" b="1">
                <a:solidFill>
                  <a:srgbClr val="FF0000"/>
                </a:solidFill>
              </a:rPr>
              <a:t>  : calcium hydroxide</a:t>
            </a:r>
          </a:p>
          <a:p>
            <a:pPr algn="just"/>
            <a:r>
              <a:rPr lang="en-US" sz="2000" b="1" baseline="-25000">
                <a:solidFill>
                  <a:srgbClr val="FF0000"/>
                </a:solidFill>
              </a:rPr>
              <a:t>+ </a:t>
            </a:r>
            <a:r>
              <a:rPr lang="en-US" sz="2000" b="1">
                <a:solidFill>
                  <a:srgbClr val="FF0000"/>
                </a:solidFill>
              </a:rPr>
              <a:t>Al(OH)</a:t>
            </a:r>
            <a:r>
              <a:rPr lang="en-US" sz="2000" b="1" baseline="-25000">
                <a:solidFill>
                  <a:srgbClr val="FF0000"/>
                </a:solidFill>
              </a:rPr>
              <a:t>3</a:t>
            </a:r>
            <a:r>
              <a:rPr lang="en-US" sz="2000" b="1">
                <a:solidFill>
                  <a:srgbClr val="FF0000"/>
                </a:solidFill>
              </a:rPr>
              <a:t> : aluminium hydroxide</a:t>
            </a:r>
            <a:r>
              <a:rPr lang="en-US" sz="2000" b="1" baseline="-25000">
                <a:solidFill>
                  <a:srgbClr val="FF0000"/>
                </a:solidFill>
              </a:rPr>
              <a:t> </a:t>
            </a:r>
            <a:endParaRPr lang="en-US" sz="2000" b="1" baseline="-25000">
              <a:solidFill>
                <a:schemeClr val="tx2">
                  <a:lumMod val="50000"/>
                </a:schemeClr>
              </a:solidFill>
            </a:endParaRPr>
          </a:p>
          <a:p>
            <a:pPr algn="just"/>
            <a:endParaRPr lang="en-US" sz="2000" b="1" baseline="-25000">
              <a:solidFill>
                <a:schemeClr val="tx2">
                  <a:lumMod val="50000"/>
                </a:schemeClr>
              </a:solidFill>
            </a:endParaRPr>
          </a:p>
          <a:p>
            <a:pPr algn="just"/>
            <a:r>
              <a:rPr lang="en-US" sz="2000">
                <a:solidFill>
                  <a:schemeClr val="tx2">
                    <a:lumMod val="50000"/>
                  </a:schemeClr>
                </a:solidFill>
              </a:rPr>
              <a:t> </a:t>
            </a:r>
            <a:endParaRPr lang="vi-VN" sz="200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219200" y="1600200"/>
            <a:ext cx="6324600" cy="830997"/>
          </a:xfrm>
          <a:prstGeom prst="rect">
            <a:avLst/>
          </a:prstGeom>
          <a:noFill/>
        </p:spPr>
        <p:txBody>
          <a:bodyPr wrap="square" rtlCol="0">
            <a:spAutoFit/>
          </a:bodyPr>
          <a:lstStyle/>
          <a:p>
            <a:pPr algn="ctr"/>
            <a:r>
              <a:rPr lang="en-US" sz="4800" b="1">
                <a:solidFill>
                  <a:srgbClr val="C00000"/>
                </a:solidFill>
              </a:rPr>
              <a:t>Base là gì ? Cho ví dụ ?</a:t>
            </a:r>
            <a:r>
              <a:rPr lang="en-US" sz="4800" b="1"/>
              <a:t> </a:t>
            </a:r>
            <a:endParaRPr lang="vi-VN"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815080"/>
          </a:xfrm>
          <a:prstGeom prst="rect">
            <a:avLst/>
          </a:prstGeom>
          <a:noFill/>
        </p:spPr>
        <p:txBody>
          <a:bodyPr wrap="square" rtlCol="0">
            <a:spAutoFit/>
          </a:bodyPr>
          <a:lstStyle/>
          <a:p>
            <a:pPr indent="0" algn="l">
              <a:buFont typeface="Arial" panose="020B0604020202020204" pitchFamily="34" charset="0"/>
              <a:buNone/>
            </a:pPr>
            <a:r>
              <a:rPr lang="vi-VN" altLang="en-US" sz="3200" b="1">
                <a:solidFill>
                  <a:srgbClr val="FF0000"/>
                </a:solidFill>
              </a:rPr>
              <a:t>a/ khái niệm</a:t>
            </a:r>
            <a:endParaRPr lang="en-US" sz="3200" b="1">
              <a:solidFill>
                <a:srgbClr val="FF0000"/>
              </a:solidFill>
            </a:endParaRPr>
          </a:p>
          <a:p>
            <a:pPr indent="0" algn="ctr">
              <a:buFont typeface="Arial" panose="020B0604020202020204" pitchFamily="34" charset="0"/>
              <a:buNone/>
            </a:pPr>
            <a:r>
              <a:rPr lang="en-US" sz="3200" b="1">
                <a:solidFill>
                  <a:srgbClr val="FFFF00"/>
                </a:solidFill>
              </a:rPr>
              <a:t>Base là những hợp chất trong phân tử có nguyên tử kim loại liên kết với nhóm hydroxide. Khi tan trong nước base tạo ra ion OH</a:t>
            </a:r>
            <a:r>
              <a:rPr lang="en-US" sz="3200" b="1" baseline="30000">
                <a:solidFill>
                  <a:srgbClr val="FFFF00"/>
                </a:solidFill>
              </a:rPr>
              <a:t>-</a:t>
            </a:r>
          </a:p>
          <a:p>
            <a:pPr algn="ctr"/>
            <a:r>
              <a:rPr lang="en-US" sz="3200" b="1">
                <a:solidFill>
                  <a:schemeClr val="bg1"/>
                </a:solidFill>
              </a:rPr>
              <a:t>*Ví dụ : NaOH – Sodium hydroxide</a:t>
            </a:r>
          </a:p>
          <a:p>
            <a:pPr algn="ctr"/>
            <a:r>
              <a:rPr lang="en-US" sz="3200" b="1">
                <a:solidFill>
                  <a:schemeClr val="bg1"/>
                </a:solidFill>
              </a:rPr>
              <a:t>     Ca(OH)</a:t>
            </a:r>
            <a:r>
              <a:rPr lang="en-US" sz="3200" b="1" baseline="-25000">
                <a:solidFill>
                  <a:schemeClr val="bg1"/>
                </a:solidFill>
              </a:rPr>
              <a:t>2</a:t>
            </a:r>
            <a:r>
              <a:rPr lang="en-US" sz="3200" b="1">
                <a:solidFill>
                  <a:schemeClr val="bg1"/>
                </a:solidFill>
              </a:rPr>
              <a:t> – Calcium hydroxide</a:t>
            </a:r>
            <a:endParaRPr lang="en-US" sz="3200" b="1" baseline="-25000">
              <a:solidFill>
                <a:schemeClr val="bg1"/>
              </a:solidFill>
            </a:endParaRPr>
          </a:p>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20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0345" y="426085"/>
            <a:ext cx="8768080"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Bảng. Tên gọi và công thức của một số base thông dụng</a:t>
            </a:r>
          </a:p>
        </p:txBody>
      </p:sp>
      <p:sp>
        <p:nvSpPr>
          <p:cNvPr id="3" name="Text Box 2"/>
          <p:cNvSpPr txBox="1"/>
          <p:nvPr/>
        </p:nvSpPr>
        <p:spPr>
          <a:xfrm>
            <a:off x="705485" y="1536065"/>
            <a:ext cx="5847715" cy="368300"/>
          </a:xfrm>
          <a:prstGeom prst="rect">
            <a:avLst/>
          </a:prstGeom>
          <a:noFill/>
        </p:spPr>
        <p:txBody>
          <a:bodyPr wrap="square" rtlCol="0">
            <a:spAutoFit/>
          </a:bodyPr>
          <a:lstStyle/>
          <a:p>
            <a:endParaRPr lang="en-US"/>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20000"/>
                    </a:ext>
                  </a:extLst>
                </a:gridCol>
                <a:gridCol w="4243705">
                  <a:extLst>
                    <a:ext uri="{9D8B030D-6E8A-4147-A177-3AD203B41FA5}">
                      <a16:colId xmlns:a16="http://schemas.microsoft.com/office/drawing/2014/main" val="20001"/>
                    </a:ext>
                  </a:extLst>
                </a:gridCol>
              </a:tblGrid>
              <a:tr h="791845">
                <a:tc>
                  <a:txBody>
                    <a:bodyPr/>
                    <a:lstStyle/>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8285" y="511810"/>
            <a:ext cx="8749665" cy="3046095"/>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b</a:t>
            </a:r>
            <a:r>
              <a:rPr lang="en-US" sz="3200">
                <a:solidFill>
                  <a:srgbClr val="FF0000"/>
                </a:solidFill>
                <a:latin typeface="Times New Roman" panose="02020603050405020304" pitchFamily="18" charset="0"/>
                <a:cs typeface="Times New Roman" panose="02020603050405020304" pitchFamily="18" charset="0"/>
              </a:rPr>
              <a:t>. Tìm hiểu tính tan trong nước của các base</a:t>
            </a:r>
          </a:p>
          <a:p>
            <a:r>
              <a:rPr lang="en-US" sz="3200">
                <a:latin typeface="Times New Roman" panose="02020603050405020304" pitchFamily="18" charset="0"/>
                <a:cs typeface="Times New Roman" panose="02020603050405020304" pitchFamily="18" charset="0"/>
              </a:rPr>
              <a:t>− Dựa vào tính tan trong nước, base chia làm 2 loại:</a:t>
            </a:r>
          </a:p>
          <a:p>
            <a:r>
              <a:rPr lang="en-US" sz="3200">
                <a:latin typeface="Times New Roman" panose="02020603050405020304" pitchFamily="18" charset="0"/>
                <a:cs typeface="Times New Roman" panose="02020603050405020304" pitchFamily="18" charset="0"/>
              </a:rPr>
              <a:t>	● Base tan tốt trong nước được gọi là kiềm: NaOH, KOH, Ba(OH)2, Ca(OH)2,…</a:t>
            </a:r>
          </a:p>
          <a:p>
            <a:r>
              <a:rPr lang="en-US" sz="3200">
                <a:latin typeface="Times New Roman" panose="02020603050405020304" pitchFamily="18" charset="0"/>
                <a:cs typeface="Times New Roman" panose="02020603050405020304" pitchFamily="18" charset="0"/>
              </a:rPr>
              <a:t>	● Base không tan trong nước: Mg(OH)2, Cu(OH)2, Fe(OH)3,….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170157" name="Picture 271"/>
          <p:cNvPicPr>
            <a:picLocks noGrp="1" noChangeAspect="1"/>
          </p:cNvPicPr>
          <p:nvPr>
            <p:ph idx="1"/>
          </p:nvPr>
        </p:nvPicPr>
        <p:blipFill>
          <a:blip r:embed="rId2"/>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lstStyle/>
          <a:p>
            <a:r>
              <a:rPr lang="en-US" sz="2800"/>
              <a:t> Fe(OH)3           Mg(OH)2        Cu(OH)2          Fe(OH)2</a:t>
            </a:r>
          </a:p>
        </p:txBody>
      </p:sp>
      <p:sp>
        <p:nvSpPr>
          <p:cNvPr id="7" name="Text Box 6"/>
          <p:cNvSpPr txBox="1"/>
          <p:nvPr/>
        </p:nvSpPr>
        <p:spPr>
          <a:xfrm>
            <a:off x="2111375" y="4675505"/>
            <a:ext cx="5534025" cy="460375"/>
          </a:xfrm>
          <a:prstGeom prst="rect">
            <a:avLst/>
          </a:prstGeom>
          <a:noFill/>
        </p:spPr>
        <p:txBody>
          <a:bodyPr wrap="square" rtlCol="0">
            <a:spAutoFit/>
          </a:bodyPr>
          <a:lstStyle/>
          <a:p>
            <a:r>
              <a:rPr lang="en-US" sz="2400">
                <a:solidFill>
                  <a:srgbClr val="FF0000"/>
                </a:solidFill>
              </a:rPr>
              <a:t>Hình. Một số base không tan trong nước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algn="ctr"/>
            <a:r>
              <a:rPr lang="vi-VN" altLang="en-US" sz="4000" b="1">
                <a:solidFill>
                  <a:srgbClr val="FF0000"/>
                </a:solidFill>
              </a:rPr>
              <a:t>2</a:t>
            </a:r>
            <a:r>
              <a:rPr lang="en-US" sz="4000" b="1">
                <a:solidFill>
                  <a:srgbClr val="FF0000"/>
                </a:solidFill>
              </a:rPr>
              <a:t>. TÍNH CHẤT HÓA HỌC</a:t>
            </a:r>
            <a:r>
              <a:rPr lang="en-US" sz="4000" b="1"/>
              <a:t> </a:t>
            </a:r>
            <a:endParaRPr lang="vi-VN" sz="4000" b="1"/>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extLst>
                  <a:ext uri="{0D108BD9-81ED-4DB2-BD59-A6C34878D82A}">
                    <a16:rowId xmlns:a16="http://schemas.microsoft.com/office/drawing/2014/main" val="10000"/>
                  </a:ext>
                </a:extLst>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extLst>
                  <a:ext uri="{0D108BD9-81ED-4DB2-BD59-A6C34878D82A}">
                    <a16:rowId xmlns:a16="http://schemas.microsoft.com/office/drawing/2014/main" val="10001"/>
                  </a:ext>
                </a:extLst>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p>
                    <a:p>
                      <a:pPr algn="just">
                        <a:buFontTx/>
                        <a:buChar char="-"/>
                      </a:pPr>
                      <a:r>
                        <a:rPr lang="en-US" b="1" baseline="0"/>
                        <a:t>Dung dịch NaOH</a:t>
                      </a:r>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p>
                    <a:p>
                      <a:pPr algn="just">
                        <a:buFontTx/>
                        <a:buChar char="-"/>
                      </a:pPr>
                      <a:r>
                        <a:rPr lang="en-US" b="1" baseline="0"/>
                        <a:t>Nhỏ từ từ dung dịch HCl vào hỗn hợp trên, lắc nhẹ </a:t>
                      </a:r>
                      <a:endParaRPr lang="vi-VN" b="1"/>
                    </a:p>
                  </a:txBody>
                  <a:tcPr/>
                </a:tc>
                <a:tc>
                  <a:txBody>
                    <a:bodyPr/>
                    <a:lstStyle/>
                    <a:p>
                      <a:endParaRPr lang="vi-VN"/>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algn="ctr"/>
            <a:r>
              <a:rPr lang="en-US" b="1">
                <a:solidFill>
                  <a:srgbClr val="FF0000"/>
                </a:solidFill>
              </a:rPr>
              <a:t>Yêu cầu : Tiến hành các thí nghiệm theo hướng dẫn, quan sát và trình bày hiện tượng quan sát được </a:t>
            </a:r>
            <a:r>
              <a:rPr lang="en-US" b="1">
                <a:solidFill>
                  <a:srgbClr val="FF0000"/>
                </a:solidFill>
                <a:sym typeface="Wingdings" panose="05000000000000000000" pitchFamily="2" charset="2"/>
              </a:rPr>
              <a:t> hoàn thành PHT số 3 </a:t>
            </a:r>
            <a:endParaRPr lang="en-US"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ng Dịch Sodium hydroxide NaOH Làm Đổi Màu chất Chỉ Th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lstStyle/>
          <a:p>
            <a:r>
              <a:rPr lang="vi-VN" altLang="en-US" sz="2400" b="1">
                <a:solidFill>
                  <a:srgbClr val="FF0000"/>
                </a:solidFill>
                <a:sym typeface="+mn-ea"/>
              </a:rPr>
              <a:t>TN1: </a:t>
            </a:r>
            <a:r>
              <a:rPr lang="en-US" sz="2400" b="1">
                <a:solidFill>
                  <a:srgbClr val="FF0000"/>
                </a:solidFill>
                <a:sym typeface="+mn-ea"/>
              </a:rPr>
              <a:t>Base tác dụng với quỳ tím </a:t>
            </a:r>
            <a:endParaRPr lang="vi-VN" sz="2400" b="1">
              <a:solidFill>
                <a:srgbClr val="FF0000"/>
              </a:solidFill>
            </a:endParaRPr>
          </a:p>
          <a:p>
            <a:endParaRPr lang="vi-V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l + NaOH. Axit clohidric tác dụng với natri hidr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lstStyle/>
          <a:p>
            <a:pPr algn="ctr"/>
            <a:r>
              <a:rPr lang="en-US" sz="2800" b="1">
                <a:solidFill>
                  <a:srgbClr val="FF0000"/>
                </a:solidFill>
                <a:sym typeface="+mn-ea"/>
              </a:rPr>
              <a:t> </a:t>
            </a:r>
            <a:r>
              <a:rPr lang="vi-VN" altLang="en-US" sz="2800" b="1">
                <a:solidFill>
                  <a:srgbClr val="FF0000"/>
                </a:solidFill>
                <a:sym typeface="+mn-ea"/>
              </a:rPr>
              <a:t>TN2: </a:t>
            </a:r>
            <a:r>
              <a:rPr lang="en-US" sz="2800" b="1">
                <a:solidFill>
                  <a:srgbClr val="FF0000"/>
                </a:solidFill>
                <a:sym typeface="+mn-ea"/>
              </a:rPr>
              <a:t>Phản ứng giữa dung dịch NaOH và dung dịch acid HCl</a:t>
            </a:r>
            <a:endParaRPr lang="vi-VN" sz="2800" b="1">
              <a:solidFill>
                <a:srgbClr val="FF0000"/>
              </a:solidFill>
            </a:endParaRPr>
          </a:p>
          <a:p>
            <a:pPr algn="ctr"/>
            <a:endParaRPr lang="vi-V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HCl</a:t>
            </a:r>
          </a:p>
        </p:txBody>
      </p:sp>
      <p:pic>
        <p:nvPicPr>
          <p:cNvPr id="28" name="Picture 27"/>
          <p:cNvPicPr>
            <a:picLocks noChangeAspect="1"/>
          </p:cNvPicPr>
          <p:nvPr/>
        </p:nvPicPr>
        <p:blipFill>
          <a:blip r:embed="rId6"/>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cs typeface="Times New Roman" panose="02020603050405020304" pitchFamily="18" charset="0"/>
              </a:rPr>
              <a:t>Công thức hóa học của acid chlohydric là ?</a:t>
            </a: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sp>
        <p:nvSpPr>
          <p:cNvPr id="81" name="Rectangle 8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HCL</a:t>
            </a:r>
          </a:p>
        </p:txBody>
      </p:sp>
      <p:sp>
        <p:nvSpPr>
          <p:cNvPr id="82" name="Rectangle 8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Cl</a:t>
            </a:r>
          </a:p>
        </p:txBody>
      </p:sp>
      <p:sp>
        <p:nvSpPr>
          <p:cNvPr id="83" name="Rectangle 82"/>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HCl</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074545" y="1441450"/>
            <a:ext cx="6536055" cy="1076325"/>
          </a:xfrm>
          <a:prstGeom prst="rect">
            <a:avLst/>
          </a:prstGeom>
          <a:noFill/>
        </p:spPr>
        <p:txBody>
          <a:bodyPr wrap="square" rtlCol="0">
            <a:spAutoFit/>
          </a:bodyPr>
          <a:lstStyle/>
          <a:p>
            <a:r>
              <a:rPr lang="vi-VN" altLang="en-US" sz="3200"/>
              <a:t>A. HCl		B. H</a:t>
            </a:r>
            <a:r>
              <a:rPr lang="vi-VN" altLang="en-US" sz="3200" baseline="-25000"/>
              <a:t>2</a:t>
            </a:r>
            <a:r>
              <a:rPr lang="vi-VN" altLang="en-US" sz="3200"/>
              <a:t>S</a:t>
            </a:r>
          </a:p>
          <a:p>
            <a:r>
              <a:rPr lang="vi-VN" altLang="en-US" sz="3200"/>
              <a:t>C.HNO</a:t>
            </a:r>
            <a:r>
              <a:rPr lang="vi-VN" altLang="en-US" sz="3200" baseline="-25000"/>
              <a:t>3		</a:t>
            </a:r>
            <a:r>
              <a:rPr lang="vi-VN" altLang="en-US" sz="3200"/>
              <a:t>D.H</a:t>
            </a:r>
            <a:r>
              <a:rPr lang="vi-VN" altLang="en-US" sz="3200" baseline="-25000"/>
              <a:t>2</a:t>
            </a:r>
            <a:r>
              <a:rPr lang="vi-VN" altLang="en-US" sz="3200"/>
              <a:t>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0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5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0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10"/>
                                        <p:tgtEl>
                                          <p:spTgt spid="5"/>
                                        </p:tgtEl>
                                      </p:cBhvr>
                                    </p:animEffect>
                                    <p:set>
                                      <p:cBhvr>
                                        <p:cTn id="58" dur="1" fill="hold">
                                          <p:stCondLst>
                                            <p:cond delay="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oisairoi.wav"/>
                                        </p:tgtEl>
                                      </p:cMediaNode>
                                    </p:audio>
                                  </p:subTnLst>
                                </p:cTn>
                              </p:par>
                              <p:par>
                                <p:cTn id="186" presetID="10"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250"/>
                                        <p:tgtEl>
                                          <p:spTgt spid="25"/>
                                        </p:tgtEl>
                                      </p:cBhvr>
                                    </p:animEffect>
                                  </p:childTnLst>
                                  <p:subTnLst>
                                    <p:audio>
                                      <p:cMediaNode>
                                        <p:cTn display="0" masterRel="sameClick">
                                          <p:stCondLst>
                                            <p:cond evt="begin" delay="0">
                                              <p:tn val="186"/>
                                            </p:cond>
                                          </p:stCondLst>
                                          <p:endCondLst>
                                            <p:cond evt="onStopAudio" delay="0">
                                              <p:tgtEl>
                                                <p:sldTgt/>
                                              </p:tgtEl>
                                            </p:cond>
                                          </p:endCondLst>
                                        </p:cTn>
                                        <p:tgtEl>
                                          <p:sndTgt r:embed="rId2" name="oisairoi.wav"/>
                                        </p:tgtEl>
                                      </p:cMediaNode>
                                    </p:audio>
                                  </p:subTnLst>
                                </p:cTn>
                              </p:par>
                              <p:par>
                                <p:cTn id="189" presetID="10" presetClass="exit" presetSubtype="0" fill="hold" nodeType="withEffect">
                                  <p:stCondLst>
                                    <p:cond delay="0"/>
                                  </p:stCondLst>
                                  <p:childTnLst>
                                    <p:animEffect transition="out" filter="fade">
                                      <p:cBhvr>
                                        <p:cTn id="190" dur="250"/>
                                        <p:tgtEl>
                                          <p:spTgt spid="26"/>
                                        </p:tgtEl>
                                      </p:cBhvr>
                                    </p:animEffect>
                                    <p:set>
                                      <p:cBhvr>
                                        <p:cTn id="19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50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50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40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60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4" name="congioilam.wav"/>
                                        </p:tgtEl>
                                      </p:cMediaNode>
                                    </p:audio>
                                  </p:sub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par>
                                <p:cTn id="241" presetID="10" presetClass="entr" presetSubtype="0" fill="hold" grpId="0" nodeType="withEffect">
                                  <p:stCondLst>
                                    <p:cond delay="0"/>
                                  </p:stCondLst>
                                  <p:childTnLst>
                                    <p:set>
                                      <p:cBhvr>
                                        <p:cTn id="242" dur="1" fill="hold">
                                          <p:stCondLst>
                                            <p:cond delay="0"/>
                                          </p:stCondLst>
                                        </p:cTn>
                                        <p:tgtEl>
                                          <p:spTgt spid="77"/>
                                        </p:tgtEl>
                                        <p:attrNameLst>
                                          <p:attrName>style.visibility</p:attrName>
                                        </p:attrNameLst>
                                      </p:cBhvr>
                                      <p:to>
                                        <p:strVal val="visible"/>
                                      </p:to>
                                    </p:set>
                                    <p:animEffect transition="in" filter="fade">
                                      <p:cBhvr>
                                        <p:cTn id="243" dur="500"/>
                                        <p:tgtEl>
                                          <p:spTgt spid="77"/>
                                        </p:tgtEl>
                                      </p:cBhvr>
                                    </p:animEffect>
                                  </p:childTnLst>
                                </p:cTn>
                              </p:par>
                              <p:par>
                                <p:cTn id="244" presetID="8" presetClass="emph" presetSubtype="0" repeatCount="indefinite" fill="hold" grpId="1" nodeType="withEffect">
                                  <p:stCondLst>
                                    <p:cond delay="0"/>
                                  </p:stCondLst>
                                  <p:childTnLst>
                                    <p:animRot by="21600000">
                                      <p:cBhvr>
                                        <p:cTn id="24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5"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81">
                                            <p:txEl>
                                              <p:pRg st="0" end="0"/>
                                            </p:txEl>
                                          </p:spTgt>
                                        </p:tgtEl>
                                        <p:attrNameLst>
                                          <p:attrName>style.color</p:attrName>
                                        </p:attrNameLst>
                                      </p:cBhvr>
                                      <p:by>
                                        <p:hsl h="0" s="-12549" l="-25098"/>
                                      </p:by>
                                    </p:animClr>
                                    <p:animClr clrSpc="hsl" dir="cw">
                                      <p:cBhvr>
                                        <p:cTn id="257" dur="500" fill="hold"/>
                                        <p:tgtEl>
                                          <p:spTgt spid="81">
                                            <p:txEl>
                                              <p:pRg st="0" end="0"/>
                                            </p:txEl>
                                          </p:spTgt>
                                        </p:tgtEl>
                                        <p:attrNameLst>
                                          <p:attrName>fillcolor</p:attrName>
                                        </p:attrNameLst>
                                      </p:cBhvr>
                                      <p:by>
                                        <p:hsl h="0" s="-12549" l="-25098"/>
                                      </p:by>
                                    </p:animClr>
                                    <p:animClr clrSpc="hsl" dir="cw">
                                      <p:cBhvr>
                                        <p:cTn id="258" dur="500" fill="hold"/>
                                        <p:tgtEl>
                                          <p:spTgt spid="81">
                                            <p:txEl>
                                              <p:pRg st="0" end="0"/>
                                            </p:txEl>
                                          </p:spTgt>
                                        </p:tgtEl>
                                        <p:attrNameLst>
                                          <p:attrName>stroke.color</p:attrName>
                                        </p:attrNameLst>
                                      </p:cBhvr>
                                      <p:by>
                                        <p:hsl h="0" s="-12549" l="-25098"/>
                                      </p:by>
                                    </p:animClr>
                                    <p:set>
                                      <p:cBhvr>
                                        <p:cTn id="259" dur="500" fill="hold"/>
                                        <p:tgtEl>
                                          <p:spTgt spid="81">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2">
                                            <p:txEl>
                                              <p:pRg st="0" end="0"/>
                                            </p:txEl>
                                          </p:spTgt>
                                        </p:tgtEl>
                                        <p:attrNameLst>
                                          <p:attrName>style.color</p:attrName>
                                        </p:attrNameLst>
                                      </p:cBhvr>
                                      <p:by>
                                        <p:hsl h="0" s="-12549" l="-25098"/>
                                      </p:by>
                                    </p:animClr>
                                    <p:animClr clrSpc="hsl" dir="cw">
                                      <p:cBhvr>
                                        <p:cTn id="262" dur="500" fill="hold"/>
                                        <p:tgtEl>
                                          <p:spTgt spid="82">
                                            <p:txEl>
                                              <p:pRg st="0" end="0"/>
                                            </p:txEl>
                                          </p:spTgt>
                                        </p:tgtEl>
                                        <p:attrNameLst>
                                          <p:attrName>fillcolor</p:attrName>
                                        </p:attrNameLst>
                                      </p:cBhvr>
                                      <p:by>
                                        <p:hsl h="0" s="-12549" l="-25098"/>
                                      </p:by>
                                    </p:animClr>
                                    <p:animClr clrSpc="hsl" dir="cw">
                                      <p:cBhvr>
                                        <p:cTn id="263" dur="500" fill="hold"/>
                                        <p:tgtEl>
                                          <p:spTgt spid="82">
                                            <p:txEl>
                                              <p:pRg st="0" end="0"/>
                                            </p:txEl>
                                          </p:spTgt>
                                        </p:tgtEl>
                                        <p:attrNameLst>
                                          <p:attrName>stroke.color</p:attrName>
                                        </p:attrNameLst>
                                      </p:cBhvr>
                                      <p:by>
                                        <p:hsl h="0" s="-12549" l="-25098"/>
                                      </p:by>
                                    </p:animClr>
                                    <p:set>
                                      <p:cBhvr>
                                        <p:cTn id="264" dur="500" fill="hold"/>
                                        <p:tgtEl>
                                          <p:spTgt spid="82">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83">
                                            <p:txEl>
                                              <p:pRg st="0" end="0"/>
                                            </p:txEl>
                                          </p:spTgt>
                                        </p:tgtEl>
                                        <p:attrNameLst>
                                          <p:attrName>style.color</p:attrName>
                                        </p:attrNameLst>
                                      </p:cBhvr>
                                      <p:by>
                                        <p:hsl h="0" s="-12549" l="-25098"/>
                                      </p:by>
                                    </p:animClr>
                                    <p:animClr clrSpc="hsl" dir="cw">
                                      <p:cBhvr>
                                        <p:cTn id="267" dur="500" fill="hold"/>
                                        <p:tgtEl>
                                          <p:spTgt spid="83">
                                            <p:txEl>
                                              <p:pRg st="0" end="0"/>
                                            </p:txEl>
                                          </p:spTgt>
                                        </p:tgtEl>
                                        <p:attrNameLst>
                                          <p:attrName>fillcolor</p:attrName>
                                        </p:attrNameLst>
                                      </p:cBhvr>
                                      <p:by>
                                        <p:hsl h="0" s="-12549" l="-25098"/>
                                      </p:by>
                                    </p:animClr>
                                    <p:animClr clrSpc="hsl" dir="cw">
                                      <p:cBhvr>
                                        <p:cTn id="268" dur="500" fill="hold"/>
                                        <p:tgtEl>
                                          <p:spTgt spid="83">
                                            <p:txEl>
                                              <p:pRg st="0" end="0"/>
                                            </p:txEl>
                                          </p:spTgt>
                                        </p:tgtEl>
                                        <p:attrNameLst>
                                          <p:attrName>stroke.color</p:attrName>
                                        </p:attrNameLst>
                                      </p:cBhvr>
                                      <p:by>
                                        <p:hsl h="0" s="-12549" l="-25098"/>
                                      </p:by>
                                    </p:animClr>
                                    <p:set>
                                      <p:cBhvr>
                                        <p:cTn id="269"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5170" y="843915"/>
            <a:ext cx="2245995" cy="2471420"/>
          </a:xfrm>
          <a:prstGeom prst="rect">
            <a:avLst/>
          </a:prstGeom>
          <a:noFill/>
          <a:ln w="9525">
            <a:noFill/>
          </a:ln>
        </p:spPr>
      </p:pic>
      <p:pic>
        <p:nvPicPr>
          <p:cNvPr id="11" name="Picture 10"/>
          <p:cNvPicPr/>
          <p:nvPr/>
        </p:nvPicPr>
        <p:blipFill>
          <a:blip r:embed="rId3"/>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lstStyle/>
          <a:p>
            <a:r>
              <a:rPr lang="en-US" sz="2000"/>
              <a:t>Hình. Quỳ tím hoá xanh</a:t>
            </a:r>
          </a:p>
        </p:txBody>
      </p:sp>
      <p:sp>
        <p:nvSpPr>
          <p:cNvPr id="13" name="Text Box 12"/>
          <p:cNvSpPr txBox="1"/>
          <p:nvPr/>
        </p:nvSpPr>
        <p:spPr>
          <a:xfrm>
            <a:off x="3810000" y="3581400"/>
            <a:ext cx="4190365" cy="398780"/>
          </a:xfrm>
          <a:prstGeom prst="rect">
            <a:avLst/>
          </a:prstGeom>
          <a:noFill/>
        </p:spPr>
        <p:txBody>
          <a:bodyPr wrap="square" rtlCol="0">
            <a:spAutoFit/>
          </a:bodyPr>
          <a:lstStyle/>
          <a:p>
            <a:r>
              <a:rPr lang="en-US" sz="2000"/>
              <a:t>Hình. Phenolphthalein hoá hồng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5910" y="304800"/>
            <a:ext cx="8430260" cy="3046095"/>
          </a:xfrm>
          <a:prstGeom prst="rect">
            <a:avLst/>
          </a:prstGeom>
          <a:noFill/>
        </p:spPr>
        <p:txBody>
          <a:bodyPr wrap="square" rtlCol="0">
            <a:spAutoFit/>
          </a:bodyPr>
          <a:lstStyle/>
          <a:p>
            <a:r>
              <a:rPr lang="vi-VN" altLang="en-US" sz="3200">
                <a:solidFill>
                  <a:srgbClr val="FF0000"/>
                </a:solidFill>
              </a:rPr>
              <a:t>a</a:t>
            </a:r>
            <a:r>
              <a:rPr lang="en-US" sz="3200">
                <a:solidFill>
                  <a:srgbClr val="FF0000"/>
                </a:solidFill>
              </a:rPr>
              <a:t>. Thí nghiệm dung dịch base (kiềm) làm đổi màu chất chỉ thị</a:t>
            </a:r>
          </a:p>
          <a:p>
            <a:r>
              <a:rPr lang="en-US" sz="3200"/>
              <a:t>− Dung dịch base làm: </a:t>
            </a:r>
          </a:p>
          <a:p>
            <a:r>
              <a:rPr lang="en-US" sz="3200"/>
              <a:t>● Đổi màu quỳ tím thành màu xanh.</a:t>
            </a:r>
          </a:p>
          <a:p>
            <a:r>
              <a:rPr lang="en-US" sz="3200"/>
              <a:t>● Dung dịch phenolphthalein không màu thành màu hồng.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2"/>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Nhúng giấy quỳ tím vào các dung dịch sau</a:t>
            </a:r>
            <a:endParaRPr lang="vi-VN" sz="2800" b="1">
              <a:solidFill>
                <a:schemeClr val="tx1"/>
              </a:solidFill>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Đâu là môi trường base ? Môi trường acid ? </a:t>
            </a:r>
            <a:endParaRPr lang="vi-VN" b="1">
              <a:solidFill>
                <a:srgbClr val="C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52500" y="293370"/>
            <a:ext cx="6515100" cy="798830"/>
          </a:xfrm>
          <a:prstGeom prst="rect">
            <a:avLst/>
          </a:prstGeom>
          <a:noFill/>
        </p:spPr>
        <p:txBody>
          <a:bodyPr wrap="square" rtlCol="0">
            <a:spAutoFit/>
          </a:bodyPr>
          <a:lstStyle/>
          <a:p>
            <a:endParaRPr lang="en-US"/>
          </a:p>
          <a:p>
            <a:r>
              <a:rPr lang="vi-VN" altLang="en-US" sz="2800">
                <a:solidFill>
                  <a:srgbClr val="FF0000"/>
                </a:solidFill>
                <a:latin typeface="Times New Roman" panose="02020603050405020304" pitchFamily="18" charset="0"/>
                <a:cs typeface="Times New Roman" panose="02020603050405020304" pitchFamily="18" charset="0"/>
              </a:rPr>
              <a:t>b</a:t>
            </a:r>
            <a:r>
              <a:rPr lang="en-US" sz="2800">
                <a:solidFill>
                  <a:srgbClr val="FF0000"/>
                </a:solidFill>
                <a:latin typeface="Times New Roman" panose="02020603050405020304" pitchFamily="18" charset="0"/>
                <a:cs typeface="Times New Roman" panose="02020603050405020304" pitchFamily="18" charset="0"/>
              </a:rPr>
              <a:t>. Thí nghiệm base tác dụng với acid</a:t>
            </a:r>
          </a:p>
        </p:txBody>
      </p:sp>
      <p:sp>
        <p:nvSpPr>
          <p:cNvPr id="3" name="Text Box 2"/>
          <p:cNvSpPr txBox="1"/>
          <p:nvPr/>
        </p:nvSpPr>
        <p:spPr>
          <a:xfrm>
            <a:off x="350520" y="1697355"/>
            <a:ext cx="8519160" cy="347662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Base tác dụng với một số acid tạo thành muối với nước.</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Ví dụ 1: </a:t>
            </a:r>
          </a:p>
          <a:p>
            <a:r>
              <a:rPr lang="en-US" sz="2800">
                <a:latin typeface="Times New Roman" panose="02020603050405020304" pitchFamily="18" charset="0"/>
                <a:cs typeface="Times New Roman" panose="02020603050405020304" pitchFamily="18" charset="0"/>
              </a:rPr>
              <a:t>	● Khi cho dung dịch NaOH (base) phản ứng với dung dịch HCl (acid). </a:t>
            </a:r>
          </a:p>
          <a:p>
            <a:r>
              <a:rPr lang="en-US" sz="2800">
                <a:latin typeface="Times New Roman" panose="02020603050405020304" pitchFamily="18" charset="0"/>
                <a:cs typeface="Times New Roman" panose="02020603050405020304" pitchFamily="18" charset="0"/>
              </a:rPr>
              <a:t>	● Phương trình hoá học xảy ra: </a:t>
            </a:r>
          </a:p>
          <a:p>
            <a:r>
              <a:rPr lang="en-US" sz="2800">
                <a:latin typeface="Times New Roman" panose="02020603050405020304" pitchFamily="18" charset="0"/>
                <a:cs typeface="Times New Roman" panose="02020603050405020304" pitchFamily="18" charset="0"/>
              </a:rPr>
              <a:t>NaOH         +           HCl                  </a:t>
            </a: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NaCl          +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p>
          <a:p>
            <a:r>
              <a:rPr lang="en-US" sz="2400">
                <a:solidFill>
                  <a:srgbClr val="FF0000"/>
                </a:solidFill>
                <a:latin typeface="Times New Roman" panose="02020603050405020304" pitchFamily="18" charset="0"/>
                <a:cs typeface="Times New Roman" panose="02020603050405020304" pitchFamily="18" charset="0"/>
              </a:rPr>
              <a:t>Sodium hydroxide    Hydrochloric acid       Sodium chloride</a:t>
            </a: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381000"/>
        </p:xfrm>
        <a:graphic>
          <a:graphicData uri="http://schemas.openxmlformats.org/drawingml/2006/table">
            <a:tbl>
              <a:tblPr firstRow="1" bandRow="1">
                <a:tableStyleId>{5C22544A-7EE6-4342-B048-85BDC9FD1C3A}</a:tableStyleId>
              </a:tblPr>
              <a:tblGrid>
                <a:gridCol w="6400165">
                  <a:extLst>
                    <a:ext uri="{9D8B030D-6E8A-4147-A177-3AD203B41FA5}">
                      <a16:colId xmlns:a16="http://schemas.microsoft.com/office/drawing/2014/main" val="20000"/>
                    </a:ext>
                  </a:extLst>
                </a:gridCol>
              </a:tblGrid>
              <a:tr h="381000">
                <a:tc>
                  <a:txBody>
                    <a:bodyPr/>
                    <a:lstStyle/>
                    <a:p>
                      <a:pPr>
                        <a:buNone/>
                      </a:pPr>
                      <a:r>
                        <a:rPr lang="vi-VN" altLang="en-US" sz="2400">
                          <a:latin typeface="Times New Roman" panose="02020603050405020304" pitchFamily="18" charset="0"/>
                          <a:cs typeface="Times New Roman" panose="02020603050405020304" pitchFamily="18" charset="0"/>
                        </a:rPr>
                        <a:t>Base + Acid                      Muối  + Nước</a:t>
                      </a:r>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3"/>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lstStyle/>
          <a:p>
            <a:r>
              <a:rPr lang="en-US" sz="2400"/>
              <a:t>a) Dung dịch có màu hồng trước phản ứng</a:t>
            </a:r>
          </a:p>
        </p:txBody>
      </p:sp>
      <p:sp>
        <p:nvSpPr>
          <p:cNvPr id="8" name="Text Box 7"/>
          <p:cNvSpPr txBox="1"/>
          <p:nvPr/>
        </p:nvSpPr>
        <p:spPr>
          <a:xfrm>
            <a:off x="4841240" y="2892425"/>
            <a:ext cx="3540760" cy="368300"/>
          </a:xfrm>
          <a:prstGeom prst="rect">
            <a:avLst/>
          </a:prstGeom>
          <a:noFill/>
        </p:spPr>
        <p:txBody>
          <a:bodyPr wrap="square" rtlCol="0">
            <a:spAutoFit/>
          </a:bodyPr>
          <a:lstStyle/>
          <a:p>
            <a:endParaRPr lang="en-US"/>
          </a:p>
        </p:txBody>
      </p:sp>
      <p:graphicFrame>
        <p:nvGraphicFramePr>
          <p:cNvPr id="9" name="Table 8"/>
          <p:cNvGraphicFramePr/>
          <p:nvPr/>
        </p:nvGraphicFramePr>
        <p:xfrm>
          <a:off x="4606290" y="3000375"/>
          <a:ext cx="3141345" cy="609600"/>
        </p:xfrm>
        <a:graphic>
          <a:graphicData uri="http://schemas.openxmlformats.org/drawingml/2006/table">
            <a:tbl>
              <a:tblPr/>
              <a:tblGrid>
                <a:gridCol w="3141345">
                  <a:extLst>
                    <a:ext uri="{9D8B030D-6E8A-4147-A177-3AD203B41FA5}">
                      <a16:colId xmlns:a16="http://schemas.microsoft.com/office/drawing/2014/main" val="20000"/>
                    </a:ext>
                  </a:extLst>
                </a:gridCol>
              </a:tblGrid>
              <a:tr h="429260">
                <a:tc>
                  <a:txBody>
                    <a:bodyPr/>
                    <a:lstStyle/>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lstStyle/>
          <a:p>
            <a:r>
              <a:rPr lang="en-US" sz="2400">
                <a:solidFill>
                  <a:srgbClr val="FF0000"/>
                </a:solidFill>
              </a:rPr>
              <a:t>Hình. Dung dịch NaOH tác dụng với dung dịch HCl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4960" y="464185"/>
            <a:ext cx="8448040" cy="193802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Ví dụ 2: </a:t>
            </a:r>
          </a:p>
          <a:p>
            <a:r>
              <a:rPr lang="en-US" sz="2400">
                <a:latin typeface="Times New Roman" panose="02020603050405020304" pitchFamily="18" charset="0"/>
                <a:cs typeface="Times New Roman" panose="02020603050405020304" pitchFamily="18" charset="0"/>
              </a:rPr>
              <a:t>	● Khi cho Mg(OH)2 tác dụng với dung dịch HCl </a:t>
            </a:r>
          </a:p>
          <a:p>
            <a:r>
              <a:rPr lang="en-US" sz="2400">
                <a:latin typeface="Times New Roman" panose="02020603050405020304" pitchFamily="18" charset="0"/>
                <a:cs typeface="Times New Roman" panose="02020603050405020304" pitchFamily="18" charset="0"/>
              </a:rPr>
              <a:t>	● Phương trình hoá học xảy ra: </a:t>
            </a:r>
          </a:p>
          <a:p>
            <a:r>
              <a:rPr lang="en-US" sz="2400">
                <a:latin typeface="Times New Roman" panose="02020603050405020304" pitchFamily="18" charset="0"/>
                <a:cs typeface="Times New Roman" panose="02020603050405020304" pitchFamily="18" charset="0"/>
              </a:rPr>
              <a:t>Mg(OH)2         +           2HCI               </a:t>
            </a:r>
            <a:r>
              <a:rPr lang="vi-VN" altLang="en-US"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MgCl2         +   2H2O</a:t>
            </a:r>
          </a:p>
          <a:p>
            <a:r>
              <a:rPr lang="en-US" sz="2400">
                <a:solidFill>
                  <a:srgbClr val="FF0000"/>
                </a:solidFill>
                <a:latin typeface="Times New Roman" panose="02020603050405020304" pitchFamily="18" charset="0"/>
                <a:cs typeface="Times New Roman" panose="02020603050405020304" pitchFamily="18" charset="0"/>
              </a:rPr>
              <a:t>Magnesium hydroxide   Hydrochloric acid    Magnesium chloride</a:t>
            </a:r>
          </a:p>
        </p:txBody>
      </p:sp>
      <p:cxnSp>
        <p:nvCxnSpPr>
          <p:cNvPr id="3" name="Straight Arrow Connector 2"/>
          <p:cNvCxnSpPr/>
          <p:nvPr/>
        </p:nvCxnSpPr>
        <p:spPr>
          <a:xfrm flipV="1">
            <a:off x="4481195"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Các base khác như: KOH, Cu(OH)2,... cũng tác dụng với acid tạo ra muối và nước</a:t>
            </a:r>
            <a:r>
              <a:rPr lang="en-US"/>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algn="ctr"/>
            <a:r>
              <a:rPr lang="en-US" sz="4000" b="1"/>
              <a:t>PHIẾU HỌC TẬP SỐ 2</a:t>
            </a:r>
            <a:endParaRPr lang="vi-VN" sz="4000" b="1"/>
          </a:p>
        </p:txBody>
      </p:sp>
      <p:sp>
        <p:nvSpPr>
          <p:cNvPr id="8" name="TextBox 7"/>
          <p:cNvSpPr txBox="1"/>
          <p:nvPr/>
        </p:nvSpPr>
        <p:spPr>
          <a:xfrm>
            <a:off x="457200" y="1066800"/>
            <a:ext cx="8305800" cy="830997"/>
          </a:xfrm>
          <a:prstGeom prst="rect">
            <a:avLst/>
          </a:prstGeom>
          <a:noFill/>
        </p:spPr>
        <p:txBody>
          <a:bodyPr wrap="square" rtlCol="0">
            <a:spAutoFit/>
          </a:bodyPr>
          <a:lstStyle/>
          <a:p>
            <a:pPr algn="ctr"/>
            <a:r>
              <a:rPr lang="en-US" sz="2400" b="1">
                <a:solidFill>
                  <a:srgbClr val="FF0000"/>
                </a:solidFill>
              </a:rPr>
              <a:t>Các base như KOH, Ca(OH)</a:t>
            </a:r>
            <a:r>
              <a:rPr lang="en-US" sz="2400" b="1" baseline="-25000">
                <a:solidFill>
                  <a:srgbClr val="FF0000"/>
                </a:solidFill>
              </a:rPr>
              <a:t>2</a:t>
            </a:r>
            <a:r>
              <a:rPr lang="en-US" sz="2400" b="1">
                <a:solidFill>
                  <a:srgbClr val="FF0000"/>
                </a:solidFill>
              </a:rPr>
              <a:t>, Mg(OH)</a:t>
            </a:r>
            <a:r>
              <a:rPr lang="en-US" sz="2400" b="1" baseline="-25000">
                <a:solidFill>
                  <a:srgbClr val="FF0000"/>
                </a:solidFill>
              </a:rPr>
              <a:t>2</a:t>
            </a:r>
            <a:r>
              <a:rPr lang="en-US" sz="2400" b="1">
                <a:solidFill>
                  <a:srgbClr val="FF0000"/>
                </a:solidFill>
              </a:rPr>
              <a:t>, Fe(OH)</a:t>
            </a:r>
            <a:r>
              <a:rPr lang="en-US" sz="2400" b="1" baseline="-25000">
                <a:solidFill>
                  <a:srgbClr val="FF0000"/>
                </a:solidFill>
              </a:rPr>
              <a:t>3</a:t>
            </a:r>
            <a:r>
              <a:rPr lang="en-US" sz="2400" b="1">
                <a:solidFill>
                  <a:srgbClr val="FF0000"/>
                </a:solidFill>
              </a:rPr>
              <a:t> … cũng phản ứng với dung dịch acid tạo thành muối và nước.</a:t>
            </a: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1 + 2: Hãy viết PTHH của các base trên với dung dich HCl</a:t>
            </a:r>
          </a:p>
          <a:p>
            <a:pPr algn="ctr"/>
            <a:endParaRPr lang="vi-VN" sz="2800"/>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3 +4 : Hãy viết PTHH của các base trên với dung dich H</a:t>
            </a:r>
            <a:r>
              <a:rPr lang="en-US" sz="2800" b="1" baseline="-25000">
                <a:solidFill>
                  <a:schemeClr val="tx1"/>
                </a:solidFill>
              </a:rPr>
              <a:t>2</a:t>
            </a:r>
            <a:r>
              <a:rPr lang="en-US" sz="2800" b="1">
                <a:solidFill>
                  <a:schemeClr val="tx1"/>
                </a:solidFill>
              </a:rPr>
              <a:t>SO</a:t>
            </a:r>
            <a:r>
              <a:rPr lang="en-US" sz="2800" b="1" baseline="-25000">
                <a:solidFill>
                  <a:schemeClr val="tx1"/>
                </a:solidFill>
              </a:rPr>
              <a:t>4</a:t>
            </a:r>
          </a:p>
          <a:p>
            <a:pPr algn="ctr"/>
            <a:endParaRPr lang="vi-VN" sz="2800"/>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algn="ctr"/>
            <a:r>
              <a:rPr lang="nl-NL" sz="3200" b="1">
                <a:solidFill>
                  <a:srgbClr val="FF0000"/>
                </a:solidFill>
              </a:rPr>
              <a:t>Có hai ống nghiệm không nhãn đựng dung dịch NaOH và dung dịch HCl. Hãy nêu cách nhận biết hai dung dịch trên . </a:t>
            </a:r>
            <a:endParaRPr lang="vi-VN"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Tại sao khi bị ong, kiến đốt người ta thường bôi vôi vào chỗ bị đốt ? </a:t>
            </a:r>
            <a:endParaRPr lang="vi-VN" sz="2800" b="1">
              <a:solidFill>
                <a:srgbClr val="FF0000"/>
              </a:solidFill>
            </a:endParaRPr>
          </a:p>
        </p:txBody>
      </p:sp>
      <p:sp>
        <p:nvSpPr>
          <p:cNvPr id="4" name="Text Box 3"/>
          <p:cNvSpPr txBox="1"/>
          <p:nvPr/>
        </p:nvSpPr>
        <p:spPr>
          <a:xfrm>
            <a:off x="353060" y="2930525"/>
            <a:ext cx="8350250" cy="1568450"/>
          </a:xfrm>
          <a:prstGeom prst="rect">
            <a:avLst/>
          </a:prstGeom>
          <a:noFill/>
        </p:spPr>
        <p:txBody>
          <a:bodyPr wrap="square" rtlCol="0">
            <a:spAutoFit/>
          </a:bodyPr>
          <a:lstStyle/>
          <a:p>
            <a:r>
              <a:rPr lang="en-US" sz="2400"/>
              <a:t>Trong nọc độc của một số côn trùng như: ong, kiến … có chứa một lượng acid gây bỏng da và đồng thời gây rát, ngứa.</a:t>
            </a:r>
            <a:r>
              <a:rPr lang="vi-VN" altLang="en-US" sz="2400"/>
              <a:t> Khi bôi vôi có tính kiềm (CaCO</a:t>
            </a:r>
            <a:r>
              <a:rPr lang="vi-VN" altLang="en-US" sz="2400" baseline="-25000"/>
              <a:t>3</a:t>
            </a:r>
            <a:r>
              <a:rPr lang="vi-VN" altLang="en-US" sz="2400"/>
              <a:t>), giúp trung hòa bớt lượng axit, nên sẽ cảm giác bớt đau.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2"/>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3" action="ppaction://hlinkfile"/>
          </p:cNvPr>
          <p:cNvSpPr txBox="1"/>
          <p:nvPr/>
        </p:nvSpPr>
        <p:spPr>
          <a:xfrm>
            <a:off x="762000" y="5867400"/>
            <a:ext cx="7924800" cy="584775"/>
          </a:xfrm>
          <a:prstGeom prst="rect">
            <a:avLst/>
          </a:prstGeom>
          <a:noFill/>
        </p:spPr>
        <p:txBody>
          <a:bodyPr wrap="square" rtlCol="0">
            <a:spAutoFit/>
          </a:bodyPr>
          <a:lstStyle/>
          <a:p>
            <a:pPr algn="ctr"/>
            <a:r>
              <a:rPr lang="vi-VN" sz="3200" b="1">
                <a:solidFill>
                  <a:srgbClr val="FF0000"/>
                </a:solidFill>
              </a:rPr>
              <a:t>Một số ứng dụng của NaOH(xem video)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7"/>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stretch>
            <a:fillRect/>
          </a:stretch>
        </p:blipFill>
        <p:spPr>
          <a:xfrm>
            <a:off x="0" y="2405208"/>
            <a:ext cx="1060934" cy="1267227"/>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0000"/>
                </a:solidFill>
              </a:rPr>
              <a:t>Chất nào sau đây thuộc loại acid?</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NaOH</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SO</a:t>
            </a:r>
            <a:r>
              <a:rPr lang="en-US" sz="2400" b="1" baseline="-25000">
                <a:solidFill>
                  <a:schemeClr val="bg1"/>
                </a:solidFill>
                <a:latin typeface="+mj-lt"/>
                <a:cs typeface="Times New Roman" panose="02020603050405020304" pitchFamily="18" charset="0"/>
              </a:rPr>
              <a:t>4</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K</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O</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SO</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169795" y="1071245"/>
            <a:ext cx="5374005" cy="1076325"/>
          </a:xfrm>
          <a:prstGeom prst="rect">
            <a:avLst/>
          </a:prstGeom>
          <a:noFill/>
        </p:spPr>
        <p:txBody>
          <a:bodyPr wrap="square" rtlCol="0">
            <a:spAutoFit/>
          </a:bodyPr>
          <a:lstStyle/>
          <a:p>
            <a:r>
              <a:rPr lang="vi-VN" altLang="en-US" sz="3200"/>
              <a:t>A. NAOH		B. H</a:t>
            </a:r>
            <a:r>
              <a:rPr lang="vi-VN" altLang="en-US" sz="3200" baseline="-25000"/>
              <a:t>2</a:t>
            </a:r>
            <a:r>
              <a:rPr lang="vi-VN" altLang="en-US" sz="3200"/>
              <a:t>SO</a:t>
            </a:r>
            <a:r>
              <a:rPr lang="vi-VN" altLang="en-US" sz="3200" baseline="-25000"/>
              <a:t>4</a:t>
            </a:r>
            <a:endParaRPr lang="vi-VN" altLang="en-US" sz="3200"/>
          </a:p>
          <a:p>
            <a:r>
              <a:rPr lang="vi-VN" altLang="en-US" sz="3200"/>
              <a:t>C. CuO		D. Mg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congioilam.wav"/>
                                        </p:tgtEl>
                                      </p:cMediaNode>
                                    </p:audio>
                                  </p:sub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500"/>
                                        <p:tgtEl>
                                          <p:spTgt spid="77"/>
                                        </p:tgtEl>
                                      </p:cBhvr>
                                    </p:animEffect>
                                  </p:childTnLst>
                                </p:cTn>
                              </p:par>
                              <p:par>
                                <p:cTn id="192" presetID="8" presetClass="emph" presetSubtype="0" repeatCount="indefinite" fill="hold" grpId="1" nodeType="withEffect">
                                  <p:stCondLst>
                                    <p:cond delay="0"/>
                                  </p:stCondLst>
                                  <p:childTnLst>
                                    <p:animRot by="21600000">
                                      <p:cBhvr>
                                        <p:cTn id="19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4" restart="whenNotActive" fill="hold" evtFilter="cancelBubble" nodeType="interactiveSeq">
                <p:stCondLst>
                  <p:cond evt="onClick" delay="0">
                    <p:tgtEl>
                      <p:spTgt spid="30"/>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nodeType="clickEffect">
                                  <p:stCondLst>
                                    <p:cond delay="0"/>
                                  </p:stCondLst>
                                  <p:childTnLst>
                                    <p:animRot by="120000">
                                      <p:cBhvr>
                                        <p:cTn id="198" dur="100" fill="hold">
                                          <p:stCondLst>
                                            <p:cond delay="0"/>
                                          </p:stCondLst>
                                        </p:cTn>
                                        <p:tgtEl>
                                          <p:spTgt spid="30"/>
                                        </p:tgtEl>
                                        <p:attrNameLst>
                                          <p:attrName>r</p:attrName>
                                        </p:attrNameLst>
                                      </p:cBhvr>
                                    </p:animRot>
                                    <p:animRot by="-240000">
                                      <p:cBhvr>
                                        <p:cTn id="199" dur="200" fill="hold">
                                          <p:stCondLst>
                                            <p:cond delay="200"/>
                                          </p:stCondLst>
                                        </p:cTn>
                                        <p:tgtEl>
                                          <p:spTgt spid="30"/>
                                        </p:tgtEl>
                                        <p:attrNameLst>
                                          <p:attrName>r</p:attrName>
                                        </p:attrNameLst>
                                      </p:cBhvr>
                                    </p:animRot>
                                    <p:animRot by="240000">
                                      <p:cBhvr>
                                        <p:cTn id="200" dur="200" fill="hold">
                                          <p:stCondLst>
                                            <p:cond delay="400"/>
                                          </p:stCondLst>
                                        </p:cTn>
                                        <p:tgtEl>
                                          <p:spTgt spid="30"/>
                                        </p:tgtEl>
                                        <p:attrNameLst>
                                          <p:attrName>r</p:attrName>
                                        </p:attrNameLst>
                                      </p:cBhvr>
                                    </p:animRot>
                                    <p:animRot by="-240000">
                                      <p:cBhvr>
                                        <p:cTn id="201" dur="200" fill="hold">
                                          <p:stCondLst>
                                            <p:cond delay="600"/>
                                          </p:stCondLst>
                                        </p:cTn>
                                        <p:tgtEl>
                                          <p:spTgt spid="30"/>
                                        </p:tgtEl>
                                        <p:attrNameLst>
                                          <p:attrName>r</p:attrName>
                                        </p:attrNameLst>
                                      </p:cBhvr>
                                    </p:animRot>
                                    <p:animRot by="120000">
                                      <p:cBhvr>
                                        <p:cTn id="202" dur="200" fill="hold">
                                          <p:stCondLst>
                                            <p:cond delay="800"/>
                                          </p:stCondLst>
                                        </p:cTn>
                                        <p:tgtEl>
                                          <p:spTgt spid="30"/>
                                        </p:tgtEl>
                                        <p:attrNameLst>
                                          <p:attrName>r</p:attrName>
                                        </p:attrNameLst>
                                      </p:cBhvr>
                                    </p:animRo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250"/>
                                        <p:tgtEl>
                                          <p:spTgt spid="16"/>
                                        </p:tgtEl>
                                      </p:cBhvr>
                                    </p:animEffect>
                                    <p:set>
                                      <p:cBhvr>
                                        <p:cTn id="206" dur="1" fill="hold">
                                          <p:stCondLst>
                                            <p:cond delay="249"/>
                                          </p:stCondLst>
                                        </p:cTn>
                                        <p:tgtEl>
                                          <p:spTgt spid="16"/>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fade">
                                      <p:cBhvr>
                                        <p:cTn id="209" dur="250"/>
                                        <p:tgtEl>
                                          <p:spTgt spid="5"/>
                                        </p:tgtEl>
                                      </p:cBhvr>
                                    </p:animEffect>
                                  </p:childTnLst>
                                </p:cTn>
                              </p:par>
                            </p:childTnLst>
                          </p:cTn>
                        </p:par>
                        <p:par>
                          <p:cTn id="210" fill="hold">
                            <p:stCondLst>
                              <p:cond delay="1500"/>
                            </p:stCondLst>
                            <p:childTnLst>
                              <p:par>
                                <p:cTn id="211" presetID="49" presetClass="path" presetSubtype="0" accel="50000" decel="50000" fill="hold" nodeType="afterEffect">
                                  <p:stCondLst>
                                    <p:cond delay="0"/>
                                  </p:stCondLst>
                                  <p:childTnLst>
                                    <p:animMotion origin="layout" path="M -0.00573 0.02894 L 0.07917 0.32917 " pathEditMode="relative" rAng="0" ptsTypes="AA">
                                      <p:cBhvr>
                                        <p:cTn id="212" dur="2000" fill="hold"/>
                                        <p:tgtEl>
                                          <p:spTgt spid="5"/>
                                        </p:tgtEl>
                                        <p:attrNameLst>
                                          <p:attrName>ppt_x</p:attrName>
                                          <p:attrName>ppt_y</p:attrName>
                                        </p:attrNameLst>
                                      </p:cBhvr>
                                      <p:rCtr x="4236" y="15000"/>
                                    </p:animMotion>
                                  </p:childTnLst>
                                </p:cTn>
                              </p:par>
                            </p:childTnLst>
                          </p:cTn>
                        </p:par>
                        <p:par>
                          <p:cTn id="213" fill="hold">
                            <p:stCondLst>
                              <p:cond delay="3500"/>
                            </p:stCondLst>
                            <p:childTnLst>
                              <p:par>
                                <p:cTn id="214" presetID="10" presetClass="exit" presetSubtype="0" fill="hold" nodeType="afterEffect">
                                  <p:stCondLst>
                                    <p:cond delay="0"/>
                                  </p:stCondLst>
                                  <p:childTnLst>
                                    <p:animEffect transition="out" filter="fade">
                                      <p:cBhvr>
                                        <p:cTn id="215" dur="250"/>
                                        <p:tgtEl>
                                          <p:spTgt spid="5"/>
                                        </p:tgtEl>
                                      </p:cBhvr>
                                    </p:animEffect>
                                    <p:set>
                                      <p:cBhvr>
                                        <p:cTn id="216" dur="1" fill="hold">
                                          <p:stCondLst>
                                            <p:cond delay="249"/>
                                          </p:stCondLst>
                                        </p:cTn>
                                        <p:tgtEl>
                                          <p:spTgt spid="5"/>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50"/>
                                        <p:tgtEl>
                                          <p:spTgt spid="28"/>
                                        </p:tgtEl>
                                      </p:cBhvr>
                                    </p:animEffect>
                                  </p:childTnLst>
                                </p:cTn>
                              </p:par>
                            </p:childTnLst>
                          </p:cTn>
                        </p:par>
                        <p:par>
                          <p:cTn id="220" fill="hold">
                            <p:stCondLst>
                              <p:cond delay="4000"/>
                            </p:stCondLst>
                            <p:childTnLst>
                              <p:par>
                                <p:cTn id="221" presetID="32" presetClass="emph" presetSubtype="0" fill="hold" nodeType="afterEffect">
                                  <p:stCondLst>
                                    <p:cond delay="0"/>
                                  </p:stCondLst>
                                  <p:childTnLst>
                                    <p:animRot by="120000">
                                      <p:cBhvr>
                                        <p:cTn id="222" dur="200" fill="hold">
                                          <p:stCondLst>
                                            <p:cond delay="0"/>
                                          </p:stCondLst>
                                        </p:cTn>
                                        <p:tgtEl>
                                          <p:spTgt spid="28"/>
                                        </p:tgtEl>
                                        <p:attrNameLst>
                                          <p:attrName>r</p:attrName>
                                        </p:attrNameLst>
                                      </p:cBhvr>
                                    </p:animRot>
                                    <p:animRot by="-240000">
                                      <p:cBhvr>
                                        <p:cTn id="223" dur="400" fill="hold">
                                          <p:stCondLst>
                                            <p:cond delay="400"/>
                                          </p:stCondLst>
                                        </p:cTn>
                                        <p:tgtEl>
                                          <p:spTgt spid="28"/>
                                        </p:tgtEl>
                                        <p:attrNameLst>
                                          <p:attrName>r</p:attrName>
                                        </p:attrNameLst>
                                      </p:cBhvr>
                                    </p:animRot>
                                    <p:animRot by="240000">
                                      <p:cBhvr>
                                        <p:cTn id="224" dur="400" fill="hold">
                                          <p:stCondLst>
                                            <p:cond delay="800"/>
                                          </p:stCondLst>
                                        </p:cTn>
                                        <p:tgtEl>
                                          <p:spTgt spid="28"/>
                                        </p:tgtEl>
                                        <p:attrNameLst>
                                          <p:attrName>r</p:attrName>
                                        </p:attrNameLst>
                                      </p:cBhvr>
                                    </p:animRot>
                                    <p:animRot by="-240000">
                                      <p:cBhvr>
                                        <p:cTn id="225" dur="400" fill="hold">
                                          <p:stCondLst>
                                            <p:cond delay="1200"/>
                                          </p:stCondLst>
                                        </p:cTn>
                                        <p:tgtEl>
                                          <p:spTgt spid="28"/>
                                        </p:tgtEl>
                                        <p:attrNameLst>
                                          <p:attrName>r</p:attrName>
                                        </p:attrNameLst>
                                      </p:cBhvr>
                                    </p:animRot>
                                    <p:animRot by="120000">
                                      <p:cBhvr>
                                        <p:cTn id="226" dur="400" fill="hold">
                                          <p:stCondLst>
                                            <p:cond delay="1600"/>
                                          </p:stCondLst>
                                        </p:cTn>
                                        <p:tgtEl>
                                          <p:spTgt spid="28"/>
                                        </p:tgtEl>
                                        <p:attrNameLst>
                                          <p:attrName>r</p:attrName>
                                        </p:attrNameLst>
                                      </p:cBhvr>
                                    </p:animRot>
                                  </p:childTnLst>
                                </p:cTn>
                              </p:par>
                              <p:par>
                                <p:cTn id="227" presetID="32" presetClass="emph" presetSubtype="0" fill="hold" nodeType="withEffect">
                                  <p:stCondLst>
                                    <p:cond delay="0"/>
                                  </p:stCondLst>
                                  <p:childTnLst>
                                    <p:animRot by="120000">
                                      <p:cBhvr>
                                        <p:cTn id="228" dur="200" fill="hold">
                                          <p:stCondLst>
                                            <p:cond delay="0"/>
                                          </p:stCondLst>
                                        </p:cTn>
                                        <p:tgtEl>
                                          <p:spTgt spid="30"/>
                                        </p:tgtEl>
                                        <p:attrNameLst>
                                          <p:attrName>r</p:attrName>
                                        </p:attrNameLst>
                                      </p:cBhvr>
                                    </p:animRot>
                                    <p:animRot by="-240000">
                                      <p:cBhvr>
                                        <p:cTn id="229" dur="400" fill="hold">
                                          <p:stCondLst>
                                            <p:cond delay="400"/>
                                          </p:stCondLst>
                                        </p:cTn>
                                        <p:tgtEl>
                                          <p:spTgt spid="30"/>
                                        </p:tgtEl>
                                        <p:attrNameLst>
                                          <p:attrName>r</p:attrName>
                                        </p:attrNameLst>
                                      </p:cBhvr>
                                    </p:animRot>
                                    <p:animRot by="240000">
                                      <p:cBhvr>
                                        <p:cTn id="230" dur="400" fill="hold">
                                          <p:stCondLst>
                                            <p:cond delay="800"/>
                                          </p:stCondLst>
                                        </p:cTn>
                                        <p:tgtEl>
                                          <p:spTgt spid="30"/>
                                        </p:tgtEl>
                                        <p:attrNameLst>
                                          <p:attrName>r</p:attrName>
                                        </p:attrNameLst>
                                      </p:cBhvr>
                                    </p:animRot>
                                    <p:animRot by="-240000">
                                      <p:cBhvr>
                                        <p:cTn id="231" dur="400" fill="hold">
                                          <p:stCondLst>
                                            <p:cond delay="1200"/>
                                          </p:stCondLst>
                                        </p:cTn>
                                        <p:tgtEl>
                                          <p:spTgt spid="30"/>
                                        </p:tgtEl>
                                        <p:attrNameLst>
                                          <p:attrName>r</p:attrName>
                                        </p:attrNameLst>
                                      </p:cBhvr>
                                    </p:animRot>
                                    <p:animRot by="120000">
                                      <p:cBhvr>
                                        <p:cTn id="232" dur="400" fill="hold">
                                          <p:stCondLst>
                                            <p:cond delay="1600"/>
                                          </p:stCondLst>
                                        </p:cTn>
                                        <p:tgtEl>
                                          <p:spTgt spid="30"/>
                                        </p:tgtEl>
                                        <p:attrNameLst>
                                          <p:attrName>r</p:attrName>
                                        </p:attrNameLst>
                                      </p:cBhvr>
                                    </p:animRot>
                                  </p:childTnLst>
                                </p:cTn>
                              </p:par>
                            </p:childTnLst>
                          </p:cTn>
                        </p:par>
                        <p:par>
                          <p:cTn id="233" fill="hold">
                            <p:stCondLst>
                              <p:cond delay="6000"/>
                            </p:stCondLst>
                            <p:childTnLst>
                              <p:par>
                                <p:cTn id="234" presetID="10" presetClass="exit" presetSubtype="0" fill="hold" nodeType="afterEffect">
                                  <p:stCondLst>
                                    <p:cond delay="0"/>
                                  </p:stCondLst>
                                  <p:childTnLst>
                                    <p:animEffect transition="out" filter="fade">
                                      <p:cBhvr>
                                        <p:cTn id="235" dur="250"/>
                                        <p:tgtEl>
                                          <p:spTgt spid="28"/>
                                        </p:tgtEl>
                                      </p:cBhvr>
                                    </p:animEffect>
                                    <p:set>
                                      <p:cBhvr>
                                        <p:cTn id="236" dur="1" fill="hold">
                                          <p:stCondLst>
                                            <p:cond delay="249"/>
                                          </p:stCondLst>
                                        </p:cTn>
                                        <p:tgtEl>
                                          <p:spTgt spid="28"/>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27"/>
                                        </p:tgtEl>
                                        <p:attrNameLst>
                                          <p:attrName>style.visibility</p:attrName>
                                        </p:attrNameLst>
                                      </p:cBhvr>
                                      <p:to>
                                        <p:strVal val="visible"/>
                                      </p:to>
                                    </p:set>
                                    <p:animEffect transition="in" filter="fade">
                                      <p:cBhvr>
                                        <p:cTn id="239" dur="250"/>
                                        <p:tgtEl>
                                          <p:spTgt spid="27"/>
                                        </p:tgtEl>
                                      </p:cBhvr>
                                    </p:animEffect>
                                  </p:childTnLst>
                                  <p:subTnLst>
                                    <p:audio>
                                      <p:cMediaNode>
                                        <p:cTn display="0" masterRel="sameClick">
                                          <p:stCondLst>
                                            <p:cond evt="begin" delay="0">
                                              <p:tn val="237"/>
                                            </p:cond>
                                          </p:stCondLst>
                                          <p:endCondLst>
                                            <p:cond evt="onStopAudio" delay="0">
                                              <p:tgtEl>
                                                <p:sldTgt/>
                                              </p:tgtEl>
                                            </p:cond>
                                          </p:endCondLst>
                                        </p:cTn>
                                        <p:tgtEl>
                                          <p:sndTgt r:embed="rId2" name="oisairoi.wav"/>
                                        </p:tgtEl>
                                      </p:cMediaNode>
                                    </p:audio>
                                  </p:subTnLst>
                                </p:cTn>
                              </p:par>
                              <p:par>
                                <p:cTn id="240" presetID="10" presetClass="entr" presetSubtype="0" fill="hold" nodeType="with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fade">
                                      <p:cBhvr>
                                        <p:cTn id="242" dur="250"/>
                                        <p:tgtEl>
                                          <p:spTgt spid="25"/>
                                        </p:tgtEl>
                                      </p:cBhvr>
                                    </p:animEffect>
                                  </p:childTnLst>
                                </p:cTn>
                              </p:par>
                              <p:par>
                                <p:cTn id="243" presetID="10" presetClass="exit" presetSubtype="0" fill="hold" nodeType="withEffect">
                                  <p:stCondLst>
                                    <p:cond delay="0"/>
                                  </p:stCondLst>
                                  <p:childTnLst>
                                    <p:animEffect transition="out" filter="fade">
                                      <p:cBhvr>
                                        <p:cTn id="244" dur="250"/>
                                        <p:tgtEl>
                                          <p:spTgt spid="30"/>
                                        </p:tgtEl>
                                      </p:cBhvr>
                                    </p:animEffect>
                                    <p:set>
                                      <p:cBhvr>
                                        <p:cTn id="24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4"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34">
                                            <p:txEl>
                                              <p:pRg st="0" end="0"/>
                                            </p:txEl>
                                          </p:spTgt>
                                        </p:tgtEl>
                                        <p:attrNameLst>
                                          <p:attrName>style.color</p:attrName>
                                        </p:attrNameLst>
                                      </p:cBhvr>
                                      <p:by>
                                        <p:hsl h="0" s="-12549" l="-25098"/>
                                      </p:by>
                                    </p:animClr>
                                    <p:animClr clrSpc="hsl" dir="cw">
                                      <p:cBhvr>
                                        <p:cTn id="262" dur="500" fill="hold"/>
                                        <p:tgtEl>
                                          <p:spTgt spid="34">
                                            <p:txEl>
                                              <p:pRg st="0" end="0"/>
                                            </p:txEl>
                                          </p:spTgt>
                                        </p:tgtEl>
                                        <p:attrNameLst>
                                          <p:attrName>fillcolor</p:attrName>
                                        </p:attrNameLst>
                                      </p:cBhvr>
                                      <p:by>
                                        <p:hsl h="0" s="-12549" l="-25098"/>
                                      </p:by>
                                    </p:animClr>
                                    <p:animClr clrSpc="hsl" dir="cw">
                                      <p:cBhvr>
                                        <p:cTn id="263" dur="500" fill="hold"/>
                                        <p:tgtEl>
                                          <p:spTgt spid="34">
                                            <p:txEl>
                                              <p:pRg st="0" end="0"/>
                                            </p:txEl>
                                          </p:spTgt>
                                        </p:tgtEl>
                                        <p:attrNameLst>
                                          <p:attrName>stroke.color</p:attrName>
                                        </p:attrNameLst>
                                      </p:cBhvr>
                                      <p:by>
                                        <p:hsl h="0" s="-12549" l="-25098"/>
                                      </p:by>
                                    </p:animClr>
                                    <p:set>
                                      <p:cBhvr>
                                        <p:cTn id="264" dur="500" fill="hold"/>
                                        <p:tgtEl>
                                          <p:spTgt spid="34">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29">
                                            <p:txEl>
                                              <p:pRg st="0" end="0"/>
                                            </p:txEl>
                                          </p:spTgt>
                                        </p:tgtEl>
                                        <p:attrNameLst>
                                          <p:attrName>style.color</p:attrName>
                                        </p:attrNameLst>
                                      </p:cBhvr>
                                      <p:by>
                                        <p:hsl h="0" s="-12549" l="-25098"/>
                                      </p:by>
                                    </p:animClr>
                                    <p:animClr clrSpc="hsl" dir="cw">
                                      <p:cBhvr>
                                        <p:cTn id="267" dur="500" fill="hold"/>
                                        <p:tgtEl>
                                          <p:spTgt spid="29">
                                            <p:txEl>
                                              <p:pRg st="0" end="0"/>
                                            </p:txEl>
                                          </p:spTgt>
                                        </p:tgtEl>
                                        <p:attrNameLst>
                                          <p:attrName>fillcolor</p:attrName>
                                        </p:attrNameLst>
                                      </p:cBhvr>
                                      <p:by>
                                        <p:hsl h="0" s="-12549" l="-25098"/>
                                      </p:by>
                                    </p:animClr>
                                    <p:animClr clrSpc="hsl" dir="cw">
                                      <p:cBhvr>
                                        <p:cTn id="268" dur="500" fill="hold"/>
                                        <p:tgtEl>
                                          <p:spTgt spid="29">
                                            <p:txEl>
                                              <p:pRg st="0" end="0"/>
                                            </p:txEl>
                                          </p:spTgt>
                                        </p:tgtEl>
                                        <p:attrNameLst>
                                          <p:attrName>stroke.color</p:attrName>
                                        </p:attrNameLst>
                                      </p:cBhvr>
                                      <p:by>
                                        <p:hsl h="0" s="-12549" l="-25098"/>
                                      </p:by>
                                    </p:animClr>
                                    <p:set>
                                      <p:cBhvr>
                                        <p:cTn id="269"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42265" y="530860"/>
            <a:ext cx="8324215" cy="550799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Thang pH</a:t>
            </a:r>
          </a:p>
          <a:p>
            <a:r>
              <a:rPr lang="vi-VN" altLang="en-US" sz="3200">
                <a:solidFill>
                  <a:srgbClr val="FF0000"/>
                </a:solidFill>
                <a:latin typeface="Times New Roman" panose="02020603050405020304" pitchFamily="18" charset="0"/>
                <a:cs typeface="Times New Roman" panose="02020603050405020304" pitchFamily="18" charset="0"/>
              </a:rPr>
              <a:t>a. Thang pH</a:t>
            </a:r>
            <a:endParaRPr lang="en-US" sz="320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pH của một dung dịch cho biết độ acid, độ base của dung dịch.</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pH&lt;7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acid</a:t>
            </a:r>
            <a:r>
              <a:rPr lang="en-US" sz="3200">
                <a:latin typeface="Times New Roman" panose="02020603050405020304" pitchFamily="18" charset="0"/>
                <a:cs typeface="Times New Roman" panose="02020603050405020304" pitchFamily="18" charset="0"/>
              </a:rPr>
              <a:t>, pH càng nhỏ, độ acid dung dịch càng lớn.</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trung tính</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pH&gt;7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base</a:t>
            </a:r>
            <a:r>
              <a:rPr lang="en-US" sz="3200">
                <a:latin typeface="Times New Roman" panose="02020603050405020304" pitchFamily="18" charset="0"/>
                <a:cs typeface="Times New Roman" panose="02020603050405020304" pitchFamily="18" charset="0"/>
              </a:rPr>
              <a:t>, pH càng lớn, độ base dung dịch càng lớn.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rPr>
              <a:t>Thang pH là gì ? </a:t>
            </a:r>
            <a:r>
              <a:rPr lang="nl-NL" sz="3200" b="1" i="1">
                <a:solidFill>
                  <a:schemeClr val="tx1"/>
                </a:solidFill>
              </a:rPr>
              <a:t>Giá trị pH được sử dụng để làm gì ?</a:t>
            </a:r>
            <a:endParaRPr lang="vi-VN" sz="3200" b="1" i="1">
              <a:solidFill>
                <a:schemeClr val="tx1"/>
              </a:solidFill>
            </a:endParaRPr>
          </a:p>
        </p:txBody>
      </p:sp>
      <p:sp>
        <p:nvSpPr>
          <p:cNvPr id="6" name="TextBox 5"/>
          <p:cNvSpPr txBox="1"/>
          <p:nvPr/>
        </p:nvSpPr>
        <p:spPr>
          <a:xfrm>
            <a:off x="762000" y="457200"/>
            <a:ext cx="6553200" cy="523220"/>
          </a:xfrm>
          <a:prstGeom prst="rect">
            <a:avLst/>
          </a:prstGeom>
          <a:noFill/>
        </p:spPr>
        <p:txBody>
          <a:bodyPr wrap="square" rtlCol="0">
            <a:spAutoFit/>
          </a:bodyPr>
          <a:lstStyle/>
          <a:p>
            <a:r>
              <a:rPr lang="en-US" sz="2800" b="1">
                <a:solidFill>
                  <a:srgbClr val="C00000"/>
                </a:solidFill>
              </a:rPr>
              <a:t>Quan sát hình ảnh sau và trả lời câu hỏi :</a:t>
            </a:r>
            <a:endParaRPr lang="vi-VN" sz="2800" b="1">
              <a:solidFill>
                <a:srgbClr val="C00000"/>
              </a:solidFill>
            </a:endParaRPr>
          </a:p>
        </p:txBody>
      </p:sp>
      <p:pic>
        <p:nvPicPr>
          <p:cNvPr id="1028" name="Picture 4" descr="C:\Users\Admin\Downloads\620720b10ec1d939563080.jpg"/>
          <p:cNvPicPr>
            <a:picLocks noChangeAspect="1" noChangeArrowheads="1"/>
          </p:cNvPicPr>
          <p:nvPr/>
        </p:nvPicPr>
        <p:blipFill>
          <a:blip r:embed="rId3"/>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3"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3"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lstStyle/>
          <a:p>
            <a:r>
              <a:rPr lang="en-US" sz="2400"/>
              <a:t>Hình. Giấy pH và thang đo pH</a:t>
            </a:r>
          </a:p>
        </p:txBody>
      </p:sp>
      <p:pic>
        <p:nvPicPr>
          <p:cNvPr id="1297554202" name="Picture 283" descr="Wattson Ph/ORP/Nhiệt Kế Máy Kiểm Tra Chất Lượng Nước PH Buffer Bột Dụng Cụ"/>
          <p:cNvPicPr>
            <a:picLocks noChangeAspect="1" noChangeArrowheads="1"/>
          </p:cNvPicPr>
          <p:nvPr/>
        </p:nvPicPr>
        <p:blipFill>
          <a:blip r:embed="rId4"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lstStyle/>
          <a:p>
            <a:r>
              <a:rPr lang="en-US" sz="2400"/>
              <a:t>Hình. pH kế</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2"/>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23925" y="426085"/>
            <a:ext cx="5494020" cy="521970"/>
          </a:xfrm>
          <a:prstGeom prst="rect">
            <a:avLst/>
          </a:prstGeom>
          <a:noFill/>
        </p:spPr>
        <p:txBody>
          <a:bodyPr wrap="square" rtlCol="0">
            <a:spAutoFit/>
          </a:bodyPr>
          <a:lstStyle/>
          <a:p>
            <a:r>
              <a:rPr lang="vi-VN" altLang="en-US" sz="2800">
                <a:solidFill>
                  <a:srgbClr val="FF0000"/>
                </a:solidFill>
              </a:rPr>
              <a:t>b. pH và môi trường sống</a:t>
            </a:r>
          </a:p>
        </p:txBody>
      </p:sp>
      <p:sp>
        <p:nvSpPr>
          <p:cNvPr id="3" name="Text Box 2"/>
          <p:cNvSpPr txBox="1"/>
          <p:nvPr/>
        </p:nvSpPr>
        <p:spPr>
          <a:xfrm>
            <a:off x="440055" y="976630"/>
            <a:ext cx="8131810" cy="2830195"/>
          </a:xfrm>
          <a:prstGeom prst="rect">
            <a:avLst/>
          </a:prstGeom>
          <a:noFill/>
        </p:spPr>
        <p:txBody>
          <a:bodyPr wrap="square" rtlCol="0">
            <a:spAutoFit/>
          </a:bodyPr>
          <a:lstStyle/>
          <a:p>
            <a:r>
              <a:rPr lang="en-US" sz="3200"/>
              <a:t>pH của môi trường có ảnh hưởng đến đời sống của con người và các loài động, thực vật. Việc xác định giá trị pH phù hợp sẽ góp phần cải tạo môi trường, xây dựng và phát triển cho cơ thể sống.</a:t>
            </a:r>
          </a:p>
          <a:p>
            <a:r>
              <a:rPr lang="en-US"/>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6250" y="305435"/>
            <a:ext cx="8355965" cy="5934710"/>
          </a:xfrm>
          <a:prstGeom prst="rect">
            <a:avLst/>
          </a:prstGeom>
          <a:noFill/>
        </p:spPr>
        <p:txBody>
          <a:bodyPr wrap="square" rtlCol="0">
            <a:noAutofit/>
          </a:bodyPr>
          <a:lstStyle/>
          <a:p>
            <a:r>
              <a:rPr lang="en-US" sz="2400">
                <a:sym typeface="+mn-ea"/>
              </a:rPr>
              <a:t>● Chẳng hạn, pH máu ở người và động vật có giá trị gần như không đổi (một người khỏe mạnh có giá trị pH của máu nằm trong khoảng từ 7,35 đến 7,45).</a:t>
            </a:r>
            <a:endParaRPr lang="en-US" sz="2400"/>
          </a:p>
          <a:p>
            <a:r>
              <a:rPr lang="en-US" sz="2400"/>
              <a:t>● Dạ dày có pH &lt; 7, chứa dịch vị có tính acid mạnh (thành phần chủ yếu là hydrochloric acid), lượng acid này có tác dụng tiêu hoá nhanh thức ăn đồng thời tiêu diệt các vi khuẩn có hại cho hệ thống tiêu hoá.</a:t>
            </a:r>
          </a:p>
          <a:p>
            <a:r>
              <a:rPr lang="en-US" sz="2400"/>
              <a:t>	● Một số cây trồng như khoai tây thích hợp với đất chua (đất acid), pH = 4,5 – 6; một số loại rau như xà lách, rau diếp lại pH = 8 – 9. </a:t>
            </a:r>
          </a:p>
          <a:p>
            <a:r>
              <a:rPr lang="en-US" sz="2400"/>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027" name="Picture 3" descr="C:\Users\Admin\Downloads\co-the-ban-chua-biet-mau-duoc-tao-ra-nhu-the-nao-2185149.jpg.351.185.jpg"/>
          <p:cNvPicPr>
            <a:picLocks noChangeAspect="1" noChangeArrowheads="1"/>
          </p:cNvPicPr>
          <p:nvPr/>
        </p:nvPicPr>
        <p:blipFill>
          <a:blip r:embed="rId3"/>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4"/>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máu khoảng </a:t>
            </a:r>
          </a:p>
          <a:p>
            <a:pPr algn="ctr"/>
            <a:r>
              <a:rPr lang="en-US" sz="2400" b="1" i="1">
                <a:solidFill>
                  <a:schemeClr val="tx1"/>
                </a:solidFill>
              </a:rPr>
              <a:t>7.35 – 7.45</a:t>
            </a:r>
            <a:endParaRPr lang="vi-VN" sz="2400" b="1" i="1">
              <a:solidFill>
                <a:schemeClr val="tx1"/>
              </a:solidFill>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dạ dày khoảng </a:t>
            </a:r>
          </a:p>
          <a:p>
            <a:pPr algn="ctr"/>
            <a:r>
              <a:rPr lang="en-US" sz="2400" b="1" i="1">
                <a:solidFill>
                  <a:schemeClr val="tx1"/>
                </a:solidFill>
              </a:rPr>
              <a:t>1.5 – 3.5</a:t>
            </a:r>
            <a:endParaRPr lang="vi-VN" sz="24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r>
              <a:rPr lang="nl-NL" sz="2400" b="1">
                <a:solidFill>
                  <a:srgbClr val="FFFF00"/>
                </a:solidFill>
              </a:rPr>
              <a:t>*  Thang pH là một tập hợp các con số từ 1 – 14 được sử dụng để đánh giá dộ acid – base của dung dịch.</a:t>
            </a:r>
            <a:endParaRPr lang="vi-VN" sz="2400" b="1">
              <a:solidFill>
                <a:srgbClr val="FFFF00"/>
              </a:solidFill>
            </a:endParaRPr>
          </a:p>
          <a:p>
            <a:r>
              <a:rPr lang="nl-NL" sz="2400" b="1">
                <a:solidFill>
                  <a:srgbClr val="FFFF00"/>
                </a:solidFill>
              </a:rPr>
              <a:t>+ pH &lt; 7 : môi trường acid</a:t>
            </a:r>
            <a:endParaRPr lang="vi-VN" sz="2400" b="1">
              <a:solidFill>
                <a:srgbClr val="FFFF00"/>
              </a:solidFill>
            </a:endParaRPr>
          </a:p>
          <a:p>
            <a:r>
              <a:rPr lang="nl-NL" sz="2400" b="1">
                <a:solidFill>
                  <a:srgbClr val="FFFF00"/>
                </a:solidFill>
              </a:rPr>
              <a:t>+ pH = 7: môi trường trung tính</a:t>
            </a:r>
            <a:endParaRPr lang="vi-VN" sz="2400" b="1">
              <a:solidFill>
                <a:srgbClr val="FFFF00"/>
              </a:solidFill>
            </a:endParaRPr>
          </a:p>
          <a:p>
            <a:r>
              <a:rPr lang="nl-NL" sz="2400" b="1">
                <a:solidFill>
                  <a:srgbClr val="FFFF00"/>
                </a:solidFill>
              </a:rPr>
              <a:t>+ pH &gt; 7 : môi trường base</a:t>
            </a:r>
            <a:endParaRPr lang="vi-VN" sz="2400" b="1">
              <a:solidFill>
                <a:srgbClr val="FFFF00"/>
              </a:solidFill>
            </a:endParaRPr>
          </a:p>
          <a:p>
            <a:r>
              <a:rPr lang="nl-NL" sz="2400" b="1" i="1">
                <a:solidFill>
                  <a:schemeClr val="bg1"/>
                </a:solidFill>
              </a:rPr>
              <a:t>* Sử dụng giá trị pH để đánh giá độ acid, base của các dung dịch, môi trường đất, nước..... phục vụ cho sản xuất, đời sống và chăm sóc sức khỏe...</a:t>
            </a:r>
            <a:r>
              <a:rPr lang="en-US" sz="2400" b="1">
                <a:solidFill>
                  <a:schemeClr val="bg1"/>
                </a:solidFill>
              </a:rPr>
              <a:t> </a:t>
            </a:r>
            <a:endParaRPr lang="vi-V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9" name="Picture 3" descr="C:\Users\Admin\Downloads\Slide-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800" b="1"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a:solidFill>
                  <a:srgbClr val="FF0000"/>
                </a:solidFill>
              </a:rPr>
              <a:t>Nhỏ dung dịch acid vào giấy quỳ tím, quỳ tím chuyển màu gì ?</a:t>
            </a:r>
            <a:endParaRPr lang="vi-VN" sz="3200" b="1">
              <a:solidFill>
                <a:srgbClr val="FF0000"/>
              </a:solidFill>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indent="-514350">
              <a:buAutoNum type="alphaUcPeriod"/>
            </a:pPr>
            <a:r>
              <a:rPr lang="nl-NL" sz="3200" b="1">
                <a:solidFill>
                  <a:schemeClr val="bg1"/>
                </a:solidFill>
              </a:rPr>
              <a:t>Xanh                  </a:t>
            </a:r>
          </a:p>
          <a:p>
            <a:pPr marL="514350" indent="-514350">
              <a:buAutoNum type="alphaUcPeriod"/>
            </a:pPr>
            <a:r>
              <a:rPr lang="nl-NL" sz="3200" b="1">
                <a:solidFill>
                  <a:schemeClr val="bg1"/>
                </a:solidFill>
              </a:rPr>
              <a:t> B. Vàng        </a:t>
            </a:r>
            <a:endParaRPr lang="vi-VN" sz="3200" b="1">
              <a:solidFill>
                <a:schemeClr val="bg1"/>
              </a:solidFill>
            </a:endParaRPr>
          </a:p>
          <a:p>
            <a:r>
              <a:rPr lang="nl-NL" sz="3200" b="1">
                <a:solidFill>
                  <a:schemeClr val="bg1"/>
                </a:solidFill>
              </a:rPr>
              <a:t>C.  Đỏ                         D. Không đổi màu </a:t>
            </a:r>
            <a:endParaRPr lang="en-US" sz="3200" b="1">
              <a:solidFill>
                <a:schemeClr val="bg1"/>
              </a:solidFill>
              <a:cs typeface="Times New Roman" panose="02020603050405020304" pitchFamily="18" charset="0"/>
            </a:endParaRPr>
          </a:p>
          <a:p>
            <a:endParaRPr lang="vi-VN"/>
          </a:p>
        </p:txBody>
      </p:sp>
      <p:sp>
        <p:nvSpPr>
          <p:cNvPr id="2" name="Text Box 1"/>
          <p:cNvSpPr txBox="1"/>
          <p:nvPr/>
        </p:nvSpPr>
        <p:spPr>
          <a:xfrm>
            <a:off x="1932305" y="1374775"/>
            <a:ext cx="6625590" cy="829945"/>
          </a:xfrm>
          <a:prstGeom prst="rect">
            <a:avLst/>
          </a:prstGeom>
          <a:noFill/>
        </p:spPr>
        <p:txBody>
          <a:bodyPr wrap="square" rtlCol="0">
            <a:spAutoFit/>
          </a:bodyPr>
          <a:lstStyle/>
          <a:p>
            <a:r>
              <a:rPr lang="vi-VN" altLang="en-US" sz="2400"/>
              <a:t>A. Không màu		B. Màu xanh</a:t>
            </a:r>
          </a:p>
          <a:p>
            <a:r>
              <a:rPr lang="vi-VN" altLang="en-US" sz="2400"/>
              <a:t>C. Màu đỏ			D. màu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3"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2"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hlinkClick r:id="rId3" action="ppaction://hlinkfile"/>
          </p:cNvPr>
          <p:cNvSpPr txBox="1"/>
          <p:nvPr/>
        </p:nvSpPr>
        <p:spPr>
          <a:xfrm>
            <a:off x="1219200" y="2325469"/>
            <a:ext cx="7086600" cy="1754326"/>
          </a:xfrm>
          <a:prstGeom prst="rect">
            <a:avLst/>
          </a:prstGeom>
          <a:noFill/>
        </p:spPr>
        <p:txBody>
          <a:bodyPr wrap="square" rtlCol="0">
            <a:spAutoFit/>
          </a:bodyPr>
          <a:lstStyle/>
          <a:p>
            <a:pPr algn="ctr"/>
            <a:r>
              <a:rPr lang="en-US" sz="3600" b="1">
                <a:solidFill>
                  <a:srgbClr val="FF0000"/>
                </a:solidFill>
              </a:rPr>
              <a:t>Một số thực phẩm giàu tính kiềm, giúp cân bằng pH trong cơ thể </a:t>
            </a:r>
          </a:p>
          <a:p>
            <a:pPr algn="ctr"/>
            <a:r>
              <a:rPr lang="en-US" sz="3600" b="1">
                <a:solidFill>
                  <a:srgbClr val="FF0000"/>
                </a:solidFill>
              </a:rPr>
              <a:t>( xem video). </a:t>
            </a:r>
            <a:endParaRPr lang="vi-VN" sz="3600" b="1">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75000"/>
                  </a:schemeClr>
                </a:solidFill>
              </a:rPr>
              <a:t>Tổng kết bài 9 : </a:t>
            </a:r>
          </a:p>
          <a:p>
            <a:pPr algn="ctr"/>
            <a:r>
              <a:rPr lang="en-US" sz="3200" b="1">
                <a:solidFill>
                  <a:schemeClr val="tx2">
                    <a:lumMod val="75000"/>
                  </a:schemeClr>
                </a:solidFill>
              </a:rPr>
              <a:t>Base – Thang pH</a:t>
            </a:r>
            <a:endParaRPr lang="vi-VN" sz="3200" b="1">
              <a:solidFill>
                <a:schemeClr val="tx2">
                  <a:lumMod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 Học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tập</a:t>
            </a:r>
            <a:r>
              <a:rPr 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đề cương</a:t>
            </a:r>
            <a:r>
              <a:rPr lang="en-US" sz="3600" b="1">
                <a:solidFill>
                  <a:srgbClr val="0000CC"/>
                </a:solidFill>
                <a:latin typeface="Times New Roman" panose="02020603050405020304" pitchFamily="18" charset="0"/>
                <a:cs typeface="Times New Roman" panose="02020603050405020304" pitchFamily="18" charset="0"/>
              </a:rPr>
              <a:t>. </a:t>
            </a:r>
          </a:p>
          <a:p>
            <a:r>
              <a:rPr lang="en-US" sz="3600" b="1">
                <a:solidFill>
                  <a:srgbClr val="0000CC"/>
                </a:solidFill>
                <a:latin typeface="Times New Roman" panose="02020603050405020304" pitchFamily="18" charset="0"/>
                <a:cs typeface="Times New Roman" panose="02020603050405020304" pitchFamily="18" charset="0"/>
              </a:rPr>
              <a:t>- Đọc </a:t>
            </a:r>
            <a:r>
              <a:rPr lang="en-US" sz="3600" b="1" dirty="0" err="1">
                <a:solidFill>
                  <a:srgbClr val="0000CC"/>
                </a:solidFill>
                <a:latin typeface="Times New Roman" panose="02020603050405020304" pitchFamily="18" charset="0"/>
                <a:cs typeface="Times New Roman" panose="02020603050405020304" pitchFamily="18" charset="0"/>
              </a:rPr>
              <a:t>trước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bài</a:t>
            </a:r>
            <a:r>
              <a:rPr lang="en-US" sz="3600" b="1">
                <a:solidFill>
                  <a:srgbClr val="0000CC"/>
                </a:solidFill>
                <a:latin typeface="Times New Roman" panose="02020603050405020304" pitchFamily="18" charset="0"/>
                <a:cs typeface="Times New Roman" panose="02020603050405020304" pitchFamily="18" charset="0"/>
              </a:rPr>
              <a:t> 10 – Oxide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stretch>
            <a:fillRect/>
          </a:stretch>
        </p:blipFill>
        <p:spPr>
          <a:xfrm>
            <a:off x="566738" y="409045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9"/>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b="1">
              <a:solidFill>
                <a:srgbClr val="FF0000"/>
              </a:solidFill>
            </a:endParaRPr>
          </a:p>
          <a:p>
            <a:pPr algn="ctr"/>
            <a:r>
              <a:rPr lang="nl-NL" sz="3200" b="1">
                <a:solidFill>
                  <a:srgbClr val="FF0000"/>
                </a:solidFill>
              </a:rPr>
              <a:t>Trong thành phần của giấm ăn có chứa loại acid nào sau đây ?</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Chlohydric acid</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Sunfuric acid</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Nitric acid</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Axetic acid</a:t>
            </a:r>
          </a:p>
        </p:txBody>
      </p:sp>
      <p:sp>
        <p:nvSpPr>
          <p:cNvPr id="2" name="Text Box 1"/>
          <p:cNvSpPr txBox="1"/>
          <p:nvPr/>
        </p:nvSpPr>
        <p:spPr>
          <a:xfrm>
            <a:off x="1733550" y="1555115"/>
            <a:ext cx="6809740" cy="1076325"/>
          </a:xfrm>
          <a:prstGeom prst="rect">
            <a:avLst/>
          </a:prstGeom>
          <a:noFill/>
        </p:spPr>
        <p:txBody>
          <a:bodyPr wrap="square" rtlCol="0">
            <a:spAutoFit/>
          </a:bodyPr>
          <a:lstStyle/>
          <a:p>
            <a:r>
              <a:rPr lang="vi-VN" altLang="en-US" sz="3200"/>
              <a:t>A. HCl			B. HNO</a:t>
            </a:r>
            <a:r>
              <a:rPr lang="vi-VN" altLang="en-US" sz="3200" baseline="-25000"/>
              <a:t>3</a:t>
            </a:r>
            <a:endParaRPr lang="vi-VN" altLang="en-US" sz="3200"/>
          </a:p>
          <a:p>
            <a:r>
              <a:rPr lang="vi-VN" altLang="en-US" sz="3200"/>
              <a:t>C. H</a:t>
            </a:r>
            <a:r>
              <a:rPr lang="vi-VN" altLang="en-US" sz="3200" baseline="-25000"/>
              <a:t>2</a:t>
            </a:r>
            <a:r>
              <a:rPr lang="vi-VN" altLang="en-US" sz="3200"/>
              <a:t>SO</a:t>
            </a:r>
            <a:r>
              <a:rPr lang="vi-VN" altLang="en-US" sz="3200" baseline="-25000"/>
              <a:t>4</a:t>
            </a:r>
            <a:r>
              <a:rPr lang="vi-VN" altLang="en-US" sz="3200"/>
              <a:t>			D. CH</a:t>
            </a:r>
            <a:r>
              <a:rPr lang="vi-VN" altLang="en-US" sz="3200" baseline="-25000"/>
              <a:t>3</a:t>
            </a:r>
            <a:r>
              <a:rPr lang="vi-VN" altLang="en-US" sz="3200"/>
              <a:t>COOH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0"/>
            <a:ext cx="8001000" cy="2123658"/>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BÀI 9: </a:t>
            </a:r>
          </a:p>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BASE – THANG pH</a:t>
            </a:r>
            <a:r>
              <a:rPr lang="vi-VN" altLang="en-US" sz="6600" b="1" kern="0">
                <a:ln w="17780" cmpd="sng">
                  <a:solidFill>
                    <a:srgbClr val="FFFFFF"/>
                  </a:solidFill>
                  <a:prstDash val="solid"/>
                  <a:miter lim="800000"/>
                </a:ln>
                <a:solidFill>
                  <a:srgbClr val="FF0000"/>
                </a:solidFill>
                <a:effectLst>
                  <a:outerShdw blurRad="50800" algn="tl" rotWithShape="0">
                    <a:srgbClr val="000000"/>
                  </a:outerShdw>
                </a:effectLst>
                <a:latin typeface="+mj-lt"/>
              </a:rPr>
              <a:t> </a:t>
            </a:r>
            <a:endParaRPr lang="vi-VN" altLang="en-US" sz="6600" b="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grpSp>
        <p:nvGrpSpPr>
          <p:cNvPr id="6" name="Group 5"/>
          <p:cNvGrpSpPr/>
          <p:nvPr/>
        </p:nvGrpSpPr>
        <p:grpSpPr>
          <a:xfrm>
            <a:off x="459105" y="4180205"/>
            <a:ext cx="2293620" cy="2306320"/>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atom1"/>
          <p:cNvPicPr>
            <a:picLocks noGrp="1" noChangeAspect="1" noChangeArrowheads="1" noCrop="1"/>
          </p:cNvPicPr>
          <p:nvPr>
            <p:ph sz="half" idx="1"/>
          </p:nvPr>
        </p:nvPicPr>
        <p:blipFill>
          <a:blip r:embed="rId4"/>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K1"/>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01980" y="473710"/>
            <a:ext cx="6256020" cy="521970"/>
          </a:xfrm>
          <a:prstGeom prst="rect">
            <a:avLst/>
          </a:prstGeom>
          <a:noFill/>
        </p:spPr>
        <p:txBody>
          <a:bodyPr wrap="square" rtlCol="0">
            <a:spAutoFit/>
          </a:bodyPr>
          <a:lstStyle/>
          <a:p>
            <a:r>
              <a:rPr lang="vi-VN" altLang="en-US" sz="2800" b="1">
                <a:solidFill>
                  <a:srgbClr val="FF0000"/>
                </a:solidFill>
              </a:rPr>
              <a:t>1. Khái niệm base</a:t>
            </a:r>
          </a:p>
        </p:txBody>
      </p:sp>
      <p:pic>
        <p:nvPicPr>
          <p:cNvPr id="2074020201" name="Picture 26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3382" t="54972" r="5095"/>
          <a:stretch>
            <a:fillRect/>
          </a:stretch>
        </p:blipFill>
        <p:spPr>
          <a:xfrm>
            <a:off x="457200" y="2211705"/>
            <a:ext cx="4038600" cy="3302635"/>
          </a:xfrm>
          <a:prstGeom prst="rect">
            <a:avLst/>
          </a:prstGeom>
          <a:noFill/>
          <a:ln>
            <a:noFill/>
          </a:ln>
        </p:spPr>
      </p:pic>
      <p:pic>
        <p:nvPicPr>
          <p:cNvPr id="2070841249" name="Picture 270" descr="Sodium hydroxide | Definition, Common Name, &amp; Uses | Britannic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8464" t="19881" r="19526" b="5932"/>
          <a:stretch>
            <a:fillRect/>
          </a:stretch>
        </p:blipFill>
        <p:spPr>
          <a:xfrm>
            <a:off x="5943600" y="2819400"/>
            <a:ext cx="2700655" cy="225679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lstStyle/>
          <a:p>
            <a:r>
              <a:rPr lang="en-US"/>
              <a:t>Hình. Sodium hydroxide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04800" y="609600"/>
            <a:ext cx="7734300" cy="4495165"/>
          </a:xfrm>
          <a:prstGeom prst="rect">
            <a:avLst/>
          </a:prstGeom>
          <a:noFill/>
        </p:spPr>
        <p:txBody>
          <a:bodyPr wrap="square" rtlCol="0">
            <a:noAutofit/>
          </a:bodyPr>
          <a:lstStyle/>
          <a:p>
            <a:r>
              <a:rPr lang="en-US" sz="3200"/>
              <a:t>● Sodium hydroxide có CTHH là NaOH. </a:t>
            </a:r>
          </a:p>
          <a:p>
            <a:r>
              <a:rPr lang="en-US" sz="3200"/>
              <a:t>● Sodium hydroxide là chất rắn, tan tốt trong nước, tan tỏa nhiều nhiệt.</a:t>
            </a:r>
          </a:p>
          <a:p>
            <a:r>
              <a:rPr lang="en-US" sz="3200"/>
              <a:t>● Khi tan trong nước, phân tử NaOH tạo ra ion hydroxide (OH-):</a:t>
            </a:r>
          </a:p>
          <a:p>
            <a:pPr indent="457200"/>
            <a:r>
              <a:rPr lang="en-US" sz="3200"/>
              <a:t>NaOH              </a:t>
            </a:r>
            <a:r>
              <a:rPr lang="vi-VN" altLang="en-US" sz="3200"/>
              <a:t>		</a:t>
            </a:r>
            <a:r>
              <a:rPr lang="en-US" sz="3200"/>
              <a:t>Na+       </a:t>
            </a:r>
            <a:r>
              <a:rPr lang="vi-VN" altLang="en-US" sz="3200"/>
              <a:t>	</a:t>
            </a:r>
            <a:r>
              <a:rPr lang="en-US" sz="3200"/>
              <a:t>+        OH-</a:t>
            </a:r>
          </a:p>
          <a:p>
            <a:r>
              <a:rPr lang="en-US" sz="2800"/>
              <a:t>Sodium hydroxide      Ion sodium     Ion hydroxide</a:t>
            </a:r>
          </a:p>
        </p:txBody>
      </p:sp>
      <p:cxnSp>
        <p:nvCxnSpPr>
          <p:cNvPr id="6" name="Straight Arrow Connector 5"/>
          <p:cNvCxnSpPr/>
          <p:nvPr/>
        </p:nvCxnSpPr>
        <p:spPr>
          <a:xfrm flipV="1">
            <a:off x="2743200" y="3288030"/>
            <a:ext cx="589280"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3"/>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algn="ctr"/>
            <a:r>
              <a:rPr lang="vi-VN" sz="3600" b="1">
                <a:latin typeface="+mj-lt"/>
              </a:rPr>
              <a:t>Quan sát bảng thông tin về một số base thông dụng, công thức hóa học... </a:t>
            </a:r>
          </a:p>
          <a:p>
            <a:pPr algn="ctr"/>
            <a:r>
              <a:rPr lang="vi-VN" sz="3600" b="1">
                <a:latin typeface="+mj-lt"/>
              </a:rPr>
              <a:t>Hoàn thành PHT số 1</a:t>
            </a:r>
            <a:endParaRPr lang="vi-VN" sz="3600" dirty="0">
              <a:latin typeface="+mj-lt"/>
            </a:endParaRPr>
          </a:p>
          <a:p>
            <a:pPr algn="ctr"/>
            <a:r>
              <a:rPr lang="vi-VN" dirty="0"/>
              <a:t/>
            </a:r>
            <a:br>
              <a:rPr lang="vi-VN" dirty="0"/>
            </a:br>
            <a:endParaRPr lang="en-US" dirty="0"/>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808990">
                <a:tc>
                  <a:txBody>
                    <a:bodyPr/>
                    <a:lstStyle/>
                    <a:p>
                      <a:r>
                        <a:rPr lang="vi-VN"/>
                        <a:t>Tên</a:t>
                      </a:r>
                      <a:r>
                        <a:rPr lang="vi-VN" baseline="0"/>
                        <a:t> base</a:t>
                      </a:r>
                      <a:endParaRPr lang="vi-VN"/>
                    </a:p>
                  </a:txBody>
                  <a:tcPr/>
                </a:tc>
                <a:tc>
                  <a:txBody>
                    <a:bodyPr/>
                    <a:lstStyle/>
                    <a:p>
                      <a:r>
                        <a:rPr lang="vi-VN"/>
                        <a:t>CTHH</a:t>
                      </a:r>
                    </a:p>
                  </a:txBody>
                  <a:tcPr/>
                </a:tc>
                <a:tc>
                  <a:txBody>
                    <a:bodyPr/>
                    <a:lstStyle/>
                    <a:p>
                      <a:r>
                        <a:rPr lang="vi-VN"/>
                        <a:t>Cation kim loại</a:t>
                      </a:r>
                    </a:p>
                  </a:txBody>
                  <a:tcPr/>
                </a:tc>
                <a:tc>
                  <a:txBody>
                    <a:bodyPr/>
                    <a:lstStyle/>
                    <a:p>
                      <a:r>
                        <a:rPr lang="vi-VN"/>
                        <a:t>Anion</a:t>
                      </a:r>
                    </a:p>
                  </a:txBody>
                  <a:tcPr/>
                </a:tc>
                <a:extLst>
                  <a:ext uri="{0D108BD9-81ED-4DB2-BD59-A6C34878D82A}">
                    <a16:rowId xmlns:a16="http://schemas.microsoft.com/office/drawing/2014/main" val="10000"/>
                  </a:ext>
                </a:extLst>
              </a:tr>
              <a:tr h="808990">
                <a:tc>
                  <a:txBody>
                    <a:bodyPr/>
                    <a:lstStyle/>
                    <a:p>
                      <a:r>
                        <a:rPr lang="vi-VN"/>
                        <a:t>Sodium hydroxide</a:t>
                      </a:r>
                    </a:p>
                  </a:txBody>
                  <a:tcPr/>
                </a:tc>
                <a:tc>
                  <a:txBody>
                    <a:bodyPr/>
                    <a:lstStyle/>
                    <a:p>
                      <a:r>
                        <a:rPr lang="vi-VN"/>
                        <a:t>NaOH</a:t>
                      </a:r>
                    </a:p>
                  </a:txBody>
                  <a:tcPr/>
                </a:tc>
                <a:tc>
                  <a:txBody>
                    <a:bodyPr/>
                    <a:lstStyle/>
                    <a:p>
                      <a:r>
                        <a:rPr lang="vi-VN"/>
                        <a:t>Na</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1"/>
                  </a:ext>
                </a:extLst>
              </a:tr>
              <a:tr h="808990">
                <a:tc>
                  <a:txBody>
                    <a:bodyPr/>
                    <a:lstStyle/>
                    <a:p>
                      <a:r>
                        <a:rPr lang="vi-VN"/>
                        <a:t>Barium</a:t>
                      </a:r>
                      <a:r>
                        <a:rPr lang="vi-VN" baseline="0"/>
                        <a:t> hydroxide</a:t>
                      </a:r>
                      <a:endParaRPr lang="vi-VN"/>
                    </a:p>
                  </a:txBody>
                  <a:tcPr/>
                </a:tc>
                <a:tc>
                  <a:txBody>
                    <a:bodyPr/>
                    <a:lstStyle/>
                    <a:p>
                      <a:r>
                        <a:rPr lang="vi-VN"/>
                        <a:t>Ba(OH)</a:t>
                      </a:r>
                      <a:r>
                        <a:rPr lang="vi-VN" baseline="-25000"/>
                        <a:t>2</a:t>
                      </a:r>
                    </a:p>
                  </a:txBody>
                  <a:tcPr/>
                </a:tc>
                <a:tc>
                  <a:txBody>
                    <a:bodyPr/>
                    <a:lstStyle/>
                    <a:p>
                      <a:r>
                        <a:rPr lang="vi-VN"/>
                        <a:t>Ba</a:t>
                      </a:r>
                      <a:r>
                        <a:rPr lang="vi-VN" baseline="30000"/>
                        <a:t>2+</a:t>
                      </a:r>
                    </a:p>
                  </a:txBody>
                  <a:tcPr/>
                </a:tc>
                <a:tc>
                  <a:txBody>
                    <a:bodyPr/>
                    <a:lstStyle/>
                    <a:p>
                      <a:r>
                        <a:rPr lang="vi-VN"/>
                        <a:t>OH</a:t>
                      </a:r>
                      <a:r>
                        <a:rPr lang="vi-VN" baseline="30000"/>
                        <a:t>-</a:t>
                      </a:r>
                    </a:p>
                  </a:txBody>
                  <a:tcPr/>
                </a:tc>
                <a:extLst>
                  <a:ext uri="{0D108BD9-81ED-4DB2-BD59-A6C34878D82A}">
                    <a16:rowId xmlns:a16="http://schemas.microsoft.com/office/drawing/2014/main" val="10002"/>
                  </a:ext>
                </a:extLst>
              </a:tr>
              <a:tr h="808990">
                <a:tc>
                  <a:txBody>
                    <a:bodyPr/>
                    <a:lstStyle/>
                    <a:p>
                      <a:r>
                        <a:rPr lang="vi-VN"/>
                        <a:t>Potassium</a:t>
                      </a:r>
                      <a:r>
                        <a:rPr lang="vi-VN" baseline="0"/>
                        <a:t> </a:t>
                      </a:r>
                      <a:r>
                        <a:rPr lang="vi-VN"/>
                        <a:t> hydroxide</a:t>
                      </a:r>
                    </a:p>
                  </a:txBody>
                  <a:tcPr/>
                </a:tc>
                <a:tc>
                  <a:txBody>
                    <a:bodyPr/>
                    <a:lstStyle/>
                    <a:p>
                      <a:r>
                        <a:rPr lang="vi-VN"/>
                        <a:t>KOH</a:t>
                      </a:r>
                    </a:p>
                  </a:txBody>
                  <a:tcPr/>
                </a:tc>
                <a:tc>
                  <a:txBody>
                    <a:bodyPr/>
                    <a:lstStyle/>
                    <a:p>
                      <a:r>
                        <a:rPr lang="vi-VN"/>
                        <a:t>K</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3"/>
                  </a:ext>
                </a:extLst>
              </a:tr>
            </a:tbl>
          </a:graphicData>
        </a:graphic>
      </p:graphicFrame>
      <p:pic>
        <p:nvPicPr>
          <p:cNvPr id="5" name="Picture 10" descr="Digit 180"/>
          <p:cNvPicPr>
            <a:picLocks noChangeAspect="1" noChangeArrowheads="1" noCrop="1"/>
          </p:cNvPicPr>
          <p:nvPr/>
        </p:nvPicPr>
        <p:blipFill>
          <a:blip r:embed="rId4"/>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zNS43MTQyODU3MTQyODU3MSxcIndpZHRoXCI6MjQuOTk5OTk5OTk5OTk5OTk2fSIsCgkiTGF0ZXgiIDogIlxcZnJhY3swM317MTB9IiwKCSJMYXRleEltZ0Jhc2U2NCIgOiAiUEhOMlp5QjRiV3h1Y3owaWFIUjBjRG92TDNkM2R5NTNNeTV2Y21jdk1qQXdNQzl6ZG1jaUlIZHBaSFJvUFNJekxqSTFPR1Y0SWlCb1pXbG5hSFE5SWpRdU5qTTRaWGdpSUhKdmJHVTlJbWx0WnlJZ1ptOWpkWE5oWW14bFBTSm1ZV3h6WlNJZ2RtbGxkMEp2ZUQwaU1DQXRNVE0wTWlBeE5EUXdJREl3TlRBaUlIaHRiRzV6T25oc2FXNXJQU0pvZEhSd09pOHZkM2QzTG5jekxtOXlaeTh4T1RrNUwzaHNhVzVySWlCaGNtbGhMV2hwWkdSbGJqMGlkSEoxWlNJZ2MzUjViR1U5SW5abGNuUnBZMkZzTFdGc2FXZHVPaUF0TVM0Mk1ESmxlRHNnYldGNExYZHBaSFJvT2lBNU9DVTdJajQ4WkdWbWN6NDhjR0YwYUNCcFpEMGlUVXBZTFRFeExWUkZXQzFPTFRNd0lpQmtQU0pOT1RZZ05UZzFVVEUxTWlBMk5qWWdNalE1SURZMk5sRXlPVGNnTmpZMklETTBOU0EyTkRCVU5ESXpJRFUwT0ZFME5qQWdORFkxSURRMk1DQXpNakJSTkRZd0lERTJOU0EwTVRjZ09ETlJNemszSURReElETTJNaUF4TmxRek1ERWdMVEUxVkRJMU1DQXRNakpSTWpJMElDMHlNaUF4T1RnZ0xURTJWREV6TnlBeE5sUTRNaUE0TTFFek9TQXhOalVnTXprZ016SXdVVE01SURRNU5DQTVOaUExT0RWYVRUTXlNU0ExT1RkUk1qa3hJRFl5T1NBeU5UQWdOakk1VVRJd09DQTJNamtnTVRjNElEVTVOMUV4TlRNZ05UY3hJREUwTlNBMU1qVlVNVE0zSURNek0xRXhNemNnTVRjMUlERTBOU0F4TWpWVU1UZ3hJRFEyVVRJd09TQXhOaUF5TlRBZ01UWlJNamt3SURFMklETXhPQ0EwTmxFek5EY2dOellnTXpVMElERXpNRlF6TmpJZ016TXpVVE0yTWlBME56Z2dNelUwSURVeU5GUXpNakVnTlRrM1dpSXZQanh3WVhSb0lHbGtQU0pOU2xndE1URXRWRVZZTFU0dE16TWlJR1E5SWsweE1qY2dORFl6VVRFd01DQTBOak1nT0RVZ05EZ3dWRFk1SURVeU5GRTJPU0ExTnprZ01URTNJRFl5TWxReU16TWdOalkxVVRJMk9DQTJOalVnTWpjM0lEWTJORkV6TlRFZ05qVXlJRE01TUNBMk1URlVORE13SURVeU1sRTBNekFnTkRjd0lETTVOaUEwTWpGVU16QXlJRE0xTUV3eU9Ua2dNelE0VVRJNU9TQXpORGNnTXpBNElETTBOVlF6TXpjZ016TTJWRE0zTlNBek1UVlJORFUzSURJMk1pQTBOVGNnTVRjMVVUUTFOeUE1TmlBek9UVWdNemRVTWpNNElDMHlNbEV4TlRnZ0xUSXlJREV3TUNBeU1WUTBNaUF4TXpCUk5ESWdNVFU0SURZd0lERTNOVlF4TURVZ01Ua3pVVEV6TXlBeE9UTWdNVFV4SURFM05WUXhOamtnTVRNd1VURTJPU0F4TVRrZ01UWTJJREV4TUZReE5Ua2dPVFJVTVRRNElEZ3lWREV6TmlBM05GUXhNallnTnpCVU1URTRJRFkzVERFeE5DQTJObEV4TmpVZ01qRWdNak00SURJeFVUSTVNeUF5TVNBek1qRWdOelJSTXpNNElERXdOeUF6TXpnZ01UYzFWakU1TlZFek16Z2dNamt3SURJM05DQXpNakpSTWpVNUlETXlPQ0F5TVRNZ016STVUREUzTVNBek16Qk1NVFk0SURNek1sRXhOallnTXpNMUlERTJOaUF6TkRoUk1UWTJJRE0yTmlBeE56UWdNelkyVVRJd01pQXpOallnTWpNeUlETTNNVkV5TmpZZ016YzJJREk1TkNBME1UTlVNekl5SURVeU5WWTFNek5STXpJeUlEVTVNQ0F5T0RjZ05qRXlVVEkyTlNBMk1qWWdNalF3SURZeU5sRXlNRGdnTmpJMklERTRNU0EyTVRWVU1UUXpJRFU1TWxReE16SWdOVGd3U0RFek5WRXhNemdnTlRjNUlERTBNeUExTnpoVU1UVXpJRFUzTTFReE5qVWdOVFkyVkRFM05TQTFOVFZVTVRneklEVTBNRlF4T0RZZ05USXdVVEU0TmlBME9UZ2dNVGN5SURRNE1WUXhNamNnTkRZeldpSXZQanh3WVhSb0lHbGtQU0pOU2xndE1UR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d3ZaR1ZtY3o0OFp5QnpkSEp2YTJVOUltTjFjbkpsYm5SRGIyeHZjaUlnWm1sc2JEMGlZM1Z5Y21WdWRFTnZiRzl5SWlCemRISnZhMlV0ZDJsa2RHZzlJakFpSUhSeVlXNXpabTl5YlQwaWMyTmhiR1VvTVN3dE1Ta2lQanhuSUdSaGRHRXRiVzFzTFc1dlpHVTlJbTFoZEdnaVBqeG5JR1JoZEdFdGJXMXNMVzV2WkdVOUltMW1jbUZqSWo0OFp5QmtZWFJoTFcxdGJDMXViMlJsUFNKdGJpSWdkSEpoYm5ObWIzSnRQU0owY21GdWMyeGhkR1VvTWpJd0xEWTNOaWtpUGp4MWMyVWdaR0YwWVMxalBTSXpNQ0lnZUd4cGJtczZhSEpsWmowaUkwMUtXQzB4TVMxVVJWZ3RUaTB6TUNJdlBqeDFjMlVnWkdGMFlTMWpQU0l6TXlJZ2VHeHBibXM2YUhKbFpqMGlJMDFLV0MweE1TMVVSVmd0VGkwek15SWdkSEpoYm5ObWIzSnRQU0owY21GdWMyeGhkR1VvTlRBd0xEQXBJaTgrUEM5blBqeG5JR1JoZEdFdGJXMXNMVzV2WkdVOUltMXVJaUIwY21GdWMyWnZjbTA5SW5SeVlXNXpiR0YwWlNneU1qQXNMVFk0TmlraVBqeDFjMlVnWkdGMFlTMWpQU0l6TVNJZ2VHeHBibXM2YUhKbFpqMGlJMDFLV0MweE1TMVVSVmd0VGkwek1TSXZQangxYzJVZ1pHRjBZUzFqUFNJek1DSWdlR3hwYm1zNmFISmxaajBpSTAxS1dDMHhNUzFVUlZndFRpMHpNQ0lnZEhKaGJuTm1iM0p0UFNKMGNtRnVjMnhoZEdVb05UQXdMREFwSWk4K1BDOW5Qanh5WldOMElIZHBaSFJvUFNJeE1qQXdJaUJvWldsbmFIUTlJall3SWlCNFBTSXhNakFpSUhrOUlqSXlNQ0l2UGp3dlp6NDhMMmMrUEM5blBqd3ZjM1puUGc9PSIsCgkiUmVhbFZpZXdTaXplSnNvbiIgOiAie1wiaGVpZ2h0XCI6NzEyLFwid2lkdGhcIjo1MDB9Igp9Cg=="/>
    </extobj>
  </extobjs>
</s:customData>
</file>

<file path=customXml/itemProps1.xml><?xml version="1.0" encoding="utf-8"?>
<ds:datastoreItem xmlns:ds="http://schemas.openxmlformats.org/officeDocument/2006/customXml" ds:itemID="{5AD849D7-23EC-4669-B3D2-B242AE67639B}">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3</TotalTime>
  <Words>1504</Words>
  <Application>Microsoft Office PowerPoint</Application>
  <PresentationFormat>On-screen Show (4:3)</PresentationFormat>
  <Paragraphs>204</Paragraphs>
  <Slides>42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Times New Roman</vt:lpstr>
      <vt:lpstr>Wingdings</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MY PC</cp:lastModifiedBy>
  <cp:revision>20</cp:revision>
  <dcterms:created xsi:type="dcterms:W3CDTF">2022-03-14T12:16:00Z</dcterms:created>
  <dcterms:modified xsi:type="dcterms:W3CDTF">2023-11-12T09:21:52Z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9696763D2EE641FFB30BF499D25045E8_13</vt:lpwstr>
  </property>
  <property fmtid="{D5CDD505-2E9C-101B-9397-08002B2CF9AE}" pid="3" name="KSOProductBuildVer">
    <vt:lpwstr>1033-12.2.0.13215</vt:lpwstr>
  </property>
</Properties>
</file>