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58"/>
  </p:notesMasterIdLst>
  <p:sldIdLst>
    <p:sldId id="283" r:id="rId2"/>
    <p:sldId id="257" r:id="rId3"/>
    <p:sldId id="258" r:id="rId4"/>
    <p:sldId id="285" r:id="rId5"/>
    <p:sldId id="376" r:id="rId6"/>
    <p:sldId id="377" r:id="rId7"/>
    <p:sldId id="378" r:id="rId8"/>
    <p:sldId id="401" r:id="rId9"/>
    <p:sldId id="405" r:id="rId10"/>
    <p:sldId id="430" r:id="rId11"/>
    <p:sldId id="407" r:id="rId12"/>
    <p:sldId id="408" r:id="rId13"/>
    <p:sldId id="288" r:id="rId14"/>
    <p:sldId id="434" r:id="rId15"/>
    <p:sldId id="435" r:id="rId16"/>
    <p:sldId id="436" r:id="rId17"/>
    <p:sldId id="437" r:id="rId18"/>
    <p:sldId id="438" r:id="rId19"/>
    <p:sldId id="478" r:id="rId20"/>
    <p:sldId id="459" r:id="rId21"/>
    <p:sldId id="289" r:id="rId22"/>
    <p:sldId id="499" r:id="rId23"/>
    <p:sldId id="502" r:id="rId24"/>
    <p:sldId id="500" r:id="rId25"/>
    <p:sldId id="503" r:id="rId26"/>
    <p:sldId id="504" r:id="rId27"/>
    <p:sldId id="525" r:id="rId28"/>
    <p:sldId id="526" r:id="rId29"/>
    <p:sldId id="527" r:id="rId30"/>
    <p:sldId id="529" r:id="rId31"/>
    <p:sldId id="322" r:id="rId32"/>
    <p:sldId id="323" r:id="rId33"/>
    <p:sldId id="531" r:id="rId34"/>
    <p:sldId id="530" r:id="rId35"/>
    <p:sldId id="533" r:id="rId36"/>
    <p:sldId id="544" r:id="rId37"/>
    <p:sldId id="545" r:id="rId38"/>
    <p:sldId id="546" r:id="rId39"/>
    <p:sldId id="548" r:id="rId40"/>
    <p:sldId id="549" r:id="rId41"/>
    <p:sldId id="550" r:id="rId42"/>
    <p:sldId id="551" r:id="rId43"/>
    <p:sldId id="552" r:id="rId44"/>
    <p:sldId id="553" r:id="rId45"/>
    <p:sldId id="561" r:id="rId46"/>
    <p:sldId id="562" r:id="rId47"/>
    <p:sldId id="563" r:id="rId48"/>
    <p:sldId id="327" r:id="rId49"/>
    <p:sldId id="564" r:id="rId50"/>
    <p:sldId id="565" r:id="rId51"/>
    <p:sldId id="567" r:id="rId52"/>
    <p:sldId id="568" r:id="rId53"/>
    <p:sldId id="569" r:id="rId54"/>
    <p:sldId id="570" r:id="rId55"/>
    <p:sldId id="355" r:id="rId56"/>
    <p:sldId id="282" r:id="rId57"/>
  </p:sldIdLst>
  <p:sldSz cx="12192000" cy="6858000"/>
  <p:notesSz cx="7104063" cy="10234613"/>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2A4"/>
    <a:srgbClr val="F77A0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无样式，网格型">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73" d="100"/>
          <a:sy n="73" d="100"/>
        </p:scale>
        <p:origin x="582" y="5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61"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88595" cy="574719"/>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67998" y="0"/>
            <a:ext cx="3188595" cy="574719"/>
          </a:xfrm>
          <a:prstGeom prst="rect">
            <a:avLst/>
          </a:prstGeom>
        </p:spPr>
        <p:txBody>
          <a:bodyPr vert="horz" lIns="91440" tIns="45720" rIns="91440" bIns="45720" rtlCol="0"/>
          <a:lstStyle>
            <a:lvl1pPr algn="r">
              <a:defRPr sz="1200"/>
            </a:lvl1pPr>
          </a:lstStyle>
          <a:p>
            <a:fld id="{3EFD42F7-718C-4B98-AAEC-167E6DDD60A7}" type="datetimeFigureOut">
              <a:rPr lang="en-US" smtClean="0"/>
              <a:t>10/12/2023</a:t>
            </a:fld>
            <a:endParaRPr lang="en-US"/>
          </a:p>
        </p:txBody>
      </p:sp>
      <p:sp>
        <p:nvSpPr>
          <p:cNvPr id="4" name="Slide Image Placeholder 3"/>
          <p:cNvSpPr>
            <a:spLocks noGrp="1" noRot="1" noChangeAspect="1"/>
          </p:cNvSpPr>
          <p:nvPr>
            <p:ph type="sldImg" idx="2"/>
          </p:nvPr>
        </p:nvSpPr>
        <p:spPr>
          <a:xfrm>
            <a:off x="242770" y="1431824"/>
            <a:ext cx="6872756" cy="38659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5830" y="5512523"/>
            <a:ext cx="5886637" cy="4510246"/>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10879875"/>
            <a:ext cx="3188595" cy="574718"/>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67998" y="10879875"/>
            <a:ext cx="3188595" cy="574718"/>
          </a:xfrm>
          <a:prstGeom prst="rect">
            <a:avLst/>
          </a:prstGeom>
        </p:spPr>
        <p:txBody>
          <a:bodyPr vert="horz" lIns="91440" tIns="45720" rIns="91440" bIns="45720" rtlCol="0" anchor="b"/>
          <a:lstStyle>
            <a:lvl1pPr algn="r">
              <a:defRPr sz="1200"/>
            </a:lvl1pPr>
          </a:lstStyle>
          <a:p>
            <a:fld id="{21B2AA4F-B828-4D7C-AFD3-893933DAFCB4}" type="slidenum">
              <a:rPr lang="en-US" smtClean="0"/>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4E4C7539-B35F-467C-8A4D-5C16839B242B}" type="slidenum">
              <a:rPr lang="en-US" sz="1200"/>
              <a:t>1</a:t>
            </a:fld>
            <a:endParaRPr lang="en-US" sz="1200"/>
          </a:p>
        </p:txBody>
      </p:sp>
      <p:sp>
        <p:nvSpPr>
          <p:cNvPr id="23555" name="Nơi giữ chỗ cho Hình ảnh của Bản chiếu 1"/>
          <p:cNvSpPr>
            <a:spLocks noGrp="1" noRot="1" noChangeAspect="1" noTextEdit="1"/>
          </p:cNvSpPr>
          <p:nvPr>
            <p:ph type="sldImg"/>
          </p:nvPr>
        </p:nvSpPr>
        <p:spPr bwMode="auto">
          <a:xfrm>
            <a:off x="242888" y="1431925"/>
            <a:ext cx="6872287" cy="3865563"/>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3556" name="Nơi giữ chỗ cho Ghi chú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lstStyle/>
          <a:p>
            <a:pPr eaLnBrk="1" hangingPunct="1">
              <a:spcBef>
                <a:spcPct val="0"/>
              </a:spcBef>
            </a:pPr>
            <a:endParaRPr lang="en-US" smtClean="0"/>
          </a:p>
        </p:txBody>
      </p:sp>
      <p:sp>
        <p:nvSpPr>
          <p:cNvPr id="23557" name="Nơi giữ chỗ cho Số hiệu Bản chiếu 3"/>
          <p:cNvSpPr txBox="1">
            <a:spLocks noGrp="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a:solidFill>
                  <a:schemeClr val="tx1"/>
                </a:solidFill>
                <a:latin typeface="Times New Roman" panose="02020603050405020304" pitchFamily="18" charset="0"/>
                <a:cs typeface="Arial" panose="020B0604020202020204" pitchFamily="34" charset="0"/>
              </a:defRPr>
            </a:lvl1pPr>
            <a:lvl2pPr marL="742950" indent="-285750" eaLnBrk="0" hangingPunct="0">
              <a:defRPr>
                <a:solidFill>
                  <a:schemeClr val="tx1"/>
                </a:solidFill>
                <a:latin typeface="Times New Roman" panose="02020603050405020304" pitchFamily="18" charset="0"/>
                <a:cs typeface="Arial" panose="020B0604020202020204" pitchFamily="34" charset="0"/>
              </a:defRPr>
            </a:lvl2pPr>
            <a:lvl3pPr marL="1143000" indent="-228600" eaLnBrk="0" hangingPunct="0">
              <a:defRPr>
                <a:solidFill>
                  <a:schemeClr val="tx1"/>
                </a:solidFill>
                <a:latin typeface="Times New Roman" panose="02020603050405020304" pitchFamily="18" charset="0"/>
                <a:cs typeface="Arial" panose="020B0604020202020204" pitchFamily="34" charset="0"/>
              </a:defRPr>
            </a:lvl3pPr>
            <a:lvl4pPr marL="1600200" indent="-228600" eaLnBrk="0" hangingPunct="0">
              <a:defRPr>
                <a:solidFill>
                  <a:schemeClr val="tx1"/>
                </a:solidFill>
                <a:latin typeface="Times New Roman" panose="02020603050405020304" pitchFamily="18" charset="0"/>
                <a:cs typeface="Arial" panose="020B0604020202020204" pitchFamily="34" charset="0"/>
              </a:defRPr>
            </a:lvl4pPr>
            <a:lvl5pPr marL="2057400" indent="-228600" eaLnBrk="0" hangingPunct="0">
              <a:defRPr>
                <a:solidFill>
                  <a:schemeClr val="tx1"/>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Times New Roman" panose="02020603050405020304" pitchFamily="18" charset="0"/>
                <a:cs typeface="Arial" panose="020B0604020202020204" pitchFamily="34" charset="0"/>
              </a:defRPr>
            </a:lvl9pPr>
          </a:lstStyle>
          <a:p>
            <a:pPr algn="r"/>
            <a:fld id="{CE24BAEC-A877-4B7E-96D5-A466B4C7C402}" type="slidenum">
              <a:rPr lang="en-US" sz="1200">
                <a:cs typeface="Times New Roman" panose="02020603050405020304" pitchFamily="18" charset="0"/>
              </a:rPr>
              <a:t>1</a:t>
            </a:fld>
            <a:endParaRPr lang="en-US" sz="1200">
              <a:cs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幻灯片图像占位符 59393"/>
          <p:cNvSpPr>
            <a:spLocks noGrp="1" noRot="1" noChangeAspect="1" noTextEdit="1"/>
          </p:cNvSpPr>
          <p:nvPr>
            <p:ph type="sldImg"/>
          </p:nvPr>
        </p:nvSpPr>
        <p:spPr>
          <a:xfrm>
            <a:off x="242888" y="1431925"/>
            <a:ext cx="6872287" cy="3865563"/>
          </a:xfrm>
        </p:spPr>
      </p:sp>
      <p:sp>
        <p:nvSpPr>
          <p:cNvPr id="59395" name="文本占位符 59394"/>
          <p:cNvSpPr>
            <a:spLocks noGrp="1"/>
          </p:cNvSpPr>
          <p:nvPr>
            <p:ph type="body" idx="1"/>
          </p:nvPr>
        </p:nvSpPr>
        <p:spPr/>
        <p:txBody>
          <a:bodyPr/>
          <a:lstStyle/>
          <a:p>
            <a:pPr lvl="0"/>
            <a:endParaRPr dirty="0"/>
          </a:p>
        </p:txBody>
      </p:sp>
      <p:sp>
        <p:nvSpPr>
          <p:cNvPr id="2" name="灯片编号占位符 1"/>
          <p:cNvSpPr>
            <a:spLocks noGrp="1"/>
          </p:cNvSpPr>
          <p:nvPr>
            <p:ph type="sldNum" sz="quarter" idx="2"/>
          </p:nvPr>
        </p:nvSpPr>
        <p:spPr/>
        <p:txBody>
          <a:bodyPr/>
          <a:lstStyle/>
          <a:p>
            <a:pPr lvl="0" algn="r"/>
            <a:fld id="{9A0DB2DC-4C9A-4742-B13C-FB6460FD3503}" type="slidenum">
              <a:rPr lang="en-US" altLang="zh-CN" sz="1200" dirty="0"/>
              <a:t>54</a:t>
            </a:fld>
            <a:endParaRPr lang="zh-CN"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内容">
    <p:spTree>
      <p:nvGrpSpPr>
        <p:cNvPr id="1" name=""/>
        <p:cNvGrpSpPr/>
        <p:nvPr/>
      </p:nvGrpSpPr>
      <p:grpSpPr>
        <a:xfrm>
          <a:off x="0" y="0"/>
          <a:ext cx="0" cy="0"/>
          <a:chOff x="0" y="0"/>
          <a:chExt cx="0" cy="0"/>
        </a:xfrm>
      </p:grpSpPr>
      <p:sp>
        <p:nvSpPr>
          <p:cNvPr id="2" name="内容占位符 1"/>
          <p:cNvSpPr>
            <a:spLocks noGrp="1"/>
          </p:cNvSpPr>
          <p:nvPr>
            <p:ph/>
          </p:nvPr>
        </p:nvSpPr>
        <p:spPr>
          <a:xfrm>
            <a:off x="838200" y="365125"/>
            <a:ext cx="10515600" cy="58118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日期占位符 4"/>
          <p:cNvSpPr>
            <a:spLocks noGrp="1"/>
          </p:cNvSpPr>
          <p:nvPr>
            <p:ph type="dt" sz="half" idx="10"/>
          </p:nvPr>
        </p:nvSpPr>
        <p:spPr/>
        <p:txBody>
          <a:bodyPr/>
          <a:lstStyle/>
          <a:p>
            <a:fld id="{82F288E0-7875-42C4-84C8-98DBBD3BF4D2}" type="datetimeFigureOut">
              <a:rPr lang="zh-CN" altLang="en-US" smtClean="0"/>
              <a:t>2023/10/12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1186774" y="1778438"/>
            <a:ext cx="4873574"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4" name="内容占位符 3"/>
          <p:cNvSpPr>
            <a:spLocks noGrp="1"/>
          </p:cNvSpPr>
          <p:nvPr>
            <p:ph sz="half" idx="2"/>
          </p:nvPr>
        </p:nvSpPr>
        <p:spPr>
          <a:xfrm>
            <a:off x="1186774" y="2665379"/>
            <a:ext cx="4873574"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5" name="文本占位符 4"/>
          <p:cNvSpPr>
            <a:spLocks noGrp="1"/>
          </p:cNvSpPr>
          <p:nvPr>
            <p:ph type="body" sz="quarter" idx="3"/>
          </p:nvPr>
        </p:nvSpPr>
        <p:spPr>
          <a:xfrm>
            <a:off x="6256938" y="1778438"/>
            <a:ext cx="4897576" cy="823912"/>
          </a:xfrm>
        </p:spPr>
        <p:txBody>
          <a:bodyPr anchor="ctr" anchorCtr="0"/>
          <a:lstStyle>
            <a:lvl1pPr marL="0" indent="0">
              <a:buNone/>
              <a:defRPr sz="2800"/>
            </a:lvl1pPr>
            <a:lvl2pPr marL="457200" indent="0">
              <a:buNone/>
              <a:defRPr sz="2400"/>
            </a:lvl2pPr>
            <a:lvl3pPr marL="914400" indent="0">
              <a:buNone/>
              <a:defRPr sz="2000"/>
            </a:lvl3pPr>
            <a:lvl4pPr marL="1371600" indent="0">
              <a:buNone/>
              <a:defRPr sz="1800"/>
            </a:lvl4pPr>
            <a:lvl5pPr marL="1828800" indent="0">
              <a:buNone/>
              <a:defRPr sz="1800"/>
            </a:lvl5pPr>
            <a:lvl6pPr marL="2286000" indent="0">
              <a:buNone/>
              <a:defRPr sz="1800"/>
            </a:lvl6pPr>
            <a:lvl7pPr marL="2743200" indent="0">
              <a:buNone/>
              <a:defRPr sz="1800"/>
            </a:lvl7pPr>
            <a:lvl8pPr marL="3200400" indent="0">
              <a:buNone/>
              <a:defRPr sz="1800"/>
            </a:lvl8pPr>
            <a:lvl9pPr marL="3657600" indent="0">
              <a:buNone/>
              <a:defRPr sz="1800"/>
            </a:lvl9pPr>
          </a:lstStyle>
          <a:p>
            <a:pPr lvl="0"/>
            <a:r>
              <a:rPr lang="zh-CN" altLang="en-US" smtClean="0"/>
              <a:t>单击此处编辑母版文本样式</a:t>
            </a:r>
          </a:p>
        </p:txBody>
      </p:sp>
      <p:sp>
        <p:nvSpPr>
          <p:cNvPr id="6" name="内容占位符 5"/>
          <p:cNvSpPr>
            <a:spLocks noGrp="1"/>
          </p:cNvSpPr>
          <p:nvPr>
            <p:ph sz="quarter" idx="4"/>
          </p:nvPr>
        </p:nvSpPr>
        <p:spPr>
          <a:xfrm>
            <a:off x="6256938" y="2665379"/>
            <a:ext cx="4897576" cy="3524284"/>
          </a:xfrm>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7" name="日期占位符 6"/>
          <p:cNvSpPr>
            <a:spLocks noGrp="1"/>
          </p:cNvSpPr>
          <p:nvPr>
            <p:ph type="dt" sz="half" idx="10"/>
          </p:nvPr>
        </p:nvSpPr>
        <p:spPr/>
        <p:txBody>
          <a:bodyPr/>
          <a:lstStyle/>
          <a:p>
            <a:fld id="{82F288E0-7875-42C4-84C8-98DBBD3BF4D2}" type="datetimeFigureOut">
              <a:rPr lang="zh-CN" altLang="en-US" smtClean="0"/>
              <a:t>2023/10/12</a:t>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p:txBody>
          <a:bodyPr/>
          <a:lstStyle/>
          <a:p>
            <a:fld id="{82F288E0-7875-42C4-84C8-98DBBD3BF4D2}" type="datetimeFigureOut">
              <a:rPr lang="zh-CN" altLang="en-US" smtClean="0"/>
              <a:t>2023/10/12</a:t>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82F288E0-7875-42C4-84C8-98DBBD3BF4D2}" type="datetimeFigureOut">
              <a:rPr lang="zh-CN" altLang="en-US" smtClean="0"/>
              <a:t>2023/10/12</a:t>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4165349" cy="1600200"/>
          </a:xfrm>
        </p:spPr>
        <p:txBody>
          <a:bodyPr anchor="b"/>
          <a:lstStyle>
            <a:lvl1pPr>
              <a:defRPr sz="3200"/>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5183188" y="457201"/>
            <a:ext cx="6172200" cy="540385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4165349" cy="3811588"/>
          </a:xfrm>
        </p:spPr>
        <p:txBody>
          <a:bodyPr/>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smtClean="0"/>
              <a:t>单击此处编辑母版文本样式</a:t>
            </a:r>
          </a:p>
        </p:txBody>
      </p:sp>
      <p:sp>
        <p:nvSpPr>
          <p:cNvPr id="5" name="日期占位符 4"/>
          <p:cNvSpPr>
            <a:spLocks noGrp="1"/>
          </p:cNvSpPr>
          <p:nvPr>
            <p:ph type="dt" sz="half" idx="10"/>
          </p:nvPr>
        </p:nvSpPr>
        <p:spPr/>
        <p:txBody>
          <a:bodyPr/>
          <a:lstStyle/>
          <a:p>
            <a:fld id="{82F288E0-7875-42C4-84C8-98DBBD3BF4D2}" type="datetimeFigureOut">
              <a:rPr lang="zh-CN" altLang="en-US" smtClean="0"/>
              <a:t>2023/10/12</a:t>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版">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p>
            <a:fld id="{82F288E0-7875-42C4-84C8-98DBBD3BF4D2}" type="datetimeFigureOut">
              <a:rPr lang="zh-CN" altLang="en-US" smtClean="0"/>
              <a:t>2023/10/12</a:t>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7D9BB5D0-35E4-459D-AEF3-FE4D7C45CC19}" type="slidenum">
              <a:rPr lang="zh-CN" altLang="en-US" smtClean="0"/>
              <a:t>‹#›</a:t>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2"/>
          <a:stretch>
            <a:fillRect/>
          </a:stretch>
        </a:blipFill>
        <a:effectLst/>
      </p:bgPr>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F288E0-7875-42C4-84C8-98DBBD3BF4D2}" type="datetimeFigureOut">
              <a:rPr lang="zh-CN" altLang="en-US" smtClean="0"/>
              <a:t>2023/10/12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D9BB5D0-35E4-459D-AEF3-FE4D7C45CC1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jpeg"/><Relationship Id="rId4" Type="http://schemas.openxmlformats.org/officeDocument/2006/relationships/image" Target="../media/image19.jpeg"/></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3.jpeg"/><Relationship Id="rId4" Type="http://schemas.openxmlformats.org/officeDocument/2006/relationships/image" Target="../media/image22.jpe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4.jpeg"/><Relationship Id="rId5" Type="http://schemas.openxmlformats.org/officeDocument/2006/relationships/image" Target="../media/image12.png"/><Relationship Id="rId4" Type="http://schemas.microsoft.com/office/2007/relationships/hdphoto" Target="../media/hdphoto1.wdp"/></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2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 Id="rId5" Type="http://schemas.openxmlformats.org/officeDocument/2006/relationships/image" Target="../media/image27.png"/><Relationship Id="rId4" Type="http://schemas.openxmlformats.org/officeDocument/2006/relationships/image" Target="../media/image28.png"/></Relationships>
</file>

<file path=ppt/slides/_rels/slide2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12.png"/><Relationship Id="rId4" Type="http://schemas.microsoft.com/office/2007/relationships/hdphoto" Target="../media/hdphoto1.wdp"/></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4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4.xml"/><Relationship Id="rId4" Type="http://schemas.openxmlformats.org/officeDocument/2006/relationships/image" Target="../media/image34.png"/></Relationships>
</file>

<file path=ppt/slides/_rels/slide5.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34.png"/><Relationship Id="rId1" Type="http://schemas.openxmlformats.org/officeDocument/2006/relationships/slideLayout" Target="../slideLayouts/slideLayout10.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9.png"/><Relationship Id="rId4" Type="http://schemas.openxmlformats.org/officeDocument/2006/relationships/image" Target="../media/image38.png"/></Relationships>
</file>

<file path=ppt/slides/_rels/slide55.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png"/><Relationship Id="rId4" Type="http://schemas.microsoft.com/office/2007/relationships/hdphoto" Target="../media/hdphoto1.wdp"/></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Content Placeholder 104"/>
          <p:cNvPicPr>
            <a:picLocks noGrp="1"/>
          </p:cNvPicPr>
          <p:nvPr/>
        </p:nvPicPr>
        <p:blipFill>
          <a:blip r:embed="rId3"/>
          <a:stretch>
            <a:fillRect/>
          </a:stretch>
        </p:blipFill>
        <p:spPr>
          <a:xfrm>
            <a:off x="-209550" y="8255"/>
            <a:ext cx="12610465" cy="6842125"/>
          </a:xfrm>
          <a:prstGeom prst="rect">
            <a:avLst/>
          </a:prstGeom>
          <a:noFill/>
          <a:ln w="9525">
            <a:noFill/>
          </a:ln>
        </p:spPr>
      </p:pic>
      <p:sp>
        <p:nvSpPr>
          <p:cNvPr id="3" name="Text Box 2"/>
          <p:cNvSpPr txBox="1"/>
          <p:nvPr/>
        </p:nvSpPr>
        <p:spPr>
          <a:xfrm>
            <a:off x="393700" y="314325"/>
            <a:ext cx="11734165" cy="922020"/>
          </a:xfrm>
          <a:prstGeom prst="rect">
            <a:avLst/>
          </a:prstGeom>
          <a:noFill/>
        </p:spPr>
        <p:txBody>
          <a:bodyPr wrap="square" rtlCol="0">
            <a:spAutoFit/>
          </a:bodyPr>
          <a:lstStyle/>
          <a:p>
            <a:pPr algn="ctr"/>
            <a:r>
              <a:rPr lang="en-US" sz="5400" b="1">
                <a:solidFill>
                  <a:schemeClr val="accent2">
                    <a:lumMod val="75000"/>
                  </a:schemeClr>
                </a:solidFill>
                <a:latin typeface="Arial" panose="020B0604020202020204" pitchFamily="34" charset="0"/>
                <a:cs typeface="Arial" panose="020B0604020202020204" pitchFamily="34" charset="0"/>
              </a:rPr>
              <a:t>Bài 2 : PHẢN ỨNG HÓA HỌC</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5"/>
            <a:ext cx="3892550" cy="1002030"/>
          </a:xfrm>
        </p:spPr>
        <p:txBody>
          <a:bodyPr/>
          <a:lstStyle/>
          <a:p>
            <a:r>
              <a:rPr lang="en-US" sz="3200" b="1">
                <a:solidFill>
                  <a:schemeClr val="accent4">
                    <a:lumMod val="50000"/>
                  </a:schemeClr>
                </a:solidFill>
              </a:rPr>
              <a:t>Thí nghiệm:</a:t>
            </a:r>
          </a:p>
        </p:txBody>
      </p:sp>
      <p:sp>
        <p:nvSpPr>
          <p:cNvPr id="3" name="Content Placeholder 2"/>
          <p:cNvSpPr>
            <a:spLocks noGrp="1"/>
          </p:cNvSpPr>
          <p:nvPr>
            <p:ph sz="half" idx="1"/>
          </p:nvPr>
        </p:nvSpPr>
        <p:spPr>
          <a:xfrm>
            <a:off x="838200" y="1460500"/>
            <a:ext cx="5760085" cy="4351655"/>
          </a:xfrm>
        </p:spPr>
        <p:txBody>
          <a:bodyPr>
            <a:noAutofit/>
          </a:bodyPr>
          <a:lstStyle/>
          <a:p>
            <a:pPr marL="0" indent="0">
              <a:buNone/>
            </a:pPr>
            <a:r>
              <a:rPr lang="en-US" sz="3000"/>
              <a:t>- Trộn đều hỗn hợp bột sắt và bột lưu huỳnh. Lần lượt cho vào 2 ống nghiệm (1) và (2) mỗi ống 3 thìa hỗn hợp</a:t>
            </a:r>
          </a:p>
          <a:p>
            <a:pPr marL="0" indent="0">
              <a:buNone/>
            </a:pPr>
            <a:r>
              <a:rPr lang="en-US" sz="3000"/>
              <a:t>- Đưa nam châm lại gần ống  nghiệm (1)</a:t>
            </a:r>
          </a:p>
          <a:p>
            <a:pPr marL="0" indent="0">
              <a:buNone/>
            </a:pPr>
            <a:r>
              <a:rPr lang="en-US" sz="3000"/>
              <a:t>- Đun nóng mạnh đáy ống nghiệm (2)  khoảng 30 giây rồi ngừng đun. Để nguội rồi đưa nam châm lại gần ống nghiệm (2) </a:t>
            </a:r>
          </a:p>
        </p:txBody>
      </p:sp>
      <p:pic>
        <p:nvPicPr>
          <p:cNvPr id="5" name="Picture 5"/>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7071995" y="591185"/>
            <a:ext cx="4281805" cy="52209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linds(horizontal)">
                                      <p:cBhvr>
                                        <p:cTn id="2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build="p"/>
      <p:bldP spid="3" grpI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70" y="635"/>
          <a:ext cx="12194540" cy="6949440"/>
        </p:xfrm>
        <a:graphic>
          <a:graphicData uri="http://schemas.openxmlformats.org/drawingml/2006/table">
            <a:tbl>
              <a:tblPr firstRow="1" bandRow="1">
                <a:tableStyleId>{5C22544A-7EE6-4342-B048-85BDC9FD1C3A}</a:tableStyleId>
              </a:tblPr>
              <a:tblGrid>
                <a:gridCol w="5742305">
                  <a:extLst>
                    <a:ext uri="{9D8B030D-6E8A-4147-A177-3AD203B41FA5}">
                      <a16:colId xmlns:a16="http://schemas.microsoft.com/office/drawing/2014/main" val="20000"/>
                    </a:ext>
                  </a:extLst>
                </a:gridCol>
                <a:gridCol w="6452235">
                  <a:extLst>
                    <a:ext uri="{9D8B030D-6E8A-4147-A177-3AD203B41FA5}">
                      <a16:colId xmlns:a16="http://schemas.microsoft.com/office/drawing/2014/main" val="20001"/>
                    </a:ext>
                  </a:extLst>
                </a:gridCol>
              </a:tblGrid>
              <a:tr h="489585">
                <a:tc gridSpan="2">
                  <a:txBody>
                    <a:bodyPr/>
                    <a:lstStyle/>
                    <a:p>
                      <a:pPr algn="ctr">
                        <a:buNone/>
                      </a:pPr>
                      <a:r>
                        <a:rPr lang="en-US" sz="2400" b="1">
                          <a:solidFill>
                            <a:schemeClr val="bg1"/>
                          </a:solidFill>
                          <a:latin typeface="Arial" panose="020B0604020202020204" pitchFamily="34" charset="0"/>
                          <a:cs typeface="Arial" panose="020B0604020202020204" pitchFamily="34" charset="0"/>
                          <a:sym typeface="+mn-ea"/>
                        </a:rPr>
                        <a:t>PHIẾU HỌC TẬP SỐ 2</a:t>
                      </a:r>
                    </a:p>
                  </a:txBody>
                  <a:tcPr/>
                </a:tc>
                <a:tc hMerge="1">
                  <a:txBody>
                    <a:bodyPr/>
                    <a:lstStyle/>
                    <a:p>
                      <a:endParaRPr lang="en-US"/>
                    </a:p>
                  </a:txBody>
                  <a:tcPr/>
                </a:tc>
                <a:extLst>
                  <a:ext uri="{0D108BD9-81ED-4DB2-BD59-A6C34878D82A}">
                    <a16:rowId xmlns:a16="http://schemas.microsoft.com/office/drawing/2014/main" val="10000"/>
                  </a:ext>
                </a:extLst>
              </a:tr>
              <a:tr h="470535">
                <a:tc>
                  <a:txBody>
                    <a:bodyPr/>
                    <a:lstStyle/>
                    <a:p>
                      <a:pPr indent="0" algn="ctr">
                        <a:buNone/>
                      </a:pPr>
                      <a:r>
                        <a:rPr lang="en-US" sz="2000" b="1">
                          <a:solidFill>
                            <a:srgbClr val="0070C0"/>
                          </a:solidFill>
                          <a:latin typeface="Arial" panose="020B0604020202020204" pitchFamily="34" charset="0"/>
                          <a:cs typeface="Arial" panose="020B0604020202020204" pitchFamily="34" charset="0"/>
                        </a:rPr>
                        <a:t>Nội dung</a:t>
                      </a:r>
                      <a:endParaRPr lang="en-US" sz="2000" b="1">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1">
                          <a:solidFill>
                            <a:srgbClr val="0070C0"/>
                          </a:solidFill>
                          <a:latin typeface="Arial" panose="020B0604020202020204" pitchFamily="34" charset="0"/>
                          <a:cs typeface="Arial" panose="020B0604020202020204" pitchFamily="34" charset="0"/>
                        </a:rPr>
                        <a:t>Trả lời</a:t>
                      </a:r>
                      <a:endParaRPr lang="en-US" sz="2000" b="1">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680720">
                <a:tc>
                  <a:txBody>
                    <a:bodyPr/>
                    <a:lstStyle/>
                    <a:p>
                      <a:pPr indent="0">
                        <a:buNone/>
                      </a:pPr>
                      <a:r>
                        <a:rPr lang="en-US" sz="2200" b="0">
                          <a:solidFill>
                            <a:srgbClr val="000000"/>
                          </a:solidFill>
                          <a:latin typeface="Arial" panose="020B0604020202020204" pitchFamily="34" charset="0"/>
                          <a:cs typeface="Arial" panose="020B0604020202020204" pitchFamily="34" charset="0"/>
                        </a:rPr>
                        <a:t>ND1:Chuẩn bị: (dụng cụ,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955800">
                <a:tc>
                  <a:txBody>
                    <a:bodyPr/>
                    <a:lstStyle/>
                    <a:p>
                      <a:pPr indent="0">
                        <a:buNone/>
                      </a:pPr>
                      <a:r>
                        <a:rPr lang="en-US" sz="2200" b="0">
                          <a:solidFill>
                            <a:srgbClr val="000000"/>
                          </a:solidFill>
                          <a:latin typeface="Arial" panose="020B0604020202020204" pitchFamily="34" charset="0"/>
                          <a:cs typeface="Arial" panose="020B0604020202020204" pitchFamily="34" charset="0"/>
                        </a:rPr>
                        <a:t>ND2: Cách tiến hành </a:t>
                      </a:r>
                      <a:r>
                        <a:rPr lang="en-US" sz="2200" b="0">
                          <a:solidFill>
                            <a:srgbClr val="FF0000"/>
                          </a:solidFill>
                          <a:latin typeface="Arial" panose="020B0604020202020204" pitchFamily="34" charset="0"/>
                          <a:cs typeface="Arial" panose="020B0604020202020204" pitchFamily="34" charset="0"/>
                        </a:rPr>
                        <a:t> </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r>
                        <a:rPr lang="en-US" sz="2000" b="0">
                          <a:solidFill>
                            <a:srgbClr val="000000"/>
                          </a:solidFill>
                          <a:latin typeface="Arial" panose="020B0604020202020204" pitchFamily="34" charset="0"/>
                          <a:cs typeface="Arial" panose="020B0604020202020204" pitchFamily="34" charset="0"/>
                        </a:rPr>
                        <a:t>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261360">
                <a:tc>
                  <a:txBody>
                    <a:bodyPr/>
                    <a:lstStyle/>
                    <a:p>
                      <a:pPr indent="0">
                        <a:buNone/>
                      </a:pPr>
                      <a:r>
                        <a:rPr lang="en-US" sz="2200" b="0">
                          <a:solidFill>
                            <a:srgbClr val="000000"/>
                          </a:solidFill>
                          <a:latin typeface="Arial" panose="020B0604020202020204" pitchFamily="34" charset="0"/>
                          <a:cs typeface="Arial" panose="020B0604020202020204" pitchFamily="34" charset="0"/>
                        </a:rPr>
                        <a:t>ND3. Hiện tượng:</a:t>
                      </a:r>
                    </a:p>
                    <a:p>
                      <a:pPr indent="0">
                        <a:buNone/>
                      </a:pPr>
                      <a:r>
                        <a:rPr lang="en-US" sz="2200" b="0">
                          <a:solidFill>
                            <a:srgbClr val="000000"/>
                          </a:solidFill>
                          <a:latin typeface="Arial" panose="020B0604020202020204" pitchFamily="34" charset="0"/>
                          <a:cs typeface="Arial" panose="020B0604020202020204" pitchFamily="34" charset="0"/>
                        </a:rPr>
                        <a:t>1. Sau khi trộn bột Fe và bột S, hỗn hợp thu được có bị nam châm hút không?</a:t>
                      </a:r>
                    </a:p>
                    <a:p>
                      <a:pPr indent="0">
                        <a:buNone/>
                      </a:pPr>
                      <a:r>
                        <a:rPr lang="en-US" sz="2200" b="0">
                          <a:solidFill>
                            <a:srgbClr val="000000"/>
                          </a:solidFill>
                          <a:latin typeface="Arial" panose="020B0604020202020204" pitchFamily="34" charset="0"/>
                          <a:cs typeface="Arial" panose="020B0604020202020204" pitchFamily="34" charset="0"/>
                        </a:rPr>
                        <a:t>2. Chất trong ống nghiệm (2) sau khi được đun nóng và để nguội có bị nam châm hút không?</a:t>
                      </a:r>
                    </a:p>
                    <a:p>
                      <a:pPr indent="0">
                        <a:buNone/>
                      </a:pPr>
                      <a:r>
                        <a:rPr lang="en-US" sz="2200" b="0">
                          <a:solidFill>
                            <a:srgbClr val="000000"/>
                          </a:solidFill>
                          <a:latin typeface="Arial" panose="020B0604020202020204" pitchFamily="34" charset="0"/>
                          <a:cs typeface="Arial" panose="020B0604020202020204" pitchFamily="34" charset="0"/>
                        </a:rPr>
                        <a:t>3. Sau khi trộn bột Fe và bột S có chất mới được tạo thành không? Giải thích.</a:t>
                      </a:r>
                    </a:p>
                    <a:p>
                      <a:pPr indent="0">
                        <a:buNone/>
                      </a:pPr>
                      <a:r>
                        <a:rPr lang="en-US" sz="2200" b="0">
                          <a:solidFill>
                            <a:srgbClr val="000000"/>
                          </a:solidFill>
                          <a:latin typeface="Arial" panose="020B0604020202020204" pitchFamily="34" charset="0"/>
                          <a:cs typeface="Arial" panose="020B0604020202020204" pitchFamily="34" charset="0"/>
                        </a:rPr>
                        <a:t>4. Sau khi đun nóng hỗn hợp Fe và bột S có chất mới được tạo thành không? Giải thích.</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nvPr>
        </p:nvGraphicFramePr>
        <p:xfrm>
          <a:off x="-1270" y="635"/>
          <a:ext cx="12194540" cy="6949440"/>
        </p:xfrm>
        <a:graphic>
          <a:graphicData uri="http://schemas.openxmlformats.org/drawingml/2006/table">
            <a:tbl>
              <a:tblPr firstRow="1" bandRow="1">
                <a:tableStyleId>{5C22544A-7EE6-4342-B048-85BDC9FD1C3A}</a:tableStyleId>
              </a:tblPr>
              <a:tblGrid>
                <a:gridCol w="5742305">
                  <a:extLst>
                    <a:ext uri="{9D8B030D-6E8A-4147-A177-3AD203B41FA5}">
                      <a16:colId xmlns:a16="http://schemas.microsoft.com/office/drawing/2014/main" val="20000"/>
                    </a:ext>
                  </a:extLst>
                </a:gridCol>
                <a:gridCol w="6452235">
                  <a:extLst>
                    <a:ext uri="{9D8B030D-6E8A-4147-A177-3AD203B41FA5}">
                      <a16:colId xmlns:a16="http://schemas.microsoft.com/office/drawing/2014/main" val="20001"/>
                    </a:ext>
                  </a:extLst>
                </a:gridCol>
              </a:tblGrid>
              <a:tr h="489585">
                <a:tc gridSpan="2">
                  <a:txBody>
                    <a:bodyPr/>
                    <a:lstStyle/>
                    <a:p>
                      <a:pPr algn="ctr">
                        <a:buNone/>
                      </a:pPr>
                      <a:r>
                        <a:rPr lang="en-US" sz="2400" b="1">
                          <a:solidFill>
                            <a:schemeClr val="bg1"/>
                          </a:solidFill>
                          <a:latin typeface="Arial" panose="020B0604020202020204" pitchFamily="34" charset="0"/>
                          <a:cs typeface="Arial" panose="020B0604020202020204" pitchFamily="34" charset="0"/>
                          <a:sym typeface="+mn-ea"/>
                        </a:rPr>
                        <a:t>PHIẾU HỌC TẬP SỐ 2</a:t>
                      </a:r>
                    </a:p>
                  </a:txBody>
                  <a:tcPr/>
                </a:tc>
                <a:tc hMerge="1">
                  <a:txBody>
                    <a:bodyPr/>
                    <a:lstStyle/>
                    <a:p>
                      <a:endParaRPr lang="en-US"/>
                    </a:p>
                  </a:txBody>
                  <a:tcPr/>
                </a:tc>
                <a:extLst>
                  <a:ext uri="{0D108BD9-81ED-4DB2-BD59-A6C34878D82A}">
                    <a16:rowId xmlns:a16="http://schemas.microsoft.com/office/drawing/2014/main" val="10000"/>
                  </a:ext>
                </a:extLst>
              </a:tr>
              <a:tr h="470535">
                <a:tc>
                  <a:txBody>
                    <a:bodyPr/>
                    <a:lstStyle/>
                    <a:p>
                      <a:pPr indent="0" algn="ctr">
                        <a:buNone/>
                      </a:pPr>
                      <a:r>
                        <a:rPr lang="en-US" sz="2000" b="1">
                          <a:solidFill>
                            <a:srgbClr val="0070C0"/>
                          </a:solidFill>
                          <a:latin typeface="Arial" panose="020B0604020202020204" pitchFamily="34" charset="0"/>
                          <a:cs typeface="Arial" panose="020B0604020202020204" pitchFamily="34" charset="0"/>
                        </a:rPr>
                        <a:t>Nội dung</a:t>
                      </a:r>
                      <a:endParaRPr lang="en-US" sz="2000" b="1">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000" b="1">
                          <a:solidFill>
                            <a:srgbClr val="0070C0"/>
                          </a:solidFill>
                          <a:latin typeface="Arial" panose="020B0604020202020204" pitchFamily="34" charset="0"/>
                          <a:cs typeface="Arial" panose="020B0604020202020204" pitchFamily="34" charset="0"/>
                        </a:rPr>
                        <a:t>Trả lời</a:t>
                      </a:r>
                      <a:endParaRPr lang="en-US" sz="2000" b="1">
                        <a:solidFill>
                          <a:srgbClr val="0070C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1"/>
                  </a:ext>
                </a:extLst>
              </a:tr>
              <a:tr h="680720">
                <a:tc>
                  <a:txBody>
                    <a:bodyPr/>
                    <a:lstStyle/>
                    <a:p>
                      <a:pPr indent="0">
                        <a:buNone/>
                      </a:pPr>
                      <a:r>
                        <a:rPr lang="en-US" sz="2200" b="0">
                          <a:solidFill>
                            <a:srgbClr val="000000"/>
                          </a:solidFill>
                          <a:latin typeface="Arial" panose="020B0604020202020204" pitchFamily="34" charset="0"/>
                          <a:cs typeface="Arial" panose="020B0604020202020204" pitchFamily="34" charset="0"/>
                        </a:rPr>
                        <a:t>ND1:Chuẩn bị: (dụng cụ, hóa chất)</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955800">
                <a:tc>
                  <a:txBody>
                    <a:bodyPr/>
                    <a:lstStyle/>
                    <a:p>
                      <a:pPr indent="0">
                        <a:buNone/>
                      </a:pPr>
                      <a:r>
                        <a:rPr lang="en-US" sz="2200" b="0">
                          <a:solidFill>
                            <a:srgbClr val="000000"/>
                          </a:solidFill>
                          <a:latin typeface="Arial" panose="020B0604020202020204" pitchFamily="34" charset="0"/>
                          <a:cs typeface="Arial" panose="020B0604020202020204" pitchFamily="34" charset="0"/>
                        </a:rPr>
                        <a:t>ND2: Cách tiến hành </a:t>
                      </a:r>
                      <a:r>
                        <a:rPr lang="en-US" sz="2200" b="0">
                          <a:solidFill>
                            <a:srgbClr val="FF0000"/>
                          </a:solidFill>
                          <a:latin typeface="Arial" panose="020B0604020202020204" pitchFamily="34" charset="0"/>
                          <a:cs typeface="Arial" panose="020B0604020202020204" pitchFamily="34" charset="0"/>
                        </a:rPr>
                        <a:t> </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3261360">
                <a:tc>
                  <a:txBody>
                    <a:bodyPr/>
                    <a:lstStyle/>
                    <a:p>
                      <a:pPr indent="0">
                        <a:buNone/>
                      </a:pPr>
                      <a:r>
                        <a:rPr lang="en-US" sz="2200" b="0">
                          <a:solidFill>
                            <a:srgbClr val="000000"/>
                          </a:solidFill>
                          <a:latin typeface="Arial" panose="020B0604020202020204" pitchFamily="34" charset="0"/>
                          <a:cs typeface="Arial" panose="020B0604020202020204" pitchFamily="34" charset="0"/>
                        </a:rPr>
                        <a:t>ND3. Hiện tượng:</a:t>
                      </a:r>
                    </a:p>
                    <a:p>
                      <a:pPr indent="0">
                        <a:buNone/>
                      </a:pPr>
                      <a:r>
                        <a:rPr lang="en-US" sz="2200" b="0">
                          <a:solidFill>
                            <a:srgbClr val="000000"/>
                          </a:solidFill>
                          <a:latin typeface="Arial" panose="020B0604020202020204" pitchFamily="34" charset="0"/>
                          <a:cs typeface="Arial" panose="020B0604020202020204" pitchFamily="34" charset="0"/>
                        </a:rPr>
                        <a:t>1. Sau khi trộn bột Fe và bột S, hỗn hợp thu được có bị nam châm hút không?</a:t>
                      </a:r>
                    </a:p>
                    <a:p>
                      <a:pPr indent="0">
                        <a:buNone/>
                      </a:pPr>
                      <a:r>
                        <a:rPr lang="en-US" sz="2200" b="0">
                          <a:solidFill>
                            <a:srgbClr val="000000"/>
                          </a:solidFill>
                          <a:latin typeface="Arial" panose="020B0604020202020204" pitchFamily="34" charset="0"/>
                          <a:cs typeface="Arial" panose="020B0604020202020204" pitchFamily="34" charset="0"/>
                        </a:rPr>
                        <a:t>2. Chất trong ống nghiệm (2) sau khi được đun nóng và để nguội có bị nam châm hút không?</a:t>
                      </a:r>
                    </a:p>
                    <a:p>
                      <a:pPr indent="0">
                        <a:buNone/>
                      </a:pPr>
                      <a:r>
                        <a:rPr lang="en-US" sz="2200" b="0">
                          <a:solidFill>
                            <a:srgbClr val="000000"/>
                          </a:solidFill>
                          <a:latin typeface="Arial" panose="020B0604020202020204" pitchFamily="34" charset="0"/>
                          <a:cs typeface="Arial" panose="020B0604020202020204" pitchFamily="34" charset="0"/>
                        </a:rPr>
                        <a:t>3. Sau khi trộn bột Fe và bột S có chất mới được tạo thành không? Giải thích.</a:t>
                      </a:r>
                    </a:p>
                    <a:p>
                      <a:pPr indent="0">
                        <a:buNone/>
                      </a:pPr>
                      <a:r>
                        <a:rPr lang="en-US" sz="2200" b="0">
                          <a:solidFill>
                            <a:srgbClr val="000000"/>
                          </a:solidFill>
                          <a:latin typeface="Arial" panose="020B0604020202020204" pitchFamily="34" charset="0"/>
                          <a:cs typeface="Arial" panose="020B0604020202020204" pitchFamily="34" charset="0"/>
                        </a:rPr>
                        <a:t>4. Sau khi đun nóng hỗn hợp Fe và bột S có chất mới được tạo thành không? Giải thích.</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sp>
        <p:nvSpPr>
          <p:cNvPr id="2" name="Text Box 1"/>
          <p:cNvSpPr txBox="1"/>
          <p:nvPr/>
        </p:nvSpPr>
        <p:spPr>
          <a:xfrm>
            <a:off x="5681980" y="959485"/>
            <a:ext cx="6511290" cy="706755"/>
          </a:xfrm>
          <a:prstGeom prst="rect">
            <a:avLst/>
          </a:prstGeom>
          <a:noFill/>
        </p:spPr>
        <p:txBody>
          <a:bodyPr wrap="square" rtlCol="0">
            <a:spAutoFit/>
          </a:bodyPr>
          <a:lstStyle/>
          <a:p>
            <a:r>
              <a:rPr lang="en-US" sz="2000">
                <a:solidFill>
                  <a:schemeClr val="accent6">
                    <a:lumMod val="50000"/>
                  </a:schemeClr>
                </a:solidFill>
                <a:latin typeface="Arial" panose="020B0604020202020204" pitchFamily="34" charset="0"/>
                <a:cs typeface="Arial" panose="020B0604020202020204" pitchFamily="34" charset="0"/>
                <a:sym typeface="+mn-ea"/>
              </a:rPr>
              <a:t>  Bột Fe và bột S theo tỉ lệ 7:4 về khối lượng. ống nghiệm chịu nhiệt, đèn cồn, đũa thủy tinh, thìa thủy tinh.</a:t>
            </a:r>
          </a:p>
        </p:txBody>
      </p:sp>
      <p:sp>
        <p:nvSpPr>
          <p:cNvPr id="3" name="Text Box 2"/>
          <p:cNvSpPr txBox="1"/>
          <p:nvPr/>
        </p:nvSpPr>
        <p:spPr>
          <a:xfrm>
            <a:off x="5814695" y="1713230"/>
            <a:ext cx="6378575" cy="1938020"/>
          </a:xfrm>
          <a:prstGeom prst="rect">
            <a:avLst/>
          </a:prstGeom>
          <a:noFill/>
        </p:spPr>
        <p:txBody>
          <a:bodyPr wrap="square" rtlCol="0">
            <a:spAutoFit/>
          </a:bodyPr>
          <a:lstStyle/>
          <a:p>
            <a:r>
              <a:rPr lang="en-US" sz="2000">
                <a:solidFill>
                  <a:schemeClr val="accent6">
                    <a:lumMod val="50000"/>
                  </a:schemeClr>
                </a:solidFill>
                <a:latin typeface="Arial" panose="020B0604020202020204" pitchFamily="34" charset="0"/>
                <a:cs typeface="Arial" panose="020B0604020202020204" pitchFamily="34" charset="0"/>
                <a:sym typeface="+mn-ea"/>
              </a:rPr>
              <a:t>- Trộn đều hỗn hợp bột Fe và bột S. lần lượt cho vào hai ống nghiệm (1) và (2) mỗi ống 3 thìa hỗn hợp.</a:t>
            </a:r>
          </a:p>
          <a:p>
            <a:r>
              <a:rPr lang="en-US" sz="2000">
                <a:solidFill>
                  <a:schemeClr val="accent6">
                    <a:lumMod val="50000"/>
                  </a:schemeClr>
                </a:solidFill>
                <a:latin typeface="Arial" panose="020B0604020202020204" pitchFamily="34" charset="0"/>
                <a:cs typeface="Arial" panose="020B0604020202020204" pitchFamily="34" charset="0"/>
                <a:sym typeface="+mn-ea"/>
              </a:rPr>
              <a:t>- Đưa nam châm lại gần ống nghiệm 1, quan sát</a:t>
            </a:r>
          </a:p>
          <a:p>
            <a:r>
              <a:rPr lang="en-US" sz="2000">
                <a:solidFill>
                  <a:schemeClr val="accent6">
                    <a:lumMod val="50000"/>
                  </a:schemeClr>
                </a:solidFill>
                <a:latin typeface="Arial" panose="020B0604020202020204" pitchFamily="34" charset="0"/>
                <a:cs typeface="Arial" panose="020B0604020202020204" pitchFamily="34" charset="0"/>
                <a:sym typeface="+mn-ea"/>
              </a:rPr>
              <a:t>.- Đun nóng mạnh ống nghiệm (2) khoảng 30s rồi ngừng đun. Để nguội rồi đưa nam châm lại gần ống nghiệm (2). Quan sát.</a:t>
            </a:r>
          </a:p>
        </p:txBody>
      </p:sp>
      <p:sp>
        <p:nvSpPr>
          <p:cNvPr id="5" name="Text Box 4"/>
          <p:cNvSpPr txBox="1"/>
          <p:nvPr/>
        </p:nvSpPr>
        <p:spPr>
          <a:xfrm>
            <a:off x="5813425" y="3698240"/>
            <a:ext cx="6360160" cy="3169285"/>
          </a:xfrm>
          <a:prstGeom prst="rect">
            <a:avLst/>
          </a:prstGeom>
          <a:noFill/>
        </p:spPr>
        <p:txBody>
          <a:bodyPr wrap="square" rtlCol="0">
            <a:spAutoFit/>
          </a:bodyPr>
          <a:lstStyle/>
          <a:p>
            <a:pPr indent="0">
              <a:buNone/>
            </a:pPr>
            <a:r>
              <a:rPr lang="en-US" sz="2000">
                <a:solidFill>
                  <a:schemeClr val="accent6">
                    <a:lumMod val="50000"/>
                  </a:schemeClr>
                </a:solidFill>
                <a:latin typeface="Arial" panose="020B0604020202020204" pitchFamily="34" charset="0"/>
                <a:cs typeface="Arial" panose="020B0604020202020204" pitchFamily="34" charset="0"/>
                <a:sym typeface="+mn-ea"/>
              </a:rPr>
              <a:t>1. Khi trộn bột sắt với bột lưu huỳnh, hỗn hợp thu được có một phẩn bị nam chầm hút, phần này là sắt.</a:t>
            </a:r>
            <a:endParaRPr lang="en-US" sz="2000" b="0">
              <a:solidFill>
                <a:schemeClr val="accent6">
                  <a:lumMod val="50000"/>
                </a:schemeClr>
              </a:solidFill>
              <a:latin typeface="Arial" panose="020B0604020202020204" pitchFamily="34" charset="0"/>
              <a:cs typeface="Arial" panose="020B0604020202020204" pitchFamily="34" charset="0"/>
            </a:endParaRPr>
          </a:p>
          <a:p>
            <a:pPr indent="0">
              <a:buNone/>
            </a:pPr>
            <a:r>
              <a:rPr lang="en-US" sz="2000">
                <a:solidFill>
                  <a:schemeClr val="accent6">
                    <a:lumMod val="50000"/>
                  </a:schemeClr>
                </a:solidFill>
                <a:latin typeface="Arial" panose="020B0604020202020204" pitchFamily="34" charset="0"/>
                <a:cs typeface="Arial" panose="020B0604020202020204" pitchFamily="34" charset="0"/>
                <a:sym typeface="+mn-ea"/>
              </a:rPr>
              <a:t>2. Chất trong ống nghiệm (2) sau khi được đun nóng và để nguội không bị nam chầm hút.</a:t>
            </a:r>
            <a:endParaRPr lang="en-US" sz="2000" b="0">
              <a:solidFill>
                <a:schemeClr val="accent6">
                  <a:lumMod val="50000"/>
                </a:schemeClr>
              </a:solidFill>
              <a:latin typeface="Arial" panose="020B0604020202020204" pitchFamily="34" charset="0"/>
              <a:cs typeface="Arial" panose="020B0604020202020204" pitchFamily="34" charset="0"/>
            </a:endParaRPr>
          </a:p>
          <a:p>
            <a:pPr indent="0">
              <a:buNone/>
            </a:pPr>
            <a:r>
              <a:rPr lang="en-US" sz="2000">
                <a:solidFill>
                  <a:schemeClr val="accent6">
                    <a:lumMod val="50000"/>
                  </a:schemeClr>
                </a:solidFill>
                <a:latin typeface="Arial" panose="020B0604020202020204" pitchFamily="34" charset="0"/>
                <a:cs typeface="Arial" panose="020B0604020202020204" pitchFamily="34" charset="0"/>
                <a:sym typeface="+mn-ea"/>
              </a:rPr>
              <a:t>3. Sau khi trộn bột sắt với bột lưu huỳnh, không có chất mới được tạo thành vì khi tách chất ra khỏi hỗn hợp ta lại thu được các chất ban đầu (H).</a:t>
            </a:r>
            <a:endParaRPr lang="en-US" sz="2000" b="0">
              <a:solidFill>
                <a:schemeClr val="accent6">
                  <a:lumMod val="50000"/>
                </a:schemeClr>
              </a:solidFill>
              <a:latin typeface="Arial" panose="020B0604020202020204" pitchFamily="34" charset="0"/>
              <a:cs typeface="Arial" panose="020B0604020202020204" pitchFamily="34" charset="0"/>
            </a:endParaRPr>
          </a:p>
          <a:p>
            <a:pPr indent="0">
              <a:buNone/>
            </a:pPr>
            <a:r>
              <a:rPr lang="en-US" sz="2000">
                <a:solidFill>
                  <a:schemeClr val="accent6">
                    <a:lumMod val="50000"/>
                  </a:schemeClr>
                </a:solidFill>
                <a:latin typeface="Arial" panose="020B0604020202020204" pitchFamily="34" charset="0"/>
                <a:cs typeface="Arial" panose="020B0604020202020204" pitchFamily="34" charset="0"/>
                <a:sym typeface="+mn-ea"/>
              </a:rPr>
              <a:t>4. Sau khi đun nóng hỗn hợp bột sắt với bột lưu huỳnh có chất mới tạo thành, sản phẩm có màu xám và không bị nam châm hút (H).</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32410"/>
            <a:ext cx="3115945" cy="591693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386715" y="2374900"/>
            <a:ext cx="2587625" cy="3107690"/>
          </a:xfrm>
          <a:prstGeom prst="rect">
            <a:avLst/>
          </a:prstGeom>
          <a:noFill/>
          <a:ln w="9525">
            <a:noFill/>
          </a:ln>
        </p:spPr>
        <p:txBody>
          <a:bodyPr wrap="square">
            <a:spAutoFit/>
          </a:bodyPr>
          <a:lstStyle/>
          <a:p>
            <a:pPr indent="0" algn="ctr"/>
            <a:r>
              <a:rPr lang="en-US" sz="2800">
                <a:gradFill>
                  <a:gsLst>
                    <a:gs pos="0">
                      <a:srgbClr val="012D86"/>
                    </a:gs>
                    <a:gs pos="100000">
                      <a:srgbClr val="0E2557"/>
                    </a:gs>
                  </a:gsLst>
                  <a:lin scaled="0"/>
                </a:gradFill>
                <a:latin typeface="Arial" panose="020B0604020202020204" pitchFamily="34" charset="0"/>
                <a:cs typeface="Arial" panose="020B0604020202020204" pitchFamily="34" charset="0"/>
              </a:rPr>
              <a:t>Lấy 1 số ví dụ trong đời sống về các quá trình xảy ra sự biến đổi vật lí, biến đổi hóa học.</a:t>
            </a:r>
            <a:endParaRPr lang="en-US" sz="2800" b="1">
              <a:gradFill>
                <a:gsLst>
                  <a:gs pos="0">
                    <a:srgbClr val="012D86"/>
                  </a:gs>
                  <a:gs pos="100000">
                    <a:srgbClr val="0E2557"/>
                  </a:gs>
                </a:gsLst>
                <a:lin scaled="0"/>
              </a:gradFill>
              <a:latin typeface="Arial" panose="020B0604020202020204" pitchFamily="34" charset="0"/>
              <a:cs typeface="Arial" panose="020B0604020202020204" pitchFamily="34" charset="0"/>
            </a:endParaRPr>
          </a:p>
        </p:txBody>
      </p:sp>
      <p:pic>
        <p:nvPicPr>
          <p:cNvPr id="100" name="Picture 99"/>
          <p:cNvPicPr/>
          <p:nvPr/>
        </p:nvPicPr>
        <p:blipFill>
          <a:blip r:embed="rId3"/>
          <a:stretch>
            <a:fillRect/>
          </a:stretch>
        </p:blipFill>
        <p:spPr>
          <a:xfrm>
            <a:off x="6336030" y="0"/>
            <a:ext cx="5582920" cy="2265045"/>
          </a:xfrm>
          <a:prstGeom prst="rect">
            <a:avLst/>
          </a:prstGeom>
          <a:noFill/>
          <a:ln w="9525">
            <a:noFill/>
          </a:ln>
        </p:spPr>
      </p:pic>
      <p:pic>
        <p:nvPicPr>
          <p:cNvPr id="101" name="Picture 100"/>
          <p:cNvPicPr/>
          <p:nvPr/>
        </p:nvPicPr>
        <p:blipFill>
          <a:blip r:embed="rId4"/>
          <a:stretch>
            <a:fillRect/>
          </a:stretch>
        </p:blipFill>
        <p:spPr>
          <a:xfrm>
            <a:off x="6410325" y="2265045"/>
            <a:ext cx="5686425" cy="2244725"/>
          </a:xfrm>
          <a:prstGeom prst="rect">
            <a:avLst/>
          </a:prstGeom>
          <a:noFill/>
          <a:ln w="9525">
            <a:noFill/>
          </a:ln>
        </p:spPr>
      </p:pic>
      <p:pic>
        <p:nvPicPr>
          <p:cNvPr id="102" name="Picture 101"/>
          <p:cNvPicPr/>
          <p:nvPr/>
        </p:nvPicPr>
        <p:blipFill>
          <a:blip r:embed="rId5"/>
          <a:stretch>
            <a:fillRect/>
          </a:stretch>
        </p:blipFill>
        <p:spPr>
          <a:xfrm>
            <a:off x="6410960" y="4366895"/>
            <a:ext cx="5685790" cy="2491105"/>
          </a:xfrm>
          <a:prstGeom prst="rect">
            <a:avLst/>
          </a:prstGeom>
          <a:noFill/>
          <a:ln w="9525">
            <a:noFill/>
          </a:ln>
        </p:spPr>
      </p:pic>
      <p:sp>
        <p:nvSpPr>
          <p:cNvPr id="45" name="圆角矩形 44"/>
          <p:cNvSpPr/>
          <p:nvPr/>
        </p:nvSpPr>
        <p:spPr>
          <a:xfrm>
            <a:off x="5020945" y="53340"/>
            <a:ext cx="1315085" cy="15767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Arial" panose="020B0604020202020204" pitchFamily="34" charset="0"/>
                <a:ea typeface="Microsoft YaHei" panose="020B0503020204020204" charset="-122"/>
                <a:cs typeface="Arial" panose="020B0604020202020204" pitchFamily="34" charset="0"/>
              </a:rPr>
              <a:t>Hòa tan đường, muối vào nước </a:t>
            </a:r>
          </a:p>
        </p:txBody>
      </p:sp>
      <p:sp>
        <p:nvSpPr>
          <p:cNvPr id="3" name="圆角矩形 44"/>
          <p:cNvSpPr/>
          <p:nvPr/>
        </p:nvSpPr>
        <p:spPr>
          <a:xfrm>
            <a:off x="5020945" y="2472690"/>
            <a:ext cx="1315085" cy="1576705"/>
          </a:xfrm>
          <a:prstGeom prst="roundRect">
            <a:avLst>
              <a:gd name="adj" fmla="val 97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0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rPr>
              <a:t>Băng tan</a:t>
            </a:r>
          </a:p>
        </p:txBody>
      </p:sp>
      <p:sp>
        <p:nvSpPr>
          <p:cNvPr id="4" name="圆角矩形 44"/>
          <p:cNvSpPr/>
          <p:nvPr/>
        </p:nvSpPr>
        <p:spPr>
          <a:xfrm>
            <a:off x="5020945" y="4509770"/>
            <a:ext cx="1315085" cy="1576705"/>
          </a:xfrm>
          <a:prstGeom prst="roundRect">
            <a:avLst>
              <a:gd name="adj" fmla="val 9725"/>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0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rPr>
              <a:t>Cồn bay hơi</a:t>
            </a:r>
          </a:p>
        </p:txBody>
      </p:sp>
      <p:sp>
        <p:nvSpPr>
          <p:cNvPr id="15" name="圆角矩形 14"/>
          <p:cNvSpPr/>
          <p:nvPr/>
        </p:nvSpPr>
        <p:spPr bwMode="auto">
          <a:xfrm>
            <a:off x="2974340" y="2070735"/>
            <a:ext cx="2046605" cy="229616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l" defTabSz="815975"/>
            <a:r>
              <a:rPr lang="en-US" altLang="zh-CN" sz="3000" b="1" dirty="0">
                <a:solidFill>
                  <a:srgbClr val="FF0000"/>
                </a:solidFill>
                <a:latin typeface="Calibri Light" panose="020F0302020204030204" charset="0"/>
                <a:ea typeface="Microsoft YaHei" panose="020B0503020204020204" charset="-122"/>
                <a:cs typeface="Calibri Light" panose="020F0302020204030204" charset="0"/>
              </a:rPr>
              <a:t>HIỆN TƯỢNG </a:t>
            </a:r>
          </a:p>
          <a:p>
            <a:pPr algn="l" defTabSz="815975"/>
            <a:r>
              <a:rPr lang="en-US" altLang="zh-CN" sz="3000" b="1" dirty="0">
                <a:solidFill>
                  <a:srgbClr val="FF0000"/>
                </a:solidFill>
                <a:latin typeface="Calibri Light" panose="020F0302020204030204" charset="0"/>
                <a:ea typeface="Microsoft YaHei" panose="020B0503020204020204" charset="-122"/>
                <a:cs typeface="Calibri Light" panose="020F0302020204030204" charset="0"/>
              </a:rPr>
              <a:t>VẬT LÝ</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00"/>
                                        </p:tgtEl>
                                        <p:attrNameLst>
                                          <p:attrName>style.visibility</p:attrName>
                                        </p:attrNameLst>
                                      </p:cBhvr>
                                      <p:to>
                                        <p:strVal val="visible"/>
                                      </p:to>
                                    </p:set>
                                    <p:animEffect transition="in" filter="dissolve">
                                      <p:cBhvr>
                                        <p:cTn id="22" dur="500"/>
                                        <p:tgtEl>
                                          <p:spTgt spid="100"/>
                                        </p:tgtEl>
                                      </p:cBhvr>
                                    </p:animEffec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01"/>
                                        </p:tgtEl>
                                        <p:attrNameLst>
                                          <p:attrName>style.visibility</p:attrName>
                                        </p:attrNameLst>
                                      </p:cBhvr>
                                      <p:to>
                                        <p:strVal val="visible"/>
                                      </p:to>
                                    </p:set>
                                    <p:animEffect transition="in" filter="plus(in)">
                                      <p:cBhvr>
                                        <p:cTn id="27" dur="2000"/>
                                        <p:tgtEl>
                                          <p:spTgt spid="101"/>
                                        </p:tgtEl>
                                      </p:cBhvr>
                                    </p:animEffect>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102"/>
                                        </p:tgtEl>
                                        <p:attrNameLst>
                                          <p:attrName>style.visibility</p:attrName>
                                        </p:attrNameLst>
                                      </p:cBhvr>
                                      <p:to>
                                        <p:strVal val="visible"/>
                                      </p:to>
                                    </p:set>
                                    <p:anim calcmode="lin" valueType="num">
                                      <p:cBhvr additive="base">
                                        <p:cTn id="32" dur="500" fill="hold"/>
                                        <p:tgtEl>
                                          <p:spTgt spid="102"/>
                                        </p:tgtEl>
                                        <p:attrNameLst>
                                          <p:attrName>ppt_x</p:attrName>
                                        </p:attrNameLst>
                                      </p:cBhvr>
                                      <p:tavLst>
                                        <p:tav tm="0">
                                          <p:val>
                                            <p:strVal val="#ppt_x"/>
                                          </p:val>
                                        </p:tav>
                                        <p:tav tm="100000">
                                          <p:val>
                                            <p:strVal val="#ppt_x"/>
                                          </p:val>
                                        </p:tav>
                                      </p:tavLst>
                                    </p:anim>
                                    <p:anim calcmode="lin" valueType="num">
                                      <p:cBhvr additive="base">
                                        <p:cTn id="33" dur="500" fill="hold"/>
                                        <p:tgtEl>
                                          <p:spTgt spid="102"/>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additive="base">
                                        <p:cTn id="38" dur="500" fill="hold"/>
                                        <p:tgtEl>
                                          <p:spTgt spid="45"/>
                                        </p:tgtEl>
                                        <p:attrNameLst>
                                          <p:attrName>ppt_x</p:attrName>
                                        </p:attrNameLst>
                                      </p:cBhvr>
                                      <p:tavLst>
                                        <p:tav tm="0">
                                          <p:val>
                                            <p:strVal val="#ppt_x"/>
                                          </p:val>
                                        </p:tav>
                                        <p:tav tm="100000">
                                          <p:val>
                                            <p:strVal val="#ppt_x"/>
                                          </p:val>
                                        </p:tav>
                                      </p:tavLst>
                                    </p:anim>
                                    <p:anim calcmode="lin" valueType="num">
                                      <p:cBhvr additive="base">
                                        <p:cTn id="39"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gtEl>
                                        <p:attrNameLst>
                                          <p:attrName>style.visibility</p:attrName>
                                        </p:attrNameLst>
                                      </p:cBhvr>
                                      <p:to>
                                        <p:strVal val="visible"/>
                                      </p:to>
                                    </p:set>
                                    <p:anim calcmode="lin" valueType="num">
                                      <p:cBhvr additive="base">
                                        <p:cTn id="44" dur="500" fill="hold"/>
                                        <p:tgtEl>
                                          <p:spTgt spid="3"/>
                                        </p:tgtEl>
                                        <p:attrNameLst>
                                          <p:attrName>ppt_x</p:attrName>
                                        </p:attrNameLst>
                                      </p:cBhvr>
                                      <p:tavLst>
                                        <p:tav tm="0">
                                          <p:val>
                                            <p:strVal val="#ppt_x"/>
                                          </p:val>
                                        </p:tav>
                                        <p:tav tm="100000">
                                          <p:val>
                                            <p:strVal val="#ppt_x"/>
                                          </p:val>
                                        </p:tav>
                                      </p:tavLst>
                                    </p:anim>
                                    <p:anim calcmode="lin" valueType="num">
                                      <p:cBhvr additive="base">
                                        <p:cTn id="45"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additive="base">
                                        <p:cTn id="50" dur="500" fill="hold"/>
                                        <p:tgtEl>
                                          <p:spTgt spid="4"/>
                                        </p:tgtEl>
                                        <p:attrNameLst>
                                          <p:attrName>ppt_x</p:attrName>
                                        </p:attrNameLst>
                                      </p:cBhvr>
                                      <p:tavLst>
                                        <p:tav tm="0">
                                          <p:val>
                                            <p:strVal val="#ppt_x"/>
                                          </p:val>
                                        </p:tav>
                                        <p:tav tm="100000">
                                          <p:val>
                                            <p:strVal val="#ppt_x"/>
                                          </p:val>
                                        </p:tav>
                                      </p:tavLst>
                                    </p:anim>
                                    <p:anim calcmode="lin" valueType="num">
                                      <p:cBhvr additive="base">
                                        <p:cTn id="51"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0" animBg="1"/>
      <p:bldP spid="45" grpId="1" animBg="1"/>
      <p:bldP spid="3" grpId="0" animBg="1"/>
      <p:bldP spid="3" grpId="1" animBg="1"/>
      <p:bldP spid="4" grpId="0" animBg="1"/>
      <p:bldP spid="4" grpId="1" animBg="1"/>
      <p:bldP spid="15" grpId="0" animBg="1"/>
      <p:bldP spid="15" grpId="1"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F:\1-原创素材\1_mm1102\PPT\PPT_014\materaials\pageimg_g1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3340"/>
            <a:ext cx="3115945" cy="468185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423545" y="2233930"/>
            <a:ext cx="2587625" cy="2306955"/>
          </a:xfrm>
          <a:prstGeom prst="rect">
            <a:avLst/>
          </a:prstGeom>
          <a:noFill/>
          <a:ln w="9525">
            <a:noFill/>
          </a:ln>
        </p:spPr>
        <p:txBody>
          <a:bodyPr wrap="square">
            <a:spAutoFit/>
          </a:bodyPr>
          <a:lstStyle/>
          <a:p>
            <a:pPr indent="0" algn="ctr"/>
            <a:r>
              <a:rPr lang="en-US" sz="2400">
                <a:gradFill>
                  <a:gsLst>
                    <a:gs pos="0">
                      <a:srgbClr val="012D86"/>
                    </a:gs>
                    <a:gs pos="100000">
                      <a:srgbClr val="0E2557"/>
                    </a:gs>
                  </a:gsLst>
                  <a:lin scaled="0"/>
                </a:gradFill>
                <a:latin typeface="Arial" panose="020B0604020202020204" pitchFamily="34" charset="0"/>
                <a:cs typeface="Arial" panose="020B0604020202020204" pitchFamily="34" charset="0"/>
              </a:rPr>
              <a:t>Lấy 1 số ví dụ trong đời sống về các quá trình xảy ra sự biến đổi vật lí, biến đổi hóa học.</a:t>
            </a:r>
            <a:endParaRPr lang="en-US" sz="2400" b="1">
              <a:gradFill>
                <a:gsLst>
                  <a:gs pos="0">
                    <a:srgbClr val="012D86"/>
                  </a:gs>
                  <a:gs pos="100000">
                    <a:srgbClr val="0E2557"/>
                  </a:gs>
                </a:gsLst>
                <a:lin scaled="0"/>
              </a:gradFill>
              <a:latin typeface="Arial" panose="020B0604020202020204" pitchFamily="34" charset="0"/>
              <a:cs typeface="Arial" panose="020B0604020202020204" pitchFamily="34" charset="0"/>
            </a:endParaRPr>
          </a:p>
        </p:txBody>
      </p:sp>
      <p:sp>
        <p:nvSpPr>
          <p:cNvPr id="45" name="圆角矩形 44"/>
          <p:cNvSpPr/>
          <p:nvPr/>
        </p:nvSpPr>
        <p:spPr>
          <a:xfrm>
            <a:off x="5528310" y="494030"/>
            <a:ext cx="1405890" cy="2597150"/>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000" b="1" dirty="0">
                <a:solidFill>
                  <a:schemeClr val="bg1"/>
                </a:solidFill>
                <a:latin typeface="Arial" panose="020B0604020202020204" pitchFamily="34" charset="0"/>
                <a:ea typeface="Microsoft YaHei" panose="020B0503020204020204" charset="-122"/>
                <a:cs typeface="Arial" panose="020B0604020202020204" pitchFamily="34" charset="0"/>
              </a:rPr>
              <a:t>Đốt cháy cồn</a:t>
            </a:r>
          </a:p>
        </p:txBody>
      </p:sp>
      <p:sp>
        <p:nvSpPr>
          <p:cNvPr id="3" name="圆角矩形 44"/>
          <p:cNvSpPr/>
          <p:nvPr/>
        </p:nvSpPr>
        <p:spPr>
          <a:xfrm>
            <a:off x="5438140" y="4105910"/>
            <a:ext cx="1315085" cy="1576705"/>
          </a:xfrm>
          <a:prstGeom prst="roundRect">
            <a:avLst>
              <a:gd name="adj" fmla="val 9725"/>
            </a:avLst>
          </a:prstGeom>
        </p:spPr>
        <p:style>
          <a:lnRef idx="1">
            <a:schemeClr val="accent3"/>
          </a:lnRef>
          <a:fillRef idx="2">
            <a:schemeClr val="accent3"/>
          </a:fillRef>
          <a:effectRef idx="1">
            <a:schemeClr val="accent3"/>
          </a:effectRef>
          <a:fontRef idx="minor">
            <a:schemeClr val="dk1"/>
          </a:fontRef>
        </p:style>
        <p:txBody>
          <a:bodyPr rtlCol="0" anchor="ctr"/>
          <a:lstStyle/>
          <a:p>
            <a:pPr algn="ctr"/>
            <a:r>
              <a:rPr lang="en-US" altLang="zh-CN" sz="20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rPr>
              <a:t>Sắt bị gỉ</a:t>
            </a:r>
          </a:p>
        </p:txBody>
      </p:sp>
      <p:sp>
        <p:nvSpPr>
          <p:cNvPr id="15" name="圆角矩形 14"/>
          <p:cNvSpPr/>
          <p:nvPr/>
        </p:nvSpPr>
        <p:spPr bwMode="auto">
          <a:xfrm>
            <a:off x="3201670" y="2070735"/>
            <a:ext cx="2046605" cy="229616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l" defTabSz="815975"/>
            <a:r>
              <a:rPr lang="en-US" altLang="zh-CN" sz="3000" b="1" dirty="0">
                <a:solidFill>
                  <a:srgbClr val="FF0000"/>
                </a:solidFill>
                <a:latin typeface="Calibri Light" panose="020F0302020204030204" charset="0"/>
                <a:ea typeface="Microsoft YaHei" panose="020B0503020204020204" charset="-122"/>
                <a:cs typeface="Calibri Light" panose="020F0302020204030204" charset="0"/>
              </a:rPr>
              <a:t>HIỆN TƯỢNG </a:t>
            </a:r>
          </a:p>
          <a:p>
            <a:pPr algn="l" defTabSz="815975"/>
            <a:r>
              <a:rPr lang="en-US" altLang="zh-CN" sz="3000" b="1" dirty="0">
                <a:solidFill>
                  <a:srgbClr val="FF0000"/>
                </a:solidFill>
                <a:latin typeface="Calibri Light" panose="020F0302020204030204" charset="0"/>
                <a:ea typeface="Microsoft YaHei" panose="020B0503020204020204" charset="-122"/>
                <a:cs typeface="Calibri Light" panose="020F0302020204030204" charset="0"/>
              </a:rPr>
              <a:t>HÓA   HỌC</a:t>
            </a:r>
          </a:p>
        </p:txBody>
      </p:sp>
      <p:pic>
        <p:nvPicPr>
          <p:cNvPr id="103" name="Picture 102"/>
          <p:cNvPicPr/>
          <p:nvPr/>
        </p:nvPicPr>
        <p:blipFill>
          <a:blip r:embed="rId3"/>
          <a:stretch>
            <a:fillRect/>
          </a:stretch>
        </p:blipFill>
        <p:spPr>
          <a:xfrm>
            <a:off x="7296150" y="494030"/>
            <a:ext cx="4171950" cy="2597150"/>
          </a:xfrm>
          <a:prstGeom prst="rect">
            <a:avLst/>
          </a:prstGeom>
          <a:noFill/>
          <a:ln w="9525">
            <a:noFill/>
          </a:ln>
        </p:spPr>
      </p:pic>
      <p:pic>
        <p:nvPicPr>
          <p:cNvPr id="104" name="Picture 103"/>
          <p:cNvPicPr/>
          <p:nvPr/>
        </p:nvPicPr>
        <p:blipFill>
          <a:blip r:embed="rId4"/>
          <a:stretch>
            <a:fillRect/>
          </a:stretch>
        </p:blipFill>
        <p:spPr>
          <a:xfrm>
            <a:off x="7170420" y="3808730"/>
            <a:ext cx="2646045" cy="2870835"/>
          </a:xfrm>
          <a:prstGeom prst="rect">
            <a:avLst/>
          </a:prstGeom>
          <a:noFill/>
          <a:ln w="9525">
            <a:noFill/>
          </a:ln>
        </p:spPr>
      </p:pic>
      <p:pic>
        <p:nvPicPr>
          <p:cNvPr id="105" name="Picture 104"/>
          <p:cNvPicPr/>
          <p:nvPr/>
        </p:nvPicPr>
        <p:blipFill>
          <a:blip r:embed="rId5"/>
          <a:stretch>
            <a:fillRect/>
          </a:stretch>
        </p:blipFill>
        <p:spPr>
          <a:xfrm>
            <a:off x="9805035" y="3808730"/>
            <a:ext cx="2386965" cy="293370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7" presetClass="entr" presetSubtype="4" fill="hold" grpId="2"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0" fill="hold"/>
                                        <p:tgtEl>
                                          <p:spTgt spid="15"/>
                                        </p:tgtEl>
                                        <p:attrNameLst>
                                          <p:attrName>ppt_x</p:attrName>
                                        </p:attrNameLst>
                                      </p:cBhvr>
                                      <p:tavLst>
                                        <p:tav tm="0">
                                          <p:val>
                                            <p:strVal val="#ppt_x"/>
                                          </p:val>
                                        </p:tav>
                                        <p:tav tm="100000">
                                          <p:val>
                                            <p:strVal val="#ppt_x"/>
                                          </p:val>
                                        </p:tav>
                                      </p:tavLst>
                                    </p:anim>
                                    <p:anim calcmode="lin" valueType="num">
                                      <p:cBhvr additive="base">
                                        <p:cTn id="23" dur="50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9" presetClass="entr" presetSubtype="0" fill="hold" nodeType="clickEffect">
                                  <p:stCondLst>
                                    <p:cond delay="0"/>
                                  </p:stCondLst>
                                  <p:childTnLst>
                                    <p:set>
                                      <p:cBhvr>
                                        <p:cTn id="27" dur="1" fill="hold">
                                          <p:stCondLst>
                                            <p:cond delay="0"/>
                                          </p:stCondLst>
                                        </p:cTn>
                                        <p:tgtEl>
                                          <p:spTgt spid="103"/>
                                        </p:tgtEl>
                                        <p:attrNameLst>
                                          <p:attrName>style.visibility</p:attrName>
                                        </p:attrNameLst>
                                      </p:cBhvr>
                                      <p:to>
                                        <p:strVal val="visible"/>
                                      </p:to>
                                    </p:set>
                                    <p:animEffect transition="in" filter="dissolve">
                                      <p:cBhvr>
                                        <p:cTn id="28" dur="500"/>
                                        <p:tgtEl>
                                          <p:spTgt spid="103"/>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grpId="2" nodeType="click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checkerboard(across)">
                                      <p:cBhvr>
                                        <p:cTn id="33" dur="500"/>
                                        <p:tgtEl>
                                          <p:spTgt spid="45"/>
                                        </p:tgtEl>
                                      </p:cBhvr>
                                    </p:animEffect>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additive="base">
                                        <p:cTn id="38" dur="500" fill="hold"/>
                                        <p:tgtEl>
                                          <p:spTgt spid="104"/>
                                        </p:tgtEl>
                                        <p:attrNameLst>
                                          <p:attrName>ppt_x</p:attrName>
                                        </p:attrNameLst>
                                      </p:cBhvr>
                                      <p:tavLst>
                                        <p:tav tm="0">
                                          <p:val>
                                            <p:strVal val="#ppt_x"/>
                                          </p:val>
                                        </p:tav>
                                        <p:tav tm="100000">
                                          <p:val>
                                            <p:strVal val="#ppt_x"/>
                                          </p:val>
                                        </p:tav>
                                      </p:tavLst>
                                    </p:anim>
                                    <p:anim calcmode="lin" valueType="num">
                                      <p:cBhvr additive="base">
                                        <p:cTn id="39" dur="500" fill="hold"/>
                                        <p:tgtEl>
                                          <p:spTgt spid="104"/>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nodeType="clickEffect">
                                  <p:stCondLst>
                                    <p:cond delay="0"/>
                                  </p:stCondLst>
                                  <p:childTnLst>
                                    <p:set>
                                      <p:cBhvr>
                                        <p:cTn id="43" dur="1" fill="hold">
                                          <p:stCondLst>
                                            <p:cond delay="0"/>
                                          </p:stCondLst>
                                        </p:cTn>
                                        <p:tgtEl>
                                          <p:spTgt spid="105"/>
                                        </p:tgtEl>
                                        <p:attrNameLst>
                                          <p:attrName>style.visibility</p:attrName>
                                        </p:attrNameLst>
                                      </p:cBhvr>
                                      <p:to>
                                        <p:strVal val="visible"/>
                                      </p:to>
                                    </p:set>
                                    <p:anim calcmode="lin" valueType="num">
                                      <p:cBhvr additive="base">
                                        <p:cTn id="44" dur="500" fill="hold"/>
                                        <p:tgtEl>
                                          <p:spTgt spid="105"/>
                                        </p:tgtEl>
                                        <p:attrNameLst>
                                          <p:attrName>ppt_x</p:attrName>
                                        </p:attrNameLst>
                                      </p:cBhvr>
                                      <p:tavLst>
                                        <p:tav tm="0">
                                          <p:val>
                                            <p:strVal val="#ppt_x"/>
                                          </p:val>
                                        </p:tav>
                                        <p:tav tm="100000">
                                          <p:val>
                                            <p:strVal val="#ppt_x"/>
                                          </p:val>
                                        </p:tav>
                                      </p:tavLst>
                                    </p:anim>
                                    <p:anim calcmode="lin" valueType="num">
                                      <p:cBhvr additive="base">
                                        <p:cTn id="45" dur="500" fill="hold"/>
                                        <p:tgtEl>
                                          <p:spTgt spid="105"/>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 presetClass="entr" presetSubtype="16" fill="hold" grpId="2" nodeType="clickEffect">
                                  <p:stCondLst>
                                    <p:cond delay="0"/>
                                  </p:stCondLst>
                                  <p:childTnLst>
                                    <p:set>
                                      <p:cBhvr>
                                        <p:cTn id="49" dur="1" fill="hold">
                                          <p:stCondLst>
                                            <p:cond delay="0"/>
                                          </p:stCondLst>
                                        </p:cTn>
                                        <p:tgtEl>
                                          <p:spTgt spid="3"/>
                                        </p:tgtEl>
                                        <p:attrNameLst>
                                          <p:attrName>style.visibility</p:attrName>
                                        </p:attrNameLst>
                                      </p:cBhvr>
                                      <p:to>
                                        <p:strVal val="visible"/>
                                      </p:to>
                                    </p:set>
                                    <p:animEffect transition="in" filter="box(in)">
                                      <p:cBhvr>
                                        <p:cTn id="5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5" grpId="1" animBg="1"/>
      <p:bldP spid="45" grpId="2" animBg="1"/>
      <p:bldP spid="3" grpId="1" animBg="1"/>
      <p:bldP spid="3" grpId="2" animBg="1"/>
      <p:bldP spid="15" grpId="0" bldLvl="0" animBg="1"/>
      <p:bldP spid="15" grpId="1" animBg="1"/>
      <p:bldP spid="15" grpId="2" bldLvl="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1176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44041" name="图片 44040" descr="11"/>
          <p:cNvPicPr>
            <a:picLocks noChangeAspect="1"/>
          </p:cNvPicPr>
          <p:nvPr/>
        </p:nvPicPr>
        <p:blipFill>
          <a:blip r:embed="rId5"/>
          <a:stretch>
            <a:fillRect/>
          </a:stretch>
        </p:blipFill>
        <p:spPr>
          <a:xfrm>
            <a:off x="858520" y="-254000"/>
            <a:ext cx="5876290" cy="4444365"/>
          </a:xfrm>
          <a:prstGeom prst="rect">
            <a:avLst/>
          </a:prstGeom>
          <a:noFill/>
          <a:ln w="9525">
            <a:noFill/>
          </a:ln>
        </p:spPr>
      </p:pic>
      <p:sp>
        <p:nvSpPr>
          <p:cNvPr id="4" name="Text Box 3"/>
          <p:cNvSpPr txBox="1"/>
          <p:nvPr/>
        </p:nvSpPr>
        <p:spPr>
          <a:xfrm>
            <a:off x="1647825" y="772795"/>
            <a:ext cx="3509010" cy="2306955"/>
          </a:xfrm>
          <a:prstGeom prst="rect">
            <a:avLst/>
          </a:prstGeom>
          <a:noFill/>
        </p:spPr>
        <p:txBody>
          <a:bodyPr wrap="square" rtlCol="0">
            <a:spAutoFit/>
          </a:bodyPr>
          <a:lstStyle/>
          <a:p>
            <a:pPr algn="l"/>
            <a:r>
              <a:rPr lang="en-US" sz="2800" b="1">
                <a:solidFill>
                  <a:srgbClr val="FF0000"/>
                </a:solidFill>
                <a:latin typeface="Bahnschrift Light" panose="020B0502040204020203" charset="0"/>
                <a:cs typeface="Bahnschrift Light" panose="020B0502040204020203" charset="0"/>
              </a:rPr>
              <a:t>Các quá trình : đốt cháy nhiên liệu, phân hủy chất, tổng hợp chất... </a:t>
            </a:r>
            <a:r>
              <a:rPr lang="en-US" sz="3200" b="1">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latin typeface="Bahnschrift Light" panose="020B0502040204020203" charset="0"/>
                <a:cs typeface="Bahnschrift Light" panose="020B0502040204020203" charset="0"/>
              </a:rPr>
              <a:t>có</a:t>
            </a:r>
            <a:r>
              <a:rPr lang="en-US" sz="2800" b="1">
                <a:solidFill>
                  <a:srgbClr val="FF0000"/>
                </a:solidFill>
                <a:latin typeface="Bahnschrift Light" panose="020B0502040204020203" charset="0"/>
                <a:cs typeface="Bahnschrift Light" panose="020B0502040204020203" charset="0"/>
              </a:rPr>
              <a:t> sự  tạo thành chất mới </a:t>
            </a:r>
          </a:p>
        </p:txBody>
      </p:sp>
      <p:sp>
        <p:nvSpPr>
          <p:cNvPr id="2" name="Right Arrow 1"/>
          <p:cNvSpPr/>
          <p:nvPr/>
        </p:nvSpPr>
        <p:spPr>
          <a:xfrm>
            <a:off x="6809105" y="1784985"/>
            <a:ext cx="1308735" cy="81153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3800" name="图片 33799" descr="1-25"/>
          <p:cNvPicPr>
            <a:picLocks noChangeAspect="1"/>
          </p:cNvPicPr>
          <p:nvPr/>
        </p:nvPicPr>
        <p:blipFill>
          <a:blip r:embed="rId6"/>
          <a:stretch>
            <a:fillRect/>
          </a:stretch>
        </p:blipFill>
        <p:spPr>
          <a:xfrm>
            <a:off x="8049895" y="266700"/>
            <a:ext cx="4328795" cy="3848735"/>
          </a:xfrm>
          <a:prstGeom prst="rect">
            <a:avLst/>
          </a:prstGeom>
          <a:noFill/>
          <a:ln w="9525">
            <a:noFill/>
          </a:ln>
        </p:spPr>
      </p:pic>
      <p:sp>
        <p:nvSpPr>
          <p:cNvPr id="5" name="Text Box 4"/>
          <p:cNvSpPr txBox="1"/>
          <p:nvPr/>
        </p:nvSpPr>
        <p:spPr>
          <a:xfrm>
            <a:off x="9287510" y="1520190"/>
            <a:ext cx="1853565" cy="1076325"/>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a:solidFill>
                  <a:schemeClr val="accent6"/>
                </a:solidFill>
                <a:latin typeface="+mj-lt"/>
                <a:cs typeface="+mj-lt"/>
              </a:rPr>
              <a:t>BIẾN ĐỔI HÓA HỌC</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3800"/>
                                        </p:tgtEl>
                                        <p:attrNameLst>
                                          <p:attrName>style.visibility</p:attrName>
                                        </p:attrNameLst>
                                      </p:cBhvr>
                                      <p:to>
                                        <p:strVal val="visible"/>
                                      </p:to>
                                    </p:set>
                                    <p:anim calcmode="lin" valueType="num">
                                      <p:cBhvr additive="base">
                                        <p:cTn id="23" dur="500"/>
                                        <p:tgtEl>
                                          <p:spTgt spid="33800"/>
                                        </p:tgtEl>
                                        <p:attrNameLst>
                                          <p:attrName>ppt_y</p:attrName>
                                        </p:attrNameLst>
                                      </p:cBhvr>
                                      <p:tavLst>
                                        <p:tav tm="0">
                                          <p:val>
                                            <p:strVal val="#ppt_y+#ppt_h*1.125000"/>
                                          </p:val>
                                        </p:tav>
                                        <p:tav tm="100000">
                                          <p:val>
                                            <p:strVal val="#ppt_y"/>
                                          </p:val>
                                        </p:tav>
                                      </p:tavLst>
                                    </p:anim>
                                    <p:animEffect transition="in" filter="wipe(up)">
                                      <p:cBhvr>
                                        <p:cTn id="24" dur="500"/>
                                        <p:tgtEl>
                                          <p:spTgt spid="3380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ppt_y</p:attrName>
                                        </p:attrNameLst>
                                      </p:cBhvr>
                                      <p:tavLst>
                                        <p:tav tm="0">
                                          <p:val>
                                            <p:strVal val="#ppt_y+#ppt_h*1.125000"/>
                                          </p:val>
                                        </p:tav>
                                        <p:tav tm="100000">
                                          <p:val>
                                            <p:strVal val="#ppt_y"/>
                                          </p:val>
                                        </p:tav>
                                      </p:tavLst>
                                    </p:anim>
                                    <p:animEffect transition="in" filter="wipe(up)">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bldLvl="0" animBg="1"/>
      <p:bldP spid="2" grpId="1" animBg="1"/>
      <p:bldP spid="5" grpId="0" bldLvl="0" animBg="1"/>
      <p:bldP spid="5" grpId="1"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142875" y="118554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b="1">
              <a:solidFill>
                <a:srgbClr val="FFFF00"/>
              </a:solidFill>
            </a:endParaRPr>
          </a:p>
          <a:p>
            <a:pPr algn="l"/>
            <a:endParaRPr lang="zh-CN" altLang="en-US" b="1">
              <a:solidFill>
                <a:srgbClr val="FFFF00"/>
              </a:solidFill>
            </a:endParaRPr>
          </a:p>
          <a:p>
            <a:pPr algn="l"/>
            <a:r>
              <a:rPr lang="zh-CN" altLang="en-US" b="1">
                <a:solidFill>
                  <a:srgbClr val="FFFF00"/>
                </a:solidFill>
              </a:rPr>
              <a:t>*</a:t>
            </a:r>
            <a:r>
              <a:rPr lang="zh-CN" altLang="en-US" sz="2800" b="1">
                <a:solidFill>
                  <a:srgbClr val="FFFF00"/>
                </a:solidFill>
              </a:rPr>
              <a:t> </a:t>
            </a:r>
            <a:r>
              <a:rPr lang="en-US" altLang="zh-CN" sz="2800" b="1">
                <a:solidFill>
                  <a:srgbClr val="FFFF00"/>
                </a:solidFill>
              </a:rPr>
              <a:t>Biến đổi vật lý: </a:t>
            </a:r>
            <a:r>
              <a:rPr lang="en-US" altLang="zh-CN" sz="2800" b="1">
                <a:solidFill>
                  <a:schemeClr val="tx1"/>
                </a:solidFill>
              </a:rPr>
              <a:t>không có sự tạo thành chất mới</a:t>
            </a:r>
            <a:endParaRPr lang="zh-CN" altLang="en-US" sz="2800" b="1">
              <a:solidFill>
                <a:srgbClr val="FFFF00"/>
              </a:solidFill>
            </a:endParaRPr>
          </a:p>
          <a:p>
            <a:pPr algn="l"/>
            <a:r>
              <a:rPr lang="zh-CN" altLang="en-US" sz="2800" b="1">
                <a:solidFill>
                  <a:srgbClr val="FFFF00"/>
                </a:solidFill>
                <a:sym typeface="+mn-ea"/>
              </a:rPr>
              <a:t>* </a:t>
            </a:r>
            <a:r>
              <a:rPr lang="en-US" altLang="zh-CN" sz="2800" b="1">
                <a:solidFill>
                  <a:srgbClr val="FFFF00"/>
                </a:solidFill>
                <a:sym typeface="+mn-ea"/>
              </a:rPr>
              <a:t>Biến đổi hóa học: </a:t>
            </a:r>
            <a:r>
              <a:rPr lang="en-US" altLang="zh-CN" sz="2800" b="1">
                <a:solidFill>
                  <a:schemeClr val="tx1"/>
                </a:solidFill>
                <a:sym typeface="+mn-ea"/>
              </a:rPr>
              <a:t>có sự tạo thành chất mới</a:t>
            </a:r>
            <a:endParaRPr lang="zh-CN" altLang="en-US" sz="2800" b="1">
              <a:solidFill>
                <a:srgbClr val="FFFF00"/>
              </a:solidFill>
            </a:endParaRPr>
          </a:p>
          <a:p>
            <a:pPr algn="l"/>
            <a:endParaRPr lang="zh-CN" altLang="en-US" sz="28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Calibri Light" panose="020F0302020204030204" charset="0"/>
                <a:ea typeface="Microsoft YaHei" panose="020B0503020204020204" charset="-122"/>
                <a:cs typeface="Calibri Light" panose="020F0302020204030204" charset="0"/>
              </a:rPr>
              <a:t>KẾT LUẬN</a:t>
            </a:r>
          </a:p>
        </p:txBody>
      </p:sp>
      <p:pic>
        <p:nvPicPr>
          <p:cNvPr id="3081" name="Picture 9" descr="9"/>
          <p:cNvPicPr>
            <a:picLocks noChangeAspect="1"/>
          </p:cNvPicPr>
          <p:nvPr/>
        </p:nvPicPr>
        <p:blipFill>
          <a:blip r:embed="rId3"/>
          <a:stretch>
            <a:fillRect/>
          </a:stretch>
        </p:blipFill>
        <p:spPr>
          <a:xfrm>
            <a:off x="238125" y="1372235"/>
            <a:ext cx="7164705" cy="783590"/>
          </a:xfrm>
          <a:prstGeom prst="rect">
            <a:avLst/>
          </a:prstGeom>
          <a:noFill/>
          <a:ln w="9525">
            <a:noFill/>
          </a:ln>
        </p:spPr>
      </p:pic>
      <p:sp>
        <p:nvSpPr>
          <p:cNvPr id="3" name="Text Box 2"/>
          <p:cNvSpPr txBox="1"/>
          <p:nvPr/>
        </p:nvSpPr>
        <p:spPr>
          <a:xfrm>
            <a:off x="455295" y="1419860"/>
            <a:ext cx="7394575" cy="521970"/>
          </a:xfrm>
          <a:prstGeom prst="rect">
            <a:avLst/>
          </a:prstGeom>
          <a:noFill/>
        </p:spPr>
        <p:txBody>
          <a:bodyPr wrap="square" rtlCol="0">
            <a:spAutoFit/>
          </a:bodyPr>
          <a:lstStyle/>
          <a:p>
            <a:r>
              <a:rPr lang="en-US" sz="2800" b="1">
                <a:latin typeface="+mj-lt"/>
                <a:cs typeface="+mj-lt"/>
                <a:sym typeface="+mn-ea"/>
              </a:rPr>
              <a:t>I. BIẾN ĐỔI VẬT LÝ VÀ BIẾN ĐỔI HÓA HỌC</a:t>
            </a:r>
            <a:endParaRPr lang="en-US" sz="2800" b="1">
              <a:latin typeface="+mj-lt"/>
              <a:cs typeface="+mj-lt"/>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3" end="3"/>
                                            </p:txEl>
                                          </p:spTgt>
                                        </p:tgtEl>
                                        <p:attrNameLst>
                                          <p:attrName>style.visibility</p:attrName>
                                        </p:attrNameLst>
                                      </p:cBhvr>
                                      <p:to>
                                        <p:strVal val="visible"/>
                                      </p:to>
                                    </p:set>
                                    <p:anim calcmode="lin" valueType="num">
                                      <p:cBhvr additive="base">
                                        <p:cTn id="7" dur="500" fill="hold"/>
                                        <p:tgtEl>
                                          <p:spTgt spid="12">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1176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44041" name="图片 44040" descr="11"/>
          <p:cNvPicPr>
            <a:picLocks noChangeAspect="1"/>
          </p:cNvPicPr>
          <p:nvPr/>
        </p:nvPicPr>
        <p:blipFill>
          <a:blip r:embed="rId5"/>
          <a:stretch>
            <a:fillRect/>
          </a:stretch>
        </p:blipFill>
        <p:spPr>
          <a:xfrm>
            <a:off x="81280" y="-709930"/>
            <a:ext cx="6189980" cy="4971415"/>
          </a:xfrm>
          <a:prstGeom prst="rect">
            <a:avLst/>
          </a:prstGeom>
          <a:noFill/>
          <a:ln w="9525">
            <a:noFill/>
          </a:ln>
        </p:spPr>
      </p:pic>
      <p:sp>
        <p:nvSpPr>
          <p:cNvPr id="4" name="Text Box 3"/>
          <p:cNvSpPr txBox="1"/>
          <p:nvPr/>
        </p:nvSpPr>
        <p:spPr>
          <a:xfrm>
            <a:off x="918845" y="521970"/>
            <a:ext cx="3954145" cy="2891790"/>
          </a:xfrm>
          <a:prstGeom prst="rect">
            <a:avLst/>
          </a:prstGeom>
          <a:noFill/>
        </p:spPr>
        <p:txBody>
          <a:bodyPr wrap="square" rtlCol="0">
            <a:spAutoFit/>
          </a:bodyPr>
          <a:lstStyle/>
          <a:p>
            <a:pPr algn="l"/>
            <a:r>
              <a:rPr lang="en-US" sz="2600" b="1">
                <a:solidFill>
                  <a:srgbClr val="FF0000"/>
                </a:solidFill>
                <a:latin typeface="Bahnschrift Light" panose="020B0502040204020203" charset="0"/>
                <a:cs typeface="Bahnschrift Light" panose="020B0502040204020203" charset="0"/>
              </a:rPr>
              <a:t>Trong cơ thể người và động vật, sự trao đổi chất là 1 loạt các quá trình sinh hóa, đó là những quá trình phức tạp, bao gồm cả biến đổi vật lí và biến đổi hóa học.</a:t>
            </a:r>
          </a:p>
        </p:txBody>
      </p:sp>
      <p:pic>
        <p:nvPicPr>
          <p:cNvPr id="106" name="Picture 105"/>
          <p:cNvPicPr/>
          <p:nvPr/>
        </p:nvPicPr>
        <p:blipFill>
          <a:blip r:embed="rId6"/>
          <a:stretch>
            <a:fillRect/>
          </a:stretch>
        </p:blipFill>
        <p:spPr>
          <a:xfrm>
            <a:off x="6126480" y="-111760"/>
            <a:ext cx="6280150" cy="679323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396365" y="101600"/>
            <a:ext cx="5398135" cy="96583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69900" y="-53975"/>
            <a:ext cx="1388110" cy="112014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2052955" y="297180"/>
            <a:ext cx="463550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Phản ứng hóa học</a:t>
            </a:r>
          </a:p>
        </p:txBody>
      </p:sp>
      <p:sp>
        <p:nvSpPr>
          <p:cNvPr id="12" name="文本框 52"/>
          <p:cNvSpPr txBox="1"/>
          <p:nvPr/>
        </p:nvSpPr>
        <p:spPr>
          <a:xfrm>
            <a:off x="469265" y="217170"/>
            <a:ext cx="149225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a:t>
            </a:r>
          </a:p>
        </p:txBody>
      </p:sp>
      <p:sp>
        <p:nvSpPr>
          <p:cNvPr id="26" name="圆角矩形 25"/>
          <p:cNvSpPr/>
          <p:nvPr/>
        </p:nvSpPr>
        <p:spPr>
          <a:xfrm>
            <a:off x="1500505" y="1067435"/>
            <a:ext cx="408178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p>
        </p:txBody>
      </p:sp>
      <p:sp>
        <p:nvSpPr>
          <p:cNvPr id="45" name="圆角矩形 44"/>
          <p:cNvSpPr/>
          <p:nvPr/>
        </p:nvSpPr>
        <p:spPr>
          <a:xfrm>
            <a:off x="469900" y="1013460"/>
            <a:ext cx="15201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pic>
        <p:nvPicPr>
          <p:cNvPr id="3080" name="Picture 8" descr="8"/>
          <p:cNvPicPr>
            <a:picLocks noChangeAspect="1"/>
          </p:cNvPicPr>
          <p:nvPr/>
        </p:nvPicPr>
        <p:blipFill>
          <a:blip r:embed="rId4"/>
          <a:stretch>
            <a:fillRect/>
          </a:stretch>
        </p:blipFill>
        <p:spPr>
          <a:xfrm>
            <a:off x="469900" y="1649095"/>
            <a:ext cx="11887200" cy="1369695"/>
          </a:xfrm>
          <a:prstGeom prst="rect">
            <a:avLst/>
          </a:prstGeom>
          <a:noFill/>
          <a:ln w="9525">
            <a:noFill/>
          </a:ln>
        </p:spPr>
      </p:pic>
      <p:sp>
        <p:nvSpPr>
          <p:cNvPr id="107" name="Text Box 106"/>
          <p:cNvSpPr txBox="1"/>
          <p:nvPr/>
        </p:nvSpPr>
        <p:spPr>
          <a:xfrm>
            <a:off x="864870" y="1819910"/>
            <a:ext cx="1093978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Phản ứng hoá học là quá trình biến đổi từ chất này thành chất khác</a:t>
            </a:r>
            <a:r>
              <a:rPr lang="en-US" sz="1400" b="0" i="1">
                <a:latin typeface="Times New Roman" panose="02020603050405020304" pitchFamily="18" charset="0"/>
              </a:rPr>
              <a:t>.</a:t>
            </a:r>
            <a:endParaRPr lang="en-US"/>
          </a:p>
        </p:txBody>
      </p:sp>
      <p:sp>
        <p:nvSpPr>
          <p:cNvPr id="18" name="Rounded Rectangle 17"/>
          <p:cNvSpPr/>
          <p:nvPr/>
        </p:nvSpPr>
        <p:spPr>
          <a:xfrm>
            <a:off x="181610" y="3342640"/>
            <a:ext cx="12011025" cy="208026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r>
              <a:rPr lang="en-US" sz="2800">
                <a:solidFill>
                  <a:schemeClr val="accent6">
                    <a:lumMod val="50000"/>
                  </a:schemeClr>
                </a:solidFill>
                <a:sym typeface="+mn-ea"/>
              </a:rPr>
              <a:t>+ Chất ban đầu bị biến đổi trong phản ứng gọi là gì?</a:t>
            </a:r>
            <a:endParaRPr lang="en-US" sz="2800">
              <a:solidFill>
                <a:schemeClr val="accent6">
                  <a:lumMod val="50000"/>
                </a:schemeClr>
              </a:solidFill>
            </a:endParaRPr>
          </a:p>
          <a:p>
            <a:pPr algn="l"/>
            <a:r>
              <a:rPr lang="en-US" sz="2800">
                <a:solidFill>
                  <a:schemeClr val="accent6">
                    <a:lumMod val="50000"/>
                  </a:schemeClr>
                </a:solidFill>
                <a:sym typeface="+mn-ea"/>
              </a:rPr>
              <a:t>+ Chất mới sinh ra gọi là gì?</a:t>
            </a:r>
            <a:endParaRPr lang="en-US" sz="2800">
              <a:solidFill>
                <a:schemeClr val="accent6">
                  <a:lumMod val="50000"/>
                </a:schemeClr>
              </a:solidFill>
            </a:endParaRPr>
          </a:p>
          <a:p>
            <a:pPr algn="l"/>
            <a:r>
              <a:rPr lang="en-US" sz="2800">
                <a:solidFill>
                  <a:schemeClr val="accent6">
                    <a:lumMod val="50000"/>
                  </a:schemeClr>
                </a:solidFill>
              </a:rPr>
              <a:t>+ Trong quá trình phản ứng, lượng chất nào tăng dần, lượng chất nào giảm dần?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Effect transition="in" filter="box(in)">
                                      <p:cBhvr>
                                        <p:cTn id="27" dur="2000"/>
                                        <p:tgtEl>
                                          <p:spTgt spid="45"/>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dissolve">
                                      <p:cBhvr>
                                        <p:cTn id="32" dur="500"/>
                                        <p:tgtEl>
                                          <p:spTgt spid="26"/>
                                        </p:tgtEl>
                                      </p:cBhvr>
                                    </p:animEffect>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 calcmode="lin" valueType="num">
                                      <p:cBhvr additive="base">
                                        <p:cTn id="37" dur="500" fill="hold"/>
                                        <p:tgtEl>
                                          <p:spTgt spid="3080"/>
                                        </p:tgtEl>
                                        <p:attrNameLst>
                                          <p:attrName>ppt_x</p:attrName>
                                        </p:attrNameLst>
                                      </p:cBhvr>
                                      <p:tavLst>
                                        <p:tav tm="0">
                                          <p:val>
                                            <p:strVal val="#ppt_x"/>
                                          </p:val>
                                        </p:tav>
                                        <p:tav tm="100000">
                                          <p:val>
                                            <p:strVal val="#ppt_x"/>
                                          </p:val>
                                        </p:tav>
                                      </p:tavLst>
                                    </p:anim>
                                    <p:anim calcmode="lin" valueType="num">
                                      <p:cBhvr additive="base">
                                        <p:cTn id="38" dur="500" fill="hold"/>
                                        <p:tgtEl>
                                          <p:spTgt spid="308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07"/>
                                        </p:tgtEl>
                                        <p:attrNameLst>
                                          <p:attrName>style.visibility</p:attrName>
                                        </p:attrNameLst>
                                      </p:cBhvr>
                                      <p:to>
                                        <p:strVal val="visible"/>
                                      </p:to>
                                    </p:set>
                                    <p:anim calcmode="lin" valueType="num">
                                      <p:cBhvr additive="base">
                                        <p:cTn id="43" dur="500" fill="hold"/>
                                        <p:tgtEl>
                                          <p:spTgt spid="107"/>
                                        </p:tgtEl>
                                        <p:attrNameLst>
                                          <p:attrName>ppt_x</p:attrName>
                                        </p:attrNameLst>
                                      </p:cBhvr>
                                      <p:tavLst>
                                        <p:tav tm="0">
                                          <p:val>
                                            <p:strVal val="#ppt_x"/>
                                          </p:val>
                                        </p:tav>
                                        <p:tav tm="100000">
                                          <p:val>
                                            <p:strVal val="#ppt_x"/>
                                          </p:val>
                                        </p:tav>
                                      </p:tavLst>
                                    </p:anim>
                                    <p:anim calcmode="lin" valueType="num">
                                      <p:cBhvr additive="base">
                                        <p:cTn id="44" dur="500" fill="hold"/>
                                        <p:tgtEl>
                                          <p:spTgt spid="107"/>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2" nodeType="clickEffect">
                                  <p:stCondLst>
                                    <p:cond delay="0"/>
                                  </p:stCondLst>
                                  <p:childTnLst>
                                    <p:set>
                                      <p:cBhvr>
                                        <p:cTn id="48" dur="1" fill="hold">
                                          <p:stCondLst>
                                            <p:cond delay="0"/>
                                          </p:stCondLst>
                                        </p:cTn>
                                        <p:tgtEl>
                                          <p:spTgt spid="18"/>
                                        </p:tgtEl>
                                        <p:attrNameLst>
                                          <p:attrName>style.visibility</p:attrName>
                                        </p:attrNameLst>
                                      </p:cBhvr>
                                      <p:to>
                                        <p:strVal val="visible"/>
                                      </p:to>
                                    </p:set>
                                    <p:anim calcmode="lin" valueType="num">
                                      <p:cBhvr additive="base">
                                        <p:cTn id="49" dur="500" fill="hold"/>
                                        <p:tgtEl>
                                          <p:spTgt spid="18"/>
                                        </p:tgtEl>
                                        <p:attrNameLst>
                                          <p:attrName>ppt_x</p:attrName>
                                        </p:attrNameLst>
                                      </p:cBhvr>
                                      <p:tavLst>
                                        <p:tav tm="0">
                                          <p:val>
                                            <p:strVal val="#ppt_x"/>
                                          </p:val>
                                        </p:tav>
                                        <p:tav tm="100000">
                                          <p:val>
                                            <p:strVal val="#ppt_x"/>
                                          </p:val>
                                        </p:tav>
                                      </p:tavLst>
                                    </p:anim>
                                    <p:anim calcmode="lin" valueType="num">
                                      <p:cBhvr additive="base">
                                        <p:cTn id="50"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animBg="1"/>
      <p:bldP spid="45" grpId="0" animBg="1"/>
      <p:bldP spid="107" grpId="0"/>
      <p:bldP spid="18" grpId="1" animBg="1"/>
      <p:bldP spid="18" grpId="2" bldLvl="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396365" y="101600"/>
            <a:ext cx="5398135" cy="96583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69900" y="-53975"/>
            <a:ext cx="1388110" cy="112014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2052955" y="297180"/>
            <a:ext cx="463550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Phản ứng hóa học</a:t>
            </a:r>
          </a:p>
        </p:txBody>
      </p:sp>
      <p:sp>
        <p:nvSpPr>
          <p:cNvPr id="12" name="文本框 52"/>
          <p:cNvSpPr txBox="1"/>
          <p:nvPr/>
        </p:nvSpPr>
        <p:spPr>
          <a:xfrm>
            <a:off x="469265" y="217170"/>
            <a:ext cx="149225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a:t>
            </a:r>
          </a:p>
        </p:txBody>
      </p:sp>
      <p:sp>
        <p:nvSpPr>
          <p:cNvPr id="26" name="圆角矩形 25"/>
          <p:cNvSpPr/>
          <p:nvPr/>
        </p:nvSpPr>
        <p:spPr>
          <a:xfrm>
            <a:off x="1500505" y="1067435"/>
            <a:ext cx="408178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p>
        </p:txBody>
      </p:sp>
      <p:sp>
        <p:nvSpPr>
          <p:cNvPr id="45" name="圆角矩形 44"/>
          <p:cNvSpPr/>
          <p:nvPr/>
        </p:nvSpPr>
        <p:spPr>
          <a:xfrm>
            <a:off x="469900" y="989965"/>
            <a:ext cx="15201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pic>
        <p:nvPicPr>
          <p:cNvPr id="3080" name="Picture 8" descr="8"/>
          <p:cNvPicPr>
            <a:picLocks noChangeAspect="1"/>
          </p:cNvPicPr>
          <p:nvPr/>
        </p:nvPicPr>
        <p:blipFill>
          <a:blip r:embed="rId4"/>
          <a:stretch>
            <a:fillRect/>
          </a:stretch>
        </p:blipFill>
        <p:spPr>
          <a:xfrm>
            <a:off x="365125" y="1532890"/>
            <a:ext cx="11887200" cy="1369695"/>
          </a:xfrm>
          <a:prstGeom prst="rect">
            <a:avLst/>
          </a:prstGeom>
          <a:noFill/>
          <a:ln w="9525">
            <a:noFill/>
          </a:ln>
        </p:spPr>
      </p:pic>
      <p:sp>
        <p:nvSpPr>
          <p:cNvPr id="107" name="Text Box 106"/>
          <p:cNvSpPr txBox="1"/>
          <p:nvPr/>
        </p:nvSpPr>
        <p:spPr>
          <a:xfrm>
            <a:off x="864870" y="1819910"/>
            <a:ext cx="10939780"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Phản ứng hoá học là quá trình biến đổi từ chất này thành chất khác</a:t>
            </a:r>
            <a:r>
              <a:rPr lang="en-US" sz="1400" b="0" i="1">
                <a:latin typeface="Times New Roman" panose="02020603050405020304" pitchFamily="18" charset="0"/>
              </a:rPr>
              <a:t>.</a:t>
            </a:r>
            <a:endParaRPr lang="en-US"/>
          </a:p>
        </p:txBody>
      </p:sp>
      <p:sp>
        <p:nvSpPr>
          <p:cNvPr id="6" name="Rounded Rectangle 5"/>
          <p:cNvSpPr/>
          <p:nvPr/>
        </p:nvSpPr>
        <p:spPr>
          <a:xfrm>
            <a:off x="1056640" y="2636520"/>
            <a:ext cx="2555875" cy="9937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7" name="Text Box 6"/>
          <p:cNvSpPr txBox="1"/>
          <p:nvPr/>
        </p:nvSpPr>
        <p:spPr>
          <a:xfrm>
            <a:off x="1276350" y="2687320"/>
            <a:ext cx="2336165" cy="953135"/>
          </a:xfrm>
          <a:prstGeom prst="rect">
            <a:avLst/>
          </a:prstGeom>
          <a:noFill/>
        </p:spPr>
        <p:txBody>
          <a:bodyPr wrap="square" rtlCol="0">
            <a:spAutoFit/>
          </a:bodyPr>
          <a:lstStyle/>
          <a:p>
            <a:r>
              <a:rPr lang="en-US" sz="2800"/>
              <a:t>Chất ban đầu bị biến đổi </a:t>
            </a:r>
          </a:p>
        </p:txBody>
      </p:sp>
      <p:sp>
        <p:nvSpPr>
          <p:cNvPr id="8" name="Right Arrow 7"/>
          <p:cNvSpPr/>
          <p:nvPr/>
        </p:nvSpPr>
        <p:spPr>
          <a:xfrm>
            <a:off x="4237355" y="2961005"/>
            <a:ext cx="72009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ounded Rectangle 10"/>
          <p:cNvSpPr/>
          <p:nvPr/>
        </p:nvSpPr>
        <p:spPr>
          <a:xfrm>
            <a:off x="5582285" y="2687320"/>
            <a:ext cx="2555875" cy="9937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a:solidFill>
                  <a:schemeClr val="accent6">
                    <a:lumMod val="50000"/>
                  </a:schemeClr>
                </a:solidFill>
              </a:rPr>
              <a:t>Chất phản ứng</a:t>
            </a:r>
          </a:p>
          <a:p>
            <a:pPr algn="ctr"/>
            <a:r>
              <a:rPr lang="en-US" sz="2800">
                <a:solidFill>
                  <a:schemeClr val="accent6">
                    <a:lumMod val="50000"/>
                  </a:schemeClr>
                </a:solidFill>
              </a:rPr>
              <a:t>(Chất tham gia)</a:t>
            </a:r>
          </a:p>
        </p:txBody>
      </p:sp>
      <p:sp>
        <p:nvSpPr>
          <p:cNvPr id="5" name="Rounded Rectangle 4"/>
          <p:cNvSpPr/>
          <p:nvPr/>
        </p:nvSpPr>
        <p:spPr>
          <a:xfrm>
            <a:off x="1166495" y="3924935"/>
            <a:ext cx="2555875" cy="993775"/>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a:p>
        </p:txBody>
      </p:sp>
      <p:sp>
        <p:nvSpPr>
          <p:cNvPr id="9" name="Text Box 8"/>
          <p:cNvSpPr txBox="1"/>
          <p:nvPr/>
        </p:nvSpPr>
        <p:spPr>
          <a:xfrm>
            <a:off x="1276350" y="3950335"/>
            <a:ext cx="2336165" cy="953135"/>
          </a:xfrm>
          <a:prstGeom prst="rect">
            <a:avLst/>
          </a:prstGeom>
          <a:noFill/>
        </p:spPr>
        <p:txBody>
          <a:bodyPr wrap="square" rtlCol="0">
            <a:spAutoFit/>
          </a:bodyPr>
          <a:lstStyle/>
          <a:p>
            <a:r>
              <a:rPr lang="en-US" sz="2800"/>
              <a:t>Chất mới sinh ra </a:t>
            </a:r>
          </a:p>
        </p:txBody>
      </p:sp>
      <p:sp>
        <p:nvSpPr>
          <p:cNvPr id="16" name="Right Arrow 15"/>
          <p:cNvSpPr/>
          <p:nvPr/>
        </p:nvSpPr>
        <p:spPr>
          <a:xfrm>
            <a:off x="4140835" y="4244340"/>
            <a:ext cx="720090" cy="36512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ounded Rectangle 16"/>
          <p:cNvSpPr/>
          <p:nvPr/>
        </p:nvSpPr>
        <p:spPr>
          <a:xfrm>
            <a:off x="5582285" y="3849370"/>
            <a:ext cx="2555875" cy="99377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r>
              <a:rPr lang="en-US" sz="2800">
                <a:solidFill>
                  <a:schemeClr val="accent6">
                    <a:lumMod val="50000"/>
                  </a:schemeClr>
                </a:solidFill>
              </a:rPr>
              <a:t>Sản phẩm</a:t>
            </a:r>
          </a:p>
        </p:txBody>
      </p:sp>
      <p:sp>
        <p:nvSpPr>
          <p:cNvPr id="18" name="Rounded Rectangle 17"/>
          <p:cNvSpPr/>
          <p:nvPr/>
        </p:nvSpPr>
        <p:spPr>
          <a:xfrm>
            <a:off x="470535" y="5102225"/>
            <a:ext cx="11648440" cy="993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chemeClr val="accent6">
                    <a:lumMod val="50000"/>
                  </a:schemeClr>
                </a:solidFill>
              </a:rPr>
              <a:t>Trong quá trình phản ứng, lượng chất nào tăng dần, lượng chất nào giảm dần?</a:t>
            </a:r>
          </a:p>
        </p:txBody>
      </p:sp>
      <p:sp>
        <p:nvSpPr>
          <p:cNvPr id="19" name="Rounded Rectangle 18"/>
          <p:cNvSpPr/>
          <p:nvPr/>
        </p:nvSpPr>
        <p:spPr>
          <a:xfrm>
            <a:off x="469265" y="5102225"/>
            <a:ext cx="11648440" cy="99377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chemeClr val="accent6">
                    <a:lumMod val="50000"/>
                  </a:schemeClr>
                </a:solidFill>
              </a:rPr>
              <a:t>Trong quá trình phản ứng, lượng sản phẩm tăng dần, lượng chất phản ứng giảm dần</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 calcmode="lin" valueType="num">
                                      <p:cBhvr additive="base">
                                        <p:cTn id="13" dur="500" fill="hold"/>
                                        <p:tgtEl>
                                          <p:spTgt spid="7"/>
                                        </p:tgtEl>
                                        <p:attrNameLst>
                                          <p:attrName>ppt_x</p:attrName>
                                        </p:attrNameLst>
                                      </p:cBhvr>
                                      <p:tavLst>
                                        <p:tav tm="0">
                                          <p:val>
                                            <p:strVal val="#ppt_x"/>
                                          </p:val>
                                        </p:tav>
                                        <p:tav tm="100000">
                                          <p:val>
                                            <p:strVal val="#ppt_x"/>
                                          </p:val>
                                        </p:tav>
                                      </p:tavLst>
                                    </p:anim>
                                    <p:anim calcmode="lin" valueType="num">
                                      <p:cBhvr additive="base">
                                        <p:cTn id="14"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2" nodeType="click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4" presetClass="entr" presetSubtype="0" fill="hold" grpId="2" nodeType="clickEffect">
                                  <p:stCondLst>
                                    <p:cond delay="0"/>
                                  </p:stCondLst>
                                  <p:childTnLst>
                                    <p:set>
                                      <p:cBhvr>
                                        <p:cTn id="24" dur="1" fill="hold">
                                          <p:stCondLst>
                                            <p:cond delay="0"/>
                                          </p:stCondLst>
                                        </p:cTn>
                                        <p:tgtEl>
                                          <p:spTgt spid="11"/>
                                        </p:tgtEl>
                                        <p:attrNameLst>
                                          <p:attrName>style.visibility</p:attrName>
                                        </p:attrNameLst>
                                      </p:cBhvr>
                                      <p:to>
                                        <p:strVal val="visible"/>
                                      </p:to>
                                    </p:set>
                                    <p:anim to="" calcmode="lin" valueType="num">
                                      <p:cBhvr>
                                        <p:cTn id="25" dur="1" fill="hold"/>
                                        <p:tgtEl>
                                          <p:spTgt spid="11"/>
                                        </p:tgtEl>
                                      </p:cBhvr>
                                    </p:anim>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5"/>
                                        </p:tgtEl>
                                        <p:attrNameLst>
                                          <p:attrName>style.visibility</p:attrName>
                                        </p:attrNameLst>
                                      </p:cBhvr>
                                      <p:to>
                                        <p:strVal val="visible"/>
                                      </p:to>
                                    </p:set>
                                    <p:animEffect transition="in" filter="dissolve">
                                      <p:cBhvr>
                                        <p:cTn id="30" dur="500"/>
                                        <p:tgtEl>
                                          <p:spTgt spid="5"/>
                                        </p:tgtEl>
                                      </p:cBhvr>
                                    </p:animEffec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2"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fill="hold"/>
                                        <p:tgtEl>
                                          <p:spTgt spid="9"/>
                                        </p:tgtEl>
                                        <p:attrNameLst>
                                          <p:attrName>ppt_x</p:attrName>
                                        </p:attrNameLst>
                                      </p:cBhvr>
                                      <p:tavLst>
                                        <p:tav tm="0">
                                          <p:val>
                                            <p:strVal val="#ppt_x"/>
                                          </p:val>
                                        </p:tav>
                                        <p:tav tm="100000">
                                          <p:val>
                                            <p:strVal val="#ppt_x"/>
                                          </p:val>
                                        </p:tav>
                                      </p:tavLst>
                                    </p:anim>
                                    <p:anim calcmode="lin" valueType="num">
                                      <p:cBhvr additive="base">
                                        <p:cTn id="36"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4" fill="hold" grpId="2" nodeType="clickEffect">
                                  <p:stCondLst>
                                    <p:cond delay="0"/>
                                  </p:stCondLst>
                                  <p:childTnLst>
                                    <p:set>
                                      <p:cBhvr>
                                        <p:cTn id="40" dur="1" fill="hold">
                                          <p:stCondLst>
                                            <p:cond delay="0"/>
                                          </p:stCondLst>
                                        </p:cTn>
                                        <p:tgtEl>
                                          <p:spTgt spid="16"/>
                                        </p:tgtEl>
                                        <p:attrNameLst>
                                          <p:attrName>style.visibility</p:attrName>
                                        </p:attrNameLst>
                                      </p:cBhvr>
                                      <p:to>
                                        <p:strVal val="visible"/>
                                      </p:to>
                                    </p:set>
                                    <p:anim calcmode="lin" valueType="num">
                                      <p:cBhvr additive="base">
                                        <p:cTn id="41" dur="500" fill="hold"/>
                                        <p:tgtEl>
                                          <p:spTgt spid="16"/>
                                        </p:tgtEl>
                                        <p:attrNameLst>
                                          <p:attrName>ppt_x</p:attrName>
                                        </p:attrNameLst>
                                      </p:cBhvr>
                                      <p:tavLst>
                                        <p:tav tm="0">
                                          <p:val>
                                            <p:strVal val="#ppt_x"/>
                                          </p:val>
                                        </p:tav>
                                        <p:tav tm="100000">
                                          <p:val>
                                            <p:strVal val="#ppt_x"/>
                                          </p:val>
                                        </p:tav>
                                      </p:tavLst>
                                    </p:anim>
                                    <p:anim calcmode="lin" valueType="num">
                                      <p:cBhvr additive="base">
                                        <p:cTn id="4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2" nodeType="click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dissolve">
                                      <p:cBhvr>
                                        <p:cTn id="47" dur="500"/>
                                        <p:tgtEl>
                                          <p:spTgt spid="17"/>
                                        </p:tgtEl>
                                      </p:cBhvr>
                                    </p:animEffect>
                                  </p:childTnLst>
                                </p:cTn>
                              </p:par>
                            </p:childTnLst>
                          </p:cTn>
                        </p:par>
                      </p:childTnLst>
                    </p:cTn>
                  </p:par>
                  <p:par>
                    <p:cTn id="48" fill="hold">
                      <p:stCondLst>
                        <p:cond delay="indefinite"/>
                      </p:stCondLst>
                      <p:childTnLst>
                        <p:par>
                          <p:cTn id="49" fill="hold">
                            <p:stCondLst>
                              <p:cond delay="0"/>
                            </p:stCondLst>
                            <p:childTnLst>
                              <p:par>
                                <p:cTn id="50" presetID="4" presetClass="entr" presetSubtype="16" fill="hold" grpId="2" nodeType="clickEffect">
                                  <p:stCondLst>
                                    <p:cond delay="0"/>
                                  </p:stCondLst>
                                  <p:childTnLst>
                                    <p:set>
                                      <p:cBhvr>
                                        <p:cTn id="51" dur="1" fill="hold">
                                          <p:stCondLst>
                                            <p:cond delay="0"/>
                                          </p:stCondLst>
                                        </p:cTn>
                                        <p:tgtEl>
                                          <p:spTgt spid="18"/>
                                        </p:tgtEl>
                                        <p:attrNameLst>
                                          <p:attrName>style.visibility</p:attrName>
                                        </p:attrNameLst>
                                      </p:cBhvr>
                                      <p:to>
                                        <p:strVal val="visible"/>
                                      </p:to>
                                    </p:set>
                                    <p:animEffect transition="in" filter="box(in)">
                                      <p:cBhvr>
                                        <p:cTn id="52" dur="2000"/>
                                        <p:tgtEl>
                                          <p:spTgt spid="18"/>
                                        </p:tgtEl>
                                      </p:cBhvr>
                                    </p:animEffect>
                                  </p:childTnLst>
                                </p:cTn>
                              </p:par>
                            </p:childTnLst>
                          </p:cTn>
                        </p:par>
                      </p:childTnLst>
                    </p:cTn>
                  </p:par>
                  <p:par>
                    <p:cTn id="53" fill="hold">
                      <p:stCondLst>
                        <p:cond delay="indefinite"/>
                      </p:stCondLst>
                      <p:childTnLst>
                        <p:par>
                          <p:cTn id="54" fill="hold">
                            <p:stCondLst>
                              <p:cond delay="0"/>
                            </p:stCondLst>
                            <p:childTnLst>
                              <p:par>
                                <p:cTn id="55" presetID="2" presetClass="exit" presetSubtype="4" fill="hold" grpId="3" nodeType="clickEffect">
                                  <p:stCondLst>
                                    <p:cond delay="0"/>
                                  </p:stCondLst>
                                  <p:childTnLst>
                                    <p:anim calcmode="lin" valueType="num">
                                      <p:cBhvr additive="base">
                                        <p:cTn id="56" dur="500"/>
                                        <p:tgtEl>
                                          <p:spTgt spid="18"/>
                                        </p:tgtEl>
                                        <p:attrNameLst>
                                          <p:attrName>ppt_x</p:attrName>
                                        </p:attrNameLst>
                                      </p:cBhvr>
                                      <p:tavLst>
                                        <p:tav tm="0">
                                          <p:val>
                                            <p:strVal val="ppt_x"/>
                                          </p:val>
                                        </p:tav>
                                        <p:tav tm="100000">
                                          <p:val>
                                            <p:strVal val="ppt_x"/>
                                          </p:val>
                                        </p:tav>
                                      </p:tavLst>
                                    </p:anim>
                                    <p:anim calcmode="lin" valueType="num">
                                      <p:cBhvr additive="base">
                                        <p:cTn id="57" dur="500"/>
                                        <p:tgtEl>
                                          <p:spTgt spid="18"/>
                                        </p:tgtEl>
                                        <p:attrNameLst>
                                          <p:attrName>ppt_y</p:attrName>
                                        </p:attrNameLst>
                                      </p:cBhvr>
                                      <p:tavLst>
                                        <p:tav tm="0">
                                          <p:val>
                                            <p:strVal val="ppt_y"/>
                                          </p:val>
                                        </p:tav>
                                        <p:tav tm="100000">
                                          <p:val>
                                            <p:strVal val="1+ppt_h/2"/>
                                          </p:val>
                                        </p:tav>
                                      </p:tavLst>
                                    </p:anim>
                                    <p:set>
                                      <p:cBhvr>
                                        <p:cTn id="58" dur="1" fill="hold">
                                          <p:stCondLst>
                                            <p:cond delay="499"/>
                                          </p:stCondLst>
                                        </p:cTn>
                                        <p:tgtEl>
                                          <p:spTgt spid="18"/>
                                        </p:tgtEl>
                                        <p:attrNameLst>
                                          <p:attrName>style.visibility</p:attrName>
                                        </p:attrNameLst>
                                      </p:cBhvr>
                                      <p:to>
                                        <p:strVal val="hidden"/>
                                      </p:to>
                                    </p:set>
                                  </p:childTnLst>
                                </p:cTn>
                              </p:par>
                            </p:childTnLst>
                          </p:cTn>
                        </p:par>
                      </p:childTnLst>
                    </p:cTn>
                  </p:par>
                  <p:par>
                    <p:cTn id="59" fill="hold">
                      <p:stCondLst>
                        <p:cond delay="indefinite"/>
                      </p:stCondLst>
                      <p:childTnLst>
                        <p:par>
                          <p:cTn id="60" fill="hold">
                            <p:stCondLst>
                              <p:cond delay="0"/>
                            </p:stCondLst>
                            <p:childTnLst>
                              <p:par>
                                <p:cTn id="61" presetID="2" presetClass="entr" presetSubtype="4" fill="hold" grpId="2" nodeType="clickEffect">
                                  <p:stCondLst>
                                    <p:cond delay="0"/>
                                  </p:stCondLst>
                                  <p:childTnLst>
                                    <p:set>
                                      <p:cBhvr>
                                        <p:cTn id="62" dur="1" fill="hold">
                                          <p:stCondLst>
                                            <p:cond delay="0"/>
                                          </p:stCondLst>
                                        </p:cTn>
                                        <p:tgtEl>
                                          <p:spTgt spid="19"/>
                                        </p:tgtEl>
                                        <p:attrNameLst>
                                          <p:attrName>style.visibility</p:attrName>
                                        </p:attrNameLst>
                                      </p:cBhvr>
                                      <p:to>
                                        <p:strVal val="visible"/>
                                      </p:to>
                                    </p:set>
                                    <p:anim calcmode="lin" valueType="num">
                                      <p:cBhvr additive="base">
                                        <p:cTn id="63" dur="500" fill="hold"/>
                                        <p:tgtEl>
                                          <p:spTgt spid="19"/>
                                        </p:tgtEl>
                                        <p:attrNameLst>
                                          <p:attrName>ppt_x</p:attrName>
                                        </p:attrNameLst>
                                      </p:cBhvr>
                                      <p:tavLst>
                                        <p:tav tm="0">
                                          <p:val>
                                            <p:strVal val="#ppt_x"/>
                                          </p:val>
                                        </p:tav>
                                        <p:tav tm="100000">
                                          <p:val>
                                            <p:strVal val="#ppt_x"/>
                                          </p:val>
                                        </p:tav>
                                      </p:tavLst>
                                    </p:anim>
                                    <p:anim calcmode="lin" valueType="num">
                                      <p:cBhvr additive="base">
                                        <p:cTn id="64"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1" animBg="1"/>
      <p:bldP spid="6" grpId="2" bldLvl="0" animBg="1"/>
      <p:bldP spid="7" grpId="0"/>
      <p:bldP spid="8" grpId="1" animBg="1"/>
      <p:bldP spid="8" grpId="2" bldLvl="0" animBg="1"/>
      <p:bldP spid="11" grpId="1" animBg="1"/>
      <p:bldP spid="11" grpId="2" bldLvl="0" animBg="1"/>
      <p:bldP spid="5" grpId="0" bldLvl="0" animBg="1"/>
      <p:bldP spid="9" grpId="1"/>
      <p:bldP spid="9" grpId="2"/>
      <p:bldP spid="16" grpId="1" animBg="1"/>
      <p:bldP spid="16" grpId="2" bldLvl="0" animBg="1"/>
      <p:bldP spid="17" grpId="1" animBg="1"/>
      <p:bldP spid="17" grpId="2" bldLvl="0" animBg="1"/>
      <p:bldP spid="18" grpId="1" animBg="1"/>
      <p:bldP spid="18" grpId="2" bldLvl="0" animBg="1"/>
      <p:bldP spid="18" grpId="3" bldLvl="0" animBg="1"/>
      <p:bldP spid="19" grpId="1" animBg="1"/>
      <p:bldP spid="19" grpId="2" bldLvl="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pic>
        <p:nvPicPr>
          <p:cNvPr id="2" name="图片 1" descr="1"/>
          <p:cNvPicPr>
            <a:picLocks noChangeAspect="1"/>
          </p:cNvPicPr>
          <p:nvPr/>
        </p:nvPicPr>
        <p:blipFill>
          <a:blip r:embed="rId3"/>
          <a:stretch>
            <a:fillRect/>
          </a:stretch>
        </p:blipFill>
        <p:spPr>
          <a:xfrm flipH="1">
            <a:off x="-1581150" y="1135380"/>
            <a:ext cx="5812790" cy="6280150"/>
          </a:xfrm>
          <a:prstGeom prst="rect">
            <a:avLst/>
          </a:prstGeom>
        </p:spPr>
      </p:pic>
      <p:grpSp>
        <p:nvGrpSpPr>
          <p:cNvPr id="19" name="组合 10"/>
          <p:cNvGrpSpPr/>
          <p:nvPr/>
        </p:nvGrpSpPr>
        <p:grpSpPr>
          <a:xfrm>
            <a:off x="3533141" y="1689735"/>
            <a:ext cx="8658224" cy="998855"/>
            <a:chOff x="4691034" y="1878985"/>
            <a:chExt cx="7664658" cy="998855"/>
          </a:xfrm>
        </p:grpSpPr>
        <p:sp>
          <p:nvSpPr>
            <p:cNvPr id="20" name="圆角矩形 25"/>
            <p:cNvSpPr/>
            <p:nvPr/>
          </p:nvSpPr>
          <p:spPr>
            <a:xfrm>
              <a:off x="4816951" y="1978045"/>
              <a:ext cx="7538741" cy="899795"/>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3000" b="1" dirty="0">
                  <a:solidFill>
                    <a:schemeClr val="accent4">
                      <a:lumMod val="50000"/>
                    </a:schemeClr>
                  </a:solidFill>
                  <a:latin typeface="Microsoft YaHei" panose="020B0503020204020204" charset="-122"/>
                  <a:ea typeface="Microsoft YaHei" panose="020B0503020204020204" charset="-122"/>
                </a:rPr>
                <a:t>Biến đổi vật lý và biến đổi hóa học</a:t>
              </a:r>
            </a:p>
          </p:txBody>
        </p:sp>
        <p:sp>
          <p:nvSpPr>
            <p:cNvPr id="45" name="圆角矩形 44"/>
            <p:cNvSpPr/>
            <p:nvPr/>
          </p:nvSpPr>
          <p:spPr>
            <a:xfrm>
              <a:off x="4691034" y="1878985"/>
              <a:ext cx="1649293"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a:t>
              </a:r>
            </a:p>
          </p:txBody>
        </p:sp>
      </p:grpSp>
      <p:grpSp>
        <p:nvGrpSpPr>
          <p:cNvPr id="46" name="组合 10"/>
          <p:cNvGrpSpPr/>
          <p:nvPr/>
        </p:nvGrpSpPr>
        <p:grpSpPr>
          <a:xfrm>
            <a:off x="3533775" y="2822575"/>
            <a:ext cx="8067675" cy="736600"/>
            <a:chOff x="4874403" y="1988840"/>
            <a:chExt cx="7213640" cy="736573"/>
          </a:xfrm>
        </p:grpSpPr>
        <p:sp>
          <p:nvSpPr>
            <p:cNvPr id="47" name="圆角矩形 25"/>
            <p:cNvSpPr/>
            <p:nvPr/>
          </p:nvSpPr>
          <p:spPr>
            <a:xfrm>
              <a:off x="4874443" y="2221357"/>
              <a:ext cx="7213600" cy="504056"/>
            </a:xfrm>
            <a:prstGeom prst="roundRect">
              <a:avLst/>
            </a:prstGeom>
            <a:solidFill>
              <a:schemeClr val="bg1"/>
            </a:solidFill>
            <a:ln>
              <a:solidFill>
                <a:srgbClr val="F77A0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3000" b="1" dirty="0">
                  <a:solidFill>
                    <a:schemeClr val="accent5">
                      <a:lumMod val="75000"/>
                    </a:schemeClr>
                  </a:solidFill>
                  <a:latin typeface="Microsoft YaHei" panose="020B0503020204020204" charset="-122"/>
                  <a:ea typeface="Microsoft YaHei" panose="020B0503020204020204" charset="-122"/>
                </a:rPr>
                <a:t>Phản ứng hóa học</a:t>
              </a:r>
              <a:r>
                <a:rPr lang="en-US" altLang="zh-CN" sz="2800" dirty="0">
                  <a:solidFill>
                    <a:schemeClr val="tx1">
                      <a:lumMod val="75000"/>
                      <a:lumOff val="25000"/>
                    </a:schemeClr>
                  </a:solidFill>
                  <a:latin typeface="Microsoft YaHei" panose="020B0503020204020204" charset="-122"/>
                  <a:ea typeface="Microsoft YaHei" panose="020B0503020204020204" charset="-122"/>
                </a:rPr>
                <a:t> </a:t>
              </a:r>
            </a:p>
          </p:txBody>
        </p:sp>
        <p:sp>
          <p:nvSpPr>
            <p:cNvPr id="48" name="圆角矩形 5"/>
            <p:cNvSpPr/>
            <p:nvPr/>
          </p:nvSpPr>
          <p:spPr>
            <a:xfrm>
              <a:off x="4874403" y="1988840"/>
              <a:ext cx="1665298" cy="484487"/>
            </a:xfrm>
            <a:prstGeom prst="roundRect">
              <a:avLst>
                <a:gd name="adj" fmla="val 9725"/>
              </a:avLst>
            </a:prstGeom>
            <a:solidFill>
              <a:srgbClr val="F77A08"/>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a:t>
              </a:r>
            </a:p>
          </p:txBody>
        </p:sp>
      </p:grpSp>
      <p:sp>
        <p:nvSpPr>
          <p:cNvPr id="3" name="Text Box 2"/>
          <p:cNvSpPr txBox="1"/>
          <p:nvPr/>
        </p:nvSpPr>
        <p:spPr>
          <a:xfrm>
            <a:off x="2023110" y="102235"/>
            <a:ext cx="8794750" cy="706755"/>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indent="0" algn="ctr"/>
            <a:r>
              <a:rPr lang="en-US" sz="4000" b="1" dirty="0" err="1" smtClean="0">
                <a:gradFill>
                  <a:gsLst>
                    <a:gs pos="0">
                      <a:srgbClr val="FE4444"/>
                    </a:gs>
                    <a:gs pos="100000">
                      <a:srgbClr val="832B2B"/>
                    </a:gs>
                  </a:gsLst>
                  <a:lin scaled="0"/>
                </a:gradFill>
                <a:latin typeface="Arial" panose="020B0604020202020204" pitchFamily="34" charset="0"/>
                <a:cs typeface="Arial" panose="020B0604020202020204" pitchFamily="34" charset="0"/>
              </a:rPr>
              <a:t>Nội</a:t>
            </a:r>
            <a:r>
              <a:rPr lang="en-US" sz="4000" b="1" dirty="0" smtClean="0">
                <a:gradFill>
                  <a:gsLst>
                    <a:gs pos="0">
                      <a:srgbClr val="FE4444"/>
                    </a:gs>
                    <a:gs pos="100000">
                      <a:srgbClr val="832B2B"/>
                    </a:gs>
                  </a:gsLst>
                  <a:lin scaled="0"/>
                </a:gradFill>
                <a:latin typeface="Arial" panose="020B0604020202020204" pitchFamily="34" charset="0"/>
                <a:cs typeface="Arial" panose="020B0604020202020204" pitchFamily="34" charset="0"/>
              </a:rPr>
              <a:t> dung</a:t>
            </a:r>
            <a:endParaRPr lang="en-US" sz="4000" b="1" dirty="0">
              <a:gradFill>
                <a:gsLst>
                  <a:gs pos="0">
                    <a:srgbClr val="FE4444"/>
                  </a:gs>
                  <a:gs pos="100000">
                    <a:srgbClr val="832B2B"/>
                  </a:gs>
                </a:gsLst>
                <a:lin scaled="0"/>
              </a:gradFill>
              <a:latin typeface="Arial" panose="020B0604020202020204" pitchFamily="34" charset="0"/>
              <a:cs typeface="Arial" panose="020B0604020202020204" pitchFamily="34" charset="0"/>
            </a:endParaRPr>
          </a:p>
        </p:txBody>
      </p:sp>
      <p:grpSp>
        <p:nvGrpSpPr>
          <p:cNvPr id="4" name="组合 10"/>
          <p:cNvGrpSpPr/>
          <p:nvPr/>
        </p:nvGrpSpPr>
        <p:grpSpPr>
          <a:xfrm>
            <a:off x="3431541" y="3743960"/>
            <a:ext cx="8831580" cy="808355"/>
            <a:chOff x="4710158" y="1653560"/>
            <a:chExt cx="7377362" cy="808355"/>
          </a:xfrm>
        </p:grpSpPr>
        <p:sp>
          <p:nvSpPr>
            <p:cNvPr id="5" name="圆角矩形 25"/>
            <p:cNvSpPr/>
            <p:nvPr/>
          </p:nvSpPr>
          <p:spPr>
            <a:xfrm>
              <a:off x="4913847" y="1653560"/>
              <a:ext cx="7173673" cy="808355"/>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3000" b="1" dirty="0">
                  <a:solidFill>
                    <a:schemeClr val="accent4">
                      <a:lumMod val="50000"/>
                    </a:schemeClr>
                  </a:solidFill>
                  <a:latin typeface="Microsoft YaHei" panose="020B0503020204020204" charset="-122"/>
                  <a:ea typeface="Microsoft YaHei" panose="020B0503020204020204" charset="-122"/>
                </a:rPr>
                <a:t>Năng lượng của phản ứng hóa học</a:t>
              </a:r>
            </a:p>
          </p:txBody>
        </p:sp>
        <p:sp>
          <p:nvSpPr>
            <p:cNvPr id="6" name="圆角矩形 44"/>
            <p:cNvSpPr/>
            <p:nvPr/>
          </p:nvSpPr>
          <p:spPr>
            <a:xfrm>
              <a:off x="4710158" y="1730395"/>
              <a:ext cx="1555251"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III</a:t>
              </a:r>
            </a:p>
          </p:txBody>
        </p:sp>
      </p:grpSp>
    </p:spTree>
  </p:cSld>
  <p:clrMapOvr>
    <a:masterClrMapping/>
  </p:clrMapOvr>
  <p:transition advTm="3791">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 calcmode="lin" valueType="num">
                                      <p:cBhvr additive="base">
                                        <p:cTn id="7" dur="500" fill="hold"/>
                                        <p:tgtEl>
                                          <p:spTgt spid="19"/>
                                        </p:tgtEl>
                                        <p:attrNameLst>
                                          <p:attrName>ppt_x</p:attrName>
                                        </p:attrNameLst>
                                      </p:cBhvr>
                                      <p:tavLst>
                                        <p:tav tm="0">
                                          <p:val>
                                            <p:strVal val="1+#ppt_w/2"/>
                                          </p:val>
                                        </p:tav>
                                        <p:tav tm="100000">
                                          <p:val>
                                            <p:strVal val="#ppt_x"/>
                                          </p:val>
                                        </p:tav>
                                      </p:tavLst>
                                    </p:anim>
                                    <p:anim calcmode="lin" valueType="num">
                                      <p:cBhvr additive="base">
                                        <p:cTn id="8" dur="500" fill="hold"/>
                                        <p:tgtEl>
                                          <p:spTgt spid="19"/>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decel="100000" fill="hold" nodeType="afterEffect">
                                  <p:stCondLst>
                                    <p:cond delay="0"/>
                                  </p:stCondLst>
                                  <p:childTnLst>
                                    <p:set>
                                      <p:cBhvr>
                                        <p:cTn id="11" dur="1" fill="hold">
                                          <p:stCondLst>
                                            <p:cond delay="0"/>
                                          </p:stCondLst>
                                        </p:cTn>
                                        <p:tgtEl>
                                          <p:spTgt spid="46"/>
                                        </p:tgtEl>
                                        <p:attrNameLst>
                                          <p:attrName>style.visibility</p:attrName>
                                        </p:attrNameLst>
                                      </p:cBhvr>
                                      <p:to>
                                        <p:strVal val="visible"/>
                                      </p:to>
                                    </p:set>
                                    <p:anim calcmode="lin" valueType="num">
                                      <p:cBhvr additive="base">
                                        <p:cTn id="12" dur="500" fill="hold"/>
                                        <p:tgtEl>
                                          <p:spTgt spid="46"/>
                                        </p:tgtEl>
                                        <p:attrNameLst>
                                          <p:attrName>ppt_x</p:attrName>
                                        </p:attrNameLst>
                                      </p:cBhvr>
                                      <p:tavLst>
                                        <p:tav tm="0">
                                          <p:val>
                                            <p:strVal val="0-#ppt_w/2"/>
                                          </p:val>
                                        </p:tav>
                                        <p:tav tm="100000">
                                          <p:val>
                                            <p:strVal val="#ppt_x"/>
                                          </p:val>
                                        </p:tav>
                                      </p:tavLst>
                                    </p:anim>
                                    <p:anim calcmode="lin" valueType="num">
                                      <p:cBhvr additive="base">
                                        <p:cTn id="13" dur="500" fill="hold"/>
                                        <p:tgtEl>
                                          <p:spTgt spid="46"/>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2" decel="10000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3325" y="365125"/>
            <a:ext cx="10515600" cy="1325563"/>
          </a:xfrm>
        </p:spPr>
        <p:style>
          <a:lnRef idx="2">
            <a:schemeClr val="accent2">
              <a:shade val="50000"/>
            </a:schemeClr>
          </a:lnRef>
          <a:fillRef idx="1">
            <a:schemeClr val="accent2"/>
          </a:fillRef>
          <a:effectRef idx="0">
            <a:schemeClr val="accent2"/>
          </a:effectRef>
          <a:fontRef idx="minor">
            <a:schemeClr val="lt1"/>
          </a:fontRef>
        </p:style>
        <p:txBody>
          <a:bodyPr/>
          <a:lstStyle/>
          <a:p>
            <a:r>
              <a:rPr lang="en-US" sz="3200" b="1"/>
              <a:t>Phương trình chữ: </a:t>
            </a:r>
            <a:br>
              <a:rPr lang="en-US" sz="3200" b="1"/>
            </a:br>
            <a:r>
              <a:rPr lang="en-US" sz="3200" b="1"/>
              <a:t>  </a:t>
            </a:r>
            <a:r>
              <a:rPr lang="en-US" sz="3200" b="1">
                <a:solidFill>
                  <a:schemeClr val="accent1">
                    <a:lumMod val="75000"/>
                  </a:schemeClr>
                </a:solidFill>
              </a:rPr>
              <a:t>Tên các chất phản ứng                Tên các sản phẩm</a:t>
            </a:r>
          </a:p>
        </p:txBody>
      </p:sp>
      <p:sp>
        <p:nvSpPr>
          <p:cNvPr id="3" name="Content Placeholder 2"/>
          <p:cNvSpPr>
            <a:spLocks noGrp="1"/>
          </p:cNvSpPr>
          <p:nvPr>
            <p:ph sz="half" idx="1"/>
          </p:nvPr>
        </p:nvSpPr>
        <p:spPr>
          <a:xfrm>
            <a:off x="838200" y="1825625"/>
            <a:ext cx="10283190" cy="910590"/>
          </a:xfrm>
        </p:spPr>
        <p:txBody>
          <a:bodyPr/>
          <a:lstStyle/>
          <a:p>
            <a:r>
              <a:rPr lang="en-US"/>
              <a:t>Ví dụ:               Iron  +  Sulfur               Iron(II)sulfide.  </a:t>
            </a:r>
          </a:p>
        </p:txBody>
      </p:sp>
      <p:cxnSp>
        <p:nvCxnSpPr>
          <p:cNvPr id="4" name="Straight Arrow Connector 3"/>
          <p:cNvCxnSpPr/>
          <p:nvPr/>
        </p:nvCxnSpPr>
        <p:spPr>
          <a:xfrm>
            <a:off x="5434965" y="1278255"/>
            <a:ext cx="1106170" cy="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5" name="Straight Arrow Connector 4"/>
          <p:cNvCxnSpPr/>
          <p:nvPr/>
        </p:nvCxnSpPr>
        <p:spPr>
          <a:xfrm>
            <a:off x="5511800" y="2105660"/>
            <a:ext cx="685165" cy="5080"/>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8" name="Left Brace 7"/>
          <p:cNvSpPr/>
          <p:nvPr/>
        </p:nvSpPr>
        <p:spPr>
          <a:xfrm rot="16200000">
            <a:off x="3980815" y="1299210"/>
            <a:ext cx="486410" cy="210947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9" name="Left Brace 8"/>
          <p:cNvSpPr/>
          <p:nvPr/>
        </p:nvSpPr>
        <p:spPr>
          <a:xfrm rot="16200000">
            <a:off x="7287895" y="1299210"/>
            <a:ext cx="486410" cy="2109470"/>
          </a:xfrm>
          <a:prstGeom prst="leftBrace">
            <a:avLst/>
          </a:prstGeom>
        </p:spPr>
        <p:style>
          <a:lnRef idx="1">
            <a:schemeClr val="dk1"/>
          </a:lnRef>
          <a:fillRef idx="0">
            <a:schemeClr val="dk1"/>
          </a:fillRef>
          <a:effectRef idx="0">
            <a:schemeClr val="dk1"/>
          </a:effectRef>
          <a:fontRef idx="minor">
            <a:schemeClr val="tx1"/>
          </a:fontRef>
        </p:style>
        <p:txBody>
          <a:bodyPr rtlCol="0" anchor="ctr"/>
          <a:lstStyle/>
          <a:p>
            <a:pPr algn="ctr"/>
            <a:endParaRPr lang="en-US"/>
          </a:p>
        </p:txBody>
      </p:sp>
      <p:sp>
        <p:nvSpPr>
          <p:cNvPr id="10" name="Rounded Rectangle 9"/>
          <p:cNvSpPr/>
          <p:nvPr/>
        </p:nvSpPr>
        <p:spPr>
          <a:xfrm>
            <a:off x="3056890" y="2789555"/>
            <a:ext cx="2334895" cy="4768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1" name="Rounded Rectangle 10"/>
          <p:cNvSpPr/>
          <p:nvPr/>
        </p:nvSpPr>
        <p:spPr>
          <a:xfrm>
            <a:off x="6541135" y="2769235"/>
            <a:ext cx="1978025" cy="4768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2" name="Text Box 11"/>
          <p:cNvSpPr txBox="1"/>
          <p:nvPr/>
        </p:nvSpPr>
        <p:spPr>
          <a:xfrm>
            <a:off x="3117850" y="2759075"/>
            <a:ext cx="2487295" cy="521970"/>
          </a:xfrm>
          <a:prstGeom prst="rect">
            <a:avLst/>
          </a:prstGeom>
          <a:noFill/>
        </p:spPr>
        <p:txBody>
          <a:bodyPr wrap="square" rtlCol="0">
            <a:spAutoFit/>
          </a:bodyPr>
          <a:lstStyle/>
          <a:p>
            <a:r>
              <a:rPr lang="en-US" sz="2800"/>
              <a:t>Chất phản ứng</a:t>
            </a:r>
            <a:r>
              <a:rPr lang="en-US"/>
              <a:t> </a:t>
            </a:r>
          </a:p>
        </p:txBody>
      </p:sp>
      <p:sp>
        <p:nvSpPr>
          <p:cNvPr id="13" name="Text Box 12"/>
          <p:cNvSpPr txBox="1"/>
          <p:nvPr/>
        </p:nvSpPr>
        <p:spPr>
          <a:xfrm>
            <a:off x="6725920" y="2769235"/>
            <a:ext cx="1610995" cy="521970"/>
          </a:xfrm>
          <a:prstGeom prst="rect">
            <a:avLst/>
          </a:prstGeom>
          <a:noFill/>
        </p:spPr>
        <p:txBody>
          <a:bodyPr wrap="none" rtlCol="0">
            <a:spAutoFit/>
          </a:bodyPr>
          <a:lstStyle/>
          <a:p>
            <a:r>
              <a:rPr lang="en-US" sz="2800"/>
              <a:t>Sản phẩm</a:t>
            </a:r>
          </a:p>
        </p:txBody>
      </p:sp>
      <p:sp>
        <p:nvSpPr>
          <p:cNvPr id="6" name="7-Point Star 5"/>
          <p:cNvSpPr/>
          <p:nvPr/>
        </p:nvSpPr>
        <p:spPr>
          <a:xfrm>
            <a:off x="304165" y="3291205"/>
            <a:ext cx="2332355" cy="2007870"/>
          </a:xfrm>
          <a:prstGeom prst="star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 name="Text Box 6"/>
          <p:cNvSpPr txBox="1"/>
          <p:nvPr/>
        </p:nvSpPr>
        <p:spPr>
          <a:xfrm>
            <a:off x="901700" y="3631565"/>
            <a:ext cx="1430020" cy="1568450"/>
          </a:xfrm>
          <a:prstGeom prst="rect">
            <a:avLst/>
          </a:prstGeom>
          <a:noFill/>
        </p:spPr>
        <p:txBody>
          <a:bodyPr wrap="square" rtlCol="0">
            <a:spAutoFit/>
          </a:bodyPr>
          <a:lstStyle/>
          <a:p>
            <a:r>
              <a:rPr lang="en-US" sz="2400"/>
              <a:t>Đọc phương trình chữ trên</a:t>
            </a:r>
          </a:p>
        </p:txBody>
      </p:sp>
      <p:sp>
        <p:nvSpPr>
          <p:cNvPr id="100" name="Text Box 99"/>
          <p:cNvSpPr txBox="1"/>
          <p:nvPr/>
        </p:nvSpPr>
        <p:spPr>
          <a:xfrm>
            <a:off x="2740025" y="3755390"/>
            <a:ext cx="8613775" cy="521970"/>
          </a:xfrm>
          <a:prstGeom prst="rect">
            <a:avLst/>
          </a:prstGeom>
          <a:noFill/>
          <a:ln w="9525">
            <a:noFill/>
          </a:ln>
        </p:spPr>
        <p:txBody>
          <a:bodyPr wrap="square">
            <a:spAutoFit/>
          </a:bodyPr>
          <a:lstStyle/>
          <a:p>
            <a:pPr indent="0"/>
            <a:r>
              <a:rPr lang="en-US" sz="2800" b="0">
                <a:latin typeface="Arial" panose="020B0604020202020204" pitchFamily="34" charset="0"/>
                <a:cs typeface="Arial" panose="020B0604020202020204" pitchFamily="34" charset="0"/>
              </a:rPr>
              <a:t>Đọc là: Iron tác dụng với Sulfur tạo ra Iron(II)sulfide.</a:t>
            </a:r>
            <a:endParaRPr lang="en-US" sz="2800">
              <a:latin typeface="Arial" panose="020B0604020202020204" pitchFamily="34" charset="0"/>
              <a:cs typeface="Arial" panose="020B0604020202020204" pitchFamily="34" charset="0"/>
            </a:endParaRPr>
          </a:p>
        </p:txBody>
      </p:sp>
      <p:pic>
        <p:nvPicPr>
          <p:cNvPr id="3078" name="Picture 6" descr="7"/>
          <p:cNvPicPr>
            <a:picLocks noGrp="1" noChangeAspect="1"/>
          </p:cNvPicPr>
          <p:nvPr>
            <p:ph sz="half" idx="2"/>
          </p:nvPr>
        </p:nvPicPr>
        <p:blipFill>
          <a:blip r:embed="rId2"/>
          <a:stretch>
            <a:fillRect/>
          </a:stretch>
        </p:blipFill>
        <p:spPr>
          <a:xfrm>
            <a:off x="212725" y="181610"/>
            <a:ext cx="990600" cy="1428750"/>
          </a:xfrm>
          <a:prstGeom prst="rect">
            <a:avLst/>
          </a:prstGeom>
          <a:noFill/>
          <a:ln w="9525">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Effect transition="in" filter="box(in)">
                                      <p:cBhvr>
                                        <p:cTn id="13" dur="2000"/>
                                        <p:tgtEl>
                                          <p:spTgt spid="3">
                                            <p:txEl>
                                              <p:pRg st="0" end="0"/>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3" presetClass="entr" presetSubtype="10" fill="hold" grpId="0" nodeType="clickEffect">
                                  <p:stCondLst>
                                    <p:cond delay="0"/>
                                  </p:stCondLst>
                                  <p:childTnLst>
                                    <p:set>
                                      <p:cBhvr>
                                        <p:cTn id="17" dur="1" fill="hold">
                                          <p:stCondLst>
                                            <p:cond delay="0"/>
                                          </p:stCondLst>
                                        </p:cTn>
                                        <p:tgtEl>
                                          <p:spTgt spid="8"/>
                                        </p:tgtEl>
                                        <p:attrNameLst>
                                          <p:attrName>style.visibility</p:attrName>
                                        </p:attrNameLst>
                                      </p:cBhvr>
                                      <p:to>
                                        <p:strVal val="visible"/>
                                      </p:to>
                                    </p:set>
                                    <p:animEffect transition="in" filter="blinds(horizontal)">
                                      <p:cBhvr>
                                        <p:cTn id="18" dur="500"/>
                                        <p:tgtEl>
                                          <p:spTgt spid="8"/>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 presetClass="entr" presetSubtype="16"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box(in)">
                                      <p:cBhvr>
                                        <p:cTn id="29" dur="20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2" presetClass="entr" presetSubtype="4" fill="hold" grpId="0" nodeType="clickEffect">
                                  <p:stCondLst>
                                    <p:cond delay="0"/>
                                  </p:stCondLst>
                                  <p:childTnLst>
                                    <p:set>
                                      <p:cBhvr>
                                        <p:cTn id="33" dur="1" fill="hold">
                                          <p:stCondLst>
                                            <p:cond delay="0"/>
                                          </p:stCondLst>
                                        </p:cTn>
                                        <p:tgtEl>
                                          <p:spTgt spid="12"/>
                                        </p:tgtEl>
                                        <p:attrNameLst>
                                          <p:attrName>style.visibility</p:attrName>
                                        </p:attrNameLst>
                                      </p:cBhvr>
                                      <p:to>
                                        <p:strVal val="visible"/>
                                      </p:to>
                                    </p:set>
                                    <p:anim calcmode="lin" valueType="num">
                                      <p:cBhvr additive="base">
                                        <p:cTn id="34" dur="500" fill="hold"/>
                                        <p:tgtEl>
                                          <p:spTgt spid="12"/>
                                        </p:tgtEl>
                                        <p:attrNameLst>
                                          <p:attrName>ppt_x</p:attrName>
                                        </p:attrNameLst>
                                      </p:cBhvr>
                                      <p:tavLst>
                                        <p:tav tm="0">
                                          <p:val>
                                            <p:strVal val="#ppt_x"/>
                                          </p:val>
                                        </p:tav>
                                        <p:tav tm="100000">
                                          <p:val>
                                            <p:strVal val="#ppt_x"/>
                                          </p:val>
                                        </p:tav>
                                      </p:tavLst>
                                    </p:anim>
                                    <p:anim calcmode="lin" valueType="num">
                                      <p:cBhvr additive="base">
                                        <p:cTn id="35"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16" presetClass="entr" presetSubtype="21" fill="hold" grpId="0" nodeType="click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barn(inVertical)">
                                      <p:cBhvr>
                                        <p:cTn id="40" dur="500"/>
                                        <p:tgtEl>
                                          <p:spTgt spid="11"/>
                                        </p:tgtEl>
                                      </p:cBhvr>
                                    </p:animEffect>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grpId="0" nodeType="click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additive="base">
                                        <p:cTn id="45" dur="500" fill="hold"/>
                                        <p:tgtEl>
                                          <p:spTgt spid="13"/>
                                        </p:tgtEl>
                                        <p:attrNameLst>
                                          <p:attrName>ppt_x</p:attrName>
                                        </p:attrNameLst>
                                      </p:cBhvr>
                                      <p:tavLst>
                                        <p:tav tm="0">
                                          <p:val>
                                            <p:strVal val="#ppt_x"/>
                                          </p:val>
                                        </p:tav>
                                        <p:tav tm="100000">
                                          <p:val>
                                            <p:strVal val="#ppt_x"/>
                                          </p:val>
                                        </p:tav>
                                      </p:tavLst>
                                    </p:anim>
                                    <p:anim calcmode="lin" valueType="num">
                                      <p:cBhvr additive="base">
                                        <p:cTn id="46"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grpId="0" nodeType="clickEffect">
                                  <p:stCondLst>
                                    <p:cond delay="0"/>
                                  </p:stCondLst>
                                  <p:childTnLst>
                                    <p:set>
                                      <p:cBhvr>
                                        <p:cTn id="50" dur="1" fill="hold">
                                          <p:stCondLst>
                                            <p:cond delay="0"/>
                                          </p:stCondLst>
                                        </p:cTn>
                                        <p:tgtEl>
                                          <p:spTgt spid="6"/>
                                        </p:tgtEl>
                                        <p:attrNameLst>
                                          <p:attrName>style.visibility</p:attrName>
                                        </p:attrNameLst>
                                      </p:cBhvr>
                                      <p:to>
                                        <p:strVal val="visible"/>
                                      </p:to>
                                    </p:set>
                                    <p:anim calcmode="lin" valueType="num">
                                      <p:cBhvr additive="base">
                                        <p:cTn id="51" dur="500" fill="hold"/>
                                        <p:tgtEl>
                                          <p:spTgt spid="6"/>
                                        </p:tgtEl>
                                        <p:attrNameLst>
                                          <p:attrName>ppt_x</p:attrName>
                                        </p:attrNameLst>
                                      </p:cBhvr>
                                      <p:tavLst>
                                        <p:tav tm="0">
                                          <p:val>
                                            <p:strVal val="#ppt_x"/>
                                          </p:val>
                                        </p:tav>
                                        <p:tav tm="100000">
                                          <p:val>
                                            <p:strVal val="#ppt_x"/>
                                          </p:val>
                                        </p:tav>
                                      </p:tavLst>
                                    </p:anim>
                                    <p:anim calcmode="lin" valueType="num">
                                      <p:cBhvr additive="base">
                                        <p:cTn id="52"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6" presetClass="entr" presetSubtype="21" fill="hold" grpId="0" nodeType="clickEffect">
                                  <p:stCondLst>
                                    <p:cond delay="0"/>
                                  </p:stCondLst>
                                  <p:childTnLst>
                                    <p:set>
                                      <p:cBhvr>
                                        <p:cTn id="56" dur="1" fill="hold">
                                          <p:stCondLst>
                                            <p:cond delay="0"/>
                                          </p:stCondLst>
                                        </p:cTn>
                                        <p:tgtEl>
                                          <p:spTgt spid="7"/>
                                        </p:tgtEl>
                                        <p:attrNameLst>
                                          <p:attrName>style.visibility</p:attrName>
                                        </p:attrNameLst>
                                      </p:cBhvr>
                                      <p:to>
                                        <p:strVal val="visible"/>
                                      </p:to>
                                    </p:set>
                                    <p:animEffect transition="in" filter="barn(inVertical)">
                                      <p:cBhvr>
                                        <p:cTn id="57" dur="500"/>
                                        <p:tgtEl>
                                          <p:spTgt spid="7"/>
                                        </p:tgtEl>
                                      </p:cBhvr>
                                    </p:animEffect>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100"/>
                                        </p:tgtEl>
                                        <p:attrNameLst>
                                          <p:attrName>style.visibility</p:attrName>
                                        </p:attrNameLst>
                                      </p:cBhvr>
                                      <p:to>
                                        <p:strVal val="visible"/>
                                      </p:to>
                                    </p:set>
                                    <p:anim calcmode="lin" valueType="num">
                                      <p:cBhvr additive="base">
                                        <p:cTn id="62" dur="500" fill="hold"/>
                                        <p:tgtEl>
                                          <p:spTgt spid="100"/>
                                        </p:tgtEl>
                                        <p:attrNameLst>
                                          <p:attrName>ppt_x</p:attrName>
                                        </p:attrNameLst>
                                      </p:cBhvr>
                                      <p:tavLst>
                                        <p:tav tm="0">
                                          <p:val>
                                            <p:strVal val="#ppt_x"/>
                                          </p:val>
                                        </p:tav>
                                        <p:tav tm="100000">
                                          <p:val>
                                            <p:strVal val="#ppt_x"/>
                                          </p:val>
                                        </p:tav>
                                      </p:tavLst>
                                    </p:anim>
                                    <p:anim calcmode="lin" valueType="num">
                                      <p:cBhvr additive="base">
                                        <p:cTn id="63" dur="500" fill="hold"/>
                                        <p:tgtEl>
                                          <p:spTgt spid="10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1" animBg="1"/>
      <p:bldP spid="3" grpId="1" build="p"/>
      <p:bldP spid="8" grpId="0" bldLvl="0" animBg="1"/>
      <p:bldP spid="9" grpId="0" animBg="1"/>
      <p:bldP spid="10" grpId="0" animBg="1"/>
      <p:bldP spid="11" grpId="0" animBg="1"/>
      <p:bldP spid="12" grpId="0"/>
      <p:bldP spid="13" grpId="0"/>
      <p:bldP spid="6" grpId="0" animBg="1"/>
      <p:bldP spid="7" grpId="0"/>
      <p:bldP spid="10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890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032885" cy="370776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469265" y="1745615"/>
            <a:ext cx="309499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75000"/>
                  </a:schemeClr>
                </a:solidFill>
                <a:latin typeface="Arial" panose="020B0604020202020204" pitchFamily="34" charset="0"/>
                <a:cs typeface="Arial" panose="020B0604020202020204" pitchFamily="34" charset="0"/>
              </a:rPr>
              <a:t>Hoạt động cá nhân 5 phút, hoàn thành phiếu học tập 3</a:t>
            </a:r>
            <a:r>
              <a:rPr lang="en-US" sz="2800" b="1">
                <a:solidFill>
                  <a:schemeClr val="accent2">
                    <a:lumMod val="50000"/>
                  </a:schemeClr>
                </a:solidFill>
                <a:latin typeface="Arial" panose="020B0604020202020204" pitchFamily="34" charset="0"/>
                <a:cs typeface="Arial" panose="020B0604020202020204" pitchFamily="34" charset="0"/>
              </a:rPr>
              <a:t>:</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22530"/>
                                        </p:tgtEl>
                                        <p:attrNameLst>
                                          <p:attrName>style.visibility</p:attrName>
                                        </p:attrNameLst>
                                      </p:cBhvr>
                                      <p:to>
                                        <p:strVal val="visible"/>
                                      </p:to>
                                    </p:set>
                                    <p:animEffect transition="in" filter="dissolve">
                                      <p:cBhvr>
                                        <p:cTn id="7" dur="500"/>
                                        <p:tgtEl>
                                          <p:spTgt spid="22530"/>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0" y="0"/>
          <a:ext cx="12192000" cy="7074535"/>
        </p:xfrm>
        <a:graphic>
          <a:graphicData uri="http://schemas.openxmlformats.org/drawingml/2006/table">
            <a:tbl>
              <a:tblPr firstRow="1" bandRow="1">
                <a:tableStyleId>{5940675A-B579-460E-94D1-54222C63F5DA}</a:tableStyleId>
              </a:tblPr>
              <a:tblGrid>
                <a:gridCol w="5041900">
                  <a:extLst>
                    <a:ext uri="{9D8B030D-6E8A-4147-A177-3AD203B41FA5}">
                      <a16:colId xmlns:a16="http://schemas.microsoft.com/office/drawing/2014/main" val="20000"/>
                    </a:ext>
                  </a:extLst>
                </a:gridCol>
                <a:gridCol w="7150100">
                  <a:extLst>
                    <a:ext uri="{9D8B030D-6E8A-4147-A177-3AD203B41FA5}">
                      <a16:colId xmlns:a16="http://schemas.microsoft.com/office/drawing/2014/main" val="20001"/>
                    </a:ext>
                  </a:extLst>
                </a:gridCol>
              </a:tblGrid>
              <a:tr h="443230">
                <a:tc gridSpan="2">
                  <a:txBody>
                    <a:bodyPr/>
                    <a:lstStyle/>
                    <a:p>
                      <a:pPr indent="0" algn="ctr">
                        <a:buNone/>
                      </a:pPr>
                      <a:r>
                        <a:rPr lang="en-US" sz="2800" b="1">
                          <a:solidFill>
                            <a:srgbClr val="000000"/>
                          </a:solidFill>
                          <a:latin typeface="Arial" panose="020B0604020202020204" pitchFamily="34" charset="0"/>
                          <a:cs typeface="Arial" panose="020B0604020202020204" pitchFamily="34" charset="0"/>
                        </a:rPr>
                        <a:t>PHIẾU HỌC TẬP SỐ 3</a:t>
                      </a:r>
                      <a:endParaRPr lang="en-US" sz="28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D4B4"/>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42418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Câu hỏi</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2D69B"/>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Trả lời</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6D9F0"/>
                    </a:solidFill>
                  </a:tcPr>
                </a:tc>
                <a:extLst>
                  <a:ext uri="{0D108BD9-81ED-4DB2-BD59-A6C34878D82A}">
                    <a16:rowId xmlns:a16="http://schemas.microsoft.com/office/drawing/2014/main" val="10001"/>
                  </a:ext>
                </a:extLst>
              </a:tr>
              <a:tr h="2221865">
                <a:tc>
                  <a:txBody>
                    <a:bodyPr/>
                    <a:lstStyle/>
                    <a:p>
                      <a:pPr indent="0">
                        <a:buNone/>
                      </a:pPr>
                      <a:r>
                        <a:rPr lang="en-US" sz="2000" b="0">
                          <a:solidFill>
                            <a:srgbClr val="000000"/>
                          </a:solidFill>
                          <a:latin typeface="Arial" panose="020B0604020202020204" pitchFamily="34" charset="0"/>
                          <a:cs typeface="Arial" panose="020B0604020202020204" pitchFamily="34" charset="0"/>
                        </a:rPr>
                        <a:t>1.Than (thành phần chính là carbon) cháy trong không khí tạo thành khí carbon dioxide.</a:t>
                      </a:r>
                    </a:p>
                    <a:p>
                      <a:pPr indent="0">
                        <a:buNone/>
                      </a:pPr>
                      <a:r>
                        <a:rPr lang="en-US" sz="2000" b="0">
                          <a:solidFill>
                            <a:srgbClr val="000000"/>
                          </a:solidFill>
                          <a:latin typeface="Arial" panose="020B0604020202020204" pitchFamily="34" charset="0"/>
                          <a:cs typeface="Arial" panose="020B0604020202020204" pitchFamily="34" charset="0"/>
                        </a:rPr>
                        <a:t>a. Hãy viết PTPƯ dạng chữ của PƯ này. Chất nào là chất PƯ? Chất nào là sản phẩm?</a:t>
                      </a:r>
                    </a:p>
                    <a:p>
                      <a:pPr indent="0">
                        <a:buNone/>
                      </a:pPr>
                      <a:r>
                        <a:rPr lang="en-US" sz="2000" b="0">
                          <a:solidFill>
                            <a:srgbClr val="000000"/>
                          </a:solidFill>
                          <a:latin typeface="Arial" panose="020B0604020202020204" pitchFamily="34" charset="0"/>
                          <a:cs typeface="Arial" panose="020B0604020202020204" pitchFamily="34" charset="0"/>
                        </a:rPr>
                        <a:t>b. Trong quá trình phản ứng, Lượng chất nào giảm dần, lượng chất nào tăng dần?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3768725">
                <a:tc>
                  <a:txBody>
                    <a:bodyPr/>
                    <a:lstStyle/>
                    <a:p>
                      <a:pPr indent="0">
                        <a:buNone/>
                      </a:pPr>
                      <a:r>
                        <a:rPr lang="en-US" sz="2000" b="0">
                          <a:solidFill>
                            <a:srgbClr val="000000"/>
                          </a:solidFill>
                          <a:latin typeface="Arial" panose="020B0604020202020204" pitchFamily="34" charset="0"/>
                          <a:cs typeface="Arial" panose="020B0604020202020204" pitchFamily="34" charset="0"/>
                        </a:rPr>
                        <a:t>2. : Đánh dấu (X) vào ô ứng với hiện tượng hóa học hay hiện tượng vật lý. Viết phương trình chữ của phản ứng hóa học? </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1" name="Content Placeholder 100"/>
          <p:cNvPicPr>
            <a:picLocks noChangeAspect="1"/>
          </p:cNvPicPr>
          <p:nvPr/>
        </p:nvPicPr>
        <p:blipFill>
          <a:blip r:embed="rId2"/>
          <a:stretch>
            <a:fillRect/>
          </a:stretch>
        </p:blipFill>
        <p:spPr>
          <a:xfrm>
            <a:off x="483870" y="70485"/>
            <a:ext cx="2715260" cy="2427605"/>
          </a:xfrm>
          <a:prstGeom prst="rect">
            <a:avLst/>
          </a:prstGeom>
          <a:noFill/>
          <a:ln w="9525">
            <a:noFill/>
          </a:ln>
        </p:spPr>
      </p:pic>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52585" y="-188686"/>
            <a:ext cx="5286829" cy="5286829"/>
          </a:xfrm>
          <a:prstGeom prst="rect">
            <a:avLst/>
          </a:prstGeom>
        </p:spPr>
      </p:pic>
      <p:sp>
        <p:nvSpPr>
          <p:cNvPr id="3084" name="Text Box 12"/>
          <p:cNvSpPr txBox="1"/>
          <p:nvPr/>
        </p:nvSpPr>
        <p:spPr>
          <a:xfrm>
            <a:off x="5013325" y="2322830"/>
            <a:ext cx="2416175" cy="2030095"/>
          </a:xfrm>
          <a:prstGeom prst="rect">
            <a:avLst/>
          </a:prstGeom>
          <a:noFill/>
          <a:ln w="9525">
            <a:noFill/>
          </a:ln>
        </p:spPr>
        <p:txBody>
          <a:bodyPr wrap="square">
            <a:spAutoFit/>
          </a:bodyPr>
          <a:lstStyle/>
          <a:p>
            <a:pPr defTabSz="1500505">
              <a:spcBef>
                <a:spcPct val="50000"/>
              </a:spcBef>
            </a:pPr>
            <a:r>
              <a:rPr lang="en-US" altLang="zh-CN" sz="36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6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600" b="1" dirty="0">
              <a:solidFill>
                <a:srgbClr val="3399FF"/>
              </a:solidFill>
              <a:latin typeface="Arial" panose="020B0604020202020204" pitchFamily="34" charset="0"/>
              <a:ea typeface="黑体" pitchFamily="2" charset="-122"/>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3084"/>
                                        </p:tgtEl>
                                        <p:attrNameLst>
                                          <p:attrName>style.visibility</p:attrName>
                                        </p:attrNameLst>
                                      </p:cBhvr>
                                      <p:to>
                                        <p:strVal val="visible"/>
                                      </p:to>
                                    </p:set>
                                    <p:animEffect transition="in" filter="dissolve">
                                      <p:cBhvr>
                                        <p:cTn id="7" dur="500"/>
                                        <p:tgtEl>
                                          <p:spTgt spid="30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0" y="0"/>
          <a:ext cx="12192000" cy="6936105"/>
        </p:xfrm>
        <a:graphic>
          <a:graphicData uri="http://schemas.openxmlformats.org/drawingml/2006/table">
            <a:tbl>
              <a:tblPr firstRow="1" bandRow="1">
                <a:tableStyleId>{5940675A-B579-460E-94D1-54222C63F5DA}</a:tableStyleId>
              </a:tblPr>
              <a:tblGrid>
                <a:gridCol w="4544695">
                  <a:extLst>
                    <a:ext uri="{9D8B030D-6E8A-4147-A177-3AD203B41FA5}">
                      <a16:colId xmlns:a16="http://schemas.microsoft.com/office/drawing/2014/main" val="20000"/>
                    </a:ext>
                  </a:extLst>
                </a:gridCol>
                <a:gridCol w="7647305">
                  <a:extLst>
                    <a:ext uri="{9D8B030D-6E8A-4147-A177-3AD203B41FA5}">
                      <a16:colId xmlns:a16="http://schemas.microsoft.com/office/drawing/2014/main" val="20001"/>
                    </a:ext>
                  </a:extLst>
                </a:gridCol>
              </a:tblGrid>
              <a:tr h="450215">
                <a:tc gridSpan="2">
                  <a:txBody>
                    <a:bodyPr/>
                    <a:lstStyle/>
                    <a:p>
                      <a:pPr indent="0" algn="ctr">
                        <a:buNone/>
                      </a:pPr>
                      <a:r>
                        <a:rPr lang="en-US" sz="2000" b="0">
                          <a:solidFill>
                            <a:srgbClr val="000000"/>
                          </a:solidFill>
                          <a:latin typeface="Arial" panose="020B0604020202020204" pitchFamily="34" charset="0"/>
                          <a:cs typeface="Arial" panose="020B0604020202020204" pitchFamily="34" charset="0"/>
                        </a:rPr>
                        <a:t>PHIẾU HỌC TẬP SỐ 3</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FBD4B4"/>
                    </a:solidFill>
                  </a:tcPr>
                </a:tc>
                <a:tc hMerge="1">
                  <a:txBody>
                    <a:bodyPr/>
                    <a:lstStyle/>
                    <a:p>
                      <a:endParaRPr lang="en-US"/>
                    </a:p>
                  </a:txBody>
                  <a:tcPr>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tcPr>
                </a:tc>
                <a:extLst>
                  <a:ext uri="{0D108BD9-81ED-4DB2-BD59-A6C34878D82A}">
                    <a16:rowId xmlns:a16="http://schemas.microsoft.com/office/drawing/2014/main" val="10000"/>
                  </a:ext>
                </a:extLst>
              </a:tr>
              <a:tr h="430530">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Câu hỏi</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2D69B"/>
                    </a:solidFill>
                  </a:tcPr>
                </a:tc>
                <a:tc>
                  <a:txBody>
                    <a:bodyPr/>
                    <a:lstStyle/>
                    <a:p>
                      <a:pPr indent="0" algn="ctr">
                        <a:buNone/>
                      </a:pPr>
                      <a:r>
                        <a:rPr lang="en-US" sz="2000" b="0">
                          <a:solidFill>
                            <a:srgbClr val="000000"/>
                          </a:solidFill>
                          <a:latin typeface="Arial" panose="020B0604020202020204" pitchFamily="34" charset="0"/>
                          <a:cs typeface="Arial" panose="020B0604020202020204" pitchFamily="34" charset="0"/>
                        </a:rPr>
                        <a:t>Trả lời</a:t>
                      </a: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rgbClr val="C6D9F0"/>
                    </a:solidFill>
                  </a:tcPr>
                </a:tc>
                <a:extLst>
                  <a:ext uri="{0D108BD9-81ED-4DB2-BD59-A6C34878D82A}">
                    <a16:rowId xmlns:a16="http://schemas.microsoft.com/office/drawing/2014/main" val="10001"/>
                  </a:ext>
                </a:extLst>
              </a:tr>
              <a:tr h="2226945">
                <a:tc>
                  <a:txBody>
                    <a:bodyPr/>
                    <a:lstStyle/>
                    <a:p>
                      <a:pPr indent="0">
                        <a:buNone/>
                      </a:pPr>
                      <a:r>
                        <a:rPr lang="en-US" sz="1800" b="0">
                          <a:solidFill>
                            <a:srgbClr val="000000"/>
                          </a:solidFill>
                          <a:latin typeface="Arial" panose="020B0604020202020204" pitchFamily="34" charset="0"/>
                          <a:cs typeface="Arial" panose="020B0604020202020204" pitchFamily="34" charset="0"/>
                        </a:rPr>
                        <a:t>1.Than (thành phần chính là carbon) cháy trong không khí tạo thành khí carbon dioxide.</a:t>
                      </a:r>
                    </a:p>
                    <a:p>
                      <a:pPr indent="0">
                        <a:buNone/>
                      </a:pPr>
                      <a:r>
                        <a:rPr lang="en-US" sz="1800" b="0">
                          <a:solidFill>
                            <a:srgbClr val="000000"/>
                          </a:solidFill>
                          <a:latin typeface="Arial" panose="020B0604020202020204" pitchFamily="34" charset="0"/>
                          <a:cs typeface="Arial" panose="020B0604020202020204" pitchFamily="34" charset="0"/>
                        </a:rPr>
                        <a:t>a. Hãy viết PTPƯ dạng chữ của PƯ này. Chất nào là chất PƯ? Chất nào là sản phẩm?</a:t>
                      </a:r>
                    </a:p>
                    <a:p>
                      <a:pPr indent="0">
                        <a:buNone/>
                      </a:pPr>
                      <a:r>
                        <a:rPr lang="en-US" sz="1800" b="0">
                          <a:solidFill>
                            <a:srgbClr val="000000"/>
                          </a:solidFill>
                          <a:latin typeface="Arial" panose="020B0604020202020204" pitchFamily="34" charset="0"/>
                          <a:cs typeface="Arial" panose="020B0604020202020204" pitchFamily="34" charset="0"/>
                        </a:rPr>
                        <a:t>b. Trong quá trình phản ứng, Lượng chất nào giảm dần, lượng chất nào tăng dần? </a:t>
                      </a:r>
                      <a:endParaRPr lang="en-US" sz="1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3828415">
                <a:tc>
                  <a:txBody>
                    <a:bodyPr/>
                    <a:lstStyle/>
                    <a:p>
                      <a:pPr indent="0">
                        <a:buNone/>
                      </a:pPr>
                      <a:r>
                        <a:rPr lang="en-US" sz="1800" b="0">
                          <a:solidFill>
                            <a:srgbClr val="000000"/>
                          </a:solidFill>
                          <a:latin typeface="Arial" panose="020B0604020202020204" pitchFamily="34" charset="0"/>
                          <a:cs typeface="Arial" panose="020B0604020202020204" pitchFamily="34" charset="0"/>
                        </a:rPr>
                        <a:t>2. : Đánh dấu (X) vào ô ứng với hiện tượng hóa học hay hiện tượng vật lý. Viết phương trình chữ của phản ứng hóa học? </a:t>
                      </a:r>
                    </a:p>
                    <a:p>
                      <a:pPr indent="0">
                        <a:buNone/>
                      </a:pPr>
                      <a:endParaRPr lang="en-US" sz="18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bl>
          </a:graphicData>
        </a:graphic>
      </p:graphicFrame>
      <p:graphicFrame>
        <p:nvGraphicFramePr>
          <p:cNvPr id="3" name="Table 2"/>
          <p:cNvGraphicFramePr/>
          <p:nvPr/>
        </p:nvGraphicFramePr>
        <p:xfrm>
          <a:off x="4564380" y="3100705"/>
          <a:ext cx="7627620" cy="3835400"/>
        </p:xfrm>
        <a:graphic>
          <a:graphicData uri="http://schemas.openxmlformats.org/drawingml/2006/table">
            <a:tbl>
              <a:tblPr firstRow="1" bandRow="1">
                <a:tableStyleId>{5940675A-B579-460E-94D1-54222C63F5DA}</a:tableStyleId>
              </a:tblPr>
              <a:tblGrid>
                <a:gridCol w="3263900">
                  <a:extLst>
                    <a:ext uri="{9D8B030D-6E8A-4147-A177-3AD203B41FA5}">
                      <a16:colId xmlns:a16="http://schemas.microsoft.com/office/drawing/2014/main" val="20000"/>
                    </a:ext>
                  </a:extLst>
                </a:gridCol>
                <a:gridCol w="576580">
                  <a:extLst>
                    <a:ext uri="{9D8B030D-6E8A-4147-A177-3AD203B41FA5}">
                      <a16:colId xmlns:a16="http://schemas.microsoft.com/office/drawing/2014/main" val="20001"/>
                    </a:ext>
                  </a:extLst>
                </a:gridCol>
                <a:gridCol w="629920">
                  <a:extLst>
                    <a:ext uri="{9D8B030D-6E8A-4147-A177-3AD203B41FA5}">
                      <a16:colId xmlns:a16="http://schemas.microsoft.com/office/drawing/2014/main" val="20002"/>
                    </a:ext>
                  </a:extLst>
                </a:gridCol>
                <a:gridCol w="3157220">
                  <a:extLst>
                    <a:ext uri="{9D8B030D-6E8A-4147-A177-3AD203B41FA5}">
                      <a16:colId xmlns:a16="http://schemas.microsoft.com/office/drawing/2014/main" val="20003"/>
                    </a:ext>
                  </a:extLst>
                </a:gridCol>
              </a:tblGrid>
              <a:tr h="326390">
                <a:tc rowSpan="2">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Các quá trình</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gridSpan="2">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Hiện tượng</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hMerge="1">
                  <a:txBody>
                    <a:bodyPr/>
                    <a:lstStyle/>
                    <a:p>
                      <a:endParaRPr lang="en-US"/>
                    </a:p>
                  </a:txBody>
                  <a:tcPr>
                    <a:lnR w="12700">
                      <a:solidFill>
                        <a:schemeClr val="tx1"/>
                      </a:solidFill>
                      <a:prstDash val="solid"/>
                    </a:lnR>
                    <a:lnT w="12700">
                      <a:solidFill>
                        <a:schemeClr val="tx1"/>
                      </a:solidFill>
                      <a:prstDash val="solid"/>
                    </a:lnT>
                    <a:lnB w="12700">
                      <a:solidFill>
                        <a:schemeClr val="tx1"/>
                      </a:solidFill>
                      <a:prstDash val="solid"/>
                    </a:lnB>
                  </a:tcPr>
                </a:tc>
                <a:tc rowSpan="2">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Phương trình chữ của phản ứng hoá học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0"/>
                  </a:ext>
                </a:extLst>
              </a:tr>
              <a:tr h="570230">
                <a:tc vMerge="1">
                  <a:txBody>
                    <a:bodyPr/>
                    <a:lstStyle/>
                    <a:p>
                      <a:endParaRPr lang="en-US"/>
                    </a:p>
                  </a:txBody>
                  <a:tcPr>
                    <a:lnL w="12700">
                      <a:solidFill>
                        <a:schemeClr val="tx1"/>
                      </a:solidFill>
                      <a:prstDash val="solid"/>
                    </a:lnL>
                    <a:lnR w="12700">
                      <a:solidFill>
                        <a:schemeClr val="tx1"/>
                      </a:solidFill>
                      <a:prstDash val="solid"/>
                    </a:lnR>
                    <a:lnB w="12700">
                      <a:solidFill>
                        <a:schemeClr val="tx1"/>
                      </a:solidFill>
                      <a:prstDash val="solid"/>
                    </a:lnB>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Hoá học</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Vật lí</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nchor="ctr">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vMerge="1">
                  <a:txBody>
                    <a:bodyPr/>
                    <a:lstStyle/>
                    <a:p>
                      <a:endParaRPr lang="en-US"/>
                    </a:p>
                  </a:txBody>
                  <a:tcPr>
                    <a:lnL w="12700">
                      <a:solidFill>
                        <a:schemeClr val="tx1"/>
                      </a:solidFill>
                      <a:prstDash val="solid"/>
                    </a:lnL>
                    <a:lnR w="12700">
                      <a:solidFill>
                        <a:schemeClr val="tx1"/>
                      </a:solidFill>
                      <a:prstDash val="solid"/>
                    </a:lnR>
                    <a:lnB w="12700">
                      <a:solidFill>
                        <a:schemeClr val="tx1"/>
                      </a:solidFill>
                      <a:prstDash val="solid"/>
                    </a:lnB>
                  </a:tcPr>
                </a:tc>
                <a:extLst>
                  <a:ext uri="{0D108BD9-81ED-4DB2-BD59-A6C34878D82A}">
                    <a16:rowId xmlns:a16="http://schemas.microsoft.com/office/drawing/2014/main" val="10001"/>
                  </a:ext>
                </a:extLst>
              </a:tr>
              <a:tr h="612140">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a. Dây sắt cắt nhỏ tán thành đinh sắt</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x</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2"/>
                  </a:ext>
                </a:extLst>
              </a:tr>
              <a:tr h="873760">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b. Khi đốt </a:t>
                      </a:r>
                      <a:r>
                        <a:rPr lang="en-US" sz="1600" b="0" u="sng">
                          <a:solidFill>
                            <a:schemeClr val="accent1">
                              <a:lumMod val="50000"/>
                            </a:schemeClr>
                          </a:solidFill>
                          <a:latin typeface="Arial" panose="020B0604020202020204" pitchFamily="34" charset="0"/>
                          <a:cs typeface="Arial" panose="020B0604020202020204" pitchFamily="34" charset="0"/>
                        </a:rPr>
                        <a:t>nến</a:t>
                      </a:r>
                      <a:r>
                        <a:rPr lang="en-US" sz="1600" b="0">
                          <a:solidFill>
                            <a:schemeClr val="accent1">
                              <a:lumMod val="50000"/>
                            </a:schemeClr>
                          </a:solidFill>
                          <a:latin typeface="Arial" panose="020B0604020202020204" pitchFamily="34" charset="0"/>
                          <a:cs typeface="Arial" panose="020B0604020202020204" pitchFamily="34" charset="0"/>
                        </a:rPr>
                        <a:t>cháy (tác dụng với </a:t>
                      </a:r>
                      <a:r>
                        <a:rPr lang="en-US" sz="1600" b="0" u="sng">
                          <a:solidFill>
                            <a:schemeClr val="accent1">
                              <a:lumMod val="50000"/>
                            </a:schemeClr>
                          </a:solidFill>
                          <a:latin typeface="Arial" panose="020B0604020202020204" pitchFamily="34" charset="0"/>
                          <a:cs typeface="Arial" panose="020B0604020202020204" pitchFamily="34" charset="0"/>
                        </a:rPr>
                        <a:t>oxygen</a:t>
                      </a:r>
                      <a:r>
                        <a:rPr lang="en-US" sz="1600" b="0">
                          <a:solidFill>
                            <a:schemeClr val="accent1">
                              <a:lumMod val="50000"/>
                            </a:schemeClr>
                          </a:solidFill>
                          <a:latin typeface="Arial" panose="020B0604020202020204" pitchFamily="34" charset="0"/>
                          <a:cs typeface="Arial" panose="020B0604020202020204" pitchFamily="34" charset="0"/>
                        </a:rPr>
                        <a:t>) tạo ra khí </a:t>
                      </a:r>
                      <a:r>
                        <a:rPr lang="en-US" sz="1600" b="0" u="sng">
                          <a:solidFill>
                            <a:schemeClr val="accent1">
                              <a:lumMod val="50000"/>
                            </a:schemeClr>
                          </a:solidFill>
                          <a:latin typeface="Arial" panose="020B0604020202020204" pitchFamily="34" charset="0"/>
                          <a:cs typeface="Arial" panose="020B0604020202020204" pitchFamily="34" charset="0"/>
                        </a:rPr>
                        <a:t>carbon dioxide </a:t>
                      </a:r>
                      <a:r>
                        <a:rPr lang="en-US" sz="1600" b="0">
                          <a:solidFill>
                            <a:schemeClr val="accent1">
                              <a:lumMod val="50000"/>
                            </a:schemeClr>
                          </a:solidFill>
                          <a:latin typeface="Arial" panose="020B0604020202020204" pitchFamily="34" charset="0"/>
                          <a:cs typeface="Arial" panose="020B0604020202020204" pitchFamily="34" charset="0"/>
                        </a:rPr>
                        <a:t>và </a:t>
                      </a:r>
                      <a:r>
                        <a:rPr lang="en-US" sz="1600" b="0" u="sng">
                          <a:solidFill>
                            <a:schemeClr val="accent1">
                              <a:lumMod val="50000"/>
                            </a:schemeClr>
                          </a:solidFill>
                          <a:latin typeface="Arial" panose="020B0604020202020204" pitchFamily="34" charset="0"/>
                          <a:cs typeface="Arial" panose="020B0604020202020204" pitchFamily="34" charset="0"/>
                        </a:rPr>
                        <a:t>hơi nước</a:t>
                      </a:r>
                      <a:endParaRPr lang="en-US" sz="1600" b="0" u="sng">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x</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Nến+oxygen → carbon dioxide + nước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3"/>
                  </a:ext>
                </a:extLst>
              </a:tr>
              <a:tr h="612140">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c. Khi </a:t>
                      </a:r>
                      <a:r>
                        <a:rPr lang="en-US" sz="1600" b="0" u="sng">
                          <a:solidFill>
                            <a:schemeClr val="accent1">
                              <a:lumMod val="50000"/>
                            </a:schemeClr>
                          </a:solidFill>
                          <a:latin typeface="Arial" panose="020B0604020202020204" pitchFamily="34" charset="0"/>
                          <a:cs typeface="Arial" panose="020B0604020202020204" pitchFamily="34" charset="0"/>
                        </a:rPr>
                        <a:t>than </a:t>
                      </a:r>
                      <a:r>
                        <a:rPr lang="en-US" sz="1600" b="0">
                          <a:solidFill>
                            <a:schemeClr val="accent1">
                              <a:lumMod val="50000"/>
                            </a:schemeClr>
                          </a:solidFill>
                          <a:latin typeface="Arial" panose="020B0604020202020204" pitchFamily="34" charset="0"/>
                          <a:cs typeface="Arial" panose="020B0604020202020204" pitchFamily="34" charset="0"/>
                        </a:rPr>
                        <a:t>cháy (tác dụng với </a:t>
                      </a:r>
                      <a:r>
                        <a:rPr lang="en-US" sz="1600" b="0" u="sng">
                          <a:solidFill>
                            <a:schemeClr val="accent1">
                              <a:lumMod val="50000"/>
                            </a:schemeClr>
                          </a:solidFill>
                          <a:latin typeface="Arial" panose="020B0604020202020204" pitchFamily="34" charset="0"/>
                          <a:cs typeface="Arial" panose="020B0604020202020204" pitchFamily="34" charset="0"/>
                        </a:rPr>
                        <a:t>oxygen</a:t>
                      </a:r>
                      <a:r>
                        <a:rPr lang="en-US" sz="1600" b="0">
                          <a:solidFill>
                            <a:schemeClr val="accent1">
                              <a:lumMod val="50000"/>
                            </a:schemeClr>
                          </a:solidFill>
                          <a:latin typeface="Arial" panose="020B0604020202020204" pitchFamily="34" charset="0"/>
                          <a:cs typeface="Arial" panose="020B0604020202020204" pitchFamily="34" charset="0"/>
                        </a:rPr>
                        <a:t>) tạo ra </a:t>
                      </a:r>
                      <a:r>
                        <a:rPr lang="en-US" sz="1600" b="0" u="sng">
                          <a:solidFill>
                            <a:schemeClr val="accent1">
                              <a:lumMod val="50000"/>
                            </a:schemeClr>
                          </a:solidFill>
                          <a:latin typeface="Arial" panose="020B0604020202020204" pitchFamily="34" charset="0"/>
                          <a:cs typeface="Arial" panose="020B0604020202020204" pitchFamily="34" charset="0"/>
                        </a:rPr>
                        <a:t>carbon dioxide</a:t>
                      </a:r>
                      <a:endParaRPr lang="en-US" sz="1600" b="0" u="sng">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x</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Than + oxygen</a:t>
                      </a:r>
                      <a:r>
                        <a:rPr lang="en-US" sz="1600">
                          <a:solidFill>
                            <a:schemeClr val="accent1">
                              <a:lumMod val="50000"/>
                            </a:schemeClr>
                          </a:solidFill>
                          <a:latin typeface="Arial" panose="020B0604020202020204" pitchFamily="34" charset="0"/>
                          <a:cs typeface="Arial" panose="020B0604020202020204" pitchFamily="34" charset="0"/>
                          <a:sym typeface="+mn-ea"/>
                        </a:rPr>
                        <a:t> → </a:t>
                      </a:r>
                      <a:r>
                        <a:rPr lang="en-US" sz="1600" b="0">
                          <a:solidFill>
                            <a:schemeClr val="accent1">
                              <a:lumMod val="50000"/>
                            </a:schemeClr>
                          </a:solidFill>
                          <a:latin typeface="Arial" panose="020B0604020202020204" pitchFamily="34" charset="0"/>
                          <a:cs typeface="Arial" panose="020B0604020202020204" pitchFamily="34" charset="0"/>
                        </a:rPr>
                        <a:t> carbon dioxide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4"/>
                  </a:ext>
                </a:extLst>
              </a:tr>
              <a:tr h="840740">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d.Hydrochloric acid tác dụng với </a:t>
                      </a:r>
                      <a:r>
                        <a:rPr lang="en-US" sz="1600" b="0" u="sng">
                          <a:solidFill>
                            <a:schemeClr val="accent1">
                              <a:lumMod val="50000"/>
                            </a:schemeClr>
                          </a:solidFill>
                          <a:latin typeface="Arial" panose="020B0604020202020204" pitchFamily="34" charset="0"/>
                          <a:cs typeface="Arial" panose="020B0604020202020204" pitchFamily="34" charset="0"/>
                        </a:rPr>
                        <a:t>calcium carbonate</a:t>
                      </a:r>
                      <a:r>
                        <a:rPr lang="en-US" sz="1600" b="0">
                          <a:solidFill>
                            <a:schemeClr val="accent1">
                              <a:lumMod val="50000"/>
                            </a:schemeClr>
                          </a:solidFill>
                          <a:latin typeface="Arial" panose="020B0604020202020204" pitchFamily="34" charset="0"/>
                          <a:cs typeface="Arial" panose="020B0604020202020204" pitchFamily="34" charset="0"/>
                        </a:rPr>
                        <a:t>tạo ra </a:t>
                      </a:r>
                      <a:r>
                        <a:rPr lang="en-US" sz="1600" b="0" u="sng">
                          <a:solidFill>
                            <a:schemeClr val="accent1">
                              <a:lumMod val="50000"/>
                            </a:schemeClr>
                          </a:solidFill>
                          <a:latin typeface="Arial" panose="020B0604020202020204" pitchFamily="34" charset="0"/>
                          <a:cs typeface="Arial" panose="020B0604020202020204" pitchFamily="34" charset="0"/>
                        </a:rPr>
                        <a:t>calcium chloride</a:t>
                      </a:r>
                      <a:r>
                        <a:rPr lang="en-US" sz="1600" b="0">
                          <a:solidFill>
                            <a:schemeClr val="accent1">
                              <a:lumMod val="50000"/>
                            </a:schemeClr>
                          </a:solidFill>
                          <a:latin typeface="Arial" panose="020B0604020202020204" pitchFamily="34" charset="0"/>
                          <a:cs typeface="Arial" panose="020B0604020202020204" pitchFamily="34" charset="0"/>
                        </a:rPr>
                        <a:t>, </a:t>
                      </a:r>
                      <a:r>
                        <a:rPr lang="en-US" sz="1600" b="0" u="sng">
                          <a:solidFill>
                            <a:schemeClr val="accent1">
                              <a:lumMod val="50000"/>
                            </a:schemeClr>
                          </a:solidFill>
                          <a:latin typeface="Arial" panose="020B0604020202020204" pitchFamily="34" charset="0"/>
                          <a:cs typeface="Arial" panose="020B0604020202020204" pitchFamily="34" charset="0"/>
                        </a:rPr>
                        <a:t>nước</a:t>
                      </a:r>
                      <a:r>
                        <a:rPr lang="en-US" sz="1600" b="0">
                          <a:solidFill>
                            <a:schemeClr val="accent1">
                              <a:lumMod val="50000"/>
                            </a:schemeClr>
                          </a:solidFill>
                          <a:latin typeface="Arial" panose="020B0604020202020204" pitchFamily="34" charset="0"/>
                          <a:cs typeface="Arial" panose="020B0604020202020204" pitchFamily="34" charset="0"/>
                        </a:rPr>
                        <a:t>và </a:t>
                      </a:r>
                      <a:r>
                        <a:rPr lang="en-US" sz="1600" b="0" u="sng">
                          <a:solidFill>
                            <a:schemeClr val="accent1">
                              <a:lumMod val="50000"/>
                            </a:schemeClr>
                          </a:solidFill>
                          <a:latin typeface="Arial" panose="020B0604020202020204" pitchFamily="34" charset="0"/>
                          <a:cs typeface="Arial" panose="020B0604020202020204" pitchFamily="34" charset="0"/>
                        </a:rPr>
                        <a:t>carbon dioxide</a:t>
                      </a:r>
                      <a:endParaRPr lang="en-US" sz="1600" b="0" u="sng">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x</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tc>
                  <a:txBody>
                    <a:bodyPr/>
                    <a:lstStyle/>
                    <a:p>
                      <a:pPr indent="0">
                        <a:buNone/>
                      </a:pPr>
                      <a:r>
                        <a:rPr lang="en-US" sz="1600" b="0">
                          <a:solidFill>
                            <a:schemeClr val="accent1">
                              <a:lumMod val="50000"/>
                            </a:schemeClr>
                          </a:solidFill>
                          <a:latin typeface="Arial" panose="020B0604020202020204" pitchFamily="34" charset="0"/>
                          <a:cs typeface="Arial" panose="020B0604020202020204" pitchFamily="34" charset="0"/>
                        </a:rPr>
                        <a:t>Hydrochloric acid+ calcium carbonate </a:t>
                      </a:r>
                      <a:r>
                        <a:rPr lang="en-US" sz="1600">
                          <a:solidFill>
                            <a:schemeClr val="accent1">
                              <a:lumMod val="50000"/>
                            </a:schemeClr>
                          </a:solidFill>
                          <a:latin typeface="Arial" panose="020B0604020202020204" pitchFamily="34" charset="0"/>
                          <a:cs typeface="Arial" panose="020B0604020202020204" pitchFamily="34" charset="0"/>
                          <a:sym typeface="+mn-ea"/>
                        </a:rPr>
                        <a:t> →  </a:t>
                      </a:r>
                      <a:r>
                        <a:rPr lang="en-US" sz="1600" b="0">
                          <a:solidFill>
                            <a:schemeClr val="accent1">
                              <a:lumMod val="50000"/>
                            </a:schemeClr>
                          </a:solidFill>
                          <a:latin typeface="Arial" panose="020B0604020202020204" pitchFamily="34" charset="0"/>
                          <a:cs typeface="Arial" panose="020B0604020202020204" pitchFamily="34" charset="0"/>
                        </a:rPr>
                        <a:t>calcium chloride+ nước + carbon dioxide </a:t>
                      </a:r>
                      <a:endParaRPr lang="en-US" sz="1600" b="0">
                        <a:solidFill>
                          <a:schemeClr val="accent1">
                            <a:lumMod val="50000"/>
                          </a:schemeClr>
                        </a:solidFill>
                        <a:latin typeface="Arial" panose="020B0604020202020204" pitchFamily="34" charset="0"/>
                        <a:ea typeface="Times New Roman" panose="02020603050405020304" pitchFamily="18" charset="0"/>
                        <a:cs typeface="Arial" panose="020B0604020202020204" pitchFamily="34" charset="0"/>
                      </a:endParaRPr>
                    </a:p>
                  </a:txBody>
                  <a:tcPr marL="82550" marR="82550" marT="41275" marB="41275">
                    <a:lnL w="12700">
                      <a:solidFill>
                        <a:schemeClr val="tx1"/>
                      </a:solidFill>
                      <a:prstDash val="solid"/>
                    </a:lnL>
                    <a:lnR w="12700">
                      <a:solidFill>
                        <a:schemeClr val="tx1"/>
                      </a:solidFill>
                      <a:prstDash val="solid"/>
                    </a:lnR>
                    <a:lnT w="12700">
                      <a:solidFill>
                        <a:schemeClr val="tx1"/>
                      </a:solidFill>
                      <a:prstDash val="solid"/>
                    </a:lnT>
                    <a:lnB w="12700">
                      <a:solidFill>
                        <a:schemeClr val="tx1"/>
                      </a:solidFill>
                      <a:prstDash val="solid"/>
                    </a:lnB>
                    <a:lnTlToBr>
                      <a:noFill/>
                    </a:lnTlToBr>
                    <a:lnBlToTr>
                      <a:noFill/>
                    </a:lnBlToTr>
                    <a:solidFill>
                      <a:schemeClr val="accent5">
                        <a:lumMod val="20000"/>
                        <a:lumOff val="80000"/>
                      </a:schemeClr>
                    </a:solidFill>
                  </a:tcPr>
                </a:tc>
                <a:extLst>
                  <a:ext uri="{0D108BD9-81ED-4DB2-BD59-A6C34878D82A}">
                    <a16:rowId xmlns:a16="http://schemas.microsoft.com/office/drawing/2014/main" val="10005"/>
                  </a:ext>
                </a:extLst>
              </a:tr>
            </a:tbl>
          </a:graphicData>
        </a:graphic>
      </p:graphicFrame>
      <p:sp>
        <p:nvSpPr>
          <p:cNvPr id="4" name="Text Box 3"/>
          <p:cNvSpPr txBox="1"/>
          <p:nvPr/>
        </p:nvSpPr>
        <p:spPr>
          <a:xfrm>
            <a:off x="4705350" y="1004570"/>
            <a:ext cx="7617460" cy="1753235"/>
          </a:xfrm>
          <a:prstGeom prst="rect">
            <a:avLst/>
          </a:prstGeom>
          <a:noFill/>
        </p:spPr>
        <p:txBody>
          <a:bodyPr wrap="square" rtlCol="0">
            <a:spAutoFit/>
          </a:bodyPr>
          <a:lstStyle/>
          <a:p>
            <a:pPr indent="0">
              <a:buNone/>
            </a:pPr>
            <a:r>
              <a:rPr lang="en-US" b="1">
                <a:solidFill>
                  <a:srgbClr val="00B050"/>
                </a:solidFill>
                <a:latin typeface="Arial" panose="020B0604020202020204" pitchFamily="34" charset="0"/>
                <a:cs typeface="Arial" panose="020B0604020202020204" pitchFamily="34" charset="0"/>
                <a:sym typeface="+mn-ea"/>
              </a:rPr>
              <a:t>1.</a:t>
            </a:r>
            <a:endParaRPr lang="en-US" b="1">
              <a:solidFill>
                <a:srgbClr val="00B050"/>
              </a:solidFill>
              <a:latin typeface="Arial" panose="020B0604020202020204" pitchFamily="34" charset="0"/>
              <a:cs typeface="Arial" panose="020B0604020202020204" pitchFamily="34" charset="0"/>
            </a:endParaRPr>
          </a:p>
          <a:p>
            <a:pPr indent="0">
              <a:buNone/>
            </a:pPr>
            <a:r>
              <a:rPr lang="en-US" b="1">
                <a:solidFill>
                  <a:srgbClr val="00B050"/>
                </a:solidFill>
                <a:latin typeface="Arial" panose="020B0604020202020204" pitchFamily="34" charset="0"/>
                <a:cs typeface="Arial" panose="020B0604020202020204" pitchFamily="34" charset="0"/>
                <a:sym typeface="+mn-ea"/>
              </a:rPr>
              <a:t> a) Carbon + Oxygen —&gt; Carbon dioxide</a:t>
            </a:r>
            <a:endParaRPr lang="en-US" b="1">
              <a:solidFill>
                <a:srgbClr val="00B050"/>
              </a:solidFill>
              <a:latin typeface="Arial" panose="020B0604020202020204" pitchFamily="34" charset="0"/>
              <a:cs typeface="Arial" panose="020B0604020202020204" pitchFamily="34" charset="0"/>
            </a:endParaRPr>
          </a:p>
          <a:p>
            <a:pPr indent="0">
              <a:buNone/>
            </a:pPr>
            <a:r>
              <a:rPr lang="en-US" b="1">
                <a:solidFill>
                  <a:srgbClr val="00B050"/>
                </a:solidFill>
                <a:latin typeface="Arial" panose="020B0604020202020204" pitchFamily="34" charset="0"/>
                <a:cs typeface="Arial" panose="020B0604020202020204" pitchFamily="34" charset="0"/>
                <a:sym typeface="+mn-ea"/>
              </a:rPr>
              <a:t> Chất phản ứng: carbon, oxygen;    sản phẩm: carbon dioxide.</a:t>
            </a:r>
            <a:endParaRPr lang="en-US" b="1">
              <a:solidFill>
                <a:srgbClr val="00B050"/>
              </a:solidFill>
              <a:latin typeface="Arial" panose="020B0604020202020204" pitchFamily="34" charset="0"/>
              <a:cs typeface="Arial" panose="020B0604020202020204" pitchFamily="34" charset="0"/>
            </a:endParaRPr>
          </a:p>
          <a:p>
            <a:pPr indent="0">
              <a:buNone/>
            </a:pPr>
            <a:endParaRPr lang="en-US" b="1">
              <a:solidFill>
                <a:srgbClr val="00B050"/>
              </a:solidFill>
              <a:latin typeface="Arial" panose="020B0604020202020204" pitchFamily="34" charset="0"/>
              <a:cs typeface="Arial" panose="020B0604020202020204" pitchFamily="34" charset="0"/>
            </a:endParaRPr>
          </a:p>
          <a:p>
            <a:pPr indent="0">
              <a:buNone/>
            </a:pPr>
            <a:r>
              <a:rPr lang="en-US" b="1">
                <a:solidFill>
                  <a:srgbClr val="00B050"/>
                </a:solidFill>
                <a:latin typeface="Arial" panose="020B0604020202020204" pitchFamily="34" charset="0"/>
                <a:cs typeface="Arial" panose="020B0604020202020204" pitchFamily="34" charset="0"/>
                <a:sym typeface="+mn-ea"/>
              </a:rPr>
              <a:t>b) Trong quá trình phản ứng, lượng carbon và oxygen giảm dần; lượng carbon dioxide tăng dần.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396365" y="101600"/>
            <a:ext cx="5398135" cy="96583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69900" y="-53975"/>
            <a:ext cx="1388110" cy="112014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2052955" y="297180"/>
            <a:ext cx="463550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Phản ứng hóa học</a:t>
            </a:r>
          </a:p>
        </p:txBody>
      </p:sp>
      <p:sp>
        <p:nvSpPr>
          <p:cNvPr id="12" name="文本框 52"/>
          <p:cNvSpPr txBox="1"/>
          <p:nvPr/>
        </p:nvSpPr>
        <p:spPr>
          <a:xfrm>
            <a:off x="469265" y="217170"/>
            <a:ext cx="149225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a:t>
            </a:r>
          </a:p>
        </p:txBody>
      </p:sp>
      <p:sp>
        <p:nvSpPr>
          <p:cNvPr id="26" name="圆角矩形 25"/>
          <p:cNvSpPr/>
          <p:nvPr/>
        </p:nvSpPr>
        <p:spPr>
          <a:xfrm>
            <a:off x="1500505" y="1067435"/>
            <a:ext cx="408178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p>
        </p:txBody>
      </p:sp>
      <p:sp>
        <p:nvSpPr>
          <p:cNvPr id="45" name="圆角矩形 44"/>
          <p:cNvSpPr/>
          <p:nvPr/>
        </p:nvSpPr>
        <p:spPr>
          <a:xfrm>
            <a:off x="469900" y="989965"/>
            <a:ext cx="15201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
        <p:nvSpPr>
          <p:cNvPr id="6" name="圆角矩形 25"/>
          <p:cNvSpPr/>
          <p:nvPr/>
        </p:nvSpPr>
        <p:spPr>
          <a:xfrm>
            <a:off x="1602105" y="2012315"/>
            <a:ext cx="718502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gradFill>
                  <a:gsLst>
                    <a:gs pos="0">
                      <a:srgbClr val="FE4444"/>
                    </a:gs>
                    <a:gs pos="100000">
                      <a:srgbClr val="832B2B"/>
                    </a:gs>
                  </a:gsLst>
                  <a:lin scaled="0"/>
                </a:gradFill>
                <a:latin typeface="Microsoft YaHei" panose="020B0503020204020204" charset="-122"/>
                <a:ea typeface="Microsoft YaHei" panose="020B0503020204020204" charset="-122"/>
              </a:rPr>
              <a:t>Diễn biến của phản ứng hóa học :</a:t>
            </a:r>
          </a:p>
        </p:txBody>
      </p:sp>
      <p:sp>
        <p:nvSpPr>
          <p:cNvPr id="7" name="圆角矩形 44"/>
          <p:cNvSpPr/>
          <p:nvPr/>
        </p:nvSpPr>
        <p:spPr>
          <a:xfrm>
            <a:off x="469900" y="2012315"/>
            <a:ext cx="1520190" cy="484505"/>
          </a:xfrm>
          <a:prstGeom prst="roundRect">
            <a:avLst>
              <a:gd name="adj" fmla="val 9725"/>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2</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circle(in)">
                                      <p:cBhvr>
                                        <p:cTn id="13" dur="2000"/>
                                        <p:tgtEl>
                                          <p:spTgt spid="6"/>
                                        </p:tgtEl>
                                      </p:cBhvr>
                                    </p:animEffect>
                                  </p:childTnLst>
                                </p:cTn>
                              </p:par>
                            </p:childTnLst>
                          </p:cTn>
                        </p:par>
                      </p:childTnLst>
                    </p:cTn>
                  </p:par>
                  <p:par>
                    <p:cTn id="14" fill="hold">
                      <p:stCondLst>
                        <p:cond delay="indefinite"/>
                      </p:stCondLst>
                      <p:childTnLst>
                        <p:par>
                          <p:cTn id="15" fill="hold">
                            <p:stCondLst>
                              <p:cond delay="0"/>
                            </p:stCondLst>
                            <p:childTnLst>
                              <p:par>
                                <p:cTn id="16" presetID="5" presetClass="emph" presetSubtype="1" grpId="1" nodeType="clickEffect">
                                  <p:stCondLst>
                                    <p:cond delay="0"/>
                                  </p:stCondLst>
                                  <p:childTnLst>
                                    <p:set>
                                      <p:cBhvr override="childStyle">
                                        <p:cTn id="17" dur="indefinite"/>
                                        <p:tgtEl>
                                          <p:spTgt spid="6"/>
                                        </p:tgtEl>
                                        <p:attrNameLst>
                                          <p:attrName>style.fontStyle</p:attrName>
                                        </p:attrNameLst>
                                      </p:cBhvr>
                                      <p:to>
                                        <p:strVal val="normal"/>
                                      </p:to>
                                    </p:set>
                                    <p:set>
                                      <p:cBhvr override="childStyle">
                                        <p:cTn id="18" dur="indefinite"/>
                                        <p:tgtEl>
                                          <p:spTgt spid="6"/>
                                        </p:tgtEl>
                                        <p:attrNameLst>
                                          <p:attrName>style.fontWeight</p:attrName>
                                        </p:attrNameLst>
                                      </p:cBhvr>
                                      <p:to>
                                        <p:strVal val="bold"/>
                                      </p:to>
                                    </p:set>
                                    <p:set>
                                      <p:cBhvr override="childStyle">
                                        <p:cTn id="19" dur="indefinite"/>
                                        <p:tgtEl>
                                          <p:spTgt spid="6"/>
                                        </p:tgtEl>
                                        <p:attrNameLst>
                                          <p:attrName>style.textDecorationUnderline</p:attrName>
                                        </p:attrNameLst>
                                      </p:cBhvr>
                                      <p:to>
                                        <p:strVal val="false"/>
                                      </p:to>
                                    </p:set>
                                  </p:childTnLst>
                                </p:cTn>
                              </p:par>
                            </p:childTnLst>
                          </p:cTn>
                        </p:par>
                      </p:childTnLst>
                    </p:cTn>
                  </p:par>
                  <p:par>
                    <p:cTn id="20" fill="hold">
                      <p:stCondLst>
                        <p:cond delay="indefinite"/>
                      </p:stCondLst>
                      <p:childTnLst>
                        <p:par>
                          <p:cTn id="21" fill="hold">
                            <p:stCondLst>
                              <p:cond delay="0"/>
                            </p:stCondLst>
                            <p:childTnLst>
                              <p:par>
                                <p:cTn id="22" presetID="53" presetClass="entr" presetSubtype="16" fill="hold" grpId="2" nodeType="clickEffect">
                                  <p:stCondLst>
                                    <p:cond delay="0"/>
                                  </p:stCondLst>
                                  <p:childTnLst>
                                    <p:set>
                                      <p:cBhvr>
                                        <p:cTn id="23" dur="1" fill="hold">
                                          <p:stCondLst>
                                            <p:cond delay="0"/>
                                          </p:stCondLst>
                                        </p:cTn>
                                        <p:tgtEl>
                                          <p:spTgt spid="6"/>
                                        </p:tgtEl>
                                        <p:attrNameLst>
                                          <p:attrName>style.visibility</p:attrName>
                                        </p:attrNameLst>
                                      </p:cBhvr>
                                      <p:to>
                                        <p:strVal val="visible"/>
                                      </p:to>
                                    </p:set>
                                    <p:anim calcmode="lin" valueType="num">
                                      <p:cBhvr>
                                        <p:cTn id="24" dur="500" fill="hold"/>
                                        <p:tgtEl>
                                          <p:spTgt spid="6"/>
                                        </p:tgtEl>
                                        <p:attrNameLst>
                                          <p:attrName>ppt_w</p:attrName>
                                        </p:attrNameLst>
                                      </p:cBhvr>
                                      <p:tavLst>
                                        <p:tav tm="0">
                                          <p:val>
                                            <p:fltVal val="0"/>
                                          </p:val>
                                        </p:tav>
                                        <p:tav tm="100000">
                                          <p:val>
                                            <p:strVal val="#ppt_w"/>
                                          </p:val>
                                        </p:tav>
                                      </p:tavLst>
                                    </p:anim>
                                    <p:anim calcmode="lin" valueType="num">
                                      <p:cBhvr>
                                        <p:cTn id="25" dur="500" fill="hold"/>
                                        <p:tgtEl>
                                          <p:spTgt spid="6"/>
                                        </p:tgtEl>
                                        <p:attrNameLst>
                                          <p:attrName>ppt_h</p:attrName>
                                        </p:attrNameLst>
                                      </p:cBhvr>
                                      <p:tavLst>
                                        <p:tav tm="0">
                                          <p:val>
                                            <p:fltVal val="0"/>
                                          </p:val>
                                        </p:tav>
                                        <p:tav tm="100000">
                                          <p:val>
                                            <p:strVal val="#ppt_h"/>
                                          </p:val>
                                        </p:tav>
                                      </p:tavLst>
                                    </p:anim>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6" grpId="1" animBg="1"/>
      <p:bldP spid="6" grpId="2" animBg="1"/>
      <p:bldP spid="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 y="-73025"/>
            <a:ext cx="12270105" cy="693166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3780155" cy="370776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469265" y="1745615"/>
            <a:ext cx="3094990"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75000"/>
                  </a:schemeClr>
                </a:solidFill>
                <a:latin typeface="Arial" panose="020B0604020202020204" pitchFamily="34" charset="0"/>
                <a:cs typeface="Arial" panose="020B0604020202020204" pitchFamily="34" charset="0"/>
              </a:rPr>
              <a:t>Hoạt động nhóm đôi, quan sát hình sau rồi trả lời câu hỏi</a:t>
            </a:r>
            <a:r>
              <a:rPr lang="en-US" sz="2800" b="1">
                <a:solidFill>
                  <a:schemeClr val="accent2">
                    <a:lumMod val="50000"/>
                  </a:schemeClr>
                </a:solidFill>
                <a:latin typeface="Arial" panose="020B0604020202020204" pitchFamily="34" charset="0"/>
                <a:cs typeface="Arial" panose="020B0604020202020204" pitchFamily="34" charset="0"/>
              </a:rPr>
              <a:t>:</a:t>
            </a:r>
          </a:p>
          <a:p>
            <a:pPr indent="0"/>
            <a:endParaRPr lang="en-US" sz="2800" b="1">
              <a:solidFill>
                <a:schemeClr val="accent2">
                  <a:lumMod val="50000"/>
                </a:schemeClr>
              </a:solidFill>
              <a:latin typeface="Arial" panose="020B0604020202020204" pitchFamily="34" charset="0"/>
              <a:cs typeface="Arial" panose="020B0604020202020204" pitchFamily="34" charset="0"/>
            </a:endParaRPr>
          </a:p>
        </p:txBody>
      </p:sp>
      <p:graphicFrame>
        <p:nvGraphicFramePr>
          <p:cNvPr id="4" name="Table 3"/>
          <p:cNvGraphicFramePr/>
          <p:nvPr/>
        </p:nvGraphicFramePr>
        <p:xfrm>
          <a:off x="3556000" y="1109345"/>
          <a:ext cx="416560" cy="7315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6" name="Table 5"/>
          <p:cNvGraphicFramePr/>
          <p:nvPr/>
        </p:nvGraphicFramePr>
        <p:xfrm>
          <a:off x="3556000" y="1840865"/>
          <a:ext cx="416560" cy="7315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1" name="Table 20"/>
          <p:cNvGraphicFramePr/>
          <p:nvPr/>
        </p:nvGraphicFramePr>
        <p:xfrm>
          <a:off x="3146425" y="3191510"/>
          <a:ext cx="416560" cy="7315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3" name="Table 22"/>
          <p:cNvGraphicFramePr/>
          <p:nvPr/>
        </p:nvGraphicFramePr>
        <p:xfrm>
          <a:off x="3146425" y="3923030"/>
          <a:ext cx="416560" cy="7315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5" name="Table 24"/>
          <p:cNvGraphicFramePr/>
          <p:nvPr/>
        </p:nvGraphicFramePr>
        <p:xfrm>
          <a:off x="3146425" y="4654550"/>
          <a:ext cx="416560" cy="7315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graphicFrame>
        <p:nvGraphicFramePr>
          <p:cNvPr id="27" name="Table 26"/>
          <p:cNvGraphicFramePr/>
          <p:nvPr/>
        </p:nvGraphicFramePr>
        <p:xfrm>
          <a:off x="3146425" y="5386070"/>
          <a:ext cx="416560" cy="731520"/>
        </p:xfrm>
        <a:graphic>
          <a:graphicData uri="http://schemas.openxmlformats.org/drawingml/2006/table">
            <a:tbl>
              <a:tblPr firstRow="1" bandRow="1">
                <a:tableStyleId>{5940675A-B579-460E-94D1-54222C63F5DA}</a:tableStyleId>
              </a:tblPr>
              <a:tblGrid>
                <a:gridCol w="208280">
                  <a:extLst>
                    <a:ext uri="{9D8B030D-6E8A-4147-A177-3AD203B41FA5}">
                      <a16:colId xmlns:a16="http://schemas.microsoft.com/office/drawing/2014/main" val="20000"/>
                    </a:ext>
                  </a:extLst>
                </a:gridCol>
                <a:gridCol w="208280">
                  <a:extLst>
                    <a:ext uri="{9D8B030D-6E8A-4147-A177-3AD203B41FA5}">
                      <a16:colId xmlns:a16="http://schemas.microsoft.com/office/drawing/2014/main" val="20001"/>
                    </a:ext>
                  </a:extLst>
                </a:gridCol>
              </a:tblGrid>
              <a:tr h="0">
                <a:tc>
                  <a:txBody>
                    <a:bodyPr/>
                    <a:lstStyle/>
                    <a:p>
                      <a:pPr indent="0">
                        <a:buNone/>
                      </a:pPr>
                      <a:endParaRPr lang="en-US" b="0"/>
                    </a:p>
                  </a:txBody>
                  <a:tcPr>
                    <a:lnL>
                      <a:noFill/>
                    </a:lnL>
                    <a:lnR>
                      <a:noFill/>
                    </a:lnR>
                    <a:lnT cap="flat">
                      <a:noFill/>
                    </a:lnT>
                    <a:lnB cap="flat">
                      <a:noFill/>
                    </a:lnB>
                    <a:lnTlToBr>
                      <a:noFill/>
                    </a:lnTlToBr>
                    <a:lnBlToTr>
                      <a:noFill/>
                    </a:lnBlToTr>
                    <a:noFill/>
                  </a:tcPr>
                </a:tc>
                <a:tc>
                  <a:txBody>
                    <a:bodyPr/>
                    <a:lstStyle/>
                    <a:p>
                      <a:pPr>
                        <a:buNone/>
                      </a:pPr>
                      <a:endParaRPr lang="en-US"/>
                    </a:p>
                  </a:txBody>
                  <a:tcPr>
                    <a:lnL>
                      <a:noFill/>
                    </a:lnL>
                    <a:lnR>
                      <a:noFill/>
                    </a:lnR>
                    <a:lnT>
                      <a:noFill/>
                    </a:lnT>
                    <a:lnB cap="flat">
                      <a:noFill/>
                    </a:lnB>
                    <a:lnTlToBr>
                      <a:noFill/>
                    </a:lnTlToBr>
                    <a:lnBlToTr>
                      <a:noFill/>
                    </a:lnBlToTr>
                    <a:solidFill>
                      <a:srgbClr val="FFFFFF"/>
                    </a:solidFill>
                  </a:tcPr>
                </a:tc>
                <a:extLst>
                  <a:ext uri="{0D108BD9-81ED-4DB2-BD59-A6C34878D82A}">
                    <a16:rowId xmlns:a16="http://schemas.microsoft.com/office/drawing/2014/main" val="10000"/>
                  </a:ext>
                </a:extLst>
              </a:tr>
              <a:tr h="0">
                <a:tc>
                  <a:txBody>
                    <a:bodyPr/>
                    <a:lstStyle/>
                    <a:p>
                      <a:pPr indent="0">
                        <a:buNone/>
                      </a:pPr>
                      <a:endParaRPr lang="en-US"/>
                    </a:p>
                  </a:txBody>
                  <a:tcPr>
                    <a:lnL>
                      <a:noFill/>
                    </a:lnL>
                    <a:lnR>
                      <a:noFill/>
                    </a:lnR>
                    <a:lnT cap="flat">
                      <a:noFill/>
                    </a:lnT>
                    <a:lnB cap="flat">
                      <a:noFill/>
                    </a:lnB>
                    <a:lnTlToBr>
                      <a:noFill/>
                    </a:lnTlToBr>
                    <a:lnBlToTr>
                      <a:noFill/>
                    </a:lnBlToTr>
                    <a:noFill/>
                  </a:tcPr>
                </a:tc>
                <a:tc>
                  <a:txBody>
                    <a:bodyPr/>
                    <a:lstStyle/>
                    <a:p>
                      <a:pPr indent="0">
                        <a:buNone/>
                      </a:pPr>
                      <a:endParaRPr lang="en-US"/>
                    </a:p>
                  </a:txBody>
                  <a:tcPr>
                    <a:lnL>
                      <a:noFill/>
                    </a:lnL>
                    <a:lnR cap="flat">
                      <a:noFill/>
                    </a:lnR>
                    <a:lnT cap="flat">
                      <a:noFill/>
                    </a:lnT>
                    <a:lnB cap="flat">
                      <a:noFill/>
                    </a:lnB>
                    <a:lnTlToBr>
                      <a:noFill/>
                    </a:lnTlToBr>
                    <a:lnBlToTr>
                      <a:noFill/>
                    </a:lnBlToTr>
                    <a:noFill/>
                  </a:tcPr>
                </a:tc>
                <a:extLst>
                  <a:ext uri="{0D108BD9-81ED-4DB2-BD59-A6C34878D82A}">
                    <a16:rowId xmlns:a16="http://schemas.microsoft.com/office/drawing/2014/main" val="10001"/>
                  </a:ext>
                </a:extLst>
              </a:tr>
            </a:tbl>
          </a:graphicData>
        </a:graphic>
      </p:graphicFrame>
      <p:pic>
        <p:nvPicPr>
          <p:cNvPr id="31" name="Picture 30" descr="Screenshot 2023-07-21 183601"/>
          <p:cNvPicPr>
            <a:picLocks noChangeAspect="1"/>
          </p:cNvPicPr>
          <p:nvPr/>
        </p:nvPicPr>
        <p:blipFill>
          <a:blip r:embed="rId4"/>
          <a:stretch>
            <a:fillRect/>
          </a:stretch>
        </p:blipFill>
        <p:spPr>
          <a:xfrm>
            <a:off x="3706495" y="-198755"/>
            <a:ext cx="8564245" cy="4179570"/>
          </a:xfrm>
          <a:prstGeom prst="rect">
            <a:avLst/>
          </a:prstGeom>
        </p:spPr>
      </p:pic>
      <p:sp>
        <p:nvSpPr>
          <p:cNvPr id="32" name="Text Box 31"/>
          <p:cNvSpPr txBox="1"/>
          <p:nvPr/>
        </p:nvSpPr>
        <p:spPr>
          <a:xfrm>
            <a:off x="3779520" y="3510915"/>
            <a:ext cx="8338185" cy="368300"/>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r>
              <a:rPr lang="en-US"/>
              <a:t>Hình 2.3. Sơ đồ mô tả phản ứng hóa học giữa hydrogen với oxygen tạo thành nước</a:t>
            </a:r>
          </a:p>
        </p:txBody>
      </p:sp>
      <p:sp>
        <p:nvSpPr>
          <p:cNvPr id="33" name="Rounded Rectangle 32"/>
          <p:cNvSpPr/>
          <p:nvPr/>
        </p:nvSpPr>
        <p:spPr>
          <a:xfrm>
            <a:off x="469265" y="4384040"/>
            <a:ext cx="11648440" cy="1696085"/>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l"/>
            <a:r>
              <a:rPr lang="en-US" sz="2800">
                <a:solidFill>
                  <a:schemeClr val="accent6">
                    <a:lumMod val="50000"/>
                  </a:schemeClr>
                </a:solidFill>
                <a:sym typeface="+mn-ea"/>
              </a:rPr>
              <a:t>1.Trước và sau phản ứng, những nguyên tử nào liên kết với nhau?</a:t>
            </a:r>
          </a:p>
          <a:p>
            <a:pPr algn="l"/>
            <a:r>
              <a:rPr lang="en-US" sz="2800">
                <a:solidFill>
                  <a:schemeClr val="accent6">
                    <a:lumMod val="50000"/>
                  </a:schemeClr>
                </a:solidFill>
              </a:rPr>
              <a:t>2.Trong quá trình phản ứng, số nguyên tử H và số nguyên tử O có thay đổi không?</a:t>
            </a:r>
          </a:p>
        </p:txBody>
      </p:sp>
      <p:sp>
        <p:nvSpPr>
          <p:cNvPr id="34" name="Rounded Rectangle 33"/>
          <p:cNvSpPr/>
          <p:nvPr/>
        </p:nvSpPr>
        <p:spPr>
          <a:xfrm>
            <a:off x="103505" y="3990975"/>
            <a:ext cx="12064365" cy="2339340"/>
          </a:xfrm>
          <a:prstGeom prst="round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nchorCtr="0"/>
          <a:lstStyle/>
          <a:p>
            <a:pPr algn="l"/>
            <a:r>
              <a:rPr lang="en-US" sz="2800">
                <a:solidFill>
                  <a:schemeClr val="accent6">
                    <a:lumMod val="50000"/>
                  </a:schemeClr>
                </a:solidFill>
                <a:sym typeface="+mn-ea"/>
              </a:rPr>
              <a:t>1.Trước phản ứng: nguyên tử H liên kết với nguyên tử H; nguyên tử O liên kết với nguyên tử O.</a:t>
            </a:r>
          </a:p>
          <a:p>
            <a:pPr algn="l"/>
            <a:r>
              <a:rPr lang="en-US" sz="2800">
                <a:solidFill>
                  <a:schemeClr val="accent6">
                    <a:lumMod val="50000"/>
                  </a:schemeClr>
                </a:solidFill>
                <a:sym typeface="+mn-ea"/>
              </a:rPr>
              <a:t>    Sau phản ứng: nguyên tử H liên kết với nguyên tử O.</a:t>
            </a:r>
          </a:p>
          <a:p>
            <a:pPr algn="l"/>
            <a:r>
              <a:rPr lang="en-US" sz="2800">
                <a:solidFill>
                  <a:schemeClr val="accent6">
                    <a:lumMod val="50000"/>
                  </a:schemeClr>
                </a:solidFill>
                <a:sym typeface="+mn-ea"/>
              </a:rPr>
              <a:t>2. Trong quá trình phản ứng, số nguyên tử H và số nguyên tử O không thay đổi.</a:t>
            </a:r>
          </a:p>
          <a:p>
            <a:pPr algn="l"/>
            <a:endParaRPr lang="en-US" sz="2800">
              <a:solidFill>
                <a:schemeClr val="accent6">
                  <a:lumMod val="50000"/>
                </a:schemeClr>
              </a:solidFill>
            </a:endParaRPr>
          </a:p>
        </p:txBody>
      </p:sp>
      <p:pic>
        <p:nvPicPr>
          <p:cNvPr id="2" name="图片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42925" y="2888615"/>
            <a:ext cx="3441700" cy="3441700"/>
          </a:xfrm>
          <a:prstGeom prst="rect">
            <a:avLst/>
          </a:prstGeom>
        </p:spPr>
      </p:pic>
      <p:sp>
        <p:nvSpPr>
          <p:cNvPr id="3084" name="Text Box 12"/>
          <p:cNvSpPr txBox="1"/>
          <p:nvPr/>
        </p:nvSpPr>
        <p:spPr>
          <a:xfrm>
            <a:off x="170180" y="4324985"/>
            <a:ext cx="2416175" cy="1814830"/>
          </a:xfrm>
          <a:prstGeom prst="rect">
            <a:avLst/>
          </a:prstGeom>
          <a:noFill/>
          <a:ln w="9525">
            <a:noFill/>
          </a:ln>
        </p:spPr>
        <p:txBody>
          <a:bodyPr wrap="square">
            <a:spAutoFit/>
          </a:bodyPr>
          <a:lstStyle/>
          <a:p>
            <a:pPr defTabSz="1500505">
              <a:spcBef>
                <a:spcPct val="50000"/>
              </a:spcBef>
            </a:pPr>
            <a:r>
              <a:rPr lang="en-US" altLang="zh-CN" sz="3200" b="1" dirty="0">
                <a:solidFill>
                  <a:srgbClr val="3399FF"/>
                </a:solidFill>
                <a:latin typeface="Arial" panose="020B0604020202020204" pitchFamily="34" charset="0"/>
                <a:ea typeface="黑体" pitchFamily="2" charset="-122"/>
                <a:cs typeface="Arial" panose="020B0604020202020204" pitchFamily="34" charset="0"/>
              </a:rPr>
              <a:t>Báo cáo, thảo luận</a:t>
            </a: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a:p>
            <a:pPr defTabSz="1500505">
              <a:spcBef>
                <a:spcPct val="50000"/>
              </a:spcBef>
            </a:pPr>
            <a:endParaRPr lang="zh-CN" altLang="en-US" sz="3200" b="1" dirty="0">
              <a:solidFill>
                <a:srgbClr val="3399FF"/>
              </a:solidFill>
              <a:latin typeface="Arial" panose="020B0604020202020204" pitchFamily="34" charset="0"/>
              <a:ea typeface="黑体" pitchFamily="2" charset="-122"/>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box(in)">
                                      <p:cBhvr>
                                        <p:cTn id="17" dur="2000"/>
                                        <p:tgtEl>
                                          <p:spTgt spid="31"/>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box(in)">
                                      <p:cBhvr>
                                        <p:cTn id="22" dur="2000"/>
                                        <p:tgtEl>
                                          <p:spTgt spid="3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4" nodeType="clickEffect">
                                  <p:stCondLst>
                                    <p:cond delay="0"/>
                                  </p:stCondLst>
                                  <p:childTnLst>
                                    <p:set>
                                      <p:cBhvr>
                                        <p:cTn id="26" dur="1" fill="hold">
                                          <p:stCondLst>
                                            <p:cond delay="0"/>
                                          </p:stCondLst>
                                        </p:cTn>
                                        <p:tgtEl>
                                          <p:spTgt spid="33"/>
                                        </p:tgtEl>
                                        <p:attrNameLst>
                                          <p:attrName>style.visibility</p:attrName>
                                        </p:attrNameLst>
                                      </p:cBhvr>
                                      <p:to>
                                        <p:strVal val="visible"/>
                                      </p:to>
                                    </p:set>
                                    <p:anim calcmode="lin" valueType="num">
                                      <p:cBhvr additive="base">
                                        <p:cTn id="27" dur="500" fill="hold"/>
                                        <p:tgtEl>
                                          <p:spTgt spid="33"/>
                                        </p:tgtEl>
                                        <p:attrNameLst>
                                          <p:attrName>ppt_x</p:attrName>
                                        </p:attrNameLst>
                                      </p:cBhvr>
                                      <p:tavLst>
                                        <p:tav tm="0">
                                          <p:val>
                                            <p:strVal val="#ppt_x"/>
                                          </p:val>
                                        </p:tav>
                                        <p:tav tm="100000">
                                          <p:val>
                                            <p:strVal val="#ppt_x"/>
                                          </p:val>
                                        </p:tav>
                                      </p:tavLst>
                                    </p:anim>
                                    <p:anim calcmode="lin" valueType="num">
                                      <p:cBhvr additive="base">
                                        <p:cTn id="28" dur="500" fill="hold"/>
                                        <p:tgtEl>
                                          <p:spTgt spid="33"/>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3" presetClass="exit" presetSubtype="10" fill="hold" grpId="5" nodeType="clickEffect">
                                  <p:stCondLst>
                                    <p:cond delay="0"/>
                                  </p:stCondLst>
                                  <p:childTnLst>
                                    <p:animEffect transition="out" filter="blinds(horizontal)">
                                      <p:cBhvr>
                                        <p:cTn id="32" dur="500"/>
                                        <p:tgtEl>
                                          <p:spTgt spid="33"/>
                                        </p:tgtEl>
                                      </p:cBhvr>
                                    </p:animEffect>
                                    <p:set>
                                      <p:cBhvr>
                                        <p:cTn id="33" dur="1" fill="hold">
                                          <p:stCondLst>
                                            <p:cond delay="499"/>
                                          </p:stCondLst>
                                        </p:cTn>
                                        <p:tgtEl>
                                          <p:spTgt spid="33"/>
                                        </p:tgtEl>
                                        <p:attrNameLst>
                                          <p:attrName>style.visibility</p:attrName>
                                        </p:attrNameLst>
                                      </p:cBhvr>
                                      <p:to>
                                        <p:strVal val="hidden"/>
                                      </p:to>
                                    </p:set>
                                  </p:childTnLst>
                                </p:cTn>
                              </p:par>
                            </p:childTnLst>
                          </p:cTn>
                        </p:par>
                      </p:childTnLst>
                    </p:cTn>
                  </p:par>
                  <p:par>
                    <p:cTn id="34" fill="hold">
                      <p:stCondLst>
                        <p:cond delay="indefinite"/>
                      </p:stCondLst>
                      <p:childTnLst>
                        <p:par>
                          <p:cTn id="35" fill="hold">
                            <p:stCondLst>
                              <p:cond delay="0"/>
                            </p:stCondLst>
                            <p:childTnLst>
                              <p:par>
                                <p:cTn id="36" presetID="9" presetClass="entr" presetSubtype="0" fill="hold" nodeType="click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dissolve">
                                      <p:cBhvr>
                                        <p:cTn id="38" dur="500"/>
                                        <p:tgtEl>
                                          <p:spTgt spid="2"/>
                                        </p:tgtEl>
                                      </p:cBhvr>
                                    </p:animEffect>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084"/>
                                        </p:tgtEl>
                                        <p:attrNameLst>
                                          <p:attrName>style.visibility</p:attrName>
                                        </p:attrNameLst>
                                      </p:cBhvr>
                                      <p:to>
                                        <p:strVal val="visible"/>
                                      </p:to>
                                    </p:set>
                                    <p:anim calcmode="lin" valueType="num">
                                      <p:cBhvr additive="base">
                                        <p:cTn id="43" dur="500" fill="hold"/>
                                        <p:tgtEl>
                                          <p:spTgt spid="3084"/>
                                        </p:tgtEl>
                                        <p:attrNameLst>
                                          <p:attrName>ppt_x</p:attrName>
                                        </p:attrNameLst>
                                      </p:cBhvr>
                                      <p:tavLst>
                                        <p:tav tm="0">
                                          <p:val>
                                            <p:strVal val="#ppt_x"/>
                                          </p:val>
                                        </p:tav>
                                        <p:tav tm="100000">
                                          <p:val>
                                            <p:strVal val="#ppt_x"/>
                                          </p:val>
                                        </p:tav>
                                      </p:tavLst>
                                    </p:anim>
                                    <p:anim calcmode="lin" valueType="num">
                                      <p:cBhvr additive="base">
                                        <p:cTn id="44" dur="500" fill="hold"/>
                                        <p:tgtEl>
                                          <p:spTgt spid="3084"/>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3" presetClass="exit" presetSubtype="10" fill="hold" grpId="1" nodeType="clickEffect">
                                  <p:stCondLst>
                                    <p:cond delay="0"/>
                                  </p:stCondLst>
                                  <p:childTnLst>
                                    <p:animEffect transition="out" filter="blinds(horizontal)">
                                      <p:cBhvr>
                                        <p:cTn id="48" dur="500"/>
                                        <p:tgtEl>
                                          <p:spTgt spid="3084"/>
                                        </p:tgtEl>
                                      </p:cBhvr>
                                    </p:animEffect>
                                    <p:set>
                                      <p:cBhvr>
                                        <p:cTn id="49" dur="1" fill="hold">
                                          <p:stCondLst>
                                            <p:cond delay="499"/>
                                          </p:stCondLst>
                                        </p:cTn>
                                        <p:tgtEl>
                                          <p:spTgt spid="3084"/>
                                        </p:tgtEl>
                                        <p:attrNameLst>
                                          <p:attrName>style.visibility</p:attrName>
                                        </p:attrNameLst>
                                      </p:cBhvr>
                                      <p:to>
                                        <p:strVal val="hidden"/>
                                      </p:to>
                                    </p:set>
                                  </p:childTnLst>
                                </p:cTn>
                              </p:par>
                            </p:childTnLst>
                          </p:cTn>
                        </p:par>
                      </p:childTnLst>
                    </p:cTn>
                  </p:par>
                  <p:par>
                    <p:cTn id="50" fill="hold">
                      <p:stCondLst>
                        <p:cond delay="indefinite"/>
                      </p:stCondLst>
                      <p:childTnLst>
                        <p:par>
                          <p:cTn id="51" fill="hold">
                            <p:stCondLst>
                              <p:cond delay="0"/>
                            </p:stCondLst>
                            <p:childTnLst>
                              <p:par>
                                <p:cTn id="52" presetID="4" presetClass="exit" presetSubtype="32" fill="hold" nodeType="clickEffect">
                                  <p:stCondLst>
                                    <p:cond delay="0"/>
                                  </p:stCondLst>
                                  <p:childTnLst>
                                    <p:animEffect transition="out" filter="box(out)">
                                      <p:cBhvr>
                                        <p:cTn id="53" dur="2000"/>
                                        <p:tgtEl>
                                          <p:spTgt spid="2"/>
                                        </p:tgtEl>
                                      </p:cBhvr>
                                    </p:animEffect>
                                    <p:set>
                                      <p:cBhvr>
                                        <p:cTn id="54" dur="1" fill="hold">
                                          <p:stCondLst>
                                            <p:cond delay="1999"/>
                                          </p:stCondLst>
                                        </p:cTn>
                                        <p:tgtEl>
                                          <p:spTgt spid="2"/>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grpId="2" nodeType="clickEffect">
                                  <p:stCondLst>
                                    <p:cond delay="0"/>
                                  </p:stCondLst>
                                  <p:childTnLst>
                                    <p:set>
                                      <p:cBhvr>
                                        <p:cTn id="58" dur="1" fill="hold">
                                          <p:stCondLst>
                                            <p:cond delay="0"/>
                                          </p:stCondLst>
                                        </p:cTn>
                                        <p:tgtEl>
                                          <p:spTgt spid="34"/>
                                        </p:tgtEl>
                                        <p:attrNameLst>
                                          <p:attrName>style.visibility</p:attrName>
                                        </p:attrNameLst>
                                      </p:cBhvr>
                                      <p:to>
                                        <p:strVal val="visible"/>
                                      </p:to>
                                    </p:set>
                                    <p:animEffect transition="in" filter="circle(in)">
                                      <p:cBhvr>
                                        <p:cTn id="59" dur="2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bldLvl="0" animBg="1"/>
      <p:bldP spid="33" grpId="1" animBg="1"/>
      <p:bldP spid="33" grpId="4" bldLvl="0" animBg="1"/>
      <p:bldP spid="33" grpId="5" animBg="1"/>
      <p:bldP spid="34" grpId="1" animBg="1"/>
      <p:bldP spid="34" grpId="2" bldLvl="0" animBg="1"/>
      <p:bldP spid="3084" grpId="0"/>
      <p:bldP spid="3084" grpId="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1184910"/>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b="1">
                <a:solidFill>
                  <a:srgbClr val="FFFF00"/>
                </a:solidFill>
                <a:sym typeface="+mn-ea"/>
              </a:rPr>
              <a:t>* </a:t>
            </a:r>
            <a:r>
              <a:rPr lang="en-US" altLang="zh-CN" b="1">
                <a:solidFill>
                  <a:srgbClr val="FFFF00"/>
                </a:solidFill>
                <a:sym typeface="+mn-ea"/>
              </a:rPr>
              <a:t>Biến đổi vật lý: </a:t>
            </a:r>
            <a:r>
              <a:rPr lang="en-US" altLang="zh-CN" b="1">
                <a:solidFill>
                  <a:schemeClr val="tx1"/>
                </a:solidFill>
                <a:sym typeface="+mn-ea"/>
              </a:rPr>
              <a:t>không có sự tạo thành chất mới</a:t>
            </a:r>
            <a:endParaRPr lang="zh-CN" altLang="en-US" sz="28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Calibri Light" panose="020F0302020204030204" charset="0"/>
                <a:ea typeface="Microsoft YaHei" panose="020B0503020204020204" charset="-122"/>
                <a:cs typeface="Calibri Light" panose="020F0302020204030204" charset="0"/>
              </a:rPr>
              <a:t>KẾT LUẬN</a:t>
            </a:r>
          </a:p>
        </p:txBody>
      </p:sp>
      <p:pic>
        <p:nvPicPr>
          <p:cNvPr id="3081" name="Picture 9" descr="9"/>
          <p:cNvPicPr>
            <a:picLocks noChangeAspect="1"/>
          </p:cNvPicPr>
          <p:nvPr/>
        </p:nvPicPr>
        <p:blipFill>
          <a:blip r:embed="rId3"/>
          <a:stretch>
            <a:fillRect/>
          </a:stretch>
        </p:blipFill>
        <p:spPr>
          <a:xfrm>
            <a:off x="238125" y="1372235"/>
            <a:ext cx="7164705" cy="783590"/>
          </a:xfrm>
          <a:prstGeom prst="rect">
            <a:avLst/>
          </a:prstGeom>
          <a:noFill/>
          <a:ln w="9525">
            <a:noFill/>
          </a:ln>
        </p:spPr>
      </p:pic>
      <p:sp>
        <p:nvSpPr>
          <p:cNvPr id="3" name="Text Box 2"/>
          <p:cNvSpPr txBox="1"/>
          <p:nvPr/>
        </p:nvSpPr>
        <p:spPr>
          <a:xfrm>
            <a:off x="535940" y="1441450"/>
            <a:ext cx="7394575" cy="521970"/>
          </a:xfrm>
          <a:prstGeom prst="rect">
            <a:avLst/>
          </a:prstGeom>
          <a:noFill/>
        </p:spPr>
        <p:txBody>
          <a:bodyPr wrap="square" rtlCol="0">
            <a:spAutoFit/>
          </a:bodyPr>
          <a:lstStyle/>
          <a:p>
            <a:r>
              <a:rPr lang="en-US" sz="2800" b="1">
                <a:latin typeface="+mj-lt"/>
                <a:cs typeface="+mj-lt"/>
                <a:sym typeface="+mn-ea"/>
              </a:rPr>
              <a:t>I. BIẾN ĐỔI VẬT LÝ VÀ BIẾN ĐỔI HÓA HỌC</a:t>
            </a:r>
            <a:endParaRPr lang="en-US" sz="2800" b="1">
              <a:latin typeface="+mj-lt"/>
              <a:cs typeface="+mj-lt"/>
            </a:endParaRPr>
          </a:p>
        </p:txBody>
      </p:sp>
      <p:pic>
        <p:nvPicPr>
          <p:cNvPr id="4" name="Picture 9" descr="9"/>
          <p:cNvPicPr>
            <a:picLocks noGrp="1" noChangeAspect="1"/>
          </p:cNvPicPr>
          <p:nvPr>
            <p:ph sz="half" idx="2"/>
          </p:nvPr>
        </p:nvPicPr>
        <p:blipFill>
          <a:blip r:embed="rId3"/>
          <a:stretch>
            <a:fillRect/>
          </a:stretch>
        </p:blipFill>
        <p:spPr>
          <a:xfrm>
            <a:off x="238125" y="2223770"/>
            <a:ext cx="6996430" cy="777875"/>
          </a:xfrm>
          <a:prstGeom prst="rect">
            <a:avLst/>
          </a:prstGeom>
          <a:noFill/>
          <a:ln w="9525">
            <a:noFill/>
          </a:ln>
        </p:spPr>
      </p:pic>
      <p:sp>
        <p:nvSpPr>
          <p:cNvPr id="6" name="Text Box 5"/>
          <p:cNvSpPr txBox="1"/>
          <p:nvPr/>
        </p:nvSpPr>
        <p:spPr>
          <a:xfrm>
            <a:off x="535940" y="2223770"/>
            <a:ext cx="3986530" cy="521970"/>
          </a:xfrm>
          <a:prstGeom prst="rect">
            <a:avLst/>
          </a:prstGeom>
          <a:noFill/>
        </p:spPr>
        <p:txBody>
          <a:bodyPr wrap="square" rtlCol="0">
            <a:spAutoFit/>
          </a:bodyPr>
          <a:lstStyle/>
          <a:p>
            <a:r>
              <a:rPr lang="en-US" sz="2800" b="1">
                <a:latin typeface="+mj-lt"/>
                <a:cs typeface="+mj-lt"/>
                <a:sym typeface="+mn-ea"/>
              </a:rPr>
              <a:t>II. PHẢN ỨNG HÓA HỌC</a:t>
            </a:r>
            <a:endParaRPr lang="en-US" sz="2800" b="1">
              <a:latin typeface="+mj-lt"/>
              <a:cs typeface="+mj-lt"/>
            </a:endParaRPr>
          </a:p>
        </p:txBody>
      </p:sp>
      <p:sp>
        <p:nvSpPr>
          <p:cNvPr id="26" name="圆角矩形 25"/>
          <p:cNvSpPr/>
          <p:nvPr/>
        </p:nvSpPr>
        <p:spPr>
          <a:xfrm>
            <a:off x="535940" y="2940685"/>
            <a:ext cx="338264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1.</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p>
        </p:txBody>
      </p:sp>
      <p:sp>
        <p:nvSpPr>
          <p:cNvPr id="7" name="圆角矩形 25"/>
          <p:cNvSpPr/>
          <p:nvPr/>
        </p:nvSpPr>
        <p:spPr>
          <a:xfrm>
            <a:off x="535940" y="3544570"/>
            <a:ext cx="718502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rgbClr val="FF0000"/>
                </a:solidFill>
                <a:latin typeface="Microsoft YaHei" panose="020B0503020204020204" charset="-122"/>
                <a:ea typeface="Microsoft YaHei" panose="020B0503020204020204" charset="-122"/>
              </a:rPr>
              <a:t>2.</a:t>
            </a:r>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gradFill>
                  <a:gsLst>
                    <a:gs pos="0">
                      <a:srgbClr val="FE4444"/>
                    </a:gs>
                    <a:gs pos="100000">
                      <a:srgbClr val="832B2B"/>
                    </a:gs>
                  </a:gsLst>
                  <a:lin scaled="0"/>
                </a:gradFill>
                <a:latin typeface="Microsoft YaHei" panose="020B0503020204020204" charset="-122"/>
                <a:ea typeface="Microsoft YaHei" panose="020B0503020204020204" charset="-122"/>
              </a:rPr>
              <a:t>Diễn biến của phản ứng hóa học :</a:t>
            </a:r>
          </a:p>
        </p:txBody>
      </p:sp>
      <p:sp>
        <p:nvSpPr>
          <p:cNvPr id="19" name="Rounded Rectangle 18"/>
          <p:cNvSpPr/>
          <p:nvPr/>
        </p:nvSpPr>
        <p:spPr>
          <a:xfrm>
            <a:off x="535940" y="4196080"/>
            <a:ext cx="11648440" cy="993775"/>
          </a:xfrm>
          <a:prstGeom prst="roundRect">
            <a:avLst/>
          </a:prstGeom>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800">
                <a:solidFill>
                  <a:schemeClr val="accent6">
                    <a:lumMod val="50000"/>
                  </a:schemeClr>
                </a:solidFill>
              </a:rPr>
              <a:t>       Trong phản ứng hóa học, liên kết giữa các nguyên tử thay đổi, làm phân tử này biến đổi thành phân tử khác. Kết quả là chất này biến đổi thành chất khác.</a:t>
            </a:r>
          </a:p>
        </p:txBody>
      </p:sp>
      <p:pic>
        <p:nvPicPr>
          <p:cNvPr id="8" name="Picture 6" descr="7"/>
          <p:cNvPicPr>
            <a:picLocks noChangeAspect="1"/>
          </p:cNvPicPr>
          <p:nvPr/>
        </p:nvPicPr>
        <p:blipFill>
          <a:blip r:embed="rId2"/>
          <a:stretch>
            <a:fillRect/>
          </a:stretch>
        </p:blipFill>
        <p:spPr>
          <a:xfrm>
            <a:off x="142875" y="29210"/>
            <a:ext cx="1082040" cy="115125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grpId="1" nodeType="clickEffect">
                                  <p:stCondLst>
                                    <p:cond delay="0"/>
                                  </p:stCondLst>
                                  <p:childTnLst>
                                    <p:set>
                                      <p:cBhvr override="childStyle">
                                        <p:cTn id="11" dur="indefinite"/>
                                        <p:tgtEl>
                                          <p:spTgt spid="7"/>
                                        </p:tgtEl>
                                        <p:attrNameLst>
                                          <p:attrName>style.fontStyle</p:attrName>
                                        </p:attrNameLst>
                                      </p:cBhvr>
                                      <p:to>
                                        <p:strVal val="normal"/>
                                      </p:to>
                                    </p:set>
                                    <p:set>
                                      <p:cBhvr override="childStyle">
                                        <p:cTn id="12" dur="indefinite"/>
                                        <p:tgtEl>
                                          <p:spTgt spid="7"/>
                                        </p:tgtEl>
                                        <p:attrNameLst>
                                          <p:attrName>style.fontWeight</p:attrName>
                                        </p:attrNameLst>
                                      </p:cBhvr>
                                      <p:to>
                                        <p:strVal val="bold"/>
                                      </p:to>
                                    </p:set>
                                    <p:set>
                                      <p:cBhvr override="childStyle">
                                        <p:cTn id="13" dur="indefinite"/>
                                        <p:tgtEl>
                                          <p:spTgt spid="7"/>
                                        </p:tgtEl>
                                        <p:attrNameLst>
                                          <p:attrName>style.textDecorationUnderline</p:attrName>
                                        </p:attrNameLst>
                                      </p:cBhvr>
                                      <p:to>
                                        <p:strVal val="fals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2" nodeType="click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500" fill="hold"/>
                                        <p:tgtEl>
                                          <p:spTgt spid="7"/>
                                        </p:tgtEl>
                                        <p:attrNameLst>
                                          <p:attrName>ppt_w</p:attrName>
                                        </p:attrNameLst>
                                      </p:cBhvr>
                                      <p:tavLst>
                                        <p:tav tm="0">
                                          <p:val>
                                            <p:fltVal val="0"/>
                                          </p:val>
                                        </p:tav>
                                        <p:tav tm="100000">
                                          <p:val>
                                            <p:strVal val="#ppt_w"/>
                                          </p:val>
                                        </p:tav>
                                      </p:tavLst>
                                    </p:anim>
                                    <p:anim calcmode="lin" valueType="num">
                                      <p:cBhvr>
                                        <p:cTn id="19" dur="500" fill="hold"/>
                                        <p:tgtEl>
                                          <p:spTgt spid="7"/>
                                        </p:tgtEl>
                                        <p:attrNameLst>
                                          <p:attrName>ppt_h</p:attrName>
                                        </p:attrNameLst>
                                      </p:cBhvr>
                                      <p:tavLst>
                                        <p:tav tm="0">
                                          <p:val>
                                            <p:fltVal val="0"/>
                                          </p:val>
                                        </p:tav>
                                        <p:tav tm="100000">
                                          <p:val>
                                            <p:strVal val="#ppt_h"/>
                                          </p:val>
                                        </p:tav>
                                      </p:tavLst>
                                    </p:anim>
                                    <p:animEffect transition="in" filter="fade">
                                      <p:cBhvr>
                                        <p:cTn id="20" dur="500"/>
                                        <p:tgtEl>
                                          <p:spTgt spid="7"/>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P spid="7" grpId="0" bldLvl="0" animBg="1"/>
      <p:bldP spid="7" grpId="1" animBg="1"/>
      <p:bldP spid="7" grpId="2" bldLvl="0" animBg="1"/>
      <p:bldP spid="19" grpId="1" animBg="1"/>
      <p:bldP spid="19" grpId="2" bldLvl="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1396365" y="101600"/>
            <a:ext cx="5398135" cy="965835"/>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69900" y="-53975"/>
            <a:ext cx="1388110" cy="112014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2052955" y="297180"/>
            <a:ext cx="463550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Phản ứng hóa học</a:t>
            </a:r>
          </a:p>
        </p:txBody>
      </p:sp>
      <p:sp>
        <p:nvSpPr>
          <p:cNvPr id="12" name="文本框 52"/>
          <p:cNvSpPr txBox="1"/>
          <p:nvPr/>
        </p:nvSpPr>
        <p:spPr>
          <a:xfrm>
            <a:off x="469265" y="217170"/>
            <a:ext cx="149225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a:t>
            </a:r>
          </a:p>
        </p:txBody>
      </p:sp>
      <p:sp>
        <p:nvSpPr>
          <p:cNvPr id="26" name="圆角矩形 25"/>
          <p:cNvSpPr/>
          <p:nvPr/>
        </p:nvSpPr>
        <p:spPr>
          <a:xfrm>
            <a:off x="1500505" y="1067435"/>
            <a:ext cx="408178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p>
        </p:txBody>
      </p:sp>
      <p:sp>
        <p:nvSpPr>
          <p:cNvPr id="45" name="圆角矩形 44"/>
          <p:cNvSpPr/>
          <p:nvPr/>
        </p:nvSpPr>
        <p:spPr>
          <a:xfrm>
            <a:off x="469900" y="989965"/>
            <a:ext cx="15201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
        <p:nvSpPr>
          <p:cNvPr id="6" name="圆角矩形 25"/>
          <p:cNvSpPr/>
          <p:nvPr/>
        </p:nvSpPr>
        <p:spPr>
          <a:xfrm>
            <a:off x="1602105" y="2012315"/>
            <a:ext cx="718502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5">
                    <a:lumMod val="50000"/>
                  </a:schemeClr>
                </a:solidFill>
                <a:latin typeface="Microsoft YaHei" panose="020B0503020204020204" charset="-122"/>
                <a:ea typeface="Microsoft YaHei" panose="020B0503020204020204" charset="-122"/>
              </a:rPr>
              <a:t>Diễn biến của phản ứng hóa học :</a:t>
            </a:r>
          </a:p>
        </p:txBody>
      </p:sp>
      <p:sp>
        <p:nvSpPr>
          <p:cNvPr id="7" name="圆角矩形 44"/>
          <p:cNvSpPr/>
          <p:nvPr/>
        </p:nvSpPr>
        <p:spPr>
          <a:xfrm>
            <a:off x="469900" y="2012315"/>
            <a:ext cx="1520190" cy="484505"/>
          </a:xfrm>
          <a:prstGeom prst="roundRect">
            <a:avLst>
              <a:gd name="adj" fmla="val 9725"/>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2</a:t>
            </a:r>
          </a:p>
        </p:txBody>
      </p:sp>
      <p:sp>
        <p:nvSpPr>
          <p:cNvPr id="5" name="圆角矩形 44"/>
          <p:cNvSpPr/>
          <p:nvPr/>
        </p:nvSpPr>
        <p:spPr>
          <a:xfrm>
            <a:off x="455295" y="2784475"/>
            <a:ext cx="1520190" cy="484505"/>
          </a:xfrm>
          <a:prstGeom prst="roundRect">
            <a:avLst>
              <a:gd name="adj" fmla="val 9725"/>
            </a:avLst>
          </a:prstGeom>
        </p:spPr>
        <p:style>
          <a:lnRef idx="0">
            <a:schemeClr val="accent6"/>
          </a:lnRef>
          <a:fillRef idx="3">
            <a:schemeClr val="accent6"/>
          </a:fillRef>
          <a:effectRef idx="3">
            <a:schemeClr val="accent6"/>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3</a:t>
            </a:r>
          </a:p>
        </p:txBody>
      </p:sp>
      <p:sp>
        <p:nvSpPr>
          <p:cNvPr id="8" name="圆角矩形 25"/>
          <p:cNvSpPr/>
          <p:nvPr/>
        </p:nvSpPr>
        <p:spPr>
          <a:xfrm>
            <a:off x="1858010" y="2784475"/>
            <a:ext cx="937006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75000"/>
                  </a:schemeClr>
                </a:solidFill>
                <a:latin typeface="Microsoft YaHei" panose="020B0503020204020204" charset="-122"/>
                <a:ea typeface="Microsoft YaHei" panose="020B0503020204020204" charset="-122"/>
              </a:rPr>
              <a:t>   </a:t>
            </a:r>
            <a:r>
              <a:rPr lang="en-US" altLang="zh-CN" sz="2800" b="1" dirty="0">
                <a:solidFill>
                  <a:schemeClr val="accent6">
                    <a:lumMod val="75000"/>
                  </a:schemeClr>
                </a:solidFill>
                <a:latin typeface="Microsoft YaHei" panose="020B0503020204020204" charset="-122"/>
                <a:ea typeface="Microsoft YaHei" panose="020B0503020204020204" charset="-122"/>
              </a:rPr>
              <a:t>Hiện tượng kèm theo các  phản ứng hóa học :</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7" presetClass="entr" presetSubtype="0" fill="hold" grpId="0" nodeType="clickEffect">
                                  <p:stCondLst>
                                    <p:cond delay="0"/>
                                  </p:stCondLst>
                                  <p:iterate type="lt">
                                    <p:tmPct val="50000"/>
                                  </p:iterate>
                                  <p:childTnLst>
                                    <p:set>
                                      <p:cBhvr>
                                        <p:cTn id="11" dur="1" fill="hold">
                                          <p:stCondLst>
                                            <p:cond delay="0"/>
                                          </p:stCondLst>
                                        </p:cTn>
                                        <p:tgtEl>
                                          <p:spTgt spid="8"/>
                                        </p:tgtEl>
                                        <p:attrNameLst>
                                          <p:attrName>style.visibility</p:attrName>
                                        </p:attrNameLst>
                                      </p:cBhvr>
                                      <p:to>
                                        <p:strVal val="visible"/>
                                      </p:to>
                                    </p:set>
                                    <p:anim calcmode="discrete" valueType="clr">
                                      <p:cBhvr override="childStyle">
                                        <p:cTn id="12" dur="80"/>
                                        <p:tgtEl>
                                          <p:spTgt spid="8"/>
                                        </p:tgtEl>
                                        <p:attrNameLst>
                                          <p:attrName>style.color</p:attrName>
                                        </p:attrNameLst>
                                      </p:cBhvr>
                                      <p:tavLst>
                                        <p:tav tm="0">
                                          <p:val>
                                            <p:clrVal>
                                              <a:schemeClr val="accent2"/>
                                            </p:clrVal>
                                          </p:val>
                                        </p:tav>
                                        <p:tav tm="50000">
                                          <p:val>
                                            <p:clrVal>
                                              <a:schemeClr val="hlink"/>
                                            </p:clrVal>
                                          </p:val>
                                        </p:tav>
                                      </p:tavLst>
                                    </p:anim>
                                    <p:anim calcmode="discrete" valueType="clr">
                                      <p:cBhvr>
                                        <p:cTn id="13" dur="80"/>
                                        <p:tgtEl>
                                          <p:spTgt spid="8"/>
                                        </p:tgtEl>
                                        <p:attrNameLst>
                                          <p:attrName>fillcolor</p:attrName>
                                        </p:attrNameLst>
                                      </p:cBhvr>
                                      <p:tavLst>
                                        <p:tav tm="0">
                                          <p:val>
                                            <p:clrVal>
                                              <a:schemeClr val="accent2"/>
                                            </p:clrVal>
                                          </p:val>
                                        </p:tav>
                                        <p:tav tm="50000">
                                          <p:val>
                                            <p:clrVal>
                                              <a:schemeClr val="hlink"/>
                                            </p:clrVal>
                                          </p:val>
                                        </p:tav>
                                      </p:tavLst>
                                    </p:anim>
                                    <p:set>
                                      <p:cBhvr>
                                        <p:cTn id="14" dur="80"/>
                                        <p:tgtEl>
                                          <p:spTgt spid="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ldLvl="0" animBg="1"/>
      <p:bldP spid="8" grpId="0" animBg="1"/>
      <p:bldP spid="8" grpId="1"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500" y="-10287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44041" name="图片 44040" descr="11"/>
          <p:cNvPicPr>
            <a:picLocks noChangeAspect="1"/>
          </p:cNvPicPr>
          <p:nvPr/>
        </p:nvPicPr>
        <p:blipFill>
          <a:blip r:embed="rId5"/>
          <a:stretch>
            <a:fillRect/>
          </a:stretch>
        </p:blipFill>
        <p:spPr>
          <a:xfrm>
            <a:off x="409575" y="-777875"/>
            <a:ext cx="5926455" cy="4084955"/>
          </a:xfrm>
          <a:prstGeom prst="rect">
            <a:avLst/>
          </a:prstGeom>
          <a:noFill/>
          <a:ln w="9525">
            <a:noFill/>
          </a:ln>
        </p:spPr>
      </p:pic>
      <p:sp>
        <p:nvSpPr>
          <p:cNvPr id="4" name="Text Box 3"/>
          <p:cNvSpPr txBox="1"/>
          <p:nvPr/>
        </p:nvSpPr>
        <p:spPr>
          <a:xfrm>
            <a:off x="1254125" y="159385"/>
            <a:ext cx="3484880" cy="3107690"/>
          </a:xfrm>
          <a:prstGeom prst="rect">
            <a:avLst/>
          </a:prstGeom>
          <a:noFill/>
        </p:spPr>
        <p:txBody>
          <a:bodyPr wrap="square" rtlCol="0">
            <a:spAutoFit/>
          </a:bodyPr>
          <a:lstStyle/>
          <a:p>
            <a:r>
              <a:rPr lang="en-US" sz="2400" b="1">
                <a:solidFill>
                  <a:srgbClr val="FF0000"/>
                </a:solidFill>
                <a:latin typeface="Bahnschrift Light" panose="020B0502040204020203" charset="0"/>
                <a:cs typeface="Bahnschrift Light" panose="020B0502040204020203" charset="0"/>
              </a:rPr>
              <a:t>  </a:t>
            </a:r>
            <a:r>
              <a:rPr lang="en-US" sz="2800" b="1">
                <a:solidFill>
                  <a:schemeClr val="accent4">
                    <a:lumMod val="50000"/>
                  </a:schemeClr>
                </a:solidFill>
                <a:latin typeface="Bahnschrift Light" panose="020B0502040204020203" charset="0"/>
                <a:cs typeface="Bahnschrift Light" panose="020B0502040204020203" charset="0"/>
              </a:rPr>
              <a:t> Phản ứng hóa học xảy ra khi có chất mới được tạo thành với những tính chất mới, khác biệt với chất ban đầu. </a:t>
            </a:r>
          </a:p>
          <a:p>
            <a:r>
              <a:rPr lang="en-US" sz="2800" b="1">
                <a:solidFill>
                  <a:schemeClr val="accent4">
                    <a:lumMod val="50000"/>
                  </a:schemeClr>
                </a:solidFill>
                <a:latin typeface="Bahnschrift Light" panose="020B0502040204020203" charset="0"/>
                <a:cs typeface="Bahnschrift Light" panose="020B0502040204020203" charset="0"/>
              </a:rPr>
              <a:t>  </a:t>
            </a:r>
          </a:p>
        </p:txBody>
      </p:sp>
      <p:sp>
        <p:nvSpPr>
          <p:cNvPr id="2" name="Text Box 1"/>
          <p:cNvSpPr txBox="1"/>
          <p:nvPr/>
        </p:nvSpPr>
        <p:spPr>
          <a:xfrm>
            <a:off x="2481580" y="2952115"/>
            <a:ext cx="4662170" cy="953135"/>
          </a:xfrm>
          <a:prstGeom prst="rect">
            <a:avLst/>
          </a:prstGeom>
        </p:spPr>
        <p:style>
          <a:lnRef idx="0">
            <a:schemeClr val="accent5"/>
          </a:lnRef>
          <a:fillRef idx="3">
            <a:schemeClr val="accent5"/>
          </a:fillRef>
          <a:effectRef idx="3">
            <a:schemeClr val="accent5"/>
          </a:effectRef>
          <a:fontRef idx="minor">
            <a:schemeClr val="lt1"/>
          </a:fontRef>
        </p:style>
        <p:txBody>
          <a:bodyPr wrap="square" rtlCol="0">
            <a:spAutoFit/>
          </a:bodyPr>
          <a:lstStyle/>
          <a:p>
            <a:r>
              <a:rPr lang="en-US" sz="2800" b="1">
                <a:solidFill>
                  <a:schemeClr val="accent4">
                    <a:lumMod val="50000"/>
                  </a:schemeClr>
                </a:solidFill>
                <a:latin typeface="Bahnschrift Light" panose="020B0502040204020203" charset="0"/>
                <a:cs typeface="Bahnschrift Light" panose="020B0502040204020203" charset="0"/>
              </a:rPr>
              <a:t> Những dấu hiệu nhận ra có chất mới tạo thành:</a:t>
            </a:r>
          </a:p>
        </p:txBody>
      </p:sp>
      <p:pic>
        <p:nvPicPr>
          <p:cNvPr id="3080" name="Picture 8" descr="8"/>
          <p:cNvPicPr>
            <a:picLocks noChangeAspect="1"/>
          </p:cNvPicPr>
          <p:nvPr/>
        </p:nvPicPr>
        <p:blipFill>
          <a:blip r:embed="rId6"/>
          <a:stretch>
            <a:fillRect/>
          </a:stretch>
        </p:blipFill>
        <p:spPr>
          <a:xfrm>
            <a:off x="8655685" y="0"/>
            <a:ext cx="3630930" cy="1407160"/>
          </a:xfrm>
          <a:prstGeom prst="rect">
            <a:avLst/>
          </a:prstGeom>
          <a:noFill/>
          <a:ln w="9525">
            <a:noFill/>
          </a:ln>
        </p:spPr>
      </p:pic>
      <p:sp>
        <p:nvSpPr>
          <p:cNvPr id="8" name="Text Box 7"/>
          <p:cNvSpPr txBox="1"/>
          <p:nvPr/>
        </p:nvSpPr>
        <p:spPr>
          <a:xfrm>
            <a:off x="8870950" y="313690"/>
            <a:ext cx="3321050" cy="521970"/>
          </a:xfrm>
          <a:prstGeom prst="rect">
            <a:avLst/>
          </a:prstGeom>
          <a:noFill/>
        </p:spPr>
        <p:txBody>
          <a:bodyPr wrap="square" rtlCol="0">
            <a:spAutoFit/>
          </a:bodyPr>
          <a:lstStyle/>
          <a:p>
            <a:r>
              <a:rPr lang="en-US" sz="2800" b="1">
                <a:solidFill>
                  <a:schemeClr val="accent4">
                    <a:lumMod val="50000"/>
                  </a:schemeClr>
                </a:solidFill>
                <a:latin typeface="Bahnschrift Light" panose="020B0502040204020203" charset="0"/>
                <a:cs typeface="Bahnschrift Light" panose="020B0502040204020203" charset="0"/>
                <a:sym typeface="+mn-ea"/>
              </a:rPr>
              <a:t> thay đổi màu sắc</a:t>
            </a:r>
            <a:endParaRPr lang="en-US" sz="2800"/>
          </a:p>
        </p:txBody>
      </p:sp>
      <p:pic>
        <p:nvPicPr>
          <p:cNvPr id="10" name="Picture 8" descr="8"/>
          <p:cNvPicPr>
            <a:picLocks noChangeAspect="1"/>
          </p:cNvPicPr>
          <p:nvPr/>
        </p:nvPicPr>
        <p:blipFill>
          <a:blip r:embed="rId6"/>
          <a:stretch>
            <a:fillRect/>
          </a:stretch>
        </p:blipFill>
        <p:spPr>
          <a:xfrm>
            <a:off x="8624570" y="1686560"/>
            <a:ext cx="3630930" cy="1447165"/>
          </a:xfrm>
          <a:prstGeom prst="rect">
            <a:avLst/>
          </a:prstGeom>
          <a:noFill/>
          <a:ln w="9525">
            <a:noFill/>
          </a:ln>
        </p:spPr>
      </p:pic>
      <p:pic>
        <p:nvPicPr>
          <p:cNvPr id="12" name="Picture 8" descr="8"/>
          <p:cNvPicPr>
            <a:picLocks noChangeAspect="1"/>
          </p:cNvPicPr>
          <p:nvPr/>
        </p:nvPicPr>
        <p:blipFill>
          <a:blip r:embed="rId6"/>
          <a:stretch>
            <a:fillRect/>
          </a:stretch>
        </p:blipFill>
        <p:spPr>
          <a:xfrm>
            <a:off x="8618220" y="3256915"/>
            <a:ext cx="3630930" cy="1447165"/>
          </a:xfrm>
          <a:prstGeom prst="rect">
            <a:avLst/>
          </a:prstGeom>
          <a:noFill/>
          <a:ln w="9525">
            <a:noFill/>
          </a:ln>
        </p:spPr>
      </p:pic>
      <p:pic>
        <p:nvPicPr>
          <p:cNvPr id="13" name="Picture 8" descr="8"/>
          <p:cNvPicPr>
            <a:picLocks noChangeAspect="1"/>
          </p:cNvPicPr>
          <p:nvPr/>
        </p:nvPicPr>
        <p:blipFill>
          <a:blip r:embed="rId6"/>
          <a:stretch>
            <a:fillRect/>
          </a:stretch>
        </p:blipFill>
        <p:spPr>
          <a:xfrm>
            <a:off x="8624570" y="4632325"/>
            <a:ext cx="3722370" cy="1447165"/>
          </a:xfrm>
          <a:prstGeom prst="rect">
            <a:avLst/>
          </a:prstGeom>
          <a:noFill/>
          <a:ln w="9525">
            <a:noFill/>
          </a:ln>
        </p:spPr>
      </p:pic>
      <p:sp>
        <p:nvSpPr>
          <p:cNvPr id="14" name="Text Box 13"/>
          <p:cNvSpPr txBox="1"/>
          <p:nvPr/>
        </p:nvSpPr>
        <p:spPr>
          <a:xfrm>
            <a:off x="8810625" y="2009140"/>
            <a:ext cx="3321050" cy="521970"/>
          </a:xfrm>
          <a:prstGeom prst="rect">
            <a:avLst/>
          </a:prstGeom>
          <a:noFill/>
        </p:spPr>
        <p:txBody>
          <a:bodyPr wrap="square" rtlCol="0">
            <a:spAutoFit/>
          </a:bodyPr>
          <a:lstStyle/>
          <a:p>
            <a:r>
              <a:rPr lang="en-US" sz="2800" b="1">
                <a:solidFill>
                  <a:schemeClr val="accent4">
                    <a:lumMod val="50000"/>
                  </a:schemeClr>
                </a:solidFill>
                <a:latin typeface="Bahnschrift Light" panose="020B0502040204020203" charset="0"/>
                <a:cs typeface="Bahnschrift Light" panose="020B0502040204020203" charset="0"/>
                <a:sym typeface="+mn-ea"/>
              </a:rPr>
              <a:t>xuất hiện chất khí</a:t>
            </a:r>
            <a:endParaRPr lang="en-US" sz="2800"/>
          </a:p>
        </p:txBody>
      </p:sp>
      <p:sp>
        <p:nvSpPr>
          <p:cNvPr id="15" name="Text Box 14"/>
          <p:cNvSpPr txBox="1"/>
          <p:nvPr/>
        </p:nvSpPr>
        <p:spPr>
          <a:xfrm>
            <a:off x="8773160" y="3622040"/>
            <a:ext cx="3321050" cy="521970"/>
          </a:xfrm>
          <a:prstGeom prst="rect">
            <a:avLst/>
          </a:prstGeom>
          <a:noFill/>
        </p:spPr>
        <p:txBody>
          <a:bodyPr wrap="square" rtlCol="0">
            <a:spAutoFit/>
          </a:bodyPr>
          <a:lstStyle/>
          <a:p>
            <a:r>
              <a:rPr lang="en-US" sz="2800" b="1">
                <a:solidFill>
                  <a:schemeClr val="accent4">
                    <a:lumMod val="50000"/>
                  </a:schemeClr>
                </a:solidFill>
                <a:latin typeface="Bahnschrift Light" panose="020B0502040204020203" charset="0"/>
                <a:cs typeface="Bahnschrift Light" panose="020B0502040204020203" charset="0"/>
                <a:sym typeface="+mn-ea"/>
              </a:rPr>
              <a:t>xuất hiện kết tủa</a:t>
            </a:r>
            <a:endParaRPr lang="en-US" sz="2800"/>
          </a:p>
        </p:txBody>
      </p:sp>
      <p:sp>
        <p:nvSpPr>
          <p:cNvPr id="16" name="Text Box 15"/>
          <p:cNvSpPr txBox="1"/>
          <p:nvPr/>
        </p:nvSpPr>
        <p:spPr>
          <a:xfrm>
            <a:off x="8716010" y="4987290"/>
            <a:ext cx="3630295" cy="553085"/>
          </a:xfrm>
          <a:prstGeom prst="rect">
            <a:avLst/>
          </a:prstGeom>
          <a:noFill/>
        </p:spPr>
        <p:txBody>
          <a:bodyPr wrap="square" rtlCol="0">
            <a:spAutoFit/>
          </a:bodyPr>
          <a:lstStyle/>
          <a:p>
            <a:r>
              <a:rPr lang="en-US" sz="3000">
                <a:solidFill>
                  <a:schemeClr val="accent4">
                    <a:lumMod val="50000"/>
                  </a:schemeClr>
                </a:solidFill>
              </a:rPr>
              <a:t>tỏa nhiệt và phát sáng</a:t>
            </a:r>
          </a:p>
        </p:txBody>
      </p:sp>
      <p:sp>
        <p:nvSpPr>
          <p:cNvPr id="17" name="Right Arrow 16"/>
          <p:cNvSpPr/>
          <p:nvPr/>
        </p:nvSpPr>
        <p:spPr>
          <a:xfrm rot="18480000">
            <a:off x="6588760" y="1774825"/>
            <a:ext cx="2432685" cy="23558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8" name="Right Arrow 17"/>
          <p:cNvSpPr/>
          <p:nvPr/>
        </p:nvSpPr>
        <p:spPr>
          <a:xfrm rot="19680000">
            <a:off x="7105015" y="2493010"/>
            <a:ext cx="1429385" cy="2279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19" name="Right Arrow 18"/>
          <p:cNvSpPr/>
          <p:nvPr/>
        </p:nvSpPr>
        <p:spPr>
          <a:xfrm rot="1320000">
            <a:off x="7185025" y="3448050"/>
            <a:ext cx="1429385" cy="22796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
        <p:nvSpPr>
          <p:cNvPr id="20" name="Right Arrow 19"/>
          <p:cNvSpPr/>
          <p:nvPr/>
        </p:nvSpPr>
        <p:spPr>
          <a:xfrm rot="2160000">
            <a:off x="6780530" y="4456430"/>
            <a:ext cx="2023745" cy="235585"/>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3" presetClass="exit" presetSubtype="10" fill="hold" nodeType="clickEffect">
                                  <p:stCondLst>
                                    <p:cond delay="0"/>
                                  </p:stCondLst>
                                  <p:childTnLst>
                                    <p:animEffect transition="out" filter="blinds(horizontal)">
                                      <p:cBhvr>
                                        <p:cTn id="16" dur="500"/>
                                        <p:tgtEl>
                                          <p:spTgt spid="44041"/>
                                        </p:tgtEl>
                                      </p:cBhvr>
                                    </p:animEffect>
                                    <p:set>
                                      <p:cBhvr>
                                        <p:cTn id="17" dur="1" fill="hold">
                                          <p:stCondLst>
                                            <p:cond delay="499"/>
                                          </p:stCondLst>
                                        </p:cTn>
                                        <p:tgtEl>
                                          <p:spTgt spid="44041"/>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4" presetClass="exit" presetSubtype="32" fill="hold" grpId="2" nodeType="clickEffect">
                                  <p:stCondLst>
                                    <p:cond delay="0"/>
                                  </p:stCondLst>
                                  <p:childTnLst>
                                    <p:animEffect transition="out" filter="box(out)">
                                      <p:cBhvr>
                                        <p:cTn id="21" dur="2000"/>
                                        <p:tgtEl>
                                          <p:spTgt spid="4"/>
                                        </p:tgtEl>
                                      </p:cBhvr>
                                    </p:animEffect>
                                    <p:set>
                                      <p:cBhvr>
                                        <p:cTn id="22" dur="1" fill="hold">
                                          <p:stCondLst>
                                            <p:cond delay="1999"/>
                                          </p:stCondLst>
                                        </p:cTn>
                                        <p:tgtEl>
                                          <p:spTgt spid="4"/>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2"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blinds(horizontal)">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circle(in)">
                                      <p:cBhvr>
                                        <p:cTn id="32" dur="20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080"/>
                                        </p:tgtEl>
                                        <p:attrNameLst>
                                          <p:attrName>style.visibility</p:attrName>
                                        </p:attrNameLst>
                                      </p:cBhvr>
                                      <p:to>
                                        <p:strVal val="visible"/>
                                      </p:to>
                                    </p:set>
                                    <p:animEffect transition="in" filter="box(in)">
                                      <p:cBhvr>
                                        <p:cTn id="37" dur="2000"/>
                                        <p:tgtEl>
                                          <p:spTgt spid="3080"/>
                                        </p:tgtEl>
                                      </p:cBhvr>
                                    </p:animEffect>
                                  </p:childTnLst>
                                </p:cTn>
                              </p:par>
                            </p:childTnLst>
                          </p:cTn>
                        </p:par>
                      </p:childTnLst>
                    </p:cTn>
                  </p:par>
                  <p:par>
                    <p:cTn id="38" fill="hold">
                      <p:stCondLst>
                        <p:cond delay="indefinite"/>
                      </p:stCondLst>
                      <p:childTnLst>
                        <p:par>
                          <p:cTn id="39" fill="hold">
                            <p:stCondLst>
                              <p:cond delay="0"/>
                            </p:stCondLst>
                            <p:childTnLst>
                              <p:par>
                                <p:cTn id="40" presetID="2" presetClass="entr" presetSubtype="4" fill="hold" grpId="0" nodeType="click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ppt_x"/>
                                          </p:val>
                                        </p:tav>
                                        <p:tav tm="100000">
                                          <p:val>
                                            <p:strVal val="#ppt_x"/>
                                          </p:val>
                                        </p:tav>
                                      </p:tavLst>
                                    </p:anim>
                                    <p:anim calcmode="lin" valueType="num">
                                      <p:cBhvr additive="base">
                                        <p:cTn id="43"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grpId="0" nodeType="clickEffect">
                                  <p:stCondLst>
                                    <p:cond delay="0"/>
                                  </p:stCondLst>
                                  <p:childTnLst>
                                    <p:set>
                                      <p:cBhvr>
                                        <p:cTn id="47" dur="1" fill="hold">
                                          <p:stCondLst>
                                            <p:cond delay="0"/>
                                          </p:stCondLst>
                                        </p:cTn>
                                        <p:tgtEl>
                                          <p:spTgt spid="18"/>
                                        </p:tgtEl>
                                        <p:attrNameLst>
                                          <p:attrName>style.visibility</p:attrName>
                                        </p:attrNameLst>
                                      </p:cBhvr>
                                      <p:to>
                                        <p:strVal val="visible"/>
                                      </p:to>
                                    </p:set>
                                    <p:animEffect transition="in" filter="dissolve">
                                      <p:cBhvr>
                                        <p:cTn id="48" dur="500"/>
                                        <p:tgtEl>
                                          <p:spTgt spid="18"/>
                                        </p:tgtEl>
                                      </p:cBhvr>
                                    </p:animEffect>
                                  </p:childTnLst>
                                </p:cTn>
                              </p:par>
                            </p:childTnLst>
                          </p:cTn>
                        </p:par>
                      </p:childTnLst>
                    </p:cTn>
                  </p:par>
                  <p:par>
                    <p:cTn id="49" fill="hold">
                      <p:stCondLst>
                        <p:cond delay="indefinite"/>
                      </p:stCondLst>
                      <p:childTnLst>
                        <p:par>
                          <p:cTn id="50" fill="hold">
                            <p:stCondLst>
                              <p:cond delay="0"/>
                            </p:stCondLst>
                            <p:childTnLst>
                              <p:par>
                                <p:cTn id="51" presetID="9" presetClass="entr" presetSubtype="0" fill="hold" nodeType="click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dissolve">
                                      <p:cBhvr>
                                        <p:cTn id="53" dur="500"/>
                                        <p:tgtEl>
                                          <p:spTgt spid="10"/>
                                        </p:tgtEl>
                                      </p:cBhvr>
                                    </p:animEffect>
                                  </p:childTnLst>
                                </p:cTn>
                              </p:par>
                            </p:childTnLst>
                          </p:cTn>
                        </p:par>
                      </p:childTnLst>
                    </p:cTn>
                  </p:par>
                  <p:par>
                    <p:cTn id="54" fill="hold">
                      <p:stCondLst>
                        <p:cond delay="indefinite"/>
                      </p:stCondLst>
                      <p:childTnLst>
                        <p:par>
                          <p:cTn id="55" fill="hold">
                            <p:stCondLst>
                              <p:cond delay="0"/>
                            </p:stCondLst>
                            <p:childTnLst>
                              <p:par>
                                <p:cTn id="56" presetID="2" presetClass="entr" presetSubtype="4" fill="hold" grpId="0" nodeType="click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500" fill="hold"/>
                                        <p:tgtEl>
                                          <p:spTgt spid="14"/>
                                        </p:tgtEl>
                                        <p:attrNameLst>
                                          <p:attrName>ppt_x</p:attrName>
                                        </p:attrNameLst>
                                      </p:cBhvr>
                                      <p:tavLst>
                                        <p:tav tm="0">
                                          <p:val>
                                            <p:strVal val="#ppt_x"/>
                                          </p:val>
                                        </p:tav>
                                        <p:tav tm="100000">
                                          <p:val>
                                            <p:strVal val="#ppt_x"/>
                                          </p:val>
                                        </p:tav>
                                      </p:tavLst>
                                    </p:anim>
                                    <p:anim calcmode="lin" valueType="num">
                                      <p:cBhvr additive="base">
                                        <p:cTn id="5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60" fill="hold">
                      <p:stCondLst>
                        <p:cond delay="indefinite"/>
                      </p:stCondLst>
                      <p:childTnLst>
                        <p:par>
                          <p:cTn id="61" fill="hold">
                            <p:stCondLst>
                              <p:cond delay="0"/>
                            </p:stCondLst>
                            <p:childTnLst>
                              <p:par>
                                <p:cTn id="62" presetID="9" presetClass="entr" presetSubtype="0" fill="hold" grpId="0" nodeType="click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dissolve">
                                      <p:cBhvr>
                                        <p:cTn id="64" dur="500"/>
                                        <p:tgtEl>
                                          <p:spTgt spid="19"/>
                                        </p:tgtEl>
                                      </p:cBhvr>
                                    </p:animEffect>
                                  </p:childTnLst>
                                </p:cTn>
                              </p:par>
                            </p:childTnLst>
                          </p:cTn>
                        </p:par>
                      </p:childTnLst>
                    </p:cTn>
                  </p:par>
                  <p:par>
                    <p:cTn id="65" fill="hold">
                      <p:stCondLst>
                        <p:cond delay="indefinite"/>
                      </p:stCondLst>
                      <p:childTnLst>
                        <p:par>
                          <p:cTn id="66" fill="hold">
                            <p:stCondLst>
                              <p:cond delay="0"/>
                            </p:stCondLst>
                            <p:childTnLst>
                              <p:par>
                                <p:cTn id="67" presetID="9" presetClass="entr" presetSubtype="0" fill="hold" nodeType="clickEffect">
                                  <p:stCondLst>
                                    <p:cond delay="0"/>
                                  </p:stCondLst>
                                  <p:childTnLst>
                                    <p:set>
                                      <p:cBhvr>
                                        <p:cTn id="68" dur="1" fill="hold">
                                          <p:stCondLst>
                                            <p:cond delay="0"/>
                                          </p:stCondLst>
                                        </p:cTn>
                                        <p:tgtEl>
                                          <p:spTgt spid="12"/>
                                        </p:tgtEl>
                                        <p:attrNameLst>
                                          <p:attrName>style.visibility</p:attrName>
                                        </p:attrNameLst>
                                      </p:cBhvr>
                                      <p:to>
                                        <p:strVal val="visible"/>
                                      </p:to>
                                    </p:set>
                                    <p:animEffect transition="in" filter="dissolve">
                                      <p:cBhvr>
                                        <p:cTn id="69" dur="500"/>
                                        <p:tgtEl>
                                          <p:spTgt spid="12"/>
                                        </p:tgtEl>
                                      </p:cBhvr>
                                    </p:animEffect>
                                  </p:childTnLst>
                                </p:cTn>
                              </p:par>
                            </p:childTnLst>
                          </p:cTn>
                        </p:par>
                      </p:childTnLst>
                    </p:cTn>
                  </p:par>
                  <p:par>
                    <p:cTn id="70" fill="hold">
                      <p:stCondLst>
                        <p:cond delay="indefinite"/>
                      </p:stCondLst>
                      <p:childTnLst>
                        <p:par>
                          <p:cTn id="71" fill="hold">
                            <p:stCondLst>
                              <p:cond delay="0"/>
                            </p:stCondLst>
                            <p:childTnLst>
                              <p:par>
                                <p:cTn id="72" presetID="2" presetClass="entr" presetSubtype="4" fill="hold" grpId="0" nodeType="clickEffect">
                                  <p:stCondLst>
                                    <p:cond delay="0"/>
                                  </p:stCondLst>
                                  <p:childTnLst>
                                    <p:set>
                                      <p:cBhvr>
                                        <p:cTn id="73" dur="1" fill="hold">
                                          <p:stCondLst>
                                            <p:cond delay="0"/>
                                          </p:stCondLst>
                                        </p:cTn>
                                        <p:tgtEl>
                                          <p:spTgt spid="15"/>
                                        </p:tgtEl>
                                        <p:attrNameLst>
                                          <p:attrName>style.visibility</p:attrName>
                                        </p:attrNameLst>
                                      </p:cBhvr>
                                      <p:to>
                                        <p:strVal val="visible"/>
                                      </p:to>
                                    </p:set>
                                    <p:anim calcmode="lin" valueType="num">
                                      <p:cBhvr additive="base">
                                        <p:cTn id="74" dur="500" fill="hold"/>
                                        <p:tgtEl>
                                          <p:spTgt spid="15"/>
                                        </p:tgtEl>
                                        <p:attrNameLst>
                                          <p:attrName>ppt_x</p:attrName>
                                        </p:attrNameLst>
                                      </p:cBhvr>
                                      <p:tavLst>
                                        <p:tav tm="0">
                                          <p:val>
                                            <p:strVal val="#ppt_x"/>
                                          </p:val>
                                        </p:tav>
                                        <p:tav tm="100000">
                                          <p:val>
                                            <p:strVal val="#ppt_x"/>
                                          </p:val>
                                        </p:tav>
                                      </p:tavLst>
                                    </p:anim>
                                    <p:anim calcmode="lin" valueType="num">
                                      <p:cBhvr additive="base">
                                        <p:cTn id="75"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2" presetClass="entr" presetSubtype="4" fill="hold" grpId="0" nodeType="click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additive="base">
                                        <p:cTn id="80" dur="500" fill="hold"/>
                                        <p:tgtEl>
                                          <p:spTgt spid="20"/>
                                        </p:tgtEl>
                                        <p:attrNameLst>
                                          <p:attrName>ppt_x</p:attrName>
                                        </p:attrNameLst>
                                      </p:cBhvr>
                                      <p:tavLst>
                                        <p:tav tm="0">
                                          <p:val>
                                            <p:strVal val="#ppt_x"/>
                                          </p:val>
                                        </p:tav>
                                        <p:tav tm="100000">
                                          <p:val>
                                            <p:strVal val="#ppt_x"/>
                                          </p:val>
                                        </p:tav>
                                      </p:tavLst>
                                    </p:anim>
                                    <p:anim calcmode="lin" valueType="num">
                                      <p:cBhvr additive="base">
                                        <p:cTn id="81"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82" fill="hold">
                      <p:stCondLst>
                        <p:cond delay="indefinite"/>
                      </p:stCondLst>
                      <p:childTnLst>
                        <p:par>
                          <p:cTn id="83" fill="hold">
                            <p:stCondLst>
                              <p:cond delay="0"/>
                            </p:stCondLst>
                            <p:childTnLst>
                              <p:par>
                                <p:cTn id="84" presetID="9" presetClass="entr" presetSubtype="0" fill="hold" nodeType="clickEffect">
                                  <p:stCondLst>
                                    <p:cond delay="0"/>
                                  </p:stCondLst>
                                  <p:childTnLst>
                                    <p:set>
                                      <p:cBhvr>
                                        <p:cTn id="85" dur="1" fill="hold">
                                          <p:stCondLst>
                                            <p:cond delay="0"/>
                                          </p:stCondLst>
                                        </p:cTn>
                                        <p:tgtEl>
                                          <p:spTgt spid="13"/>
                                        </p:tgtEl>
                                        <p:attrNameLst>
                                          <p:attrName>style.visibility</p:attrName>
                                        </p:attrNameLst>
                                      </p:cBhvr>
                                      <p:to>
                                        <p:strVal val="visible"/>
                                      </p:to>
                                    </p:set>
                                    <p:animEffect transition="in" filter="dissolve">
                                      <p:cBhvr>
                                        <p:cTn id="86" dur="500"/>
                                        <p:tgtEl>
                                          <p:spTgt spid="13"/>
                                        </p:tgtEl>
                                      </p:cBhvr>
                                    </p:animEffect>
                                  </p:childTnLst>
                                </p:cTn>
                              </p:par>
                            </p:childTnLst>
                          </p:cTn>
                        </p:par>
                      </p:childTnLst>
                    </p:cTn>
                  </p:par>
                  <p:par>
                    <p:cTn id="87" fill="hold">
                      <p:stCondLst>
                        <p:cond delay="indefinite"/>
                      </p:stCondLst>
                      <p:childTnLst>
                        <p:par>
                          <p:cTn id="88" fill="hold">
                            <p:stCondLst>
                              <p:cond delay="0"/>
                            </p:stCondLst>
                            <p:childTnLst>
                              <p:par>
                                <p:cTn id="89" presetID="2" presetClass="entr" presetSubtype="4" fill="hold" grpId="0" nodeType="click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ppt_x"/>
                                          </p:val>
                                        </p:tav>
                                        <p:tav tm="100000">
                                          <p:val>
                                            <p:strVal val="#ppt_x"/>
                                          </p:val>
                                        </p:tav>
                                      </p:tavLst>
                                    </p:anim>
                                    <p:anim calcmode="lin" valueType="num">
                                      <p:cBhvr additive="base">
                                        <p:cTn id="92"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4" grpId="2"/>
      <p:bldP spid="2" grpId="1"/>
      <p:bldP spid="2" grpId="2" animBg="1"/>
      <p:bldP spid="8" grpId="0"/>
      <p:bldP spid="14" grpId="0"/>
      <p:bldP spid="15" grpId="0"/>
      <p:bldP spid="16" grpId="0"/>
      <p:bldP spid="17" grpId="0" animBg="1"/>
      <p:bldP spid="18" grpId="0" animBg="1"/>
      <p:bldP spid="19"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28570" y="342900"/>
            <a:ext cx="8856980" cy="1200150"/>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592454" y="217402"/>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5" name="文本框 52"/>
          <p:cNvSpPr txBox="1"/>
          <p:nvPr/>
        </p:nvSpPr>
        <p:spPr>
          <a:xfrm>
            <a:off x="3007995" y="589280"/>
            <a:ext cx="8144510"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rPr>
              <a:t>Tìm hiểu về b</a:t>
            </a: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iến đổi vật lý và biến đổi hóa học</a:t>
            </a:r>
          </a:p>
        </p:txBody>
      </p:sp>
      <p:sp>
        <p:nvSpPr>
          <p:cNvPr id="12" name="文本框 52"/>
          <p:cNvSpPr txBox="1"/>
          <p:nvPr/>
        </p:nvSpPr>
        <p:spPr>
          <a:xfrm>
            <a:off x="15424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a:t>
            </a:r>
          </a:p>
        </p:txBody>
      </p:sp>
      <p:sp>
        <p:nvSpPr>
          <p:cNvPr id="26" name="圆角矩形 25"/>
          <p:cNvSpPr/>
          <p:nvPr/>
        </p:nvSpPr>
        <p:spPr>
          <a:xfrm>
            <a:off x="3672840" y="1835150"/>
            <a:ext cx="695134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Thí nghiệm về biến đổi vật lý :</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par>
                          <p:cTn id="15" fill="hold">
                            <p:stCondLst>
                              <p:cond delay="2000"/>
                            </p:stCondLst>
                            <p:childTnLst>
                              <p:par>
                                <p:cTn id="16" presetID="22" presetClass="entr" presetSubtype="4" fill="hold" grpId="0" nodeType="after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wipe(down)">
                                      <p:cBhvr>
                                        <p:cTn id="18" dur="500"/>
                                        <p:tgtEl>
                                          <p:spTgt spid="15"/>
                                        </p:tgtEl>
                                      </p:cBhvr>
                                    </p:animEffect>
                                  </p:childTnLst>
                                </p:cTn>
                              </p:par>
                            </p:childTnLst>
                          </p:cTn>
                        </p:par>
                        <p:par>
                          <p:cTn id="19" fill="hold">
                            <p:stCondLst>
                              <p:cond delay="2500"/>
                            </p:stCondLst>
                            <p:childTnLst>
                              <p:par>
                                <p:cTn id="20" presetID="22" presetClass="entr" presetSubtype="4" fill="hold" grpId="0"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down)">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ppt_x"/>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Effect transition="in" filter="circle(in)">
                                      <p:cBhvr>
                                        <p:cTn id="33"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12" grpId="0"/>
      <p:bldP spid="26" grpId="0" animBg="1"/>
      <p:bldP spid="45"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 y="-93345"/>
            <a:ext cx="12192000" cy="695198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4469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3742690" y="429260"/>
            <a:ext cx="8707120" cy="2539365"/>
            <a:chOff x="1199390" y="12637"/>
            <a:chExt cx="8494083" cy="1999858"/>
          </a:xfrm>
        </p:grpSpPr>
        <p:sp>
          <p:nvSpPr>
            <p:cNvPr id="32" name="五边形 31"/>
            <p:cNvSpPr/>
            <p:nvPr/>
          </p:nvSpPr>
          <p:spPr>
            <a:xfrm>
              <a:off x="1199390" y="12637"/>
              <a:ext cx="2302465"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3225003" y="12637"/>
              <a:ext cx="6310179"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3502485" y="12637"/>
              <a:ext cx="6190988" cy="1816825"/>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Cho khoảng 3ml dung dịch hydrochloric acid (HCl) vào ống nghiệm (1) chứa kẽm viên và ống nghiệm (2) chứa 2ml dung dịch barium chloride (BaCl</a:t>
              </a:r>
              <a:r>
                <a:rPr lang="en-US" altLang="zh-CN" sz="2400" baseline="-25000" dirty="0">
                  <a:solidFill>
                    <a:schemeClr val="tx1">
                      <a:lumMod val="65000"/>
                      <a:lumOff val="35000"/>
                    </a:schemeClr>
                  </a:solidFill>
                  <a:latin typeface="Microsoft YaHei" panose="020B0503020204020204" charset="-122"/>
                  <a:ea typeface="Microsoft YaHei" panose="020B0503020204020204" charset="-122"/>
                </a:rPr>
                <a:t>2</a:t>
              </a:r>
              <a:r>
                <a:rPr lang="zh-CN" altLang="en-US" sz="2400" dirty="0">
                  <a:solidFill>
                    <a:schemeClr val="tx1">
                      <a:lumMod val="65000"/>
                      <a:lumOff val="35000"/>
                    </a:schemeClr>
                  </a:solidFill>
                  <a:latin typeface="Microsoft YaHei" panose="020B0503020204020204" charset="-122"/>
                  <a:ea typeface="Microsoft YaHei" panose="020B0503020204020204" charset="-122"/>
                </a:rPr>
                <a:t>)</a:t>
              </a:r>
            </a:p>
          </p:txBody>
        </p:sp>
      </p:grpSp>
      <p:grpSp>
        <p:nvGrpSpPr>
          <p:cNvPr id="41" name="组合 40"/>
          <p:cNvGrpSpPr/>
          <p:nvPr/>
        </p:nvGrpSpPr>
        <p:grpSpPr>
          <a:xfrm>
            <a:off x="3742690" y="3423920"/>
            <a:ext cx="8459470" cy="2416676"/>
            <a:chOff x="1218940" y="2850031"/>
            <a:chExt cx="6767111" cy="804410"/>
          </a:xfrm>
        </p:grpSpPr>
        <p:sp>
          <p:nvSpPr>
            <p:cNvPr id="42" name="五边形 41"/>
            <p:cNvSpPr/>
            <p:nvPr/>
          </p:nvSpPr>
          <p:spPr>
            <a:xfrm>
              <a:off x="1218940" y="2850031"/>
              <a:ext cx="2061635"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3385893" y="2850031"/>
              <a:ext cx="4600158" cy="767888"/>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Cho khoảng 3ml dung dịch sodium hydroxide (NaOH) vào ống nghiệm (3) chứa 2ml dung dịch copper (II) sulfate (CuSO</a:t>
              </a:r>
              <a:r>
                <a:rPr lang="en-US" altLang="zh-CN" sz="2400" baseline="-25000" dirty="0">
                  <a:solidFill>
                    <a:schemeClr val="tx1">
                      <a:lumMod val="65000"/>
                      <a:lumOff val="35000"/>
                    </a:schemeClr>
                  </a:solidFill>
                  <a:latin typeface="Microsoft YaHei" panose="020B0503020204020204" charset="-122"/>
                  <a:ea typeface="Microsoft YaHei" panose="020B0503020204020204" charset="-122"/>
                </a:rPr>
                <a:t>4</a:t>
              </a:r>
              <a:r>
                <a:rPr lang="zh-CN" altLang="en-US" sz="2400" dirty="0">
                  <a:solidFill>
                    <a:schemeClr val="tx1">
                      <a:lumMod val="65000"/>
                      <a:lumOff val="35000"/>
                    </a:schemeClr>
                  </a:solidFill>
                  <a:latin typeface="Microsoft YaHei" panose="020B0503020204020204" charset="-122"/>
                  <a:ea typeface="Microsoft YaHei" panose="020B0503020204020204" charset="-122"/>
                </a:rPr>
                <a:t>).</a:t>
              </a:r>
            </a:p>
          </p:txBody>
        </p:sp>
      </p:grpSp>
      <p:sp>
        <p:nvSpPr>
          <p:cNvPr id="2" name="Text Box 1"/>
          <p:cNvSpPr txBox="1"/>
          <p:nvPr/>
        </p:nvSpPr>
        <p:spPr>
          <a:xfrm>
            <a:off x="506730" y="1958340"/>
            <a:ext cx="3104515"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75000"/>
                  </a:schemeClr>
                </a:solidFill>
                <a:latin typeface="Arial" panose="020B0604020202020204" pitchFamily="34" charset="0"/>
                <a:cs typeface="Arial" panose="020B0604020202020204" pitchFamily="34" charset="0"/>
              </a:rPr>
              <a:t>Hoạt động nhóm, làm thí nghiệm, hoàn thành phiếu học tập 4.</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750" fill="hold"/>
                                        <p:tgtEl>
                                          <p:spTgt spid="41"/>
                                        </p:tgtEl>
                                        <p:attrNameLst>
                                          <p:attrName>ppt_x</p:attrName>
                                        </p:attrNameLst>
                                      </p:cBhvr>
                                      <p:tavLst>
                                        <p:tav tm="0">
                                          <p:val>
                                            <p:strVal val="#ppt_x"/>
                                          </p:val>
                                        </p:tav>
                                        <p:tav tm="100000">
                                          <p:val>
                                            <p:strVal val="#ppt_x"/>
                                          </p:val>
                                        </p:tav>
                                      </p:tavLst>
                                    </p:anim>
                                    <p:anim calcmode="lin" valueType="num">
                                      <p:cBhvr additive="base">
                                        <p:cTn id="13" dur="7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59055" y="730250"/>
          <a:ext cx="12244705" cy="6129020"/>
        </p:xfrm>
        <a:graphic>
          <a:graphicData uri="http://schemas.openxmlformats.org/drawingml/2006/table">
            <a:tbl>
              <a:tblPr firstRow="1" bandRow="1">
                <a:tableStyleId>{5940675A-B579-460E-94D1-54222C63F5DA}</a:tableStyleId>
              </a:tblPr>
              <a:tblGrid>
                <a:gridCol w="3968750">
                  <a:extLst>
                    <a:ext uri="{9D8B030D-6E8A-4147-A177-3AD203B41FA5}">
                      <a16:colId xmlns:a16="http://schemas.microsoft.com/office/drawing/2014/main" val="20000"/>
                    </a:ext>
                  </a:extLst>
                </a:gridCol>
                <a:gridCol w="2792730">
                  <a:extLst>
                    <a:ext uri="{9D8B030D-6E8A-4147-A177-3AD203B41FA5}">
                      <a16:colId xmlns:a16="http://schemas.microsoft.com/office/drawing/2014/main" val="20001"/>
                    </a:ext>
                  </a:extLst>
                </a:gridCol>
                <a:gridCol w="2487930">
                  <a:extLst>
                    <a:ext uri="{9D8B030D-6E8A-4147-A177-3AD203B41FA5}">
                      <a16:colId xmlns:a16="http://schemas.microsoft.com/office/drawing/2014/main" val="20002"/>
                    </a:ext>
                  </a:extLst>
                </a:gridCol>
                <a:gridCol w="2995295">
                  <a:extLst>
                    <a:ext uri="{9D8B030D-6E8A-4147-A177-3AD203B41FA5}">
                      <a16:colId xmlns:a16="http://schemas.microsoft.com/office/drawing/2014/main" val="20003"/>
                    </a:ext>
                  </a:extLst>
                </a:gridCol>
              </a:tblGrid>
              <a:tr h="89408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Cách tiến hành</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80000"/>
                      </a:solidFill>
                      <a:prstDash val="solid"/>
                      <a:round/>
                      <a:headEnd type="none" w="med" len="med"/>
                      <a:tailEnd type="none" w="med" len="med"/>
                    </a:lnL>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Có xảy ra phản ứng không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Giải thích</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000"/>
                  </a:ext>
                </a:extLst>
              </a:tr>
              <a:tr h="2702560">
                <a:tc>
                  <a:txBody>
                    <a:bodyPr/>
                    <a:lstStyle/>
                    <a:p>
                      <a:pPr indent="0">
                        <a:buNone/>
                      </a:pPr>
                      <a:r>
                        <a:rPr lang="en-US" sz="2400" b="0">
                          <a:solidFill>
                            <a:srgbClr val="000000"/>
                          </a:solidFill>
                          <a:latin typeface="Arial" panose="020B0604020202020204" pitchFamily="34" charset="0"/>
                          <a:cs typeface="Arial" panose="020B0604020202020204" pitchFamily="34" charset="0"/>
                        </a:rPr>
                        <a:t>1. Cho khoảng 3ml dung dịch hydrochloric acid (HCl) vào ống nghiệm (1) chứa kẽm viên và ống nghiệm (2) chứa 2ml dung dịch barium chloride (BaCl</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T w="12700" cap="flat" cmpd="sng" algn="ctr">
                      <a:solidFill>
                        <a:srgbClr val="080000"/>
                      </a:solidFill>
                      <a:prstDash val="solid"/>
                      <a:round/>
                      <a:headEnd type="none" w="med" len="med"/>
                      <a:tailEnd type="none" w="med" len="med"/>
                    </a:lnT>
                    <a:solidFill>
                      <a:schemeClr val="bg2"/>
                    </a:solidFill>
                  </a:tcPr>
                </a:tc>
                <a:tc>
                  <a:txBody>
                    <a:bodyPr/>
                    <a:lstStyle/>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0001"/>
                  </a:ext>
                </a:extLst>
              </a:tr>
              <a:tr h="2532380">
                <a:tc>
                  <a:txBody>
                    <a:bodyPr/>
                    <a:lstStyle/>
                    <a:p>
                      <a:pPr indent="0">
                        <a:buNone/>
                      </a:pPr>
                      <a:r>
                        <a:rPr lang="en-US" sz="2400" b="0">
                          <a:solidFill>
                            <a:srgbClr val="000000"/>
                          </a:solidFill>
                          <a:latin typeface="Arial" panose="020B0604020202020204" pitchFamily="34" charset="0"/>
                          <a:cs typeface="Arial" panose="020B0604020202020204" pitchFamily="34" charset="0"/>
                        </a:rPr>
                        <a:t>2. Cho khoảng 3ml dung dịch sodium hydroxide (NaOH) vào ống nghiệm (3) chứa 2ml dung dịch copper (II) sulfate (CuSO</a:t>
                      </a:r>
                      <a:r>
                        <a:rPr lang="en-US" sz="2400" b="0" baseline="-25000">
                          <a:solidFill>
                            <a:srgbClr val="000000"/>
                          </a:solidFill>
                          <a:latin typeface="Arial" panose="020B0604020202020204" pitchFamily="34" charset="0"/>
                          <a:cs typeface="Arial" panose="020B0604020202020204" pitchFamily="34" charset="0"/>
                        </a:rPr>
                        <a:t>4</a:t>
                      </a:r>
                      <a:r>
                        <a:rPr lang="en-US" sz="2400" b="0">
                          <a:solidFill>
                            <a:srgbClr val="000000"/>
                          </a:solidFill>
                          <a:latin typeface="Arial" panose="020B0604020202020204" pitchFamily="34"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indent="0" algn="ctr">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5" name="Text Box 4"/>
          <p:cNvSpPr txBox="1"/>
          <p:nvPr/>
        </p:nvSpPr>
        <p:spPr>
          <a:xfrm>
            <a:off x="4066540" y="146685"/>
            <a:ext cx="4058285" cy="58356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a:solidFill>
                  <a:schemeClr val="accent4">
                    <a:lumMod val="50000"/>
                  </a:schemeClr>
                </a:solidFill>
                <a:latin typeface="Arial" panose="020B0604020202020204" pitchFamily="34" charset="0"/>
                <a:cs typeface="Arial" panose="020B0604020202020204" pitchFamily="34" charset="0"/>
              </a:rPr>
              <a:t>PHIẾU HỌC TẬP 4</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26670" y="730250"/>
          <a:ext cx="12244705" cy="6129020"/>
        </p:xfrm>
        <a:graphic>
          <a:graphicData uri="http://schemas.openxmlformats.org/drawingml/2006/table">
            <a:tbl>
              <a:tblPr firstRow="1" bandRow="1">
                <a:tableStyleId>{5940675A-B579-460E-94D1-54222C63F5DA}</a:tableStyleId>
              </a:tblPr>
              <a:tblGrid>
                <a:gridCol w="3968750">
                  <a:extLst>
                    <a:ext uri="{9D8B030D-6E8A-4147-A177-3AD203B41FA5}">
                      <a16:colId xmlns:a16="http://schemas.microsoft.com/office/drawing/2014/main" val="20000"/>
                    </a:ext>
                  </a:extLst>
                </a:gridCol>
                <a:gridCol w="2792730">
                  <a:extLst>
                    <a:ext uri="{9D8B030D-6E8A-4147-A177-3AD203B41FA5}">
                      <a16:colId xmlns:a16="http://schemas.microsoft.com/office/drawing/2014/main" val="20001"/>
                    </a:ext>
                  </a:extLst>
                </a:gridCol>
                <a:gridCol w="2487930">
                  <a:extLst>
                    <a:ext uri="{9D8B030D-6E8A-4147-A177-3AD203B41FA5}">
                      <a16:colId xmlns:a16="http://schemas.microsoft.com/office/drawing/2014/main" val="20002"/>
                    </a:ext>
                  </a:extLst>
                </a:gridCol>
                <a:gridCol w="2995295">
                  <a:extLst>
                    <a:ext uri="{9D8B030D-6E8A-4147-A177-3AD203B41FA5}">
                      <a16:colId xmlns:a16="http://schemas.microsoft.com/office/drawing/2014/main" val="20003"/>
                    </a:ext>
                  </a:extLst>
                </a:gridCol>
              </a:tblGrid>
              <a:tr h="894080">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Cách tiến hành</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solidFill>
                        <a:srgbClr val="080000"/>
                      </a:solidFill>
                      <a:prstDash val="solid"/>
                      <a:headEnd type="none" w="med" len="med"/>
                      <a:tailEnd type="none" w="med" len="med"/>
                    </a:lnL>
                    <a:lnR w="12700" cap="flat" cmpd="sng">
                      <a:solidFill>
                        <a:srgbClr val="080000"/>
                      </a:solidFill>
                      <a:prstDash val="solid"/>
                      <a:headEnd type="none" w="med" len="med"/>
                      <a:tailEnd type="none" w="med" len="med"/>
                    </a:lnR>
                    <a:lnT w="12700" cap="flat" cmpd="sng">
                      <a:solidFill>
                        <a:srgbClr val="080000"/>
                      </a:solidFill>
                      <a:prstDash val="solid"/>
                      <a:headEnd type="none" w="med" len="med"/>
                      <a:tailEnd type="none" w="med" len="med"/>
                    </a:lnT>
                    <a:lnB w="12700" cap="flat" cmpd="sng">
                      <a:solidFill>
                        <a:srgbClr val="080000"/>
                      </a:solidFill>
                      <a:prstDash val="solid"/>
                      <a:headEnd type="none" w="med" len="med"/>
                      <a:tailEnd type="none" w="med" len="med"/>
                    </a:lnB>
                    <a:lnTlToBr>
                      <a:noFill/>
                    </a:lnTlToBr>
                    <a:lnBlToTr>
                      <a:noFill/>
                    </a:lnBlToTr>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Hiện tượng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80000"/>
                      </a:solidFill>
                      <a:prstDash val="solid"/>
                      <a:round/>
                      <a:headEnd type="none" w="med" len="med"/>
                      <a:tailEnd type="none" w="med" len="med"/>
                    </a:lnL>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Có xảy ra phản ứng không</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20000"/>
                        <a:lumOff val="80000"/>
                      </a:schemeClr>
                    </a:solidFill>
                  </a:tcPr>
                </a:tc>
                <a:tc>
                  <a:txBody>
                    <a:bodyPr/>
                    <a:lstStyle/>
                    <a:p>
                      <a:pPr indent="0" algn="ctr">
                        <a:buNone/>
                      </a:pPr>
                      <a:r>
                        <a:rPr lang="en-US" sz="2400" b="1">
                          <a:solidFill>
                            <a:srgbClr val="000000"/>
                          </a:solidFill>
                          <a:latin typeface="Arial" panose="020B0604020202020204" pitchFamily="34" charset="0"/>
                          <a:cs typeface="Arial" panose="020B0604020202020204" pitchFamily="34" charset="0"/>
                        </a:rPr>
                        <a:t>Giải thích</a:t>
                      </a:r>
                      <a:endParaRPr lang="en-US" sz="2400" b="1">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tx2">
                        <a:lumMod val="20000"/>
                        <a:lumOff val="80000"/>
                      </a:schemeClr>
                    </a:solidFill>
                  </a:tcPr>
                </a:tc>
                <a:extLst>
                  <a:ext uri="{0D108BD9-81ED-4DB2-BD59-A6C34878D82A}">
                    <a16:rowId xmlns:a16="http://schemas.microsoft.com/office/drawing/2014/main" val="10000"/>
                  </a:ext>
                </a:extLst>
              </a:tr>
              <a:tr h="2702560">
                <a:tc>
                  <a:txBody>
                    <a:bodyPr/>
                    <a:lstStyle/>
                    <a:p>
                      <a:pPr indent="0">
                        <a:buNone/>
                      </a:pPr>
                      <a:r>
                        <a:rPr lang="en-US" sz="2400" b="0">
                          <a:solidFill>
                            <a:srgbClr val="000000"/>
                          </a:solidFill>
                          <a:latin typeface="Arial" panose="020B0604020202020204" pitchFamily="34" charset="0"/>
                          <a:cs typeface="Arial" panose="020B0604020202020204" pitchFamily="34" charset="0"/>
                        </a:rPr>
                        <a:t>1. Cho khoảng 3ml dung dịch hydrochloric acid (HCl) vào ống nghiệm (1) chứa kẽm viên và ống nghiệm (2) chứa 2ml dung dịch barium chloride (BaCl</a:t>
                      </a:r>
                      <a:r>
                        <a:rPr lang="en-US" sz="2400" b="0" baseline="-25000">
                          <a:solidFill>
                            <a:srgbClr val="000000"/>
                          </a:solidFill>
                          <a:latin typeface="Arial" panose="020B0604020202020204" pitchFamily="34" charset="0"/>
                          <a:cs typeface="Arial" panose="020B0604020202020204" pitchFamily="34" charset="0"/>
                        </a:rPr>
                        <a:t>2</a:t>
                      </a:r>
                      <a:r>
                        <a:rPr lang="en-US" sz="2400" b="0">
                          <a:solidFill>
                            <a:srgbClr val="000000"/>
                          </a:solidFill>
                          <a:latin typeface="Arial" panose="020B0604020202020204" pitchFamily="34" charset="0"/>
                          <a:cs typeface="Arial" panose="020B0604020202020204" pitchFamily="34" charset="0"/>
                        </a:rPr>
                        <a:t>)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T w="12700" cap="flat" cmpd="sng" algn="ctr">
                      <a:solidFill>
                        <a:srgbClr val="080000"/>
                      </a:solidFill>
                      <a:prstDash val="solid"/>
                      <a:round/>
                      <a:headEnd type="none" w="med" len="med"/>
                      <a:tailEnd type="none" w="med" len="med"/>
                    </a:lnT>
                    <a:solidFill>
                      <a:schemeClr val="bg2"/>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Ống nghiệm (1) có bọt khí thoát ra</a:t>
                      </a:r>
                    </a:p>
                    <a:p>
                      <a:pPr indent="0">
                        <a:buNone/>
                      </a:pPr>
                      <a:r>
                        <a:rPr lang="en-US" sz="2400" b="0">
                          <a:solidFill>
                            <a:srgbClr val="000000"/>
                          </a:solidFill>
                          <a:latin typeface="Arial" panose="020B0604020202020204" pitchFamily="34" charset="0"/>
                          <a:cs typeface="Arial" panose="020B0604020202020204" pitchFamily="34" charset="0"/>
                        </a:rPr>
                        <a:t> </a:t>
                      </a:r>
                    </a:p>
                    <a:p>
                      <a:pPr indent="0">
                        <a:buNone/>
                      </a:pPr>
                      <a:r>
                        <a:rPr lang="en-US" sz="2400" b="0">
                          <a:solidFill>
                            <a:srgbClr val="000000"/>
                          </a:solidFill>
                          <a:latin typeface="Arial" panose="020B0604020202020204" pitchFamily="34" charset="0"/>
                          <a:cs typeface="Arial" panose="020B0604020202020204" pitchFamily="34" charset="0"/>
                        </a:rPr>
                        <a:t>- Ống nghiệm (2) không có hiện tượng</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 Có  </a:t>
                      </a: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endParaRPr lang="en-US" sz="2400" b="0">
                        <a:solidFill>
                          <a:srgbClr val="000000"/>
                        </a:solidFill>
                        <a:latin typeface="Arial" panose="020B0604020202020204" pitchFamily="34" charset="0"/>
                        <a:cs typeface="Arial" panose="020B0604020202020204" pitchFamily="34" charset="0"/>
                      </a:endParaRPr>
                    </a:p>
                    <a:p>
                      <a:pPr indent="0" algn="ctr">
                        <a:buNone/>
                      </a:pPr>
                      <a:r>
                        <a:rPr lang="en-US" sz="2400" b="0">
                          <a:solidFill>
                            <a:srgbClr val="000000"/>
                          </a:solidFill>
                          <a:latin typeface="Arial" panose="020B0604020202020204" pitchFamily="34" charset="0"/>
                          <a:cs typeface="Arial" panose="020B0604020202020204" pitchFamily="34" charset="0"/>
                        </a:rPr>
                        <a:t>- Không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buNone/>
                      </a:pPr>
                      <a:r>
                        <a:rPr lang="en-US" sz="2400" b="0">
                          <a:solidFill>
                            <a:srgbClr val="000000"/>
                          </a:solidFill>
                          <a:latin typeface="Arial" panose="020B0604020202020204" pitchFamily="34" charset="0"/>
                          <a:cs typeface="Arial" panose="020B0604020202020204" pitchFamily="34" charset="0"/>
                        </a:rPr>
                        <a:t>- Có chất mới tạo thành </a:t>
                      </a:r>
                    </a:p>
                    <a:p>
                      <a:pPr indent="0">
                        <a:buNone/>
                      </a:pPr>
                      <a:endParaRPr lang="en-US" sz="2400" b="0">
                        <a:solidFill>
                          <a:srgbClr val="000000"/>
                        </a:solidFill>
                        <a:latin typeface="Arial" panose="020B0604020202020204" pitchFamily="34" charset="0"/>
                        <a:cs typeface="Arial" panose="020B0604020202020204" pitchFamily="34" charset="0"/>
                      </a:endParaRPr>
                    </a:p>
                    <a:p>
                      <a:pPr indent="0">
                        <a:buNone/>
                      </a:pPr>
                      <a:r>
                        <a:rPr lang="en-US" sz="2400" b="0">
                          <a:solidFill>
                            <a:srgbClr val="000000"/>
                          </a:solidFill>
                          <a:latin typeface="Arial" panose="020B0604020202020204" pitchFamily="34" charset="0"/>
                          <a:cs typeface="Arial" panose="020B0604020202020204" pitchFamily="34" charset="0"/>
                        </a:rPr>
                        <a:t>- Không có chất mới tạo thành</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0001"/>
                  </a:ext>
                </a:extLst>
              </a:tr>
              <a:tr h="2532380">
                <a:tc>
                  <a:txBody>
                    <a:bodyPr/>
                    <a:lstStyle/>
                    <a:p>
                      <a:pPr indent="0">
                        <a:buNone/>
                      </a:pPr>
                      <a:r>
                        <a:rPr lang="en-US" sz="2400" b="0">
                          <a:solidFill>
                            <a:srgbClr val="000000"/>
                          </a:solidFill>
                          <a:latin typeface="Arial" panose="020B0604020202020204" pitchFamily="34" charset="0"/>
                          <a:cs typeface="Arial" panose="020B0604020202020204" pitchFamily="34" charset="0"/>
                        </a:rPr>
                        <a:t>2. Cho khoảng 3ml dung dịch sodium hydroxide (NaOH) vào ống nghiệm (3) chứa 2ml dung dịch copper (II) sulfate (CuSO</a:t>
                      </a:r>
                      <a:r>
                        <a:rPr lang="en-US" sz="2400" b="0" baseline="-25000">
                          <a:solidFill>
                            <a:srgbClr val="000000"/>
                          </a:solidFill>
                          <a:latin typeface="Arial" panose="020B0604020202020204" pitchFamily="34" charset="0"/>
                          <a:cs typeface="Arial" panose="020B0604020202020204" pitchFamily="34" charset="0"/>
                        </a:rPr>
                        <a:t>4</a:t>
                      </a:r>
                      <a:r>
                        <a:rPr lang="en-US" sz="2400" b="0">
                          <a:solidFill>
                            <a:srgbClr val="000000"/>
                          </a:solidFill>
                          <a:latin typeface="Arial" panose="020B0604020202020204" pitchFamily="34" charset="0"/>
                          <a:cs typeface="Arial" panose="020B0604020202020204" pitchFamily="34" charset="0"/>
                        </a:rPr>
                        <a:t>).</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bg2"/>
                    </a:solid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Ống nghiệm (3) xuất hiện kết tủa xanh</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Có </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tc>
                  <a:txBody>
                    <a:bodyPr/>
                    <a:lstStyle/>
                    <a:p>
                      <a:pPr indent="0" algn="ctr">
                        <a:buNone/>
                      </a:pPr>
                      <a:r>
                        <a:rPr lang="en-US" sz="2400" b="0">
                          <a:solidFill>
                            <a:srgbClr val="000000"/>
                          </a:solidFill>
                          <a:latin typeface="Arial" panose="020B0604020202020204" pitchFamily="34" charset="0"/>
                          <a:cs typeface="Arial" panose="020B0604020202020204" pitchFamily="34" charset="0"/>
                        </a:rPr>
                        <a:t>Có chất mới tạo thành</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solidFill>
                      <a:schemeClr val="accent5">
                        <a:lumMod val="20000"/>
                        <a:lumOff val="80000"/>
                      </a:schemeClr>
                    </a:solidFill>
                  </a:tcPr>
                </a:tc>
                <a:extLst>
                  <a:ext uri="{0D108BD9-81ED-4DB2-BD59-A6C34878D82A}">
                    <a16:rowId xmlns:a16="http://schemas.microsoft.com/office/drawing/2014/main" val="10002"/>
                  </a:ext>
                </a:extLst>
              </a:tr>
            </a:tbl>
          </a:graphicData>
        </a:graphic>
      </p:graphicFrame>
      <p:sp>
        <p:nvSpPr>
          <p:cNvPr id="5" name="Text Box 4"/>
          <p:cNvSpPr txBox="1"/>
          <p:nvPr/>
        </p:nvSpPr>
        <p:spPr>
          <a:xfrm>
            <a:off x="4066540" y="146685"/>
            <a:ext cx="4058285" cy="583565"/>
          </a:xfrm>
          <a:prstGeom prst="rect">
            <a:avLst/>
          </a:prstGeom>
          <a:solidFill>
            <a:schemeClr val="accent1">
              <a:lumMod val="20000"/>
              <a:lumOff val="80000"/>
            </a:schemeClr>
          </a:solidFill>
        </p:spPr>
        <p:style>
          <a:lnRef idx="2">
            <a:schemeClr val="dk1"/>
          </a:lnRef>
          <a:fillRef idx="1">
            <a:schemeClr val="lt1"/>
          </a:fillRef>
          <a:effectRef idx="0">
            <a:schemeClr val="dk1"/>
          </a:effectRef>
          <a:fontRef idx="minor">
            <a:schemeClr val="dk1"/>
          </a:fontRef>
        </p:style>
        <p:txBody>
          <a:bodyPr wrap="square" rtlCol="0">
            <a:spAutoFit/>
          </a:bodyPr>
          <a:lstStyle/>
          <a:p>
            <a:r>
              <a:rPr lang="en-US" sz="3200" b="1">
                <a:solidFill>
                  <a:schemeClr val="accent4">
                    <a:lumMod val="50000"/>
                  </a:schemeClr>
                </a:solidFill>
                <a:latin typeface="Arial" panose="020B0604020202020204" pitchFamily="34" charset="0"/>
                <a:cs typeface="Arial" panose="020B0604020202020204" pitchFamily="34" charset="0"/>
              </a:rPr>
              <a:t>PHIẾU HỌC TẬP 4</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92" name="图片 67591" descr="PPT素材-04"/>
          <p:cNvPicPr>
            <a:picLocks noChangeAspect="1"/>
          </p:cNvPicPr>
          <p:nvPr/>
        </p:nvPicPr>
        <p:blipFill>
          <a:blip r:embed="rId2"/>
          <a:stretch>
            <a:fillRect/>
          </a:stretch>
        </p:blipFill>
        <p:spPr>
          <a:xfrm>
            <a:off x="-729615" y="-2020570"/>
            <a:ext cx="7063105" cy="8047355"/>
          </a:xfrm>
          <a:prstGeom prst="rect">
            <a:avLst/>
          </a:prstGeom>
          <a:noFill/>
          <a:ln w="9525">
            <a:noFill/>
          </a:ln>
        </p:spPr>
      </p:pic>
      <p:sp>
        <p:nvSpPr>
          <p:cNvPr id="8" name="Text Box 7"/>
          <p:cNvSpPr txBox="1"/>
          <p:nvPr/>
        </p:nvSpPr>
        <p:spPr>
          <a:xfrm>
            <a:off x="387985" y="2978150"/>
            <a:ext cx="482790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Trong phản ứng giữa Oxygen và hydrogen, nếu oxygen hết thì pư có xảy ra nữa không?</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pic>
        <p:nvPicPr>
          <p:cNvPr id="31" name="Picture 30" descr="Screenshot 2023-07-21 183601"/>
          <p:cNvPicPr>
            <a:picLocks noChangeAspect="1"/>
          </p:cNvPicPr>
          <p:nvPr/>
        </p:nvPicPr>
        <p:blipFill>
          <a:blip r:embed="rId3"/>
          <a:stretch>
            <a:fillRect/>
          </a:stretch>
        </p:blipFill>
        <p:spPr>
          <a:xfrm>
            <a:off x="5876925" y="0"/>
            <a:ext cx="6315710" cy="3196590"/>
          </a:xfrm>
          <a:prstGeom prst="rect">
            <a:avLst/>
          </a:prstGeom>
        </p:spPr>
      </p:pic>
      <p:sp>
        <p:nvSpPr>
          <p:cNvPr id="2" name="Text Box 1"/>
          <p:cNvSpPr txBox="1"/>
          <p:nvPr/>
        </p:nvSpPr>
        <p:spPr>
          <a:xfrm>
            <a:off x="562610" y="2861945"/>
            <a:ext cx="4827905" cy="243014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50000"/>
                  </a:schemeClr>
                </a:solidFill>
                <a:latin typeface="Arial" panose="020B0604020202020204" pitchFamily="34" charset="0"/>
                <a:cs typeface="Arial" panose="020B0604020202020204" pitchFamily="34" charset="0"/>
              </a:rPr>
              <a:t>Trong phản ứng giữa Oxygen và hydrogen, nếu oxygen( hoặc hydrogen) hết thì pư sẽ dừng lại </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box(in)">
                                      <p:cBhvr>
                                        <p:cTn id="7" dur="2000"/>
                                        <p:tgtEl>
                                          <p:spTgt spid="31"/>
                                        </p:tgtEl>
                                      </p:cBhvr>
                                    </p:animEffect>
                                  </p:childTnLst>
                                </p:cTn>
                              </p:par>
                            </p:childTnLst>
                          </p:cTn>
                        </p:par>
                      </p:childTnLst>
                    </p:cTn>
                  </p:par>
                  <p:par>
                    <p:cTn id="8" fill="hold">
                      <p:stCondLst>
                        <p:cond delay="indefinite"/>
                      </p:stCondLst>
                      <p:childTnLst>
                        <p:par>
                          <p:cTn id="9" fill="hold">
                            <p:stCondLst>
                              <p:cond delay="0"/>
                            </p:stCondLst>
                            <p:childTnLst>
                              <p:par>
                                <p:cTn id="10" presetID="3" presetClass="exit" presetSubtype="10" fill="hold" grpId="0" nodeType="clickEffect">
                                  <p:stCondLst>
                                    <p:cond delay="0"/>
                                  </p:stCondLst>
                                  <p:childTnLst>
                                    <p:animEffect transition="out" filter="blinds(horizontal)">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118046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b="1">
                <a:solidFill>
                  <a:srgbClr val="FFFF00"/>
                </a:solidFill>
                <a:sym typeface="+mn-ea"/>
              </a:rPr>
              <a:t>* </a:t>
            </a:r>
            <a:r>
              <a:rPr lang="en-US" altLang="zh-CN" b="1">
                <a:solidFill>
                  <a:srgbClr val="FFFF00"/>
                </a:solidFill>
                <a:sym typeface="+mn-ea"/>
              </a:rPr>
              <a:t>Biến đổi vật lý: </a:t>
            </a:r>
            <a:r>
              <a:rPr lang="en-US" altLang="zh-CN" b="1">
                <a:solidFill>
                  <a:schemeClr val="tx1"/>
                </a:solidFill>
                <a:sym typeface="+mn-ea"/>
              </a:rPr>
              <a:t>không có sự tạo thành chất mới</a:t>
            </a:r>
            <a:endParaRPr lang="zh-CN" altLang="en-US" sz="2800" b="1">
              <a:solidFill>
                <a:schemeClr val="tx1"/>
              </a:solidFill>
            </a:endParaRPr>
          </a:p>
        </p:txBody>
      </p:sp>
      <p:sp>
        <p:nvSpPr>
          <p:cNvPr id="15" name="圆角矩形 14"/>
          <p:cNvSpPr/>
          <p:nvPr/>
        </p:nvSpPr>
        <p:spPr bwMode="auto">
          <a:xfrm>
            <a:off x="4813300" y="437515"/>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Calibri Light" panose="020F0302020204030204" charset="0"/>
                <a:ea typeface="Microsoft YaHei" panose="020B0503020204020204" charset="-122"/>
                <a:cs typeface="Calibri Light" panose="020F0302020204030204" charset="0"/>
              </a:rPr>
              <a:t>KẾT LUẬN</a:t>
            </a:r>
          </a:p>
        </p:txBody>
      </p:sp>
      <p:pic>
        <p:nvPicPr>
          <p:cNvPr id="3081" name="Picture 9" descr="9"/>
          <p:cNvPicPr>
            <a:picLocks noChangeAspect="1"/>
          </p:cNvPicPr>
          <p:nvPr/>
        </p:nvPicPr>
        <p:blipFill>
          <a:blip r:embed="rId3"/>
          <a:stretch>
            <a:fillRect/>
          </a:stretch>
        </p:blipFill>
        <p:spPr>
          <a:xfrm>
            <a:off x="238125" y="1372235"/>
            <a:ext cx="7164705" cy="783590"/>
          </a:xfrm>
          <a:prstGeom prst="rect">
            <a:avLst/>
          </a:prstGeom>
          <a:noFill/>
          <a:ln w="9525">
            <a:noFill/>
          </a:ln>
        </p:spPr>
      </p:pic>
      <p:sp>
        <p:nvSpPr>
          <p:cNvPr id="3" name="Text Box 2"/>
          <p:cNvSpPr txBox="1"/>
          <p:nvPr/>
        </p:nvSpPr>
        <p:spPr>
          <a:xfrm>
            <a:off x="535940" y="1441450"/>
            <a:ext cx="7394575" cy="521970"/>
          </a:xfrm>
          <a:prstGeom prst="rect">
            <a:avLst/>
          </a:prstGeom>
          <a:noFill/>
        </p:spPr>
        <p:txBody>
          <a:bodyPr wrap="square" rtlCol="0">
            <a:spAutoFit/>
          </a:bodyPr>
          <a:lstStyle/>
          <a:p>
            <a:r>
              <a:rPr lang="en-US" sz="2800" b="1">
                <a:latin typeface="+mj-lt"/>
                <a:cs typeface="+mj-lt"/>
                <a:sym typeface="+mn-ea"/>
              </a:rPr>
              <a:t>I. BIẾN ĐỔI VẬT LÝ VÀ BIẾN ĐỔI HÓA HỌC</a:t>
            </a:r>
            <a:endParaRPr lang="en-US" sz="2800" b="1">
              <a:latin typeface="+mj-lt"/>
              <a:cs typeface="+mj-lt"/>
            </a:endParaRPr>
          </a:p>
        </p:txBody>
      </p:sp>
      <p:pic>
        <p:nvPicPr>
          <p:cNvPr id="4" name="Picture 9" descr="9"/>
          <p:cNvPicPr>
            <a:picLocks noGrp="1" noChangeAspect="1"/>
          </p:cNvPicPr>
          <p:nvPr>
            <p:ph sz="half" idx="2"/>
          </p:nvPr>
        </p:nvPicPr>
        <p:blipFill>
          <a:blip r:embed="rId3"/>
          <a:stretch>
            <a:fillRect/>
          </a:stretch>
        </p:blipFill>
        <p:spPr>
          <a:xfrm>
            <a:off x="238125" y="2032635"/>
            <a:ext cx="6996430" cy="777875"/>
          </a:xfrm>
          <a:prstGeom prst="rect">
            <a:avLst/>
          </a:prstGeom>
          <a:noFill/>
          <a:ln w="9525">
            <a:noFill/>
          </a:ln>
        </p:spPr>
      </p:pic>
      <p:sp>
        <p:nvSpPr>
          <p:cNvPr id="6" name="Text Box 5"/>
          <p:cNvSpPr txBox="1"/>
          <p:nvPr/>
        </p:nvSpPr>
        <p:spPr>
          <a:xfrm>
            <a:off x="535940" y="2101215"/>
            <a:ext cx="3986530" cy="521970"/>
          </a:xfrm>
          <a:prstGeom prst="rect">
            <a:avLst/>
          </a:prstGeom>
          <a:noFill/>
        </p:spPr>
        <p:txBody>
          <a:bodyPr wrap="square" rtlCol="0">
            <a:spAutoFit/>
          </a:bodyPr>
          <a:lstStyle/>
          <a:p>
            <a:r>
              <a:rPr lang="en-US" sz="2800" b="1">
                <a:latin typeface="+mj-lt"/>
                <a:cs typeface="+mj-lt"/>
                <a:sym typeface="+mn-ea"/>
              </a:rPr>
              <a:t>II. PHẢN ỨNG HÓA HỌC</a:t>
            </a:r>
            <a:endParaRPr lang="en-US" sz="2800" b="1">
              <a:latin typeface="+mj-lt"/>
              <a:cs typeface="+mj-lt"/>
            </a:endParaRPr>
          </a:p>
        </p:txBody>
      </p:sp>
      <p:sp>
        <p:nvSpPr>
          <p:cNvPr id="26" name="圆角矩形 25"/>
          <p:cNvSpPr/>
          <p:nvPr/>
        </p:nvSpPr>
        <p:spPr>
          <a:xfrm>
            <a:off x="541020" y="2702560"/>
            <a:ext cx="338264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1.</a:t>
            </a:r>
            <a:r>
              <a:rPr lang="en-US" altLang="zh-CN" sz="2800" b="1" dirty="0">
                <a:solidFill>
                  <a:schemeClr val="accent6">
                    <a:lumMod val="50000"/>
                  </a:schemeClr>
                </a:solidFill>
                <a:latin typeface="Microsoft YaHei" panose="020B0503020204020204" charset="-122"/>
                <a:ea typeface="Microsoft YaHei" panose="020B0503020204020204" charset="-122"/>
              </a:rPr>
              <a:t> Khái niệm :</a:t>
            </a:r>
          </a:p>
        </p:txBody>
      </p:sp>
      <p:sp>
        <p:nvSpPr>
          <p:cNvPr id="7" name="圆角矩形 25"/>
          <p:cNvSpPr/>
          <p:nvPr/>
        </p:nvSpPr>
        <p:spPr>
          <a:xfrm>
            <a:off x="474980" y="3206750"/>
            <a:ext cx="718502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5">
                    <a:lumMod val="50000"/>
                  </a:schemeClr>
                </a:solidFill>
                <a:latin typeface="Microsoft YaHei" panose="020B0503020204020204" charset="-122"/>
                <a:ea typeface="Microsoft YaHei" panose="020B0503020204020204" charset="-122"/>
              </a:rPr>
              <a:t>2. </a:t>
            </a:r>
            <a:r>
              <a:rPr lang="en-US" altLang="zh-CN" sz="2800" b="1" dirty="0">
                <a:solidFill>
                  <a:schemeClr val="accent5">
                    <a:lumMod val="50000"/>
                  </a:schemeClr>
                </a:solidFill>
                <a:latin typeface="Microsoft YaHei" panose="020B0503020204020204" charset="-122"/>
                <a:ea typeface="Microsoft YaHei" panose="020B0503020204020204" charset="-122"/>
              </a:rPr>
              <a:t>Diễn biến của phản ứng hóa học :</a:t>
            </a:r>
          </a:p>
        </p:txBody>
      </p:sp>
      <p:pic>
        <p:nvPicPr>
          <p:cNvPr id="8" name="Picture 6" descr="7"/>
          <p:cNvPicPr>
            <a:picLocks noChangeAspect="1"/>
          </p:cNvPicPr>
          <p:nvPr/>
        </p:nvPicPr>
        <p:blipFill>
          <a:blip r:embed="rId2"/>
          <a:stretch>
            <a:fillRect/>
          </a:stretch>
        </p:blipFill>
        <p:spPr>
          <a:xfrm>
            <a:off x="142875" y="29210"/>
            <a:ext cx="1082040" cy="1151255"/>
          </a:xfrm>
          <a:prstGeom prst="rect">
            <a:avLst/>
          </a:prstGeom>
          <a:noFill/>
          <a:ln w="9525">
            <a:noFill/>
          </a:ln>
        </p:spPr>
      </p:pic>
      <p:sp>
        <p:nvSpPr>
          <p:cNvPr id="2" name="圆角矩形 25"/>
          <p:cNvSpPr/>
          <p:nvPr/>
        </p:nvSpPr>
        <p:spPr>
          <a:xfrm>
            <a:off x="474980" y="3753485"/>
            <a:ext cx="1038987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rgbClr val="FF0000"/>
                </a:solidFill>
                <a:latin typeface="Microsoft YaHei" panose="020B0503020204020204" charset="-122"/>
                <a:ea typeface="Microsoft YaHei" panose="020B0503020204020204" charset="-122"/>
              </a:rPr>
              <a:t>3.</a:t>
            </a:r>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75000"/>
                  </a:schemeClr>
                </a:solidFill>
                <a:latin typeface="Microsoft YaHei" panose="020B0503020204020204" charset="-122"/>
                <a:ea typeface="Microsoft YaHei" panose="020B0503020204020204" charset="-122"/>
                <a:sym typeface="+mn-ea"/>
              </a:rPr>
              <a:t>Hiện tượng kèm theo các  phản ứng hóa học :</a:t>
            </a:r>
            <a:endParaRPr lang="en-US" altLang="zh-CN" sz="2800" b="1" dirty="0">
              <a:gradFill>
                <a:gsLst>
                  <a:gs pos="0">
                    <a:srgbClr val="FE4444"/>
                  </a:gs>
                  <a:gs pos="100000">
                    <a:srgbClr val="832B2B"/>
                  </a:gs>
                </a:gsLst>
                <a:lin scaled="0"/>
              </a:gradFill>
              <a:latin typeface="Microsoft YaHei" panose="020B0503020204020204" charset="-122"/>
              <a:ea typeface="Microsoft YaHei" panose="020B0503020204020204" charset="-122"/>
            </a:endParaRPr>
          </a:p>
        </p:txBody>
      </p:sp>
      <p:sp>
        <p:nvSpPr>
          <p:cNvPr id="5" name="Rounded Rectangle 4"/>
          <p:cNvSpPr/>
          <p:nvPr/>
        </p:nvSpPr>
        <p:spPr>
          <a:xfrm>
            <a:off x="474980" y="4429125"/>
            <a:ext cx="11648440" cy="1206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r>
              <a:rPr lang="en-US" sz="2800">
                <a:solidFill>
                  <a:schemeClr val="accent6">
                    <a:lumMod val="50000"/>
                  </a:schemeClr>
                </a:solidFill>
              </a:rPr>
              <a:t>      Để nhận biết PƯHH xảy ra có thể dựa vào một trong các dấu hiệu sau: sự tạo thành chất khí; chất kết tủa; sự thay đổi màu sắc; sự thay đổi về nhiệt độ của môi trường…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5" presetClass="emph" presetSubtype="1" grpId="1" nodeType="clickEffect">
                                  <p:stCondLst>
                                    <p:cond delay="0"/>
                                  </p:stCondLst>
                                  <p:childTnLst>
                                    <p:set>
                                      <p:cBhvr override="childStyle">
                                        <p:cTn id="11" dur="indefinite"/>
                                        <p:tgtEl>
                                          <p:spTgt spid="2"/>
                                        </p:tgtEl>
                                        <p:attrNameLst>
                                          <p:attrName>style.fontStyle</p:attrName>
                                        </p:attrNameLst>
                                      </p:cBhvr>
                                      <p:to>
                                        <p:strVal val="normal"/>
                                      </p:to>
                                    </p:set>
                                    <p:set>
                                      <p:cBhvr override="childStyle">
                                        <p:cTn id="12" dur="indefinite"/>
                                        <p:tgtEl>
                                          <p:spTgt spid="2"/>
                                        </p:tgtEl>
                                        <p:attrNameLst>
                                          <p:attrName>style.fontWeight</p:attrName>
                                        </p:attrNameLst>
                                      </p:cBhvr>
                                      <p:to>
                                        <p:strVal val="bold"/>
                                      </p:to>
                                    </p:set>
                                    <p:set>
                                      <p:cBhvr override="childStyle">
                                        <p:cTn id="13" dur="indefinite"/>
                                        <p:tgtEl>
                                          <p:spTgt spid="2"/>
                                        </p:tgtEl>
                                        <p:attrNameLst>
                                          <p:attrName>style.textDecorationUnderline</p:attrName>
                                        </p:attrNameLst>
                                      </p:cBhvr>
                                      <p:to>
                                        <p:strVal val="false"/>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2" nodeType="clickEffect">
                                  <p:stCondLst>
                                    <p:cond delay="0"/>
                                  </p:stCondLst>
                                  <p:childTnLst>
                                    <p:set>
                                      <p:cBhvr>
                                        <p:cTn id="17" dur="1" fill="hold">
                                          <p:stCondLst>
                                            <p:cond delay="0"/>
                                          </p:stCondLst>
                                        </p:cTn>
                                        <p:tgtEl>
                                          <p:spTgt spid="2"/>
                                        </p:tgtEl>
                                        <p:attrNameLst>
                                          <p:attrName>style.visibility</p:attrName>
                                        </p:attrNameLst>
                                      </p:cBhvr>
                                      <p:to>
                                        <p:strVal val="visible"/>
                                      </p:to>
                                    </p:set>
                                    <p:anim calcmode="lin" valueType="num">
                                      <p:cBhvr>
                                        <p:cTn id="18" dur="500" fill="hold"/>
                                        <p:tgtEl>
                                          <p:spTgt spid="2"/>
                                        </p:tgtEl>
                                        <p:attrNameLst>
                                          <p:attrName>ppt_w</p:attrName>
                                        </p:attrNameLst>
                                      </p:cBhvr>
                                      <p:tavLst>
                                        <p:tav tm="0">
                                          <p:val>
                                            <p:fltVal val="0"/>
                                          </p:val>
                                        </p:tav>
                                        <p:tav tm="100000">
                                          <p:val>
                                            <p:strVal val="#ppt_w"/>
                                          </p:val>
                                        </p:tav>
                                      </p:tavLst>
                                    </p:anim>
                                    <p:anim calcmode="lin" valueType="num">
                                      <p:cBhvr>
                                        <p:cTn id="19" dur="500" fill="hold"/>
                                        <p:tgtEl>
                                          <p:spTgt spid="2"/>
                                        </p:tgtEl>
                                        <p:attrNameLst>
                                          <p:attrName>ppt_h</p:attrName>
                                        </p:attrNameLst>
                                      </p:cBhvr>
                                      <p:tavLst>
                                        <p:tav tm="0">
                                          <p:val>
                                            <p:fltVal val="0"/>
                                          </p:val>
                                        </p:tav>
                                        <p:tav tm="100000">
                                          <p:val>
                                            <p:strVal val="#ppt_h"/>
                                          </p:val>
                                        </p:tav>
                                      </p:tavLst>
                                    </p:anim>
                                    <p:animEffect transition="in" filter="fade">
                                      <p:cBhvr>
                                        <p:cTn id="20" dur="500"/>
                                        <p:tgtEl>
                                          <p:spTgt spid="2"/>
                                        </p:tgtEl>
                                      </p:cBhvr>
                                    </p:animEffect>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2"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ppt_x"/>
                                          </p:val>
                                        </p:tav>
                                        <p:tav tm="100000">
                                          <p:val>
                                            <p:strVal val="#ppt_x"/>
                                          </p:val>
                                        </p:tav>
                                      </p:tavLst>
                                    </p:anim>
                                    <p:anim calcmode="lin" valueType="num">
                                      <p:cBhvr additive="base">
                                        <p:cTn id="26"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P spid="2" grpId="0" bldLvl="0" animBg="1"/>
      <p:bldP spid="2" grpId="1" animBg="1"/>
      <p:bldP spid="2" grpId="2" bldLvl="0" animBg="1"/>
      <p:bldP spid="5" grpId="1" animBg="1"/>
      <p:bldP spid="5" grpId="2" bldLvl="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28570" y="342900"/>
            <a:ext cx="7660005" cy="1200150"/>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592454" y="217402"/>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2" name="文本框 52"/>
          <p:cNvSpPr txBox="1"/>
          <p:nvPr/>
        </p:nvSpPr>
        <p:spPr>
          <a:xfrm>
            <a:off x="15424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III.</a:t>
            </a:r>
          </a:p>
        </p:txBody>
      </p:sp>
      <p:sp>
        <p:nvSpPr>
          <p:cNvPr id="26" name="圆角矩形 25"/>
          <p:cNvSpPr/>
          <p:nvPr/>
        </p:nvSpPr>
        <p:spPr>
          <a:xfrm>
            <a:off x="3662680" y="1835150"/>
            <a:ext cx="840105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sym typeface="+mn-ea"/>
              </a:rPr>
              <a:t>Phản ứng tỏa nhiệt, phản ứng thu nhiệt</a:t>
            </a:r>
            <a:r>
              <a:rPr lang="en-US" altLang="zh-CN" sz="2800" b="1" dirty="0">
                <a:solidFill>
                  <a:schemeClr val="accent6">
                    <a:lumMod val="50000"/>
                  </a:schemeClr>
                </a:solidFill>
                <a:latin typeface="Microsoft YaHei" panose="020B0503020204020204" charset="-122"/>
                <a:ea typeface="Microsoft YaHei" panose="020B0503020204020204" charset="-122"/>
              </a:rPr>
              <a:t> :</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
        <p:nvSpPr>
          <p:cNvPr id="5" name="文本框 52"/>
          <p:cNvSpPr txBox="1"/>
          <p:nvPr/>
        </p:nvSpPr>
        <p:spPr>
          <a:xfrm>
            <a:off x="3302000" y="527685"/>
            <a:ext cx="6263005"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Năng lượng của phản ứng hóa học</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nodeType="withEffect">
                                  <p:stCondLst>
                                    <p:cond delay="50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750"/>
                                        <p:tgtEl>
                                          <p:spTgt spid="2"/>
                                        </p:tgtEl>
                                      </p:cBhvr>
                                    </p:animEffect>
                                    <p:anim calcmode="lin" valueType="num">
                                      <p:cBhvr>
                                        <p:cTn id="8" dur="750" fill="hold"/>
                                        <p:tgtEl>
                                          <p:spTgt spid="2"/>
                                        </p:tgtEl>
                                        <p:attrNameLst>
                                          <p:attrName>ppt_w</p:attrName>
                                        </p:attrNameLst>
                                      </p:cBhvr>
                                      <p:tavLst>
                                        <p:tav tm="0" fmla="#ppt_w*sin(2.5*pi*$)">
                                          <p:val>
                                            <p:fltVal val="0"/>
                                          </p:val>
                                        </p:tav>
                                        <p:tav tm="100000">
                                          <p:val>
                                            <p:fltVal val="1"/>
                                          </p:val>
                                        </p:tav>
                                      </p:tavLst>
                                    </p:anim>
                                    <p:anim calcmode="lin" valueType="num">
                                      <p:cBhvr>
                                        <p:cTn id="9" dur="750" fill="hold"/>
                                        <p:tgtEl>
                                          <p:spTgt spid="2"/>
                                        </p:tgtEl>
                                        <p:attrNameLst>
                                          <p:attrName>ppt_h</p:attrName>
                                        </p:attrNameLst>
                                      </p:cBhvr>
                                      <p:tavLst>
                                        <p:tav tm="0">
                                          <p:val>
                                            <p:strVal val="#ppt_h"/>
                                          </p:val>
                                        </p:tav>
                                        <p:tav tm="100000">
                                          <p:val>
                                            <p:strVal val="#ppt_h"/>
                                          </p:val>
                                        </p:tav>
                                      </p:tavLst>
                                    </p:anim>
                                  </p:childTnLst>
                                </p:cTn>
                              </p:par>
                            </p:childTnLst>
                          </p:cTn>
                        </p:par>
                        <p:par>
                          <p:cTn id="10" fill="hold">
                            <p:stCondLst>
                              <p:cond delay="1500"/>
                            </p:stCondLst>
                            <p:childTnLst>
                              <p:par>
                                <p:cTn id="11" presetID="12" presetClass="entr" presetSubtype="8" fill="hold" nodeType="afterEffect">
                                  <p:stCondLst>
                                    <p:cond delay="0"/>
                                  </p:stCondLst>
                                  <p:childTnLst>
                                    <p:set>
                                      <p:cBhvr>
                                        <p:cTn id="12" dur="1" fill="hold">
                                          <p:stCondLst>
                                            <p:cond delay="0"/>
                                          </p:stCondLst>
                                        </p:cTn>
                                        <p:tgtEl>
                                          <p:spTgt spid="14"/>
                                        </p:tgtEl>
                                        <p:attrNameLst>
                                          <p:attrName>style.visibility</p:attrName>
                                        </p:attrNameLst>
                                      </p:cBhvr>
                                      <p:to>
                                        <p:strVal val="visible"/>
                                      </p:to>
                                    </p:set>
                                    <p:anim calcmode="lin" valueType="num">
                                      <p:cBhvr additive="base">
                                        <p:cTn id="13" dur="500"/>
                                        <p:tgtEl>
                                          <p:spTgt spid="14"/>
                                        </p:tgtEl>
                                        <p:attrNameLst>
                                          <p:attrName>ppt_x</p:attrName>
                                        </p:attrNameLst>
                                      </p:cBhvr>
                                      <p:tavLst>
                                        <p:tav tm="0">
                                          <p:val>
                                            <p:strVal val="#ppt_x-#ppt_w*1.125000"/>
                                          </p:val>
                                        </p:tav>
                                        <p:tav tm="100000">
                                          <p:val>
                                            <p:strVal val="#ppt_x"/>
                                          </p:val>
                                        </p:tav>
                                      </p:tavLst>
                                    </p:anim>
                                    <p:animEffect transition="in" filter="wipe(right)">
                                      <p:cBhvr>
                                        <p:cTn id="14" dur="500"/>
                                        <p:tgtEl>
                                          <p:spTgt spid="14"/>
                                        </p:tgtEl>
                                      </p:cBhvr>
                                    </p:animEffect>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45"/>
                                        </p:tgtEl>
                                        <p:attrNameLst>
                                          <p:attrName>style.visibility</p:attrName>
                                        </p:attrNameLst>
                                      </p:cBhvr>
                                      <p:to>
                                        <p:strVal val="visible"/>
                                      </p:to>
                                    </p:set>
                                    <p:animEffect transition="in" filter="circle(in)">
                                      <p:cBhvr>
                                        <p:cTn id="19" dur="2000"/>
                                        <p:tgtEl>
                                          <p:spTgt spid="45"/>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26"/>
                                        </p:tgtEl>
                                        <p:attrNameLst>
                                          <p:attrName>style.visibility</p:attrName>
                                        </p:attrNameLst>
                                      </p:cBhvr>
                                      <p:to>
                                        <p:strVal val="visible"/>
                                      </p:to>
                                    </p:set>
                                    <p:animEffect transition="in" filter="circle(in)">
                                      <p:cBhvr>
                                        <p:cTn id="24" dur="20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4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980"/>
            <a:ext cx="12192000" cy="695198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4469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3830320" y="462915"/>
            <a:ext cx="8719185" cy="1496060"/>
            <a:chOff x="1199390" y="-250762"/>
            <a:chExt cx="8545740" cy="1952201"/>
          </a:xfrm>
        </p:grpSpPr>
        <p:sp>
          <p:nvSpPr>
            <p:cNvPr id="32" name="五边形 31"/>
            <p:cNvSpPr/>
            <p:nvPr/>
          </p:nvSpPr>
          <p:spPr>
            <a:xfrm>
              <a:off x="1199390" y="12637"/>
              <a:ext cx="2355200" cy="1688802"/>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3225036" y="12637"/>
              <a:ext cx="6310474" cy="1688802"/>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3554142" y="-250762"/>
              <a:ext cx="6190988" cy="1805537"/>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 </a:t>
              </a: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đốt cháy cồn là phản ứng gì?</a:t>
              </a:r>
            </a:p>
          </p:txBody>
        </p:sp>
      </p:grpSp>
      <p:grpSp>
        <p:nvGrpSpPr>
          <p:cNvPr id="41" name="组合 40"/>
          <p:cNvGrpSpPr/>
          <p:nvPr/>
        </p:nvGrpSpPr>
        <p:grpSpPr>
          <a:xfrm>
            <a:off x="3830955" y="2736850"/>
            <a:ext cx="8367395" cy="1383665"/>
            <a:chOff x="1218940" y="2819885"/>
            <a:chExt cx="6765587" cy="864304"/>
          </a:xfrm>
        </p:grpSpPr>
        <p:sp>
          <p:nvSpPr>
            <p:cNvPr id="42" name="五边形 41"/>
            <p:cNvSpPr/>
            <p:nvPr/>
          </p:nvSpPr>
          <p:spPr>
            <a:xfrm>
              <a:off x="1218940" y="2850031"/>
              <a:ext cx="2061635"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3384369" y="2819885"/>
              <a:ext cx="4600158" cy="864304"/>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phân hủy copper (II) hydroxide là phản ứng gì?</a:t>
              </a:r>
            </a:p>
          </p:txBody>
        </p:sp>
      </p:grpSp>
      <p:sp>
        <p:nvSpPr>
          <p:cNvPr id="2" name="Text Box 1"/>
          <p:cNvSpPr txBox="1"/>
          <p:nvPr/>
        </p:nvSpPr>
        <p:spPr>
          <a:xfrm>
            <a:off x="506730" y="1958340"/>
            <a:ext cx="3104515"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75000"/>
                  </a:schemeClr>
                </a:solidFill>
                <a:latin typeface="Arial" panose="020B0604020202020204" pitchFamily="34" charset="0"/>
                <a:cs typeface="Arial" panose="020B0604020202020204" pitchFamily="34" charset="0"/>
              </a:rPr>
              <a:t>Hoạt động cá nhân, nghiên cứu thông tin SGK, trả lời câu hỏi:</a:t>
            </a:r>
          </a:p>
        </p:txBody>
      </p:sp>
      <p:grpSp>
        <p:nvGrpSpPr>
          <p:cNvPr id="5" name="组合 40"/>
          <p:cNvGrpSpPr/>
          <p:nvPr/>
        </p:nvGrpSpPr>
        <p:grpSpPr>
          <a:xfrm>
            <a:off x="3945255" y="4980940"/>
            <a:ext cx="8255000" cy="1395095"/>
            <a:chOff x="1218940" y="2831937"/>
            <a:chExt cx="6765587" cy="822504"/>
          </a:xfrm>
        </p:grpSpPr>
        <p:sp>
          <p:nvSpPr>
            <p:cNvPr id="6" name="五边形 41"/>
            <p:cNvSpPr/>
            <p:nvPr/>
          </p:nvSpPr>
          <p:spPr>
            <a:xfrm>
              <a:off x="1218940" y="2850031"/>
              <a:ext cx="2061635" cy="804410"/>
            </a:xfrm>
            <a:prstGeom prst="homePlate">
              <a:avLst>
                <a:gd name="adj" fmla="val 3053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7" name="任意多边形 42"/>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8" name="文本框 18"/>
            <p:cNvSpPr txBox="1"/>
            <p:nvPr/>
          </p:nvSpPr>
          <p:spPr>
            <a:xfrm>
              <a:off x="3384369" y="2831937"/>
              <a:ext cx="4600158" cy="815765"/>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Thế nào là phản ứng tỏa nhiệt, phản ứng thu nhiệt?</a:t>
              </a:r>
            </a:p>
          </p:txBody>
        </p:sp>
      </p:grpSp>
      <p:sp>
        <p:nvSpPr>
          <p:cNvPr id="9" name="Text Box 8"/>
          <p:cNvSpPr txBox="1"/>
          <p:nvPr/>
        </p:nvSpPr>
        <p:spPr>
          <a:xfrm>
            <a:off x="4573905" y="990600"/>
            <a:ext cx="628650" cy="521970"/>
          </a:xfrm>
          <a:prstGeom prst="rect">
            <a:avLst/>
          </a:prstGeom>
          <a:noFill/>
        </p:spPr>
        <p:txBody>
          <a:bodyPr wrap="square" rtlCol="0">
            <a:spAutoFit/>
          </a:bodyPr>
          <a:lstStyle/>
          <a:p>
            <a:r>
              <a:rPr lang="en-US" sz="2800" b="1"/>
              <a:t>1</a:t>
            </a:r>
          </a:p>
        </p:txBody>
      </p:sp>
      <p:sp>
        <p:nvSpPr>
          <p:cNvPr id="10" name="Text Box 9"/>
          <p:cNvSpPr txBox="1"/>
          <p:nvPr/>
        </p:nvSpPr>
        <p:spPr>
          <a:xfrm>
            <a:off x="4600575" y="3121025"/>
            <a:ext cx="628650" cy="521970"/>
          </a:xfrm>
          <a:prstGeom prst="rect">
            <a:avLst/>
          </a:prstGeom>
          <a:noFill/>
        </p:spPr>
        <p:txBody>
          <a:bodyPr wrap="square" rtlCol="0">
            <a:spAutoFit/>
          </a:bodyPr>
          <a:lstStyle/>
          <a:p>
            <a:r>
              <a:rPr lang="en-US" sz="2800" b="1"/>
              <a:t>2</a:t>
            </a:r>
          </a:p>
        </p:txBody>
      </p:sp>
      <p:sp>
        <p:nvSpPr>
          <p:cNvPr id="11" name="Text Box 10"/>
          <p:cNvSpPr txBox="1"/>
          <p:nvPr/>
        </p:nvSpPr>
        <p:spPr>
          <a:xfrm>
            <a:off x="4573905" y="5345430"/>
            <a:ext cx="628650" cy="521970"/>
          </a:xfrm>
          <a:prstGeom prst="rect">
            <a:avLst/>
          </a:prstGeom>
          <a:noFill/>
        </p:spPr>
        <p:txBody>
          <a:bodyPr wrap="square" rtlCol="0">
            <a:spAutoFit/>
          </a:bodyPr>
          <a:lstStyle/>
          <a:p>
            <a:r>
              <a:rPr lang="en-US" sz="2800" b="1"/>
              <a:t>3</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750" fill="hold"/>
                                        <p:tgtEl>
                                          <p:spTgt spid="41"/>
                                        </p:tgtEl>
                                        <p:attrNameLst>
                                          <p:attrName>ppt_x</p:attrName>
                                        </p:attrNameLst>
                                      </p:cBhvr>
                                      <p:tavLst>
                                        <p:tav tm="0">
                                          <p:val>
                                            <p:strVal val="#ppt_x"/>
                                          </p:val>
                                        </p:tav>
                                        <p:tav tm="100000">
                                          <p:val>
                                            <p:strVal val="#ppt_x"/>
                                          </p:val>
                                        </p:tav>
                                      </p:tavLst>
                                    </p:anim>
                                    <p:anim calcmode="lin" valueType="num">
                                      <p:cBhvr additive="base">
                                        <p:cTn id="13" dur="750" fill="hold"/>
                                        <p:tgtEl>
                                          <p:spTgt spid="41"/>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ID="2" presetClass="entr" presetSubtype="4" fill="hold"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additive="base">
                                        <p:cTn id="17" dur="750" fill="hold"/>
                                        <p:tgtEl>
                                          <p:spTgt spid="5"/>
                                        </p:tgtEl>
                                        <p:attrNameLst>
                                          <p:attrName>ppt_x</p:attrName>
                                        </p:attrNameLst>
                                      </p:cBhvr>
                                      <p:tavLst>
                                        <p:tav tm="0">
                                          <p:val>
                                            <p:strVal val="#ppt_x"/>
                                          </p:val>
                                        </p:tav>
                                        <p:tav tm="100000">
                                          <p:val>
                                            <p:strVal val="#ppt_x"/>
                                          </p:val>
                                        </p:tav>
                                      </p:tavLst>
                                    </p:anim>
                                    <p:anim calcmode="lin" valueType="num">
                                      <p:cBhvr additive="base">
                                        <p:cTn id="18"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 calcmode="lin" valueType="num">
                                      <p:cBhvr additive="base">
                                        <p:cTn id="29" dur="500" fill="hold"/>
                                        <p:tgtEl>
                                          <p:spTgt spid="10"/>
                                        </p:tgtEl>
                                        <p:attrNameLst>
                                          <p:attrName>ppt_x</p:attrName>
                                        </p:attrNameLst>
                                      </p:cBhvr>
                                      <p:tavLst>
                                        <p:tav tm="0">
                                          <p:val>
                                            <p:strVal val="#ppt_x"/>
                                          </p:val>
                                        </p:tav>
                                        <p:tav tm="100000">
                                          <p:val>
                                            <p:strVal val="#ppt_x"/>
                                          </p:val>
                                        </p:tav>
                                      </p:tavLst>
                                    </p:anim>
                                    <p:anim calcmode="lin" valueType="num">
                                      <p:cBhvr additive="base">
                                        <p:cTn id="3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500" fill="hold"/>
                                        <p:tgtEl>
                                          <p:spTgt spid="11"/>
                                        </p:tgtEl>
                                        <p:attrNameLst>
                                          <p:attrName>ppt_x</p:attrName>
                                        </p:attrNameLst>
                                      </p:cBhvr>
                                      <p:tavLst>
                                        <p:tav tm="0">
                                          <p:val>
                                            <p:strVal val="#ppt_x"/>
                                          </p:val>
                                        </p:tav>
                                        <p:tav tm="100000">
                                          <p:val>
                                            <p:strVal val="#ppt_x"/>
                                          </p:val>
                                        </p:tav>
                                      </p:tavLst>
                                    </p:anim>
                                    <p:anim calcmode="lin" valueType="num">
                                      <p:cBhvr additive="base">
                                        <p:cTn id="36"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P spid="10" grpId="0"/>
      <p:bldP spid="10" grpId="1"/>
      <p:bldP spid="11" grpId="0"/>
      <p:bldP spid="11" grpId="1"/>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8425" y="-93345"/>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1433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634365" y="2054225"/>
            <a:ext cx="2932430" cy="19380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4000" b="1">
                <a:solidFill>
                  <a:schemeClr val="accent2">
                    <a:lumMod val="50000"/>
                  </a:schemeClr>
                </a:solidFill>
                <a:latin typeface="Arial" panose="020B0604020202020204" pitchFamily="34" charset="0"/>
                <a:cs typeface="Arial" panose="020B0604020202020204" pitchFamily="34" charset="0"/>
              </a:rPr>
              <a:t>Báo cáo, thảo luận:</a:t>
            </a:r>
          </a:p>
          <a:p>
            <a:pPr indent="0"/>
            <a:endParaRPr lang="en-US" sz="4000" b="1">
              <a:solidFill>
                <a:schemeClr val="accent2">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22530"/>
                                        </p:tgtEl>
                                      </p:cBhvr>
                                    </p:animEffect>
                                    <p:set>
                                      <p:cBhvr>
                                        <p:cTn id="7" dur="1" fill="hold">
                                          <p:stCondLst>
                                            <p:cond delay="499"/>
                                          </p:stCondLst>
                                        </p:cTn>
                                        <p:tgtEl>
                                          <p:spTgt spid="22530"/>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5" presetClass="exit" presetSubtype="10" fill="hold" grpId="0" nodeType="clickEffect">
                                  <p:stCondLst>
                                    <p:cond delay="0"/>
                                  </p:stCondLst>
                                  <p:childTnLst>
                                    <p:animEffect transition="out" filter="checkerboard(across)">
                                      <p:cBhvr>
                                        <p:cTn id="11" dur="500"/>
                                        <p:tgtEl>
                                          <p:spTgt spid="8"/>
                                        </p:tgtEl>
                                      </p:cBhvr>
                                    </p:animEffect>
                                    <p:set>
                                      <p:cBhvr>
                                        <p:cTn id="12"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060" y="-93980"/>
            <a:ext cx="12192000" cy="695198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 y="0"/>
            <a:ext cx="3643630" cy="44469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grpSp>
        <p:nvGrpSpPr>
          <p:cNvPr id="31" name="组合 30"/>
          <p:cNvGrpSpPr/>
          <p:nvPr/>
        </p:nvGrpSpPr>
        <p:grpSpPr>
          <a:xfrm>
            <a:off x="3830320" y="462915"/>
            <a:ext cx="8719185" cy="1496060"/>
            <a:chOff x="1199390" y="-250762"/>
            <a:chExt cx="8545740" cy="1952201"/>
          </a:xfrm>
        </p:grpSpPr>
        <p:sp>
          <p:nvSpPr>
            <p:cNvPr id="32" name="五边形 31"/>
            <p:cNvSpPr/>
            <p:nvPr/>
          </p:nvSpPr>
          <p:spPr>
            <a:xfrm>
              <a:off x="1199390" y="12637"/>
              <a:ext cx="2355200" cy="1688802"/>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3225036" y="12637"/>
              <a:ext cx="6310474" cy="1688802"/>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3554142" y="-250762"/>
              <a:ext cx="6190988" cy="1805537"/>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 </a:t>
              </a: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đốt cháy cồn là phản ứng gì?</a:t>
              </a:r>
            </a:p>
          </p:txBody>
        </p:sp>
      </p:grpSp>
      <p:grpSp>
        <p:nvGrpSpPr>
          <p:cNvPr id="41" name="组合 40"/>
          <p:cNvGrpSpPr/>
          <p:nvPr/>
        </p:nvGrpSpPr>
        <p:grpSpPr>
          <a:xfrm>
            <a:off x="3830955" y="2736850"/>
            <a:ext cx="8367395" cy="1383665"/>
            <a:chOff x="1218940" y="2819885"/>
            <a:chExt cx="6765587" cy="864304"/>
          </a:xfrm>
        </p:grpSpPr>
        <p:sp>
          <p:nvSpPr>
            <p:cNvPr id="42" name="五边形 41"/>
            <p:cNvSpPr/>
            <p:nvPr/>
          </p:nvSpPr>
          <p:spPr>
            <a:xfrm>
              <a:off x="1218940" y="2850031"/>
              <a:ext cx="2061635"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3150058" y="2850031"/>
              <a:ext cx="4834454"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3384369" y="2819885"/>
              <a:ext cx="4600158" cy="864304"/>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phân hủy copper (II) hydroxide là phản ứng gì?</a:t>
              </a:r>
            </a:p>
          </p:txBody>
        </p:sp>
      </p:grpSp>
      <p:sp>
        <p:nvSpPr>
          <p:cNvPr id="2" name="Text Box 1"/>
          <p:cNvSpPr txBox="1"/>
          <p:nvPr/>
        </p:nvSpPr>
        <p:spPr>
          <a:xfrm>
            <a:off x="506730" y="1958975"/>
            <a:ext cx="3104515" cy="224536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800" b="1">
                <a:solidFill>
                  <a:schemeClr val="accent2">
                    <a:lumMod val="75000"/>
                  </a:schemeClr>
                </a:solidFill>
                <a:latin typeface="Arial" panose="020B0604020202020204" pitchFamily="34" charset="0"/>
                <a:cs typeface="Arial" panose="020B0604020202020204" pitchFamily="34" charset="0"/>
              </a:rPr>
              <a:t>Hoạt động cá nhân, nghiên cứu thông tin SGK, trả lời câu hỏi:</a:t>
            </a:r>
          </a:p>
        </p:txBody>
      </p:sp>
      <p:grpSp>
        <p:nvGrpSpPr>
          <p:cNvPr id="5" name="组合 40"/>
          <p:cNvGrpSpPr/>
          <p:nvPr/>
        </p:nvGrpSpPr>
        <p:grpSpPr>
          <a:xfrm>
            <a:off x="3945255" y="4537075"/>
            <a:ext cx="8340091" cy="1838960"/>
            <a:chOff x="1218940" y="2570248"/>
            <a:chExt cx="6835325" cy="1084193"/>
          </a:xfrm>
        </p:grpSpPr>
        <p:sp>
          <p:nvSpPr>
            <p:cNvPr id="6" name="五边形 41"/>
            <p:cNvSpPr/>
            <p:nvPr/>
          </p:nvSpPr>
          <p:spPr>
            <a:xfrm>
              <a:off x="1218940" y="2570248"/>
              <a:ext cx="2061422" cy="1084193"/>
            </a:xfrm>
            <a:prstGeom prst="homePlate">
              <a:avLst>
                <a:gd name="adj" fmla="val 30537"/>
              </a:avLst>
            </a:prstGeom>
          </p:spPr>
          <p:style>
            <a:lnRef idx="0">
              <a:schemeClr val="accent4"/>
            </a:lnRef>
            <a:fillRef idx="3">
              <a:schemeClr val="accent4"/>
            </a:fillRef>
            <a:effectRef idx="3">
              <a:schemeClr val="accent4"/>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7" name="任意多边形 42"/>
            <p:cNvSpPr/>
            <p:nvPr/>
          </p:nvSpPr>
          <p:spPr>
            <a:xfrm>
              <a:off x="3165868" y="2570622"/>
              <a:ext cx="4834272" cy="1083444"/>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8" name="文本框 18"/>
            <p:cNvSpPr txBox="1"/>
            <p:nvPr/>
          </p:nvSpPr>
          <p:spPr>
            <a:xfrm>
              <a:off x="3454107" y="2730481"/>
              <a:ext cx="4600158" cy="815765"/>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Thế nào là phản ứng tỏa nhiệt, phản ứng thu nhiệt?</a:t>
              </a:r>
            </a:p>
          </p:txBody>
        </p:sp>
      </p:grpSp>
      <p:sp>
        <p:nvSpPr>
          <p:cNvPr id="9" name="Text Box 8"/>
          <p:cNvSpPr txBox="1"/>
          <p:nvPr/>
        </p:nvSpPr>
        <p:spPr>
          <a:xfrm>
            <a:off x="4573905" y="990600"/>
            <a:ext cx="628650" cy="521970"/>
          </a:xfrm>
          <a:prstGeom prst="rect">
            <a:avLst/>
          </a:prstGeom>
          <a:noFill/>
        </p:spPr>
        <p:txBody>
          <a:bodyPr wrap="square" rtlCol="0">
            <a:spAutoFit/>
          </a:bodyPr>
          <a:lstStyle/>
          <a:p>
            <a:r>
              <a:rPr lang="en-US" sz="2800" b="1"/>
              <a:t>1</a:t>
            </a:r>
          </a:p>
        </p:txBody>
      </p:sp>
      <p:sp>
        <p:nvSpPr>
          <p:cNvPr id="10" name="Text Box 9"/>
          <p:cNvSpPr txBox="1"/>
          <p:nvPr/>
        </p:nvSpPr>
        <p:spPr>
          <a:xfrm>
            <a:off x="4600575" y="3121025"/>
            <a:ext cx="628650" cy="521970"/>
          </a:xfrm>
          <a:prstGeom prst="rect">
            <a:avLst/>
          </a:prstGeom>
          <a:noFill/>
        </p:spPr>
        <p:txBody>
          <a:bodyPr wrap="square" rtlCol="0">
            <a:spAutoFit/>
          </a:bodyPr>
          <a:lstStyle/>
          <a:p>
            <a:r>
              <a:rPr lang="en-US" sz="2800" b="1"/>
              <a:t>2</a:t>
            </a:r>
          </a:p>
        </p:txBody>
      </p:sp>
      <p:sp>
        <p:nvSpPr>
          <p:cNvPr id="11" name="Text Box 10"/>
          <p:cNvSpPr txBox="1"/>
          <p:nvPr/>
        </p:nvSpPr>
        <p:spPr>
          <a:xfrm>
            <a:off x="4573905" y="5345430"/>
            <a:ext cx="628650" cy="521970"/>
          </a:xfrm>
          <a:prstGeom prst="rect">
            <a:avLst/>
          </a:prstGeom>
          <a:noFill/>
        </p:spPr>
        <p:txBody>
          <a:bodyPr wrap="square" rtlCol="0">
            <a:spAutoFit/>
          </a:bodyPr>
          <a:lstStyle/>
          <a:p>
            <a:r>
              <a:rPr lang="en-US" sz="2800" b="1"/>
              <a:t>3</a:t>
            </a:r>
          </a:p>
        </p:txBody>
      </p:sp>
      <p:sp>
        <p:nvSpPr>
          <p:cNvPr id="12" name="任意多边形 32"/>
          <p:cNvSpPr/>
          <p:nvPr/>
        </p:nvSpPr>
        <p:spPr>
          <a:xfrm>
            <a:off x="5989154" y="664770"/>
            <a:ext cx="6438552" cy="129420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13" name="文本框 15"/>
          <p:cNvSpPr txBox="1"/>
          <p:nvPr/>
        </p:nvSpPr>
        <p:spPr>
          <a:xfrm>
            <a:off x="6320494" y="664845"/>
            <a:ext cx="6316641" cy="1383665"/>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 </a:t>
            </a: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đốt cháy cồn là phản ứng </a:t>
            </a:r>
            <a:r>
              <a:rPr lang="en-US" altLang="zh-CN" sz="2800" dirty="0">
                <a:solidFill>
                  <a:schemeClr val="tx1">
                    <a:lumMod val="65000"/>
                    <a:lumOff val="35000"/>
                  </a:schemeClr>
                </a:solidFill>
                <a:latin typeface="Microsoft YaHei" panose="020B0503020204020204" charset="-122"/>
                <a:ea typeface="Microsoft YaHei" panose="020B0503020204020204" charset="-122"/>
              </a:rPr>
              <a:t>tỏa nhiệt</a:t>
            </a:r>
          </a:p>
        </p:txBody>
      </p:sp>
      <p:sp>
        <p:nvSpPr>
          <p:cNvPr id="14" name="任意多边形 42"/>
          <p:cNvSpPr/>
          <p:nvPr/>
        </p:nvSpPr>
        <p:spPr>
          <a:xfrm>
            <a:off x="6218646" y="2790826"/>
            <a:ext cx="5979050" cy="128778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5" name="文本框 18"/>
          <p:cNvSpPr txBox="1"/>
          <p:nvPr/>
        </p:nvSpPr>
        <p:spPr>
          <a:xfrm>
            <a:off x="6505257" y="2778125"/>
            <a:ext cx="5689283" cy="1383665"/>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Phản ứng phân hủy copper (II) hydroxide là phản ứng </a:t>
            </a:r>
            <a:r>
              <a:rPr lang="en-US" altLang="zh-CN" sz="2800" dirty="0">
                <a:solidFill>
                  <a:schemeClr val="tx1">
                    <a:lumMod val="65000"/>
                    <a:lumOff val="35000"/>
                  </a:schemeClr>
                </a:solidFill>
                <a:latin typeface="Microsoft YaHei" panose="020B0503020204020204" charset="-122"/>
                <a:ea typeface="Microsoft YaHei" panose="020B0503020204020204" charset="-122"/>
              </a:rPr>
              <a:t>thu nhiệt</a:t>
            </a:r>
          </a:p>
        </p:txBody>
      </p:sp>
      <p:sp>
        <p:nvSpPr>
          <p:cNvPr id="16" name="任意多边形 42"/>
          <p:cNvSpPr/>
          <p:nvPr/>
        </p:nvSpPr>
        <p:spPr>
          <a:xfrm>
            <a:off x="6320790" y="4524375"/>
            <a:ext cx="5898515" cy="1851025"/>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17" name="文本框 18"/>
          <p:cNvSpPr txBox="1"/>
          <p:nvPr/>
        </p:nvSpPr>
        <p:spPr>
          <a:xfrm>
            <a:off x="6564630" y="4340860"/>
            <a:ext cx="5918200" cy="2122805"/>
          </a:xfrm>
          <a:prstGeom prst="rect">
            <a:avLst/>
          </a:prstGeom>
          <a:noFill/>
        </p:spPr>
        <p:txBody>
          <a:bodyPr wrap="square" rtlCol="0">
            <a:spAutoFit/>
          </a:bodyPr>
          <a:lstStyle/>
          <a:p>
            <a:pPr>
              <a:lnSpc>
                <a:spcPct val="150000"/>
              </a:lnSpc>
            </a:pPr>
            <a:r>
              <a:rPr lang="zh-CN" altLang="en-US" sz="2800" dirty="0">
                <a:solidFill>
                  <a:schemeClr val="tx1">
                    <a:lumMod val="65000"/>
                    <a:lumOff val="35000"/>
                  </a:schemeClr>
                </a:solidFill>
                <a:latin typeface="Microsoft YaHei" panose="020B0503020204020204" charset="-122"/>
                <a:ea typeface="Microsoft YaHei" panose="020B0503020204020204" charset="-122"/>
              </a:rPr>
              <a:t> </a:t>
            </a:r>
            <a:r>
              <a:rPr lang="zh-CN" altLang="en-US" sz="2000" dirty="0">
                <a:solidFill>
                  <a:schemeClr val="tx1">
                    <a:lumMod val="65000"/>
                    <a:lumOff val="35000"/>
                  </a:schemeClr>
                </a:solidFill>
                <a:latin typeface="Microsoft YaHei" panose="020B0503020204020204" charset="-122"/>
                <a:ea typeface="Microsoft YaHei" panose="020B0503020204020204" charset="-122"/>
              </a:rPr>
              <a:t>PƯ tỏa nhiệt là giải phóng năng lượng (dạng nhiệt) ra môi trường xung quanh.</a:t>
            </a:r>
          </a:p>
          <a:p>
            <a:pPr>
              <a:lnSpc>
                <a:spcPct val="150000"/>
              </a:lnSpc>
            </a:pPr>
            <a:r>
              <a:rPr lang="zh-CN" altLang="en-US" sz="2000" dirty="0">
                <a:solidFill>
                  <a:schemeClr val="tx1">
                    <a:lumMod val="65000"/>
                    <a:lumOff val="35000"/>
                  </a:schemeClr>
                </a:solidFill>
                <a:latin typeface="Microsoft YaHei" panose="020B0503020204020204" charset="-122"/>
                <a:ea typeface="Microsoft YaHei" panose="020B0503020204020204" charset="-122"/>
              </a:rPr>
              <a:t>PƯ thu nhiệt là PƯ nhận năng lượng (dạng nhiệt) trong suốt quá trình PƯ xảy ra.</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xit" presetSubtype="10" fill="hold" nodeType="clickEffect">
                                  <p:stCondLst>
                                    <p:cond delay="0"/>
                                  </p:stCondLst>
                                  <p:childTnLst>
                                    <p:animEffect transition="out" filter="blinds(horizontal)">
                                      <p:cBhvr>
                                        <p:cTn id="6" dur="500"/>
                                        <p:tgtEl>
                                          <p:spTgt spid="31"/>
                                        </p:tgtEl>
                                      </p:cBhvr>
                                    </p:animEffect>
                                    <p:set>
                                      <p:cBhvr>
                                        <p:cTn id="7" dur="1" fill="hold">
                                          <p:stCondLst>
                                            <p:cond delay="499"/>
                                          </p:stCondLst>
                                        </p:cTn>
                                        <p:tgtEl>
                                          <p:spTgt spid="31"/>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additive="base">
                                        <p:cTn id="12" dur="500" fill="hold"/>
                                        <p:tgtEl>
                                          <p:spTgt spid="12"/>
                                        </p:tgtEl>
                                        <p:attrNameLst>
                                          <p:attrName>ppt_x</p:attrName>
                                        </p:attrNameLst>
                                      </p:cBhvr>
                                      <p:tavLst>
                                        <p:tav tm="0">
                                          <p:val>
                                            <p:strVal val="#ppt_x"/>
                                          </p:val>
                                        </p:tav>
                                        <p:tav tm="100000">
                                          <p:val>
                                            <p:strVal val="#ppt_x"/>
                                          </p:val>
                                        </p:tav>
                                      </p:tavLst>
                                    </p:anim>
                                    <p:anim calcmode="lin" valueType="num">
                                      <p:cBhvr additive="base">
                                        <p:cTn id="13"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grpId="0" nodeType="click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circle(in)">
                                      <p:cBhvr>
                                        <p:cTn id="18" dur="20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6" presetClass="exit" presetSubtype="32" fill="hold" nodeType="clickEffect">
                                  <p:stCondLst>
                                    <p:cond delay="0"/>
                                  </p:stCondLst>
                                  <p:childTnLst>
                                    <p:animEffect transition="out" filter="circle(out)">
                                      <p:cBhvr>
                                        <p:cTn id="22" dur="2000"/>
                                        <p:tgtEl>
                                          <p:spTgt spid="41"/>
                                        </p:tgtEl>
                                      </p:cBhvr>
                                    </p:animEffect>
                                    <p:set>
                                      <p:cBhvr>
                                        <p:cTn id="23" dur="1" fill="hold">
                                          <p:stCondLst>
                                            <p:cond delay="1999"/>
                                          </p:stCondLst>
                                        </p:cTn>
                                        <p:tgtEl>
                                          <p:spTgt spid="41"/>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box(in)">
                                      <p:cBhvr>
                                        <p:cTn id="28" dur="2000"/>
                                        <p:tgtEl>
                                          <p:spTgt spid="1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additive="base">
                                        <p:cTn id="33" dur="500" fill="hold"/>
                                        <p:tgtEl>
                                          <p:spTgt spid="15"/>
                                        </p:tgtEl>
                                        <p:attrNameLst>
                                          <p:attrName>ppt_x</p:attrName>
                                        </p:attrNameLst>
                                      </p:cBhvr>
                                      <p:tavLst>
                                        <p:tav tm="0">
                                          <p:val>
                                            <p:strVal val="#ppt_x"/>
                                          </p:val>
                                        </p:tav>
                                        <p:tav tm="100000">
                                          <p:val>
                                            <p:strVal val="#ppt_x"/>
                                          </p:val>
                                        </p:tav>
                                      </p:tavLst>
                                    </p:anim>
                                    <p:anim calcmode="lin" valueType="num">
                                      <p:cBhvr additive="base">
                                        <p:cTn id="34"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3" presetClass="exit" presetSubtype="10" fill="hold" nodeType="clickEffect">
                                  <p:stCondLst>
                                    <p:cond delay="0"/>
                                  </p:stCondLst>
                                  <p:childTnLst>
                                    <p:animEffect transition="out" filter="blinds(horizontal)">
                                      <p:cBhvr>
                                        <p:cTn id="38" dur="500"/>
                                        <p:tgtEl>
                                          <p:spTgt spid="5"/>
                                        </p:tgtEl>
                                      </p:cBhvr>
                                    </p:animEffect>
                                    <p:set>
                                      <p:cBhvr>
                                        <p:cTn id="39" dur="1" fill="hold">
                                          <p:stCondLst>
                                            <p:cond delay="499"/>
                                          </p:stCondLst>
                                        </p:cTn>
                                        <p:tgtEl>
                                          <p:spTgt spid="5"/>
                                        </p:tgtEl>
                                        <p:attrNameLst>
                                          <p:attrName>style.visibility</p:attrName>
                                        </p:attrNameLst>
                                      </p:cBhvr>
                                      <p:to>
                                        <p:strVal val="hidden"/>
                                      </p:to>
                                    </p:set>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 calcmode="lin" valueType="num">
                                      <p:cBhvr additive="base">
                                        <p:cTn id="44" dur="500" fill="hold"/>
                                        <p:tgtEl>
                                          <p:spTgt spid="17"/>
                                        </p:tgtEl>
                                        <p:attrNameLst>
                                          <p:attrName>ppt_x</p:attrName>
                                        </p:attrNameLst>
                                      </p:cBhvr>
                                      <p:tavLst>
                                        <p:tav tm="0">
                                          <p:val>
                                            <p:strVal val="#ppt_x"/>
                                          </p:val>
                                        </p:tav>
                                        <p:tav tm="100000">
                                          <p:val>
                                            <p:strVal val="#ppt_x"/>
                                          </p:val>
                                        </p:tav>
                                      </p:tavLst>
                                    </p:anim>
                                    <p:anim calcmode="lin" valueType="num">
                                      <p:cBhvr additive="base">
                                        <p:cTn id="45"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16"/>
                                        </p:tgtEl>
                                        <p:attrNameLst>
                                          <p:attrName>style.visibility</p:attrName>
                                        </p:attrNameLst>
                                      </p:cBhvr>
                                      <p:to>
                                        <p:strVal val="visible"/>
                                      </p:to>
                                    </p:set>
                                    <p:anim calcmode="lin" valueType="num">
                                      <p:cBhvr additive="base">
                                        <p:cTn id="50" dur="500" fill="hold"/>
                                        <p:tgtEl>
                                          <p:spTgt spid="16"/>
                                        </p:tgtEl>
                                        <p:attrNameLst>
                                          <p:attrName>ppt_x</p:attrName>
                                        </p:attrNameLst>
                                      </p:cBhvr>
                                      <p:tavLst>
                                        <p:tav tm="0">
                                          <p:val>
                                            <p:strVal val="#ppt_x"/>
                                          </p:val>
                                        </p:tav>
                                        <p:tav tm="100000">
                                          <p:val>
                                            <p:strVal val="#ppt_x"/>
                                          </p:val>
                                        </p:tav>
                                      </p:tavLst>
                                    </p:anim>
                                    <p:anim calcmode="lin" valueType="num">
                                      <p:cBhvr additive="base">
                                        <p:cTn id="51"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1"/>
      <p:bldP spid="10" grpId="1"/>
      <p:bldP spid="11" grpId="1"/>
      <p:bldP spid="12" grpId="0" bldLvl="0" animBg="1"/>
      <p:bldP spid="13" grpId="0"/>
      <p:bldP spid="14" grpId="0" bldLvl="0" animBg="1"/>
      <p:bldP spid="15" grpId="0"/>
      <p:bldP spid="16" grpId="0" bldLvl="0" animBg="1"/>
      <p:bldP spid="1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2" name="Picture 1"/>
          <p:cNvPicPr/>
          <p:nvPr/>
        </p:nvPicPr>
        <p:blipFill>
          <a:blip r:embed="rId3"/>
          <a:stretch>
            <a:fillRect/>
          </a:stretch>
        </p:blipFill>
        <p:spPr>
          <a:xfrm>
            <a:off x="2601595" y="0"/>
            <a:ext cx="9590405" cy="5013960"/>
          </a:xfrm>
          <a:prstGeom prst="rect">
            <a:avLst/>
          </a:prstGeom>
          <a:noFill/>
          <a:ln w="9525">
            <a:noFill/>
          </a:ln>
        </p:spPr>
      </p:pic>
      <p:pic>
        <p:nvPicPr>
          <p:cNvPr id="102" name="Picture 101"/>
          <p:cNvPicPr/>
          <p:nvPr/>
        </p:nvPicPr>
        <p:blipFill>
          <a:blip r:embed="rId4"/>
          <a:stretch>
            <a:fillRect/>
          </a:stretch>
        </p:blipFill>
        <p:spPr>
          <a:xfrm>
            <a:off x="0" y="4854575"/>
            <a:ext cx="2299970" cy="2003425"/>
          </a:xfrm>
          <a:prstGeom prst="rect">
            <a:avLst/>
          </a:prstGeom>
          <a:noFill/>
          <a:ln w="9525">
            <a:noFill/>
          </a:ln>
        </p:spPr>
      </p:pic>
      <p:sp>
        <p:nvSpPr>
          <p:cNvPr id="4" name="Text Box 3"/>
          <p:cNvSpPr txBox="1"/>
          <p:nvPr/>
        </p:nvSpPr>
        <p:spPr>
          <a:xfrm>
            <a:off x="2299970" y="5379720"/>
            <a:ext cx="9892030" cy="553998"/>
          </a:xfrm>
          <a:prstGeom prst="rect">
            <a:avLst/>
          </a:prstGeom>
        </p:spPr>
        <p:style>
          <a:lnRef idx="3">
            <a:schemeClr val="lt1"/>
          </a:lnRef>
          <a:fillRef idx="1">
            <a:schemeClr val="accent2"/>
          </a:fillRef>
          <a:effectRef idx="1">
            <a:schemeClr val="accent2"/>
          </a:effectRef>
          <a:fontRef idx="minor">
            <a:schemeClr val="lt1"/>
          </a:fontRef>
        </p:style>
        <p:txBody>
          <a:bodyPr wrap="square" rtlCol="0">
            <a:spAutoFit/>
          </a:bodyPr>
          <a:lstStyle/>
          <a:p>
            <a:r>
              <a:rPr lang="en-US" sz="3000" b="1" dirty="0">
                <a:solidFill>
                  <a:schemeClr val="tx1"/>
                </a:solidFill>
              </a:rPr>
              <a:t>HS </a:t>
            </a:r>
            <a:r>
              <a:rPr lang="en-US" sz="3000" b="1" dirty="0" err="1">
                <a:solidFill>
                  <a:schemeClr val="tx1"/>
                </a:solidFill>
              </a:rPr>
              <a:t>quan</a:t>
            </a:r>
            <a:r>
              <a:rPr lang="en-US" sz="3000" b="1" dirty="0">
                <a:solidFill>
                  <a:schemeClr val="tx1"/>
                </a:solidFill>
              </a:rPr>
              <a:t> </a:t>
            </a:r>
            <a:r>
              <a:rPr lang="en-US" sz="3000" b="1" dirty="0" err="1">
                <a:solidFill>
                  <a:schemeClr val="tx1"/>
                </a:solidFill>
              </a:rPr>
              <a:t>sát</a:t>
            </a:r>
            <a:r>
              <a:rPr lang="en-US" sz="3000" b="1" dirty="0">
                <a:solidFill>
                  <a:schemeClr val="tx1"/>
                </a:solidFill>
              </a:rPr>
              <a:t> </a:t>
            </a:r>
            <a:r>
              <a:rPr lang="en-US" sz="3000" b="1" dirty="0" err="1">
                <a:solidFill>
                  <a:schemeClr val="tx1"/>
                </a:solidFill>
              </a:rPr>
              <a:t>thí</a:t>
            </a:r>
            <a:r>
              <a:rPr lang="en-US" sz="3000" b="1" dirty="0">
                <a:solidFill>
                  <a:schemeClr val="tx1"/>
                </a:solidFill>
              </a:rPr>
              <a:t> </a:t>
            </a:r>
            <a:r>
              <a:rPr lang="en-US" sz="3000" b="1" dirty="0" err="1">
                <a:solidFill>
                  <a:schemeClr val="tx1"/>
                </a:solidFill>
              </a:rPr>
              <a:t>nghiệm</a:t>
            </a:r>
            <a:r>
              <a:rPr lang="en-US" sz="3000" b="1" dirty="0">
                <a:solidFill>
                  <a:schemeClr val="tx1"/>
                </a:solidFill>
              </a:rPr>
              <a:t>, </a:t>
            </a:r>
            <a:r>
              <a:rPr lang="en-US" sz="3000" b="1" dirty="0" err="1" smtClean="0">
                <a:solidFill>
                  <a:schemeClr val="tx1"/>
                </a:solidFill>
              </a:rPr>
              <a:t>hoàn</a:t>
            </a:r>
            <a:r>
              <a:rPr lang="en-US" sz="3000" b="1" dirty="0" smtClean="0">
                <a:solidFill>
                  <a:schemeClr val="tx1"/>
                </a:solidFill>
              </a:rPr>
              <a:t> </a:t>
            </a:r>
            <a:r>
              <a:rPr lang="en-US" sz="3000" b="1" dirty="0" err="1">
                <a:solidFill>
                  <a:schemeClr val="tx1"/>
                </a:solidFill>
              </a:rPr>
              <a:t>thành</a:t>
            </a:r>
            <a:r>
              <a:rPr lang="en-US" sz="3000" b="1" dirty="0">
                <a:solidFill>
                  <a:schemeClr val="tx1"/>
                </a:solidFill>
              </a:rPr>
              <a:t> </a:t>
            </a:r>
            <a:r>
              <a:rPr lang="en-US" sz="3000" b="1" dirty="0" err="1">
                <a:solidFill>
                  <a:schemeClr val="tx1"/>
                </a:solidFill>
              </a:rPr>
              <a:t>phiếu</a:t>
            </a:r>
            <a:r>
              <a:rPr lang="en-US" sz="3000" b="1" dirty="0">
                <a:solidFill>
                  <a:schemeClr val="tx1"/>
                </a:solidFill>
              </a:rPr>
              <a:t> </a:t>
            </a:r>
            <a:r>
              <a:rPr lang="en-US" sz="3000" b="1" dirty="0" err="1">
                <a:solidFill>
                  <a:schemeClr val="tx1"/>
                </a:solidFill>
              </a:rPr>
              <a:t>học</a:t>
            </a:r>
            <a:r>
              <a:rPr lang="en-US" sz="3000" b="1" dirty="0">
                <a:solidFill>
                  <a:schemeClr val="tx1"/>
                </a:solidFill>
              </a:rPr>
              <a:t> </a:t>
            </a:r>
            <a:r>
              <a:rPr lang="en-US" sz="3000" b="1" dirty="0" err="1">
                <a:solidFill>
                  <a:schemeClr val="tx1"/>
                </a:solidFill>
              </a:rPr>
              <a:t>tập</a:t>
            </a:r>
            <a:r>
              <a:rPr lang="en-US" sz="3000" b="1" dirty="0">
                <a:solidFill>
                  <a:schemeClr val="tx1"/>
                </a:solidFill>
              </a:rPr>
              <a:t> 1</a:t>
            </a:r>
            <a:r>
              <a:rPr lang="en-US" sz="3000" b="1" dirty="0">
                <a:solidFill>
                  <a:schemeClr val="tx1"/>
                </a:solidFill>
                <a:highlight>
                  <a:srgbClr val="C0C0C0"/>
                </a:highlight>
              </a:rPr>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 y="-46990"/>
            <a:ext cx="12192000" cy="6951980"/>
          </a:xfrm>
          <a:prstGeom prst="rect">
            <a:avLst/>
          </a:prstGeom>
        </p:spPr>
      </p:pic>
      <p:grpSp>
        <p:nvGrpSpPr>
          <p:cNvPr id="31" name="组合 30"/>
          <p:cNvGrpSpPr/>
          <p:nvPr/>
        </p:nvGrpSpPr>
        <p:grpSpPr>
          <a:xfrm>
            <a:off x="2273300" y="297815"/>
            <a:ext cx="10071735" cy="3091815"/>
            <a:chOff x="1199390" y="-92398"/>
            <a:chExt cx="8406630" cy="2179525"/>
          </a:xfrm>
        </p:grpSpPr>
        <p:sp>
          <p:nvSpPr>
            <p:cNvPr id="32" name="五边形 31"/>
            <p:cNvSpPr/>
            <p:nvPr/>
          </p:nvSpPr>
          <p:spPr>
            <a:xfrm>
              <a:off x="1199390" y="12637"/>
              <a:ext cx="1602572"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2593870" y="12637"/>
              <a:ext cx="6941128"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2802167" y="-92398"/>
              <a:ext cx="6803853" cy="2179525"/>
            </a:xfrm>
            <a:prstGeom prst="rect">
              <a:avLst/>
            </a:prstGeom>
            <a:noFill/>
          </p:spPr>
          <p:txBody>
            <a:bodyPr wrap="square" rtlCol="0">
              <a:spAutoFit/>
            </a:bodyPr>
            <a:lstStyle/>
            <a:p>
              <a:pPr>
                <a:lnSpc>
                  <a:spcPct val="150000"/>
                </a:lnSpc>
              </a:pPr>
              <a:r>
                <a:rPr lang="zh-CN" altLang="en-US" sz="2600" dirty="0">
                  <a:solidFill>
                    <a:schemeClr val="tx1">
                      <a:lumMod val="65000"/>
                      <a:lumOff val="35000"/>
                    </a:schemeClr>
                  </a:solidFill>
                  <a:latin typeface="Microsoft YaHei" panose="020B0503020204020204" charset="-122"/>
                  <a:ea typeface="Microsoft YaHei" panose="020B0503020204020204" charset="-122"/>
                </a:rPr>
                <a:t>Thức ăn được tiêu hóa chuyển thành các chất dinh dưỡng. P</a:t>
              </a:r>
              <a:r>
                <a:rPr lang="en-US" altLang="zh-CN" sz="2600" dirty="0">
                  <a:solidFill>
                    <a:schemeClr val="tx1">
                      <a:lumMod val="65000"/>
                      <a:lumOff val="35000"/>
                    </a:schemeClr>
                  </a:solidFill>
                  <a:latin typeface="Microsoft YaHei" panose="020B0503020204020204" charset="-122"/>
                  <a:ea typeface="Microsoft YaHei" panose="020B0503020204020204" charset="-122"/>
                </a:rPr>
                <a:t>hản ứng hóa học</a:t>
              </a:r>
              <a:r>
                <a:rPr lang="zh-CN" altLang="en-US" sz="2600" dirty="0">
                  <a:solidFill>
                    <a:schemeClr val="tx1">
                      <a:lumMod val="65000"/>
                      <a:lumOff val="35000"/>
                    </a:schemeClr>
                  </a:solidFill>
                  <a:latin typeface="Microsoft YaHei" panose="020B0503020204020204" charset="-122"/>
                  <a:ea typeface="Microsoft YaHei" panose="020B0503020204020204" charset="-122"/>
                </a:rPr>
                <a:t> giữa chất dinh dưỡng với oxygen cung cấp năng lượng cho cơ thể hoạt động là pư tỏa nhiệt hay thu nhiệt?</a:t>
              </a:r>
            </a:p>
            <a:p>
              <a:pPr>
                <a:lnSpc>
                  <a:spcPct val="150000"/>
                </a:lnSpc>
              </a:pPr>
              <a:r>
                <a:rPr lang="zh-CN" altLang="en-US" sz="2600" dirty="0">
                  <a:solidFill>
                    <a:schemeClr val="tx1">
                      <a:lumMod val="65000"/>
                      <a:lumOff val="35000"/>
                    </a:schemeClr>
                  </a:solidFill>
                  <a:latin typeface="Microsoft YaHei" panose="020B0503020204020204" charset="-122"/>
                  <a:ea typeface="Microsoft YaHei" panose="020B0503020204020204" charset="-122"/>
                </a:rPr>
                <a:t> </a:t>
              </a:r>
              <a:r>
                <a:rPr lang="en-US" altLang="zh-CN" sz="2600" dirty="0">
                  <a:solidFill>
                    <a:schemeClr val="tx1">
                      <a:lumMod val="65000"/>
                      <a:lumOff val="35000"/>
                    </a:schemeClr>
                  </a:solidFill>
                  <a:latin typeface="Microsoft YaHei" panose="020B0503020204020204" charset="-122"/>
                  <a:ea typeface="Microsoft YaHei" panose="020B0503020204020204" charset="-122"/>
                </a:rPr>
                <a:t>L</a:t>
              </a:r>
              <a:r>
                <a:rPr lang="zh-CN" altLang="en-US" sz="2600" dirty="0">
                  <a:solidFill>
                    <a:schemeClr val="tx1">
                      <a:lumMod val="65000"/>
                      <a:lumOff val="35000"/>
                    </a:schemeClr>
                  </a:solidFill>
                  <a:latin typeface="Microsoft YaHei" panose="020B0503020204020204" charset="-122"/>
                  <a:ea typeface="Microsoft YaHei" panose="020B0503020204020204" charset="-122"/>
                </a:rPr>
                <a:t>ấy thêm ví dụ về loại </a:t>
              </a:r>
              <a:r>
                <a:rPr lang="en-US" altLang="zh-CN" sz="2600" dirty="0">
                  <a:solidFill>
                    <a:schemeClr val="tx1">
                      <a:lumMod val="65000"/>
                      <a:lumOff val="35000"/>
                    </a:schemeClr>
                  </a:solidFill>
                  <a:latin typeface="Microsoft YaHei" panose="020B0503020204020204" charset="-122"/>
                  <a:ea typeface="Microsoft YaHei" panose="020B0503020204020204" charset="-122"/>
                </a:rPr>
                <a:t>phản ứng</a:t>
              </a:r>
              <a:r>
                <a:rPr lang="zh-CN" altLang="en-US" sz="2600" dirty="0">
                  <a:solidFill>
                    <a:schemeClr val="tx1">
                      <a:lumMod val="65000"/>
                      <a:lumOff val="35000"/>
                    </a:schemeClr>
                  </a:solidFill>
                  <a:latin typeface="Microsoft YaHei" panose="020B0503020204020204" charset="-122"/>
                  <a:ea typeface="Microsoft YaHei" panose="020B0503020204020204" charset="-122"/>
                </a:rPr>
                <a:t> này</a:t>
              </a:r>
            </a:p>
          </p:txBody>
        </p:sp>
      </p:grpSp>
      <p:grpSp>
        <p:nvGrpSpPr>
          <p:cNvPr id="41" name="组合 40"/>
          <p:cNvGrpSpPr/>
          <p:nvPr/>
        </p:nvGrpSpPr>
        <p:grpSpPr>
          <a:xfrm>
            <a:off x="2273300" y="3524885"/>
            <a:ext cx="9896476" cy="3147060"/>
            <a:chOff x="1218940" y="2850031"/>
            <a:chExt cx="6765809" cy="903389"/>
          </a:xfrm>
        </p:grpSpPr>
        <p:sp>
          <p:nvSpPr>
            <p:cNvPr id="42" name="五边形 41"/>
            <p:cNvSpPr/>
            <p:nvPr/>
          </p:nvSpPr>
          <p:spPr>
            <a:xfrm>
              <a:off x="1218940" y="2850031"/>
              <a:ext cx="1312788" cy="903389"/>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2490487" y="2850031"/>
              <a:ext cx="5494262" cy="90338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2702773" y="2924037"/>
              <a:ext cx="5281541" cy="715274"/>
            </a:xfrm>
            <a:prstGeom prst="rect">
              <a:avLst/>
            </a:prstGeom>
            <a:noFill/>
          </p:spPr>
          <p:txBody>
            <a:bodyPr wrap="square" rtlCol="0">
              <a:spAutoFit/>
            </a:bodyPr>
            <a:lstStyle/>
            <a:p>
              <a:pPr>
                <a:lnSpc>
                  <a:spcPct val="150000"/>
                </a:lnSpc>
              </a:pPr>
              <a:r>
                <a:rPr lang="zh-CN" altLang="en-US" sz="2600" dirty="0">
                  <a:solidFill>
                    <a:schemeClr val="tx1">
                      <a:lumMod val="65000"/>
                      <a:lumOff val="35000"/>
                    </a:schemeClr>
                  </a:solidFill>
                  <a:latin typeface="Microsoft YaHei" panose="020B0503020204020204" charset="-122"/>
                  <a:ea typeface="Microsoft YaHei" panose="020B0503020204020204" charset="-122"/>
                </a:rPr>
                <a:t>Q</a:t>
              </a:r>
              <a:r>
                <a:rPr lang="en-US" altLang="zh-CN" sz="2600" dirty="0">
                  <a:solidFill>
                    <a:schemeClr val="tx1">
                      <a:lumMod val="65000"/>
                      <a:lumOff val="35000"/>
                    </a:schemeClr>
                  </a:solidFill>
                  <a:latin typeface="Microsoft YaHei" panose="020B0503020204020204" charset="-122"/>
                  <a:ea typeface="Microsoft YaHei" panose="020B0503020204020204" charset="-122"/>
                </a:rPr>
                <a:t>úa</a:t>
              </a:r>
              <a:r>
                <a:rPr lang="zh-CN" altLang="en-US" sz="2600" dirty="0">
                  <a:solidFill>
                    <a:schemeClr val="tx1">
                      <a:lumMod val="65000"/>
                      <a:lumOff val="35000"/>
                    </a:schemeClr>
                  </a:solidFill>
                  <a:latin typeface="Microsoft YaHei" panose="020B0503020204020204" charset="-122"/>
                  <a:ea typeface="Microsoft YaHei" panose="020B0503020204020204" charset="-122"/>
                </a:rPr>
                <a:t> trình nung đá vôi (thành phần chính là CaCO</a:t>
              </a:r>
              <a:r>
                <a:rPr lang="zh-CN" altLang="en-US" sz="2600" baseline="-25000" dirty="0">
                  <a:solidFill>
                    <a:schemeClr val="tx1">
                      <a:lumMod val="65000"/>
                      <a:lumOff val="35000"/>
                    </a:schemeClr>
                  </a:solidFill>
                  <a:latin typeface="Microsoft YaHei" panose="020B0503020204020204" charset="-122"/>
                  <a:ea typeface="Microsoft YaHei" panose="020B0503020204020204" charset="-122"/>
                </a:rPr>
                <a:t>3</a:t>
              </a:r>
              <a:r>
                <a:rPr lang="zh-CN" altLang="en-US" sz="2600" dirty="0">
                  <a:solidFill>
                    <a:schemeClr val="tx1">
                      <a:lumMod val="65000"/>
                      <a:lumOff val="35000"/>
                    </a:schemeClr>
                  </a:solidFill>
                  <a:latin typeface="Microsoft YaHei" panose="020B0503020204020204" charset="-122"/>
                  <a:ea typeface="Microsoft YaHei" panose="020B0503020204020204" charset="-122"/>
                </a:rPr>
                <a:t>) thành vôi sống (CaO) và khí carbon dioxide (CO</a:t>
              </a:r>
              <a:r>
                <a:rPr lang="zh-CN" altLang="en-US" sz="2600" baseline="-25000" dirty="0">
                  <a:solidFill>
                    <a:schemeClr val="tx1">
                      <a:lumMod val="65000"/>
                      <a:lumOff val="35000"/>
                    </a:schemeClr>
                  </a:solidFill>
                  <a:latin typeface="Microsoft YaHei" panose="020B0503020204020204" charset="-122"/>
                  <a:ea typeface="Microsoft YaHei" panose="020B0503020204020204" charset="-122"/>
                </a:rPr>
                <a:t>2</a:t>
              </a:r>
              <a:r>
                <a:rPr lang="zh-CN" altLang="en-US" sz="2600" dirty="0">
                  <a:solidFill>
                    <a:schemeClr val="tx1">
                      <a:lumMod val="65000"/>
                      <a:lumOff val="35000"/>
                    </a:schemeClr>
                  </a:solidFill>
                  <a:latin typeface="Microsoft YaHei" panose="020B0503020204020204" charset="-122"/>
                  <a:ea typeface="Microsoft YaHei" panose="020B0503020204020204" charset="-122"/>
                </a:rPr>
                <a:t>) cần cung cấp năng lượng (dạng nhiệt). </a:t>
              </a:r>
              <a:r>
                <a:rPr lang="en-US" altLang="zh-CN" sz="2600" dirty="0">
                  <a:solidFill>
                    <a:schemeClr val="tx1">
                      <a:lumMod val="65000"/>
                      <a:lumOff val="35000"/>
                    </a:schemeClr>
                  </a:solidFill>
                  <a:latin typeface="Microsoft YaHei" panose="020B0503020204020204" charset="-122"/>
                  <a:ea typeface="Microsoft YaHei" panose="020B0503020204020204" charset="-122"/>
                </a:rPr>
                <a:t>Đ</a:t>
              </a:r>
              <a:r>
                <a:rPr lang="zh-CN" altLang="en-US" sz="2600" dirty="0">
                  <a:solidFill>
                    <a:schemeClr val="tx1">
                      <a:lumMod val="65000"/>
                      <a:lumOff val="35000"/>
                    </a:schemeClr>
                  </a:solidFill>
                  <a:latin typeface="Microsoft YaHei" panose="020B0503020204020204" charset="-122"/>
                  <a:ea typeface="Microsoft YaHei" panose="020B0503020204020204" charset="-122"/>
                </a:rPr>
                <a:t>ây là </a:t>
              </a:r>
              <a:r>
                <a:rPr lang="en-US" altLang="zh-CN" sz="2600" dirty="0">
                  <a:solidFill>
                    <a:schemeClr val="tx1">
                      <a:lumMod val="65000"/>
                      <a:lumOff val="35000"/>
                    </a:schemeClr>
                  </a:solidFill>
                  <a:latin typeface="Microsoft YaHei" panose="020B0503020204020204" charset="-122"/>
                  <a:ea typeface="Microsoft YaHei" panose="020B0503020204020204" charset="-122"/>
                </a:rPr>
                <a:t>phản ứng</a:t>
              </a:r>
              <a:r>
                <a:rPr lang="zh-CN" altLang="en-US" sz="2600" dirty="0">
                  <a:solidFill>
                    <a:schemeClr val="tx1">
                      <a:lumMod val="65000"/>
                      <a:lumOff val="35000"/>
                    </a:schemeClr>
                  </a:solidFill>
                  <a:latin typeface="Microsoft YaHei" panose="020B0503020204020204" charset="-122"/>
                  <a:ea typeface="Microsoft YaHei" panose="020B0503020204020204" charset="-122"/>
                </a:rPr>
                <a:t> tỏa nhiệt hay thu nhiệt?</a:t>
              </a:r>
            </a:p>
          </p:txBody>
        </p:sp>
      </p:gr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33" y="159163"/>
            <a:ext cx="2382043" cy="2382043"/>
          </a:xfrm>
          <a:prstGeom prst="rect">
            <a:avLst/>
          </a:prstGeom>
          <a:noFill/>
          <a:extLst>
            <a:ext uri="{909E8E84-426E-40DD-AFC4-6F175D3DCCD1}">
              <a14:hiddenFill xmlns:a14="http://schemas.microsoft.com/office/drawing/2010/main">
                <a:solidFill>
                  <a:srgbClr val="FFFFFF"/>
                </a:solidFill>
              </a14:hiddenFill>
            </a:ext>
          </a:extLst>
        </p:spPr>
      </p:pic>
      <p:sp>
        <p:nvSpPr>
          <p:cNvPr id="9" name="Text Box 8"/>
          <p:cNvSpPr txBox="1"/>
          <p:nvPr/>
        </p:nvSpPr>
        <p:spPr>
          <a:xfrm>
            <a:off x="2919095" y="1274445"/>
            <a:ext cx="628650" cy="521970"/>
          </a:xfrm>
          <a:prstGeom prst="rect">
            <a:avLst/>
          </a:prstGeom>
          <a:noFill/>
        </p:spPr>
        <p:txBody>
          <a:bodyPr wrap="square" rtlCol="0">
            <a:spAutoFit/>
          </a:bodyPr>
          <a:lstStyle/>
          <a:p>
            <a:r>
              <a:rPr lang="en-US" sz="2800" b="1"/>
              <a:t>1</a:t>
            </a:r>
          </a:p>
        </p:txBody>
      </p:sp>
      <p:sp>
        <p:nvSpPr>
          <p:cNvPr id="10" name="Text Box 9"/>
          <p:cNvSpPr txBox="1"/>
          <p:nvPr/>
        </p:nvSpPr>
        <p:spPr>
          <a:xfrm>
            <a:off x="2919095" y="4429760"/>
            <a:ext cx="628650" cy="521970"/>
          </a:xfrm>
          <a:prstGeom prst="rect">
            <a:avLst/>
          </a:prstGeom>
          <a:noFill/>
        </p:spPr>
        <p:txBody>
          <a:bodyPr wrap="square" rtlCol="0">
            <a:spAutoFit/>
          </a:bodyPr>
          <a:lstStyle/>
          <a:p>
            <a:r>
              <a:rPr lang="en-US" sz="2800" b="1"/>
              <a:t>2</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750" fill="hold"/>
                                        <p:tgtEl>
                                          <p:spTgt spid="41"/>
                                        </p:tgtEl>
                                        <p:attrNameLst>
                                          <p:attrName>ppt_x</p:attrName>
                                        </p:attrNameLst>
                                      </p:cBhvr>
                                      <p:tavLst>
                                        <p:tav tm="0">
                                          <p:val>
                                            <p:strVal val="#ppt_x"/>
                                          </p:val>
                                        </p:tav>
                                        <p:tav tm="100000">
                                          <p:val>
                                            <p:strVal val="#ppt_x"/>
                                          </p:val>
                                        </p:tav>
                                      </p:tavLst>
                                    </p:anim>
                                    <p:anim calcmode="lin" valueType="num">
                                      <p:cBhvr additive="base">
                                        <p:cTn id="13" dur="750" fill="hold"/>
                                        <p:tgtEl>
                                          <p:spTgt spid="41"/>
                                        </p:tgtEl>
                                        <p:attrNameLst>
                                          <p:attrName>ppt_y</p:attrName>
                                        </p:attrNameLst>
                                      </p:cBhvr>
                                      <p:tavLst>
                                        <p:tav tm="0">
                                          <p:val>
                                            <p:strVal val="1+#ppt_h/2"/>
                                          </p:val>
                                        </p:tav>
                                        <p:tav tm="100000">
                                          <p:val>
                                            <p:strVal val="#ppt_y"/>
                                          </p:val>
                                        </p:tav>
                                      </p:tavLst>
                                    </p:anim>
                                  </p:childTnLst>
                                </p:cTn>
                              </p:par>
                              <p:par>
                                <p:cTn id="14" presetID="1" presetClass="entr" presetSubtype="0" fill="hold" nodeType="withEffect">
                                  <p:stCondLst>
                                    <p:cond delay="0"/>
                                  </p:stCondLst>
                                  <p:childTnLst>
                                    <p:set>
                                      <p:cBhvr>
                                        <p:cTn id="15" dur="1" fill="hold">
                                          <p:stCondLst>
                                            <p:cond delay="0"/>
                                          </p:stCondLst>
                                        </p:cTn>
                                        <p:tgtEl>
                                          <p:spTgt spid="6146"/>
                                        </p:tgtEl>
                                        <p:attrNameLst>
                                          <p:attrName>style.visibility</p:attrName>
                                        </p:attrNameLst>
                                      </p:cBhvr>
                                      <p:to>
                                        <p:strVal val="visible"/>
                                      </p:to>
                                    </p:set>
                                  </p:childTnLst>
                                </p:cTn>
                              </p:par>
                              <p:par>
                                <p:cTn id="16" presetID="32" presetClass="emph" presetSubtype="0" fill="hold" nodeType="withEffect">
                                  <p:stCondLst>
                                    <p:cond delay="0"/>
                                  </p:stCondLst>
                                  <p:childTnLst>
                                    <p:animRot by="120000">
                                      <p:cBhvr>
                                        <p:cTn id="17" dur="100" fill="hold">
                                          <p:stCondLst>
                                            <p:cond delay="0"/>
                                          </p:stCondLst>
                                        </p:cTn>
                                        <p:tgtEl>
                                          <p:spTgt spid="6146"/>
                                        </p:tgtEl>
                                        <p:attrNameLst>
                                          <p:attrName>r</p:attrName>
                                        </p:attrNameLst>
                                      </p:cBhvr>
                                    </p:animRot>
                                    <p:animRot by="-240000">
                                      <p:cBhvr>
                                        <p:cTn id="18" dur="200" fill="hold">
                                          <p:stCondLst>
                                            <p:cond delay="200"/>
                                          </p:stCondLst>
                                        </p:cTn>
                                        <p:tgtEl>
                                          <p:spTgt spid="6146"/>
                                        </p:tgtEl>
                                        <p:attrNameLst>
                                          <p:attrName>r</p:attrName>
                                        </p:attrNameLst>
                                      </p:cBhvr>
                                    </p:animRot>
                                    <p:animRot by="240000">
                                      <p:cBhvr>
                                        <p:cTn id="19" dur="200" fill="hold">
                                          <p:stCondLst>
                                            <p:cond delay="400"/>
                                          </p:stCondLst>
                                        </p:cTn>
                                        <p:tgtEl>
                                          <p:spTgt spid="6146"/>
                                        </p:tgtEl>
                                        <p:attrNameLst>
                                          <p:attrName>r</p:attrName>
                                        </p:attrNameLst>
                                      </p:cBhvr>
                                    </p:animRot>
                                    <p:animRot by="-240000">
                                      <p:cBhvr>
                                        <p:cTn id="20" dur="200" fill="hold">
                                          <p:stCondLst>
                                            <p:cond delay="600"/>
                                          </p:stCondLst>
                                        </p:cTn>
                                        <p:tgtEl>
                                          <p:spTgt spid="6146"/>
                                        </p:tgtEl>
                                        <p:attrNameLst>
                                          <p:attrName>r</p:attrName>
                                        </p:attrNameLst>
                                      </p:cBhvr>
                                    </p:animRot>
                                    <p:animRot by="120000">
                                      <p:cBhvr>
                                        <p:cTn id="21" dur="200" fill="hold">
                                          <p:stCondLst>
                                            <p:cond delay="800"/>
                                          </p:stCondLst>
                                        </p:cTn>
                                        <p:tgtEl>
                                          <p:spTgt spid="614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 y="-46990"/>
            <a:ext cx="12192000" cy="6951980"/>
          </a:xfrm>
          <a:prstGeom prst="rect">
            <a:avLst/>
          </a:prstGeom>
        </p:spPr>
      </p:pic>
      <p:grpSp>
        <p:nvGrpSpPr>
          <p:cNvPr id="31" name="组合 30"/>
          <p:cNvGrpSpPr/>
          <p:nvPr/>
        </p:nvGrpSpPr>
        <p:grpSpPr>
          <a:xfrm>
            <a:off x="2086609" y="440405"/>
            <a:ext cx="10173335" cy="2495835"/>
            <a:chOff x="1043564" y="12409"/>
            <a:chExt cx="8491433" cy="2000086"/>
          </a:xfrm>
        </p:grpSpPr>
        <p:sp>
          <p:nvSpPr>
            <p:cNvPr id="32" name="五边形 31"/>
            <p:cNvSpPr/>
            <p:nvPr/>
          </p:nvSpPr>
          <p:spPr>
            <a:xfrm>
              <a:off x="1043564" y="12637"/>
              <a:ext cx="1623448"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2332040" y="12637"/>
              <a:ext cx="7202957"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2588569" y="12409"/>
              <a:ext cx="6889716" cy="1996805"/>
            </a:xfrm>
            <a:prstGeom prst="rect">
              <a:avLst/>
            </a:prstGeom>
            <a:noFill/>
          </p:spPr>
          <p:txBody>
            <a:bodyPr wrap="square" rtlCol="0">
              <a:spAutoFit/>
            </a:bodyPr>
            <a:lstStyle/>
            <a:p>
              <a:pPr>
                <a:lnSpc>
                  <a:spcPct val="150000"/>
                </a:lnSpc>
              </a:pPr>
              <a:r>
                <a:rPr lang="zh-CN" altLang="en-US" sz="2600" b="1" dirty="0">
                  <a:solidFill>
                    <a:schemeClr val="accent4">
                      <a:lumMod val="50000"/>
                    </a:schemeClr>
                  </a:solidFill>
                  <a:latin typeface="Microsoft YaHei" panose="020B0503020204020204" charset="-122"/>
                  <a:ea typeface="Microsoft YaHei" panose="020B0503020204020204" charset="-122"/>
                </a:rPr>
                <a:t>Quá trình tiêu hoá th</a:t>
              </a:r>
              <a:r>
                <a:rPr lang="en-US" altLang="zh-CN" sz="2600" b="1" dirty="0">
                  <a:solidFill>
                    <a:schemeClr val="accent4">
                      <a:lumMod val="50000"/>
                    </a:schemeClr>
                  </a:solidFill>
                  <a:latin typeface="Microsoft YaHei" panose="020B0503020204020204" charset="-122"/>
                  <a:ea typeface="Microsoft YaHei" panose="020B0503020204020204" charset="-122"/>
                </a:rPr>
                <a:t>ứ</a:t>
              </a:r>
              <a:r>
                <a:rPr lang="zh-CN" altLang="en-US" sz="2600" b="1" dirty="0">
                  <a:solidFill>
                    <a:schemeClr val="accent4">
                      <a:lumMod val="50000"/>
                    </a:schemeClr>
                  </a:solidFill>
                  <a:latin typeface="Microsoft YaHei" panose="020B0503020204020204" charset="-122"/>
                  <a:ea typeface="Microsoft YaHei" panose="020B0503020204020204" charset="-122"/>
                </a:rPr>
                <a:t>c ăn cung cấp năng lượng cho cơ thể hoạt động là phản ứng toả nhiệt. </a:t>
              </a:r>
            </a:p>
            <a:p>
              <a:pPr>
                <a:lnSpc>
                  <a:spcPct val="150000"/>
                </a:lnSpc>
              </a:pPr>
              <a:r>
                <a:rPr lang="zh-CN" altLang="en-US" sz="2600" b="1" dirty="0">
                  <a:solidFill>
                    <a:schemeClr val="accent4">
                      <a:lumMod val="50000"/>
                    </a:schemeClr>
                  </a:solidFill>
                  <a:latin typeface="Microsoft YaHei" panose="020B0503020204020204" charset="-122"/>
                  <a:ea typeface="Microsoft YaHei" panose="020B0503020204020204" charset="-122"/>
                </a:rPr>
                <a:t>Ví dụ khác vê phản ứng toả nhiệt: đốt cháy than, cồn, gas,...</a:t>
              </a:r>
            </a:p>
          </p:txBody>
        </p:sp>
      </p:grpSp>
      <p:grpSp>
        <p:nvGrpSpPr>
          <p:cNvPr id="41" name="组合 40"/>
          <p:cNvGrpSpPr/>
          <p:nvPr/>
        </p:nvGrpSpPr>
        <p:grpSpPr>
          <a:xfrm>
            <a:off x="2009775" y="3140711"/>
            <a:ext cx="10253980" cy="3763644"/>
            <a:chOff x="1218940" y="2849972"/>
            <a:chExt cx="6828393" cy="804469"/>
          </a:xfrm>
        </p:grpSpPr>
        <p:sp>
          <p:nvSpPr>
            <p:cNvPr id="42" name="五边形 41"/>
            <p:cNvSpPr/>
            <p:nvPr/>
          </p:nvSpPr>
          <p:spPr>
            <a:xfrm>
              <a:off x="1218940" y="2850031"/>
              <a:ext cx="1312788"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2297664" y="2850001"/>
              <a:ext cx="5687085" cy="80444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2565336" y="2849972"/>
              <a:ext cx="5481997" cy="789268"/>
            </a:xfrm>
            <a:prstGeom prst="rect">
              <a:avLst/>
            </a:prstGeom>
            <a:noFill/>
          </p:spPr>
          <p:txBody>
            <a:bodyPr wrap="square" rtlCol="0">
              <a:spAutoFit/>
            </a:bodyPr>
            <a:lstStyle/>
            <a:p>
              <a:pPr>
                <a:lnSpc>
                  <a:spcPct val="150000"/>
                </a:lnSpc>
              </a:pPr>
              <a:r>
                <a:rPr lang="zh-CN" altLang="en-US" sz="2600" b="1" dirty="0">
                  <a:solidFill>
                    <a:schemeClr val="accent4">
                      <a:lumMod val="50000"/>
                    </a:schemeClr>
                  </a:solidFill>
                  <a:latin typeface="Microsoft YaHei" panose="020B0503020204020204" charset="-122"/>
                  <a:ea typeface="Microsoft YaHei" panose="020B0503020204020204" charset="-122"/>
                </a:rPr>
                <a:t>Quá trình nung đá vôi là phản </a:t>
              </a:r>
              <a:r>
                <a:rPr lang="en-US" altLang="zh-CN" sz="2600" b="1" dirty="0">
                  <a:solidFill>
                    <a:schemeClr val="accent4">
                      <a:lumMod val="50000"/>
                    </a:schemeClr>
                  </a:solidFill>
                  <a:latin typeface="Microsoft YaHei" panose="020B0503020204020204" charset="-122"/>
                  <a:ea typeface="Microsoft YaHei" panose="020B0503020204020204" charset="-122"/>
                </a:rPr>
                <a:t>ứ</a:t>
              </a:r>
              <a:r>
                <a:rPr lang="zh-CN" altLang="en-US" sz="2600" b="1" dirty="0">
                  <a:solidFill>
                    <a:schemeClr val="accent4">
                      <a:lumMod val="50000"/>
                    </a:schemeClr>
                  </a:solidFill>
                  <a:latin typeface="Microsoft YaHei" panose="020B0503020204020204" charset="-122"/>
                  <a:ea typeface="Microsoft YaHei" panose="020B0503020204020204" charset="-122"/>
                </a:rPr>
                <a:t>ng thu nhiệt vì c</a:t>
              </a:r>
              <a:r>
                <a:rPr lang="en-US" altLang="zh-CN" sz="2600" b="1" dirty="0">
                  <a:solidFill>
                    <a:schemeClr val="accent4">
                      <a:lumMod val="50000"/>
                    </a:schemeClr>
                  </a:solidFill>
                  <a:latin typeface="Microsoft YaHei" panose="020B0503020204020204" charset="-122"/>
                  <a:ea typeface="Microsoft YaHei" panose="020B0503020204020204" charset="-122"/>
                </a:rPr>
                <a:t>ầ</a:t>
              </a:r>
              <a:r>
                <a:rPr lang="zh-CN" altLang="en-US" sz="2600" b="1" dirty="0">
                  <a:solidFill>
                    <a:schemeClr val="accent4">
                      <a:lumMod val="50000"/>
                    </a:schemeClr>
                  </a:solidFill>
                  <a:latin typeface="Microsoft YaHei" panose="020B0503020204020204" charset="-122"/>
                  <a:ea typeface="Microsoft YaHei" panose="020B0503020204020204" charset="-122"/>
                </a:rPr>
                <a:t>n cung cấp năng lượng từ phản ứng đốt cháy nhiên liệu là than đá. </a:t>
              </a:r>
            </a:p>
            <a:p>
              <a:pPr>
                <a:lnSpc>
                  <a:spcPct val="150000"/>
                </a:lnSpc>
              </a:pPr>
              <a:r>
                <a:rPr lang="zh-CN" altLang="en-US" sz="2600" b="1" dirty="0">
                  <a:solidFill>
                    <a:schemeClr val="accent4">
                      <a:lumMod val="50000"/>
                    </a:schemeClr>
                  </a:solidFill>
                  <a:latin typeface="Microsoft YaHei" panose="020B0503020204020204" charset="-122"/>
                  <a:ea typeface="Microsoft YaHei" panose="020B0503020204020204" charset="-122"/>
                </a:rPr>
                <a:t>Ví dụ về phản ứng thu nhiệt: phản </a:t>
              </a:r>
              <a:r>
                <a:rPr lang="en-US" altLang="zh-CN" sz="2600" b="1" dirty="0">
                  <a:solidFill>
                    <a:schemeClr val="accent4">
                      <a:lumMod val="50000"/>
                    </a:schemeClr>
                  </a:solidFill>
                  <a:latin typeface="Microsoft YaHei" panose="020B0503020204020204" charset="-122"/>
                  <a:ea typeface="Microsoft YaHei" panose="020B0503020204020204" charset="-122"/>
                </a:rPr>
                <a:t>ứ</a:t>
              </a:r>
              <a:r>
                <a:rPr lang="zh-CN" altLang="en-US" sz="2600" b="1" dirty="0">
                  <a:solidFill>
                    <a:schemeClr val="accent4">
                      <a:lumMod val="50000"/>
                    </a:schemeClr>
                  </a:solidFill>
                  <a:latin typeface="Microsoft YaHei" panose="020B0503020204020204" charset="-122"/>
                  <a:ea typeface="Microsoft YaHei" panose="020B0503020204020204" charset="-122"/>
                </a:rPr>
                <a:t>ng ph</a:t>
              </a:r>
              <a:r>
                <a:rPr lang="en-US" altLang="zh-CN" sz="2600" b="1" dirty="0">
                  <a:solidFill>
                    <a:schemeClr val="accent4">
                      <a:lumMod val="50000"/>
                    </a:schemeClr>
                  </a:solidFill>
                  <a:latin typeface="Microsoft YaHei" panose="020B0503020204020204" charset="-122"/>
                  <a:ea typeface="Microsoft YaHei" panose="020B0503020204020204" charset="-122"/>
                </a:rPr>
                <a:t>â</a:t>
              </a:r>
              <a:r>
                <a:rPr lang="zh-CN" altLang="en-US" sz="2600" b="1" dirty="0">
                  <a:solidFill>
                    <a:schemeClr val="accent4">
                      <a:lumMod val="50000"/>
                    </a:schemeClr>
                  </a:solidFill>
                  <a:latin typeface="Microsoft YaHei" panose="020B0503020204020204" charset="-122"/>
                  <a:ea typeface="Microsoft YaHei" panose="020B0503020204020204" charset="-122"/>
                </a:rPr>
                <a:t>n huỷ potassium permanganate, ammonium chloride, aluminium hydroxide,...</a:t>
              </a:r>
            </a:p>
          </p:txBody>
        </p:sp>
      </p:grpSp>
      <p:sp>
        <p:nvSpPr>
          <p:cNvPr id="9" name="Text Box 8"/>
          <p:cNvSpPr txBox="1"/>
          <p:nvPr/>
        </p:nvSpPr>
        <p:spPr>
          <a:xfrm>
            <a:off x="2919095" y="1274445"/>
            <a:ext cx="628650" cy="521970"/>
          </a:xfrm>
          <a:prstGeom prst="rect">
            <a:avLst/>
          </a:prstGeom>
          <a:noFill/>
        </p:spPr>
        <p:txBody>
          <a:bodyPr wrap="square" rtlCol="0">
            <a:spAutoFit/>
          </a:bodyPr>
          <a:lstStyle/>
          <a:p>
            <a:r>
              <a:rPr lang="en-US" sz="2800" b="1"/>
              <a:t>1</a:t>
            </a:r>
          </a:p>
        </p:txBody>
      </p:sp>
      <p:sp>
        <p:nvSpPr>
          <p:cNvPr id="10" name="Text Box 9"/>
          <p:cNvSpPr txBox="1"/>
          <p:nvPr/>
        </p:nvSpPr>
        <p:spPr>
          <a:xfrm>
            <a:off x="2919095" y="4429760"/>
            <a:ext cx="628650" cy="521970"/>
          </a:xfrm>
          <a:prstGeom prst="rect">
            <a:avLst/>
          </a:prstGeom>
          <a:noFill/>
        </p:spPr>
        <p:txBody>
          <a:bodyPr wrap="square" rtlCol="0">
            <a:spAutoFit/>
          </a:bodyPr>
          <a:lstStyle/>
          <a:p>
            <a:r>
              <a:rPr lang="en-US" sz="2800" b="1"/>
              <a:t>2</a:t>
            </a:r>
          </a:p>
        </p:txBody>
      </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7805" y="0"/>
            <a:ext cx="2305050" cy="3259455"/>
          </a:xfrm>
          <a:prstGeom prst="rect">
            <a:avLst/>
          </a:prstGeom>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41"/>
                                        </p:tgtEl>
                                        <p:attrNameLst>
                                          <p:attrName>style.visibility</p:attrName>
                                        </p:attrNameLst>
                                      </p:cBhvr>
                                      <p:to>
                                        <p:strVal val="visible"/>
                                      </p:to>
                                    </p:set>
                                    <p:anim calcmode="lin" valueType="num">
                                      <p:cBhvr additive="base">
                                        <p:cTn id="13" dur="500" fill="hold"/>
                                        <p:tgtEl>
                                          <p:spTgt spid="41"/>
                                        </p:tgtEl>
                                        <p:attrNameLst>
                                          <p:attrName>ppt_x</p:attrName>
                                        </p:attrNameLst>
                                      </p:cBhvr>
                                      <p:tavLst>
                                        <p:tav tm="0">
                                          <p:val>
                                            <p:strVal val="#ppt_x"/>
                                          </p:val>
                                        </p:tav>
                                        <p:tav tm="100000">
                                          <p:val>
                                            <p:strVal val="#ppt_x"/>
                                          </p:val>
                                        </p:tav>
                                      </p:tavLst>
                                    </p:anim>
                                    <p:anim calcmode="lin" valueType="num">
                                      <p:cBhvr additive="base">
                                        <p:cTn id="14"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0335" y="85280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b="1">
                <a:solidFill>
                  <a:srgbClr val="FFFF00"/>
                </a:solidFill>
                <a:sym typeface="+mn-ea"/>
              </a:rPr>
              <a:t>* </a:t>
            </a:r>
            <a:r>
              <a:rPr lang="en-US" altLang="zh-CN" b="1">
                <a:solidFill>
                  <a:srgbClr val="FFFF00"/>
                </a:solidFill>
                <a:sym typeface="+mn-ea"/>
              </a:rPr>
              <a:t>Biến đổi vật lý: </a:t>
            </a:r>
            <a:r>
              <a:rPr lang="en-US" altLang="zh-CN" b="1">
                <a:solidFill>
                  <a:schemeClr val="tx1"/>
                </a:solidFill>
                <a:sym typeface="+mn-ea"/>
              </a:rPr>
              <a:t>không có sự tạo thành chất mới</a:t>
            </a:r>
            <a:endParaRPr lang="zh-CN" altLang="en-US" sz="2800" b="1">
              <a:solidFill>
                <a:schemeClr val="tx1"/>
              </a:solidFill>
            </a:endParaRPr>
          </a:p>
        </p:txBody>
      </p:sp>
      <p:sp>
        <p:nvSpPr>
          <p:cNvPr id="15" name="圆角矩形 14"/>
          <p:cNvSpPr/>
          <p:nvPr/>
        </p:nvSpPr>
        <p:spPr bwMode="auto">
          <a:xfrm>
            <a:off x="4813300" y="2921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Calibri Light" panose="020F0302020204030204" charset="0"/>
                <a:ea typeface="Microsoft YaHei" panose="020B0503020204020204" charset="-122"/>
                <a:cs typeface="Calibri Light" panose="020F0302020204030204" charset="0"/>
              </a:rPr>
              <a:t>KẾT LUẬN</a:t>
            </a:r>
          </a:p>
        </p:txBody>
      </p:sp>
      <p:pic>
        <p:nvPicPr>
          <p:cNvPr id="3081" name="Picture 9" descr="9"/>
          <p:cNvPicPr>
            <a:picLocks noChangeAspect="1"/>
          </p:cNvPicPr>
          <p:nvPr/>
        </p:nvPicPr>
        <p:blipFill>
          <a:blip r:embed="rId3"/>
          <a:stretch>
            <a:fillRect/>
          </a:stretch>
        </p:blipFill>
        <p:spPr>
          <a:xfrm>
            <a:off x="329565" y="852805"/>
            <a:ext cx="7164705" cy="783590"/>
          </a:xfrm>
          <a:prstGeom prst="rect">
            <a:avLst/>
          </a:prstGeom>
          <a:noFill/>
          <a:ln w="9525">
            <a:noFill/>
          </a:ln>
        </p:spPr>
      </p:pic>
      <p:sp>
        <p:nvSpPr>
          <p:cNvPr id="3" name="Text Box 2"/>
          <p:cNvSpPr txBox="1"/>
          <p:nvPr/>
        </p:nvSpPr>
        <p:spPr>
          <a:xfrm>
            <a:off x="541020" y="915670"/>
            <a:ext cx="7394575" cy="521970"/>
          </a:xfrm>
          <a:prstGeom prst="rect">
            <a:avLst/>
          </a:prstGeom>
          <a:noFill/>
        </p:spPr>
        <p:txBody>
          <a:bodyPr wrap="square" rtlCol="0">
            <a:spAutoFit/>
          </a:bodyPr>
          <a:lstStyle/>
          <a:p>
            <a:r>
              <a:rPr lang="en-US" sz="2800" b="1">
                <a:latin typeface="+mj-lt"/>
                <a:cs typeface="+mj-lt"/>
                <a:sym typeface="+mn-ea"/>
              </a:rPr>
              <a:t>I. BIẾN ĐỔI VẬT LÝ VÀ BIẾN ĐỔI HÓA HỌC</a:t>
            </a:r>
            <a:endParaRPr lang="en-US" sz="2800" b="1">
              <a:latin typeface="+mj-lt"/>
              <a:cs typeface="+mj-lt"/>
            </a:endParaRPr>
          </a:p>
        </p:txBody>
      </p:sp>
      <p:pic>
        <p:nvPicPr>
          <p:cNvPr id="4" name="Picture 9" descr="9"/>
          <p:cNvPicPr>
            <a:picLocks noGrp="1" noChangeAspect="1"/>
          </p:cNvPicPr>
          <p:nvPr>
            <p:ph sz="half" idx="2"/>
          </p:nvPr>
        </p:nvPicPr>
        <p:blipFill>
          <a:blip r:embed="rId3"/>
          <a:stretch>
            <a:fillRect/>
          </a:stretch>
        </p:blipFill>
        <p:spPr>
          <a:xfrm>
            <a:off x="329565" y="1444625"/>
            <a:ext cx="6996430" cy="777875"/>
          </a:xfrm>
          <a:prstGeom prst="rect">
            <a:avLst/>
          </a:prstGeom>
          <a:noFill/>
          <a:ln w="9525">
            <a:noFill/>
          </a:ln>
        </p:spPr>
      </p:pic>
      <p:sp>
        <p:nvSpPr>
          <p:cNvPr id="6" name="Text Box 5"/>
          <p:cNvSpPr txBox="1"/>
          <p:nvPr/>
        </p:nvSpPr>
        <p:spPr>
          <a:xfrm>
            <a:off x="607060" y="1444625"/>
            <a:ext cx="3986530" cy="521970"/>
          </a:xfrm>
          <a:prstGeom prst="rect">
            <a:avLst/>
          </a:prstGeom>
          <a:noFill/>
        </p:spPr>
        <p:txBody>
          <a:bodyPr wrap="square" rtlCol="0">
            <a:spAutoFit/>
          </a:bodyPr>
          <a:lstStyle/>
          <a:p>
            <a:r>
              <a:rPr lang="en-US" sz="2800" b="1">
                <a:latin typeface="+mj-lt"/>
                <a:cs typeface="+mj-lt"/>
                <a:sym typeface="+mn-ea"/>
              </a:rPr>
              <a:t>II. PHẢN ỨNG HÓA HỌC</a:t>
            </a:r>
            <a:endParaRPr lang="en-US" sz="2800" b="1">
              <a:latin typeface="+mj-lt"/>
              <a:cs typeface="+mj-lt"/>
            </a:endParaRPr>
          </a:p>
        </p:txBody>
      </p:sp>
      <p:pic>
        <p:nvPicPr>
          <p:cNvPr id="8" name="Picture 6" descr="7"/>
          <p:cNvPicPr>
            <a:picLocks noChangeAspect="1"/>
          </p:cNvPicPr>
          <p:nvPr/>
        </p:nvPicPr>
        <p:blipFill>
          <a:blip r:embed="rId2"/>
          <a:stretch>
            <a:fillRect/>
          </a:stretch>
        </p:blipFill>
        <p:spPr>
          <a:xfrm>
            <a:off x="142875" y="29210"/>
            <a:ext cx="1082040" cy="1060450"/>
          </a:xfrm>
          <a:prstGeom prst="rect">
            <a:avLst/>
          </a:prstGeom>
          <a:noFill/>
          <a:ln w="9525">
            <a:noFill/>
          </a:ln>
        </p:spPr>
      </p:pic>
      <p:sp>
        <p:nvSpPr>
          <p:cNvPr id="5" name="Rounded Rectangle 4"/>
          <p:cNvSpPr/>
          <p:nvPr/>
        </p:nvSpPr>
        <p:spPr>
          <a:xfrm>
            <a:off x="541020" y="3390900"/>
            <a:ext cx="11648440" cy="1206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r>
              <a:rPr lang="en-US" sz="2800">
                <a:solidFill>
                  <a:schemeClr val="accent6">
                    <a:lumMod val="50000"/>
                  </a:schemeClr>
                </a:solidFill>
              </a:rPr>
              <a:t>- Phản ứng tỏa nhiệt giải phóng năng lượng (dạng nhiệt) ra môi trường</a:t>
            </a:r>
          </a:p>
          <a:p>
            <a:pPr algn="l"/>
            <a:r>
              <a:rPr lang="en-US" sz="2800">
                <a:solidFill>
                  <a:schemeClr val="accent6">
                    <a:lumMod val="50000"/>
                  </a:schemeClr>
                </a:solidFill>
              </a:rPr>
              <a:t>- Phản ứng thu nhiệt nhận năng lượng (dạng nhiệt) từ môi trường trong suốt quá trình phản ứng.</a:t>
            </a:r>
          </a:p>
        </p:txBody>
      </p:sp>
      <p:pic>
        <p:nvPicPr>
          <p:cNvPr id="9" name="Picture 9" descr="9"/>
          <p:cNvPicPr>
            <a:picLocks noChangeAspect="1"/>
          </p:cNvPicPr>
          <p:nvPr/>
        </p:nvPicPr>
        <p:blipFill>
          <a:blip r:embed="rId3"/>
          <a:stretch>
            <a:fillRect/>
          </a:stretch>
        </p:blipFill>
        <p:spPr>
          <a:xfrm>
            <a:off x="329565" y="2072640"/>
            <a:ext cx="8152765" cy="777875"/>
          </a:xfrm>
          <a:prstGeom prst="rect">
            <a:avLst/>
          </a:prstGeom>
          <a:noFill/>
          <a:ln w="9525">
            <a:noFill/>
          </a:ln>
        </p:spPr>
      </p:pic>
      <p:sp>
        <p:nvSpPr>
          <p:cNvPr id="10" name="Text Box 9"/>
          <p:cNvSpPr txBox="1"/>
          <p:nvPr/>
        </p:nvSpPr>
        <p:spPr>
          <a:xfrm>
            <a:off x="607060" y="2101215"/>
            <a:ext cx="7555865" cy="521970"/>
          </a:xfrm>
          <a:prstGeom prst="rect">
            <a:avLst/>
          </a:prstGeom>
          <a:noFill/>
        </p:spPr>
        <p:txBody>
          <a:bodyPr wrap="square" rtlCol="0">
            <a:spAutoFit/>
          </a:bodyPr>
          <a:lstStyle/>
          <a:p>
            <a:r>
              <a:rPr lang="en-US" sz="2800" b="1">
                <a:latin typeface="+mj-lt"/>
                <a:cs typeface="+mj-lt"/>
                <a:sym typeface="+mn-ea"/>
              </a:rPr>
              <a:t>III. NĂNG LƯỢNG CỦA PHẢN ỨNG HÓA HỌC</a:t>
            </a:r>
            <a:endParaRPr lang="en-US" sz="2800" b="1">
              <a:latin typeface="+mj-lt"/>
              <a:cs typeface="+mj-lt"/>
            </a:endParaRPr>
          </a:p>
        </p:txBody>
      </p:sp>
      <p:sp>
        <p:nvSpPr>
          <p:cNvPr id="11" name="圆角矩形 25"/>
          <p:cNvSpPr/>
          <p:nvPr/>
        </p:nvSpPr>
        <p:spPr>
          <a:xfrm>
            <a:off x="541020" y="2778125"/>
            <a:ext cx="840105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rgbClr val="FF0000"/>
                </a:solidFill>
                <a:latin typeface="Microsoft YaHei" panose="020B0503020204020204" charset="-122"/>
                <a:ea typeface="Microsoft YaHei" panose="020B0503020204020204" charset="-122"/>
              </a:rPr>
              <a:t>1. </a:t>
            </a:r>
            <a:r>
              <a:rPr lang="en-US" altLang="zh-CN" sz="2800" b="1" dirty="0">
                <a:solidFill>
                  <a:srgbClr val="FF0000"/>
                </a:solidFill>
                <a:latin typeface="Microsoft YaHei" panose="020B0503020204020204" charset="-122"/>
                <a:ea typeface="Microsoft YaHei" panose="020B0503020204020204" charset="-122"/>
                <a:sym typeface="+mn-ea"/>
              </a:rPr>
              <a:t>Phản ứng tỏa nhiệt, phản ứng thu nhiệt</a:t>
            </a:r>
            <a:r>
              <a:rPr lang="en-US" altLang="zh-CN" sz="2800" b="1" dirty="0">
                <a:solidFill>
                  <a:srgbClr val="FF0000"/>
                </a:solidFill>
                <a:latin typeface="Microsoft YaHei" panose="020B0503020204020204" charset="-122"/>
                <a:ea typeface="Microsoft YaHei" panose="020B0503020204020204" charset="-122"/>
              </a:rPr>
              <a:t> :</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7" presetClass="entr" presetSubtype="4" fill="hold" grpId="2"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0" fill="hold"/>
                                        <p:tgtEl>
                                          <p:spTgt spid="5"/>
                                        </p:tgtEl>
                                        <p:attrNameLst>
                                          <p:attrName>ppt_x</p:attrName>
                                        </p:attrNameLst>
                                      </p:cBhvr>
                                      <p:tavLst>
                                        <p:tav tm="0">
                                          <p:val>
                                            <p:strVal val="#ppt_x"/>
                                          </p:val>
                                        </p:tav>
                                        <p:tav tm="100000">
                                          <p:val>
                                            <p:strVal val="#ppt_x"/>
                                          </p:val>
                                        </p:tav>
                                      </p:tavLst>
                                    </p:anim>
                                    <p:anim calcmode="lin" valueType="num">
                                      <p:cBhvr additive="base">
                                        <p:cTn id="20"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P spid="5" grpId="1" animBg="1"/>
      <p:bldP spid="5" grpId="2" animBg="1"/>
      <p:bldP spid="10" grpId="0"/>
      <p:bldP spid="11" grpId="0" bldLvl="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grpSp>
        <p:nvGrpSpPr>
          <p:cNvPr id="14" name="组合 13"/>
          <p:cNvGrpSpPr/>
          <p:nvPr/>
        </p:nvGrpSpPr>
        <p:grpSpPr>
          <a:xfrm>
            <a:off x="2528570" y="342900"/>
            <a:ext cx="7660005" cy="1200150"/>
            <a:chOff x="4838820" y="2375552"/>
            <a:chExt cx="5544616" cy="1200507"/>
          </a:xfrm>
        </p:grpSpPr>
        <p:sp>
          <p:nvSpPr>
            <p:cNvPr id="10" name="矩形 3"/>
            <p:cNvSpPr/>
            <p:nvPr/>
          </p:nvSpPr>
          <p:spPr>
            <a:xfrm>
              <a:off x="4838820" y="2375552"/>
              <a:ext cx="5544616" cy="1200507"/>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solidFill>
              <a:srgbClr val="2DB2A4"/>
            </a:solidFill>
            <a:ln w="9525">
              <a:noFill/>
            </a:ln>
            <a:effectLst>
              <a:outerShdw blurRad="4318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矩形 3"/>
            <p:cNvSpPr/>
            <p:nvPr/>
          </p:nvSpPr>
          <p:spPr>
            <a:xfrm>
              <a:off x="4945460" y="2471749"/>
              <a:ext cx="5328592" cy="1008112"/>
            </a:xfrm>
            <a:custGeom>
              <a:avLst/>
              <a:gdLst/>
              <a:ahLst/>
              <a:cxnLst/>
              <a:rect l="l" t="t" r="r" b="b"/>
              <a:pathLst>
                <a:path w="6025861" h="1158747">
                  <a:moveTo>
                    <a:pt x="575194" y="0"/>
                  </a:moveTo>
                  <a:lnTo>
                    <a:pt x="1992514" y="0"/>
                  </a:lnTo>
                  <a:lnTo>
                    <a:pt x="4154179" y="0"/>
                  </a:lnTo>
                  <a:lnTo>
                    <a:pt x="5571499" y="0"/>
                  </a:lnTo>
                  <a:lnTo>
                    <a:pt x="5571499" y="474"/>
                  </a:lnTo>
                  <a:lnTo>
                    <a:pt x="5639364" y="474"/>
                  </a:lnTo>
                  <a:cubicBezTo>
                    <a:pt x="5661410" y="0"/>
                    <a:pt x="5683924" y="5211"/>
                    <a:pt x="5704562" y="17528"/>
                  </a:cubicBezTo>
                  <a:cubicBezTo>
                    <a:pt x="5723793" y="28424"/>
                    <a:pt x="5739272" y="44057"/>
                    <a:pt x="5749591" y="62533"/>
                  </a:cubicBezTo>
                  <a:lnTo>
                    <a:pt x="6008038" y="514473"/>
                  </a:lnTo>
                  <a:cubicBezTo>
                    <a:pt x="6019294" y="533422"/>
                    <a:pt x="6025861" y="555687"/>
                    <a:pt x="6025861" y="579374"/>
                  </a:cubicBezTo>
                  <a:cubicBezTo>
                    <a:pt x="6025861" y="603534"/>
                    <a:pt x="6019294" y="625799"/>
                    <a:pt x="6007568" y="644749"/>
                  </a:cubicBezTo>
                  <a:lnTo>
                    <a:pt x="5749591" y="1096688"/>
                  </a:lnTo>
                  <a:cubicBezTo>
                    <a:pt x="5738803" y="1114690"/>
                    <a:pt x="5723793" y="1130324"/>
                    <a:pt x="5704562" y="1141693"/>
                  </a:cubicBezTo>
                  <a:cubicBezTo>
                    <a:pt x="5684393" y="1153536"/>
                    <a:pt x="5662348" y="1158747"/>
                    <a:pt x="5640302" y="1158273"/>
                  </a:cubicBezTo>
                  <a:lnTo>
                    <a:pt x="5571499" y="1158273"/>
                  </a:lnTo>
                  <a:lnTo>
                    <a:pt x="5571499" y="1158747"/>
                  </a:lnTo>
                  <a:lnTo>
                    <a:pt x="4154179" y="1158747"/>
                  </a:lnTo>
                  <a:lnTo>
                    <a:pt x="1992514" y="1158747"/>
                  </a:lnTo>
                  <a:lnTo>
                    <a:pt x="575194" y="1158747"/>
                  </a:lnTo>
                  <a:lnTo>
                    <a:pt x="575194" y="1158273"/>
                  </a:lnTo>
                  <a:lnTo>
                    <a:pt x="382745" y="1158273"/>
                  </a:lnTo>
                  <a:cubicBezTo>
                    <a:pt x="362107" y="1158273"/>
                    <a:pt x="340530" y="1153062"/>
                    <a:pt x="321299" y="1141693"/>
                  </a:cubicBezTo>
                  <a:cubicBezTo>
                    <a:pt x="302069" y="1130324"/>
                    <a:pt x="286590" y="1114690"/>
                    <a:pt x="276270" y="1096215"/>
                  </a:cubicBezTo>
                  <a:lnTo>
                    <a:pt x="16886" y="642380"/>
                  </a:lnTo>
                  <a:cubicBezTo>
                    <a:pt x="6098" y="623904"/>
                    <a:pt x="0" y="602587"/>
                    <a:pt x="0" y="579374"/>
                  </a:cubicBezTo>
                  <a:cubicBezTo>
                    <a:pt x="0" y="556161"/>
                    <a:pt x="6098" y="534843"/>
                    <a:pt x="16886" y="515894"/>
                  </a:cubicBezTo>
                  <a:lnTo>
                    <a:pt x="275332" y="63954"/>
                  </a:lnTo>
                  <a:cubicBezTo>
                    <a:pt x="286120" y="45478"/>
                    <a:pt x="301599" y="28898"/>
                    <a:pt x="321299" y="17528"/>
                  </a:cubicBezTo>
                  <a:cubicBezTo>
                    <a:pt x="339592" y="6633"/>
                    <a:pt x="359762" y="948"/>
                    <a:pt x="379930" y="474"/>
                  </a:cubicBezTo>
                  <a:lnTo>
                    <a:pt x="575194" y="474"/>
                  </a:lnTo>
                  <a:close/>
                </a:path>
              </a:pathLst>
            </a:custGeom>
            <a:blipFill>
              <a:blip r:embed="rId3"/>
              <a:stretch>
                <a:fillRect/>
              </a:stretch>
            </a:blipFill>
            <a:ln w="952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1592454" y="217402"/>
            <a:ext cx="1610563" cy="1452100"/>
            <a:chOff x="2713211" y="1988840"/>
            <a:chExt cx="1610824" cy="1452335"/>
          </a:xfrm>
        </p:grpSpPr>
        <p:sp>
          <p:nvSpPr>
            <p:cNvPr id="3" name="Freeform 5"/>
            <p:cNvSpPr/>
            <p:nvPr/>
          </p:nvSpPr>
          <p:spPr bwMode="auto">
            <a:xfrm>
              <a:off x="2713211" y="1988840"/>
              <a:ext cx="1610824" cy="145233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solidFill>
              <a:srgbClr val="2DB2A4"/>
            </a:solidFill>
            <a:ln w="9525" cap="flat">
              <a:noFill/>
              <a:prstDash val="solid"/>
              <a:miter lim="800000"/>
            </a:ln>
            <a:effectLst>
              <a:outerShdw blurRad="431800" dist="889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sp>
          <p:nvSpPr>
            <p:cNvPr id="4" name="Freeform 5"/>
            <p:cNvSpPr/>
            <p:nvPr/>
          </p:nvSpPr>
          <p:spPr bwMode="auto">
            <a:xfrm>
              <a:off x="2838739" y="2087520"/>
              <a:ext cx="1359768" cy="1254975"/>
            </a:xfrm>
            <a:custGeom>
              <a:avLst/>
              <a:gdLst>
                <a:gd name="T0" fmla="*/ 2151 w 2740"/>
                <a:gd name="T1" fmla="*/ 2315 h 2446"/>
                <a:gd name="T2" fmla="*/ 2055 w 2740"/>
                <a:gd name="T3" fmla="*/ 2410 h 2446"/>
                <a:gd name="T4" fmla="*/ 1918 w 2740"/>
                <a:gd name="T5" fmla="*/ 2445 h 2446"/>
                <a:gd name="T6" fmla="*/ 816 w 2740"/>
                <a:gd name="T7" fmla="*/ 2445 h 2446"/>
                <a:gd name="T8" fmla="*/ 685 w 2740"/>
                <a:gd name="T9" fmla="*/ 2410 h 2446"/>
                <a:gd name="T10" fmla="*/ 589 w 2740"/>
                <a:gd name="T11" fmla="*/ 2314 h 2446"/>
                <a:gd name="T12" fmla="*/ 36 w 2740"/>
                <a:gd name="T13" fmla="*/ 1356 h 2446"/>
                <a:gd name="T14" fmla="*/ 0 w 2740"/>
                <a:gd name="T15" fmla="*/ 1223 h 2446"/>
                <a:gd name="T16" fmla="*/ 36 w 2740"/>
                <a:gd name="T17" fmla="*/ 1089 h 2446"/>
                <a:gd name="T18" fmla="*/ 587 w 2740"/>
                <a:gd name="T19" fmla="*/ 135 h 2446"/>
                <a:gd name="T20" fmla="*/ 685 w 2740"/>
                <a:gd name="T21" fmla="*/ 37 h 2446"/>
                <a:gd name="T22" fmla="*/ 810 w 2740"/>
                <a:gd name="T23" fmla="*/ 1 h 2446"/>
                <a:gd name="T24" fmla="*/ 1916 w 2740"/>
                <a:gd name="T25" fmla="*/ 1 h 2446"/>
                <a:gd name="T26" fmla="*/ 2055 w 2740"/>
                <a:gd name="T27" fmla="*/ 37 h 2446"/>
                <a:gd name="T28" fmla="*/ 2151 w 2740"/>
                <a:gd name="T29" fmla="*/ 132 h 2446"/>
                <a:gd name="T30" fmla="*/ 2702 w 2740"/>
                <a:gd name="T31" fmla="*/ 1086 h 2446"/>
                <a:gd name="T32" fmla="*/ 2740 w 2740"/>
                <a:gd name="T33" fmla="*/ 1223 h 2446"/>
                <a:gd name="T34" fmla="*/ 2701 w 2740"/>
                <a:gd name="T35" fmla="*/ 1361 h 2446"/>
                <a:gd name="T36" fmla="*/ 2151 w 2740"/>
                <a:gd name="T37" fmla="*/ 2315 h 2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740" h="2446">
                  <a:moveTo>
                    <a:pt x="2151" y="2315"/>
                  </a:moveTo>
                  <a:cubicBezTo>
                    <a:pt x="2128" y="2353"/>
                    <a:pt x="2096" y="2386"/>
                    <a:pt x="2055" y="2410"/>
                  </a:cubicBezTo>
                  <a:cubicBezTo>
                    <a:pt x="2012" y="2435"/>
                    <a:pt x="1965" y="2446"/>
                    <a:pt x="1918" y="2445"/>
                  </a:cubicBezTo>
                  <a:lnTo>
                    <a:pt x="816" y="2445"/>
                  </a:lnTo>
                  <a:cubicBezTo>
                    <a:pt x="772" y="2445"/>
                    <a:pt x="726" y="2434"/>
                    <a:pt x="685" y="2410"/>
                  </a:cubicBezTo>
                  <a:cubicBezTo>
                    <a:pt x="644" y="2386"/>
                    <a:pt x="611" y="2353"/>
                    <a:pt x="589" y="2314"/>
                  </a:cubicBezTo>
                  <a:lnTo>
                    <a:pt x="36" y="1356"/>
                  </a:lnTo>
                  <a:cubicBezTo>
                    <a:pt x="13" y="1317"/>
                    <a:pt x="0" y="1272"/>
                    <a:pt x="0" y="1223"/>
                  </a:cubicBezTo>
                  <a:cubicBezTo>
                    <a:pt x="0" y="1174"/>
                    <a:pt x="13" y="1129"/>
                    <a:pt x="36" y="1089"/>
                  </a:cubicBezTo>
                  <a:lnTo>
                    <a:pt x="587" y="135"/>
                  </a:lnTo>
                  <a:cubicBezTo>
                    <a:pt x="610" y="96"/>
                    <a:pt x="643" y="61"/>
                    <a:pt x="685" y="37"/>
                  </a:cubicBezTo>
                  <a:cubicBezTo>
                    <a:pt x="724" y="14"/>
                    <a:pt x="767" y="2"/>
                    <a:pt x="810" y="1"/>
                  </a:cubicBezTo>
                  <a:lnTo>
                    <a:pt x="1916" y="1"/>
                  </a:lnTo>
                  <a:cubicBezTo>
                    <a:pt x="1963" y="0"/>
                    <a:pt x="2011" y="11"/>
                    <a:pt x="2055" y="37"/>
                  </a:cubicBezTo>
                  <a:cubicBezTo>
                    <a:pt x="2096" y="60"/>
                    <a:pt x="2129" y="93"/>
                    <a:pt x="2151" y="132"/>
                  </a:cubicBezTo>
                  <a:lnTo>
                    <a:pt x="2702" y="1086"/>
                  </a:lnTo>
                  <a:cubicBezTo>
                    <a:pt x="2726" y="1126"/>
                    <a:pt x="2740" y="1173"/>
                    <a:pt x="2740" y="1223"/>
                  </a:cubicBezTo>
                  <a:cubicBezTo>
                    <a:pt x="2740" y="1274"/>
                    <a:pt x="2726" y="1321"/>
                    <a:pt x="2701" y="1361"/>
                  </a:cubicBezTo>
                  <a:lnTo>
                    <a:pt x="2151" y="2315"/>
                  </a:lnTo>
                  <a:close/>
                </a:path>
              </a:pathLst>
            </a:custGeom>
            <a:blipFill>
              <a:blip r:embed="rId3"/>
              <a:stretch>
                <a:fillRect l="-167158" t="-31921" r="-198372" b="-151558"/>
              </a:stretch>
            </a:blipFill>
            <a:ln w="9525" cap="flat">
              <a:noFill/>
              <a:prstDash val="solid"/>
              <a:miter lim="800000"/>
            </a:ln>
            <a:effectLst>
              <a:outerShdw blurRad="50800" dist="38100" dir="2700000" algn="tl" rotWithShape="0">
                <a:prstClr val="black">
                  <a:alpha val="40000"/>
                </a:prstClr>
              </a:outerShdw>
            </a:effectLst>
          </p:spPr>
          <p:txBody>
            <a:bodyPr vert="horz" wrap="square" lIns="91425" tIns="45712" rIns="91425" bIns="45712" numCol="1" anchor="t" anchorCtr="0" compatLnSpc="1"/>
            <a:lstStyle/>
            <a:p>
              <a:endParaRPr lang="zh-CN" altLang="en-US"/>
            </a:p>
          </p:txBody>
        </p:sp>
      </p:grpSp>
      <p:sp>
        <p:nvSpPr>
          <p:cNvPr id="12" name="文本框 52"/>
          <p:cNvSpPr txBox="1"/>
          <p:nvPr/>
        </p:nvSpPr>
        <p:spPr>
          <a:xfrm>
            <a:off x="1542415" y="466090"/>
            <a:ext cx="1610360" cy="645160"/>
          </a:xfrm>
          <a:prstGeom prst="rect">
            <a:avLst/>
          </a:prstGeom>
          <a:noFill/>
        </p:spPr>
        <p:txBody>
          <a:bodyPr wrap="square" rtlCol="0">
            <a:spAutoFit/>
          </a:bodyPr>
          <a:lstStyle/>
          <a:p>
            <a:pPr algn="ctr"/>
            <a:r>
              <a:rPr lang="en-US" altLang="zh-CN" sz="3600" b="1" dirty="0">
                <a:solidFill>
                  <a:srgbClr val="F77A08"/>
                </a:solidFill>
                <a:latin typeface="Microsoft YaHei" panose="020B0503020204020204" charset="-122"/>
                <a:ea typeface="Microsoft YaHei" panose="020B0503020204020204" charset="-122"/>
              </a:rPr>
              <a:t>III.</a:t>
            </a:r>
          </a:p>
        </p:txBody>
      </p:sp>
      <p:sp>
        <p:nvSpPr>
          <p:cNvPr id="26" name="圆角矩形 25"/>
          <p:cNvSpPr/>
          <p:nvPr/>
        </p:nvSpPr>
        <p:spPr>
          <a:xfrm>
            <a:off x="3662680" y="1835150"/>
            <a:ext cx="840105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sym typeface="+mn-ea"/>
              </a:rPr>
              <a:t>Phản ứng tỏa nhiệt, phản ứng thu nhiệt</a:t>
            </a:r>
            <a:r>
              <a:rPr lang="en-US" altLang="zh-CN" sz="2800" b="1" dirty="0">
                <a:solidFill>
                  <a:schemeClr val="accent6">
                    <a:lumMod val="50000"/>
                  </a:schemeClr>
                </a:solidFill>
                <a:latin typeface="Microsoft YaHei" panose="020B0503020204020204" charset="-122"/>
                <a:ea typeface="Microsoft YaHei" panose="020B0503020204020204" charset="-122"/>
              </a:rPr>
              <a:t> :</a:t>
            </a:r>
          </a:p>
        </p:txBody>
      </p:sp>
      <p:sp>
        <p:nvSpPr>
          <p:cNvPr id="45" name="圆角矩形 44"/>
          <p:cNvSpPr/>
          <p:nvPr/>
        </p:nvSpPr>
        <p:spPr>
          <a:xfrm>
            <a:off x="2295394" y="1678305"/>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1</a:t>
            </a:r>
            <a:endParaRPr lang="zh-CN" altLang="en-US" sz="2400" dirty="0">
              <a:solidFill>
                <a:schemeClr val="bg1"/>
              </a:solidFill>
              <a:latin typeface="Impact" panose="020B0806030902050204" charset="0"/>
              <a:ea typeface="Microsoft YaHei" panose="020B0503020204020204" charset="-122"/>
            </a:endParaRPr>
          </a:p>
        </p:txBody>
      </p:sp>
      <p:sp>
        <p:nvSpPr>
          <p:cNvPr id="5" name="文本框 52"/>
          <p:cNvSpPr txBox="1"/>
          <p:nvPr/>
        </p:nvSpPr>
        <p:spPr>
          <a:xfrm>
            <a:off x="3302000" y="681990"/>
            <a:ext cx="6263005" cy="521970"/>
          </a:xfrm>
          <a:prstGeom prst="rect">
            <a:avLst/>
          </a:prstGeom>
          <a:noFill/>
        </p:spPr>
        <p:txBody>
          <a:bodyPr wrap="square" rtlCol="0">
            <a:spAutoFit/>
          </a:bodyPr>
          <a:lstStyle/>
          <a:p>
            <a:pPr algn="ctr"/>
            <a:r>
              <a:rPr lang="en-US" altLang="zh-CN" sz="2800" b="1" dirty="0">
                <a:solidFill>
                  <a:schemeClr val="accent5">
                    <a:lumMod val="75000"/>
                  </a:schemeClr>
                </a:solidFill>
                <a:latin typeface="Arial" panose="020B0604020202020204" pitchFamily="34" charset="0"/>
                <a:ea typeface="Microsoft YaHei" panose="020B0503020204020204" charset="-122"/>
                <a:cs typeface="Arial" panose="020B0604020202020204" pitchFamily="34" charset="0"/>
                <a:sym typeface="+mn-ea"/>
              </a:rPr>
              <a:t>Năng lượng của phản ứng hóa học</a:t>
            </a:r>
          </a:p>
        </p:txBody>
      </p:sp>
      <p:sp>
        <p:nvSpPr>
          <p:cNvPr id="6" name="圆角矩形 44"/>
          <p:cNvSpPr/>
          <p:nvPr/>
        </p:nvSpPr>
        <p:spPr>
          <a:xfrm>
            <a:off x="2295394" y="2393950"/>
            <a:ext cx="2301280" cy="48454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2</a:t>
            </a:r>
          </a:p>
        </p:txBody>
      </p:sp>
      <p:sp>
        <p:nvSpPr>
          <p:cNvPr id="7" name="圆角矩形 25"/>
          <p:cNvSpPr/>
          <p:nvPr/>
        </p:nvSpPr>
        <p:spPr>
          <a:xfrm>
            <a:off x="3662680" y="2631440"/>
            <a:ext cx="773239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      </a:t>
            </a:r>
            <a:r>
              <a:rPr lang="en-US" altLang="zh-CN" sz="2800" b="1" dirty="0">
                <a:solidFill>
                  <a:schemeClr val="accent6">
                    <a:lumMod val="50000"/>
                  </a:schemeClr>
                </a:solidFill>
                <a:latin typeface="Microsoft YaHei" panose="020B0503020204020204" charset="-122"/>
                <a:ea typeface="Microsoft YaHei" panose="020B0503020204020204" charset="-122"/>
              </a:rPr>
              <a:t> Ứng dụng của p</a:t>
            </a:r>
            <a:r>
              <a:rPr lang="en-US" altLang="zh-CN" sz="2800" b="1" dirty="0">
                <a:solidFill>
                  <a:schemeClr val="accent6">
                    <a:lumMod val="50000"/>
                  </a:schemeClr>
                </a:solidFill>
                <a:latin typeface="Microsoft YaHei" panose="020B0503020204020204" charset="-122"/>
                <a:ea typeface="Microsoft YaHei" panose="020B0503020204020204" charset="-122"/>
                <a:sym typeface="+mn-ea"/>
              </a:rPr>
              <a:t>hản ứng tỏa nhiệt </a:t>
            </a:r>
            <a:r>
              <a:rPr lang="en-US" altLang="zh-CN" sz="2800" b="1" dirty="0">
                <a:solidFill>
                  <a:schemeClr val="accent6">
                    <a:lumMod val="50000"/>
                  </a:schemeClr>
                </a:solidFill>
                <a:latin typeface="Microsoft YaHei" panose="020B0503020204020204" charset="-122"/>
                <a:ea typeface="Microsoft YaHei" panose="020B0503020204020204" charset="-122"/>
              </a:rPr>
              <a:t>:</a:t>
            </a:r>
          </a:p>
        </p:txBody>
      </p:sp>
    </p:spTree>
  </p:cSld>
  <p:clrMapOvr>
    <a:masterClrMapping/>
  </p:clrMapOvr>
  <p:transition>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ntr" presetSubtype="0" fill="hold" grpId="0"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dissolve">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 y="-46990"/>
            <a:ext cx="12192000" cy="6951980"/>
          </a:xfrm>
          <a:prstGeom prst="rect">
            <a:avLst/>
          </a:prstGeom>
        </p:spPr>
      </p:pic>
      <p:grpSp>
        <p:nvGrpSpPr>
          <p:cNvPr id="31" name="组合 30"/>
          <p:cNvGrpSpPr/>
          <p:nvPr/>
        </p:nvGrpSpPr>
        <p:grpSpPr>
          <a:xfrm>
            <a:off x="2273300" y="297815"/>
            <a:ext cx="10071735" cy="2861358"/>
            <a:chOff x="1199390" y="-92398"/>
            <a:chExt cx="8406630" cy="2104893"/>
          </a:xfrm>
        </p:grpSpPr>
        <p:sp>
          <p:nvSpPr>
            <p:cNvPr id="32" name="五边形 31"/>
            <p:cNvSpPr/>
            <p:nvPr/>
          </p:nvSpPr>
          <p:spPr>
            <a:xfrm>
              <a:off x="1199390" y="12637"/>
              <a:ext cx="1602572"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2593870" y="12637"/>
              <a:ext cx="6941128"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2802167" y="-92398"/>
              <a:ext cx="6803853" cy="2104858"/>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Than, xăng, dầu…. là nhiên liệu hóa thạch, được sử dụng chủ yếu cho các ngành sản xuất và cho các hoạt động nào của con người? </a:t>
              </a:r>
            </a:p>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Em hãy</a:t>
              </a:r>
              <a:r>
                <a:rPr lang="en-US" altLang="zh-CN" sz="2400" dirty="0">
                  <a:solidFill>
                    <a:schemeClr val="tx1">
                      <a:lumMod val="65000"/>
                      <a:lumOff val="35000"/>
                    </a:schemeClr>
                  </a:solidFill>
                  <a:latin typeface="Microsoft YaHei" panose="020B0503020204020204" charset="-122"/>
                  <a:ea typeface="Microsoft YaHei" panose="020B0503020204020204" charset="-122"/>
                </a:rPr>
                <a:t> </a:t>
              </a:r>
              <a:r>
                <a:rPr lang="zh-CN" altLang="en-US" sz="2400" dirty="0">
                  <a:solidFill>
                    <a:schemeClr val="tx1">
                      <a:lumMod val="65000"/>
                      <a:lumOff val="35000"/>
                    </a:schemeClr>
                  </a:solidFill>
                  <a:latin typeface="Microsoft YaHei" panose="020B0503020204020204" charset="-122"/>
                  <a:ea typeface="Microsoft YaHei" panose="020B0503020204020204" charset="-122"/>
                  <a:sym typeface="+mn-ea"/>
                </a:rPr>
                <a:t>trình bày</a:t>
              </a:r>
              <a:r>
                <a:rPr lang="en-US" altLang="zh-CN" sz="2400" dirty="0">
                  <a:solidFill>
                    <a:schemeClr val="tx1">
                      <a:lumMod val="65000"/>
                      <a:lumOff val="35000"/>
                    </a:schemeClr>
                  </a:solidFill>
                  <a:latin typeface="Microsoft YaHei" panose="020B0503020204020204" charset="-122"/>
                  <a:ea typeface="Microsoft YaHei" panose="020B0503020204020204" charset="-122"/>
                  <a:sym typeface="+mn-ea"/>
                </a:rPr>
                <a:t> </a:t>
              </a:r>
              <a:r>
                <a:rPr lang="zh-CN" altLang="en-US" sz="2400" dirty="0">
                  <a:solidFill>
                    <a:schemeClr val="tx1">
                      <a:lumMod val="65000"/>
                      <a:lumOff val="35000"/>
                    </a:schemeClr>
                  </a:solidFill>
                  <a:latin typeface="Microsoft YaHei" panose="020B0503020204020204" charset="-122"/>
                  <a:ea typeface="Microsoft YaHei" panose="020B0503020204020204" charset="-122"/>
                </a:rPr>
                <a:t>hình ảnh </a:t>
              </a:r>
              <a:r>
                <a:rPr lang="en-US" altLang="zh-CN" sz="2400" dirty="0">
                  <a:solidFill>
                    <a:schemeClr val="tx1">
                      <a:lumMod val="65000"/>
                      <a:lumOff val="35000"/>
                    </a:schemeClr>
                  </a:solidFill>
                  <a:latin typeface="Microsoft YaHei" panose="020B0503020204020204" charset="-122"/>
                  <a:ea typeface="Microsoft YaHei" panose="020B0503020204020204" charset="-122"/>
                </a:rPr>
                <a:t>đã sưu tầm</a:t>
              </a:r>
              <a:r>
                <a:rPr lang="zh-CN" altLang="en-US" sz="2400" dirty="0">
                  <a:solidFill>
                    <a:schemeClr val="tx1">
                      <a:lumMod val="65000"/>
                      <a:lumOff val="35000"/>
                    </a:schemeClr>
                  </a:solidFill>
                  <a:latin typeface="Microsoft YaHei" panose="020B0503020204020204" charset="-122"/>
                  <a:ea typeface="Microsoft YaHei" panose="020B0503020204020204" charset="-122"/>
                </a:rPr>
                <a:t> về ứng dụng của các nhiên liệu này trong đời sống.</a:t>
              </a:r>
            </a:p>
          </p:txBody>
        </p:sp>
      </p:grpSp>
      <p:grpSp>
        <p:nvGrpSpPr>
          <p:cNvPr id="41" name="组合 40"/>
          <p:cNvGrpSpPr/>
          <p:nvPr/>
        </p:nvGrpSpPr>
        <p:grpSpPr>
          <a:xfrm>
            <a:off x="2303145" y="3402965"/>
            <a:ext cx="9896475" cy="3415029"/>
            <a:chOff x="1218940" y="2850031"/>
            <a:chExt cx="6765809" cy="818906"/>
          </a:xfrm>
        </p:grpSpPr>
        <p:sp>
          <p:nvSpPr>
            <p:cNvPr id="42" name="五边形 41"/>
            <p:cNvSpPr/>
            <p:nvPr/>
          </p:nvSpPr>
          <p:spPr>
            <a:xfrm>
              <a:off x="1218940" y="2850031"/>
              <a:ext cx="1312788"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2490487" y="2850031"/>
              <a:ext cx="5494262" cy="804410"/>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2765488" y="2850031"/>
              <a:ext cx="4876737" cy="818906"/>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Các nguồn nhiêu liệu hóa thạch có phải là vô tận không? Đốt cháy nhiên liệu hóa thạch ảnh hưởng đến môi trường như thế nào? Hãy nêu ví dụ về việc tăng cường sử dụng các nguồn năng lượng thay thế để giảm việc sử dụng các nhiên liệu hóa thạch</a:t>
              </a:r>
            </a:p>
          </p:txBody>
        </p:sp>
      </p:grpSp>
      <p:sp>
        <p:nvSpPr>
          <p:cNvPr id="9" name="Text Box 8"/>
          <p:cNvSpPr txBox="1"/>
          <p:nvPr/>
        </p:nvSpPr>
        <p:spPr>
          <a:xfrm>
            <a:off x="2919095" y="1274445"/>
            <a:ext cx="628650" cy="521970"/>
          </a:xfrm>
          <a:prstGeom prst="rect">
            <a:avLst/>
          </a:prstGeom>
          <a:noFill/>
        </p:spPr>
        <p:txBody>
          <a:bodyPr wrap="square" rtlCol="0">
            <a:spAutoFit/>
          </a:bodyPr>
          <a:lstStyle/>
          <a:p>
            <a:r>
              <a:rPr lang="en-US" sz="2800" b="1"/>
              <a:t>1</a:t>
            </a:r>
          </a:p>
        </p:txBody>
      </p:sp>
      <p:sp>
        <p:nvSpPr>
          <p:cNvPr id="10" name="Text Box 9"/>
          <p:cNvSpPr txBox="1"/>
          <p:nvPr/>
        </p:nvSpPr>
        <p:spPr>
          <a:xfrm>
            <a:off x="2827655" y="4612640"/>
            <a:ext cx="628650" cy="521970"/>
          </a:xfrm>
          <a:prstGeom prst="rect">
            <a:avLst/>
          </a:prstGeom>
          <a:noFill/>
        </p:spPr>
        <p:txBody>
          <a:bodyPr wrap="square" rtlCol="0">
            <a:spAutoFit/>
          </a:bodyPr>
          <a:lstStyle/>
          <a:p>
            <a:r>
              <a:rPr lang="en-US" sz="2800" b="1"/>
              <a:t>2</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90" y="0"/>
            <a:ext cx="2578735" cy="551815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132080" y="2243455"/>
            <a:ext cx="2576195" cy="301498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700" b="0">
                <a:solidFill>
                  <a:schemeClr val="accent1">
                    <a:lumMod val="50000"/>
                  </a:schemeClr>
                </a:solidFill>
                <a:latin typeface="Arial" panose="020B0604020202020204" pitchFamily="34" charset="0"/>
                <a:cs typeface="Arial" panose="020B0604020202020204" pitchFamily="34" charset="0"/>
              </a:rPr>
              <a:t> </a:t>
            </a:r>
            <a:r>
              <a:rPr lang="en-US" sz="2700">
                <a:solidFill>
                  <a:schemeClr val="accent1">
                    <a:lumMod val="50000"/>
                  </a:schemeClr>
                </a:solidFill>
                <a:latin typeface="Arial" panose="020B0604020202020204" pitchFamily="34" charset="0"/>
                <a:cs typeface="Arial" panose="020B0604020202020204" pitchFamily="34" charset="0"/>
              </a:rPr>
              <a:t>Lớp chia thành 6 nhóm hoạt động 6’:</a:t>
            </a:r>
          </a:p>
          <a:p>
            <a:pPr indent="0" algn="ctr"/>
            <a:r>
              <a:rPr lang="en-US" sz="2700">
                <a:solidFill>
                  <a:schemeClr val="accent1">
                    <a:lumMod val="50000"/>
                  </a:schemeClr>
                </a:solidFill>
                <a:latin typeface="Arial" panose="020B0604020202020204" pitchFamily="34" charset="0"/>
                <a:cs typeface="Arial" panose="020B0604020202020204" pitchFamily="34" charset="0"/>
              </a:rPr>
              <a:t>Nhóm 1,3,5: câu 1</a:t>
            </a:r>
          </a:p>
          <a:p>
            <a:pPr indent="0" algn="ctr"/>
            <a:r>
              <a:rPr lang="en-US" sz="2700">
                <a:solidFill>
                  <a:schemeClr val="accent1">
                    <a:lumMod val="50000"/>
                  </a:schemeClr>
                </a:solidFill>
                <a:latin typeface="Arial" panose="020B0604020202020204" pitchFamily="34" charset="0"/>
                <a:cs typeface="Arial" panose="020B0604020202020204" pitchFamily="34" charset="0"/>
              </a:rPr>
              <a:t>Nhóm 2,4,6: câu 2</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750" fill="hold"/>
                                        <p:tgtEl>
                                          <p:spTgt spid="41"/>
                                        </p:tgtEl>
                                        <p:attrNameLst>
                                          <p:attrName>ppt_x</p:attrName>
                                        </p:attrNameLst>
                                      </p:cBhvr>
                                      <p:tavLst>
                                        <p:tav tm="0">
                                          <p:val>
                                            <p:strVal val="#ppt_x"/>
                                          </p:val>
                                        </p:tav>
                                        <p:tav tm="100000">
                                          <p:val>
                                            <p:strVal val="#ppt_x"/>
                                          </p:val>
                                        </p:tav>
                                      </p:tavLst>
                                    </p:anim>
                                    <p:anim calcmode="lin" valueType="num">
                                      <p:cBhvr additive="base">
                                        <p:cTn id="13" dur="7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1135" y="0"/>
            <a:ext cx="12192000" cy="6858000"/>
          </a:xfrm>
          <a:prstGeom prst="rect">
            <a:avLst/>
          </a:prstGeom>
        </p:spPr>
      </p:pic>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5975985" cy="449897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8" name="Text Box 7"/>
          <p:cNvSpPr txBox="1"/>
          <p:nvPr/>
        </p:nvSpPr>
        <p:spPr>
          <a:xfrm>
            <a:off x="532765" y="1966595"/>
            <a:ext cx="5173980" cy="2738120"/>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a:t>
            </a:r>
            <a:r>
              <a:rPr lang="en-US" sz="2400" b="0">
                <a:solidFill>
                  <a:schemeClr val="accent1">
                    <a:lumMod val="50000"/>
                  </a:schemeClr>
                </a:solidFill>
                <a:latin typeface="Arial" panose="020B0604020202020204" pitchFamily="34" charset="0"/>
                <a:cs typeface="Arial" panose="020B0604020202020204" pitchFamily="34" charset="0"/>
              </a:rPr>
              <a:t>Các nhóm trưng bày sản phẩm của nhóm mình(treo lên tường), mỗi nhóm cử một chuyên gia ở lại thuyết trình, các HS còn lại di chuyển đến các sản phẩm của nhóm khác theo sơ đồ sau</a:t>
            </a:r>
            <a:r>
              <a:rPr lang="en-US" sz="2400" b="1">
                <a:solidFill>
                  <a:schemeClr val="accent1">
                    <a:lumMod val="50000"/>
                  </a:schemeClr>
                </a:solidFill>
                <a:latin typeface="Arial" panose="020B0604020202020204" pitchFamily="34" charset="0"/>
                <a:cs typeface="Arial" panose="020B0604020202020204" pitchFamily="34" charset="0"/>
              </a:rPr>
              <a:t>:</a:t>
            </a:r>
          </a:p>
          <a:p>
            <a:pPr indent="0"/>
            <a:endParaRPr lang="en-US" sz="2400" b="1">
              <a:solidFill>
                <a:schemeClr val="accent1">
                  <a:lumMod val="50000"/>
                </a:schemeClr>
              </a:solidFill>
              <a:latin typeface="Arial" panose="020B0604020202020204" pitchFamily="34" charset="0"/>
              <a:cs typeface="Arial" panose="020B0604020202020204" pitchFamily="34" charset="0"/>
            </a:endParaRPr>
          </a:p>
        </p:txBody>
      </p:sp>
      <p:grpSp>
        <p:nvGrpSpPr>
          <p:cNvPr id="48137" name="组合 48136"/>
          <p:cNvGrpSpPr/>
          <p:nvPr/>
        </p:nvGrpSpPr>
        <p:grpSpPr>
          <a:xfrm>
            <a:off x="6309360" y="117475"/>
            <a:ext cx="5857875" cy="5156200"/>
            <a:chOff x="1657" y="716"/>
            <a:chExt cx="3527" cy="3172"/>
          </a:xfrm>
        </p:grpSpPr>
        <p:grpSp>
          <p:nvGrpSpPr>
            <p:cNvPr id="48138" name="组合 48137"/>
            <p:cNvGrpSpPr/>
            <p:nvPr/>
          </p:nvGrpSpPr>
          <p:grpSpPr>
            <a:xfrm>
              <a:off x="2016" y="1008"/>
              <a:ext cx="2777" cy="2784"/>
              <a:chOff x="2200" y="1298"/>
              <a:chExt cx="1230" cy="1232"/>
            </a:xfrm>
          </p:grpSpPr>
          <p:sp>
            <p:nvSpPr>
              <p:cNvPr id="48139" name="椭圆 48138"/>
              <p:cNvSpPr/>
              <p:nvPr/>
            </p:nvSpPr>
            <p:spPr>
              <a:xfrm>
                <a:off x="2200" y="1298"/>
                <a:ext cx="1230" cy="1232"/>
              </a:xfrm>
              <a:prstGeom prst="ellipse">
                <a:avLst/>
              </a:prstGeom>
              <a:gradFill rotWithShape="1">
                <a:gsLst>
                  <a:gs pos="0">
                    <a:srgbClr val="D6E1E2">
                      <a:gamma/>
                      <a:shade val="46275"/>
                      <a:invGamma/>
                    </a:srgbClr>
                  </a:gs>
                  <a:gs pos="100000">
                    <a:srgbClr val="D6E1E2"/>
                  </a:gs>
                </a:gsLst>
                <a:lin ang="5400000" scaled="1"/>
                <a:tileRect/>
              </a:gradFill>
              <a:ln w="9525">
                <a:noFill/>
              </a:ln>
            </p:spPr>
            <p:txBody>
              <a:bodyPr/>
              <a:lstStyle/>
              <a:p>
                <a:endParaRPr lang="zh-CN" altLang="en-US"/>
              </a:p>
            </p:txBody>
          </p:sp>
          <p:sp>
            <p:nvSpPr>
              <p:cNvPr id="48140" name="椭圆 48139"/>
              <p:cNvSpPr/>
              <p:nvPr/>
            </p:nvSpPr>
            <p:spPr>
              <a:xfrm>
                <a:off x="2215" y="1305"/>
                <a:ext cx="1155" cy="1134"/>
              </a:xfrm>
              <a:prstGeom prst="ellipse">
                <a:avLst/>
              </a:prstGeom>
              <a:gradFill rotWithShape="1">
                <a:gsLst>
                  <a:gs pos="0">
                    <a:srgbClr val="D6E1E2">
                      <a:alpha val="0"/>
                    </a:srgbClr>
                  </a:gs>
                  <a:gs pos="100000">
                    <a:srgbClr val="D6E1E2">
                      <a:gamma/>
                      <a:tint val="34902"/>
                      <a:invGamma/>
                    </a:srgbClr>
                  </a:gs>
                </a:gsLst>
                <a:lin ang="5400000" scaled="1"/>
                <a:tileRect/>
              </a:gradFill>
              <a:ln w="9525">
                <a:noFill/>
              </a:ln>
            </p:spPr>
            <p:txBody>
              <a:bodyPr/>
              <a:lstStyle/>
              <a:p>
                <a:endParaRPr lang="zh-CN" altLang="en-US"/>
              </a:p>
            </p:txBody>
          </p:sp>
          <p:sp>
            <p:nvSpPr>
              <p:cNvPr id="48141" name="椭圆 48140"/>
              <p:cNvSpPr/>
              <p:nvPr/>
            </p:nvSpPr>
            <p:spPr>
              <a:xfrm>
                <a:off x="2336" y="1391"/>
                <a:ext cx="1034" cy="1048"/>
              </a:xfrm>
              <a:prstGeom prst="ellipse">
                <a:avLst/>
              </a:prstGeom>
              <a:gradFill rotWithShape="1">
                <a:gsLst>
                  <a:gs pos="0">
                    <a:srgbClr val="D6E1E2">
                      <a:gamma/>
                      <a:shade val="79216"/>
                      <a:invGamma/>
                    </a:srgbClr>
                  </a:gs>
                  <a:gs pos="100000">
                    <a:srgbClr val="D6E1E2">
                      <a:alpha val="48000"/>
                    </a:srgbClr>
                  </a:gs>
                </a:gsLst>
                <a:lin ang="5400000" scaled="1"/>
                <a:tileRect/>
              </a:gradFill>
              <a:ln w="9525">
                <a:noFill/>
              </a:ln>
            </p:spPr>
            <p:txBody>
              <a:bodyPr/>
              <a:lstStyle/>
              <a:p>
                <a:endParaRPr lang="zh-CN" altLang="en-US"/>
              </a:p>
            </p:txBody>
          </p:sp>
          <p:sp>
            <p:nvSpPr>
              <p:cNvPr id="48142" name="椭圆 48141"/>
              <p:cNvSpPr/>
              <p:nvPr/>
            </p:nvSpPr>
            <p:spPr>
              <a:xfrm>
                <a:off x="2303" y="1348"/>
                <a:ext cx="1017" cy="911"/>
              </a:xfrm>
              <a:prstGeom prst="ellipse">
                <a:avLst/>
              </a:prstGeom>
              <a:gradFill rotWithShape="1">
                <a:gsLst>
                  <a:gs pos="0">
                    <a:srgbClr val="D6E1E2">
                      <a:gamma/>
                      <a:tint val="0"/>
                      <a:invGamma/>
                    </a:srgbClr>
                  </a:gs>
                  <a:gs pos="100000">
                    <a:srgbClr val="D6E1E2">
                      <a:alpha val="38000"/>
                    </a:srgbClr>
                  </a:gs>
                </a:gsLst>
                <a:lin ang="5400000" scaled="1"/>
                <a:tileRect/>
              </a:gradFill>
              <a:ln w="9525">
                <a:noFill/>
              </a:ln>
            </p:spPr>
            <p:txBody>
              <a:bodyPr/>
              <a:lstStyle/>
              <a:p>
                <a:endParaRPr lang="zh-CN" altLang="en-US"/>
              </a:p>
            </p:txBody>
          </p:sp>
        </p:grpSp>
        <p:grpSp>
          <p:nvGrpSpPr>
            <p:cNvPr id="48143" name="组合 48142"/>
            <p:cNvGrpSpPr/>
            <p:nvPr/>
          </p:nvGrpSpPr>
          <p:grpSpPr>
            <a:xfrm>
              <a:off x="1657" y="716"/>
              <a:ext cx="3527" cy="3172"/>
              <a:chOff x="1225" y="694"/>
              <a:chExt cx="3527" cy="3172"/>
            </a:xfrm>
          </p:grpSpPr>
          <p:grpSp>
            <p:nvGrpSpPr>
              <p:cNvPr id="48144" name="组合 48143"/>
              <p:cNvGrpSpPr/>
              <p:nvPr/>
            </p:nvGrpSpPr>
            <p:grpSpPr>
              <a:xfrm>
                <a:off x="3817" y="1702"/>
                <a:ext cx="935" cy="938"/>
                <a:chOff x="590" y="1015"/>
                <a:chExt cx="696" cy="698"/>
              </a:xfrm>
            </p:grpSpPr>
            <p:sp>
              <p:nvSpPr>
                <p:cNvPr id="48145" name="椭圆 48144"/>
                <p:cNvSpPr/>
                <p:nvPr/>
              </p:nvSpPr>
              <p:spPr>
                <a:xfrm>
                  <a:off x="590" y="1015"/>
                  <a:ext cx="696" cy="698"/>
                </a:xfrm>
                <a:prstGeom prst="ellipse">
                  <a:avLst/>
                </a:prstGeom>
                <a:gradFill rotWithShape="1">
                  <a:gsLst>
                    <a:gs pos="0">
                      <a:srgbClr val="CCFF66">
                        <a:gamma/>
                        <a:shade val="46275"/>
                        <a:invGamma/>
                      </a:srgbClr>
                    </a:gs>
                    <a:gs pos="100000">
                      <a:srgbClr val="CCFF66"/>
                    </a:gs>
                  </a:gsLst>
                  <a:lin ang="5400000" scaled="1"/>
                  <a:tileRect/>
                </a:gradFill>
                <a:ln w="9525">
                  <a:noFill/>
                </a:ln>
              </p:spPr>
              <p:txBody>
                <a:bodyPr/>
                <a:lstStyle/>
                <a:p>
                  <a:endParaRPr lang="zh-CN" altLang="en-US"/>
                </a:p>
              </p:txBody>
            </p:sp>
            <p:sp>
              <p:nvSpPr>
                <p:cNvPr id="48146" name="椭圆 48145"/>
                <p:cNvSpPr/>
                <p:nvPr/>
              </p:nvSpPr>
              <p:spPr>
                <a:xfrm>
                  <a:off x="598" y="1024"/>
                  <a:ext cx="680" cy="680"/>
                </a:xfrm>
                <a:prstGeom prst="ellipse">
                  <a:avLst/>
                </a:prstGeom>
                <a:gradFill rotWithShape="1">
                  <a:gsLst>
                    <a:gs pos="0">
                      <a:srgbClr val="CCFF66">
                        <a:alpha val="0"/>
                      </a:srgbClr>
                    </a:gs>
                    <a:gs pos="100000">
                      <a:srgbClr val="CCFF66">
                        <a:gamma/>
                        <a:tint val="34902"/>
                        <a:invGamma/>
                      </a:srgbClr>
                    </a:gs>
                  </a:gsLst>
                  <a:lin ang="5400000" scaled="1"/>
                  <a:tileRect/>
                </a:gradFill>
                <a:ln w="9525">
                  <a:noFill/>
                </a:ln>
              </p:spPr>
              <p:txBody>
                <a:bodyPr/>
                <a:lstStyle/>
                <a:p>
                  <a:endParaRPr lang="zh-CN" altLang="en-US"/>
                </a:p>
              </p:txBody>
            </p:sp>
            <p:sp>
              <p:nvSpPr>
                <p:cNvPr id="48147" name="椭圆 48146"/>
                <p:cNvSpPr/>
                <p:nvPr/>
              </p:nvSpPr>
              <p:spPr>
                <a:xfrm>
                  <a:off x="615" y="1046"/>
                  <a:ext cx="647" cy="636"/>
                </a:xfrm>
                <a:prstGeom prst="ellipse">
                  <a:avLst/>
                </a:prstGeom>
                <a:gradFill rotWithShape="1">
                  <a:gsLst>
                    <a:gs pos="0">
                      <a:srgbClr val="CCFF66">
                        <a:gamma/>
                        <a:shade val="79216"/>
                        <a:invGamma/>
                      </a:srgbClr>
                    </a:gs>
                    <a:gs pos="100000">
                      <a:srgbClr val="CCFF66">
                        <a:alpha val="48000"/>
                      </a:srgbClr>
                    </a:gs>
                  </a:gsLst>
                  <a:lin ang="5400000" scaled="1"/>
                  <a:tileRect/>
                </a:gradFill>
                <a:ln w="9525">
                  <a:noFill/>
                </a:ln>
              </p:spPr>
              <p:txBody>
                <a:bodyPr/>
                <a:lstStyle/>
                <a:p>
                  <a:endParaRPr lang="zh-CN" altLang="en-US"/>
                </a:p>
              </p:txBody>
            </p:sp>
            <p:sp>
              <p:nvSpPr>
                <p:cNvPr id="48148" name="椭圆 48147"/>
                <p:cNvSpPr/>
                <p:nvPr/>
              </p:nvSpPr>
              <p:spPr>
                <a:xfrm>
                  <a:off x="651" y="1026"/>
                  <a:ext cx="576" cy="516"/>
                </a:xfrm>
                <a:prstGeom prst="ellipse">
                  <a:avLst/>
                </a:prstGeom>
                <a:gradFill rotWithShape="1">
                  <a:gsLst>
                    <a:gs pos="0">
                      <a:srgbClr val="CCFF66">
                        <a:gamma/>
                        <a:tint val="0"/>
                        <a:invGamma/>
                      </a:srgbClr>
                    </a:gs>
                    <a:gs pos="100000">
                      <a:srgbClr val="CCFF66">
                        <a:alpha val="38000"/>
                      </a:srgbClr>
                    </a:gs>
                  </a:gsLst>
                  <a:lin ang="5400000" scaled="1"/>
                  <a:tileRect/>
                </a:gradFill>
                <a:ln w="9525">
                  <a:noFill/>
                </a:ln>
              </p:spPr>
              <p:txBody>
                <a:bodyPr/>
                <a:lstStyle/>
                <a:p>
                  <a:endParaRPr lang="zh-CN" altLang="en-US"/>
                </a:p>
              </p:txBody>
            </p:sp>
          </p:grpSp>
          <p:grpSp>
            <p:nvGrpSpPr>
              <p:cNvPr id="48149" name="组合 48148"/>
              <p:cNvGrpSpPr/>
              <p:nvPr/>
            </p:nvGrpSpPr>
            <p:grpSpPr>
              <a:xfrm>
                <a:off x="1657" y="2928"/>
                <a:ext cx="935" cy="938"/>
                <a:chOff x="54" y="2591"/>
                <a:chExt cx="696" cy="698"/>
              </a:xfrm>
            </p:grpSpPr>
            <p:sp>
              <p:nvSpPr>
                <p:cNvPr id="48150" name="椭圆 48149"/>
                <p:cNvSpPr/>
                <p:nvPr/>
              </p:nvSpPr>
              <p:spPr>
                <a:xfrm>
                  <a:off x="54" y="2591"/>
                  <a:ext cx="696" cy="698"/>
                </a:xfrm>
                <a:prstGeom prst="ellipse">
                  <a:avLst/>
                </a:prstGeom>
                <a:gradFill rotWithShape="1">
                  <a:gsLst>
                    <a:gs pos="0">
                      <a:srgbClr val="FFCC00">
                        <a:gamma/>
                        <a:shade val="46275"/>
                        <a:invGamma/>
                      </a:srgbClr>
                    </a:gs>
                    <a:gs pos="100000">
                      <a:srgbClr val="FFCC00"/>
                    </a:gs>
                  </a:gsLst>
                  <a:lin ang="5400000" scaled="1"/>
                  <a:tileRect/>
                </a:gradFill>
                <a:ln w="9525">
                  <a:noFill/>
                </a:ln>
              </p:spPr>
              <p:txBody>
                <a:bodyPr/>
                <a:lstStyle/>
                <a:p>
                  <a:endParaRPr lang="zh-CN" altLang="en-US"/>
                </a:p>
              </p:txBody>
            </p:sp>
            <p:sp>
              <p:nvSpPr>
                <p:cNvPr id="48151" name="椭圆 48150"/>
                <p:cNvSpPr/>
                <p:nvPr/>
              </p:nvSpPr>
              <p:spPr>
                <a:xfrm>
                  <a:off x="63" y="2600"/>
                  <a:ext cx="680" cy="680"/>
                </a:xfrm>
                <a:prstGeom prst="ellipse">
                  <a:avLst/>
                </a:prstGeom>
                <a:gradFill rotWithShape="1">
                  <a:gsLst>
                    <a:gs pos="0">
                      <a:srgbClr val="FFCC00">
                        <a:alpha val="0"/>
                      </a:srgbClr>
                    </a:gs>
                    <a:gs pos="100000">
                      <a:srgbClr val="FFCC00">
                        <a:gamma/>
                        <a:tint val="34902"/>
                        <a:invGamma/>
                      </a:srgbClr>
                    </a:gs>
                  </a:gsLst>
                  <a:lin ang="5400000" scaled="1"/>
                  <a:tileRect/>
                </a:gradFill>
                <a:ln w="9525">
                  <a:noFill/>
                </a:ln>
              </p:spPr>
              <p:txBody>
                <a:bodyPr/>
                <a:lstStyle/>
                <a:p>
                  <a:endParaRPr lang="zh-CN" altLang="en-US"/>
                </a:p>
              </p:txBody>
            </p:sp>
            <p:sp>
              <p:nvSpPr>
                <p:cNvPr id="48152" name="椭圆 48151"/>
                <p:cNvSpPr/>
                <p:nvPr/>
              </p:nvSpPr>
              <p:spPr>
                <a:xfrm>
                  <a:off x="79" y="2622"/>
                  <a:ext cx="647" cy="636"/>
                </a:xfrm>
                <a:prstGeom prst="ellipse">
                  <a:avLst/>
                </a:prstGeom>
                <a:gradFill rotWithShape="1">
                  <a:gsLst>
                    <a:gs pos="0">
                      <a:srgbClr val="FFCC00">
                        <a:gamma/>
                        <a:shade val="79216"/>
                        <a:invGamma/>
                      </a:srgbClr>
                    </a:gs>
                    <a:gs pos="100000">
                      <a:srgbClr val="FFCC00">
                        <a:alpha val="48000"/>
                      </a:srgbClr>
                    </a:gs>
                  </a:gsLst>
                  <a:lin ang="5400000" scaled="1"/>
                  <a:tileRect/>
                </a:gradFill>
                <a:ln w="9525">
                  <a:noFill/>
                </a:ln>
              </p:spPr>
              <p:txBody>
                <a:bodyPr/>
                <a:lstStyle/>
                <a:p>
                  <a:endParaRPr lang="zh-CN" altLang="en-US"/>
                </a:p>
              </p:txBody>
            </p:sp>
            <p:sp>
              <p:nvSpPr>
                <p:cNvPr id="48153" name="椭圆 48152"/>
                <p:cNvSpPr/>
                <p:nvPr/>
              </p:nvSpPr>
              <p:spPr>
                <a:xfrm>
                  <a:off x="115" y="2597"/>
                  <a:ext cx="576" cy="516"/>
                </a:xfrm>
                <a:prstGeom prst="ellipse">
                  <a:avLst/>
                </a:prstGeom>
                <a:gradFill rotWithShape="1">
                  <a:gsLst>
                    <a:gs pos="0">
                      <a:srgbClr val="FFCC00">
                        <a:gamma/>
                        <a:tint val="0"/>
                        <a:invGamma/>
                      </a:srgbClr>
                    </a:gs>
                    <a:gs pos="100000">
                      <a:srgbClr val="FFCC00">
                        <a:alpha val="38000"/>
                      </a:srgbClr>
                    </a:gs>
                  </a:gsLst>
                  <a:lin ang="5400000" scaled="1"/>
                  <a:tileRect/>
                </a:gradFill>
                <a:ln w="9525">
                  <a:noFill/>
                </a:ln>
              </p:spPr>
              <p:txBody>
                <a:bodyPr/>
                <a:lstStyle/>
                <a:p>
                  <a:endParaRPr lang="zh-CN" altLang="en-US"/>
                </a:p>
              </p:txBody>
            </p:sp>
          </p:grpSp>
          <p:grpSp>
            <p:nvGrpSpPr>
              <p:cNvPr id="48154" name="组合 48153"/>
              <p:cNvGrpSpPr/>
              <p:nvPr/>
            </p:nvGrpSpPr>
            <p:grpSpPr>
              <a:xfrm>
                <a:off x="3385" y="2928"/>
                <a:ext cx="935" cy="938"/>
                <a:chOff x="166" y="1752"/>
                <a:chExt cx="696" cy="698"/>
              </a:xfrm>
            </p:grpSpPr>
            <p:sp>
              <p:nvSpPr>
                <p:cNvPr id="48155" name="椭圆 48154"/>
                <p:cNvSpPr/>
                <p:nvPr/>
              </p:nvSpPr>
              <p:spPr>
                <a:xfrm>
                  <a:off x="166" y="1752"/>
                  <a:ext cx="696" cy="698"/>
                </a:xfrm>
                <a:prstGeom prst="ellipse">
                  <a:avLst/>
                </a:prstGeom>
                <a:gradFill rotWithShape="1">
                  <a:gsLst>
                    <a:gs pos="0">
                      <a:srgbClr val="0099FF">
                        <a:gamma/>
                        <a:shade val="46275"/>
                        <a:invGamma/>
                      </a:srgbClr>
                    </a:gs>
                    <a:gs pos="100000">
                      <a:srgbClr val="0099FF"/>
                    </a:gs>
                  </a:gsLst>
                  <a:lin ang="5400000" scaled="1"/>
                  <a:tileRect/>
                </a:gradFill>
                <a:ln w="9525">
                  <a:noFill/>
                </a:ln>
              </p:spPr>
              <p:txBody>
                <a:bodyPr/>
                <a:lstStyle/>
                <a:p>
                  <a:endParaRPr lang="zh-CN" altLang="en-US"/>
                </a:p>
              </p:txBody>
            </p:sp>
            <p:sp>
              <p:nvSpPr>
                <p:cNvPr id="48156" name="椭圆 48155"/>
                <p:cNvSpPr/>
                <p:nvPr/>
              </p:nvSpPr>
              <p:spPr>
                <a:xfrm>
                  <a:off x="174" y="1761"/>
                  <a:ext cx="680" cy="680"/>
                </a:xfrm>
                <a:prstGeom prst="ellipse">
                  <a:avLst/>
                </a:prstGeom>
                <a:gradFill rotWithShape="1">
                  <a:gsLst>
                    <a:gs pos="0">
                      <a:srgbClr val="0099FF">
                        <a:alpha val="0"/>
                      </a:srgbClr>
                    </a:gs>
                    <a:gs pos="100000">
                      <a:srgbClr val="0099FF">
                        <a:gamma/>
                        <a:tint val="34902"/>
                        <a:invGamma/>
                      </a:srgbClr>
                    </a:gs>
                  </a:gsLst>
                  <a:lin ang="5400000" scaled="1"/>
                  <a:tileRect/>
                </a:gradFill>
                <a:ln w="9525">
                  <a:noFill/>
                </a:ln>
              </p:spPr>
              <p:txBody>
                <a:bodyPr/>
                <a:lstStyle/>
                <a:p>
                  <a:endParaRPr lang="zh-CN" altLang="en-US"/>
                </a:p>
              </p:txBody>
            </p:sp>
            <p:sp>
              <p:nvSpPr>
                <p:cNvPr id="48157" name="椭圆 48156"/>
                <p:cNvSpPr/>
                <p:nvPr/>
              </p:nvSpPr>
              <p:spPr>
                <a:xfrm>
                  <a:off x="191" y="1783"/>
                  <a:ext cx="647" cy="636"/>
                </a:xfrm>
                <a:prstGeom prst="ellipse">
                  <a:avLst/>
                </a:prstGeom>
                <a:gradFill rotWithShape="1">
                  <a:gsLst>
                    <a:gs pos="0">
                      <a:srgbClr val="0099FF">
                        <a:gamma/>
                        <a:shade val="79216"/>
                        <a:invGamma/>
                      </a:srgbClr>
                    </a:gs>
                    <a:gs pos="100000">
                      <a:srgbClr val="0099FF">
                        <a:alpha val="48000"/>
                      </a:srgbClr>
                    </a:gs>
                  </a:gsLst>
                  <a:lin ang="5400000" scaled="1"/>
                  <a:tileRect/>
                </a:gradFill>
                <a:ln w="9525">
                  <a:noFill/>
                </a:ln>
              </p:spPr>
              <p:txBody>
                <a:bodyPr/>
                <a:lstStyle/>
                <a:p>
                  <a:endParaRPr lang="zh-CN" altLang="en-US"/>
                </a:p>
              </p:txBody>
            </p:sp>
            <p:sp>
              <p:nvSpPr>
                <p:cNvPr id="48158" name="椭圆 48157"/>
                <p:cNvSpPr/>
                <p:nvPr/>
              </p:nvSpPr>
              <p:spPr>
                <a:xfrm>
                  <a:off x="226" y="1761"/>
                  <a:ext cx="576" cy="516"/>
                </a:xfrm>
                <a:prstGeom prst="ellipse">
                  <a:avLst/>
                </a:prstGeom>
                <a:gradFill rotWithShape="1">
                  <a:gsLst>
                    <a:gs pos="0">
                      <a:srgbClr val="0099FF">
                        <a:gamma/>
                        <a:tint val="0"/>
                        <a:invGamma/>
                      </a:srgbClr>
                    </a:gs>
                    <a:gs pos="100000">
                      <a:srgbClr val="0099FF">
                        <a:alpha val="38000"/>
                      </a:srgbClr>
                    </a:gs>
                  </a:gsLst>
                  <a:lin ang="5400000" scaled="1"/>
                  <a:tileRect/>
                </a:gradFill>
                <a:ln w="9525">
                  <a:noFill/>
                </a:ln>
              </p:spPr>
              <p:txBody>
                <a:bodyPr/>
                <a:lstStyle/>
                <a:p>
                  <a:endParaRPr lang="zh-CN" altLang="en-US"/>
                </a:p>
              </p:txBody>
            </p:sp>
          </p:grpSp>
          <p:grpSp>
            <p:nvGrpSpPr>
              <p:cNvPr id="48159" name="组合 48158"/>
              <p:cNvGrpSpPr/>
              <p:nvPr/>
            </p:nvGrpSpPr>
            <p:grpSpPr>
              <a:xfrm>
                <a:off x="2496" y="694"/>
                <a:ext cx="935" cy="938"/>
                <a:chOff x="823" y="740"/>
                <a:chExt cx="696" cy="698"/>
              </a:xfrm>
            </p:grpSpPr>
            <p:sp>
              <p:nvSpPr>
                <p:cNvPr id="48160" name="椭圆 48159"/>
                <p:cNvSpPr/>
                <p:nvPr/>
              </p:nvSpPr>
              <p:spPr>
                <a:xfrm>
                  <a:off x="823" y="740"/>
                  <a:ext cx="696" cy="698"/>
                </a:xfrm>
                <a:prstGeom prst="ellipse">
                  <a:avLst/>
                </a:prstGeom>
                <a:gradFill rotWithShape="1">
                  <a:gsLst>
                    <a:gs pos="0">
                      <a:srgbClr val="FF33CC">
                        <a:gamma/>
                        <a:shade val="46275"/>
                        <a:invGamma/>
                      </a:srgbClr>
                    </a:gs>
                    <a:gs pos="100000">
                      <a:srgbClr val="FF33CC"/>
                    </a:gs>
                  </a:gsLst>
                  <a:lin ang="5400000" scaled="1"/>
                  <a:tileRect/>
                </a:gradFill>
                <a:ln w="9525">
                  <a:noFill/>
                </a:ln>
              </p:spPr>
              <p:txBody>
                <a:bodyPr/>
                <a:lstStyle/>
                <a:p>
                  <a:endParaRPr lang="zh-CN" altLang="en-US"/>
                </a:p>
              </p:txBody>
            </p:sp>
            <p:sp>
              <p:nvSpPr>
                <p:cNvPr id="48161" name="椭圆 48160"/>
                <p:cNvSpPr/>
                <p:nvPr/>
              </p:nvSpPr>
              <p:spPr>
                <a:xfrm>
                  <a:off x="831" y="749"/>
                  <a:ext cx="680" cy="680"/>
                </a:xfrm>
                <a:prstGeom prst="ellipse">
                  <a:avLst/>
                </a:prstGeom>
                <a:gradFill rotWithShape="1">
                  <a:gsLst>
                    <a:gs pos="0">
                      <a:srgbClr val="FF33CC">
                        <a:alpha val="0"/>
                      </a:srgbClr>
                    </a:gs>
                    <a:gs pos="100000">
                      <a:srgbClr val="FF33CC">
                        <a:gamma/>
                        <a:tint val="34902"/>
                        <a:invGamma/>
                      </a:srgbClr>
                    </a:gs>
                  </a:gsLst>
                  <a:lin ang="5400000" scaled="1"/>
                  <a:tileRect/>
                </a:gradFill>
                <a:ln w="9525">
                  <a:noFill/>
                </a:ln>
              </p:spPr>
              <p:txBody>
                <a:bodyPr/>
                <a:lstStyle/>
                <a:p>
                  <a:endParaRPr lang="zh-CN" altLang="en-US"/>
                </a:p>
              </p:txBody>
            </p:sp>
            <p:sp>
              <p:nvSpPr>
                <p:cNvPr id="48162" name="椭圆 48161"/>
                <p:cNvSpPr/>
                <p:nvPr/>
              </p:nvSpPr>
              <p:spPr>
                <a:xfrm>
                  <a:off x="848" y="770"/>
                  <a:ext cx="647" cy="636"/>
                </a:xfrm>
                <a:prstGeom prst="ellipse">
                  <a:avLst/>
                </a:prstGeom>
                <a:gradFill rotWithShape="1">
                  <a:gsLst>
                    <a:gs pos="0">
                      <a:srgbClr val="FF33CC">
                        <a:gamma/>
                        <a:shade val="79216"/>
                        <a:invGamma/>
                      </a:srgbClr>
                    </a:gs>
                    <a:gs pos="100000">
                      <a:srgbClr val="FF33CC">
                        <a:alpha val="48000"/>
                      </a:srgbClr>
                    </a:gs>
                  </a:gsLst>
                  <a:lin ang="5400000" scaled="1"/>
                  <a:tileRect/>
                </a:gradFill>
                <a:ln w="9525">
                  <a:noFill/>
                </a:ln>
              </p:spPr>
              <p:txBody>
                <a:bodyPr/>
                <a:lstStyle/>
                <a:p>
                  <a:endParaRPr lang="zh-CN" altLang="en-US"/>
                </a:p>
              </p:txBody>
            </p:sp>
            <p:sp>
              <p:nvSpPr>
                <p:cNvPr id="48163" name="椭圆 48162"/>
                <p:cNvSpPr/>
                <p:nvPr/>
              </p:nvSpPr>
              <p:spPr>
                <a:xfrm>
                  <a:off x="884" y="754"/>
                  <a:ext cx="576" cy="516"/>
                </a:xfrm>
                <a:prstGeom prst="ellipse">
                  <a:avLst/>
                </a:prstGeom>
                <a:gradFill rotWithShape="1">
                  <a:gsLst>
                    <a:gs pos="0">
                      <a:srgbClr val="FF33CC">
                        <a:gamma/>
                        <a:tint val="0"/>
                        <a:invGamma/>
                      </a:srgbClr>
                    </a:gs>
                    <a:gs pos="100000">
                      <a:srgbClr val="FF33CC">
                        <a:alpha val="38000"/>
                      </a:srgbClr>
                    </a:gs>
                  </a:gsLst>
                  <a:lin ang="5400000" scaled="1"/>
                  <a:tileRect/>
                </a:gradFill>
                <a:ln w="9525">
                  <a:noFill/>
                </a:ln>
              </p:spPr>
              <p:txBody>
                <a:bodyPr/>
                <a:lstStyle/>
                <a:p>
                  <a:endParaRPr lang="zh-CN" altLang="en-US"/>
                </a:p>
              </p:txBody>
            </p:sp>
          </p:grpSp>
          <p:grpSp>
            <p:nvGrpSpPr>
              <p:cNvPr id="48164" name="组合 48163"/>
              <p:cNvGrpSpPr/>
              <p:nvPr/>
            </p:nvGrpSpPr>
            <p:grpSpPr>
              <a:xfrm>
                <a:off x="1225" y="1702"/>
                <a:ext cx="935" cy="938"/>
                <a:chOff x="869" y="971"/>
                <a:chExt cx="696" cy="698"/>
              </a:xfrm>
            </p:grpSpPr>
            <p:sp>
              <p:nvSpPr>
                <p:cNvPr id="48165" name="椭圆 48164"/>
                <p:cNvSpPr/>
                <p:nvPr/>
              </p:nvSpPr>
              <p:spPr>
                <a:xfrm>
                  <a:off x="869" y="971"/>
                  <a:ext cx="696" cy="698"/>
                </a:xfrm>
                <a:prstGeom prst="ellipse">
                  <a:avLst/>
                </a:prstGeom>
                <a:gradFill rotWithShape="1">
                  <a:gsLst>
                    <a:gs pos="0">
                      <a:srgbClr val="6666FF">
                        <a:gamma/>
                        <a:shade val="46275"/>
                        <a:invGamma/>
                      </a:srgbClr>
                    </a:gs>
                    <a:gs pos="100000">
                      <a:srgbClr val="6666FF"/>
                    </a:gs>
                  </a:gsLst>
                  <a:lin ang="5400000" scaled="1"/>
                  <a:tileRect/>
                </a:gradFill>
                <a:ln w="9525">
                  <a:noFill/>
                </a:ln>
              </p:spPr>
              <p:txBody>
                <a:bodyPr/>
                <a:lstStyle/>
                <a:p>
                  <a:endParaRPr lang="zh-CN" altLang="en-US"/>
                </a:p>
              </p:txBody>
            </p:sp>
            <p:sp>
              <p:nvSpPr>
                <p:cNvPr id="48166" name="椭圆 48165"/>
                <p:cNvSpPr/>
                <p:nvPr/>
              </p:nvSpPr>
              <p:spPr>
                <a:xfrm>
                  <a:off x="878" y="980"/>
                  <a:ext cx="680" cy="680"/>
                </a:xfrm>
                <a:prstGeom prst="ellipse">
                  <a:avLst/>
                </a:prstGeom>
                <a:gradFill rotWithShape="1">
                  <a:gsLst>
                    <a:gs pos="0">
                      <a:srgbClr val="6666FF">
                        <a:alpha val="0"/>
                      </a:srgbClr>
                    </a:gs>
                    <a:gs pos="100000">
                      <a:srgbClr val="6666FF">
                        <a:gamma/>
                        <a:tint val="34902"/>
                        <a:invGamma/>
                      </a:srgbClr>
                    </a:gs>
                  </a:gsLst>
                  <a:lin ang="5400000" scaled="1"/>
                  <a:tileRect/>
                </a:gradFill>
                <a:ln w="9525">
                  <a:noFill/>
                </a:ln>
              </p:spPr>
              <p:txBody>
                <a:bodyPr/>
                <a:lstStyle/>
                <a:p>
                  <a:endParaRPr lang="zh-CN" altLang="en-US"/>
                </a:p>
              </p:txBody>
            </p:sp>
            <p:sp>
              <p:nvSpPr>
                <p:cNvPr id="48167" name="椭圆 48166"/>
                <p:cNvSpPr/>
                <p:nvPr/>
              </p:nvSpPr>
              <p:spPr>
                <a:xfrm>
                  <a:off x="894" y="1002"/>
                  <a:ext cx="647" cy="636"/>
                </a:xfrm>
                <a:prstGeom prst="ellipse">
                  <a:avLst/>
                </a:prstGeom>
                <a:gradFill rotWithShape="1">
                  <a:gsLst>
                    <a:gs pos="0">
                      <a:srgbClr val="6666FF">
                        <a:gamma/>
                        <a:shade val="79216"/>
                        <a:invGamma/>
                      </a:srgbClr>
                    </a:gs>
                    <a:gs pos="100000">
                      <a:srgbClr val="6666FF">
                        <a:alpha val="48000"/>
                      </a:srgbClr>
                    </a:gs>
                  </a:gsLst>
                  <a:lin ang="5400000" scaled="1"/>
                  <a:tileRect/>
                </a:gradFill>
                <a:ln w="9525">
                  <a:noFill/>
                </a:ln>
              </p:spPr>
              <p:txBody>
                <a:bodyPr/>
                <a:lstStyle/>
                <a:p>
                  <a:endParaRPr lang="zh-CN" altLang="en-US"/>
                </a:p>
              </p:txBody>
            </p:sp>
            <p:sp>
              <p:nvSpPr>
                <p:cNvPr id="48168" name="椭圆 48167"/>
                <p:cNvSpPr/>
                <p:nvPr/>
              </p:nvSpPr>
              <p:spPr>
                <a:xfrm>
                  <a:off x="930" y="981"/>
                  <a:ext cx="576" cy="516"/>
                </a:xfrm>
                <a:prstGeom prst="ellipse">
                  <a:avLst/>
                </a:prstGeom>
                <a:gradFill rotWithShape="1">
                  <a:gsLst>
                    <a:gs pos="0">
                      <a:srgbClr val="6666FF">
                        <a:gamma/>
                        <a:tint val="0"/>
                        <a:invGamma/>
                      </a:srgbClr>
                    </a:gs>
                    <a:gs pos="100000">
                      <a:srgbClr val="6666FF">
                        <a:alpha val="38000"/>
                      </a:srgbClr>
                    </a:gs>
                  </a:gsLst>
                  <a:lin ang="5400000" scaled="1"/>
                  <a:tileRect/>
                </a:gradFill>
                <a:ln w="9525">
                  <a:noFill/>
                </a:ln>
              </p:spPr>
              <p:txBody>
                <a:bodyPr/>
                <a:lstStyle/>
                <a:p>
                  <a:endParaRPr lang="zh-CN" altLang="en-US"/>
                </a:p>
              </p:txBody>
            </p:sp>
          </p:grpSp>
        </p:grpSp>
      </p:grpSp>
      <p:sp>
        <p:nvSpPr>
          <p:cNvPr id="2" name="椭圆 48166"/>
          <p:cNvSpPr/>
          <p:nvPr/>
        </p:nvSpPr>
        <p:spPr>
          <a:xfrm>
            <a:off x="8475980" y="5273675"/>
            <a:ext cx="1683385" cy="1584325"/>
          </a:xfrm>
          <a:prstGeom prst="ellipse">
            <a:avLst/>
          </a:prstGeom>
        </p:spPr>
        <p:style>
          <a:lnRef idx="3">
            <a:schemeClr val="lt1"/>
          </a:lnRef>
          <a:fillRef idx="1">
            <a:schemeClr val="accent5"/>
          </a:fillRef>
          <a:effectRef idx="1">
            <a:schemeClr val="accent5"/>
          </a:effectRef>
          <a:fontRef idx="minor">
            <a:schemeClr val="lt1"/>
          </a:fontRef>
        </p:style>
        <p:txBody>
          <a:bodyPr/>
          <a:lstStyle/>
          <a:p>
            <a:endParaRPr lang="zh-CN" altLang="en-US"/>
          </a:p>
        </p:txBody>
      </p:sp>
      <p:sp>
        <p:nvSpPr>
          <p:cNvPr id="4" name="Text Box 3"/>
          <p:cNvSpPr txBox="1"/>
          <p:nvPr/>
        </p:nvSpPr>
        <p:spPr>
          <a:xfrm>
            <a:off x="8832215" y="5605145"/>
            <a:ext cx="1200785" cy="922020"/>
          </a:xfrm>
          <a:prstGeom prst="rect">
            <a:avLst/>
          </a:prstGeom>
          <a:noFill/>
        </p:spPr>
        <p:txBody>
          <a:bodyPr wrap="square" rtlCol="0">
            <a:spAutoFit/>
          </a:bodyPr>
          <a:lstStyle/>
          <a:p>
            <a:r>
              <a:rPr lang="en-US"/>
              <a:t>NHÓM XUẤT PHÁT </a:t>
            </a:r>
          </a:p>
        </p:txBody>
      </p:sp>
      <p:sp>
        <p:nvSpPr>
          <p:cNvPr id="5" name="Up Arrow 4"/>
          <p:cNvSpPr/>
          <p:nvPr/>
        </p:nvSpPr>
        <p:spPr>
          <a:xfrm rot="19620000">
            <a:off x="8358505" y="5045075"/>
            <a:ext cx="344805" cy="5067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Up Arrow 12"/>
          <p:cNvSpPr/>
          <p:nvPr/>
        </p:nvSpPr>
        <p:spPr>
          <a:xfrm rot="19620000">
            <a:off x="7016115" y="3333750"/>
            <a:ext cx="344805" cy="5067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Up Arrow 13"/>
          <p:cNvSpPr/>
          <p:nvPr/>
        </p:nvSpPr>
        <p:spPr>
          <a:xfrm rot="2580000">
            <a:off x="7327265" y="951230"/>
            <a:ext cx="344805" cy="65786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Up Arrow 14"/>
          <p:cNvSpPr/>
          <p:nvPr/>
        </p:nvSpPr>
        <p:spPr>
          <a:xfrm rot="7500000">
            <a:off x="10435590" y="911860"/>
            <a:ext cx="344805" cy="66040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Up Arrow 15"/>
          <p:cNvSpPr/>
          <p:nvPr/>
        </p:nvSpPr>
        <p:spPr>
          <a:xfrm rot="12780000">
            <a:off x="11087735" y="3333750"/>
            <a:ext cx="344805" cy="506730"/>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 y="-46990"/>
            <a:ext cx="12192000" cy="6951980"/>
          </a:xfrm>
          <a:prstGeom prst="rect">
            <a:avLst/>
          </a:prstGeom>
        </p:spPr>
      </p:pic>
      <p:grpSp>
        <p:nvGrpSpPr>
          <p:cNvPr id="31" name="组合 30"/>
          <p:cNvGrpSpPr/>
          <p:nvPr/>
        </p:nvGrpSpPr>
        <p:grpSpPr>
          <a:xfrm>
            <a:off x="2273300" y="297815"/>
            <a:ext cx="10071735" cy="2861358"/>
            <a:chOff x="1199390" y="-92398"/>
            <a:chExt cx="8406630" cy="2104893"/>
          </a:xfrm>
        </p:grpSpPr>
        <p:sp>
          <p:nvSpPr>
            <p:cNvPr id="32" name="五边形 31"/>
            <p:cNvSpPr/>
            <p:nvPr/>
          </p:nvSpPr>
          <p:spPr>
            <a:xfrm>
              <a:off x="1199390" y="12637"/>
              <a:ext cx="1602572"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2593870" y="12637"/>
              <a:ext cx="6941128"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2802167" y="-92398"/>
              <a:ext cx="6803853" cy="2104858"/>
            </a:xfrm>
            <a:prstGeom prst="rect">
              <a:avLst/>
            </a:prstGeom>
            <a:noFill/>
          </p:spPr>
          <p:txBody>
            <a:bodyPr wrap="square" rtlCol="0">
              <a:spAutoFit/>
            </a:bodyPr>
            <a:lstStyle/>
            <a:p>
              <a:pPr>
                <a:lnSpc>
                  <a:spcPct val="150000"/>
                </a:lnSpc>
              </a:pPr>
              <a:r>
                <a:rPr lang="zh-CN" altLang="en-US" sz="2400" dirty="0">
                  <a:solidFill>
                    <a:schemeClr val="tx1">
                      <a:lumMod val="65000"/>
                      <a:lumOff val="35000"/>
                    </a:schemeClr>
                  </a:solidFill>
                  <a:latin typeface="Microsoft YaHei" panose="020B0503020204020204" charset="-122"/>
                  <a:ea typeface="Microsoft YaHei" panose="020B0503020204020204" charset="-122"/>
                </a:rPr>
                <a:t> Than, xăng, dầu chủ yếu dùng làm chất đốt cung cấp năng lượng cho sinh hoạt và sản xuất của con người, vận hành động cơ thiết bị máy công nghiệp, phương tiện giao thông và làm nguyên liệu cho nhiêu ngành công nghiệp khác như hoá mĩ phẩm, dược phẩm,...</a:t>
              </a:r>
            </a:p>
          </p:txBody>
        </p:sp>
      </p:grpSp>
      <p:grpSp>
        <p:nvGrpSpPr>
          <p:cNvPr id="41" name="组合 40"/>
          <p:cNvGrpSpPr/>
          <p:nvPr/>
        </p:nvGrpSpPr>
        <p:grpSpPr>
          <a:xfrm>
            <a:off x="2303145" y="3258821"/>
            <a:ext cx="9896475" cy="3646168"/>
            <a:chOff x="1218940" y="2815466"/>
            <a:chExt cx="6765809" cy="874332"/>
          </a:xfrm>
        </p:grpSpPr>
        <p:sp>
          <p:nvSpPr>
            <p:cNvPr id="42" name="五边形 41"/>
            <p:cNvSpPr/>
            <p:nvPr/>
          </p:nvSpPr>
          <p:spPr>
            <a:xfrm>
              <a:off x="1218940" y="2850031"/>
              <a:ext cx="1312788"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2387165" y="2850031"/>
              <a:ext cx="5597584" cy="804441"/>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2619421" y="2815466"/>
              <a:ext cx="5344924" cy="874332"/>
            </a:xfrm>
            <a:prstGeom prst="rect">
              <a:avLst/>
            </a:prstGeom>
            <a:noFill/>
          </p:spPr>
          <p:txBody>
            <a:bodyPr wrap="square" rtlCol="0">
              <a:spAutoFit/>
            </a:bodyPr>
            <a:lstStyle/>
            <a:p>
              <a:pPr>
                <a:lnSpc>
                  <a:spcPct val="150000"/>
                </a:lnSpc>
              </a:pPr>
              <a:r>
                <a:rPr lang="zh-CN" altLang="en-US" sz="2200" dirty="0">
                  <a:solidFill>
                    <a:schemeClr val="tx1">
                      <a:lumMod val="65000"/>
                      <a:lumOff val="35000"/>
                    </a:schemeClr>
                  </a:solidFill>
                  <a:latin typeface="Microsoft YaHei" panose="020B0503020204020204" charset="-122"/>
                  <a:ea typeface="Microsoft YaHei" panose="020B0503020204020204" charset="-122"/>
                </a:rPr>
                <a:t>- Nguồn nhiên liệu hoá thạch không phải vô tận mà đang ngày càng cạn kiệt.</a:t>
              </a:r>
            </a:p>
            <a:p>
              <a:pPr>
                <a:lnSpc>
                  <a:spcPct val="150000"/>
                </a:lnSpc>
              </a:pPr>
              <a:r>
                <a:rPr lang="zh-CN" altLang="en-US" sz="2200" dirty="0">
                  <a:solidFill>
                    <a:schemeClr val="tx1">
                      <a:lumMod val="65000"/>
                      <a:lumOff val="35000"/>
                    </a:schemeClr>
                  </a:solidFill>
                  <a:latin typeface="Microsoft YaHei" panose="020B0503020204020204" charset="-122"/>
                  <a:ea typeface="Microsoft YaHei" panose="020B0503020204020204" charset="-122"/>
                </a:rPr>
                <a:t>-Ảnh hưởng tới môi trường của việc đốt cháy nhiên liệu hoá thạch: tạo lượng lớn khí carbon dioxide gây hiệu ứng nhà kính và các chất gây ô nhiễm không khí khác như các oxide của nitrogen, lưu huỳnh (g</a:t>
              </a:r>
              <a:r>
                <a:rPr lang="en-US" altLang="zh-CN" sz="2200" dirty="0">
                  <a:solidFill>
                    <a:schemeClr val="tx1">
                      <a:lumMod val="65000"/>
                      <a:lumOff val="35000"/>
                    </a:schemeClr>
                  </a:solidFill>
                  <a:latin typeface="Microsoft YaHei" panose="020B0503020204020204" charset="-122"/>
                  <a:ea typeface="Microsoft YaHei" panose="020B0503020204020204" charset="-122"/>
                </a:rPr>
                <a:t>â</a:t>
              </a:r>
              <a:r>
                <a:rPr lang="zh-CN" altLang="en-US" sz="2200" dirty="0">
                  <a:solidFill>
                    <a:schemeClr val="tx1">
                      <a:lumMod val="65000"/>
                      <a:lumOff val="35000"/>
                    </a:schemeClr>
                  </a:solidFill>
                  <a:latin typeface="Microsoft YaHei" panose="020B0503020204020204" charset="-122"/>
                  <a:ea typeface="Microsoft YaHei" panose="020B0503020204020204" charset="-122"/>
                </a:rPr>
                <a:t>y mưa acid), hợp chất hữu cơ dễ bay hơi và các kim loại nặng,...</a:t>
              </a:r>
            </a:p>
          </p:txBody>
        </p:sp>
      </p:grpSp>
      <p:sp>
        <p:nvSpPr>
          <p:cNvPr id="9" name="Text Box 8"/>
          <p:cNvSpPr txBox="1"/>
          <p:nvPr/>
        </p:nvSpPr>
        <p:spPr>
          <a:xfrm>
            <a:off x="2919095" y="1274445"/>
            <a:ext cx="628650" cy="521970"/>
          </a:xfrm>
          <a:prstGeom prst="rect">
            <a:avLst/>
          </a:prstGeom>
          <a:noFill/>
        </p:spPr>
        <p:txBody>
          <a:bodyPr wrap="square" rtlCol="0">
            <a:spAutoFit/>
          </a:bodyPr>
          <a:lstStyle/>
          <a:p>
            <a:r>
              <a:rPr lang="en-US" sz="2800" b="1"/>
              <a:t>1</a:t>
            </a:r>
          </a:p>
        </p:txBody>
      </p:sp>
      <p:sp>
        <p:nvSpPr>
          <p:cNvPr id="10" name="Text Box 9"/>
          <p:cNvSpPr txBox="1"/>
          <p:nvPr/>
        </p:nvSpPr>
        <p:spPr>
          <a:xfrm>
            <a:off x="2827655" y="4612640"/>
            <a:ext cx="628650" cy="521970"/>
          </a:xfrm>
          <a:prstGeom prst="rect">
            <a:avLst/>
          </a:prstGeom>
          <a:noFill/>
        </p:spPr>
        <p:txBody>
          <a:bodyPr wrap="square" rtlCol="0">
            <a:spAutoFit/>
          </a:bodyPr>
          <a:lstStyle/>
          <a:p>
            <a:r>
              <a:rPr lang="en-US" sz="2800" b="1"/>
              <a:t>2</a:t>
            </a:r>
          </a:p>
        </p:txBody>
      </p:sp>
      <p:pic>
        <p:nvPicPr>
          <p:cNvPr id="22530" name="Picture 2" descr="F:\1-原创素材\1_mm1102\PPT\PPT_014\materaials\pageimg_g1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590" y="0"/>
            <a:ext cx="2578735" cy="423100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2" name="Text Box 1"/>
          <p:cNvSpPr txBox="1"/>
          <p:nvPr/>
        </p:nvSpPr>
        <p:spPr>
          <a:xfrm>
            <a:off x="-132080" y="2243455"/>
            <a:ext cx="2576195" cy="953135"/>
          </a:xfrm>
          <a:prstGeom prst="rect">
            <a:avLst/>
          </a:prstGeom>
          <a:noFill/>
          <a:ln w="9525">
            <a:noFill/>
          </a:ln>
        </p:spPr>
        <p:txBody>
          <a:bodyPr wrap="square">
            <a:spAutoFit/>
          </a:bodyPr>
          <a:lstStyle/>
          <a:p>
            <a:pPr indent="0" algn="ctr"/>
            <a:r>
              <a:rPr lang="en-US" sz="2800" b="0">
                <a:solidFill>
                  <a:schemeClr val="accent2">
                    <a:lumMod val="75000"/>
                  </a:schemeClr>
                </a:solidFill>
                <a:latin typeface="Arial" panose="020B0604020202020204" pitchFamily="34" charset="0"/>
                <a:cs typeface="Arial" panose="020B0604020202020204" pitchFamily="34" charset="0"/>
              </a:rPr>
              <a:t> THẢO LUẬN CHUNG</a:t>
            </a:r>
            <a:endParaRPr lang="en-US" sz="2700">
              <a:solidFill>
                <a:schemeClr val="accent1">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750" fill="hold"/>
                                        <p:tgtEl>
                                          <p:spTgt spid="31"/>
                                        </p:tgtEl>
                                        <p:attrNameLst>
                                          <p:attrName>ppt_x</p:attrName>
                                        </p:attrNameLst>
                                      </p:cBhvr>
                                      <p:tavLst>
                                        <p:tav tm="0">
                                          <p:val>
                                            <p:strVal val="#ppt_x"/>
                                          </p:val>
                                        </p:tav>
                                        <p:tav tm="100000">
                                          <p:val>
                                            <p:strVal val="#ppt_x"/>
                                          </p:val>
                                        </p:tav>
                                      </p:tavLst>
                                    </p:anim>
                                    <p:anim calcmode="lin" valueType="num">
                                      <p:cBhvr additive="base">
                                        <p:cTn id="8" dur="750" fill="hold"/>
                                        <p:tgtEl>
                                          <p:spTgt spid="31"/>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ID="2" presetClass="entr" presetSubtype="4" fill="hold" nodeType="afterEffect">
                                  <p:stCondLst>
                                    <p:cond delay="0"/>
                                  </p:stCondLst>
                                  <p:childTnLst>
                                    <p:set>
                                      <p:cBhvr>
                                        <p:cTn id="11" dur="1" fill="hold">
                                          <p:stCondLst>
                                            <p:cond delay="0"/>
                                          </p:stCondLst>
                                        </p:cTn>
                                        <p:tgtEl>
                                          <p:spTgt spid="41"/>
                                        </p:tgtEl>
                                        <p:attrNameLst>
                                          <p:attrName>style.visibility</p:attrName>
                                        </p:attrNameLst>
                                      </p:cBhvr>
                                      <p:to>
                                        <p:strVal val="visible"/>
                                      </p:to>
                                    </p:set>
                                    <p:anim calcmode="lin" valueType="num">
                                      <p:cBhvr additive="base">
                                        <p:cTn id="12" dur="750" fill="hold"/>
                                        <p:tgtEl>
                                          <p:spTgt spid="41"/>
                                        </p:tgtEl>
                                        <p:attrNameLst>
                                          <p:attrName>ppt_x</p:attrName>
                                        </p:attrNameLst>
                                      </p:cBhvr>
                                      <p:tavLst>
                                        <p:tav tm="0">
                                          <p:val>
                                            <p:strVal val="#ppt_x"/>
                                          </p:val>
                                        </p:tav>
                                        <p:tav tm="100000">
                                          <p:val>
                                            <p:strVal val="#ppt_x"/>
                                          </p:val>
                                        </p:tav>
                                      </p:tavLst>
                                    </p:anim>
                                    <p:anim calcmode="lin" valueType="num">
                                      <p:cBhvr additive="base">
                                        <p:cTn id="13" dur="75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0335" y="852805"/>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b="1">
                <a:solidFill>
                  <a:srgbClr val="FFFF00"/>
                </a:solidFill>
                <a:sym typeface="+mn-ea"/>
              </a:rPr>
              <a:t>* </a:t>
            </a:r>
            <a:r>
              <a:rPr lang="en-US" altLang="zh-CN" b="1">
                <a:solidFill>
                  <a:srgbClr val="FFFF00"/>
                </a:solidFill>
                <a:sym typeface="+mn-ea"/>
              </a:rPr>
              <a:t>Biến đổi vật lý: </a:t>
            </a:r>
            <a:r>
              <a:rPr lang="en-US" altLang="zh-CN" b="1">
                <a:solidFill>
                  <a:schemeClr val="tx1"/>
                </a:solidFill>
                <a:sym typeface="+mn-ea"/>
              </a:rPr>
              <a:t>không có sự tạo thành chất mới</a:t>
            </a:r>
            <a:endParaRPr lang="zh-CN" altLang="en-US" sz="2800" b="1">
              <a:solidFill>
                <a:schemeClr val="tx1"/>
              </a:solidFill>
            </a:endParaRPr>
          </a:p>
        </p:txBody>
      </p:sp>
      <p:sp>
        <p:nvSpPr>
          <p:cNvPr id="15" name="圆角矩形 14"/>
          <p:cNvSpPr/>
          <p:nvPr/>
        </p:nvSpPr>
        <p:spPr bwMode="auto">
          <a:xfrm>
            <a:off x="4813300" y="29210"/>
            <a:ext cx="3117215" cy="934720"/>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r>
              <a:rPr lang="en-US" altLang="zh-CN" sz="3200" b="1" dirty="0">
                <a:solidFill>
                  <a:srgbClr val="FF0000"/>
                </a:solidFill>
                <a:latin typeface="Calibri Light" panose="020F0302020204030204" charset="0"/>
                <a:ea typeface="Microsoft YaHei" panose="020B0503020204020204" charset="-122"/>
                <a:cs typeface="Calibri Light" panose="020F0302020204030204" charset="0"/>
              </a:rPr>
              <a:t>KẾT LUẬN</a:t>
            </a:r>
          </a:p>
        </p:txBody>
      </p:sp>
      <p:pic>
        <p:nvPicPr>
          <p:cNvPr id="3081" name="Picture 9" descr="9"/>
          <p:cNvPicPr>
            <a:picLocks noChangeAspect="1"/>
          </p:cNvPicPr>
          <p:nvPr/>
        </p:nvPicPr>
        <p:blipFill>
          <a:blip r:embed="rId3"/>
          <a:stretch>
            <a:fillRect/>
          </a:stretch>
        </p:blipFill>
        <p:spPr>
          <a:xfrm>
            <a:off x="329565" y="852805"/>
            <a:ext cx="7164705" cy="783590"/>
          </a:xfrm>
          <a:prstGeom prst="rect">
            <a:avLst/>
          </a:prstGeom>
          <a:noFill/>
          <a:ln w="9525">
            <a:noFill/>
          </a:ln>
        </p:spPr>
      </p:pic>
      <p:sp>
        <p:nvSpPr>
          <p:cNvPr id="3" name="Text Box 2"/>
          <p:cNvSpPr txBox="1"/>
          <p:nvPr/>
        </p:nvSpPr>
        <p:spPr>
          <a:xfrm>
            <a:off x="541020" y="915670"/>
            <a:ext cx="7394575" cy="521970"/>
          </a:xfrm>
          <a:prstGeom prst="rect">
            <a:avLst/>
          </a:prstGeom>
          <a:noFill/>
        </p:spPr>
        <p:txBody>
          <a:bodyPr wrap="square" rtlCol="0">
            <a:spAutoFit/>
          </a:bodyPr>
          <a:lstStyle/>
          <a:p>
            <a:r>
              <a:rPr lang="en-US" sz="2800" b="1">
                <a:latin typeface="+mj-lt"/>
                <a:cs typeface="+mj-lt"/>
                <a:sym typeface="+mn-ea"/>
              </a:rPr>
              <a:t>I. BIẾN ĐỔI VẬT LÝ VÀ BIẾN ĐỔI HÓA HỌC</a:t>
            </a:r>
            <a:endParaRPr lang="en-US" sz="2800" b="1">
              <a:latin typeface="+mj-lt"/>
              <a:cs typeface="+mj-lt"/>
            </a:endParaRPr>
          </a:p>
        </p:txBody>
      </p:sp>
      <p:pic>
        <p:nvPicPr>
          <p:cNvPr id="4" name="Picture 9" descr="9"/>
          <p:cNvPicPr>
            <a:picLocks noGrp="1" noChangeAspect="1"/>
          </p:cNvPicPr>
          <p:nvPr>
            <p:ph sz="half" idx="2"/>
          </p:nvPr>
        </p:nvPicPr>
        <p:blipFill>
          <a:blip r:embed="rId3"/>
          <a:stretch>
            <a:fillRect/>
          </a:stretch>
        </p:blipFill>
        <p:spPr>
          <a:xfrm>
            <a:off x="329565" y="1444625"/>
            <a:ext cx="6996430" cy="777875"/>
          </a:xfrm>
          <a:prstGeom prst="rect">
            <a:avLst/>
          </a:prstGeom>
          <a:noFill/>
          <a:ln w="9525">
            <a:noFill/>
          </a:ln>
        </p:spPr>
      </p:pic>
      <p:sp>
        <p:nvSpPr>
          <p:cNvPr id="6" name="Text Box 5"/>
          <p:cNvSpPr txBox="1"/>
          <p:nvPr/>
        </p:nvSpPr>
        <p:spPr>
          <a:xfrm>
            <a:off x="607060" y="1444625"/>
            <a:ext cx="3986530" cy="521970"/>
          </a:xfrm>
          <a:prstGeom prst="rect">
            <a:avLst/>
          </a:prstGeom>
          <a:noFill/>
        </p:spPr>
        <p:txBody>
          <a:bodyPr wrap="square" rtlCol="0">
            <a:spAutoFit/>
          </a:bodyPr>
          <a:lstStyle/>
          <a:p>
            <a:r>
              <a:rPr lang="en-US" sz="2800" b="1">
                <a:latin typeface="+mj-lt"/>
                <a:cs typeface="+mj-lt"/>
                <a:sym typeface="+mn-ea"/>
              </a:rPr>
              <a:t>II. PHẢN ỨNG HÓA HỌC</a:t>
            </a:r>
            <a:endParaRPr lang="en-US" sz="2800" b="1">
              <a:latin typeface="+mj-lt"/>
              <a:cs typeface="+mj-lt"/>
            </a:endParaRPr>
          </a:p>
        </p:txBody>
      </p:sp>
      <p:pic>
        <p:nvPicPr>
          <p:cNvPr id="8" name="Picture 6" descr="7"/>
          <p:cNvPicPr>
            <a:picLocks noChangeAspect="1"/>
          </p:cNvPicPr>
          <p:nvPr/>
        </p:nvPicPr>
        <p:blipFill>
          <a:blip r:embed="rId2"/>
          <a:stretch>
            <a:fillRect/>
          </a:stretch>
        </p:blipFill>
        <p:spPr>
          <a:xfrm>
            <a:off x="142875" y="29210"/>
            <a:ext cx="1082040" cy="1060450"/>
          </a:xfrm>
          <a:prstGeom prst="rect">
            <a:avLst/>
          </a:prstGeom>
          <a:noFill/>
          <a:ln w="9525">
            <a:noFill/>
          </a:ln>
        </p:spPr>
      </p:pic>
      <p:sp>
        <p:nvSpPr>
          <p:cNvPr id="5" name="Rounded Rectangle 4"/>
          <p:cNvSpPr/>
          <p:nvPr/>
        </p:nvSpPr>
        <p:spPr>
          <a:xfrm>
            <a:off x="541020" y="4096385"/>
            <a:ext cx="11648440" cy="1206500"/>
          </a:xfrm>
          <a:prstGeom prst="roundRect">
            <a:avLst/>
          </a:prstGeom>
        </p:spPr>
        <p:style>
          <a:lnRef idx="1">
            <a:schemeClr val="accent3"/>
          </a:lnRef>
          <a:fillRef idx="2">
            <a:schemeClr val="accent3"/>
          </a:fillRef>
          <a:effectRef idx="1">
            <a:schemeClr val="accent3"/>
          </a:effectRef>
          <a:fontRef idx="minor">
            <a:schemeClr val="dk1"/>
          </a:fontRef>
        </p:style>
        <p:txBody>
          <a:bodyPr rtlCol="0" anchor="ctr"/>
          <a:lstStyle/>
          <a:p>
            <a:pPr algn="l"/>
            <a:r>
              <a:rPr lang="en-US" sz="2800">
                <a:solidFill>
                  <a:schemeClr val="accent6">
                    <a:lumMod val="50000"/>
                  </a:schemeClr>
                </a:solidFill>
              </a:rPr>
              <a:t>Các nhiên liệu như than, xăng, dầu… được sử dụng trong các ngành sản xuất, phục vụ sinh hoạt…</a:t>
            </a:r>
          </a:p>
        </p:txBody>
      </p:sp>
      <p:pic>
        <p:nvPicPr>
          <p:cNvPr id="9" name="Picture 9" descr="9"/>
          <p:cNvPicPr>
            <a:picLocks noChangeAspect="1"/>
          </p:cNvPicPr>
          <p:nvPr/>
        </p:nvPicPr>
        <p:blipFill>
          <a:blip r:embed="rId3"/>
          <a:stretch>
            <a:fillRect/>
          </a:stretch>
        </p:blipFill>
        <p:spPr>
          <a:xfrm>
            <a:off x="329565" y="2072640"/>
            <a:ext cx="8152765" cy="777875"/>
          </a:xfrm>
          <a:prstGeom prst="rect">
            <a:avLst/>
          </a:prstGeom>
          <a:noFill/>
          <a:ln w="9525">
            <a:noFill/>
          </a:ln>
        </p:spPr>
      </p:pic>
      <p:sp>
        <p:nvSpPr>
          <p:cNvPr id="10" name="Text Box 9"/>
          <p:cNvSpPr txBox="1"/>
          <p:nvPr/>
        </p:nvSpPr>
        <p:spPr>
          <a:xfrm>
            <a:off x="607060" y="2101215"/>
            <a:ext cx="7555865" cy="521970"/>
          </a:xfrm>
          <a:prstGeom prst="rect">
            <a:avLst/>
          </a:prstGeom>
          <a:noFill/>
        </p:spPr>
        <p:txBody>
          <a:bodyPr wrap="square" rtlCol="0">
            <a:spAutoFit/>
          </a:bodyPr>
          <a:lstStyle/>
          <a:p>
            <a:r>
              <a:rPr lang="en-US" sz="2800" b="1">
                <a:latin typeface="+mj-lt"/>
                <a:cs typeface="+mj-lt"/>
                <a:sym typeface="+mn-ea"/>
              </a:rPr>
              <a:t>III. NĂNG LƯỢNG CỦA PHẢN ỨNG HÓA HỌC</a:t>
            </a:r>
            <a:endParaRPr lang="en-US" sz="2800" b="1">
              <a:latin typeface="+mj-lt"/>
              <a:cs typeface="+mj-lt"/>
            </a:endParaRPr>
          </a:p>
        </p:txBody>
      </p:sp>
      <p:sp>
        <p:nvSpPr>
          <p:cNvPr id="11" name="圆角矩形 25"/>
          <p:cNvSpPr/>
          <p:nvPr/>
        </p:nvSpPr>
        <p:spPr>
          <a:xfrm>
            <a:off x="541020" y="2778125"/>
            <a:ext cx="8401050"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b="1" dirty="0">
                <a:solidFill>
                  <a:schemeClr val="accent6">
                    <a:lumMod val="50000"/>
                  </a:schemeClr>
                </a:solidFill>
                <a:latin typeface="Microsoft YaHei" panose="020B0503020204020204" charset="-122"/>
                <a:ea typeface="Microsoft YaHei" panose="020B0503020204020204" charset="-122"/>
              </a:rPr>
              <a:t>1. </a:t>
            </a:r>
            <a:r>
              <a:rPr lang="en-US" altLang="zh-CN" sz="2800" b="1" dirty="0">
                <a:solidFill>
                  <a:schemeClr val="accent6">
                    <a:lumMod val="50000"/>
                  </a:schemeClr>
                </a:solidFill>
                <a:latin typeface="Microsoft YaHei" panose="020B0503020204020204" charset="-122"/>
                <a:ea typeface="Microsoft YaHei" panose="020B0503020204020204" charset="-122"/>
                <a:sym typeface="+mn-ea"/>
              </a:rPr>
              <a:t>Phản ứng tỏa nhiệt, phản ứng thu nhiệt</a:t>
            </a:r>
            <a:r>
              <a:rPr lang="en-US" altLang="zh-CN" sz="2800" b="1" dirty="0">
                <a:solidFill>
                  <a:schemeClr val="accent6">
                    <a:lumMod val="50000"/>
                  </a:schemeClr>
                </a:solidFill>
                <a:latin typeface="Microsoft YaHei" panose="020B0503020204020204" charset="-122"/>
                <a:ea typeface="Microsoft YaHei" panose="020B0503020204020204" charset="-122"/>
              </a:rPr>
              <a:t> :</a:t>
            </a:r>
          </a:p>
        </p:txBody>
      </p:sp>
      <p:sp>
        <p:nvSpPr>
          <p:cNvPr id="7" name="圆角矩形 25"/>
          <p:cNvSpPr/>
          <p:nvPr/>
        </p:nvSpPr>
        <p:spPr>
          <a:xfrm>
            <a:off x="541020" y="3437255"/>
            <a:ext cx="7732395" cy="504190"/>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800" b="1" dirty="0">
                <a:solidFill>
                  <a:schemeClr val="accent6"/>
                </a:solidFill>
                <a:latin typeface="Microsoft YaHei" panose="020B0503020204020204" charset="-122"/>
                <a:ea typeface="Microsoft YaHei" panose="020B0503020204020204" charset="-122"/>
              </a:rPr>
              <a:t>2. Ứng dụng của p</a:t>
            </a:r>
            <a:r>
              <a:rPr lang="en-US" altLang="zh-CN" sz="2800" b="1" dirty="0">
                <a:solidFill>
                  <a:schemeClr val="accent6"/>
                </a:solidFill>
                <a:latin typeface="Microsoft YaHei" panose="020B0503020204020204" charset="-122"/>
                <a:ea typeface="Microsoft YaHei" panose="020B0503020204020204" charset="-122"/>
                <a:sym typeface="+mn-ea"/>
              </a:rPr>
              <a:t>hản ứng tỏa nhiệt </a:t>
            </a:r>
            <a:r>
              <a:rPr lang="en-US" altLang="zh-CN" sz="2800" b="1" dirty="0">
                <a:solidFill>
                  <a:schemeClr val="accent6"/>
                </a:solidFill>
                <a:latin typeface="Microsoft YaHei" panose="020B0503020204020204" charset="-122"/>
                <a:ea typeface="Microsoft YaHei" panose="020B0503020204020204" charset="-122"/>
              </a:rPr>
              <a:t>:</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P spid="15" grpId="0" bldLvl="0" animBg="1"/>
      <p:bldP spid="15" grpId="1" animBg="1"/>
      <p:bldP spid="5" grpId="1" animBg="1"/>
      <p:bldP spid="5" grpId="2" animBg="1"/>
      <p:bldP spid="7" grpId="0"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22530" name="Picture 2" descr="F:\1-原创素材\1_mm1102\PPT\PPT_014\materaials\pageimg_g17.png"/>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0" y="0"/>
            <a:ext cx="5181600" cy="3619500"/>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3" name="Text Box 2"/>
          <p:cNvSpPr txBox="1"/>
          <p:nvPr/>
        </p:nvSpPr>
        <p:spPr>
          <a:xfrm>
            <a:off x="809625" y="2031365"/>
            <a:ext cx="4297680" cy="1322070"/>
          </a:xfrm>
          <a:prstGeom prst="rect">
            <a:avLst/>
          </a:prstGeom>
          <a:noFill/>
        </p:spPr>
        <p:txBody>
          <a:bodyPr wrap="square" rtlCol="0">
            <a:spAutoFit/>
          </a:bodyPr>
          <a:lstStyle/>
          <a:p>
            <a:r>
              <a:rPr lang="en-US" sz="4000" b="1">
                <a:solidFill>
                  <a:srgbClr val="00B050"/>
                </a:solidFill>
                <a:latin typeface="Arial" panose="020B0604020202020204" pitchFamily="34" charset="0"/>
                <a:cs typeface="Arial" panose="020B0604020202020204" pitchFamily="34" charset="0"/>
              </a:rPr>
              <a:t>Hoạt động: LUYỆN TẬP</a:t>
            </a:r>
          </a:p>
        </p:txBody>
      </p:sp>
      <p:sp>
        <p:nvSpPr>
          <p:cNvPr id="4" name="Content Placeholder 3"/>
          <p:cNvSpPr>
            <a:spLocks noGrp="1"/>
          </p:cNvSpPr>
          <p:nvPr>
            <p:ph sz="half" idx="2"/>
          </p:nvPr>
        </p:nvSpPr>
        <p:spPr/>
        <p:txBody>
          <a:bodyPr/>
          <a:lstStyle/>
          <a:p>
            <a:endParaRPr lang="en-US"/>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4" name="图片 6153" descr="封面4"/>
          <p:cNvPicPr>
            <a:picLocks noGrp="1" noChangeAspect="1"/>
          </p:cNvPicPr>
          <p:nvPr>
            <p:ph sz="half" idx="1"/>
          </p:nvPr>
        </p:nvPicPr>
        <p:blipFill>
          <a:blip r:embed="rId2"/>
          <a:stretch>
            <a:fillRect/>
          </a:stretch>
        </p:blipFill>
        <p:spPr>
          <a:xfrm>
            <a:off x="924560" y="3901440"/>
            <a:ext cx="3000375" cy="1990725"/>
          </a:xfrm>
          <a:prstGeom prst="rect">
            <a:avLst/>
          </a:prstGeom>
          <a:noFill/>
          <a:ln w="9525">
            <a:noFill/>
          </a:ln>
        </p:spPr>
      </p:pic>
      <p:pic>
        <p:nvPicPr>
          <p:cNvPr id="37894" name="图片 37893" descr="1-28"/>
          <p:cNvPicPr>
            <a:picLocks noGrp="1" noChangeAspect="1"/>
          </p:cNvPicPr>
          <p:nvPr>
            <p:ph sz="half" idx="2"/>
          </p:nvPr>
        </p:nvPicPr>
        <p:blipFill>
          <a:blip r:embed="rId3"/>
          <a:stretch>
            <a:fillRect/>
          </a:stretch>
        </p:blipFill>
        <p:spPr>
          <a:xfrm>
            <a:off x="0" y="-60960"/>
            <a:ext cx="7637145" cy="3962400"/>
          </a:xfrm>
          <a:prstGeom prst="rect">
            <a:avLst/>
          </a:prstGeom>
          <a:noFill/>
          <a:ln w="9525">
            <a:noFill/>
          </a:ln>
        </p:spPr>
      </p:pic>
      <p:sp>
        <p:nvSpPr>
          <p:cNvPr id="7" name="Flowchart: Alternate Process 6"/>
          <p:cNvSpPr/>
          <p:nvPr/>
        </p:nvSpPr>
        <p:spPr>
          <a:xfrm>
            <a:off x="2018665" y="1337945"/>
            <a:ext cx="3518535" cy="129921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1927860" y="1449070"/>
            <a:ext cx="3609340" cy="1076325"/>
          </a:xfrm>
          <a:prstGeom prst="rect">
            <a:avLst/>
          </a:prstGeom>
          <a:noFill/>
        </p:spPr>
        <p:txBody>
          <a:bodyPr wrap="square" rtlCol="0">
            <a:spAutoFit/>
          </a:bodyPr>
          <a:lstStyle/>
          <a:p>
            <a:r>
              <a:rPr lang="en-US" sz="320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Sitka Text" charset="0"/>
                <a:cs typeface="Sitka Text" charset="0"/>
                <a:sym typeface="+mn-ea"/>
              </a:rPr>
              <a:t>    </a:t>
            </a:r>
            <a:r>
              <a:rPr lang="en-US"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Sitka Text" charset="0"/>
                <a:cs typeface="Sitka Text" charset="0"/>
                <a:sym typeface="+mn-ea"/>
              </a:rPr>
              <a:t> </a:t>
            </a:r>
            <a:r>
              <a:rPr lang="en-US" sz="3200" b="1">
                <a:ln w="6600">
                  <a:solidFill>
                    <a:schemeClr val="accent2"/>
                  </a:solidFill>
                  <a:prstDash val="solid"/>
                </a:ln>
                <a:solidFill>
                  <a:srgbClr val="FFFFFF"/>
                </a:solidFill>
                <a:effectLst>
                  <a:outerShdw dist="38100" dir="2700000" algn="tl" rotWithShape="0">
                    <a:schemeClr val="accent2"/>
                  </a:outerShdw>
                </a:effectLst>
                <a:latin typeface="Sitka Text" charset="0"/>
                <a:cs typeface="Sitka Text" charset="0"/>
                <a:sym typeface="+mn-ea"/>
              </a:rPr>
              <a:t>TRÒ CHƠI</a:t>
            </a:r>
            <a:endParaRPr lang="en-US" sz="3200" b="1">
              <a:ln w="6600">
                <a:solidFill>
                  <a:schemeClr val="accent2"/>
                </a:solidFill>
                <a:prstDash val="solid"/>
              </a:ln>
              <a:solidFill>
                <a:srgbClr val="FFFFFF"/>
              </a:solidFill>
              <a:effectLst>
                <a:outerShdw dist="38100" dir="2700000" algn="tl" rotWithShape="0">
                  <a:schemeClr val="accent2"/>
                </a:outerShdw>
              </a:effectLst>
              <a:latin typeface="Sitka Text" charset="0"/>
              <a:cs typeface="Sitka Text" charset="0"/>
            </a:endParaRPr>
          </a:p>
          <a:p>
            <a:pPr algn="ctr"/>
            <a:r>
              <a:rPr lang="en-US" sz="3200" b="1">
                <a:ln w="6600">
                  <a:solidFill>
                    <a:schemeClr val="accent2"/>
                  </a:solidFill>
                  <a:prstDash val="solid"/>
                </a:ln>
                <a:solidFill>
                  <a:srgbClr val="FFFFFF"/>
                </a:solidFill>
                <a:effectLst>
                  <a:outerShdw dist="38100" dir="2700000" algn="tl" rotWithShape="0">
                    <a:schemeClr val="accent2"/>
                  </a:outerShdw>
                </a:effectLst>
                <a:latin typeface="Sitka Text" charset="0"/>
                <a:cs typeface="Sitka Text" charset="0"/>
                <a:sym typeface="+mn-ea"/>
              </a:rPr>
              <a:t>“AI NHANH HƠN”</a:t>
            </a:r>
          </a:p>
        </p:txBody>
      </p:sp>
      <p:pic>
        <p:nvPicPr>
          <p:cNvPr id="9" name="图片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0" y="94615"/>
            <a:ext cx="6462395" cy="5064760"/>
          </a:xfrm>
          <a:prstGeom prst="rect">
            <a:avLst/>
          </a:prstGeom>
        </p:spPr>
      </p:pic>
      <p:sp>
        <p:nvSpPr>
          <p:cNvPr id="10" name="Text Box 9"/>
          <p:cNvSpPr txBox="1"/>
          <p:nvPr/>
        </p:nvSpPr>
        <p:spPr>
          <a:xfrm>
            <a:off x="6876415" y="857885"/>
            <a:ext cx="4574540" cy="3538220"/>
          </a:xfrm>
          <a:prstGeom prst="rect">
            <a:avLst/>
          </a:prstGeom>
          <a:noFill/>
        </p:spPr>
        <p:txBody>
          <a:bodyPr wrap="square" rtlCol="0">
            <a:spAutoFit/>
          </a:bodyPr>
          <a:lstStyle/>
          <a:p>
            <a:r>
              <a:rPr lang="en-US" sz="2800" b="1">
                <a:solidFill>
                  <a:schemeClr val="accent5">
                    <a:lumMod val="75000"/>
                  </a:schemeClr>
                </a:solidFill>
              </a:rPr>
              <a:t>- Phần luyện tập có 05 câu hỏi.</a:t>
            </a:r>
          </a:p>
          <a:p>
            <a:r>
              <a:rPr lang="en-US" sz="2800" b="1">
                <a:solidFill>
                  <a:schemeClr val="accent5">
                    <a:lumMod val="75000"/>
                  </a:schemeClr>
                </a:solidFill>
              </a:rPr>
              <a:t>- Mỗi học sinh có 1 bảng thẻ có mã tương ứng, 4 cạnh là 4 đáp án A, B, C, D. Học sinh đọc câu hỏi trên màn hình và chọn đáp án nào thì giơ cạnh có chữ cái đó lên trên.</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7894"/>
                                        </p:tgtEl>
                                        <p:attrNameLst>
                                          <p:attrName>style.visibility</p:attrName>
                                        </p:attrNameLst>
                                      </p:cBhvr>
                                      <p:to>
                                        <p:strVal val="visible"/>
                                      </p:to>
                                    </p:set>
                                    <p:anim calcmode="lin" valueType="num">
                                      <p:cBhvr>
                                        <p:cTn id="7" dur="500" fill="hold"/>
                                        <p:tgtEl>
                                          <p:spTgt spid="37894"/>
                                        </p:tgtEl>
                                        <p:attrNameLst>
                                          <p:attrName>ppt_w</p:attrName>
                                        </p:attrNameLst>
                                      </p:cBhvr>
                                      <p:tavLst>
                                        <p:tav tm="0">
                                          <p:val>
                                            <p:fltVal val="0"/>
                                          </p:val>
                                        </p:tav>
                                        <p:tav tm="100000">
                                          <p:val>
                                            <p:strVal val="#ppt_w"/>
                                          </p:val>
                                        </p:tav>
                                      </p:tavLst>
                                    </p:anim>
                                    <p:anim calcmode="lin" valueType="num">
                                      <p:cBhvr>
                                        <p:cTn id="8" dur="500" fill="hold"/>
                                        <p:tgtEl>
                                          <p:spTgt spid="37894"/>
                                        </p:tgtEl>
                                        <p:attrNameLst>
                                          <p:attrName>ppt_h</p:attrName>
                                        </p:attrNameLst>
                                      </p:cBhvr>
                                      <p:tavLst>
                                        <p:tav tm="0">
                                          <p:val>
                                            <p:fltVal val="0"/>
                                          </p:val>
                                        </p:tav>
                                        <p:tav tm="100000">
                                          <p:val>
                                            <p:strVal val="#ppt_h"/>
                                          </p:val>
                                        </p:tav>
                                      </p:tavLst>
                                    </p:anim>
                                    <p:animEffect transition="in" filter="fade">
                                      <p:cBhvr>
                                        <p:cTn id="9" dur="500"/>
                                        <p:tgtEl>
                                          <p:spTgt spid="37894"/>
                                        </p:tgtEl>
                                      </p:cBhvr>
                                    </p:animEffect>
                                  </p:childTnLst>
                                </p:cTn>
                              </p:par>
                            </p:childTnLst>
                          </p:cTn>
                        </p:par>
                      </p:childTnLst>
                    </p:cTn>
                  </p:par>
                  <p:par>
                    <p:cTn id="10" fill="hold">
                      <p:stCondLst>
                        <p:cond delay="indefinite"/>
                      </p:stCondLst>
                      <p:childTnLst>
                        <p:par>
                          <p:cTn id="11" fill="hold">
                            <p:stCondLst>
                              <p:cond delay="0"/>
                            </p:stCondLst>
                            <p:childTnLst>
                              <p:par>
                                <p:cTn id="12" presetID="9" presetClass="entr" presetSubtype="0" fill="hold" grpId="0" nodeType="clickEffect">
                                  <p:stCondLst>
                                    <p:cond delay="0"/>
                                  </p:stCondLst>
                                  <p:childTnLst>
                                    <p:set>
                                      <p:cBhvr>
                                        <p:cTn id="13" dur="1" fill="hold">
                                          <p:stCondLst>
                                            <p:cond delay="0"/>
                                          </p:stCondLst>
                                        </p:cTn>
                                        <p:tgtEl>
                                          <p:spTgt spid="8"/>
                                        </p:tgtEl>
                                        <p:attrNameLst>
                                          <p:attrName>style.visibility</p:attrName>
                                        </p:attrNameLst>
                                      </p:cBhvr>
                                      <p:to>
                                        <p:strVal val="visible"/>
                                      </p:to>
                                    </p:set>
                                    <p:animEffect transition="in" filter="dissolve">
                                      <p:cBhvr>
                                        <p:cTn id="14" dur="500"/>
                                        <p:tgtEl>
                                          <p:spTgt spid="8"/>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 calcmode="lin" valueType="num">
                                      <p:cBhvr additive="base">
                                        <p:cTn id="19" dur="500" fill="hold"/>
                                        <p:tgtEl>
                                          <p:spTgt spid="9"/>
                                        </p:tgtEl>
                                        <p:attrNameLst>
                                          <p:attrName>ppt_x</p:attrName>
                                        </p:attrNameLst>
                                      </p:cBhvr>
                                      <p:tavLst>
                                        <p:tav tm="0">
                                          <p:val>
                                            <p:strVal val="#ppt_x"/>
                                          </p:val>
                                        </p:tav>
                                        <p:tav tm="100000">
                                          <p:val>
                                            <p:strVal val="#ppt_x"/>
                                          </p:val>
                                        </p:tav>
                                      </p:tavLst>
                                    </p:anim>
                                    <p:anim calcmode="lin" valueType="num">
                                      <p:cBhvr additive="base">
                                        <p:cTn id="20"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box(in)">
                                      <p:cBhvr>
                                        <p:cTn id="25"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0" y="0"/>
          <a:ext cx="12192000" cy="6892290"/>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640715">
                <a:tc gridSpan="2">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PHIẾU HỌC TẬP SỐ 1</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3038475">
                <a:tc gridSpan="2">
                  <a:txBody>
                    <a:bodyPr/>
                    <a:lstStyle/>
                    <a:p>
                      <a:pPr>
                        <a:buNone/>
                      </a:pPr>
                      <a:endParaRPr lang="en-US"/>
                    </a:p>
                  </a:txBody>
                  <a:tcPr/>
                </a:tc>
                <a:tc hMerge="1">
                  <a:txBody>
                    <a:bodyPr/>
                    <a:lstStyle/>
                    <a:p>
                      <a:endParaRPr lang="en-US"/>
                    </a:p>
                  </a:txBody>
                  <a:tcPr/>
                </a:tc>
                <a:extLst>
                  <a:ext uri="{0D108BD9-81ED-4DB2-BD59-A6C34878D82A}">
                    <a16:rowId xmlns:a16="http://schemas.microsoft.com/office/drawing/2014/main" val="10001"/>
                  </a:ext>
                </a:extLst>
              </a:tr>
              <a:tr h="502920">
                <a:tc>
                  <a:txBody>
                    <a:bodyPr/>
                    <a:lstStyle/>
                    <a:p>
                      <a:pPr indent="0" algn="ctr">
                        <a:buNone/>
                      </a:pPr>
                      <a:r>
                        <a:rPr lang="en-US" sz="2400" b="1">
                          <a:gradFill>
                            <a:gsLst>
                              <a:gs pos="0">
                                <a:srgbClr val="007BD3"/>
                              </a:gs>
                              <a:gs pos="100000">
                                <a:srgbClr val="034373"/>
                              </a:gs>
                            </a:gsLst>
                            <a:lin scaled="0"/>
                          </a:gradFill>
                          <a:latin typeface="Arial" panose="020B0604020202020204" pitchFamily="34" charset="0"/>
                          <a:cs typeface="Arial" panose="020B0604020202020204" pitchFamily="34" charset="0"/>
                        </a:rPr>
                        <a:t>Câu hỏi</a:t>
                      </a:r>
                      <a:endParaRPr lang="en-US" sz="2400" b="1">
                        <a:gradFill>
                          <a:gsLst>
                            <a:gs pos="0">
                              <a:srgbClr val="007BD3"/>
                            </a:gs>
                            <a:gs pos="100000">
                              <a:srgbClr val="034373"/>
                            </a:gs>
                          </a:gsLst>
                          <a:lin scaled="0"/>
                        </a:gra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400" b="1">
                          <a:gradFill>
                            <a:gsLst>
                              <a:gs pos="0">
                                <a:srgbClr val="007BD3"/>
                              </a:gs>
                              <a:gs pos="100000">
                                <a:srgbClr val="034373"/>
                              </a:gs>
                            </a:gsLst>
                            <a:lin scaled="0"/>
                          </a:gradFill>
                          <a:latin typeface="Arial" panose="020B0604020202020204" pitchFamily="34" charset="0"/>
                          <a:cs typeface="Arial" panose="020B0604020202020204" pitchFamily="34" charset="0"/>
                        </a:rPr>
                        <a:t>Trả lời</a:t>
                      </a:r>
                      <a:endParaRPr lang="en-US" sz="2400" b="1">
                        <a:gradFill>
                          <a:gsLst>
                            <a:gs pos="0">
                              <a:srgbClr val="007BD3"/>
                            </a:gs>
                            <a:gs pos="100000">
                              <a:srgbClr val="034373"/>
                            </a:gs>
                          </a:gsLst>
                          <a:lin scaled="0"/>
                        </a:gra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355090">
                <a:tc>
                  <a:txBody>
                    <a:bodyPr/>
                    <a:lstStyle/>
                    <a:p>
                      <a:pPr indent="0">
                        <a:buNone/>
                      </a:pPr>
                      <a:r>
                        <a:rPr lang="en-US" sz="2000" b="0">
                          <a:solidFill>
                            <a:srgbClr val="000000"/>
                          </a:solidFill>
                          <a:latin typeface="Arial" panose="020B0604020202020204" pitchFamily="34" charset="0"/>
                          <a:cs typeface="Arial" panose="020B0604020202020204" pitchFamily="34" charset="0"/>
                        </a:rPr>
                        <a:t>1. </a:t>
                      </a:r>
                      <a:r>
                        <a:rPr lang="en-US" sz="2400" b="0">
                          <a:solidFill>
                            <a:srgbClr val="000000"/>
                          </a:solidFill>
                          <a:latin typeface="Arial" panose="020B0604020202020204" pitchFamily="34" charset="0"/>
                          <a:cs typeface="Arial" panose="020B0604020202020204" pitchFamily="34" charset="0"/>
                        </a:rPr>
                        <a:t>Em hãy xác định các giá trị nhiệt độ tương ứng với các bước thí nghiệm mô tả trong hình 2.1</a:t>
                      </a:r>
                      <a:endParaRPr lang="en-US" sz="24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355090">
                <a:tc>
                  <a:txBody>
                    <a:bodyPr/>
                    <a:lstStyle/>
                    <a:p>
                      <a:pPr indent="0">
                        <a:buNone/>
                      </a:pPr>
                      <a:r>
                        <a:rPr lang="en-US" sz="2000" b="0">
                          <a:solidFill>
                            <a:srgbClr val="000000"/>
                          </a:solidFill>
                          <a:latin typeface="Arial" panose="020B0604020202020204" pitchFamily="34" charset="0"/>
                          <a:cs typeface="Arial" panose="020B0604020202020204" pitchFamily="34" charset="0"/>
                        </a:rPr>
                        <a:t>2. </a:t>
                      </a:r>
                      <a:r>
                        <a:rPr lang="en-US" sz="2200" b="0">
                          <a:solidFill>
                            <a:srgbClr val="000000"/>
                          </a:solidFill>
                          <a:latin typeface="Arial" panose="020B0604020202020204" pitchFamily="34" charset="0"/>
                          <a:cs typeface="Arial" panose="020B0604020202020204" pitchFamily="34" charset="0"/>
                        </a:rPr>
                        <a:t>Ở quá trình ngược lại hơi nước ngưng tụ thành nước lỏng, nước lỏng đông đặc thành nước đá. Vậy trong quá trình chuyển thể, nước có biến đổi thành chất khác không?</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endParaRPr lang="en-US" sz="20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pic>
        <p:nvPicPr>
          <p:cNvPr id="4" name="Picture 3"/>
          <p:cNvPicPr/>
          <p:nvPr/>
        </p:nvPicPr>
        <p:blipFill>
          <a:blip r:embed="rId2"/>
          <a:stretch>
            <a:fillRect/>
          </a:stretch>
        </p:blipFill>
        <p:spPr>
          <a:xfrm>
            <a:off x="1602105" y="647700"/>
            <a:ext cx="7900670" cy="2943225"/>
          </a:xfrm>
          <a:prstGeom prst="rect">
            <a:avLst/>
          </a:prstGeom>
          <a:noFill/>
          <a:ln w="9525">
            <a:noFill/>
          </a:ln>
        </p:spPr>
      </p:pic>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3"/>
          <p:cNvSpPr>
            <a:spLocks noGrp="1"/>
          </p:cNvSpPr>
          <p:nvPr>
            <p:ph type="title"/>
          </p:nvPr>
        </p:nvSpPr>
        <p:spPr/>
        <p:txBody>
          <a:bodyPr/>
          <a:lstStyle/>
          <a:p>
            <a:endParaRPr lang="en-US"/>
          </a:p>
        </p:txBody>
      </p:sp>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142875" y="0"/>
            <a:ext cx="12049125" cy="682942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000" b="1">
                <a:solidFill>
                  <a:schemeClr val="accent6"/>
                </a:solidFill>
                <a:sym typeface="+mn-ea"/>
              </a:rPr>
              <a:t>Câu 1:</a:t>
            </a:r>
            <a:r>
              <a:rPr lang="zh-CN" altLang="en-US" sz="2000" b="1">
                <a:solidFill>
                  <a:schemeClr val="bg1"/>
                </a:solidFill>
                <a:sym typeface="+mn-ea"/>
              </a:rPr>
              <a:t> Hòa tan đường vào nước là</a:t>
            </a:r>
          </a:p>
          <a:p>
            <a:pPr algn="l"/>
            <a:r>
              <a:rPr lang="en-US" altLang="zh-CN" sz="2000" b="1">
                <a:solidFill>
                  <a:schemeClr val="tx1"/>
                </a:solidFill>
                <a:sym typeface="+mn-ea"/>
              </a:rPr>
              <a:t> </a:t>
            </a:r>
            <a:r>
              <a:rPr lang="zh-CN" altLang="en-US" sz="2000" b="1">
                <a:solidFill>
                  <a:schemeClr val="tx1"/>
                </a:solidFill>
                <a:sym typeface="+mn-ea"/>
              </a:rPr>
              <a:t>A. Phản ứng hóa học. 	B. Phản ứng tỏa nhiệt. </a:t>
            </a:r>
            <a:r>
              <a:rPr lang="en-US" altLang="zh-CN" sz="2000" b="1">
                <a:solidFill>
                  <a:schemeClr val="tx1"/>
                </a:solidFill>
                <a:sym typeface="+mn-ea"/>
              </a:rPr>
              <a:t>            </a:t>
            </a:r>
            <a:r>
              <a:rPr lang="zh-CN" altLang="en-US" sz="2000" b="1">
                <a:solidFill>
                  <a:schemeClr val="tx1"/>
                </a:solidFill>
                <a:sym typeface="+mn-ea"/>
              </a:rPr>
              <a:t>C. Phản ứng thu nhiệt. 	D. Sự biến đổi vật lí.</a:t>
            </a:r>
          </a:p>
          <a:p>
            <a:pPr algn="l"/>
            <a:r>
              <a:rPr lang="zh-CN" altLang="en-US" sz="2000" b="1">
                <a:solidFill>
                  <a:schemeClr val="accent6"/>
                </a:solidFill>
                <a:sym typeface="+mn-ea"/>
              </a:rPr>
              <a:t>Câu 2:</a:t>
            </a:r>
            <a:r>
              <a:rPr lang="zh-CN" altLang="en-US" sz="2000" b="1">
                <a:solidFill>
                  <a:schemeClr val="tx1"/>
                </a:solidFill>
                <a:sym typeface="+mn-ea"/>
              </a:rPr>
              <a:t> </a:t>
            </a:r>
            <a:r>
              <a:rPr lang="zh-CN" altLang="en-US" sz="2000" b="1">
                <a:solidFill>
                  <a:schemeClr val="bg1"/>
                </a:solidFill>
                <a:sym typeface="+mn-ea"/>
              </a:rPr>
              <a:t>Đốt phosphorus trong oxygen thu được chất diphosphorus pentoxide. Phương trình chữ nào sau đây biểu diễn đúng phản ứng hoá học trên:</a:t>
            </a:r>
          </a:p>
          <a:p>
            <a:pPr algn="l"/>
            <a:r>
              <a:rPr lang="zh-CN" altLang="en-US" sz="2000" b="1">
                <a:solidFill>
                  <a:schemeClr val="tx1"/>
                </a:solidFill>
                <a:sym typeface="+mn-ea"/>
              </a:rPr>
              <a:t>A.Phosphorus + diphosphorus pentoxide</a:t>
            </a:r>
            <a:r>
              <a:rPr lang="en-US" altLang="zh-CN" sz="2000" b="1">
                <a:solidFill>
                  <a:schemeClr val="tx1"/>
                </a:solidFill>
                <a:latin typeface="Arial" panose="020B0604020202020204" pitchFamily="34" charset="0"/>
                <a:cs typeface="Arial" panose="020B0604020202020204" pitchFamily="34" charset="0"/>
                <a:sym typeface="+mn-ea"/>
              </a:rPr>
              <a:t>→</a:t>
            </a:r>
            <a:r>
              <a:rPr lang="zh-CN" altLang="en-US" sz="2000" b="1">
                <a:solidFill>
                  <a:schemeClr val="tx1"/>
                </a:solidFill>
                <a:sym typeface="+mn-ea"/>
              </a:rPr>
              <a:t>  oxygen</a:t>
            </a:r>
            <a:r>
              <a:rPr lang="en-US" altLang="zh-CN" sz="2000" b="1">
                <a:solidFill>
                  <a:schemeClr val="tx1"/>
                </a:solidFill>
                <a:sym typeface="+mn-ea"/>
              </a:rPr>
              <a:t>         </a:t>
            </a:r>
            <a:r>
              <a:rPr lang="zh-CN" altLang="en-US" sz="2000" b="1">
                <a:solidFill>
                  <a:schemeClr val="tx1"/>
                </a:solidFill>
                <a:sym typeface="+mn-ea"/>
              </a:rPr>
              <a:t>B.Phosphorus</a:t>
            </a:r>
            <a:r>
              <a:rPr lang="en-US" altLang="zh-CN" sz="2000" b="1">
                <a:solidFill>
                  <a:schemeClr val="tx1"/>
                </a:solidFill>
                <a:latin typeface="Arial" panose="020B0604020202020204" pitchFamily="34" charset="0"/>
                <a:cs typeface="Arial" panose="020B0604020202020204" pitchFamily="34" charset="0"/>
                <a:sym typeface="+mn-ea"/>
              </a:rPr>
              <a:t>→</a:t>
            </a:r>
            <a:r>
              <a:rPr lang="zh-CN" altLang="en-US" sz="2000" b="1">
                <a:solidFill>
                  <a:schemeClr val="tx1"/>
                </a:solidFill>
                <a:sym typeface="+mn-ea"/>
              </a:rPr>
              <a:t>oxygen + diphosphorus pentoxide </a:t>
            </a:r>
          </a:p>
          <a:p>
            <a:pPr algn="l"/>
            <a:r>
              <a:rPr lang="zh-CN" altLang="en-US" sz="2000" b="1">
                <a:solidFill>
                  <a:schemeClr val="tx1"/>
                </a:solidFill>
                <a:sym typeface="+mn-ea"/>
              </a:rPr>
              <a:t>C.Phosphorus + oxygen </a:t>
            </a:r>
            <a:r>
              <a:rPr lang="en-US" altLang="zh-CN" sz="2000" b="1">
                <a:solidFill>
                  <a:schemeClr val="tx1"/>
                </a:solidFill>
                <a:latin typeface="Arial" panose="020B0604020202020204" pitchFamily="34" charset="0"/>
                <a:cs typeface="Arial" panose="020B0604020202020204" pitchFamily="34" charset="0"/>
                <a:sym typeface="+mn-ea"/>
              </a:rPr>
              <a:t>→</a:t>
            </a:r>
            <a:r>
              <a:rPr lang="zh-CN" altLang="en-US" sz="2000" b="1">
                <a:solidFill>
                  <a:schemeClr val="tx1"/>
                </a:solidFill>
                <a:sym typeface="+mn-ea"/>
              </a:rPr>
              <a:t>  diphosphorus pentoxide </a:t>
            </a:r>
          </a:p>
          <a:p>
            <a:pPr algn="l"/>
            <a:r>
              <a:rPr lang="zh-CN" altLang="en-US" sz="2000" b="1">
                <a:solidFill>
                  <a:schemeClr val="accent6"/>
                </a:solidFill>
                <a:sym typeface="+mn-ea"/>
              </a:rPr>
              <a:t>Câu 3: </a:t>
            </a:r>
            <a:r>
              <a:rPr lang="zh-CN" altLang="en-US" sz="2000" b="1">
                <a:solidFill>
                  <a:schemeClr val="bg1"/>
                </a:solidFill>
                <a:sym typeface="+mn-ea"/>
              </a:rPr>
              <a:t>Cho sơ đồ phản ứng hóa học sau:</a:t>
            </a:r>
            <a:r>
              <a:rPr lang="en-US" altLang="zh-CN" sz="2000" b="1">
                <a:solidFill>
                  <a:schemeClr val="bg1"/>
                </a:solidFill>
                <a:sym typeface="+mn-ea"/>
              </a:rPr>
              <a:t>      H</a:t>
            </a:r>
            <a:r>
              <a:rPr lang="zh-CN" altLang="en-US" sz="2000" b="1">
                <a:solidFill>
                  <a:schemeClr val="bg1"/>
                </a:solidFill>
                <a:sym typeface="+mn-ea"/>
              </a:rPr>
              <a:t>ydrogen + Oxygen </a:t>
            </a:r>
            <a:r>
              <a:rPr lang="en-US" altLang="zh-CN" sz="2000" b="1">
                <a:solidFill>
                  <a:schemeClr val="bg1"/>
                </a:solidFill>
                <a:sym typeface="+mn-ea"/>
              </a:rPr>
              <a:t>   </a:t>
            </a:r>
            <a:r>
              <a:rPr lang="en-US" altLang="zh-CN" sz="2000" b="1">
                <a:solidFill>
                  <a:schemeClr val="bg1"/>
                </a:solidFill>
                <a:latin typeface="Arial" panose="020B0604020202020204" pitchFamily="34" charset="0"/>
                <a:cs typeface="Arial" panose="020B0604020202020204" pitchFamily="34" charset="0"/>
                <a:sym typeface="+mn-ea"/>
              </a:rPr>
              <a:t>→</a:t>
            </a:r>
            <a:r>
              <a:rPr lang="zh-CN" altLang="en-US" sz="2000" b="1">
                <a:solidFill>
                  <a:schemeClr val="bg1"/>
                </a:solidFill>
                <a:sym typeface="+mn-ea"/>
              </a:rPr>
              <a:t>   Nước</a:t>
            </a:r>
          </a:p>
          <a:p>
            <a:pPr algn="l"/>
            <a:r>
              <a:rPr lang="zh-CN" altLang="en-US" sz="2000" b="1">
                <a:solidFill>
                  <a:schemeClr val="bg1"/>
                </a:solidFill>
                <a:sym typeface="+mn-ea"/>
              </a:rPr>
              <a:t>Trong quá trình phản ứng, số nguyên tử H và số nguyên tử O có thay đổi không?</a:t>
            </a:r>
          </a:p>
          <a:p>
            <a:pPr algn="l"/>
            <a:r>
              <a:rPr lang="zh-CN" altLang="en-US" sz="2000" b="1">
                <a:solidFill>
                  <a:schemeClr val="tx1"/>
                </a:solidFill>
                <a:sym typeface="+mn-ea"/>
              </a:rPr>
              <a:t>A. Thay đổi theo chiều tăng dần. 		</a:t>
            </a:r>
            <a:r>
              <a:rPr lang="en-US" altLang="zh-CN" sz="2000" b="1">
                <a:solidFill>
                  <a:schemeClr val="tx1"/>
                </a:solidFill>
                <a:sym typeface="+mn-ea"/>
              </a:rPr>
              <a:t>                </a:t>
            </a:r>
            <a:r>
              <a:rPr lang="zh-CN" altLang="en-US" sz="2000" b="1">
                <a:solidFill>
                  <a:schemeClr val="tx1"/>
                </a:solidFill>
                <a:sym typeface="+mn-ea"/>
              </a:rPr>
              <a:t>B. Thay đổi theo chiều giảm dần.</a:t>
            </a:r>
          </a:p>
          <a:p>
            <a:pPr algn="l"/>
            <a:r>
              <a:rPr lang="zh-CN" altLang="en-US" sz="2000" b="1">
                <a:solidFill>
                  <a:schemeClr val="tx1"/>
                </a:solidFill>
                <a:sym typeface="+mn-ea"/>
              </a:rPr>
              <a:t>C. Không thay đổi. 				D. H tăng còn O giảm. </a:t>
            </a:r>
          </a:p>
          <a:p>
            <a:pPr algn="l"/>
            <a:r>
              <a:rPr lang="zh-CN" altLang="en-US" sz="2000" b="1">
                <a:solidFill>
                  <a:schemeClr val="accent6"/>
                </a:solidFill>
                <a:sym typeface="+mn-ea"/>
              </a:rPr>
              <a:t>Câu 4:</a:t>
            </a:r>
            <a:r>
              <a:rPr lang="zh-CN" altLang="en-US" sz="2000" b="1">
                <a:solidFill>
                  <a:schemeClr val="bg1"/>
                </a:solidFill>
                <a:sym typeface="+mn-ea"/>
              </a:rPr>
              <a:t> Dấu hiệu nào giúp ta có thể nhận biết có phản ứng hoá học xảy ra?</a:t>
            </a:r>
          </a:p>
          <a:p>
            <a:pPr algn="l"/>
            <a:r>
              <a:rPr lang="zh-CN" altLang="en-US" sz="2000" b="1">
                <a:solidFill>
                  <a:schemeClr val="tx1"/>
                </a:solidFill>
                <a:sym typeface="+mn-ea"/>
              </a:rPr>
              <a:t>A. Có chất kết tủa (chất không tan).	</a:t>
            </a:r>
            <a:r>
              <a:rPr lang="en-US" altLang="zh-CN" sz="2000" b="1">
                <a:solidFill>
                  <a:schemeClr val="tx1"/>
                </a:solidFill>
                <a:sym typeface="+mn-ea"/>
              </a:rPr>
              <a:t>                </a:t>
            </a:r>
            <a:r>
              <a:rPr lang="zh-CN" altLang="en-US" sz="2000" b="1">
                <a:solidFill>
                  <a:schemeClr val="tx1"/>
                </a:solidFill>
                <a:sym typeface="+mn-ea"/>
              </a:rPr>
              <a:t>B. Có chất khí thoát ra (sủi bọt).</a:t>
            </a:r>
          </a:p>
          <a:p>
            <a:pPr algn="l"/>
            <a:r>
              <a:rPr lang="zh-CN" altLang="en-US" sz="2000" b="1">
                <a:solidFill>
                  <a:schemeClr val="tx1"/>
                </a:solidFill>
                <a:sym typeface="+mn-ea"/>
              </a:rPr>
              <a:t>C. Có sự thay đổi màu sắc. 			D. Một trong số các dấu hiệu trên.</a:t>
            </a:r>
          </a:p>
          <a:p>
            <a:pPr algn="l"/>
            <a:r>
              <a:rPr lang="zh-CN" altLang="en-US" sz="2000" b="1">
                <a:solidFill>
                  <a:schemeClr val="accent6"/>
                </a:solidFill>
                <a:sym typeface="+mn-ea"/>
              </a:rPr>
              <a:t>C</a:t>
            </a:r>
            <a:r>
              <a:rPr lang="en-US" altLang="zh-CN" sz="2000" b="1">
                <a:solidFill>
                  <a:schemeClr val="accent6"/>
                </a:solidFill>
                <a:sym typeface="+mn-ea"/>
              </a:rPr>
              <a:t>â</a:t>
            </a:r>
            <a:r>
              <a:rPr lang="zh-CN" altLang="en-US" sz="2000" b="1">
                <a:solidFill>
                  <a:schemeClr val="accent6"/>
                </a:solidFill>
                <a:sym typeface="+mn-ea"/>
              </a:rPr>
              <a:t>u 5.</a:t>
            </a:r>
            <a:r>
              <a:rPr lang="zh-CN" altLang="en-US" sz="2000" b="1">
                <a:solidFill>
                  <a:schemeClr val="bg1"/>
                </a:solidFill>
                <a:sym typeface="+mn-ea"/>
              </a:rPr>
              <a:t> Cho các phản ứng sau:</a:t>
            </a:r>
          </a:p>
          <a:p>
            <a:pPr algn="l"/>
            <a:r>
              <a:rPr lang="zh-CN" altLang="en-US" sz="2000" b="1">
                <a:solidFill>
                  <a:schemeClr val="tx1"/>
                </a:solidFill>
                <a:sym typeface="+mn-ea"/>
              </a:rPr>
              <a:t> (1) Điểu chế oxygen bằng cách đun nóng thuốc tím (KMnO4), ngừng cung cấp nhiệt, phản ứng dừng lại; </a:t>
            </a:r>
          </a:p>
          <a:p>
            <a:pPr algn="l"/>
            <a:r>
              <a:rPr lang="zh-CN" altLang="en-US" sz="2000" b="1">
                <a:solidFill>
                  <a:schemeClr val="tx1"/>
                </a:solidFill>
                <a:sym typeface="+mn-ea"/>
              </a:rPr>
              <a:t>(2) Nung đá vôi (CaCO3); </a:t>
            </a:r>
          </a:p>
          <a:p>
            <a:pPr algn="l"/>
            <a:r>
              <a:rPr lang="zh-CN" altLang="en-US" sz="2000" b="1">
                <a:solidFill>
                  <a:schemeClr val="tx1"/>
                </a:solidFill>
                <a:sym typeface="+mn-ea"/>
              </a:rPr>
              <a:t>(3) Tôi vôi (CaO với nước); </a:t>
            </a:r>
          </a:p>
          <a:p>
            <a:pPr algn="l"/>
            <a:r>
              <a:rPr lang="zh-CN" altLang="en-US" sz="2000" b="1">
                <a:solidFill>
                  <a:schemeClr val="tx1"/>
                </a:solidFill>
                <a:sym typeface="+mn-ea"/>
              </a:rPr>
              <a:t>(4) Cho dung dịch HC</a:t>
            </a:r>
            <a:r>
              <a:rPr lang="en-US" altLang="zh-CN" sz="2000" b="1">
                <a:solidFill>
                  <a:schemeClr val="tx1"/>
                </a:solidFill>
                <a:sym typeface="+mn-ea"/>
              </a:rPr>
              <a:t>l</a:t>
            </a:r>
            <a:r>
              <a:rPr lang="zh-CN" altLang="en-US" sz="2000" b="1">
                <a:solidFill>
                  <a:schemeClr val="tx1"/>
                </a:solidFill>
                <a:sym typeface="+mn-ea"/>
              </a:rPr>
              <a:t> tác dụng với dung dịch</a:t>
            </a:r>
            <a:r>
              <a:rPr lang="en-US" altLang="zh-CN" sz="2000" b="1">
                <a:solidFill>
                  <a:schemeClr val="tx1"/>
                </a:solidFill>
                <a:sym typeface="+mn-ea"/>
              </a:rPr>
              <a:t> </a:t>
            </a:r>
            <a:r>
              <a:rPr lang="zh-CN" altLang="en-US" sz="2000" b="1">
                <a:solidFill>
                  <a:schemeClr val="tx1"/>
                </a:solidFill>
                <a:sym typeface="+mn-ea"/>
              </a:rPr>
              <a:t>NaOH, ống nghiệm nóng lên.</a:t>
            </a:r>
          </a:p>
          <a:p>
            <a:pPr algn="l"/>
            <a:r>
              <a:rPr lang="zh-CN" altLang="en-US" sz="2000" b="1">
                <a:solidFill>
                  <a:schemeClr val="tx1"/>
                </a:solidFill>
                <a:sym typeface="+mn-ea"/>
              </a:rPr>
              <a:t>(5) Quang hợp của cây xanh.</a:t>
            </a:r>
          </a:p>
          <a:p>
            <a:pPr algn="l"/>
            <a:r>
              <a:rPr lang="zh-CN" altLang="en-US" sz="2000" b="1">
                <a:solidFill>
                  <a:schemeClr val="tx1"/>
                </a:solidFill>
                <a:sym typeface="+mn-ea"/>
              </a:rPr>
              <a:t>Các phản ứng thu nhiệt là</a:t>
            </a:r>
          </a:p>
          <a:p>
            <a:pPr algn="l"/>
            <a:r>
              <a:rPr lang="en-US" altLang="zh-CN" sz="2000" b="1">
                <a:solidFill>
                  <a:schemeClr val="tx1"/>
                </a:solidFill>
                <a:sym typeface="+mn-ea"/>
              </a:rPr>
              <a:t>          </a:t>
            </a:r>
            <a:r>
              <a:rPr lang="zh-CN" altLang="en-US" sz="2000" b="1">
                <a:solidFill>
                  <a:schemeClr val="tx1"/>
                </a:solidFill>
                <a:sym typeface="+mn-ea"/>
              </a:rPr>
              <a:t>A. (1); (2) và (5).	B.(l); (3) và (4).</a:t>
            </a:r>
            <a:r>
              <a:rPr lang="en-US" altLang="zh-CN" sz="2000" b="1">
                <a:solidFill>
                  <a:schemeClr val="tx1"/>
                </a:solidFill>
                <a:sym typeface="+mn-ea"/>
              </a:rPr>
              <a:t>          C</a:t>
            </a:r>
            <a:r>
              <a:rPr lang="zh-CN" altLang="en-US" sz="2000" b="1">
                <a:solidFill>
                  <a:schemeClr val="tx1"/>
                </a:solidFill>
                <a:sym typeface="+mn-ea"/>
              </a:rPr>
              <a:t>. (2); (3) và (5).	D. (2); (4) và (5).</a:t>
            </a:r>
          </a:p>
        </p:txBody>
      </p:sp>
      <p:sp>
        <p:nvSpPr>
          <p:cNvPr id="7" name="圆角矩形 14"/>
          <p:cNvSpPr/>
          <p:nvPr/>
        </p:nvSpPr>
        <p:spPr bwMode="auto">
          <a:xfrm>
            <a:off x="4410710" y="0"/>
            <a:ext cx="4253865" cy="36766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endParaRPr lang="en-US" altLang="zh-CN" sz="2800" b="1" dirty="0">
              <a:solidFill>
                <a:srgbClr val="FF0000"/>
              </a:solidFill>
              <a:latin typeface="Calibri Light" panose="020F0302020204030204" charset="0"/>
              <a:ea typeface="Microsoft YaHei" panose="020B0503020204020204" charset="-122"/>
              <a:cs typeface="Calibri Light" panose="020F0302020204030204" charset="0"/>
            </a:endParaRPr>
          </a:p>
        </p:txBody>
      </p:sp>
      <p:sp>
        <p:nvSpPr>
          <p:cNvPr id="13" name="Text Box 12"/>
          <p:cNvSpPr txBox="1"/>
          <p:nvPr/>
        </p:nvSpPr>
        <p:spPr>
          <a:xfrm>
            <a:off x="4979035" y="-77470"/>
            <a:ext cx="2723515" cy="521970"/>
          </a:xfrm>
          <a:prstGeom prst="rect">
            <a:avLst/>
          </a:prstGeom>
          <a:noFill/>
        </p:spPr>
        <p:txBody>
          <a:bodyPr wrap="none" rtlCol="0">
            <a:spAutoFit/>
          </a:bodyPr>
          <a:lstStyle/>
          <a:p>
            <a:r>
              <a:rPr lang="en-US" sz="2800" b="1">
                <a:solidFill>
                  <a:schemeClr val="accent2">
                    <a:lumMod val="20000"/>
                    <a:lumOff val="80000"/>
                  </a:schemeClr>
                </a:solidFill>
              </a:rPr>
              <a:t>BỘ CÂU HỎI SỐ 1</a:t>
            </a:r>
          </a:p>
        </p:txBody>
      </p:sp>
      <p:pic>
        <p:nvPicPr>
          <p:cNvPr id="46125" name="图片 46124" descr="png-0730"/>
          <p:cNvPicPr>
            <a:picLocks noGrp="1" noChangeAspect="1"/>
          </p:cNvPicPr>
          <p:nvPr>
            <p:ph sz="half" idx="2"/>
          </p:nvPr>
        </p:nvPicPr>
        <p:blipFill>
          <a:blip r:embed="rId3"/>
          <a:stretch>
            <a:fillRect/>
          </a:stretch>
        </p:blipFill>
        <p:spPr>
          <a:xfrm>
            <a:off x="9247505" y="534670"/>
            <a:ext cx="514350" cy="514350"/>
          </a:xfrm>
          <a:prstGeom prst="rect">
            <a:avLst/>
          </a:prstGeom>
          <a:noFill/>
          <a:ln w="9525">
            <a:noFill/>
          </a:ln>
        </p:spPr>
      </p:pic>
      <p:pic>
        <p:nvPicPr>
          <p:cNvPr id="16" name="图片 46124" descr="png-0730"/>
          <p:cNvPicPr>
            <a:picLocks noChangeAspect="1"/>
          </p:cNvPicPr>
          <p:nvPr/>
        </p:nvPicPr>
        <p:blipFill>
          <a:blip r:embed="rId3"/>
          <a:stretch>
            <a:fillRect/>
          </a:stretch>
        </p:blipFill>
        <p:spPr>
          <a:xfrm>
            <a:off x="133985" y="1878965"/>
            <a:ext cx="451485" cy="451485"/>
          </a:xfrm>
          <a:prstGeom prst="rect">
            <a:avLst/>
          </a:prstGeom>
          <a:noFill/>
          <a:ln w="9525">
            <a:noFill/>
          </a:ln>
        </p:spPr>
      </p:pic>
      <p:pic>
        <p:nvPicPr>
          <p:cNvPr id="17" name="图片 46124" descr="png-0730"/>
          <p:cNvPicPr>
            <a:picLocks noChangeAspect="1"/>
          </p:cNvPicPr>
          <p:nvPr/>
        </p:nvPicPr>
        <p:blipFill>
          <a:blip r:embed="rId3"/>
          <a:stretch>
            <a:fillRect/>
          </a:stretch>
        </p:blipFill>
        <p:spPr>
          <a:xfrm>
            <a:off x="142875" y="3054350"/>
            <a:ext cx="489585" cy="489585"/>
          </a:xfrm>
          <a:prstGeom prst="rect">
            <a:avLst/>
          </a:prstGeom>
          <a:noFill/>
          <a:ln w="9525">
            <a:noFill/>
          </a:ln>
        </p:spPr>
      </p:pic>
      <p:pic>
        <p:nvPicPr>
          <p:cNvPr id="18" name="图片 46124" descr="png-0730"/>
          <p:cNvPicPr>
            <a:picLocks noChangeAspect="1"/>
          </p:cNvPicPr>
          <p:nvPr/>
        </p:nvPicPr>
        <p:blipFill>
          <a:blip r:embed="rId3"/>
          <a:stretch>
            <a:fillRect/>
          </a:stretch>
        </p:blipFill>
        <p:spPr>
          <a:xfrm>
            <a:off x="5544820" y="4003675"/>
            <a:ext cx="442595" cy="442595"/>
          </a:xfrm>
          <a:prstGeom prst="rect">
            <a:avLst/>
          </a:prstGeom>
          <a:noFill/>
          <a:ln w="9525">
            <a:noFill/>
          </a:ln>
        </p:spPr>
      </p:pic>
      <p:pic>
        <p:nvPicPr>
          <p:cNvPr id="19" name="图片 46124" descr="png-0730"/>
          <p:cNvPicPr>
            <a:picLocks noChangeAspect="1"/>
          </p:cNvPicPr>
          <p:nvPr/>
        </p:nvPicPr>
        <p:blipFill>
          <a:blip r:embed="rId3"/>
          <a:stretch>
            <a:fillRect/>
          </a:stretch>
        </p:blipFill>
        <p:spPr>
          <a:xfrm>
            <a:off x="734695" y="6394450"/>
            <a:ext cx="434975" cy="434975"/>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ppt_x"/>
                                          </p:val>
                                        </p:tav>
                                        <p:tav tm="100000">
                                          <p:val>
                                            <p:strVal val="#ppt_x"/>
                                          </p:val>
                                        </p:tav>
                                      </p:tavLst>
                                    </p:anim>
                                    <p:anim calcmode="lin" valueType="num">
                                      <p:cBhvr additive="base">
                                        <p:cTn id="14"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7"/>
                                        </p:tgtEl>
                                        <p:attrNameLst>
                                          <p:attrName>style.visibility</p:attrName>
                                        </p:attrNameLst>
                                      </p:cBhvr>
                                      <p:to>
                                        <p:strVal val="visible"/>
                                      </p:to>
                                    </p:set>
                                    <p:anim calcmode="lin" valueType="num">
                                      <p:cBhvr additive="base">
                                        <p:cTn id="19" dur="500" fill="hold"/>
                                        <p:tgtEl>
                                          <p:spTgt spid="17"/>
                                        </p:tgtEl>
                                        <p:attrNameLst>
                                          <p:attrName>ppt_x</p:attrName>
                                        </p:attrNameLst>
                                      </p:cBhvr>
                                      <p:tavLst>
                                        <p:tav tm="0">
                                          <p:val>
                                            <p:strVal val="#ppt_x"/>
                                          </p:val>
                                        </p:tav>
                                        <p:tav tm="100000">
                                          <p:val>
                                            <p:strVal val="#ppt_x"/>
                                          </p:val>
                                        </p:tav>
                                      </p:tavLst>
                                    </p:anim>
                                    <p:anim calcmode="lin" valueType="num">
                                      <p:cBhvr additive="base">
                                        <p:cTn id="20" dur="500" fill="hold"/>
                                        <p:tgtEl>
                                          <p:spTgt spid="1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8"/>
                                        </p:tgtEl>
                                        <p:attrNameLst>
                                          <p:attrName>style.visibility</p:attrName>
                                        </p:attrNameLst>
                                      </p:cBhvr>
                                      <p:to>
                                        <p:strVal val="visible"/>
                                      </p:to>
                                    </p:set>
                                    <p:anim calcmode="lin" valueType="num">
                                      <p:cBhvr additive="base">
                                        <p:cTn id="25" dur="500" fill="hold"/>
                                        <p:tgtEl>
                                          <p:spTgt spid="18"/>
                                        </p:tgtEl>
                                        <p:attrNameLst>
                                          <p:attrName>ppt_x</p:attrName>
                                        </p:attrNameLst>
                                      </p:cBhvr>
                                      <p:tavLst>
                                        <p:tav tm="0">
                                          <p:val>
                                            <p:strVal val="#ppt_x"/>
                                          </p:val>
                                        </p:tav>
                                        <p:tav tm="100000">
                                          <p:val>
                                            <p:strVal val="#ppt_x"/>
                                          </p:val>
                                        </p:tav>
                                      </p:tavLst>
                                    </p:anim>
                                    <p:anim calcmode="lin" valueType="num">
                                      <p:cBhvr additive="base">
                                        <p:cTn id="26" dur="500" fill="hold"/>
                                        <p:tgtEl>
                                          <p:spTgt spid="1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sz="half" idx="1"/>
          </p:nvPr>
        </p:nvPicPr>
        <p:blipFill>
          <a:blip r:embed="rId2"/>
          <a:stretch>
            <a:fillRect/>
          </a:stretch>
        </p:blipFill>
        <p:spPr>
          <a:xfrm>
            <a:off x="2933065" y="3286760"/>
            <a:ext cx="990600" cy="1428750"/>
          </a:xfrm>
          <a:prstGeom prst="rect">
            <a:avLst/>
          </a:prstGeom>
          <a:noFill/>
          <a:ln w="9525">
            <a:noFill/>
          </a:ln>
        </p:spPr>
      </p:pic>
      <p:sp>
        <p:nvSpPr>
          <p:cNvPr id="12" name="圆角矩形 11"/>
          <p:cNvSpPr/>
          <p:nvPr/>
        </p:nvSpPr>
        <p:spPr>
          <a:xfrm>
            <a:off x="0" y="13970"/>
            <a:ext cx="12192635" cy="6829425"/>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r>
              <a:rPr lang="zh-CN" altLang="en-US" sz="2200" b="1">
                <a:solidFill>
                  <a:schemeClr val="accent6"/>
                </a:solidFill>
                <a:sym typeface="+mn-ea"/>
              </a:rPr>
              <a:t>Câu 1:</a:t>
            </a:r>
            <a:r>
              <a:rPr lang="en-US" altLang="zh-CN" sz="2200" b="1">
                <a:solidFill>
                  <a:schemeClr val="accent6"/>
                </a:solidFill>
                <a:sym typeface="+mn-ea"/>
              </a:rPr>
              <a:t> </a:t>
            </a:r>
            <a:r>
              <a:rPr lang="zh-CN" altLang="en-US" sz="2200" b="1">
                <a:solidFill>
                  <a:schemeClr val="bg1"/>
                </a:solidFill>
                <a:sym typeface="+mn-ea"/>
              </a:rPr>
              <a:t>Phản ứng sau là phản ứng gì?</a:t>
            </a:r>
          </a:p>
          <a:p>
            <a:pPr algn="l"/>
            <a:r>
              <a:rPr lang="zh-CN" altLang="en-US" sz="2200" b="1">
                <a:solidFill>
                  <a:schemeClr val="tx1"/>
                </a:solidFill>
                <a:sym typeface="+mn-ea"/>
              </a:rPr>
              <a:t>Phản ứng phân hủy copper (II) hydroxide thành copper (II) oxide và hơi nước thì cần cung cấp năng</a:t>
            </a:r>
            <a:r>
              <a:rPr lang="en-US" altLang="zh-CN" sz="2200" b="1">
                <a:solidFill>
                  <a:schemeClr val="tx1"/>
                </a:solidFill>
                <a:sym typeface="+mn-ea"/>
              </a:rPr>
              <a:t> </a:t>
            </a:r>
            <a:r>
              <a:rPr lang="zh-CN" altLang="en-US" sz="2200" b="1">
                <a:solidFill>
                  <a:schemeClr val="tx1"/>
                </a:solidFill>
                <a:sym typeface="+mn-ea"/>
              </a:rPr>
              <a:t> lượng dưới dạng nhiệt bằng cách đun nóng. Khi ngừng cung cấp nhiệt, phản ứng cũng dừng lại</a:t>
            </a:r>
          </a:p>
          <a:p>
            <a:pPr algn="l"/>
            <a:r>
              <a:rPr lang="zh-CN" altLang="en-US" sz="2200" b="1">
                <a:solidFill>
                  <a:schemeClr val="tx1"/>
                </a:solidFill>
                <a:sym typeface="+mn-ea"/>
              </a:rPr>
              <a:t>A. Phản ứng tỏa nhiệt. 			B. Phản ứng thu nhiệt.</a:t>
            </a:r>
          </a:p>
          <a:p>
            <a:pPr algn="l"/>
            <a:r>
              <a:rPr lang="zh-CN" altLang="en-US" sz="2200" b="1">
                <a:solidFill>
                  <a:schemeClr val="tx1"/>
                </a:solidFill>
                <a:sym typeface="+mn-ea"/>
              </a:rPr>
              <a:t>B. Phản ứng phân hủy. 			C. Phản ứng trao đổi.</a:t>
            </a:r>
          </a:p>
          <a:p>
            <a:pPr algn="l"/>
            <a:r>
              <a:rPr lang="zh-CN" altLang="en-US" sz="2200" b="1">
                <a:solidFill>
                  <a:schemeClr val="accent6"/>
                </a:solidFill>
                <a:sym typeface="+mn-ea"/>
              </a:rPr>
              <a:t>Câu 2:</a:t>
            </a:r>
            <a:r>
              <a:rPr lang="zh-CN" altLang="en-US" sz="2200" b="1">
                <a:solidFill>
                  <a:schemeClr val="tx1"/>
                </a:solidFill>
                <a:sym typeface="+mn-ea"/>
              </a:rPr>
              <a:t> </a:t>
            </a:r>
            <a:r>
              <a:rPr lang="zh-CN" altLang="en-US" sz="2200" b="1">
                <a:solidFill>
                  <a:schemeClr val="bg1"/>
                </a:solidFill>
                <a:sym typeface="+mn-ea"/>
              </a:rPr>
              <a:t>Than (thành phần chính là carbon) cháy trong không khí tạo thành khí carbon dioxide. </a:t>
            </a:r>
            <a:r>
              <a:rPr lang="en-US" altLang="zh-CN" sz="2200" b="1">
                <a:solidFill>
                  <a:schemeClr val="bg1"/>
                </a:solidFill>
                <a:sym typeface="+mn-ea"/>
              </a:rPr>
              <a:t> </a:t>
            </a:r>
            <a:r>
              <a:rPr lang="zh-CN" altLang="en-US" sz="2200" b="1">
                <a:solidFill>
                  <a:schemeClr val="bg1"/>
                </a:solidFill>
                <a:sym typeface="+mn-ea"/>
              </a:rPr>
              <a:t>Trong quá trình phản ứng, lượng chất nào tăng dần? </a:t>
            </a:r>
            <a:endParaRPr lang="zh-CN" altLang="en-US" sz="2200" b="1">
              <a:solidFill>
                <a:schemeClr val="tx1"/>
              </a:solidFill>
              <a:sym typeface="+mn-ea"/>
            </a:endParaRPr>
          </a:p>
          <a:p>
            <a:pPr algn="l"/>
            <a:r>
              <a:rPr lang="zh-CN" altLang="en-US" sz="2200" b="1">
                <a:solidFill>
                  <a:schemeClr val="tx1"/>
                </a:solidFill>
                <a:sym typeface="+mn-ea"/>
              </a:rPr>
              <a:t>A. Carbon dioxide tăng dần. </a:t>
            </a:r>
            <a:r>
              <a:rPr lang="en-US" altLang="zh-CN" sz="2200" b="1">
                <a:solidFill>
                  <a:schemeClr val="tx1"/>
                </a:solidFill>
                <a:sym typeface="+mn-ea"/>
              </a:rPr>
              <a:t>    </a:t>
            </a:r>
            <a:r>
              <a:rPr lang="zh-CN" altLang="en-US" sz="2200" b="1">
                <a:solidFill>
                  <a:schemeClr val="tx1"/>
                </a:solidFill>
                <a:sym typeface="+mn-ea"/>
              </a:rPr>
              <a:t>B. Oxygen tăng dần</a:t>
            </a:r>
            <a:r>
              <a:rPr lang="en-US" altLang="zh-CN" sz="2200" b="1">
                <a:solidFill>
                  <a:schemeClr val="tx1"/>
                </a:solidFill>
                <a:sym typeface="+mn-ea"/>
              </a:rPr>
              <a:t>     </a:t>
            </a:r>
            <a:r>
              <a:rPr lang="zh-CN" altLang="en-US" sz="2200" b="1">
                <a:solidFill>
                  <a:schemeClr val="tx1"/>
                </a:solidFill>
                <a:sym typeface="+mn-ea"/>
              </a:rPr>
              <a:t>C. Carbon tăng dần. </a:t>
            </a:r>
            <a:r>
              <a:rPr lang="en-US" altLang="zh-CN" sz="2200" b="1">
                <a:solidFill>
                  <a:schemeClr val="tx1"/>
                </a:solidFill>
                <a:sym typeface="+mn-ea"/>
              </a:rPr>
              <a:t>    </a:t>
            </a:r>
            <a:r>
              <a:rPr lang="zh-CN" altLang="en-US" sz="2200" b="1">
                <a:solidFill>
                  <a:schemeClr val="tx1"/>
                </a:solidFill>
                <a:sym typeface="+mn-ea"/>
              </a:rPr>
              <a:t>D. Tất cả đều tăng</a:t>
            </a:r>
          </a:p>
          <a:p>
            <a:pPr algn="l"/>
            <a:r>
              <a:rPr lang="zh-CN" altLang="en-US" sz="2200" b="1">
                <a:solidFill>
                  <a:schemeClr val="accent6"/>
                </a:solidFill>
                <a:sym typeface="+mn-ea"/>
              </a:rPr>
              <a:t>Câu 3:</a:t>
            </a:r>
            <a:r>
              <a:rPr lang="zh-CN" altLang="en-US" sz="2200" b="1">
                <a:solidFill>
                  <a:schemeClr val="tx1"/>
                </a:solidFill>
                <a:sym typeface="+mn-ea"/>
              </a:rPr>
              <a:t> </a:t>
            </a:r>
            <a:r>
              <a:rPr lang="zh-CN" altLang="en-US" sz="2200" b="1">
                <a:solidFill>
                  <a:schemeClr val="bg1"/>
                </a:solidFill>
                <a:sym typeface="+mn-ea"/>
              </a:rPr>
              <a:t>Phản ứng hóa học là gì?</a:t>
            </a:r>
          </a:p>
          <a:p>
            <a:pPr algn="l"/>
            <a:r>
              <a:rPr lang="zh-CN" altLang="en-US" sz="2200" b="1">
                <a:solidFill>
                  <a:schemeClr val="tx1"/>
                </a:solidFill>
                <a:sym typeface="+mn-ea"/>
              </a:rPr>
              <a:t>A. Quá trình biến đổi từ chất rắn sang chất khí</a:t>
            </a:r>
            <a:r>
              <a:rPr lang="en-US" altLang="zh-CN" sz="2200" b="1">
                <a:solidFill>
                  <a:schemeClr val="tx1"/>
                </a:solidFill>
                <a:sym typeface="+mn-ea"/>
              </a:rPr>
              <a:t>        </a:t>
            </a:r>
            <a:r>
              <a:rPr lang="zh-CN" altLang="en-US" sz="2200" b="1">
                <a:solidFill>
                  <a:schemeClr val="tx1"/>
                </a:solidFill>
                <a:sym typeface="+mn-ea"/>
              </a:rPr>
              <a:t>B. Quá trình biến đổi từ chất khí sang chất lỏng</a:t>
            </a:r>
          </a:p>
          <a:p>
            <a:pPr algn="l"/>
            <a:r>
              <a:rPr lang="zh-CN" altLang="en-US" sz="2200" b="1">
                <a:solidFill>
                  <a:schemeClr val="tx1"/>
                </a:solidFill>
                <a:sym typeface="+mn-ea"/>
              </a:rPr>
              <a:t>C. Quá trình biến đổi từ chất này thành chất khác</a:t>
            </a:r>
            <a:r>
              <a:rPr lang="en-US" altLang="zh-CN" sz="2200" b="1">
                <a:solidFill>
                  <a:schemeClr val="tx1"/>
                </a:solidFill>
                <a:sym typeface="+mn-ea"/>
              </a:rPr>
              <a:t>   </a:t>
            </a:r>
            <a:r>
              <a:rPr lang="zh-CN" altLang="en-US" sz="2200" b="1">
                <a:solidFill>
                  <a:schemeClr val="tx1"/>
                </a:solidFill>
                <a:sym typeface="+mn-ea"/>
              </a:rPr>
              <a:t>D. Tất cả các ý trên</a:t>
            </a:r>
          </a:p>
          <a:p>
            <a:pPr algn="l"/>
            <a:r>
              <a:rPr lang="zh-CN" altLang="en-US" sz="2200" b="1">
                <a:solidFill>
                  <a:schemeClr val="accent6"/>
                </a:solidFill>
                <a:sym typeface="+mn-ea"/>
              </a:rPr>
              <a:t>Câu 4: </a:t>
            </a:r>
            <a:r>
              <a:rPr lang="zh-CN" altLang="en-US" sz="2200" b="1">
                <a:solidFill>
                  <a:schemeClr val="bg1"/>
                </a:solidFill>
                <a:sym typeface="+mn-ea"/>
              </a:rPr>
              <a:t>Trong phản ứng giữa oxygen và hydrogen, nếu oxygen hết thì phản ứng có xảy ra nữa không?</a:t>
            </a:r>
          </a:p>
          <a:p>
            <a:pPr algn="l"/>
            <a:r>
              <a:rPr lang="zh-CN" altLang="en-US" sz="2200" b="1">
                <a:solidFill>
                  <a:schemeClr val="tx1"/>
                </a:solidFill>
                <a:sym typeface="+mn-ea"/>
              </a:rPr>
              <a:t>A. Phản ứng vẫn tiếp tục.</a:t>
            </a:r>
            <a:r>
              <a:rPr lang="en-US" altLang="zh-CN" sz="2200" b="1">
                <a:solidFill>
                  <a:schemeClr val="tx1"/>
                </a:solidFill>
                <a:sym typeface="+mn-ea"/>
              </a:rPr>
              <a:t>                                            </a:t>
            </a:r>
            <a:r>
              <a:rPr lang="zh-CN" altLang="en-US" sz="2200" b="1">
                <a:solidFill>
                  <a:schemeClr val="tx1"/>
                </a:solidFill>
                <a:sym typeface="+mn-ea"/>
              </a:rPr>
              <a:t>B. Phản ứng tiếp tục giữa hydrogen và sản phẩm. </a:t>
            </a:r>
          </a:p>
          <a:p>
            <a:pPr algn="l"/>
            <a:r>
              <a:rPr lang="zh-CN" altLang="en-US" sz="2200" b="1">
                <a:solidFill>
                  <a:schemeClr val="tx1"/>
                </a:solidFill>
                <a:sym typeface="+mn-ea"/>
              </a:rPr>
              <a:t>C. Phản ứng tiếp tục nếu dùng nhiệt độ xúc tác.</a:t>
            </a:r>
            <a:r>
              <a:rPr lang="en-US" altLang="zh-CN" sz="2200" b="1">
                <a:solidFill>
                  <a:schemeClr val="tx1"/>
                </a:solidFill>
                <a:sym typeface="+mn-ea"/>
              </a:rPr>
              <a:t>    </a:t>
            </a:r>
            <a:r>
              <a:rPr lang="zh-CN" altLang="en-US" sz="2200" b="1">
                <a:solidFill>
                  <a:schemeClr val="tx1"/>
                </a:solidFill>
                <a:sym typeface="+mn-ea"/>
              </a:rPr>
              <a:t>D. Phản ứng dừng lại.</a:t>
            </a:r>
          </a:p>
          <a:p>
            <a:pPr algn="l"/>
            <a:r>
              <a:rPr lang="zh-CN" altLang="en-US" sz="2200" b="1">
                <a:solidFill>
                  <a:schemeClr val="accent6"/>
                </a:solidFill>
                <a:sym typeface="+mn-ea"/>
              </a:rPr>
              <a:t>Câu 5:</a:t>
            </a:r>
            <a:r>
              <a:rPr lang="zh-CN" altLang="en-US" sz="2200" b="1">
                <a:solidFill>
                  <a:schemeClr val="bg1"/>
                </a:solidFill>
                <a:sym typeface="+mn-ea"/>
              </a:rPr>
              <a:t> Trong phản ứng hóa học, liên kết giữa nguyên tử trong các phân tử như thế nào?</a:t>
            </a:r>
          </a:p>
          <a:p>
            <a:pPr algn="l"/>
            <a:r>
              <a:rPr lang="en-US" altLang="zh-CN" sz="2200" b="1">
                <a:solidFill>
                  <a:schemeClr val="tx1"/>
                </a:solidFill>
                <a:sym typeface="+mn-ea"/>
              </a:rPr>
              <a:t>   </a:t>
            </a:r>
            <a:r>
              <a:rPr lang="zh-CN" altLang="en-US" sz="2200" b="1">
                <a:solidFill>
                  <a:schemeClr val="tx1"/>
                </a:solidFill>
                <a:sym typeface="+mn-ea"/>
              </a:rPr>
              <a:t>A. Không thay đổi. 				</a:t>
            </a:r>
            <a:r>
              <a:rPr lang="en-US" altLang="zh-CN" sz="2200" b="1">
                <a:solidFill>
                  <a:schemeClr val="tx1"/>
                </a:solidFill>
                <a:sym typeface="+mn-ea"/>
              </a:rPr>
              <a:t>                </a:t>
            </a:r>
            <a:r>
              <a:rPr lang="zh-CN" altLang="en-US" sz="2200" b="1">
                <a:solidFill>
                  <a:schemeClr val="tx1"/>
                </a:solidFill>
                <a:sym typeface="+mn-ea"/>
              </a:rPr>
              <a:t>B. Thay đổi.</a:t>
            </a:r>
          </a:p>
          <a:p>
            <a:pPr algn="l"/>
            <a:r>
              <a:rPr lang="en-US" altLang="zh-CN" sz="2200" b="1">
                <a:solidFill>
                  <a:schemeClr val="tx1"/>
                </a:solidFill>
                <a:sym typeface="+mn-ea"/>
              </a:rPr>
              <a:t>   </a:t>
            </a:r>
            <a:r>
              <a:rPr lang="zh-CN" altLang="en-US" sz="2200" b="1">
                <a:solidFill>
                  <a:schemeClr val="tx1"/>
                </a:solidFill>
                <a:sym typeface="+mn-ea"/>
              </a:rPr>
              <a:t>C. Có thể thay đổi hoặc không. 		</a:t>
            </a:r>
            <a:r>
              <a:rPr lang="en-US" altLang="zh-CN" sz="2200" b="1">
                <a:solidFill>
                  <a:schemeClr val="tx1"/>
                </a:solidFill>
                <a:sym typeface="+mn-ea"/>
              </a:rPr>
              <a:t>                </a:t>
            </a:r>
            <a:r>
              <a:rPr lang="zh-CN" altLang="en-US" sz="2200" b="1">
                <a:solidFill>
                  <a:schemeClr val="tx1"/>
                </a:solidFill>
                <a:sym typeface="+mn-ea"/>
              </a:rPr>
              <a:t>D. Đáp án khác.</a:t>
            </a:r>
          </a:p>
        </p:txBody>
      </p:sp>
      <p:sp>
        <p:nvSpPr>
          <p:cNvPr id="7" name="圆角矩形 14"/>
          <p:cNvSpPr/>
          <p:nvPr/>
        </p:nvSpPr>
        <p:spPr bwMode="auto">
          <a:xfrm>
            <a:off x="4410710" y="0"/>
            <a:ext cx="4253865" cy="367665"/>
          </a:xfrm>
          <a:prstGeom prst="roundRect">
            <a:avLst>
              <a:gd name="adj" fmla="val 50000"/>
            </a:avLst>
          </a:prstGeom>
          <a:gradFill>
            <a:gsLst>
              <a:gs pos="0">
                <a:srgbClr val="14CD68"/>
              </a:gs>
              <a:gs pos="100000">
                <a:srgbClr val="035C7D"/>
              </a:gs>
            </a:gsLst>
            <a:lin scaled="0"/>
          </a:gradFill>
          <a:ln w="19050" cap="flat" cmpd="sng" algn="ctr">
            <a:noFill/>
            <a:prstDash val="solid"/>
            <a:round/>
            <a:headEnd type="none" w="med" len="med"/>
            <a:tailEnd type="none" w="med" len="med"/>
          </a:ln>
          <a:effectLst/>
        </p:spPr>
        <p:txBody>
          <a:bodyPr vert="horz" wrap="square" lIns="108816" tIns="54408" rIns="108816" bIns="54408" numCol="1" rtlCol="0" anchor="t" anchorCtr="0" compatLnSpc="1"/>
          <a:lstStyle/>
          <a:p>
            <a:pPr algn="ctr" defTabSz="815975"/>
            <a:endParaRPr lang="en-US" altLang="zh-CN" sz="2800" b="1" dirty="0">
              <a:solidFill>
                <a:srgbClr val="FF0000"/>
              </a:solidFill>
              <a:latin typeface="Calibri Light" panose="020F0302020204030204" charset="0"/>
              <a:ea typeface="Microsoft YaHei" panose="020B0503020204020204" charset="-122"/>
              <a:cs typeface="Calibri Light" panose="020F0302020204030204" charset="0"/>
            </a:endParaRPr>
          </a:p>
        </p:txBody>
      </p:sp>
      <p:sp>
        <p:nvSpPr>
          <p:cNvPr id="13" name="Text Box 12"/>
          <p:cNvSpPr txBox="1"/>
          <p:nvPr/>
        </p:nvSpPr>
        <p:spPr>
          <a:xfrm>
            <a:off x="4979035" y="-77470"/>
            <a:ext cx="2723515" cy="521970"/>
          </a:xfrm>
          <a:prstGeom prst="rect">
            <a:avLst/>
          </a:prstGeom>
          <a:noFill/>
        </p:spPr>
        <p:txBody>
          <a:bodyPr wrap="none" rtlCol="0">
            <a:spAutoFit/>
          </a:bodyPr>
          <a:lstStyle/>
          <a:p>
            <a:r>
              <a:rPr lang="en-US" sz="2800" b="1">
                <a:solidFill>
                  <a:schemeClr val="accent2">
                    <a:lumMod val="20000"/>
                    <a:lumOff val="80000"/>
                  </a:schemeClr>
                </a:solidFill>
              </a:rPr>
              <a:t>BỘ CÂU HỎI SỐ 2</a:t>
            </a:r>
          </a:p>
        </p:txBody>
      </p:sp>
      <p:pic>
        <p:nvPicPr>
          <p:cNvPr id="46125" name="图片 46124" descr="png-0730"/>
          <p:cNvPicPr>
            <a:picLocks noGrp="1" noChangeAspect="1"/>
          </p:cNvPicPr>
          <p:nvPr>
            <p:ph sz="half" idx="2"/>
          </p:nvPr>
        </p:nvPicPr>
        <p:blipFill>
          <a:blip r:embed="rId3"/>
          <a:stretch>
            <a:fillRect/>
          </a:stretch>
        </p:blipFill>
        <p:spPr>
          <a:xfrm>
            <a:off x="4572635" y="1518920"/>
            <a:ext cx="594360" cy="594360"/>
          </a:xfrm>
          <a:prstGeom prst="rect">
            <a:avLst/>
          </a:prstGeom>
          <a:noFill/>
          <a:ln w="9525">
            <a:noFill/>
          </a:ln>
        </p:spPr>
      </p:pic>
      <p:pic>
        <p:nvPicPr>
          <p:cNvPr id="2" name="图片 46124" descr="png-0730"/>
          <p:cNvPicPr>
            <a:picLocks noChangeAspect="1"/>
          </p:cNvPicPr>
          <p:nvPr/>
        </p:nvPicPr>
        <p:blipFill>
          <a:blip r:embed="rId3"/>
          <a:stretch>
            <a:fillRect/>
          </a:stretch>
        </p:blipFill>
        <p:spPr>
          <a:xfrm>
            <a:off x="0" y="2898140"/>
            <a:ext cx="594360" cy="594360"/>
          </a:xfrm>
          <a:prstGeom prst="rect">
            <a:avLst/>
          </a:prstGeom>
          <a:noFill/>
          <a:ln w="9525">
            <a:noFill/>
          </a:ln>
        </p:spPr>
      </p:pic>
      <p:pic>
        <p:nvPicPr>
          <p:cNvPr id="3" name="图片 46124" descr="png-0730"/>
          <p:cNvPicPr>
            <a:picLocks noChangeAspect="1"/>
          </p:cNvPicPr>
          <p:nvPr/>
        </p:nvPicPr>
        <p:blipFill>
          <a:blip r:embed="rId3"/>
          <a:stretch>
            <a:fillRect/>
          </a:stretch>
        </p:blipFill>
        <p:spPr>
          <a:xfrm>
            <a:off x="0" y="3973195"/>
            <a:ext cx="594360" cy="594360"/>
          </a:xfrm>
          <a:prstGeom prst="rect">
            <a:avLst/>
          </a:prstGeom>
          <a:noFill/>
          <a:ln w="9525">
            <a:noFill/>
          </a:ln>
        </p:spPr>
      </p:pic>
      <p:pic>
        <p:nvPicPr>
          <p:cNvPr id="4" name="图片 46124" descr="png-0730"/>
          <p:cNvPicPr>
            <a:picLocks noChangeAspect="1"/>
          </p:cNvPicPr>
          <p:nvPr/>
        </p:nvPicPr>
        <p:blipFill>
          <a:blip r:embed="rId3"/>
          <a:stretch>
            <a:fillRect/>
          </a:stretch>
        </p:blipFill>
        <p:spPr>
          <a:xfrm>
            <a:off x="5728970" y="5302250"/>
            <a:ext cx="594360" cy="594360"/>
          </a:xfrm>
          <a:prstGeom prst="rect">
            <a:avLst/>
          </a:prstGeom>
          <a:noFill/>
          <a:ln w="9525">
            <a:noFill/>
          </a:ln>
        </p:spPr>
      </p:pic>
      <p:pic>
        <p:nvPicPr>
          <p:cNvPr id="5" name="图片 46124" descr="png-0730"/>
          <p:cNvPicPr>
            <a:picLocks noChangeAspect="1"/>
          </p:cNvPicPr>
          <p:nvPr/>
        </p:nvPicPr>
        <p:blipFill>
          <a:blip r:embed="rId3"/>
          <a:stretch>
            <a:fillRect/>
          </a:stretch>
        </p:blipFill>
        <p:spPr>
          <a:xfrm>
            <a:off x="261620" y="5961380"/>
            <a:ext cx="594360" cy="594360"/>
          </a:xfrm>
          <a:prstGeom prst="rect">
            <a:avLst/>
          </a:prstGeom>
          <a:noFill/>
          <a:ln w="9525">
            <a:noFill/>
          </a:ln>
        </p:spPr>
      </p:pic>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125"/>
                                        </p:tgtEl>
                                        <p:attrNameLst>
                                          <p:attrName>style.visibility</p:attrName>
                                        </p:attrNameLst>
                                      </p:cBhvr>
                                      <p:to>
                                        <p:strVal val="visible"/>
                                      </p:to>
                                    </p:set>
                                    <p:anim calcmode="lin" valueType="num">
                                      <p:cBhvr additive="base">
                                        <p:cTn id="7" dur="500" fill="hold"/>
                                        <p:tgtEl>
                                          <p:spTgt spid="46125"/>
                                        </p:tgtEl>
                                        <p:attrNameLst>
                                          <p:attrName>ppt_x</p:attrName>
                                        </p:attrNameLst>
                                      </p:cBhvr>
                                      <p:tavLst>
                                        <p:tav tm="0">
                                          <p:val>
                                            <p:strVal val="#ppt_x"/>
                                          </p:val>
                                        </p:tav>
                                        <p:tav tm="100000">
                                          <p:val>
                                            <p:strVal val="#ppt_x"/>
                                          </p:val>
                                        </p:tav>
                                      </p:tavLst>
                                    </p:anim>
                                    <p:anim calcmode="lin" valueType="num">
                                      <p:cBhvr additive="base">
                                        <p:cTn id="8" dur="500" fill="hold"/>
                                        <p:tgtEl>
                                          <p:spTgt spid="4612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additive="base">
                                        <p:cTn id="25" dur="500" fill="hold"/>
                                        <p:tgtEl>
                                          <p:spTgt spid="4"/>
                                        </p:tgtEl>
                                        <p:attrNameLst>
                                          <p:attrName>ppt_x</p:attrName>
                                        </p:attrNameLst>
                                      </p:cBhvr>
                                      <p:tavLst>
                                        <p:tav tm="0">
                                          <p:val>
                                            <p:strVal val="#ppt_x"/>
                                          </p:val>
                                        </p:tav>
                                        <p:tav tm="100000">
                                          <p:val>
                                            <p:strVal val="#ppt_x"/>
                                          </p:val>
                                        </p:tav>
                                      </p:tavLst>
                                    </p:anim>
                                    <p:anim calcmode="lin" valueType="num">
                                      <p:cBhvr additive="base">
                                        <p:cTn id="26"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gtEl>
                                        <p:attrNameLst>
                                          <p:attrName>style.visibility</p:attrName>
                                        </p:attrNameLst>
                                      </p:cBhvr>
                                      <p:to>
                                        <p:strVal val="visible"/>
                                      </p:to>
                                    </p:set>
                                    <p:anim calcmode="lin" valueType="num">
                                      <p:cBhvr additive="base">
                                        <p:cTn id="31" dur="500" fill="hold"/>
                                        <p:tgtEl>
                                          <p:spTgt spid="5"/>
                                        </p:tgtEl>
                                        <p:attrNameLst>
                                          <p:attrName>ppt_x</p:attrName>
                                        </p:attrNameLst>
                                      </p:cBhvr>
                                      <p:tavLst>
                                        <p:tav tm="0">
                                          <p:val>
                                            <p:strVal val="#ppt_x"/>
                                          </p:val>
                                        </p:tav>
                                        <p:tav tm="100000">
                                          <p:val>
                                            <p:strVal val="#ppt_x"/>
                                          </p:val>
                                        </p:tav>
                                      </p:tavLst>
                                    </p:anim>
                                    <p:anim calcmode="lin" valueType="num">
                                      <p:cBhvr additive="base">
                                        <p:cTn id="3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lowchart: Alternate Process 6"/>
          <p:cNvSpPr/>
          <p:nvPr/>
        </p:nvSpPr>
        <p:spPr>
          <a:xfrm>
            <a:off x="3961765" y="0"/>
            <a:ext cx="4978400" cy="782320"/>
          </a:xfrm>
          <a:prstGeom prst="flowChartAlternateProcess">
            <a:avLst/>
          </a:prstGeom>
          <a:solidFill>
            <a:schemeClr val="accent5">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Box 7"/>
          <p:cNvSpPr txBox="1"/>
          <p:nvPr/>
        </p:nvSpPr>
        <p:spPr>
          <a:xfrm>
            <a:off x="4591050" y="100330"/>
            <a:ext cx="4724400" cy="583565"/>
          </a:xfrm>
          <a:prstGeom prst="rect">
            <a:avLst/>
          </a:prstGeom>
          <a:noFill/>
        </p:spPr>
        <p:txBody>
          <a:bodyPr wrap="square" rtlCol="0">
            <a:spAutoFit/>
          </a:bodyPr>
          <a:lstStyle/>
          <a:p>
            <a:r>
              <a:rPr lang="en-US" sz="3200">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Sitka Text" charset="0"/>
                <a:cs typeface="Sitka Text" charset="0"/>
                <a:sym typeface="+mn-ea"/>
              </a:rPr>
              <a:t>    </a:t>
            </a:r>
            <a:r>
              <a:rPr lang="en-US" sz="3200" b="1">
                <a:ln w="9525">
                  <a:solidFill>
                    <a:schemeClr val="bg1"/>
                  </a:solidFill>
                  <a:prstDash val="solid"/>
                </a:ln>
                <a:solidFill>
                  <a:schemeClr val="tx1"/>
                </a:solidFill>
                <a:effectLst>
                  <a:outerShdw blurRad="12700" dist="38100" dir="2700000" algn="tl" rotWithShape="0">
                    <a:schemeClr val="accent5">
                      <a:lumMod val="60000"/>
                      <a:lumOff val="40000"/>
                    </a:schemeClr>
                  </a:outerShdw>
                </a:effectLst>
                <a:latin typeface="Sitka Text" charset="0"/>
                <a:cs typeface="Sitka Text" charset="0"/>
                <a:sym typeface="+mn-ea"/>
              </a:rPr>
              <a:t> BÀI TẬP TỰ LUẬN</a:t>
            </a:r>
            <a:endParaRPr lang="en-US" sz="3200" b="1">
              <a:ln w="6600">
                <a:solidFill>
                  <a:schemeClr val="accent2"/>
                </a:solidFill>
                <a:prstDash val="solid"/>
              </a:ln>
              <a:solidFill>
                <a:srgbClr val="FFFFFF"/>
              </a:solidFill>
              <a:effectLst>
                <a:outerShdw dist="38100" dir="2700000" algn="tl" rotWithShape="0">
                  <a:schemeClr val="accent2"/>
                </a:outerShdw>
              </a:effectLst>
              <a:latin typeface="Sitka Text" charset="0"/>
              <a:cs typeface="Sitka Text" charset="0"/>
              <a:sym typeface="+mn-ea"/>
            </a:endParaRPr>
          </a:p>
        </p:txBody>
      </p:sp>
      <p:pic>
        <p:nvPicPr>
          <p:cNvPr id="9" name="图片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56105" y="782955"/>
            <a:ext cx="10396855" cy="5613400"/>
          </a:xfrm>
          <a:prstGeom prst="rect">
            <a:avLst/>
          </a:prstGeom>
        </p:spPr>
      </p:pic>
      <p:sp>
        <p:nvSpPr>
          <p:cNvPr id="10" name="Text Box 9"/>
          <p:cNvSpPr txBox="1"/>
          <p:nvPr/>
        </p:nvSpPr>
        <p:spPr>
          <a:xfrm>
            <a:off x="3114040" y="1604645"/>
            <a:ext cx="7880985" cy="3969385"/>
          </a:xfrm>
          <a:prstGeom prst="rect">
            <a:avLst/>
          </a:prstGeom>
          <a:noFill/>
        </p:spPr>
        <p:txBody>
          <a:bodyPr wrap="square" rtlCol="0">
            <a:spAutoFit/>
          </a:bodyPr>
          <a:lstStyle/>
          <a:p>
            <a:r>
              <a:rPr lang="en-US" sz="2800" b="1">
                <a:solidFill>
                  <a:schemeClr val="accent5">
                    <a:lumMod val="75000"/>
                  </a:schemeClr>
                </a:solidFill>
              </a:rPr>
              <a:t>1. Giải thích tại sao ở các trạm bơm xăng dầu lại có biển báo cấm lửa.</a:t>
            </a:r>
          </a:p>
          <a:p>
            <a:r>
              <a:rPr lang="en-US" sz="2800" b="1">
                <a:solidFill>
                  <a:schemeClr val="accent5">
                    <a:lumMod val="75000"/>
                  </a:schemeClr>
                </a:solidFill>
              </a:rPr>
              <a:t>2. Quét nước vôi tôi lên tường, sau 1 thời gian thấy có lớp chất rắn khô cứng lại. </a:t>
            </a:r>
          </a:p>
          <a:p>
            <a:r>
              <a:rPr lang="en-US" sz="2800" b="1">
                <a:solidFill>
                  <a:schemeClr val="accent5">
                    <a:lumMod val="75000"/>
                  </a:schemeClr>
                </a:solidFill>
              </a:rPr>
              <a:t>   a) Nêu dấu hiệu phản ứng.</a:t>
            </a:r>
          </a:p>
          <a:p>
            <a:r>
              <a:rPr lang="en-US" sz="2800" b="1">
                <a:solidFill>
                  <a:schemeClr val="accent5">
                    <a:lumMod val="75000"/>
                  </a:schemeClr>
                </a:solidFill>
              </a:rPr>
              <a:t>   b) Viết PT chữ của phản ứng biết vôi tôi tác dụng với khí carbon dioxide trong không khí và chất rắn khô lại là calcium carbonate. Ngoài ra còn có nước sinh ra trong phản ứng.</a:t>
            </a:r>
          </a:p>
        </p:txBody>
      </p:sp>
      <p:pic>
        <p:nvPicPr>
          <p:cNvPr id="22530" name="Picture 2" descr="F:\1-原创素材\1_mm1102\PPT\PPT_014\materaials\pageimg_g17.png"/>
          <p:cNvPicPr>
            <a:picLocks noGrp="1" noChangeAspect="1" noChangeArrowheads="1"/>
          </p:cNvPicPr>
          <p:nvPr>
            <p:ph/>
          </p:nvPr>
        </p:nvPicPr>
        <p:blipFill>
          <a:blip r:embed="rId3">
            <a:extLst>
              <a:ext uri="{28A0092B-C50C-407E-A947-70E740481C1C}">
                <a14:useLocalDpi xmlns:a14="http://schemas.microsoft.com/office/drawing/2010/main" val="0"/>
              </a:ext>
            </a:extLst>
          </a:blip>
          <a:srcRect/>
          <a:stretch>
            <a:fillRect/>
          </a:stretch>
        </p:blipFill>
        <p:spPr bwMode="auto">
          <a:xfrm>
            <a:off x="-223520" y="100330"/>
            <a:ext cx="2331085" cy="2322195"/>
          </a:xfrm>
          <a:prstGeom prst="rect">
            <a:avLst/>
          </a:prstGeom>
          <a:noFill/>
          <a:effectLst>
            <a:reflection blurRad="6350" stA="52000" endA="300" endPos="35000" dir="5400000" sy="-100000" algn="bl" rotWithShape="0"/>
          </a:effectLst>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10820" y="1271270"/>
            <a:ext cx="1896745" cy="953135"/>
          </a:xfrm>
          <a:prstGeom prst="rect">
            <a:avLst/>
          </a:prstGeom>
          <a:noFill/>
        </p:spPr>
        <p:txBody>
          <a:bodyPr wrap="square" rtlCol="0">
            <a:spAutoFit/>
          </a:bodyPr>
          <a:lstStyle/>
          <a:p>
            <a:r>
              <a:rPr lang="en-US" sz="2800" b="1">
                <a:solidFill>
                  <a:schemeClr val="accent1"/>
                </a:solidFill>
              </a:rPr>
              <a:t>Hoạt động nhóm đôi</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dissolv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10"/>
                                        </p:tgtEl>
                                        <p:attrNameLst>
                                          <p:attrName>style.visibility</p:attrName>
                                        </p:attrNameLst>
                                      </p:cBhvr>
                                      <p:to>
                                        <p:strVal val="visible"/>
                                      </p:to>
                                    </p:set>
                                    <p:animEffect transition="in" filter="box(in)">
                                      <p:cBhvr>
                                        <p:cTn id="18"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225" y="-46990"/>
            <a:ext cx="12192000" cy="6951980"/>
          </a:xfrm>
          <a:prstGeom prst="rect">
            <a:avLst/>
          </a:prstGeom>
        </p:spPr>
      </p:pic>
      <p:grpSp>
        <p:nvGrpSpPr>
          <p:cNvPr id="31" name="组合 30"/>
          <p:cNvGrpSpPr/>
          <p:nvPr/>
        </p:nvGrpSpPr>
        <p:grpSpPr>
          <a:xfrm>
            <a:off x="2273300" y="440690"/>
            <a:ext cx="10175240" cy="2171065"/>
            <a:chOff x="1199390" y="12637"/>
            <a:chExt cx="8493023" cy="1999858"/>
          </a:xfrm>
        </p:grpSpPr>
        <p:sp>
          <p:nvSpPr>
            <p:cNvPr id="32" name="五边形 31"/>
            <p:cNvSpPr/>
            <p:nvPr/>
          </p:nvSpPr>
          <p:spPr>
            <a:xfrm>
              <a:off x="1199390" y="12637"/>
              <a:ext cx="1602572" cy="1999858"/>
            </a:xfrm>
            <a:prstGeom prst="homePlate">
              <a:avLst>
                <a:gd name="adj" fmla="val 30537"/>
              </a:avLst>
            </a:prstGeom>
            <a:solidFill>
              <a:srgbClr val="FF5215"/>
            </a:solidFill>
            <a:ln w="19050">
              <a:solidFill>
                <a:srgbClr val="AEB3BB"/>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p>
          </p:txBody>
        </p:sp>
        <p:sp>
          <p:nvSpPr>
            <p:cNvPr id="33" name="任意多边形 32"/>
            <p:cNvSpPr/>
            <p:nvPr/>
          </p:nvSpPr>
          <p:spPr>
            <a:xfrm>
              <a:off x="2593870" y="12637"/>
              <a:ext cx="6941128" cy="1999858"/>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solidFill>
              </a:endParaRPr>
            </a:p>
          </p:txBody>
        </p:sp>
        <p:sp>
          <p:nvSpPr>
            <p:cNvPr id="34" name="文本框 15"/>
            <p:cNvSpPr txBox="1"/>
            <p:nvPr/>
          </p:nvSpPr>
          <p:spPr>
            <a:xfrm>
              <a:off x="2888560" y="173395"/>
              <a:ext cx="6803853" cy="1614977"/>
            </a:xfrm>
            <a:prstGeom prst="rect">
              <a:avLst/>
            </a:prstGeom>
            <a:noFill/>
          </p:spPr>
          <p:txBody>
            <a:bodyPr wrap="square" rtlCol="0">
              <a:spAutoFit/>
            </a:bodyPr>
            <a:lstStyle/>
            <a:p>
              <a:pPr>
                <a:lnSpc>
                  <a:spcPct val="150000"/>
                </a:lnSpc>
              </a:pPr>
              <a:r>
                <a:rPr lang="zh-CN" altLang="en-US" sz="2400" dirty="0">
                  <a:solidFill>
                    <a:schemeClr val="accent5">
                      <a:lumMod val="75000"/>
                    </a:schemeClr>
                  </a:solidFill>
                  <a:latin typeface="Microsoft YaHei" panose="020B0503020204020204" charset="-122"/>
                  <a:ea typeface="Microsoft YaHei" panose="020B0503020204020204" charset="-122"/>
                </a:rPr>
                <a:t>Do xăng, dầu </a:t>
              </a:r>
              <a:r>
                <a:rPr lang="en-US" altLang="zh-CN" sz="2400" dirty="0">
                  <a:solidFill>
                    <a:schemeClr val="accent5">
                      <a:lumMod val="75000"/>
                    </a:schemeClr>
                  </a:solidFill>
                  <a:latin typeface="Microsoft YaHei" panose="020B0503020204020204" charset="-122"/>
                  <a:ea typeface="Microsoft YaHei" panose="020B0503020204020204" charset="-122"/>
                </a:rPr>
                <a:t>là chất </a:t>
              </a:r>
              <a:r>
                <a:rPr lang="zh-CN" altLang="en-US" sz="2400" dirty="0">
                  <a:solidFill>
                    <a:schemeClr val="accent5">
                      <a:lumMod val="75000"/>
                    </a:schemeClr>
                  </a:solidFill>
                  <a:latin typeface="Microsoft YaHei" panose="020B0503020204020204" charset="-122"/>
                  <a:ea typeface="Microsoft YaHei" panose="020B0503020204020204" charset="-122"/>
                </a:rPr>
                <a:t>dễ bay hơi, dễ bắt lửa, dễ cháy do đó ở các cây xăng, kho chứa xăng dầu thường treo các biển cấm lửa, cấm hút thuốc.</a:t>
              </a:r>
            </a:p>
          </p:txBody>
        </p:sp>
      </p:grpSp>
      <p:grpSp>
        <p:nvGrpSpPr>
          <p:cNvPr id="41" name="组合 40"/>
          <p:cNvGrpSpPr/>
          <p:nvPr/>
        </p:nvGrpSpPr>
        <p:grpSpPr>
          <a:xfrm>
            <a:off x="2295525" y="2895600"/>
            <a:ext cx="9959975" cy="3508529"/>
            <a:chOff x="1218940" y="2850031"/>
            <a:chExt cx="6809220" cy="804494"/>
          </a:xfrm>
        </p:grpSpPr>
        <p:sp>
          <p:nvSpPr>
            <p:cNvPr id="42" name="五边形 41"/>
            <p:cNvSpPr/>
            <p:nvPr/>
          </p:nvSpPr>
          <p:spPr>
            <a:xfrm>
              <a:off x="1218940" y="2850031"/>
              <a:ext cx="1312788" cy="804410"/>
            </a:xfrm>
            <a:prstGeom prst="homePlate">
              <a:avLst>
                <a:gd name="adj" fmla="val 30537"/>
              </a:avLst>
            </a:prstGeom>
            <a:solidFill>
              <a:srgbClr val="03ADAE"/>
            </a:solidFill>
            <a:ln w="19050">
              <a:solidFill>
                <a:srgbClr val="C4C4C4"/>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3" name="任意多边形 42"/>
            <p:cNvSpPr/>
            <p:nvPr/>
          </p:nvSpPr>
          <p:spPr>
            <a:xfrm>
              <a:off x="2346358" y="2850031"/>
              <a:ext cx="5638390" cy="804459"/>
            </a:xfrm>
            <a:custGeom>
              <a:avLst/>
              <a:gdLst>
                <a:gd name="connsiteX0" fmla="*/ 0 w 5762625"/>
                <a:gd name="connsiteY0" fmla="*/ 0 h 958850"/>
                <a:gd name="connsiteX1" fmla="*/ 3385185 w 5762625"/>
                <a:gd name="connsiteY1" fmla="*/ 0 h 958850"/>
                <a:gd name="connsiteX2" fmla="*/ 5353684 w 5762625"/>
                <a:gd name="connsiteY2" fmla="*/ 0 h 958850"/>
                <a:gd name="connsiteX3" fmla="*/ 5762625 w 5762625"/>
                <a:gd name="connsiteY3" fmla="*/ 0 h 958850"/>
                <a:gd name="connsiteX4" fmla="*/ 5762625 w 5762625"/>
                <a:gd name="connsiteY4" fmla="*/ 958850 h 958850"/>
                <a:gd name="connsiteX5" fmla="*/ 5353684 w 5762625"/>
                <a:gd name="connsiteY5" fmla="*/ 958850 h 958850"/>
                <a:gd name="connsiteX6" fmla="*/ 3385185 w 5762625"/>
                <a:gd name="connsiteY6" fmla="*/ 958850 h 958850"/>
                <a:gd name="connsiteX7" fmla="*/ 0 w 5762625"/>
                <a:gd name="connsiteY7" fmla="*/ 958850 h 958850"/>
                <a:gd name="connsiteX8" fmla="*/ 273685 w 5762625"/>
                <a:gd name="connsiteY8" fmla="*/ 479425 h 958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762625" h="958850">
                  <a:moveTo>
                    <a:pt x="0" y="0"/>
                  </a:moveTo>
                  <a:lnTo>
                    <a:pt x="3385185" y="0"/>
                  </a:lnTo>
                  <a:lnTo>
                    <a:pt x="5353684" y="0"/>
                  </a:lnTo>
                  <a:lnTo>
                    <a:pt x="5762625" y="0"/>
                  </a:lnTo>
                  <a:lnTo>
                    <a:pt x="5762625" y="958850"/>
                  </a:lnTo>
                  <a:lnTo>
                    <a:pt x="5353684" y="958850"/>
                  </a:lnTo>
                  <a:lnTo>
                    <a:pt x="3385185" y="958850"/>
                  </a:lnTo>
                  <a:lnTo>
                    <a:pt x="0" y="958850"/>
                  </a:lnTo>
                  <a:lnTo>
                    <a:pt x="273685" y="479425"/>
                  </a:lnTo>
                  <a:close/>
                </a:path>
              </a:pathLst>
            </a:custGeom>
            <a:solidFill>
              <a:srgbClr val="FFFFFF"/>
            </a:solidFill>
            <a:ln w="19050">
              <a:solidFill>
                <a:srgbClr val="DDDDDD"/>
              </a:solidFill>
            </a:ln>
            <a:effectLst>
              <a:outerShdw blurRad="1016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00">
                <a:solidFill>
                  <a:schemeClr val="tx1">
                    <a:lumMod val="65000"/>
                    <a:lumOff val="35000"/>
                  </a:schemeClr>
                </a:solidFill>
              </a:endParaRPr>
            </a:p>
          </p:txBody>
        </p:sp>
        <p:sp>
          <p:nvSpPr>
            <p:cNvPr id="44" name="文本框 18"/>
            <p:cNvSpPr txBox="1"/>
            <p:nvPr/>
          </p:nvSpPr>
          <p:spPr>
            <a:xfrm>
              <a:off x="2718835" y="2871470"/>
              <a:ext cx="5309325" cy="783055"/>
            </a:xfrm>
            <a:prstGeom prst="rect">
              <a:avLst/>
            </a:prstGeom>
            <a:noFill/>
          </p:spPr>
          <p:txBody>
            <a:bodyPr wrap="square" rtlCol="0">
              <a:spAutoFit/>
            </a:bodyPr>
            <a:lstStyle/>
            <a:p>
              <a:pPr>
                <a:lnSpc>
                  <a:spcPct val="150000"/>
                </a:lnSpc>
              </a:pPr>
              <a:r>
                <a:rPr lang="zh-CN" altLang="en-US" sz="2400" dirty="0">
                  <a:solidFill>
                    <a:schemeClr val="accent5">
                      <a:lumMod val="75000"/>
                    </a:schemeClr>
                  </a:solidFill>
                  <a:latin typeface="Microsoft YaHei" panose="020B0503020204020204" charset="-122"/>
                  <a:ea typeface="Microsoft YaHei" panose="020B0503020204020204" charset="-122"/>
                </a:rPr>
                <a:t>a) Sau khi quét nước vôi 1 thời gian thấy khô lại và có chất rắn không tan chứng tỏ đã có phản ứng hóa học xảy ra làm cho nước vôi (Calcium hydroxide) chuyển thành chất rắn là canxi cacbonat.</a:t>
              </a:r>
            </a:p>
            <a:p>
              <a:pPr>
                <a:lnSpc>
                  <a:spcPct val="150000"/>
                </a:lnSpc>
              </a:pPr>
              <a:r>
                <a:rPr lang="zh-CN" altLang="en-US" sz="2400" dirty="0">
                  <a:solidFill>
                    <a:schemeClr val="accent5">
                      <a:lumMod val="75000"/>
                    </a:schemeClr>
                  </a:solidFill>
                  <a:latin typeface="Microsoft YaHei" panose="020B0503020204020204" charset="-122"/>
                  <a:ea typeface="Microsoft YaHei" panose="020B0503020204020204" charset="-122"/>
                </a:rPr>
                <a:t>b) Calcium hydroxide + carbon dioxide   calcium carbonate + Nước.</a:t>
              </a:r>
            </a:p>
          </p:txBody>
        </p:sp>
      </p:grpSp>
      <p:sp>
        <p:nvSpPr>
          <p:cNvPr id="9" name="Text Box 8"/>
          <p:cNvSpPr txBox="1"/>
          <p:nvPr/>
        </p:nvSpPr>
        <p:spPr>
          <a:xfrm>
            <a:off x="2919095" y="1274445"/>
            <a:ext cx="628650" cy="521970"/>
          </a:xfrm>
          <a:prstGeom prst="rect">
            <a:avLst/>
          </a:prstGeom>
          <a:noFill/>
        </p:spPr>
        <p:txBody>
          <a:bodyPr wrap="square" rtlCol="0">
            <a:spAutoFit/>
          </a:bodyPr>
          <a:lstStyle/>
          <a:p>
            <a:r>
              <a:rPr lang="en-US" sz="2800" b="1"/>
              <a:t>1</a:t>
            </a:r>
          </a:p>
        </p:txBody>
      </p:sp>
      <p:sp>
        <p:nvSpPr>
          <p:cNvPr id="10" name="Text Box 9"/>
          <p:cNvSpPr txBox="1"/>
          <p:nvPr/>
        </p:nvSpPr>
        <p:spPr>
          <a:xfrm>
            <a:off x="2919095" y="4429760"/>
            <a:ext cx="628650" cy="521970"/>
          </a:xfrm>
          <a:prstGeom prst="rect">
            <a:avLst/>
          </a:prstGeom>
          <a:noFill/>
        </p:spPr>
        <p:txBody>
          <a:bodyPr wrap="square" rtlCol="0">
            <a:spAutoFit/>
          </a:bodyPr>
          <a:lstStyle/>
          <a:p>
            <a:r>
              <a:rPr lang="en-US" sz="2800" b="1"/>
              <a:t>2</a:t>
            </a:r>
          </a:p>
        </p:txBody>
      </p:sp>
      <p:pic>
        <p:nvPicPr>
          <p:cNvPr id="35" name="图片 3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225" y="159385"/>
            <a:ext cx="2192020" cy="3100070"/>
          </a:xfrm>
          <a:prstGeom prst="rect">
            <a:avLst/>
          </a:prstGeom>
        </p:spPr>
      </p:pic>
      <p:sp>
        <p:nvSpPr>
          <p:cNvPr id="4" name="Text Box 3"/>
          <p:cNvSpPr txBox="1"/>
          <p:nvPr/>
        </p:nvSpPr>
        <p:spPr>
          <a:xfrm>
            <a:off x="10264775" y="5347970"/>
            <a:ext cx="487680" cy="460375"/>
          </a:xfrm>
          <a:prstGeom prst="rect">
            <a:avLst/>
          </a:prstGeom>
          <a:noFill/>
        </p:spPr>
        <p:txBody>
          <a:bodyPr wrap="none" rtlCol="0" anchor="t">
            <a:spAutoFit/>
          </a:bodyPr>
          <a:lstStyle/>
          <a:p>
            <a:r>
              <a:rPr lang="en-US" sz="2400">
                <a:solidFill>
                  <a:schemeClr val="accent5">
                    <a:lumMod val="75000"/>
                  </a:schemeClr>
                </a:solidFill>
                <a:latin typeface="Arial" panose="020B0604020202020204" pitchFamily="34" charset="0"/>
                <a:cs typeface="Arial" panose="020B0604020202020204" pitchFamily="34" charset="0"/>
              </a:rPr>
              <a:t>→</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500" fill="hold"/>
                                        <p:tgtEl>
                                          <p:spTgt spid="31"/>
                                        </p:tgtEl>
                                        <p:attrNameLst>
                                          <p:attrName>ppt_x</p:attrName>
                                        </p:attrNameLst>
                                      </p:cBhvr>
                                      <p:tavLst>
                                        <p:tav tm="0">
                                          <p:val>
                                            <p:strVal val="#ppt_x"/>
                                          </p:val>
                                        </p:tav>
                                        <p:tav tm="100000">
                                          <p:val>
                                            <p:strVal val="#ppt_x"/>
                                          </p:val>
                                        </p:tav>
                                      </p:tavLst>
                                    </p:anim>
                                    <p:anim calcmode="lin" valueType="num">
                                      <p:cBhvr additive="base">
                                        <p:cTn id="14" dur="500" fill="hold"/>
                                        <p:tgtEl>
                                          <p:spTgt spid="31"/>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additive="base">
                                        <p:cTn id="19" dur="500" fill="hold"/>
                                        <p:tgtEl>
                                          <p:spTgt spid="10"/>
                                        </p:tgtEl>
                                        <p:attrNameLst>
                                          <p:attrName>ppt_x</p:attrName>
                                        </p:attrNameLst>
                                      </p:cBhvr>
                                      <p:tavLst>
                                        <p:tav tm="0">
                                          <p:val>
                                            <p:strVal val="#ppt_x"/>
                                          </p:val>
                                        </p:tav>
                                        <p:tav tm="100000">
                                          <p:val>
                                            <p:strVal val="#ppt_x"/>
                                          </p:val>
                                        </p:tav>
                                      </p:tavLst>
                                    </p:anim>
                                    <p:anim calcmode="lin" valueType="num">
                                      <p:cBhvr additive="base">
                                        <p:cTn id="20"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41"/>
                                        </p:tgtEl>
                                        <p:attrNameLst>
                                          <p:attrName>style.visibility</p:attrName>
                                        </p:attrNameLst>
                                      </p:cBhvr>
                                      <p:to>
                                        <p:strVal val="visible"/>
                                      </p:to>
                                    </p:set>
                                    <p:anim calcmode="lin" valueType="num">
                                      <p:cBhvr additive="base">
                                        <p:cTn id="25" dur="500" fill="hold"/>
                                        <p:tgtEl>
                                          <p:spTgt spid="41"/>
                                        </p:tgtEl>
                                        <p:attrNameLst>
                                          <p:attrName>ppt_x</p:attrName>
                                        </p:attrNameLst>
                                      </p:cBhvr>
                                      <p:tavLst>
                                        <p:tav tm="0">
                                          <p:val>
                                            <p:strVal val="#ppt_x"/>
                                          </p:val>
                                        </p:tav>
                                        <p:tav tm="100000">
                                          <p:val>
                                            <p:strVal val="#ppt_x"/>
                                          </p:val>
                                        </p:tav>
                                      </p:tavLst>
                                    </p:anim>
                                    <p:anim calcmode="lin" valueType="num">
                                      <p:cBhvr additive="base">
                                        <p:cTn id="26" dur="500" fill="hold"/>
                                        <p:tgtEl>
                                          <p:spTgt spid="4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7" name="图片 46086" descr="1-44"/>
          <p:cNvPicPr>
            <a:picLocks noChangeAspect="1"/>
          </p:cNvPicPr>
          <p:nvPr/>
        </p:nvPicPr>
        <p:blipFill>
          <a:blip r:embed="rId3"/>
          <a:stretch>
            <a:fillRect/>
          </a:stretch>
        </p:blipFill>
        <p:spPr>
          <a:xfrm>
            <a:off x="-103" y="248"/>
            <a:ext cx="12158450" cy="6957042"/>
          </a:xfrm>
          <a:prstGeom prst="rect">
            <a:avLst/>
          </a:prstGeom>
          <a:noFill/>
          <a:ln w="9525">
            <a:noFill/>
          </a:ln>
        </p:spPr>
      </p:pic>
      <p:pic>
        <p:nvPicPr>
          <p:cNvPr id="46086" name="图片 46085" descr="1-46"/>
          <p:cNvPicPr>
            <a:picLocks noChangeAspect="1"/>
          </p:cNvPicPr>
          <p:nvPr/>
        </p:nvPicPr>
        <p:blipFill>
          <a:blip r:embed="rId4"/>
          <a:stretch>
            <a:fillRect/>
          </a:stretch>
        </p:blipFill>
        <p:spPr>
          <a:xfrm>
            <a:off x="8649711" y="0"/>
            <a:ext cx="3198745" cy="2647238"/>
          </a:xfrm>
          <a:prstGeom prst="rect">
            <a:avLst/>
          </a:prstGeom>
          <a:noFill/>
          <a:ln w="9525">
            <a:noFill/>
          </a:ln>
        </p:spPr>
      </p:pic>
      <p:pic>
        <p:nvPicPr>
          <p:cNvPr id="46113" name="图片 46112" descr="01"/>
          <p:cNvPicPr>
            <a:picLocks noChangeAspect="1"/>
          </p:cNvPicPr>
          <p:nvPr/>
        </p:nvPicPr>
        <p:blipFill>
          <a:blip r:embed="rId5"/>
          <a:stretch>
            <a:fillRect/>
          </a:stretch>
        </p:blipFill>
        <p:spPr>
          <a:xfrm>
            <a:off x="3883660" y="744220"/>
            <a:ext cx="5956935" cy="1582420"/>
          </a:xfrm>
          <a:prstGeom prst="rect">
            <a:avLst/>
          </a:prstGeom>
          <a:noFill/>
          <a:ln w="9525">
            <a:noFill/>
          </a:ln>
        </p:spPr>
      </p:pic>
      <p:pic>
        <p:nvPicPr>
          <p:cNvPr id="46125" name="图片 46124" descr="png-0730"/>
          <p:cNvPicPr>
            <a:picLocks noChangeAspect="1"/>
          </p:cNvPicPr>
          <p:nvPr/>
        </p:nvPicPr>
        <p:blipFill>
          <a:blip r:embed="rId6"/>
          <a:stretch>
            <a:fillRect/>
          </a:stretch>
        </p:blipFill>
        <p:spPr>
          <a:xfrm>
            <a:off x="3809365" y="980440"/>
            <a:ext cx="1515745" cy="1171575"/>
          </a:xfrm>
          <a:prstGeom prst="rect">
            <a:avLst/>
          </a:prstGeom>
          <a:noFill/>
          <a:ln w="9525">
            <a:noFill/>
          </a:ln>
        </p:spPr>
      </p:pic>
      <p:sp>
        <p:nvSpPr>
          <p:cNvPr id="2" name="Text Box 1"/>
          <p:cNvSpPr txBox="1"/>
          <p:nvPr/>
        </p:nvSpPr>
        <p:spPr>
          <a:xfrm>
            <a:off x="6205855" y="1212850"/>
            <a:ext cx="2444115" cy="706755"/>
          </a:xfrm>
          <a:prstGeom prst="rect">
            <a:avLst/>
          </a:prstGeom>
          <a:noFill/>
        </p:spPr>
        <p:txBody>
          <a:bodyPr wrap="square" rtlCol="0">
            <a:spAutoFit/>
          </a:bodyPr>
          <a:lstStyle/>
          <a:p>
            <a:r>
              <a:rPr lang="en-US" sz="4000" b="1">
                <a:solidFill>
                  <a:srgbClr val="FF0000"/>
                </a:solidFill>
              </a:rPr>
              <a:t>KẾT QUẢ</a:t>
            </a:r>
          </a:p>
        </p:txBody>
      </p:sp>
    </p:spTree>
  </p:cSld>
  <p:clrMapOvr>
    <a:masterClrMapping/>
  </p:clrMapOvr>
  <mc:AlternateContent xmlns:mc="http://schemas.openxmlformats.org/markup-compatibility/2006" xmlns:p14="http://schemas.microsoft.com/office/powerpoint/2010/main">
    <mc:Choice Requires="p14">
      <p:transition p14:dur="0" advTm="3000"/>
    </mc:Choice>
    <mc:Fallback xmlns="">
      <p:transition advTm="3000"/>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45" y="-140970"/>
            <a:ext cx="12192000" cy="6858000"/>
          </a:xfrm>
          <a:prstGeom prst="rect">
            <a:avLst/>
          </a:prstGeom>
        </p:spPr>
      </p:pic>
      <p:pic>
        <p:nvPicPr>
          <p:cNvPr id="11266" name="Picture 2" descr="F:\1-原创素材\1_mm1102\PPT\PPT_014\materaials\pageimg_g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140" y="34925"/>
            <a:ext cx="12369165" cy="6788150"/>
          </a:xfrm>
          <a:prstGeom prst="rect">
            <a:avLst/>
          </a:prstGeom>
          <a:noFill/>
          <a:extLst>
            <a:ext uri="{909E8E84-426E-40DD-AFC4-6F175D3DCCD1}">
              <a14:hiddenFill xmlns:a14="http://schemas.microsoft.com/office/drawing/2010/main">
                <a:solidFill>
                  <a:srgbClr val="FFFFFF"/>
                </a:solidFill>
              </a14:hiddenFill>
            </a:ext>
          </a:extLst>
        </p:spPr>
      </p:pic>
      <p:sp>
        <p:nvSpPr>
          <p:cNvPr id="4" name="Text Box 3"/>
          <p:cNvSpPr txBox="1"/>
          <p:nvPr/>
        </p:nvSpPr>
        <p:spPr>
          <a:xfrm>
            <a:off x="2386965" y="989330"/>
            <a:ext cx="7933055" cy="583565"/>
          </a:xfrm>
          <a:prstGeom prst="rect">
            <a:avLst/>
          </a:prstGeom>
          <a:noFill/>
        </p:spPr>
        <p:txBody>
          <a:bodyPr wrap="square" rtlCol="0">
            <a:spAutoFit/>
          </a:bodyPr>
          <a:lstStyle/>
          <a:p>
            <a:r>
              <a:rPr lang="en-US" sz="3200" b="1">
                <a:solidFill>
                  <a:srgbClr val="FF0000"/>
                </a:solidFill>
                <a:effectLst>
                  <a:glow rad="139700">
                    <a:schemeClr val="accent5">
                      <a:satMod val="175000"/>
                      <a:alpha val="40000"/>
                    </a:schemeClr>
                  </a:glow>
                </a:effectLst>
                <a:latin typeface="Arial" panose="020B0604020202020204" pitchFamily="34" charset="0"/>
                <a:cs typeface="Arial" panose="020B0604020202020204" pitchFamily="34" charset="0"/>
              </a:rPr>
              <a:t>HOẠT ĐỘNG 4: VẬN DỤNG (VỀ NHÀ)</a:t>
            </a:r>
          </a:p>
        </p:txBody>
      </p:sp>
      <p:sp>
        <p:nvSpPr>
          <p:cNvPr id="2" name="Text Box 1"/>
          <p:cNvSpPr txBox="1"/>
          <p:nvPr/>
        </p:nvSpPr>
        <p:spPr>
          <a:xfrm>
            <a:off x="2186305" y="1667510"/>
            <a:ext cx="8335010" cy="2676525"/>
          </a:xfrm>
          <a:prstGeom prst="rect">
            <a:avLst/>
          </a:prstGeom>
          <a:noFill/>
          <a:ln w="9525">
            <a:noFill/>
          </a:ln>
        </p:spPr>
        <p:txBody>
          <a:bodyPr wrap="square">
            <a:spAutoFit/>
          </a:bodyPr>
          <a:lstStyle/>
          <a:p>
            <a:pPr indent="457200"/>
            <a:r>
              <a:rPr lang="en-US" sz="2400" b="1">
                <a:solidFill>
                  <a:schemeClr val="accent6">
                    <a:lumMod val="50000"/>
                  </a:schemeClr>
                </a:solidFill>
                <a:latin typeface="Arial" panose="020B0604020202020204" pitchFamily="34" charset="0"/>
                <a:cs typeface="Arial" panose="020B0604020202020204" pitchFamily="34" charset="0"/>
              </a:rPr>
              <a:t>- Tìm hiểu từ Internet hay tài liệu sách, báo:</a:t>
            </a:r>
          </a:p>
          <a:p>
            <a:pPr indent="457200"/>
            <a:r>
              <a:rPr lang="en-US" sz="2400" b="1">
                <a:solidFill>
                  <a:schemeClr val="accent6">
                    <a:lumMod val="50000"/>
                  </a:schemeClr>
                </a:solidFill>
                <a:latin typeface="Arial" panose="020B0604020202020204" pitchFamily="34" charset="0"/>
                <a:cs typeface="Arial" panose="020B0604020202020204" pitchFamily="34" charset="0"/>
              </a:rPr>
              <a:t>+ Nhận biết được các biến đổi hóa học xảy ra trong cuộc sống hàng ngày</a:t>
            </a:r>
          </a:p>
          <a:p>
            <a:pPr indent="457200"/>
            <a:r>
              <a:rPr lang="en-US" sz="2400" b="1">
                <a:solidFill>
                  <a:schemeClr val="accent6">
                    <a:lumMod val="50000"/>
                  </a:schemeClr>
                </a:solidFill>
                <a:latin typeface="Arial" panose="020B0604020202020204" pitchFamily="34" charset="0"/>
                <a:cs typeface="Arial" panose="020B0604020202020204" pitchFamily="34" charset="0"/>
              </a:rPr>
              <a:t>+ Biết sử dụng nhiệt của các phản ứng đốt cháy nhiên liệu để đun nấu, sưởi ấm.</a:t>
            </a:r>
          </a:p>
          <a:p>
            <a:pPr indent="457200"/>
            <a:r>
              <a:rPr lang="en-US" sz="2400" b="1">
                <a:solidFill>
                  <a:schemeClr val="accent6">
                    <a:lumMod val="50000"/>
                  </a:schemeClr>
                </a:solidFill>
                <a:latin typeface="Arial" panose="020B0604020202020204" pitchFamily="34" charset="0"/>
                <a:cs typeface="Arial" panose="020B0604020202020204" pitchFamily="34" charset="0"/>
              </a:rPr>
              <a:t>- Nộp bài báo cáo vào tiết sau</a:t>
            </a:r>
          </a:p>
          <a:p>
            <a:pPr indent="457200"/>
            <a:endParaRPr lang="en-US" sz="2400" b="1">
              <a:solidFill>
                <a:schemeClr val="accent6">
                  <a:lumMod val="50000"/>
                </a:schemeClr>
              </a:solidFill>
              <a:latin typeface="Arial" panose="020B0604020202020204" pitchFamily="34" charset="0"/>
              <a:cs typeface="Arial" panose="020B0604020202020204" pitchFamily="34" charset="0"/>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cxnSp>
        <p:nvCxnSpPr>
          <p:cNvPr id="4" name="直接连接符 3"/>
          <p:cNvCxnSpPr/>
          <p:nvPr/>
        </p:nvCxnSpPr>
        <p:spPr>
          <a:xfrm>
            <a:off x="3000276" y="2063291"/>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5" name="直接连接符 4"/>
          <p:cNvCxnSpPr/>
          <p:nvPr/>
        </p:nvCxnSpPr>
        <p:spPr>
          <a:xfrm>
            <a:off x="3000276" y="2120481"/>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70" name="矩形 69"/>
          <p:cNvSpPr/>
          <p:nvPr/>
        </p:nvSpPr>
        <p:spPr>
          <a:xfrm>
            <a:off x="3001010" y="2091690"/>
            <a:ext cx="6194425" cy="937260"/>
          </a:xfrm>
          <a:prstGeom prst="rect">
            <a:avLst/>
          </a:prstGeom>
        </p:spPr>
        <p:txBody>
          <a:bodyPr wrap="square">
            <a:spAutoFit/>
          </a:bodyPr>
          <a:lstStyle/>
          <a:p>
            <a:pPr algn="dist" fontAlgn="auto">
              <a:spcBef>
                <a:spcPts val="0"/>
              </a:spcBef>
              <a:spcAft>
                <a:spcPts val="0"/>
              </a:spcAft>
              <a:defRPr/>
            </a:pPr>
            <a:r>
              <a:rPr lang="en-US" altLang="zh-CN" sz="5500" b="1" dirty="0">
                <a:solidFill>
                  <a:srgbClr val="2DB2A4"/>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rPr>
              <a:t>THANK YOU</a:t>
            </a:r>
            <a:endParaRPr lang="zh-CN" altLang="en-US" sz="5500" b="1" dirty="0">
              <a:solidFill>
                <a:srgbClr val="F77A08"/>
              </a:solidFill>
              <a:effectLst>
                <a:outerShdw blurRad="38100" dist="38100" dir="2700000" algn="tl">
                  <a:srgbClr val="000000">
                    <a:alpha val="43137"/>
                  </a:srgbClr>
                </a:outerShdw>
              </a:effectLst>
              <a:latin typeface="Microsoft YaHei" panose="020B0503020204020204" charset="-122"/>
              <a:ea typeface="Microsoft YaHei" panose="020B0503020204020204" charset="-122"/>
              <a:sym typeface="Microsoft YaHei" panose="020B0503020204020204" charset="-122"/>
            </a:endParaRPr>
          </a:p>
        </p:txBody>
      </p:sp>
      <p:cxnSp>
        <p:nvCxnSpPr>
          <p:cNvPr id="6" name="直接连接符 5"/>
          <p:cNvCxnSpPr/>
          <p:nvPr/>
        </p:nvCxnSpPr>
        <p:spPr>
          <a:xfrm>
            <a:off x="3000276" y="2984437"/>
            <a:ext cx="6191685"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7" name="直接连接符 6"/>
          <p:cNvCxnSpPr/>
          <p:nvPr/>
        </p:nvCxnSpPr>
        <p:spPr>
          <a:xfrm>
            <a:off x="3000276" y="3041626"/>
            <a:ext cx="6191685" cy="0"/>
          </a:xfrm>
          <a:prstGeom prst="line">
            <a:avLst/>
          </a:prstGeom>
          <a:ln w="571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grpSp>
        <p:nvGrpSpPr>
          <p:cNvPr id="8" name="组合 7"/>
          <p:cNvGrpSpPr/>
          <p:nvPr/>
        </p:nvGrpSpPr>
        <p:grpSpPr>
          <a:xfrm>
            <a:off x="3010971" y="3087370"/>
            <a:ext cx="6170295" cy="337185"/>
            <a:chOff x="2992618" y="3469364"/>
            <a:chExt cx="6358413" cy="337185"/>
          </a:xfrm>
        </p:grpSpPr>
        <p:sp>
          <p:nvSpPr>
            <p:cNvPr id="9" name="矩形 8"/>
            <p:cNvSpPr>
              <a:spLocks noChangeArrowheads="1"/>
            </p:cNvSpPr>
            <p:nvPr/>
          </p:nvSpPr>
          <p:spPr bwMode="auto">
            <a:xfrm>
              <a:off x="3898035" y="3469364"/>
              <a:ext cx="4395930" cy="337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SimSun" panose="02010600030101010101" pitchFamily="2" charset="-122"/>
                </a:defRPr>
              </a:lvl1pPr>
              <a:lvl2pPr marL="742950" indent="-285750">
                <a:defRPr>
                  <a:solidFill>
                    <a:schemeClr val="tx1"/>
                  </a:solidFill>
                  <a:latin typeface="Calibri" panose="020F0502020204030204" charset="0"/>
                  <a:ea typeface="SimSun" panose="02010600030101010101" pitchFamily="2" charset="-122"/>
                </a:defRPr>
              </a:lvl2pPr>
              <a:lvl3pPr marL="1143000" indent="-228600">
                <a:defRPr>
                  <a:solidFill>
                    <a:schemeClr val="tx1"/>
                  </a:solidFill>
                  <a:latin typeface="Calibri" panose="020F0502020204030204" charset="0"/>
                  <a:ea typeface="SimSun" panose="02010600030101010101" pitchFamily="2" charset="-122"/>
                </a:defRPr>
              </a:lvl3pPr>
              <a:lvl4pPr marL="1600200" indent="-228600">
                <a:defRPr>
                  <a:solidFill>
                    <a:schemeClr val="tx1"/>
                  </a:solidFill>
                  <a:latin typeface="Calibri" panose="020F0502020204030204" charset="0"/>
                  <a:ea typeface="SimSun" panose="02010600030101010101" pitchFamily="2" charset="-122"/>
                </a:defRPr>
              </a:lvl4pPr>
              <a:lvl5pPr marL="2057400" indent="-228600">
                <a:defRPr>
                  <a:solidFill>
                    <a:schemeClr val="tx1"/>
                  </a:solidFill>
                  <a:latin typeface="Calibri" panose="020F0502020204030204" charset="0"/>
                  <a:ea typeface="SimSun"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charset="0"/>
                  <a:ea typeface="SimSun" panose="02010600030101010101" pitchFamily="2" charset="-122"/>
                </a:defRPr>
              </a:lvl9pPr>
            </a:lstStyle>
            <a:p>
              <a:pPr algn="dist"/>
              <a:endParaRPr lang="zh-CN" altLang="en-US" sz="1600" dirty="0">
                <a:solidFill>
                  <a:srgbClr val="00B050"/>
                </a:solidFill>
                <a:latin typeface="Impact MT Std" pitchFamily="34" charset="0"/>
              </a:endParaRPr>
            </a:p>
          </p:txBody>
        </p:sp>
        <p:cxnSp>
          <p:nvCxnSpPr>
            <p:cNvPr id="10" name="直接连接符 9"/>
            <p:cNvCxnSpPr/>
            <p:nvPr/>
          </p:nvCxnSpPr>
          <p:spPr bwMode="auto">
            <a:xfrm>
              <a:off x="2992618" y="3609064"/>
              <a:ext cx="1769599" cy="0"/>
            </a:xfrm>
            <a:prstGeom prst="line">
              <a:avLst/>
            </a:prstGeom>
            <a:noFill/>
            <a:ln w="12700" cap="flat" cmpd="sng" algn="ctr">
              <a:solidFill>
                <a:schemeClr val="bg1">
                  <a:lumMod val="75000"/>
                </a:schemeClr>
              </a:solidFill>
              <a:prstDash val="solid"/>
            </a:ln>
            <a:effectLst/>
          </p:spPr>
        </p:cxnSp>
        <p:cxnSp>
          <p:nvCxnSpPr>
            <p:cNvPr id="11" name="直接连接符 10"/>
            <p:cNvCxnSpPr/>
            <p:nvPr/>
          </p:nvCxnSpPr>
          <p:spPr bwMode="auto">
            <a:xfrm>
              <a:off x="7581433" y="3609064"/>
              <a:ext cx="1769598" cy="0"/>
            </a:xfrm>
            <a:prstGeom prst="line">
              <a:avLst/>
            </a:prstGeom>
            <a:noFill/>
            <a:ln w="12700" cap="flat" cmpd="sng" algn="ctr">
              <a:solidFill>
                <a:schemeClr val="bg1">
                  <a:lumMod val="75000"/>
                </a:schemeClr>
              </a:solidFill>
              <a:prstDash val="solid"/>
            </a:ln>
            <a:effectLst/>
          </p:spPr>
        </p:cxnSp>
      </p:grpSp>
    </p:spTree>
  </p:cSld>
  <p:clrMapOvr>
    <a:masterClrMapping/>
  </p:clrMapOvr>
  <p:transition advTm="4492">
    <p:check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withEffect">
                                  <p:stCondLst>
                                    <p:cond delay="25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25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41" presetClass="entr" presetSubtype="0" fill="hold" grpId="0" nodeType="afterEffect">
                                  <p:stCondLst>
                                    <p:cond delay="0"/>
                                  </p:stCondLst>
                                  <p:iterate type="lt">
                                    <p:tmPct val="10000"/>
                                  </p:iterate>
                                  <p:childTnLst>
                                    <p:set>
                                      <p:cBhvr>
                                        <p:cTn id="15" dur="1" fill="hold">
                                          <p:stCondLst>
                                            <p:cond delay="0"/>
                                          </p:stCondLst>
                                        </p:cTn>
                                        <p:tgtEl>
                                          <p:spTgt spid="70"/>
                                        </p:tgtEl>
                                        <p:attrNameLst>
                                          <p:attrName>style.visibility</p:attrName>
                                        </p:attrNameLst>
                                      </p:cBhvr>
                                      <p:to>
                                        <p:strVal val="visible"/>
                                      </p:to>
                                    </p:set>
                                    <p:anim calcmode="lin" valueType="num">
                                      <p:cBhvr>
                                        <p:cTn id="16" dur="500" fill="hold"/>
                                        <p:tgtEl>
                                          <p:spTgt spid="70"/>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70"/>
                                        </p:tgtEl>
                                        <p:attrNameLst>
                                          <p:attrName>ppt_y</p:attrName>
                                        </p:attrNameLst>
                                      </p:cBhvr>
                                      <p:tavLst>
                                        <p:tav tm="0">
                                          <p:val>
                                            <p:strVal val="#ppt_y"/>
                                          </p:val>
                                        </p:tav>
                                        <p:tav tm="100000">
                                          <p:val>
                                            <p:strVal val="#ppt_y"/>
                                          </p:val>
                                        </p:tav>
                                      </p:tavLst>
                                    </p:anim>
                                    <p:anim calcmode="lin" valueType="num">
                                      <p:cBhvr>
                                        <p:cTn id="18" dur="500" fill="hold"/>
                                        <p:tgtEl>
                                          <p:spTgt spid="70"/>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70"/>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70"/>
                                        </p:tgtEl>
                                      </p:cBhvr>
                                    </p:animEffect>
                                  </p:childTnLst>
                                </p:cTn>
                              </p:par>
                              <p:par>
                                <p:cTn id="21" presetID="2" presetClass="entr" presetSubtype="8" fill="hold" nodeType="withEffect">
                                  <p:stCondLst>
                                    <p:cond delay="25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fill="hold"/>
                                        <p:tgtEl>
                                          <p:spTgt spid="6"/>
                                        </p:tgtEl>
                                        <p:attrNameLst>
                                          <p:attrName>ppt_x</p:attrName>
                                        </p:attrNameLst>
                                      </p:cBhvr>
                                      <p:tavLst>
                                        <p:tav tm="0">
                                          <p:val>
                                            <p:strVal val="0-#ppt_w/2"/>
                                          </p:val>
                                        </p:tav>
                                        <p:tav tm="100000">
                                          <p:val>
                                            <p:strVal val="#ppt_x"/>
                                          </p:val>
                                        </p:tav>
                                      </p:tavLst>
                                    </p:anim>
                                    <p:anim calcmode="lin" valueType="num">
                                      <p:cBhvr additive="base">
                                        <p:cTn id="24" dur="500" fill="hold"/>
                                        <p:tgtEl>
                                          <p:spTgt spid="6"/>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25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500" fill="hold"/>
                                        <p:tgtEl>
                                          <p:spTgt spid="7"/>
                                        </p:tgtEl>
                                        <p:attrNameLst>
                                          <p:attrName>ppt_x</p:attrName>
                                        </p:attrNameLst>
                                      </p:cBhvr>
                                      <p:tavLst>
                                        <p:tav tm="0">
                                          <p:val>
                                            <p:strVal val="0-#ppt_w/2"/>
                                          </p:val>
                                        </p:tav>
                                        <p:tav tm="100000">
                                          <p:val>
                                            <p:strVal val="#ppt_x"/>
                                          </p:val>
                                        </p:tav>
                                      </p:tavLst>
                                    </p:anim>
                                    <p:anim calcmode="lin" valueType="num">
                                      <p:cBhvr additive="base">
                                        <p:cTn id="28" dur="500" fill="hold"/>
                                        <p:tgtEl>
                                          <p:spTgt spid="7"/>
                                        </p:tgtEl>
                                        <p:attrNameLst>
                                          <p:attrName>ppt_y</p:attrName>
                                        </p:attrNameLst>
                                      </p:cBhvr>
                                      <p:tavLst>
                                        <p:tav tm="0">
                                          <p:val>
                                            <p:strVal val="#ppt_y"/>
                                          </p:val>
                                        </p:tav>
                                        <p:tav tm="100000">
                                          <p:val>
                                            <p:strVal val="#ppt_y"/>
                                          </p:val>
                                        </p:tav>
                                      </p:tavLst>
                                    </p:anim>
                                  </p:childTnLst>
                                </p:cTn>
                              </p:par>
                              <p:par>
                                <p:cTn id="29" presetID="16" presetClass="entr" presetSubtype="37" fill="hold" nodeType="withEffect">
                                  <p:stCondLst>
                                    <p:cond delay="200"/>
                                  </p:stCondLst>
                                  <p:childTnLst>
                                    <p:set>
                                      <p:cBhvr>
                                        <p:cTn id="30" dur="1" fill="hold">
                                          <p:stCondLst>
                                            <p:cond delay="0"/>
                                          </p:stCondLst>
                                        </p:cTn>
                                        <p:tgtEl>
                                          <p:spTgt spid="8"/>
                                        </p:tgtEl>
                                        <p:attrNameLst>
                                          <p:attrName>style.visibility</p:attrName>
                                        </p:attrNameLst>
                                      </p:cBhvr>
                                      <p:to>
                                        <p:strVal val="visible"/>
                                      </p:to>
                                    </p:set>
                                    <p:animEffect transition="in" filter="barn(outVertical)">
                                      <p:cBhvr>
                                        <p:cTn id="31"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p:nvPr/>
        </p:nvGraphicFramePr>
        <p:xfrm>
          <a:off x="0" y="0"/>
          <a:ext cx="12192000" cy="6857365"/>
        </p:xfrm>
        <a:graphic>
          <a:graphicData uri="http://schemas.openxmlformats.org/drawingml/2006/table">
            <a:tbl>
              <a:tblPr firstRow="1" bandRow="1">
                <a:tableStyleId>{5C22544A-7EE6-4342-B048-85BDC9FD1C3A}</a:tableStyleId>
              </a:tblPr>
              <a:tblGrid>
                <a:gridCol w="6096000">
                  <a:extLst>
                    <a:ext uri="{9D8B030D-6E8A-4147-A177-3AD203B41FA5}">
                      <a16:colId xmlns:a16="http://schemas.microsoft.com/office/drawing/2014/main" val="20000"/>
                    </a:ext>
                  </a:extLst>
                </a:gridCol>
                <a:gridCol w="6096000">
                  <a:extLst>
                    <a:ext uri="{9D8B030D-6E8A-4147-A177-3AD203B41FA5}">
                      <a16:colId xmlns:a16="http://schemas.microsoft.com/office/drawing/2014/main" val="20001"/>
                    </a:ext>
                  </a:extLst>
                </a:gridCol>
              </a:tblGrid>
              <a:tr h="647700">
                <a:tc gridSpan="2">
                  <a:txBody>
                    <a:bodyPr/>
                    <a:lstStyle/>
                    <a:p>
                      <a:pPr algn="ctr">
                        <a:buNone/>
                      </a:pPr>
                      <a:r>
                        <a:rPr lang="en-US" sz="2800" b="1">
                          <a:solidFill>
                            <a:schemeClr val="bg1"/>
                          </a:solidFill>
                          <a:latin typeface="Arial" panose="020B0604020202020204" pitchFamily="34" charset="0"/>
                          <a:cs typeface="Arial" panose="020B0604020202020204" pitchFamily="34" charset="0"/>
                          <a:sym typeface="+mn-ea"/>
                        </a:rPr>
                        <a:t>PHIẾU HỌC TẬP SỐ 1</a:t>
                      </a:r>
                      <a:endParaRPr lang="en-US" sz="2800" b="1">
                        <a:solidFill>
                          <a:schemeClr val="bg1"/>
                        </a:solidFill>
                        <a:latin typeface="Arial" panose="020B0604020202020204" pitchFamily="34" charset="0"/>
                        <a:ea typeface="Times New Roman" panose="02020603050405020304" pitchFamily="18" charset="0"/>
                        <a:cs typeface="Arial" panose="020B0604020202020204" pitchFamily="34" charset="0"/>
                      </a:endParaRPr>
                    </a:p>
                  </a:txBody>
                  <a:tcPr/>
                </a:tc>
                <a:tc hMerge="1">
                  <a:txBody>
                    <a:bodyPr/>
                    <a:lstStyle/>
                    <a:p>
                      <a:endParaRPr lang="en-US"/>
                    </a:p>
                  </a:txBody>
                  <a:tcPr/>
                </a:tc>
                <a:extLst>
                  <a:ext uri="{0D108BD9-81ED-4DB2-BD59-A6C34878D82A}">
                    <a16:rowId xmlns:a16="http://schemas.microsoft.com/office/drawing/2014/main" val="10000"/>
                  </a:ext>
                </a:extLst>
              </a:tr>
              <a:tr h="3073400">
                <a:tc gridSpan="2">
                  <a:txBody>
                    <a:bodyPr/>
                    <a:lstStyle/>
                    <a:p>
                      <a:pPr>
                        <a:buNone/>
                      </a:pPr>
                      <a:endParaRPr lang="en-US"/>
                    </a:p>
                  </a:txBody>
                  <a:tcPr/>
                </a:tc>
                <a:tc hMerge="1">
                  <a:txBody>
                    <a:bodyPr/>
                    <a:lstStyle/>
                    <a:p>
                      <a:endParaRPr lang="en-US"/>
                    </a:p>
                  </a:txBody>
                  <a:tcPr/>
                </a:tc>
                <a:extLst>
                  <a:ext uri="{0D108BD9-81ED-4DB2-BD59-A6C34878D82A}">
                    <a16:rowId xmlns:a16="http://schemas.microsoft.com/office/drawing/2014/main" val="10001"/>
                  </a:ext>
                </a:extLst>
              </a:tr>
              <a:tr h="508635">
                <a:tc>
                  <a:txBody>
                    <a:bodyPr/>
                    <a:lstStyle/>
                    <a:p>
                      <a:pPr indent="0" algn="ctr">
                        <a:buNone/>
                      </a:pPr>
                      <a:r>
                        <a:rPr lang="en-US" sz="2200" b="0">
                          <a:solidFill>
                            <a:srgbClr val="000000"/>
                          </a:solidFill>
                          <a:latin typeface="Arial" panose="020B0604020202020204" pitchFamily="34" charset="0"/>
                          <a:cs typeface="Arial" panose="020B0604020202020204" pitchFamily="34" charset="0"/>
                        </a:rPr>
                        <a:t>Câu hỏi</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lgn="ctr">
                        <a:buNone/>
                      </a:pPr>
                      <a:r>
                        <a:rPr lang="en-US" sz="2200" b="0">
                          <a:solidFill>
                            <a:srgbClr val="000000"/>
                          </a:solidFill>
                          <a:latin typeface="Arial" panose="020B0604020202020204" pitchFamily="34" charset="0"/>
                          <a:cs typeface="Arial" panose="020B0604020202020204" pitchFamily="34" charset="0"/>
                        </a:rPr>
                        <a:t>Trả lời</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2"/>
                  </a:ext>
                </a:extLst>
              </a:tr>
              <a:tr h="1257300">
                <a:tc>
                  <a:txBody>
                    <a:bodyPr/>
                    <a:lstStyle/>
                    <a:p>
                      <a:pPr indent="0">
                        <a:buNone/>
                      </a:pPr>
                      <a:r>
                        <a:rPr lang="en-US" sz="2200" b="0">
                          <a:solidFill>
                            <a:srgbClr val="000000"/>
                          </a:solidFill>
                          <a:latin typeface="Arial" panose="020B0604020202020204" pitchFamily="34" charset="0"/>
                          <a:cs typeface="Arial" panose="020B0604020202020204" pitchFamily="34" charset="0"/>
                        </a:rPr>
                        <a:t>1. Em hãy xác định các giá trị nhiệt độ tương ứng với các bước thí nghiệm mô tả trong hình 2.1</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3"/>
                  </a:ext>
                </a:extLst>
              </a:tr>
              <a:tr h="1370330">
                <a:tc>
                  <a:txBody>
                    <a:bodyPr/>
                    <a:lstStyle/>
                    <a:p>
                      <a:pPr indent="0">
                        <a:buNone/>
                      </a:pPr>
                      <a:r>
                        <a:rPr lang="en-US" sz="2200" b="0">
                          <a:solidFill>
                            <a:srgbClr val="000000"/>
                          </a:solidFill>
                          <a:latin typeface="Arial" panose="020B0604020202020204" pitchFamily="34" charset="0"/>
                          <a:cs typeface="Arial" panose="020B0604020202020204" pitchFamily="34" charset="0"/>
                        </a:rPr>
                        <a:t>2. Ở quá trình ngược lại hơi nước ngưng tụ thành nước lỏng, nước lỏng đông đặc thành nước đá. Vậy trong quá trình chuyển thể, nước có biến đổi thành chất khác không?</a:t>
                      </a: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tc>
                  <a:txBody>
                    <a:bodyPr/>
                    <a:lstStyle/>
                    <a:p>
                      <a:pPr indent="0">
                        <a:buNone/>
                      </a:pPr>
                      <a:endParaRPr lang="en-US" sz="2200" b="0">
                        <a:solidFill>
                          <a:srgbClr val="000000"/>
                        </a:solidFill>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tc>
                <a:extLst>
                  <a:ext uri="{0D108BD9-81ED-4DB2-BD59-A6C34878D82A}">
                    <a16:rowId xmlns:a16="http://schemas.microsoft.com/office/drawing/2014/main" val="10004"/>
                  </a:ext>
                </a:extLst>
              </a:tr>
            </a:tbl>
          </a:graphicData>
        </a:graphic>
      </p:graphicFrame>
      <p:pic>
        <p:nvPicPr>
          <p:cNvPr id="4" name="Picture 3"/>
          <p:cNvPicPr/>
          <p:nvPr/>
        </p:nvPicPr>
        <p:blipFill>
          <a:blip r:embed="rId2"/>
          <a:stretch>
            <a:fillRect/>
          </a:stretch>
        </p:blipFill>
        <p:spPr>
          <a:xfrm>
            <a:off x="1602105" y="647700"/>
            <a:ext cx="7900670" cy="2943225"/>
          </a:xfrm>
          <a:prstGeom prst="rect">
            <a:avLst/>
          </a:prstGeom>
          <a:noFill/>
          <a:ln w="9525">
            <a:noFill/>
          </a:ln>
        </p:spPr>
      </p:pic>
      <p:sp>
        <p:nvSpPr>
          <p:cNvPr id="3" name="Text Box 2"/>
          <p:cNvSpPr txBox="1"/>
          <p:nvPr/>
        </p:nvSpPr>
        <p:spPr>
          <a:xfrm>
            <a:off x="6126480" y="4321175"/>
            <a:ext cx="6066155" cy="1198880"/>
          </a:xfrm>
          <a:prstGeom prst="rect">
            <a:avLst/>
          </a:prstGeom>
          <a:noFill/>
        </p:spPr>
        <p:txBody>
          <a:bodyPr wrap="square" rtlCol="0">
            <a:spAutoFit/>
          </a:bodyPr>
          <a:lstStyle/>
          <a:p>
            <a:pPr indent="0">
              <a:buNone/>
            </a:pPr>
            <a:r>
              <a:rPr lang="en-US" sz="2400">
                <a:solidFill>
                  <a:schemeClr val="accent6">
                    <a:lumMod val="50000"/>
                  </a:schemeClr>
                </a:solidFill>
                <a:latin typeface="Arial" panose="020B0604020202020204" pitchFamily="34" charset="0"/>
                <a:cs typeface="Arial" panose="020B0604020202020204" pitchFamily="34" charset="0"/>
                <a:sym typeface="+mn-ea"/>
              </a:rPr>
              <a:t>1. Bước a: 0</a:t>
            </a:r>
            <a:r>
              <a:rPr lang="en-US" sz="2400" baseline="30000">
                <a:solidFill>
                  <a:schemeClr val="accent6">
                    <a:lumMod val="50000"/>
                  </a:schemeClr>
                </a:solidFill>
                <a:latin typeface="Arial" panose="020B0604020202020204" pitchFamily="34" charset="0"/>
                <a:cs typeface="Arial" panose="020B0604020202020204" pitchFamily="34" charset="0"/>
                <a:sym typeface="+mn-ea"/>
              </a:rPr>
              <a:t>0</a:t>
            </a:r>
            <a:r>
              <a:rPr lang="en-US" sz="2400">
                <a:solidFill>
                  <a:schemeClr val="accent6">
                    <a:lumMod val="50000"/>
                  </a:schemeClr>
                </a:solidFill>
                <a:latin typeface="Arial" panose="020B0604020202020204" pitchFamily="34" charset="0"/>
                <a:cs typeface="Arial" panose="020B0604020202020204" pitchFamily="34" charset="0"/>
                <a:sym typeface="+mn-ea"/>
              </a:rPr>
              <a:t>C, </a:t>
            </a:r>
          </a:p>
          <a:p>
            <a:pPr indent="0">
              <a:buNone/>
            </a:pPr>
            <a:r>
              <a:rPr lang="en-US" sz="2400">
                <a:solidFill>
                  <a:schemeClr val="accent6">
                    <a:lumMod val="50000"/>
                  </a:schemeClr>
                </a:solidFill>
                <a:latin typeface="Arial" panose="020B0604020202020204" pitchFamily="34" charset="0"/>
                <a:cs typeface="Arial" panose="020B0604020202020204" pitchFamily="34" charset="0"/>
                <a:sym typeface="+mn-ea"/>
              </a:rPr>
              <a:t>    Bước b:  25</a:t>
            </a:r>
            <a:r>
              <a:rPr lang="en-US" sz="2400" baseline="30000">
                <a:solidFill>
                  <a:schemeClr val="accent6">
                    <a:lumMod val="50000"/>
                  </a:schemeClr>
                </a:solidFill>
                <a:latin typeface="Arial" panose="020B0604020202020204" pitchFamily="34" charset="0"/>
                <a:cs typeface="Arial" panose="020B0604020202020204" pitchFamily="34" charset="0"/>
                <a:sym typeface="+mn-ea"/>
              </a:rPr>
              <a:t>0</a:t>
            </a:r>
            <a:r>
              <a:rPr lang="en-US" sz="2400">
                <a:solidFill>
                  <a:schemeClr val="accent6">
                    <a:lumMod val="50000"/>
                  </a:schemeClr>
                </a:solidFill>
                <a:latin typeface="Arial" panose="020B0604020202020204" pitchFamily="34" charset="0"/>
                <a:cs typeface="Arial" panose="020B0604020202020204" pitchFamily="34" charset="0"/>
                <a:sym typeface="+mn-ea"/>
              </a:rPr>
              <a:t>C hoặc nhiệt độ khác</a:t>
            </a:r>
          </a:p>
          <a:p>
            <a:pPr indent="0">
              <a:buNone/>
            </a:pPr>
            <a:r>
              <a:rPr lang="en-US" sz="2400">
                <a:solidFill>
                  <a:schemeClr val="accent6">
                    <a:lumMod val="50000"/>
                  </a:schemeClr>
                </a:solidFill>
                <a:latin typeface="Arial" panose="020B0604020202020204" pitchFamily="34" charset="0"/>
                <a:cs typeface="Arial" panose="020B0604020202020204" pitchFamily="34" charset="0"/>
                <a:sym typeface="+mn-ea"/>
              </a:rPr>
              <a:t>    Bước c: 100</a:t>
            </a:r>
            <a:r>
              <a:rPr lang="en-US" sz="2400" baseline="30000">
                <a:solidFill>
                  <a:schemeClr val="accent6">
                    <a:lumMod val="50000"/>
                  </a:schemeClr>
                </a:solidFill>
                <a:latin typeface="Arial" panose="020B0604020202020204" pitchFamily="34" charset="0"/>
                <a:cs typeface="Arial" panose="020B0604020202020204" pitchFamily="34" charset="0"/>
                <a:sym typeface="+mn-ea"/>
              </a:rPr>
              <a:t>0</a:t>
            </a:r>
            <a:r>
              <a:rPr lang="en-US" sz="2400">
                <a:solidFill>
                  <a:schemeClr val="accent6">
                    <a:lumMod val="50000"/>
                  </a:schemeClr>
                </a:solidFill>
                <a:latin typeface="Arial" panose="020B0604020202020204" pitchFamily="34" charset="0"/>
                <a:cs typeface="Arial" panose="020B0604020202020204" pitchFamily="34" charset="0"/>
                <a:sym typeface="+mn-ea"/>
              </a:rPr>
              <a:t>C.</a:t>
            </a:r>
            <a:r>
              <a:rPr lang="en-US">
                <a:solidFill>
                  <a:srgbClr val="000000"/>
                </a:solidFill>
                <a:latin typeface="Arial" panose="020B0604020202020204" pitchFamily="34" charset="0"/>
                <a:cs typeface="Arial" panose="020B0604020202020204" pitchFamily="34" charset="0"/>
                <a:sym typeface="+mn-ea"/>
              </a:rPr>
              <a:t> </a:t>
            </a:r>
            <a:endParaRPr lang="en-US"/>
          </a:p>
        </p:txBody>
      </p:sp>
      <p:sp>
        <p:nvSpPr>
          <p:cNvPr id="5" name="Text Box 4"/>
          <p:cNvSpPr txBox="1"/>
          <p:nvPr/>
        </p:nvSpPr>
        <p:spPr>
          <a:xfrm>
            <a:off x="6236970" y="5648960"/>
            <a:ext cx="5538470" cy="829945"/>
          </a:xfrm>
          <a:prstGeom prst="rect">
            <a:avLst/>
          </a:prstGeom>
          <a:noFill/>
        </p:spPr>
        <p:txBody>
          <a:bodyPr wrap="square" rtlCol="0">
            <a:spAutoFit/>
          </a:bodyPr>
          <a:lstStyle/>
          <a:p>
            <a:pPr indent="0">
              <a:buNone/>
            </a:pPr>
            <a:r>
              <a:rPr lang="en-US" sz="2400">
                <a:solidFill>
                  <a:schemeClr val="accent6">
                    <a:lumMod val="50000"/>
                  </a:schemeClr>
                </a:solidFill>
                <a:latin typeface="Arial" panose="020B0604020202020204" pitchFamily="34" charset="0"/>
                <a:cs typeface="Arial" panose="020B0604020202020204" pitchFamily="34" charset="0"/>
                <a:sym typeface="+mn-ea"/>
              </a:rPr>
              <a:t>2. Trong quá trình chuyển thể nước không biến đổi thành chất khác.</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2"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2"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1"/>
      <p:bldP spid="3" grpId="2"/>
      <p:bldP spid="5" grpId="1"/>
      <p:bldP spid="5" grpId="2"/>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 name="Text Box 99"/>
          <p:cNvSpPr txBox="1"/>
          <p:nvPr/>
        </p:nvSpPr>
        <p:spPr>
          <a:xfrm>
            <a:off x="1477645" y="159385"/>
            <a:ext cx="8364220" cy="829945"/>
          </a:xfrm>
          <a:prstGeom prst="rect">
            <a:avLst/>
          </a:prstGeom>
          <a:noFill/>
          <a:ln w="9525">
            <a:noFill/>
          </a:ln>
        </p:spPr>
        <p:txBody>
          <a:bodyPr wrap="square">
            <a:spAutoFit/>
          </a:bodyPr>
          <a:lstStyle/>
          <a:p>
            <a:pPr indent="0"/>
            <a:r>
              <a:rPr lang="en-US" sz="4800" b="1">
                <a:gradFill>
                  <a:gsLst>
                    <a:gs pos="0">
                      <a:srgbClr val="FE4444"/>
                    </a:gs>
                    <a:gs pos="100000">
                      <a:srgbClr val="832B2B"/>
                    </a:gs>
                  </a:gsLst>
                  <a:lin scaled="0"/>
                </a:gradFill>
                <a:latin typeface="Arial" panose="020B0604020202020204" pitchFamily="34" charset="0"/>
                <a:cs typeface="Arial" panose="020B0604020202020204" pitchFamily="34" charset="0"/>
              </a:rPr>
              <a:t>Hoạt động 1:   Mở đầu </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80" y="-111760"/>
            <a:ext cx="12192000" cy="6858000"/>
          </a:xfrm>
          <a:prstGeom prst="rect">
            <a:avLst/>
          </a:prstGeom>
        </p:spPr>
      </p:pic>
      <p:pic>
        <p:nvPicPr>
          <p:cNvPr id="9" name="Picture 8"/>
          <p:cNvPicPr/>
          <p:nvPr/>
        </p:nvPicPr>
        <p:blipFill rotWithShape="1">
          <a:blip r:embed="rId3">
            <a:extLst>
              <a:ext uri="{BEBA8EAE-BF5A-486C-A8C5-ECC9F3942E4B}">
                <a14:imgProps xmlns:a14="http://schemas.microsoft.com/office/drawing/2010/main">
                  <a14:imgLayer r:embed="rId4">
                    <a14:imgEffect>
                      <a14:backgroundRemoval t="5889" b="92556" l="5688" r="51188"/>
                    </a14:imgEffect>
                  </a14:imgLayer>
                </a14:imgProps>
              </a:ext>
            </a:extLst>
          </a:blip>
          <a:srcRect l="5899" t="8819" r="49453" b="8264"/>
          <a:stretch>
            <a:fillRect/>
          </a:stretch>
        </p:blipFill>
        <p:spPr>
          <a:xfrm>
            <a:off x="0" y="2983230"/>
            <a:ext cx="3610610" cy="3974465"/>
          </a:xfrm>
          <a:prstGeom prst="rect">
            <a:avLst/>
          </a:prstGeom>
        </p:spPr>
      </p:pic>
      <p:pic>
        <p:nvPicPr>
          <p:cNvPr id="44041" name="图片 44040" descr="11"/>
          <p:cNvPicPr>
            <a:picLocks noChangeAspect="1"/>
          </p:cNvPicPr>
          <p:nvPr/>
        </p:nvPicPr>
        <p:blipFill>
          <a:blip r:embed="rId5"/>
          <a:stretch>
            <a:fillRect/>
          </a:stretch>
        </p:blipFill>
        <p:spPr>
          <a:xfrm>
            <a:off x="858520" y="-254000"/>
            <a:ext cx="6860540" cy="4444365"/>
          </a:xfrm>
          <a:prstGeom prst="rect">
            <a:avLst/>
          </a:prstGeom>
          <a:noFill/>
          <a:ln w="9525">
            <a:noFill/>
          </a:ln>
        </p:spPr>
      </p:pic>
      <p:sp>
        <p:nvSpPr>
          <p:cNvPr id="4" name="Text Box 3"/>
          <p:cNvSpPr txBox="1"/>
          <p:nvPr/>
        </p:nvSpPr>
        <p:spPr>
          <a:xfrm>
            <a:off x="1647825" y="772795"/>
            <a:ext cx="4532630" cy="2676525"/>
          </a:xfrm>
          <a:prstGeom prst="rect">
            <a:avLst/>
          </a:prstGeom>
          <a:noFill/>
        </p:spPr>
        <p:txBody>
          <a:bodyPr wrap="square" rtlCol="0">
            <a:spAutoFit/>
          </a:bodyPr>
          <a:lstStyle/>
          <a:p>
            <a:pPr algn="l"/>
            <a:r>
              <a:rPr lang="en-US" sz="2800" b="1">
                <a:solidFill>
                  <a:srgbClr val="FF0000"/>
                </a:solidFill>
                <a:latin typeface="Bahnschrift Light" panose="020B0502040204020203" charset="0"/>
                <a:cs typeface="Bahnschrift Light" panose="020B0502040204020203" charset="0"/>
              </a:rPr>
              <a:t>Các quá trình : hòa tan, đông đặc, nóng chảy,...các chất chỉ chuyển từ trạng thái này sang trạng thái khác, không tạo thành chất mới </a:t>
            </a:r>
          </a:p>
        </p:txBody>
      </p:sp>
      <p:sp>
        <p:nvSpPr>
          <p:cNvPr id="2" name="Right Arrow 1"/>
          <p:cNvSpPr/>
          <p:nvPr/>
        </p:nvSpPr>
        <p:spPr>
          <a:xfrm>
            <a:off x="7174230" y="1956435"/>
            <a:ext cx="1308735" cy="811530"/>
          </a:xfrm>
          <a:prstGeom prst="right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p>
        </p:txBody>
      </p:sp>
      <p:pic>
        <p:nvPicPr>
          <p:cNvPr id="33800" name="图片 33799" descr="1-25"/>
          <p:cNvPicPr>
            <a:picLocks noChangeAspect="1"/>
          </p:cNvPicPr>
          <p:nvPr/>
        </p:nvPicPr>
        <p:blipFill>
          <a:blip r:embed="rId6"/>
          <a:stretch>
            <a:fillRect/>
          </a:stretch>
        </p:blipFill>
        <p:spPr>
          <a:xfrm>
            <a:off x="8351520" y="255270"/>
            <a:ext cx="4328795" cy="3848735"/>
          </a:xfrm>
          <a:prstGeom prst="rect">
            <a:avLst/>
          </a:prstGeom>
          <a:noFill/>
          <a:ln w="9525">
            <a:noFill/>
          </a:ln>
        </p:spPr>
      </p:pic>
      <p:sp>
        <p:nvSpPr>
          <p:cNvPr id="5" name="Text Box 4"/>
          <p:cNvSpPr txBox="1"/>
          <p:nvPr/>
        </p:nvSpPr>
        <p:spPr>
          <a:xfrm>
            <a:off x="9585325" y="1520190"/>
            <a:ext cx="1853565" cy="1076325"/>
          </a:xfrm>
          <a:prstGeom prst="rect">
            <a:avLst/>
          </a:prstGeom>
        </p:spPr>
        <p:style>
          <a:lnRef idx="1">
            <a:schemeClr val="accent1"/>
          </a:lnRef>
          <a:fillRef idx="2">
            <a:schemeClr val="accent1"/>
          </a:fillRef>
          <a:effectRef idx="1">
            <a:schemeClr val="accent1"/>
          </a:effectRef>
          <a:fontRef idx="minor">
            <a:schemeClr val="dk1"/>
          </a:fontRef>
        </p:style>
        <p:txBody>
          <a:bodyPr wrap="square" rtlCol="0">
            <a:spAutoFit/>
          </a:bodyPr>
          <a:lstStyle/>
          <a:p>
            <a:r>
              <a:rPr lang="en-US" sz="3200" b="1">
                <a:solidFill>
                  <a:schemeClr val="accent6"/>
                </a:solidFill>
                <a:latin typeface="+mj-lt"/>
                <a:cs typeface="+mj-lt"/>
              </a:rPr>
              <a:t>BIẾN ĐỔI VẬT LÝ</a:t>
            </a: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041"/>
                                        </p:tgtEl>
                                        <p:attrNameLst>
                                          <p:attrName>style.visibility</p:attrName>
                                        </p:attrNameLst>
                                      </p:cBhvr>
                                      <p:to>
                                        <p:strVal val="visible"/>
                                      </p:to>
                                    </p:set>
                                    <p:anim calcmode="lin" valueType="num">
                                      <p:cBhvr additive="base">
                                        <p:cTn id="7" dur="500" fill="hold"/>
                                        <p:tgtEl>
                                          <p:spTgt spid="44041"/>
                                        </p:tgtEl>
                                        <p:attrNameLst>
                                          <p:attrName>ppt_x</p:attrName>
                                        </p:attrNameLst>
                                      </p:cBhvr>
                                      <p:tavLst>
                                        <p:tav tm="0">
                                          <p:val>
                                            <p:strVal val="#ppt_x"/>
                                          </p:val>
                                        </p:tav>
                                        <p:tav tm="100000">
                                          <p:val>
                                            <p:strVal val="#ppt_x"/>
                                          </p:val>
                                        </p:tav>
                                      </p:tavLst>
                                    </p:anim>
                                    <p:anim calcmode="lin" valueType="num">
                                      <p:cBhvr additive="base">
                                        <p:cTn id="8" dur="500" fill="hold"/>
                                        <p:tgtEl>
                                          <p:spTgt spid="4404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fill="hold"/>
                                        <p:tgtEl>
                                          <p:spTgt spid="2"/>
                                        </p:tgtEl>
                                        <p:attrNameLst>
                                          <p:attrName>ppt_x</p:attrName>
                                        </p:attrNameLst>
                                      </p:cBhvr>
                                      <p:tavLst>
                                        <p:tav tm="0">
                                          <p:val>
                                            <p:strVal val="#ppt_x"/>
                                          </p:val>
                                        </p:tav>
                                        <p:tav tm="100000">
                                          <p:val>
                                            <p:strVal val="#ppt_x"/>
                                          </p:val>
                                        </p:tav>
                                      </p:tavLst>
                                    </p:anim>
                                    <p:anim calcmode="lin" valueType="num">
                                      <p:cBhvr additive="base">
                                        <p:cTn id="1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3800"/>
                                        </p:tgtEl>
                                        <p:attrNameLst>
                                          <p:attrName>style.visibility</p:attrName>
                                        </p:attrNameLst>
                                      </p:cBhvr>
                                      <p:to>
                                        <p:strVal val="visible"/>
                                      </p:to>
                                    </p:set>
                                    <p:anim calcmode="lin" valueType="num">
                                      <p:cBhvr additive="base">
                                        <p:cTn id="23" dur="500"/>
                                        <p:tgtEl>
                                          <p:spTgt spid="33800"/>
                                        </p:tgtEl>
                                        <p:attrNameLst>
                                          <p:attrName>ppt_y</p:attrName>
                                        </p:attrNameLst>
                                      </p:cBhvr>
                                      <p:tavLst>
                                        <p:tav tm="0">
                                          <p:val>
                                            <p:strVal val="#ppt_y+#ppt_h*1.125000"/>
                                          </p:val>
                                        </p:tav>
                                        <p:tav tm="100000">
                                          <p:val>
                                            <p:strVal val="#ppt_y"/>
                                          </p:val>
                                        </p:tav>
                                      </p:tavLst>
                                    </p:anim>
                                    <p:animEffect transition="in" filter="wipe(up)">
                                      <p:cBhvr>
                                        <p:cTn id="24" dur="500"/>
                                        <p:tgtEl>
                                          <p:spTgt spid="33800"/>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anim calcmode="lin" valueType="num">
                                      <p:cBhvr additive="base">
                                        <p:cTn id="29" dur="500"/>
                                        <p:tgtEl>
                                          <p:spTgt spid="5"/>
                                        </p:tgtEl>
                                        <p:attrNameLst>
                                          <p:attrName>ppt_y</p:attrName>
                                        </p:attrNameLst>
                                      </p:cBhvr>
                                      <p:tavLst>
                                        <p:tav tm="0">
                                          <p:val>
                                            <p:strVal val="#ppt_y+#ppt_h*1.125000"/>
                                          </p:val>
                                        </p:tav>
                                        <p:tav tm="100000">
                                          <p:val>
                                            <p:strVal val="#ppt_y"/>
                                          </p:val>
                                        </p:tav>
                                      </p:tavLst>
                                    </p:anim>
                                    <p:animEffect transition="in" filter="wipe(up)">
                                      <p:cBhvr>
                                        <p:cTn id="3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4" grpId="1"/>
      <p:bldP spid="2" grpId="0" animBg="1"/>
      <p:bldP spid="2" grpId="1" animBg="1"/>
      <p:bldP spid="5" grpId="0" animBg="1"/>
      <p:bldP spid="5"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8" name="Picture 6" descr="7"/>
          <p:cNvPicPr>
            <a:picLocks noGrp="1" noChangeAspect="1"/>
          </p:cNvPicPr>
          <p:nvPr>
            <p:ph idx="1"/>
          </p:nvPr>
        </p:nvPicPr>
        <p:blipFill>
          <a:blip r:embed="rId2"/>
          <a:stretch>
            <a:fillRect/>
          </a:stretch>
        </p:blipFill>
        <p:spPr>
          <a:xfrm>
            <a:off x="142875" y="0"/>
            <a:ext cx="1172210" cy="1185545"/>
          </a:xfrm>
          <a:prstGeom prst="rect">
            <a:avLst/>
          </a:prstGeom>
          <a:noFill/>
          <a:ln w="9525">
            <a:noFill/>
          </a:ln>
        </p:spPr>
      </p:pic>
      <p:sp>
        <p:nvSpPr>
          <p:cNvPr id="12" name="圆角矩形 11"/>
          <p:cNvSpPr/>
          <p:nvPr/>
        </p:nvSpPr>
        <p:spPr>
          <a:xfrm>
            <a:off x="238125" y="1184910"/>
            <a:ext cx="12049125" cy="5673090"/>
          </a:xfrm>
          <a:prstGeom prst="roundRect">
            <a:avLst/>
          </a:prstGeom>
          <a:solidFill>
            <a:srgbClr val="71BDCD">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l"/>
            <a:endParaRPr lang="zh-CN" altLang="en-US" b="1">
              <a:solidFill>
                <a:srgbClr val="FFFF00"/>
              </a:solidFill>
            </a:endParaRPr>
          </a:p>
          <a:p>
            <a:pPr algn="l"/>
            <a:endParaRPr lang="zh-CN" altLang="en-US" b="1">
              <a:solidFill>
                <a:srgbClr val="FFFF00"/>
              </a:solidFill>
            </a:endParaRPr>
          </a:p>
          <a:p>
            <a:pPr algn="l"/>
            <a:r>
              <a:rPr lang="zh-CN" altLang="en-US" sz="3000" b="1">
                <a:solidFill>
                  <a:srgbClr val="FFFF00"/>
                </a:solidFill>
              </a:rPr>
              <a:t>* </a:t>
            </a:r>
            <a:r>
              <a:rPr lang="en-US" altLang="zh-CN" sz="3000" b="1">
                <a:solidFill>
                  <a:srgbClr val="FFFF00"/>
                </a:solidFill>
              </a:rPr>
              <a:t>Biến đổi vật lý: </a:t>
            </a:r>
            <a:r>
              <a:rPr lang="en-US" altLang="zh-CN" sz="3000" b="1">
                <a:solidFill>
                  <a:schemeClr val="tx1"/>
                </a:solidFill>
              </a:rPr>
              <a:t>không có sự tạo thành chất mới</a:t>
            </a:r>
            <a:endParaRPr lang="zh-CN" altLang="en-US" sz="3000" b="1">
              <a:solidFill>
                <a:srgbClr val="FFFF00"/>
              </a:solidFill>
            </a:endParaRPr>
          </a:p>
          <a:p>
            <a:pPr algn="l"/>
            <a:endParaRPr lang="zh-CN" altLang="en-US" sz="3000" b="1">
              <a:solidFill>
                <a:schemeClr val="tx1"/>
              </a:solidFill>
            </a:endParaRPr>
          </a:p>
        </p:txBody>
      </p:sp>
      <p:pic>
        <p:nvPicPr>
          <p:cNvPr id="3081" name="Picture 9" descr="9"/>
          <p:cNvPicPr>
            <a:picLocks noChangeAspect="1"/>
          </p:cNvPicPr>
          <p:nvPr/>
        </p:nvPicPr>
        <p:blipFill>
          <a:blip r:embed="rId3"/>
          <a:stretch>
            <a:fillRect/>
          </a:stretch>
        </p:blipFill>
        <p:spPr>
          <a:xfrm>
            <a:off x="238125" y="1372235"/>
            <a:ext cx="7164705" cy="783590"/>
          </a:xfrm>
          <a:prstGeom prst="rect">
            <a:avLst/>
          </a:prstGeom>
          <a:noFill/>
          <a:ln w="9525">
            <a:noFill/>
          </a:ln>
        </p:spPr>
      </p:pic>
      <p:sp>
        <p:nvSpPr>
          <p:cNvPr id="3" name="Text Box 2"/>
          <p:cNvSpPr txBox="1"/>
          <p:nvPr/>
        </p:nvSpPr>
        <p:spPr>
          <a:xfrm>
            <a:off x="455295" y="1419860"/>
            <a:ext cx="7394575" cy="521970"/>
          </a:xfrm>
          <a:prstGeom prst="rect">
            <a:avLst/>
          </a:prstGeom>
          <a:noFill/>
        </p:spPr>
        <p:txBody>
          <a:bodyPr wrap="square" rtlCol="0">
            <a:spAutoFit/>
          </a:bodyPr>
          <a:lstStyle/>
          <a:p>
            <a:r>
              <a:rPr lang="en-US" sz="2800" b="1">
                <a:latin typeface="+mj-lt"/>
                <a:cs typeface="+mj-lt"/>
                <a:sym typeface="+mn-ea"/>
              </a:rPr>
              <a:t>I. BIẾN ĐỔI VẬT LÝ VÀ BIẾN ĐỔI HÓA HỌC</a:t>
            </a:r>
            <a:endParaRPr lang="en-US" sz="2800" b="1">
              <a:latin typeface="+mj-lt"/>
              <a:cs typeface="+mj-lt"/>
            </a:endParaRPr>
          </a:p>
        </p:txBody>
      </p:sp>
    </p:spTree>
  </p:cSld>
  <p:clrMapOvr>
    <a:masterClrMapping/>
  </p:clrMapOvr>
  <mc:AlternateContent xmlns:mc="http://schemas.openxmlformats.org/markup-compatibility/2006" xmlns:p14="http://schemas.microsoft.com/office/powerpoint/2010/main">
    <mc:Choice Requires="p14">
      <p:transition/>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xEl>
                                              <p:pRg st="2" end="2"/>
                                            </p:txEl>
                                          </p:spTgt>
                                        </p:tgtEl>
                                        <p:attrNameLst>
                                          <p:attrName>style.visibility</p:attrName>
                                        </p:attrNameLst>
                                      </p:cBhvr>
                                      <p:to>
                                        <p:strVal val="visible"/>
                                      </p:to>
                                    </p:set>
                                    <p:anim calcmode="lin" valueType="num">
                                      <p:cBhvr additive="base">
                                        <p:cTn id="7" dur="500" fill="hold"/>
                                        <p:tgtEl>
                                          <p:spTgt spid="1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ldLvl="0" animBg="1"/>
      <p:bldP spid="12"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圆角矩形 25"/>
          <p:cNvSpPr/>
          <p:nvPr/>
        </p:nvSpPr>
        <p:spPr>
          <a:xfrm>
            <a:off x="763905" y="82550"/>
            <a:ext cx="7682230" cy="899795"/>
          </a:xfrm>
          <a:prstGeom prst="roundRect">
            <a:avLst/>
          </a:prstGeom>
          <a:solidFill>
            <a:schemeClr val="bg1"/>
          </a:solidFill>
          <a:ln>
            <a:solidFill>
              <a:srgbClr val="2DB2A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323850"/>
            <a:r>
              <a:rPr lang="en-US" altLang="zh-CN" sz="2400" dirty="0">
                <a:solidFill>
                  <a:schemeClr val="tx1">
                    <a:lumMod val="75000"/>
                    <a:lumOff val="25000"/>
                  </a:schemeClr>
                </a:solidFill>
                <a:latin typeface="Microsoft YaHei" panose="020B0503020204020204" charset="-122"/>
                <a:ea typeface="Microsoft YaHei" panose="020B0503020204020204" charset="-122"/>
              </a:rPr>
              <a:t>        </a:t>
            </a:r>
            <a:r>
              <a:rPr lang="en-US" altLang="zh-CN" sz="3000" b="1" dirty="0">
                <a:solidFill>
                  <a:schemeClr val="tx1">
                    <a:lumMod val="75000"/>
                    <a:lumOff val="25000"/>
                  </a:schemeClr>
                </a:solidFill>
                <a:latin typeface="Microsoft YaHei" panose="020B0503020204020204" charset="-122"/>
                <a:ea typeface="Microsoft YaHei" panose="020B0503020204020204" charset="-122"/>
              </a:rPr>
              <a:t> </a:t>
            </a:r>
            <a:r>
              <a:rPr lang="en-US" altLang="zh-CN" sz="3000" b="1" dirty="0">
                <a:solidFill>
                  <a:schemeClr val="accent4">
                    <a:lumMod val="50000"/>
                  </a:schemeClr>
                </a:solidFill>
                <a:latin typeface="Microsoft YaHei" panose="020B0503020204020204" charset="-122"/>
                <a:ea typeface="Microsoft YaHei" panose="020B0503020204020204" charset="-122"/>
              </a:rPr>
              <a:t>Thí nghiệm về biến đổi hóa học</a:t>
            </a:r>
          </a:p>
        </p:txBody>
      </p:sp>
      <p:sp>
        <p:nvSpPr>
          <p:cNvPr id="45" name="圆角矩形 44"/>
          <p:cNvSpPr/>
          <p:nvPr/>
        </p:nvSpPr>
        <p:spPr>
          <a:xfrm>
            <a:off x="73660" y="0"/>
            <a:ext cx="1863090" cy="484505"/>
          </a:xfrm>
          <a:prstGeom prst="roundRect">
            <a:avLst>
              <a:gd name="adj" fmla="val 9725"/>
            </a:avLst>
          </a:prstGeom>
          <a:solidFill>
            <a:srgbClr val="2DB2A4"/>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dirty="0">
                <a:solidFill>
                  <a:schemeClr val="bg1"/>
                </a:solidFill>
                <a:latin typeface="Impact" panose="020B0806030902050204" charset="0"/>
                <a:ea typeface="Microsoft YaHei" panose="020B0503020204020204" charset="-122"/>
              </a:rPr>
              <a:t>2.</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dissolve">
                                      <p:cBhvr>
                                        <p:cTn id="7" dur="500"/>
                                        <p:tgtEl>
                                          <p:spTgt spid="45"/>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
                                        </p:tgtEl>
                                        <p:attrNameLst>
                                          <p:attrName>style.visibility</p:attrName>
                                        </p:attrNameLst>
                                      </p:cBhvr>
                                      <p:to>
                                        <p:strVal val="visible"/>
                                      </p:to>
                                    </p:set>
                                    <p:animEffect transition="in" filter="box(in)">
                                      <p:cBhvr>
                                        <p:cTn id="12"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bldLvl="0" animBg="1"/>
      <p:bldP spid="45" grpId="0" animBg="1"/>
    </p:bldLst>
  </p:timing>
</p:sld>
</file>

<file path=ppt/theme/theme1.xml><?xml version="1.0" encoding="utf-8"?>
<a:theme xmlns:a="http://schemas.openxmlformats.org/drawingml/2006/main" name="Office 主题">
  <a:themeElements>
    <a:clrScheme name="Slipstream">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TotalTime>
  <Words>5426</Words>
  <Application>Microsoft Office PowerPoint</Application>
  <PresentationFormat>Widescreen</PresentationFormat>
  <Paragraphs>388</Paragraphs>
  <Slides>56</Slides>
  <Notes>2</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56</vt:i4>
      </vt:variant>
    </vt:vector>
  </HeadingPairs>
  <TitlesOfParts>
    <vt:vector size="69" baseType="lpstr">
      <vt:lpstr>Microsoft YaHei</vt:lpstr>
      <vt:lpstr>SimSun</vt:lpstr>
      <vt:lpstr>SimSun</vt:lpstr>
      <vt:lpstr>Arial</vt:lpstr>
      <vt:lpstr>Bahnschrift Light</vt:lpstr>
      <vt:lpstr>Calibri</vt:lpstr>
      <vt:lpstr>Calibri Light</vt:lpstr>
      <vt:lpstr>Impact</vt:lpstr>
      <vt:lpstr>Impact MT Std</vt:lpstr>
      <vt:lpstr>黑体</vt:lpstr>
      <vt:lpstr>Sitka Text</vt:lpstr>
      <vt:lpstr>Times New Roman</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Thí nghiệm: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Phương trình chữ:    Tên các chất phản ứng                Tên các sản phẩm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MY PC</cp:lastModifiedBy>
  <cp:revision>61</cp:revision>
  <dcterms:created xsi:type="dcterms:W3CDTF">2017-05-28T12:28:00Z</dcterms:created>
  <dcterms:modified xsi:type="dcterms:W3CDTF">2023-10-12T15:34:28Z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1033-11.2.0.11537</vt:lpwstr>
  </property>
  <property fmtid="{D5CDD505-2E9C-101B-9397-08002B2CF9AE}" pid="3" name="ICV">
    <vt:lpwstr>E72FB7A83CC749CA867AA306F0596FA8</vt:lpwstr>
  </property>
</Properties>
</file>