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58" r:id="rId14"/>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48"/>
  </p:normalViewPr>
  <p:slideViewPr>
    <p:cSldViewPr snapToGrid="0">
      <p:cViewPr varScale="1">
        <p:scale>
          <a:sx n="75" d="100"/>
          <a:sy n="75" d="100"/>
        </p:scale>
        <p:origin x="4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807D-F289-A692-49DC-B153DD857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5F3D82A8-2F8E-8893-F16D-5935727C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436468D6-30D3-43DA-D61D-ADACCA940388}"/>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A7DF2646-DF1C-9A82-ED91-AAA12B778BF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B7C0D5F-C5EB-8D02-DD3B-7C76D6EBFAF3}"/>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99565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28A711C7-F110-D252-7269-29418AB27DEA}"/>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794ED12F-3974-EAAA-1FB0-633C1F88672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8CA6B1C-17B8-0FED-1069-C82319203C2A}"/>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7203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C8661-77AE-F8FB-EF3B-B40F9DCFC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6F9146EC-92D3-6CD9-F9DC-0CEC43C0D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23099EC-DAF4-0130-4761-0E78BC8E9E26}"/>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39FC95DB-2DA3-6AEB-D2C9-D3903BCA12D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2642704-64EB-E497-79DD-B3034DF34E57}"/>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33096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DF97B24-33DA-56FD-DD56-7CC0A071DE7C}"/>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0743C51F-0624-6203-9AAE-5E529F68B3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84A353-8094-D796-B589-0683ED115E8D}"/>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76560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C53E-4C73-C063-B635-15650F4C3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8D5639B1-621B-3FD1-7E8A-3FC54AB90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5EA79-B392-72E8-F10C-98DFEE6C63BE}"/>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5A6E7BAD-8340-F7B8-F832-FD27A422CF9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A440BBE-ED7E-7C28-5365-3DBF06D76BC4}"/>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23486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D6ED6378-5AF1-112F-C39E-DE8021E3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BA6159F7-4260-DC43-3FFD-0C447711A8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C943417D-EF8C-1A84-22CD-2F3A4503228B}"/>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6" name="Footer Placeholder 5">
            <a:extLst>
              <a:ext uri="{FF2B5EF4-FFF2-40B4-BE49-F238E27FC236}">
                <a16:creationId xmlns:a16="http://schemas.microsoft.com/office/drawing/2014/main" id="{10EF5ECA-496A-E9E7-0450-41ED58A87BD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26442B9-D380-3E4C-49AF-84041552C55B}"/>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76114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7467-F9CD-C2E8-82A6-D29B20B541AD}"/>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D564437A-36DF-0989-38E7-E695F6B5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EEA1C-53E0-2CF4-FD76-C0466130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B2A0B4ED-AA3D-910C-7680-5848E37B3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18BAC-CE8B-2578-B03D-D9656FFAE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E7C7638F-E767-2938-BF7E-28A3FDA05BC0}"/>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8" name="Footer Placeholder 7">
            <a:extLst>
              <a:ext uri="{FF2B5EF4-FFF2-40B4-BE49-F238E27FC236}">
                <a16:creationId xmlns:a16="http://schemas.microsoft.com/office/drawing/2014/main" id="{A8F5F98B-1328-03AB-2CD1-5F0E72351FDB}"/>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8FC55C75-3B08-F77B-96AB-5BD106596793}"/>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52610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CF3AB8ED-F9B9-9096-C314-5B3D9583F1FD}"/>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4" name="Footer Placeholder 3">
            <a:extLst>
              <a:ext uri="{FF2B5EF4-FFF2-40B4-BE49-F238E27FC236}">
                <a16:creationId xmlns:a16="http://schemas.microsoft.com/office/drawing/2014/main" id="{483D943F-4A6F-7E57-BDC9-956E601C707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53295F6-C8BD-25E5-D37A-234C4AEF3550}"/>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4183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2AB24-F65E-CA9F-E559-95E7FE98874E}"/>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3" name="Footer Placeholder 2">
            <a:extLst>
              <a:ext uri="{FF2B5EF4-FFF2-40B4-BE49-F238E27FC236}">
                <a16:creationId xmlns:a16="http://schemas.microsoft.com/office/drawing/2014/main" id="{A08F8B5B-11E5-3204-6F6C-8B8621F00E6C}"/>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DB0EB8D-7A3A-5813-9FB2-2DCBABEDB324}"/>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78244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683-324E-9200-ACBD-4ED90CAC7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7702B709-11C2-69A0-A90A-60769B78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4A1302BE-AB93-A63D-04F4-955C3F34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BAE3A-D7D9-B99A-247E-7B04D560F9C9}"/>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6" name="Footer Placeholder 5">
            <a:extLst>
              <a:ext uri="{FF2B5EF4-FFF2-40B4-BE49-F238E27FC236}">
                <a16:creationId xmlns:a16="http://schemas.microsoft.com/office/drawing/2014/main" id="{159EB298-891E-E7AC-F766-8FF91D2EA01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857DB29-D3FF-BC61-7894-9758EF9027D7}"/>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53464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C4D-E48C-7AA4-04F1-607716A6D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F538E3FB-E7CD-688B-9A17-77AF98534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8BCDA96E-B223-22E1-CA82-9EAD03C87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DB4CF-26AE-A12E-8AB8-3A60B394BDE8}"/>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6" name="Footer Placeholder 5">
            <a:extLst>
              <a:ext uri="{FF2B5EF4-FFF2-40B4-BE49-F238E27FC236}">
                <a16:creationId xmlns:a16="http://schemas.microsoft.com/office/drawing/2014/main" id="{6AEF2439-9580-7FBF-276F-E95B128D9BC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E3DC1C7-1394-A3ED-2390-A27B69FB39EC}"/>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38415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10DE6-9A73-0C9E-15B5-194C42BE4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211381E9-13D9-7262-C11A-6C8B284D9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6C96E48-4CD9-14AE-752D-7119BF81A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CF902-30B0-9F4A-84AC-2F2F72204966}" type="datetimeFigureOut">
              <a:rPr lang="en-VN" smtClean="0"/>
              <a:t>02/13/2023</a:t>
            </a:fld>
            <a:endParaRPr/>
          </a:p>
        </p:txBody>
      </p:sp>
      <p:sp>
        <p:nvSpPr>
          <p:cNvPr id="5" name="Footer Placeholder 4">
            <a:extLst>
              <a:ext uri="{FF2B5EF4-FFF2-40B4-BE49-F238E27FC236}">
                <a16:creationId xmlns:a16="http://schemas.microsoft.com/office/drawing/2014/main" id="{9C7D86FB-293B-702B-C1BF-A2C99E774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518D16BE-DEF5-C0F0-502D-1A7F281EC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7EA5F-3B09-1D4C-9A53-FFC87BFC73C2}" type="slidenum">
              <a:rPr lang="en-VN" smtClean="0"/>
              <a:t>‹#›</a:t>
            </a:fld>
            <a:endParaRPr/>
          </a:p>
        </p:txBody>
      </p:sp>
    </p:spTree>
    <p:extLst>
      <p:ext uri="{BB962C8B-B14F-4D97-AF65-F5344CB8AC3E}">
        <p14:creationId xmlns:p14="http://schemas.microsoft.com/office/powerpoint/2010/main" val="18940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591562" y="1580505"/>
            <a:ext cx="9136412" cy="1231106"/>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MÔN CÔNG NGHỆ 6</a:t>
            </a: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BÀI </a:t>
            </a:r>
            <a:r>
              <a:rPr lang="en-US" sz="3200" b="1" dirty="0">
                <a:ln w="38100">
                  <a:noFill/>
                </a:ln>
                <a:solidFill>
                  <a:srgbClr val="FFFF00"/>
                </a:solidFill>
                <a:latin typeface="Times New Roman" panose="02020603050405020304" pitchFamily="18" charset="0"/>
                <a:cs typeface="Times New Roman" panose="02020603050405020304" pitchFamily="18" charset="0"/>
              </a:rPr>
              <a:t>8</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 SỬ DỤNG VÀ BẢO QUẢN TRANG PHỤC</a:t>
            </a: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449489" y="3438009"/>
            <a:ext cx="3234283" cy="954107"/>
          </a:xfrm>
          <a:prstGeom prst="rect">
            <a:avLst/>
          </a:prstGeom>
          <a:noFill/>
        </p:spPr>
        <p:txBody>
          <a:bodyPr wrap="none" rtlCol="0">
            <a:spAutoFit/>
          </a:bodyPr>
          <a:lstStyle/>
          <a:p>
            <a:pPr algn="ct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Hồng</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Liên</a:t>
            </a:r>
            <a:endPar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5" name="Freeform 19"/>
          <p:cNvSpPr>
            <a:spLocks/>
          </p:cNvSpPr>
          <p:nvPr/>
        </p:nvSpPr>
        <p:spPr bwMode="auto">
          <a:xfrm rot="5400000">
            <a:off x="2944034" y="-2946524"/>
            <a:ext cx="6637618" cy="13003804"/>
          </a:xfrm>
          <a:custGeom>
            <a:avLst/>
            <a:gdLst>
              <a:gd name="T0" fmla="*/ 0 w 1943049"/>
              <a:gd name="T1" fmla="*/ 0 h 1943049"/>
              <a:gd name="T2" fmla="*/ 1763287609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0" name="Rectangle 9"/>
          <p:cNvSpPr/>
          <p:nvPr/>
        </p:nvSpPr>
        <p:spPr>
          <a:xfrm>
            <a:off x="841686" y="1748118"/>
            <a:ext cx="10842314" cy="727568"/>
          </a:xfrm>
          <a:prstGeom prst="rect">
            <a:avLst/>
          </a:prstGeom>
        </p:spPr>
        <p:txBody>
          <a:bodyPr lIns="106551" tIns="53275" rIns="106551" bIns="53275">
            <a:spAutoFit/>
          </a:bodyPr>
          <a:lstStyle/>
          <a:p>
            <a:pPr algn="ctr">
              <a:lnSpc>
                <a:spcPct val="107000"/>
              </a:lnSpc>
              <a:defRPr/>
            </a:pPr>
            <a:r>
              <a:rPr lang="vi-VN" sz="1412" dirty="0">
                <a:latin typeface="Arial" charset="0"/>
                <a:cs typeface="Arial"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Sắc</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độ</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chỉnh</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độ</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đậm</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nhạt</a:t>
            </a:r>
            <a:r>
              <a:rPr lang="en-US" sz="3765" dirty="0">
                <a:solidFill>
                  <a:srgbClr val="0070C0"/>
                </a:solidFill>
                <a:latin typeface="Times New Roman" panose="02020603050405020304" pitchFamily="18" charset="0"/>
                <a:ea typeface="+mj-ea"/>
                <a:cs typeface="Times New Roman" panose="02020603050405020304" pitchFamily="18" charset="0"/>
              </a:rPr>
              <a:t> hay  </a:t>
            </a:r>
            <a:r>
              <a:rPr lang="en-US" sz="3765" dirty="0" err="1">
                <a:solidFill>
                  <a:srgbClr val="0070C0"/>
                </a:solidFill>
                <a:latin typeface="Times New Roman" panose="02020603050405020304" pitchFamily="18" charset="0"/>
                <a:ea typeface="+mj-ea"/>
                <a:cs typeface="Times New Roman" panose="02020603050405020304" pitchFamily="18" charset="0"/>
              </a:rPr>
              <a:t>sáng</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tối</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của</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từng</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màu</a:t>
            </a:r>
            <a:r>
              <a:rPr lang="vi-VN" sz="3765" dirty="0">
                <a:solidFill>
                  <a:srgbClr val="0070C0"/>
                </a:solidFill>
                <a:latin typeface="Times New Roman" panose="02020603050405020304" pitchFamily="18" charset="0"/>
                <a:ea typeface="+mj-ea"/>
                <a:cs typeface="Times New Roman" panose="02020603050405020304" pitchFamily="18" charset="0"/>
              </a:rPr>
              <a:t> </a:t>
            </a:r>
            <a:endParaRPr lang="en-US" sz="3765"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305" y="488079"/>
            <a:ext cx="2172696" cy="87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84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902" y="2322109"/>
            <a:ext cx="5792196" cy="360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4098" y="2742951"/>
            <a:ext cx="5446059" cy="276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38701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9459"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1" name="Freeform 19"/>
          <p:cNvSpPr>
            <a:spLocks/>
          </p:cNvSpPr>
          <p:nvPr/>
        </p:nvSpPr>
        <p:spPr bwMode="auto">
          <a:xfrm rot="5400000">
            <a:off x="2675093" y="-2963956"/>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pic>
        <p:nvPicPr>
          <p:cNvPr id="19462"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1" y="366059"/>
            <a:ext cx="1218951" cy="5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3"/>
          <p:cNvSpPr txBox="1">
            <a:spLocks/>
          </p:cNvSpPr>
          <p:nvPr/>
        </p:nvSpPr>
        <p:spPr bwMode="auto">
          <a:xfrm>
            <a:off x="2234952" y="449638"/>
            <a:ext cx="2881157" cy="6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765" b="1">
                <a:solidFill>
                  <a:srgbClr val="4ABFB6"/>
                </a:solidFill>
                <a:latin typeface="#9Slide04 AdrianeSwash"/>
              </a:rPr>
              <a:t>Luyện tập</a:t>
            </a:r>
          </a:p>
        </p:txBody>
      </p:sp>
      <p:sp>
        <p:nvSpPr>
          <p:cNvPr id="19463" name="Rectangle 1"/>
          <p:cNvSpPr>
            <a:spLocks noChangeArrowheads="1"/>
          </p:cNvSpPr>
          <p:nvPr/>
        </p:nvSpPr>
        <p:spPr bwMode="auto">
          <a:xfrm>
            <a:off x="1276226" y="1186579"/>
            <a:ext cx="10438902"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b="1">
                <a:solidFill>
                  <a:srgbClr val="339966"/>
                </a:solidFill>
                <a:latin typeface="Times New Roman" panose="02020603050405020304" pitchFamily="18" charset="0"/>
              </a:rPr>
              <a:t>Trong hình 8.5 các bộ trang phục được tổng hợp màu theo nguyên tắc nào?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b="10071"/>
          <a:stretch>
            <a:fillRect/>
          </a:stretch>
        </p:blipFill>
        <p:spPr bwMode="auto">
          <a:xfrm>
            <a:off x="643716" y="2130363"/>
            <a:ext cx="11071412" cy="384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9720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3410947" y="-2958975"/>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8437" name="Title 13"/>
          <p:cNvSpPr txBox="1">
            <a:spLocks/>
          </p:cNvSpPr>
          <p:nvPr/>
        </p:nvSpPr>
        <p:spPr bwMode="auto">
          <a:xfrm>
            <a:off x="2035736" y="1255839"/>
            <a:ext cx="4608107" cy="6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765" b="1">
                <a:solidFill>
                  <a:srgbClr val="C0B308"/>
                </a:solidFill>
                <a:latin typeface="#9Slide05 Garris"/>
              </a:rPr>
              <a:t>Kết nối năng lực</a:t>
            </a:r>
          </a:p>
        </p:txBody>
      </p:sp>
      <p:pic>
        <p:nvPicPr>
          <p:cNvPr id="204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8951" y="775697"/>
            <a:ext cx="1130549" cy="66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1223932" y="2165226"/>
            <a:ext cx="10430186"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b="1">
                <a:solidFill>
                  <a:srgbClr val="339966"/>
                </a:solidFill>
                <a:latin typeface="Times New Roman" panose="02020603050405020304" pitchFamily="18" charset="0"/>
              </a:rPr>
              <a:t>Em hãy  lựa chọn trang phục cần sử dụng cho bản thân khi đi du lịch cùng gia đình trong 3 ngày ở vùng biển?</a:t>
            </a:r>
          </a:p>
        </p:txBody>
      </p:sp>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spTree>
    <p:extLst>
      <p:ext uri="{BB962C8B-B14F-4D97-AF65-F5344CB8AC3E}">
        <p14:creationId xmlns:p14="http://schemas.microsoft.com/office/powerpoint/2010/main" val="42729911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a16="http://schemas.microsoft.com/office/drawing/2014/main"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10010" y="1565927"/>
            <a:ext cx="9571979" cy="830997"/>
          </a:xfrm>
          <a:prstGeom prst="rect">
            <a:avLst/>
          </a:prstGeom>
          <a:noFill/>
        </p:spPr>
        <p:txBody>
          <a:bodyPr wrap="none" rtlCol="0">
            <a:spAutoFit/>
          </a:bodyPr>
          <a:lstStyle/>
          <a:p>
            <a:r>
              <a:rPr lang="en-US" sz="4800" dirty="0" smtClean="0">
                <a:latin typeface="Times New Roman" panose="02020603050405020304" pitchFamily="18" charset="0"/>
                <a:cs typeface="Times New Roman" panose="02020603050405020304" pitchFamily="18" charset="0"/>
              </a:rPr>
              <a:t>CẢM ƠN CÁC CON ĐÃ THEO DÕI</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59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0243"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245" name="Freeform 19"/>
          <p:cNvSpPr>
            <a:spLocks/>
          </p:cNvSpPr>
          <p:nvPr/>
        </p:nvSpPr>
        <p:spPr bwMode="auto">
          <a:xfrm rot="5400000">
            <a:off x="3183093" y="-3073525"/>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2293" name="Rectangle 1"/>
          <p:cNvSpPr>
            <a:spLocks noChangeArrowheads="1"/>
          </p:cNvSpPr>
          <p:nvPr/>
        </p:nvSpPr>
        <p:spPr bwMode="auto">
          <a:xfrm>
            <a:off x="226608" y="393451"/>
            <a:ext cx="5601658"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94" b="1" u="sng">
                <a:solidFill>
                  <a:srgbClr val="339966"/>
                </a:solidFill>
                <a:latin typeface="Times New Roman" panose="02020603050405020304" pitchFamily="18" charset="0"/>
              </a:rPr>
              <a:t>II.</a:t>
            </a:r>
            <a:r>
              <a:rPr lang="en-US" altLang="en-US" sz="3294" b="1" u="sng">
                <a:solidFill>
                  <a:srgbClr val="339966"/>
                </a:solidFill>
                <a:latin typeface="Times New Roman" panose="02020603050405020304" pitchFamily="18" charset="0"/>
              </a:rPr>
              <a:t> SỬ DỤNG TRANG PHỤC</a:t>
            </a:r>
          </a:p>
        </p:txBody>
      </p:sp>
      <p:sp>
        <p:nvSpPr>
          <p:cNvPr id="12294" name="Rectangle 11"/>
          <p:cNvSpPr>
            <a:spLocks noChangeArrowheads="1"/>
          </p:cNvSpPr>
          <p:nvPr/>
        </p:nvSpPr>
        <p:spPr bwMode="auto">
          <a:xfrm>
            <a:off x="455706" y="928843"/>
            <a:ext cx="4907173"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1.</a:t>
            </a:r>
            <a:r>
              <a:rPr lang="vi-VN" altLang="en-US" sz="1412">
                <a:latin typeface="Times New Roman" panose="02020603050405020304" pitchFamily="18" charset="0"/>
              </a:rPr>
              <a:t> </a:t>
            </a:r>
            <a:r>
              <a:rPr lang="en-US" altLang="en-US" sz="3294">
                <a:solidFill>
                  <a:srgbClr val="8DC7B0"/>
                </a:solidFill>
                <a:latin typeface="Times New Roman" panose="02020603050405020304" pitchFamily="18" charset="0"/>
              </a:rPr>
              <a:t>Cách sử dụng trang phục </a:t>
            </a:r>
            <a:endParaRPr lang="en-US" altLang="vi-VN" sz="3294">
              <a:solidFill>
                <a:srgbClr val="8DC7B0"/>
              </a:solidFill>
              <a:latin typeface="Times New Roman" panose="02020603050405020304" pitchFamily="18" charset="0"/>
            </a:endParaRPr>
          </a:p>
        </p:txBody>
      </p:sp>
      <p:sp>
        <p:nvSpPr>
          <p:cNvPr id="3" name="Rectangle 2"/>
          <p:cNvSpPr>
            <a:spLocks noChangeArrowheads="1"/>
          </p:cNvSpPr>
          <p:nvPr/>
        </p:nvSpPr>
        <p:spPr bwMode="auto">
          <a:xfrm>
            <a:off x="895226" y="1459255"/>
            <a:ext cx="8533902" cy="235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94">
                <a:solidFill>
                  <a:srgbClr val="0070C0"/>
                </a:solidFill>
                <a:latin typeface="Times New Roman" panose="02020603050405020304" pitchFamily="18" charset="0"/>
                <a:cs typeface="Times New Roman" panose="02020603050405020304" pitchFamily="18" charset="0"/>
              </a:rPr>
              <a:t>Trang phục đi học có kiểu dáng đơn giản</a:t>
            </a:r>
            <a:r>
              <a:rPr lang="en-US" altLang="en-US" sz="3294">
                <a:solidFill>
                  <a:srgbClr val="0070C0"/>
                </a:solidFill>
                <a:latin typeface="Times New Roman" panose="02020603050405020304" pitchFamily="18" charset="0"/>
                <a:cs typeface="Times New Roman" panose="02020603050405020304" pitchFamily="18" charset="0"/>
              </a:rPr>
              <a:t>,</a:t>
            </a:r>
            <a:r>
              <a:rPr lang="vi-VN" altLang="en-US" sz="3294">
                <a:solidFill>
                  <a:srgbClr val="0070C0"/>
                </a:solidFill>
                <a:latin typeface="Times New Roman" panose="02020603050405020304" pitchFamily="18" charset="0"/>
                <a:cs typeface="Times New Roman" panose="02020603050405020304" pitchFamily="18" charset="0"/>
              </a:rPr>
              <a:t> gọn gang</a:t>
            </a:r>
            <a:r>
              <a:rPr lang="en-US" altLang="en-US" sz="3294">
                <a:solidFill>
                  <a:srgbClr val="0070C0"/>
                </a:solidFill>
                <a:latin typeface="Times New Roman" panose="02020603050405020304" pitchFamily="18" charset="0"/>
                <a:cs typeface="Times New Roman" panose="02020603050405020304" pitchFamily="18" charset="0"/>
              </a:rPr>
              <a:t>,</a:t>
            </a:r>
            <a:r>
              <a:rPr lang="vi-VN" altLang="en-US" sz="3294">
                <a:solidFill>
                  <a:srgbClr val="0070C0"/>
                </a:solidFill>
                <a:latin typeface="Times New Roman" panose="02020603050405020304" pitchFamily="18" charset="0"/>
                <a:cs typeface="Times New Roman" panose="02020603050405020304" pitchFamily="18" charset="0"/>
              </a:rPr>
              <a:t> dễ mặc dễ hoạt động có màu sắc hài hòa thường được may từ vải sợi pha</a:t>
            </a:r>
          </a:p>
          <a:p>
            <a:r>
              <a:rPr lang="vi-VN" altLang="en-US" sz="1412"/>
              <a:t/>
            </a:r>
            <a:br>
              <a:rPr lang="vi-VN" altLang="en-US" sz="1412"/>
            </a:b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10249" name="Picture 3"/>
          <p:cNvPicPr>
            <a:picLocks noChangeAspect="1"/>
          </p:cNvPicPr>
          <p:nvPr/>
        </p:nvPicPr>
        <p:blipFill>
          <a:blip r:embed="rId3">
            <a:extLst>
              <a:ext uri="{28A0092B-C50C-407E-A947-70E740481C1C}">
                <a14:useLocalDpi xmlns:a14="http://schemas.microsoft.com/office/drawing/2010/main" val="0"/>
              </a:ext>
            </a:extLst>
          </a:blip>
          <a:srcRect l="1683" t="1683" r="77623" b="17783"/>
          <a:stretch>
            <a:fillRect/>
          </a:stretch>
        </p:blipFill>
        <p:spPr bwMode="auto">
          <a:xfrm>
            <a:off x="9851216" y="1994647"/>
            <a:ext cx="2455333" cy="36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2588" y="2932206"/>
            <a:ext cx="5127314" cy="358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56324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1267"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269" name="Freeform 19"/>
          <p:cNvSpPr>
            <a:spLocks/>
          </p:cNvSpPr>
          <p:nvPr/>
        </p:nvSpPr>
        <p:spPr bwMode="auto">
          <a:xfrm rot="5400000">
            <a:off x="3183093" y="-3073525"/>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2293" name="Rectangle 1"/>
          <p:cNvSpPr>
            <a:spLocks noChangeArrowheads="1"/>
          </p:cNvSpPr>
          <p:nvPr/>
        </p:nvSpPr>
        <p:spPr bwMode="auto">
          <a:xfrm>
            <a:off x="226608" y="393451"/>
            <a:ext cx="6949784"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94" b="1" u="sng">
                <a:solidFill>
                  <a:srgbClr val="339966"/>
                </a:solidFill>
                <a:latin typeface="Times New Roman" panose="02020603050405020304" pitchFamily="18" charset="0"/>
              </a:rPr>
              <a:t>II. </a:t>
            </a:r>
            <a:r>
              <a:rPr lang="en-US" altLang="en-US" sz="3294" b="1" u="sng">
                <a:solidFill>
                  <a:srgbClr val="339966"/>
                </a:solidFill>
                <a:latin typeface="Times New Roman" panose="02020603050405020304" pitchFamily="18" charset="0"/>
              </a:rPr>
              <a:t>CÁCH SỬ DỤNG TRANG PHỤC</a:t>
            </a:r>
          </a:p>
          <a:p>
            <a:pPr>
              <a:spcBef>
                <a:spcPct val="50000"/>
              </a:spcBef>
            </a:pPr>
            <a:endParaRPr lang="en-US" altLang="vi-VN" sz="3294" b="1" u="sng">
              <a:solidFill>
                <a:srgbClr val="339966"/>
              </a:solidFill>
              <a:latin typeface="Times New Roman" panose="02020603050405020304" pitchFamily="18" charset="0"/>
            </a:endParaRPr>
          </a:p>
        </p:txBody>
      </p:sp>
      <p:sp>
        <p:nvSpPr>
          <p:cNvPr id="12294" name="Rectangle 11"/>
          <p:cNvSpPr>
            <a:spLocks noChangeArrowheads="1"/>
          </p:cNvSpPr>
          <p:nvPr/>
        </p:nvSpPr>
        <p:spPr bwMode="auto">
          <a:xfrm>
            <a:off x="0" y="871569"/>
            <a:ext cx="4907173"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1.</a:t>
            </a:r>
            <a:r>
              <a:rPr lang="vi-VN" altLang="en-US" sz="1412">
                <a:latin typeface="Times New Roman" panose="02020603050405020304" pitchFamily="18" charset="0"/>
              </a:rPr>
              <a:t> </a:t>
            </a:r>
            <a:r>
              <a:rPr lang="en-US" altLang="en-US" sz="3294">
                <a:solidFill>
                  <a:srgbClr val="8DC7B0"/>
                </a:solidFill>
                <a:latin typeface="Times New Roman" panose="02020603050405020304" pitchFamily="18" charset="0"/>
              </a:rPr>
              <a:t>Cách sử dụng trang phục </a:t>
            </a:r>
            <a:endParaRPr lang="en-US" altLang="vi-VN" sz="3294">
              <a:solidFill>
                <a:srgbClr val="8DC7B0"/>
              </a:solidFill>
              <a:latin typeface="Times New Roman" panose="02020603050405020304" pitchFamily="18" charset="0"/>
            </a:endParaRPr>
          </a:p>
        </p:txBody>
      </p:sp>
      <p:sp>
        <p:nvSpPr>
          <p:cNvPr id="3" name="Rectangle 2"/>
          <p:cNvSpPr>
            <a:spLocks noChangeArrowheads="1"/>
          </p:cNvSpPr>
          <p:nvPr/>
        </p:nvSpPr>
        <p:spPr bwMode="auto">
          <a:xfrm>
            <a:off x="674843" y="1352177"/>
            <a:ext cx="7415804" cy="21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a:solidFill>
                  <a:srgbClr val="0070C0"/>
                </a:solidFill>
                <a:latin typeface="Times New Roman" panose="02020603050405020304" pitchFamily="18" charset="0"/>
                <a:cs typeface="Times New Roman" panose="02020603050405020304" pitchFamily="18" charset="0"/>
              </a:rPr>
              <a:t>T</a:t>
            </a:r>
            <a:r>
              <a:rPr lang="vi-VN" altLang="en-US" sz="3294">
                <a:solidFill>
                  <a:srgbClr val="0070C0"/>
                </a:solidFill>
                <a:latin typeface="Times New Roman" panose="02020603050405020304" pitchFamily="18" charset="0"/>
                <a:cs typeface="Times New Roman" panose="02020603050405020304" pitchFamily="18" charset="0"/>
              </a:rPr>
              <a:t>rang phục lao động có kiểu dáng đơn giản rộng sẽ hoạt động thường có màu s</a:t>
            </a:r>
            <a:r>
              <a:rPr lang="en-US" altLang="en-US" sz="3294">
                <a:solidFill>
                  <a:srgbClr val="0070C0"/>
                </a:solidFill>
                <a:latin typeface="Times New Roman" panose="02020603050405020304" pitchFamily="18" charset="0"/>
                <a:cs typeface="Times New Roman" panose="02020603050405020304" pitchFamily="18" charset="0"/>
              </a:rPr>
              <a:t>ẫm, </a:t>
            </a:r>
            <a:r>
              <a:rPr lang="vi-VN" altLang="en-US" sz="3294">
                <a:solidFill>
                  <a:srgbClr val="0070C0"/>
                </a:solidFill>
                <a:latin typeface="Times New Roman" panose="02020603050405020304" pitchFamily="18" charset="0"/>
                <a:cs typeface="Times New Roman" panose="02020603050405020304" pitchFamily="18" charset="0"/>
              </a:rPr>
              <a:t> được may từ vải sợi bông</a:t>
            </a:r>
            <a:br>
              <a:rPr lang="vi-VN" altLang="en-US" sz="3294">
                <a:solidFill>
                  <a:srgbClr val="0070C0"/>
                </a:solidFill>
                <a:latin typeface="Times New Roman" panose="02020603050405020304" pitchFamily="18" charset="0"/>
                <a:cs typeface="Times New Roman" panose="02020603050405020304" pitchFamily="18" charset="0"/>
              </a:rPr>
            </a:b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11273" name="Picture 10" descr="Screen Clipping"/>
          <p:cNvPicPr>
            <a:picLocks noChangeAspect="1"/>
          </p:cNvPicPr>
          <p:nvPr/>
        </p:nvPicPr>
        <p:blipFill>
          <a:blip r:embed="rId3">
            <a:extLst>
              <a:ext uri="{28A0092B-C50C-407E-A947-70E740481C1C}">
                <a14:useLocalDpi xmlns:a14="http://schemas.microsoft.com/office/drawing/2010/main" val="0"/>
              </a:ext>
            </a:extLst>
          </a:blip>
          <a:srcRect l="25752" r="53732" b="17526"/>
          <a:stretch>
            <a:fillRect/>
          </a:stretch>
        </p:blipFill>
        <p:spPr bwMode="auto">
          <a:xfrm>
            <a:off x="8689540" y="1182843"/>
            <a:ext cx="3470088" cy="369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 descr="Đặc điểm quần áo bảo hộ lao động cho công nh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216" y="3151344"/>
            <a:ext cx="7319932" cy="31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22802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2291"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Freeform 19"/>
          <p:cNvSpPr>
            <a:spLocks/>
          </p:cNvSpPr>
          <p:nvPr/>
        </p:nvSpPr>
        <p:spPr bwMode="auto">
          <a:xfrm rot="5400000">
            <a:off x="3183093" y="-3073525"/>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2" name="Rectangle 1"/>
          <p:cNvSpPr>
            <a:spLocks noChangeArrowheads="1"/>
          </p:cNvSpPr>
          <p:nvPr/>
        </p:nvSpPr>
        <p:spPr bwMode="auto">
          <a:xfrm>
            <a:off x="-16186" y="317501"/>
            <a:ext cx="5338380"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94" b="1" u="sng">
                <a:solidFill>
                  <a:srgbClr val="339966"/>
                </a:solidFill>
                <a:latin typeface="Times New Roman" panose="02020603050405020304" pitchFamily="18" charset="0"/>
              </a:rPr>
              <a:t>II. </a:t>
            </a:r>
            <a:r>
              <a:rPr lang="en-US" altLang="en-US" sz="3294" b="1" u="sng">
                <a:solidFill>
                  <a:srgbClr val="339966"/>
                </a:solidFill>
                <a:latin typeface="Times New Roman" panose="02020603050405020304" pitchFamily="18" charset="0"/>
              </a:rPr>
              <a:t>Cách sử dụng trang phục</a:t>
            </a:r>
          </a:p>
          <a:p>
            <a:pPr>
              <a:spcBef>
                <a:spcPct val="50000"/>
              </a:spcBef>
            </a:pP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sp>
        <p:nvSpPr>
          <p:cNvPr id="12294" name="Rectangle 11"/>
          <p:cNvSpPr>
            <a:spLocks noChangeArrowheads="1"/>
          </p:cNvSpPr>
          <p:nvPr/>
        </p:nvSpPr>
        <p:spPr bwMode="auto">
          <a:xfrm>
            <a:off x="0" y="871569"/>
            <a:ext cx="496808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1.</a:t>
            </a:r>
            <a:r>
              <a:rPr lang="vi-VN" altLang="en-US" sz="3294">
                <a:solidFill>
                  <a:srgbClr val="8DC7B0"/>
                </a:solidFill>
                <a:latin typeface="Times New Roman" panose="02020603050405020304" pitchFamily="18" charset="0"/>
              </a:rPr>
              <a:t> </a:t>
            </a:r>
            <a:r>
              <a:rPr lang="en-US" altLang="en-US" sz="3294">
                <a:solidFill>
                  <a:srgbClr val="8DC7B0"/>
                </a:solidFill>
                <a:latin typeface="Times New Roman" panose="02020603050405020304" pitchFamily="18" charset="0"/>
              </a:rPr>
              <a:t>Cách sử dụng trang phục </a:t>
            </a:r>
            <a:endParaRPr lang="en-US" altLang="vi-VN" sz="3294">
              <a:solidFill>
                <a:srgbClr val="8DC7B0"/>
              </a:solidFill>
              <a:latin typeface="Times New Roman" panose="02020603050405020304" pitchFamily="18" charset="0"/>
            </a:endParaRPr>
          </a:p>
        </p:txBody>
      </p:sp>
      <p:sp>
        <p:nvSpPr>
          <p:cNvPr id="3" name="Rectangle 2"/>
          <p:cNvSpPr>
            <a:spLocks noChangeArrowheads="1"/>
          </p:cNvSpPr>
          <p:nvPr/>
        </p:nvSpPr>
        <p:spPr bwMode="auto">
          <a:xfrm>
            <a:off x="1118098" y="1548902"/>
            <a:ext cx="8228853" cy="25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a:solidFill>
                  <a:srgbClr val="0070C0"/>
                </a:solidFill>
                <a:latin typeface="Times New Roman" panose="02020603050405020304" pitchFamily="18" charset="0"/>
                <a:cs typeface="Times New Roman" panose="02020603050405020304" pitchFamily="18" charset="0"/>
              </a:rPr>
              <a:t>Trang phục dự lễ hội có kiểu dáng đẹp ,trang trọng; có thể làtrang phục truyền thống tùy thuộc vào tính chất lễ hội</a:t>
            </a:r>
          </a:p>
          <a:p>
            <a:r>
              <a:rPr lang="en-US" altLang="en-US" sz="1412"/>
              <a:t/>
            </a:r>
            <a:br>
              <a:rPr lang="en-US" altLang="en-US" sz="1412"/>
            </a:br>
            <a:r>
              <a:rPr lang="vi-VN" altLang="en-US" sz="1412"/>
              <a:t/>
            </a:r>
            <a:br>
              <a:rPr lang="vi-VN" altLang="en-US" sz="1412"/>
            </a:b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12297" name="Picture 10" descr="Screen Clipping"/>
          <p:cNvPicPr>
            <a:picLocks noChangeAspect="1"/>
          </p:cNvPicPr>
          <p:nvPr/>
        </p:nvPicPr>
        <p:blipFill>
          <a:blip r:embed="rId3">
            <a:extLst>
              <a:ext uri="{28A0092B-C50C-407E-A947-70E740481C1C}">
                <a14:useLocalDpi xmlns:a14="http://schemas.microsoft.com/office/drawing/2010/main" val="0"/>
              </a:ext>
            </a:extLst>
          </a:blip>
          <a:srcRect l="50606" r="18898" b="17258"/>
          <a:stretch>
            <a:fillRect/>
          </a:stretch>
        </p:blipFill>
        <p:spPr bwMode="auto">
          <a:xfrm>
            <a:off x="8654677" y="1573804"/>
            <a:ext cx="3556000" cy="371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030" y="2989481"/>
            <a:ext cx="6180667" cy="32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8710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3315"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317" name="Freeform 19"/>
          <p:cNvSpPr>
            <a:spLocks/>
          </p:cNvSpPr>
          <p:nvPr/>
        </p:nvSpPr>
        <p:spPr bwMode="auto">
          <a:xfrm rot="5400000">
            <a:off x="3183093" y="-3073525"/>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3" name="Rectangle 2"/>
          <p:cNvSpPr>
            <a:spLocks noChangeArrowheads="1"/>
          </p:cNvSpPr>
          <p:nvPr/>
        </p:nvSpPr>
        <p:spPr bwMode="auto">
          <a:xfrm>
            <a:off x="1118098" y="1548903"/>
            <a:ext cx="6096000" cy="25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a:solidFill>
                  <a:srgbClr val="0070C0"/>
                </a:solidFill>
                <a:latin typeface="Times New Roman" panose="02020603050405020304" pitchFamily="18" charset="0"/>
                <a:cs typeface="Times New Roman" panose="02020603050405020304" pitchFamily="18" charset="0"/>
              </a:rPr>
              <a:t>T</a:t>
            </a:r>
            <a:r>
              <a:rPr lang="vi-VN" altLang="en-US" sz="3294">
                <a:solidFill>
                  <a:srgbClr val="0070C0"/>
                </a:solidFill>
                <a:latin typeface="Times New Roman" panose="02020603050405020304" pitchFamily="18" charset="0"/>
                <a:cs typeface="Times New Roman" panose="02020603050405020304" pitchFamily="18" charset="0"/>
              </a:rPr>
              <a:t>rang phục ở nhà có kiểu dáng đơn giản</a:t>
            </a:r>
            <a:r>
              <a:rPr lang="en-US" altLang="en-US" sz="3294">
                <a:solidFill>
                  <a:srgbClr val="0070C0"/>
                </a:solidFill>
                <a:latin typeface="Times New Roman" panose="02020603050405020304" pitchFamily="18" charset="0"/>
                <a:cs typeface="Times New Roman" panose="02020603050405020304" pitchFamily="18" charset="0"/>
              </a:rPr>
              <a:t>, </a:t>
            </a:r>
            <a:r>
              <a:rPr lang="vi-VN" altLang="en-US" sz="3294">
                <a:solidFill>
                  <a:srgbClr val="0070C0"/>
                </a:solidFill>
                <a:latin typeface="Times New Roman" panose="02020603050405020304" pitchFamily="18" charset="0"/>
                <a:cs typeface="Times New Roman" panose="02020603050405020304" pitchFamily="18" charset="0"/>
              </a:rPr>
              <a:t>thoải mái thường được may từ vải sợi thiên nhiên</a:t>
            </a:r>
          </a:p>
          <a:p>
            <a:r>
              <a:rPr lang="vi-VN" altLang="en-US" sz="1412"/>
              <a:t/>
            </a:r>
            <a:br>
              <a:rPr lang="vi-VN" altLang="en-US" sz="1412"/>
            </a:br>
            <a:r>
              <a:rPr lang="vi-VN" altLang="en-US" sz="1412"/>
              <a:t/>
            </a:r>
            <a:br>
              <a:rPr lang="vi-VN" altLang="en-US" sz="1412"/>
            </a:b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rcRect l="76135" b="17557"/>
          <a:stretch>
            <a:fillRect/>
          </a:stretch>
        </p:blipFill>
        <p:spPr bwMode="auto">
          <a:xfrm>
            <a:off x="7876490" y="1184089"/>
            <a:ext cx="2782795" cy="369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5805" y="3406588"/>
            <a:ext cx="2857500" cy="201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ChangeArrowheads="1"/>
          </p:cNvSpPr>
          <p:nvPr/>
        </p:nvSpPr>
        <p:spPr bwMode="auto">
          <a:xfrm>
            <a:off x="-16186" y="317501"/>
            <a:ext cx="5338380"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94" b="1" u="sng">
                <a:solidFill>
                  <a:srgbClr val="339966"/>
                </a:solidFill>
                <a:latin typeface="Times New Roman" panose="02020603050405020304" pitchFamily="18" charset="0"/>
              </a:rPr>
              <a:t>II. </a:t>
            </a:r>
            <a:r>
              <a:rPr lang="en-US" altLang="en-US" sz="3294" b="1" u="sng">
                <a:solidFill>
                  <a:srgbClr val="339966"/>
                </a:solidFill>
                <a:latin typeface="Times New Roman" panose="02020603050405020304" pitchFamily="18" charset="0"/>
              </a:rPr>
              <a:t>Cách sử dụng trang phục</a:t>
            </a:r>
          </a:p>
          <a:p>
            <a:pPr>
              <a:spcBef>
                <a:spcPct val="50000"/>
              </a:spcBef>
            </a:pP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sp>
        <p:nvSpPr>
          <p:cNvPr id="14" name="Rectangle 11"/>
          <p:cNvSpPr>
            <a:spLocks noChangeArrowheads="1"/>
          </p:cNvSpPr>
          <p:nvPr/>
        </p:nvSpPr>
        <p:spPr bwMode="auto">
          <a:xfrm>
            <a:off x="0" y="871569"/>
            <a:ext cx="496808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1.</a:t>
            </a:r>
            <a:r>
              <a:rPr lang="vi-VN" altLang="en-US" sz="3294">
                <a:solidFill>
                  <a:srgbClr val="8DC7B0"/>
                </a:solidFill>
                <a:latin typeface="Times New Roman" panose="02020603050405020304" pitchFamily="18" charset="0"/>
              </a:rPr>
              <a:t> </a:t>
            </a:r>
            <a:r>
              <a:rPr lang="en-US" altLang="en-US" sz="3294">
                <a:solidFill>
                  <a:srgbClr val="8DC7B0"/>
                </a:solidFill>
                <a:latin typeface="Times New Roman" panose="02020603050405020304" pitchFamily="18" charset="0"/>
              </a:rPr>
              <a:t>Cách sử dụng trang phục </a:t>
            </a:r>
            <a:endParaRPr lang="en-US" altLang="vi-VN" sz="3294">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16245556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2776568" y="-2984500"/>
            <a:ext cx="6638864" cy="13003804"/>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p:spPr>
        <p:txBody>
          <a:bodyPr lIns="106551" tIns="53275" rIns="106551" bIns="53275"/>
          <a:lstStyle/>
          <a:p>
            <a:pPr>
              <a:defRPr/>
            </a:pPr>
            <a:r>
              <a:rPr lang="en-US" sz="1412" dirty="0">
                <a:solidFill>
                  <a:srgbClr val="0070C0"/>
                </a:solidFill>
                <a:latin typeface="Times New Roman" panose="02020603050405020304" pitchFamily="18" charset="0"/>
                <a:ea typeface="+mj-ea"/>
                <a:cs typeface="Times New Roman" panose="02020603050405020304" pitchFamily="18" charset="0"/>
              </a:rPr>
              <a:t>K</a:t>
            </a:r>
            <a:endParaRPr lang="en-US" sz="1412" dirty="0">
              <a:latin typeface="Arial" charset="0"/>
              <a:cs typeface="Arial" charset="0"/>
            </a:endParaRPr>
          </a:p>
        </p:txBody>
      </p:sp>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902" y="1144246"/>
            <a:ext cx="1121834" cy="40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2389344" y="1030941"/>
            <a:ext cx="2554941" cy="686980"/>
          </a:xfrm>
          <a:prstGeom prst="rect">
            <a:avLst/>
          </a:prstGeom>
        </p:spPr>
        <p:txBody>
          <a:bodyPr lIns="106551" tIns="53275" rIns="106551" bIns="53275">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765" b="1" kern="0" dirty="0" err="1">
                <a:solidFill>
                  <a:srgbClr val="FEC407"/>
                </a:solidFill>
                <a:latin typeface="#9Slide05 Habano" panose="02040603050506020204" pitchFamily="18" charset="0"/>
              </a:rPr>
              <a:t>Khám</a:t>
            </a:r>
            <a:r>
              <a:rPr lang="en-US" sz="3765" b="1" kern="0" dirty="0">
                <a:solidFill>
                  <a:srgbClr val="FEC407"/>
                </a:solidFill>
                <a:latin typeface="#9Slide05 Habano" panose="02040603050506020204" pitchFamily="18" charset="0"/>
              </a:rPr>
              <a:t> </a:t>
            </a:r>
            <a:r>
              <a:rPr lang="en-US" sz="3765" b="1" kern="0" dirty="0" err="1">
                <a:solidFill>
                  <a:srgbClr val="FEC407"/>
                </a:solidFill>
                <a:latin typeface="#9Slide05 Habano" panose="02040603050506020204" pitchFamily="18" charset="0"/>
              </a:rPr>
              <a:t>phá</a:t>
            </a:r>
            <a:endParaRPr lang="en-US" sz="3765" b="1" kern="0" dirty="0">
              <a:solidFill>
                <a:srgbClr val="FEC407"/>
              </a:solidFill>
              <a:latin typeface="#9Slide05 Habano" panose="02040603050506020204" pitchFamily="18" charset="0"/>
            </a:endParaRPr>
          </a:p>
        </p:txBody>
      </p:sp>
      <p:sp>
        <p:nvSpPr>
          <p:cNvPr id="10" name="Rectangle 9"/>
          <p:cNvSpPr/>
          <p:nvPr/>
        </p:nvSpPr>
        <p:spPr>
          <a:xfrm>
            <a:off x="841686" y="1748118"/>
            <a:ext cx="10842314" cy="1347545"/>
          </a:xfrm>
          <a:prstGeom prst="rect">
            <a:avLst/>
          </a:prstGeom>
        </p:spPr>
        <p:txBody>
          <a:bodyPr lIns="106551" tIns="53275" rIns="106551" bIns="53275">
            <a:spAutoFit/>
          </a:bodyPr>
          <a:lstStyle/>
          <a:p>
            <a:pPr algn="ctr">
              <a:lnSpc>
                <a:spcPct val="107000"/>
              </a:lnSpc>
              <a:defRPr/>
            </a:pPr>
            <a:r>
              <a:rPr lang="en-US" sz="3765" dirty="0">
                <a:solidFill>
                  <a:srgbClr val="0070C0"/>
                </a:solidFill>
                <a:latin typeface="Times New Roman" panose="02020603050405020304" pitchFamily="18" charset="0"/>
                <a:ea typeface="+mj-ea"/>
                <a:cs typeface="Times New Roman" panose="02020603050405020304" pitchFamily="18" charset="0"/>
              </a:rPr>
              <a:t>Theo </a:t>
            </a:r>
            <a:r>
              <a:rPr lang="en-US" sz="3765" dirty="0" err="1">
                <a:solidFill>
                  <a:srgbClr val="0070C0"/>
                </a:solidFill>
                <a:latin typeface="Times New Roman" panose="02020603050405020304" pitchFamily="18" charset="0"/>
                <a:ea typeface="+mj-ea"/>
                <a:cs typeface="Times New Roman" panose="02020603050405020304" pitchFamily="18" charset="0"/>
              </a:rPr>
              <a:t>em</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đồng</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phục</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có</a:t>
            </a:r>
            <a:r>
              <a:rPr lang="en-US" sz="3765" dirty="0">
                <a:solidFill>
                  <a:srgbClr val="0070C0"/>
                </a:solidFill>
                <a:latin typeface="Times New Roman" panose="02020603050405020304" pitchFamily="18" charset="0"/>
                <a:ea typeface="+mj-ea"/>
                <a:cs typeface="Times New Roman" panose="02020603050405020304" pitchFamily="18" charset="0"/>
              </a:rPr>
              <a:t> ý </a:t>
            </a:r>
            <a:r>
              <a:rPr lang="en-US" sz="3765" dirty="0" err="1">
                <a:solidFill>
                  <a:srgbClr val="0070C0"/>
                </a:solidFill>
                <a:latin typeface="Times New Roman" panose="02020603050405020304" pitchFamily="18" charset="0"/>
                <a:ea typeface="+mj-ea"/>
                <a:cs typeface="Times New Roman" panose="02020603050405020304" pitchFamily="18" charset="0"/>
              </a:rPr>
              <a:t>nghĩa</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như</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thế</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nào</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đối</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với</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học</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sinh</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khi</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đến</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trường</a:t>
            </a:r>
            <a:r>
              <a:rPr lang="en-US" sz="3765"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spTree>
    <p:extLst>
      <p:ext uri="{BB962C8B-B14F-4D97-AF65-F5344CB8AC3E}">
        <p14:creationId xmlns:p14="http://schemas.microsoft.com/office/powerpoint/2010/main" val="80881065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5363"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365" name="Freeform 19"/>
          <p:cNvSpPr>
            <a:spLocks/>
          </p:cNvSpPr>
          <p:nvPr/>
        </p:nvSpPr>
        <p:spPr bwMode="auto">
          <a:xfrm rot="5400000">
            <a:off x="2389343" y="-3351804"/>
            <a:ext cx="6638863" cy="13003805"/>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3" name="Rectangle 2"/>
          <p:cNvSpPr>
            <a:spLocks noChangeArrowheads="1"/>
          </p:cNvSpPr>
          <p:nvPr/>
        </p:nvSpPr>
        <p:spPr bwMode="auto">
          <a:xfrm>
            <a:off x="662392" y="1314824"/>
            <a:ext cx="9752853" cy="264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a:solidFill>
                  <a:srgbClr val="0070C0"/>
                </a:solidFill>
                <a:latin typeface="Times New Roman" panose="02020603050405020304" pitchFamily="18" charset="0"/>
                <a:cs typeface="Times New Roman" panose="02020603050405020304" pitchFamily="18" charset="0"/>
              </a:rPr>
              <a:t>Để nâng cao vẻ đẹp và sự hợp lý của bộ trang phục cần phối hợp trang phục một cách đồng bộ hài hòa về màu sắc, họa tiết ,kiểu dáng của quần áo cùng với một số vật dụng khác</a:t>
            </a:r>
            <a:r>
              <a:rPr lang="vi-VN" altLang="en-US" sz="3294">
                <a:solidFill>
                  <a:srgbClr val="0070C0"/>
                </a:solidFill>
                <a:latin typeface="Times New Roman" panose="02020603050405020304" pitchFamily="18" charset="0"/>
                <a:cs typeface="Times New Roman" panose="02020603050405020304" pitchFamily="18" charset="0"/>
              </a:rPr>
              <a:t/>
            </a:r>
            <a:br>
              <a:rPr lang="vi-VN" altLang="en-US" sz="3294">
                <a:solidFill>
                  <a:srgbClr val="0070C0"/>
                </a:solidFill>
                <a:latin typeface="Times New Roman" panose="02020603050405020304" pitchFamily="18" charset="0"/>
                <a:cs typeface="Times New Roman" panose="02020603050405020304" pitchFamily="18" charset="0"/>
              </a:rPr>
            </a:b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15367" name="Picture 3"/>
          <p:cNvPicPr>
            <a:picLocks noChangeAspect="1"/>
          </p:cNvPicPr>
          <p:nvPr/>
        </p:nvPicPr>
        <p:blipFill>
          <a:blip r:embed="rId3">
            <a:extLst>
              <a:ext uri="{28A0092B-C50C-407E-A947-70E740481C1C}">
                <a14:useLocalDpi xmlns:a14="http://schemas.microsoft.com/office/drawing/2010/main" val="0"/>
              </a:ext>
            </a:extLst>
          </a:blip>
          <a:srcRect l="1683" t="1683" r="77623" b="17783"/>
          <a:stretch>
            <a:fillRect/>
          </a:stretch>
        </p:blipFill>
        <p:spPr bwMode="auto">
          <a:xfrm>
            <a:off x="8780432" y="2879913"/>
            <a:ext cx="2455333" cy="36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2588" y="3070412"/>
            <a:ext cx="5127314" cy="344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noChangeArrowheads="1"/>
          </p:cNvSpPr>
          <p:nvPr/>
        </p:nvSpPr>
        <p:spPr bwMode="auto">
          <a:xfrm>
            <a:off x="310030" y="241549"/>
            <a:ext cx="5338380"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94" b="1" u="sng">
                <a:solidFill>
                  <a:srgbClr val="339966"/>
                </a:solidFill>
                <a:latin typeface="Times New Roman" panose="02020603050405020304" pitchFamily="18" charset="0"/>
              </a:rPr>
              <a:t>II. </a:t>
            </a:r>
            <a:r>
              <a:rPr lang="en-US" altLang="en-US" sz="3294" b="1" u="sng">
                <a:solidFill>
                  <a:srgbClr val="339966"/>
                </a:solidFill>
                <a:latin typeface="Times New Roman" panose="02020603050405020304" pitchFamily="18" charset="0"/>
              </a:rPr>
              <a:t>Cách sử dụng trang phục</a:t>
            </a:r>
          </a:p>
          <a:p>
            <a:pPr>
              <a:spcBef>
                <a:spcPct val="50000"/>
              </a:spcBef>
            </a:pP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sp>
        <p:nvSpPr>
          <p:cNvPr id="12" name="Rectangle 11"/>
          <p:cNvSpPr>
            <a:spLocks noChangeArrowheads="1"/>
          </p:cNvSpPr>
          <p:nvPr/>
        </p:nvSpPr>
        <p:spPr bwMode="auto">
          <a:xfrm>
            <a:off x="0" y="871569"/>
            <a:ext cx="5019383"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2.</a:t>
            </a:r>
            <a:r>
              <a:rPr lang="vi-VN" altLang="en-US" sz="3294">
                <a:solidFill>
                  <a:srgbClr val="8DC7B0"/>
                </a:solidFill>
                <a:latin typeface="Times New Roman" panose="02020603050405020304" pitchFamily="18" charset="0"/>
              </a:rPr>
              <a:t> </a:t>
            </a:r>
            <a:r>
              <a:rPr lang="en-US" altLang="en-US" sz="3294">
                <a:solidFill>
                  <a:srgbClr val="8DC7B0"/>
                </a:solidFill>
                <a:latin typeface="Times New Roman" panose="02020603050405020304" pitchFamily="18" charset="0"/>
              </a:rPr>
              <a:t>Cách phối hợp trang phục</a:t>
            </a:r>
          </a:p>
        </p:txBody>
      </p:sp>
    </p:spTree>
    <p:extLst>
      <p:ext uri="{BB962C8B-B14F-4D97-AF65-F5344CB8AC3E}">
        <p14:creationId xmlns:p14="http://schemas.microsoft.com/office/powerpoint/2010/main" val="35136869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6387"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389" name="Freeform 19"/>
          <p:cNvSpPr>
            <a:spLocks/>
          </p:cNvSpPr>
          <p:nvPr/>
        </p:nvSpPr>
        <p:spPr bwMode="auto">
          <a:xfrm rot="5400000">
            <a:off x="3183093" y="-3073525"/>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2294" name="Rectangle 11"/>
          <p:cNvSpPr>
            <a:spLocks noChangeArrowheads="1"/>
          </p:cNvSpPr>
          <p:nvPr/>
        </p:nvSpPr>
        <p:spPr bwMode="auto">
          <a:xfrm>
            <a:off x="0" y="871569"/>
            <a:ext cx="5019383"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2.</a:t>
            </a:r>
            <a:r>
              <a:rPr lang="vi-VN" altLang="en-US" sz="3294">
                <a:solidFill>
                  <a:srgbClr val="8DC7B0"/>
                </a:solidFill>
                <a:latin typeface="Times New Roman" panose="02020603050405020304" pitchFamily="18" charset="0"/>
              </a:rPr>
              <a:t> </a:t>
            </a:r>
            <a:r>
              <a:rPr lang="en-US" altLang="en-US" sz="3294">
                <a:solidFill>
                  <a:srgbClr val="8DC7B0"/>
                </a:solidFill>
                <a:latin typeface="Times New Roman" panose="02020603050405020304" pitchFamily="18" charset="0"/>
              </a:rPr>
              <a:t>Cách phối hợp trang phục</a:t>
            </a:r>
          </a:p>
          <a:p>
            <a:pPr>
              <a:spcBef>
                <a:spcPct val="50000"/>
              </a:spcBef>
            </a:pPr>
            <a:endParaRPr lang="en-US" altLang="vi-VN" sz="3294">
              <a:solidFill>
                <a:srgbClr val="8DC7B0"/>
              </a:solidFill>
              <a:latin typeface="Times New Roman" panose="02020603050405020304" pitchFamily="18" charset="0"/>
            </a:endParaRPr>
          </a:p>
        </p:txBody>
      </p:sp>
      <p:sp>
        <p:nvSpPr>
          <p:cNvPr id="3" name="Rectangle 2"/>
          <p:cNvSpPr>
            <a:spLocks noChangeArrowheads="1"/>
          </p:cNvSpPr>
          <p:nvPr/>
        </p:nvSpPr>
        <p:spPr bwMode="auto">
          <a:xfrm>
            <a:off x="1118098" y="1548902"/>
            <a:ext cx="6096000"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a:solidFill>
                  <a:srgbClr val="0070C0"/>
                </a:solidFill>
                <a:latin typeface="Times New Roman" panose="02020603050405020304" pitchFamily="18" charset="0"/>
                <a:cs typeface="Times New Roman" panose="02020603050405020304" pitchFamily="18" charset="0"/>
              </a:rPr>
              <a:t>Phối hợp về họa tiết </a:t>
            </a:r>
            <a:r>
              <a:rPr lang="vi-VN" altLang="en-US" sz="3294">
                <a:solidFill>
                  <a:srgbClr val="0070C0"/>
                </a:solidFill>
                <a:latin typeface="Times New Roman" panose="02020603050405020304" pitchFamily="18" charset="0"/>
                <a:cs typeface="Times New Roman" panose="02020603050405020304" pitchFamily="18" charset="0"/>
              </a:rPr>
              <a:t/>
            </a:r>
            <a:br>
              <a:rPr lang="vi-VN" altLang="en-US" sz="3294">
                <a:solidFill>
                  <a:srgbClr val="0070C0"/>
                </a:solidFill>
                <a:latin typeface="Times New Roman" panose="02020603050405020304" pitchFamily="18" charset="0"/>
                <a:cs typeface="Times New Roman" panose="02020603050405020304" pitchFamily="18" charset="0"/>
              </a:rPr>
            </a:b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rcRect b="11324"/>
          <a:stretch>
            <a:fillRect/>
          </a:stretch>
        </p:blipFill>
        <p:spPr bwMode="auto">
          <a:xfrm>
            <a:off x="1118098" y="2782794"/>
            <a:ext cx="4367804" cy="309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9540" y="2782794"/>
            <a:ext cx="5331510" cy="309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308785" y="306294"/>
            <a:ext cx="5338380"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94" b="1" u="sng">
                <a:solidFill>
                  <a:srgbClr val="339966"/>
                </a:solidFill>
                <a:latin typeface="Times New Roman" panose="02020603050405020304" pitchFamily="18" charset="0"/>
              </a:rPr>
              <a:t>II. </a:t>
            </a:r>
            <a:r>
              <a:rPr lang="en-US" altLang="en-US" sz="3294" b="1" u="sng">
                <a:solidFill>
                  <a:srgbClr val="339966"/>
                </a:solidFill>
                <a:latin typeface="Times New Roman" panose="02020603050405020304" pitchFamily="18" charset="0"/>
              </a:rPr>
              <a:t>Cách sử dụng trang phục</a:t>
            </a:r>
          </a:p>
          <a:p>
            <a:pPr>
              <a:spcBef>
                <a:spcPct val="50000"/>
              </a:spcBef>
            </a:pP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10858402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500"/>
                                        <p:tgtEl>
                                          <p:spTgt spid="122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17411"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413" name="Freeform 19"/>
          <p:cNvSpPr>
            <a:spLocks/>
          </p:cNvSpPr>
          <p:nvPr/>
        </p:nvSpPr>
        <p:spPr bwMode="auto">
          <a:xfrm rot="5400000">
            <a:off x="3183093" y="-3103407"/>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2294" name="Rectangle 11"/>
          <p:cNvSpPr>
            <a:spLocks noChangeArrowheads="1"/>
          </p:cNvSpPr>
          <p:nvPr/>
        </p:nvSpPr>
        <p:spPr bwMode="auto">
          <a:xfrm>
            <a:off x="388471" y="898961"/>
            <a:ext cx="4958469"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2.</a:t>
            </a:r>
            <a:r>
              <a:rPr lang="vi-VN" altLang="en-US" sz="1412">
                <a:latin typeface="Times New Roman" panose="02020603050405020304" pitchFamily="18" charset="0"/>
              </a:rPr>
              <a:t> </a:t>
            </a:r>
            <a:r>
              <a:rPr lang="en-US" altLang="en-US" sz="3294">
                <a:solidFill>
                  <a:srgbClr val="8DC7B0"/>
                </a:solidFill>
                <a:latin typeface="Times New Roman" panose="02020603050405020304" pitchFamily="18" charset="0"/>
              </a:rPr>
              <a:t>Cách phối hợp trang phục</a:t>
            </a:r>
          </a:p>
          <a:p>
            <a:pPr>
              <a:spcBef>
                <a:spcPct val="50000"/>
              </a:spcBef>
            </a:pPr>
            <a:endParaRPr lang="en-US" altLang="vi-VN" sz="3294">
              <a:solidFill>
                <a:srgbClr val="8DC7B0"/>
              </a:solidFill>
              <a:latin typeface="Times New Roman" panose="02020603050405020304" pitchFamily="18" charset="0"/>
            </a:endParaRPr>
          </a:p>
        </p:txBody>
      </p:sp>
      <p:sp>
        <p:nvSpPr>
          <p:cNvPr id="3" name="Rectangle 2"/>
          <p:cNvSpPr>
            <a:spLocks noChangeArrowheads="1"/>
          </p:cNvSpPr>
          <p:nvPr/>
        </p:nvSpPr>
        <p:spPr bwMode="auto">
          <a:xfrm>
            <a:off x="1118098" y="1548902"/>
            <a:ext cx="6096000"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a:solidFill>
                  <a:srgbClr val="0070C0"/>
                </a:solidFill>
                <a:latin typeface="Times New Roman" panose="02020603050405020304" pitchFamily="18" charset="0"/>
                <a:cs typeface="Times New Roman" panose="02020603050405020304" pitchFamily="18" charset="0"/>
              </a:rPr>
              <a:t>Phối hợp về màu sắc</a:t>
            </a:r>
            <a:r>
              <a:rPr lang="vi-VN" altLang="en-US" sz="3294">
                <a:solidFill>
                  <a:srgbClr val="0070C0"/>
                </a:solidFill>
                <a:latin typeface="Times New Roman" panose="02020603050405020304" pitchFamily="18" charset="0"/>
                <a:cs typeface="Times New Roman" panose="02020603050405020304" pitchFamily="18" charset="0"/>
              </a:rPr>
              <a:t/>
            </a:r>
            <a:br>
              <a:rPr lang="vi-VN" altLang="en-US" sz="3294">
                <a:solidFill>
                  <a:srgbClr val="0070C0"/>
                </a:solidFill>
                <a:latin typeface="Times New Roman" panose="02020603050405020304" pitchFamily="18" charset="0"/>
                <a:cs typeface="Times New Roman" panose="02020603050405020304" pitchFamily="18" charset="0"/>
              </a:rPr>
            </a:b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6952" y="2554941"/>
            <a:ext cx="4938059" cy="248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403" y="2195109"/>
            <a:ext cx="6032500" cy="365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noChangeArrowheads="1"/>
          </p:cNvSpPr>
          <p:nvPr/>
        </p:nvSpPr>
        <p:spPr bwMode="auto">
          <a:xfrm>
            <a:off x="212913" y="374775"/>
            <a:ext cx="5338380"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94" b="1" u="sng">
                <a:solidFill>
                  <a:srgbClr val="339966"/>
                </a:solidFill>
                <a:latin typeface="Times New Roman" panose="02020603050405020304" pitchFamily="18" charset="0"/>
              </a:rPr>
              <a:t>II. </a:t>
            </a:r>
            <a:r>
              <a:rPr lang="en-US" altLang="en-US" sz="3294" b="1" u="sng">
                <a:solidFill>
                  <a:srgbClr val="339966"/>
                </a:solidFill>
                <a:latin typeface="Times New Roman" panose="02020603050405020304" pitchFamily="18" charset="0"/>
              </a:rPr>
              <a:t>Cách sử dụng trang phục</a:t>
            </a:r>
          </a:p>
          <a:p>
            <a:pPr>
              <a:spcBef>
                <a:spcPct val="50000"/>
              </a:spcBef>
            </a:pP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33983547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341</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#9Slide04 AdrianeSwash</vt:lpstr>
      <vt:lpstr>#9Slide05 Garris</vt:lpstr>
      <vt:lpstr>#9Slide05 Habano</vt:lpstr>
      <vt:lpstr>Arial</vt:lpstr>
      <vt:lpstr>Calibri</vt:lpstr>
      <vt:lpstr>Calibri Light</vt:lpstr>
      <vt:lpstr>Lato Light</vt:lpstr>
      <vt:lpstr>Times New Roman</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Thuy</dc:creator>
  <cp:lastModifiedBy>dao hong lien</cp:lastModifiedBy>
  <cp:revision>6</cp:revision>
  <dcterms:created xsi:type="dcterms:W3CDTF">2023-02-07T16:13:02Z</dcterms:created>
  <dcterms:modified xsi:type="dcterms:W3CDTF">2023-02-13T15:14:52Z</dcterms:modified>
</cp:coreProperties>
</file>