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8" r:id="rId2"/>
    <p:sldId id="293" r:id="rId3"/>
    <p:sldId id="262" r:id="rId4"/>
    <p:sldId id="285" r:id="rId5"/>
    <p:sldId id="264" r:id="rId6"/>
    <p:sldId id="265" r:id="rId7"/>
    <p:sldId id="266" r:id="rId8"/>
    <p:sldId id="267" r:id="rId9"/>
    <p:sldId id="268" r:id="rId10"/>
    <p:sldId id="269" r:id="rId11"/>
    <p:sldId id="294" r:id="rId12"/>
    <p:sldId id="295" r:id="rId13"/>
    <p:sldId id="276" r:id="rId14"/>
    <p:sldId id="277" r:id="rId15"/>
    <p:sldId id="290" r:id="rId16"/>
    <p:sldId id="291" r:id="rId17"/>
    <p:sldId id="292" r:id="rId18"/>
    <p:sldId id="280" r:id="rId19"/>
    <p:sldId id="282" r:id="rId20"/>
    <p:sldId id="297"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81B"/>
    <a:srgbClr val="003366"/>
    <a:srgbClr val="000066"/>
    <a:srgbClr val="00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00498B-E001-469D-88C0-5B1F82A548D1}"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397906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0498B-E001-469D-88C0-5B1F82A548D1}"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8222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0498B-E001-469D-88C0-5B1F82A548D1}"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197192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E9FAB7-687D-4BBE-A829-3E82D5230597}" type="slidenum">
              <a:rPr lang="en-US" altLang="en-US"/>
              <a:pPr>
                <a:defRPr/>
              </a:pPr>
              <a:t>‹#›</a:t>
            </a:fld>
            <a:endParaRPr lang="en-US" altLang="en-US"/>
          </a:p>
        </p:txBody>
      </p:sp>
    </p:spTree>
    <p:extLst>
      <p:ext uri="{BB962C8B-B14F-4D97-AF65-F5344CB8AC3E}">
        <p14:creationId xmlns:p14="http://schemas.microsoft.com/office/powerpoint/2010/main" val="2578944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89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0498B-E001-469D-88C0-5B1F82A548D1}"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111169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00498B-E001-469D-88C0-5B1F82A548D1}"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233778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00498B-E001-469D-88C0-5B1F82A548D1}"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40707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00498B-E001-469D-88C0-5B1F82A548D1}" type="datetimeFigureOut">
              <a:rPr lang="en-US" smtClean="0"/>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218873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00498B-E001-469D-88C0-5B1F82A548D1}" type="datetimeFigureOut">
              <a:rPr lang="en-US" smtClean="0"/>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33316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0498B-E001-469D-88C0-5B1F82A548D1}" type="datetimeFigureOut">
              <a:rPr lang="en-US" smtClean="0"/>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27884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0498B-E001-469D-88C0-5B1F82A548D1}"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201145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0498B-E001-469D-88C0-5B1F82A548D1}"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C6D71-8EB4-432E-9CCA-3891D6E8884D}" type="slidenum">
              <a:rPr lang="en-US" smtClean="0"/>
              <a:t>‹#›</a:t>
            </a:fld>
            <a:endParaRPr lang="en-US"/>
          </a:p>
        </p:txBody>
      </p:sp>
    </p:spTree>
    <p:extLst>
      <p:ext uri="{BB962C8B-B14F-4D97-AF65-F5344CB8AC3E}">
        <p14:creationId xmlns:p14="http://schemas.microsoft.com/office/powerpoint/2010/main" val="16630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alpha val="8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0498B-E001-469D-88C0-5B1F82A548D1}" type="datetimeFigureOut">
              <a:rPr lang="en-US" smtClean="0"/>
              <a:t>2/18/2023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C6D71-8EB4-432E-9CCA-3891D6E8884D}" type="slidenum">
              <a:rPr lang="en-US" smtClean="0"/>
              <a:t>‹#›</a:t>
            </a:fld>
            <a:endParaRPr lang="en-US"/>
          </a:p>
        </p:txBody>
      </p:sp>
    </p:spTree>
    <p:extLst>
      <p:ext uri="{BB962C8B-B14F-4D97-AF65-F5344CB8AC3E}">
        <p14:creationId xmlns:p14="http://schemas.microsoft.com/office/powerpoint/2010/main" val="2792290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7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2.jpg"/><Relationship Id="rId4" Type="http://schemas.openxmlformats.org/officeDocument/2006/relationships/image" Target="../media/image39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0.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710.png"/><Relationship Id="rId3" Type="http://schemas.openxmlformats.org/officeDocument/2006/relationships/image" Target="../media/image430.png"/><Relationship Id="rId7" Type="http://schemas.openxmlformats.org/officeDocument/2006/relationships/image" Target="../media/image610.png"/><Relationship Id="rId12" Type="http://schemas.openxmlformats.org/officeDocument/2006/relationships/image" Target="../media/image640.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90.png"/><Relationship Id="rId10" Type="http://schemas.openxmlformats.org/officeDocument/2006/relationships/image" Target="../media/image71.png"/><Relationship Id="rId4" Type="http://schemas.openxmlformats.org/officeDocument/2006/relationships/image" Target="../media/image530.png"/><Relationship Id="rId9" Type="http://schemas.openxmlformats.org/officeDocument/2006/relationships/image" Target="../media/image6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C:\Users\Admin\Downloads\sketchpad-50\GSP5.ex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10.png"/><Relationship Id="rId4" Type="http://schemas.openxmlformats.org/officeDocument/2006/relationships/image" Target="../media/image611.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0.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00.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911107" y="1580505"/>
            <a:ext cx="8497326" cy="1661993"/>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TOÁN 9</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000" b="1" dirty="0">
                <a:ln w="38100">
                  <a:noFill/>
                </a:ln>
                <a:solidFill>
                  <a:srgbClr val="FFFF00"/>
                </a:solidFill>
                <a:latin typeface="Times New Roman" panose="02020603050405020304" pitchFamily="18" charset="0"/>
                <a:cs typeface="Times New Roman" panose="02020603050405020304" pitchFamily="18" charset="0"/>
              </a:rPr>
              <a:t>BÀI 2. HÌNH NÓN – DIỆN TÍCH XUNG QUANH</a:t>
            </a:r>
          </a:p>
          <a:p>
            <a:pPr algn="ctr"/>
            <a:r>
              <a:rPr lang="en-US" sz="3000" b="1" dirty="0">
                <a:ln w="38100">
                  <a:noFill/>
                </a:ln>
                <a:solidFill>
                  <a:srgbClr val="FFFF00"/>
                </a:solidFill>
                <a:latin typeface="Times New Roman" panose="02020603050405020304" pitchFamily="18" charset="0"/>
                <a:cs typeface="Times New Roman" panose="02020603050405020304" pitchFamily="18" charset="0"/>
              </a:rPr>
              <a:t>VÀ THỂ TÍCH HÌNH NÓN</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2905539" cy="954107"/>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Chu Thị Thu</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Tự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7988300" y="1747838"/>
            <a:ext cx="2247900" cy="2514600"/>
          </a:xfrm>
          <a:prstGeom prst="can">
            <a:avLst>
              <a:gd name="adj" fmla="val 46398"/>
            </a:avLst>
          </a:prstGeom>
          <a:noFill/>
          <a:ln w="12700">
            <a:solidFill>
              <a:schemeClr val="bg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0659" name="Oval 3"/>
          <p:cNvSpPr>
            <a:spLocks noChangeArrowheads="1"/>
          </p:cNvSpPr>
          <p:nvPr/>
        </p:nvSpPr>
        <p:spPr bwMode="auto">
          <a:xfrm>
            <a:off x="7988300" y="2890838"/>
            <a:ext cx="2209800" cy="876300"/>
          </a:xfrm>
          <a:prstGeom prst="ellipse">
            <a:avLst/>
          </a:prstGeom>
          <a:solidFill>
            <a:srgbClr val="00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70660" name="Group 4"/>
          <p:cNvGrpSpPr>
            <a:grpSpLocks/>
          </p:cNvGrpSpPr>
          <p:nvPr/>
        </p:nvGrpSpPr>
        <p:grpSpPr bwMode="auto">
          <a:xfrm rot="-5175556">
            <a:off x="7911307" y="-2380"/>
            <a:ext cx="2136775" cy="2284412"/>
            <a:chOff x="3168" y="1680"/>
            <a:chExt cx="1346" cy="1439"/>
          </a:xfrm>
        </p:grpSpPr>
        <p:grpSp>
          <p:nvGrpSpPr>
            <p:cNvPr id="16406" name="Group 5"/>
            <p:cNvGrpSpPr>
              <a:grpSpLocks/>
            </p:cNvGrpSpPr>
            <p:nvPr/>
          </p:nvGrpSpPr>
          <p:grpSpPr bwMode="auto">
            <a:xfrm rot="10342618">
              <a:off x="3168" y="1680"/>
              <a:ext cx="1346" cy="1439"/>
              <a:chOff x="3384" y="1392"/>
              <a:chExt cx="1354" cy="1444"/>
            </a:xfrm>
          </p:grpSpPr>
          <p:sp>
            <p:nvSpPr>
              <p:cNvPr id="70662" name="Arc 6"/>
              <p:cNvSpPr>
                <a:spLocks/>
              </p:cNvSpPr>
              <p:nvPr/>
            </p:nvSpPr>
            <p:spPr bwMode="auto">
              <a:xfrm rot="5821826">
                <a:off x="2839" y="1931"/>
                <a:ext cx="1375" cy="286"/>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70663" name="AutoShape 7"/>
              <p:cNvSpPr>
                <a:spLocks noChangeArrowheads="1"/>
              </p:cNvSpPr>
              <p:nvPr/>
            </p:nvSpPr>
            <p:spPr bwMode="auto">
              <a:xfrm rot="5749370">
                <a:off x="3490" y="1583"/>
                <a:ext cx="1383" cy="1112"/>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70664" name="Arc 8"/>
              <p:cNvSpPr>
                <a:spLocks/>
              </p:cNvSpPr>
              <p:nvPr/>
            </p:nvSpPr>
            <p:spPr bwMode="auto">
              <a:xfrm rot="5749370">
                <a:off x="3043" y="1946"/>
                <a:ext cx="1365" cy="286"/>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70665" name="Oval 9"/>
            <p:cNvSpPr>
              <a:spLocks noChangeArrowheads="1"/>
            </p:cNvSpPr>
            <p:nvPr/>
          </p:nvSpPr>
          <p:spPr bwMode="auto">
            <a:xfrm>
              <a:off x="4020" y="1728"/>
              <a:ext cx="480" cy="1296"/>
            </a:xfrm>
            <a:prstGeom prst="ellipse">
              <a:avLst/>
            </a:prstGeom>
            <a:gradFill rotWithShape="1">
              <a:gsLst>
                <a:gs pos="0">
                  <a:srgbClr val="00FFFF"/>
                </a:gs>
                <a:gs pos="50000">
                  <a:schemeClr val="bg1"/>
                </a:gs>
                <a:gs pos="100000">
                  <a:srgbClr val="00FFFF"/>
                </a:gs>
              </a:gsLst>
              <a:lin ang="5400000" scaled="1"/>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70666" name="Oval 10"/>
          <p:cNvSpPr>
            <a:spLocks noChangeArrowheads="1"/>
          </p:cNvSpPr>
          <p:nvPr/>
        </p:nvSpPr>
        <p:spPr bwMode="auto">
          <a:xfrm rot="10777966" flipH="1">
            <a:off x="8369300" y="677864"/>
            <a:ext cx="1143000" cy="1603375"/>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6390" name="Group 11"/>
          <p:cNvGrpSpPr>
            <a:grpSpLocks/>
          </p:cNvGrpSpPr>
          <p:nvPr/>
        </p:nvGrpSpPr>
        <p:grpSpPr bwMode="auto">
          <a:xfrm>
            <a:off x="5359400" y="1595438"/>
            <a:ext cx="2247900" cy="2514600"/>
            <a:chOff x="3480" y="1662"/>
            <a:chExt cx="1416" cy="1584"/>
          </a:xfrm>
        </p:grpSpPr>
        <p:grpSp>
          <p:nvGrpSpPr>
            <p:cNvPr id="16397" name="Group 12"/>
            <p:cNvGrpSpPr>
              <a:grpSpLocks/>
            </p:cNvGrpSpPr>
            <p:nvPr/>
          </p:nvGrpSpPr>
          <p:grpSpPr bwMode="auto">
            <a:xfrm>
              <a:off x="3504" y="1872"/>
              <a:ext cx="1383" cy="1374"/>
              <a:chOff x="1488" y="2736"/>
              <a:chExt cx="680" cy="745"/>
            </a:xfrm>
          </p:grpSpPr>
          <p:grpSp>
            <p:nvGrpSpPr>
              <p:cNvPr id="16400" name="Group 13"/>
              <p:cNvGrpSpPr>
                <a:grpSpLocks/>
              </p:cNvGrpSpPr>
              <p:nvPr/>
            </p:nvGrpSpPr>
            <p:grpSpPr bwMode="auto">
              <a:xfrm>
                <a:off x="1488" y="2736"/>
                <a:ext cx="680" cy="745"/>
                <a:chOff x="1488" y="2736"/>
                <a:chExt cx="680" cy="745"/>
              </a:xfrm>
            </p:grpSpPr>
            <p:sp>
              <p:nvSpPr>
                <p:cNvPr id="70670" name="Arc 14"/>
                <p:cNvSpPr>
                  <a:spLocks/>
                </p:cNvSpPr>
                <p:nvPr/>
              </p:nvSpPr>
              <p:spPr bwMode="auto">
                <a:xfrm>
                  <a:off x="1488" y="3326"/>
                  <a:ext cx="676" cy="155"/>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70671" name="AutoShape 15"/>
                <p:cNvSpPr>
                  <a:spLocks noChangeArrowheads="1"/>
                </p:cNvSpPr>
                <p:nvPr/>
              </p:nvSpPr>
              <p:spPr bwMode="auto">
                <a:xfrm>
                  <a:off x="1488" y="2736"/>
                  <a:ext cx="680" cy="603"/>
                </a:xfrm>
                <a:prstGeom prst="flowChartExtract">
                  <a:avLst/>
                </a:prstGeom>
                <a:gradFill rotWithShape="1">
                  <a:gsLst>
                    <a:gs pos="0">
                      <a:srgbClr val="FF99FF"/>
                    </a:gs>
                    <a:gs pos="50000">
                      <a:schemeClr val="bg1"/>
                    </a:gs>
                    <a:gs pos="100000">
                      <a:srgbClr val="FF99FF"/>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70672" name="Arc 16"/>
                <p:cNvSpPr>
                  <a:spLocks/>
                </p:cNvSpPr>
                <p:nvPr/>
              </p:nvSpPr>
              <p:spPr bwMode="auto">
                <a:xfrm>
                  <a:off x="1491" y="3210"/>
                  <a:ext cx="671" cy="155"/>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accent5">
                      <a:lumMod val="50000"/>
                    </a:schemeClr>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16401" name="Line 17"/>
              <p:cNvSpPr>
                <a:spLocks noChangeShapeType="1"/>
              </p:cNvSpPr>
              <p:nvPr/>
            </p:nvSpPr>
            <p:spPr bwMode="auto">
              <a:xfrm>
                <a:off x="1824" y="3339"/>
                <a:ext cx="34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Oval 18"/>
              <p:cNvSpPr>
                <a:spLocks noChangeArrowheads="1"/>
              </p:cNvSpPr>
              <p:nvPr/>
            </p:nvSpPr>
            <p:spPr bwMode="auto">
              <a:xfrm>
                <a:off x="1817" y="3326"/>
                <a:ext cx="27" cy="27"/>
              </a:xfrm>
              <a:prstGeom prst="ellipse">
                <a:avLst/>
              </a:prstGeom>
              <a:gradFill rotWithShape="1">
                <a:gsLst>
                  <a:gs pos="0">
                    <a:srgbClr val="FF99FF"/>
                  </a:gs>
                  <a:gs pos="50000">
                    <a:schemeClr val="bg1"/>
                  </a:gs>
                  <a:gs pos="100000">
                    <a:srgbClr val="FF99FF"/>
                  </a:gs>
                </a:gsLst>
                <a:lin ang="0" scaled="1"/>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16398" name="AutoShape 19"/>
            <p:cNvSpPr>
              <a:spLocks noChangeArrowheads="1"/>
            </p:cNvSpPr>
            <p:nvPr/>
          </p:nvSpPr>
          <p:spPr bwMode="auto">
            <a:xfrm>
              <a:off x="3480" y="1662"/>
              <a:ext cx="1416" cy="1584"/>
            </a:xfrm>
            <a:prstGeom prst="can">
              <a:avLst>
                <a:gd name="adj" fmla="val 46398"/>
              </a:avLst>
            </a:prstGeom>
            <a:noFill/>
            <a:ln w="19050">
              <a:solidFill>
                <a:schemeClr val="bg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399" name="Line 20"/>
            <p:cNvSpPr>
              <a:spLocks noChangeShapeType="1"/>
            </p:cNvSpPr>
            <p:nvPr/>
          </p:nvSpPr>
          <p:spPr bwMode="auto">
            <a:xfrm>
              <a:off x="4188" y="1902"/>
              <a:ext cx="0" cy="1104"/>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391" name="Text Box 31"/>
          <p:cNvSpPr txBox="1">
            <a:spLocks noChangeArrowheads="1"/>
          </p:cNvSpPr>
          <p:nvPr/>
        </p:nvSpPr>
        <p:spPr bwMode="auto">
          <a:xfrm>
            <a:off x="1026797" y="608904"/>
            <a:ext cx="4176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b="1" dirty="0">
                <a:solidFill>
                  <a:srgbClr val="FFFF00"/>
                </a:solidFill>
                <a:latin typeface="Times New Roman" panose="02020603050405020304" pitchFamily="18" charset="0"/>
              </a:rPr>
              <a:t>3. Thể tích hình nón </a:t>
            </a:r>
            <a:endParaRPr lang="en-US" altLang="en-US" b="1" dirty="0">
              <a:solidFill>
                <a:srgbClr val="FFFF00"/>
              </a:solidFill>
              <a:latin typeface="Times New Roman" panose="02020603050405020304" pitchFamily="18" charset="0"/>
            </a:endParaRPr>
          </a:p>
        </p:txBody>
      </p:sp>
      <p:sp>
        <p:nvSpPr>
          <p:cNvPr id="16393" name="TextBox 29"/>
          <p:cNvSpPr txBox="1">
            <a:spLocks noChangeArrowheads="1"/>
          </p:cNvSpPr>
          <p:nvPr/>
        </p:nvSpPr>
        <p:spPr bwMode="auto">
          <a:xfrm>
            <a:off x="989273" y="2747256"/>
            <a:ext cx="448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v"/>
              <a:defRPr/>
            </a:pPr>
            <a:r>
              <a:rPr lang="vi-VN" altLang="en-US" sz="2400" dirty="0">
                <a:solidFill>
                  <a:srgbClr val="FFFF00"/>
                </a:solidFill>
              </a:rPr>
              <a:t>Thể tích của hình nón là :</a:t>
            </a:r>
          </a:p>
          <a:p>
            <a:pPr marL="0" indent="0">
              <a:spcBef>
                <a:spcPct val="0"/>
              </a:spcBef>
              <a:buNone/>
              <a:defRPr/>
            </a:pPr>
            <a:r>
              <a:rPr lang="vi-VN" altLang="en-US" sz="2400" dirty="0">
                <a:solidFill>
                  <a:schemeClr val="bg1"/>
                </a:solidFill>
              </a:rPr>
              <a:t> </a:t>
            </a:r>
            <a:endParaRPr lang="en-US" altLang="en-US" sz="2400" dirty="0">
              <a:solidFill>
                <a:schemeClr val="bg1"/>
              </a:solidFill>
            </a:endParaRPr>
          </a:p>
        </p:txBody>
      </p:sp>
      <p:sp>
        <p:nvSpPr>
          <p:cNvPr id="16394" name="TextBox 30"/>
          <p:cNvSpPr txBox="1">
            <a:spLocks noChangeArrowheads="1"/>
          </p:cNvSpPr>
          <p:nvPr/>
        </p:nvSpPr>
        <p:spPr bwMode="auto">
          <a:xfrm>
            <a:off x="1481031" y="4195688"/>
            <a:ext cx="6056740"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400" dirty="0">
                <a:solidFill>
                  <a:schemeClr val="bg1"/>
                </a:solidFill>
              </a:rPr>
              <a:t>Trong đó:</a:t>
            </a:r>
          </a:p>
          <a:p>
            <a:pPr>
              <a:lnSpc>
                <a:spcPct val="150000"/>
              </a:lnSpc>
              <a:spcBef>
                <a:spcPct val="0"/>
              </a:spcBef>
              <a:buFontTx/>
              <a:buNone/>
            </a:pPr>
            <a:r>
              <a:rPr lang="vi-VN" altLang="en-US" sz="2400" dirty="0">
                <a:solidFill>
                  <a:schemeClr val="bg1"/>
                </a:solidFill>
              </a:rPr>
              <a:t>+) </a:t>
            </a:r>
            <a:r>
              <a:rPr lang="vi-VN" altLang="en-US" sz="2400" b="1" dirty="0">
                <a:solidFill>
                  <a:srgbClr val="FFFF00"/>
                </a:solidFill>
              </a:rPr>
              <a:t>r</a:t>
            </a:r>
            <a:r>
              <a:rPr lang="vi-VN" altLang="en-US" sz="2400" dirty="0">
                <a:solidFill>
                  <a:schemeClr val="bg1"/>
                </a:solidFill>
              </a:rPr>
              <a:t> là  bán kính đáy của hình nón</a:t>
            </a:r>
          </a:p>
          <a:p>
            <a:pPr>
              <a:lnSpc>
                <a:spcPct val="150000"/>
              </a:lnSpc>
              <a:spcBef>
                <a:spcPct val="0"/>
              </a:spcBef>
              <a:buFontTx/>
              <a:buNone/>
            </a:pPr>
            <a:r>
              <a:rPr lang="vi-VN" altLang="en-US" sz="2400" dirty="0">
                <a:solidFill>
                  <a:schemeClr val="bg1"/>
                </a:solidFill>
              </a:rPr>
              <a:t>+)</a:t>
            </a:r>
            <a:r>
              <a:rPr lang="vi-VN" altLang="en-US" sz="2400" b="1" dirty="0">
                <a:solidFill>
                  <a:srgbClr val="FFFF00"/>
                </a:solidFill>
              </a:rPr>
              <a:t> h </a:t>
            </a:r>
            <a:r>
              <a:rPr lang="vi-VN" altLang="en-US" sz="2400" dirty="0">
                <a:solidFill>
                  <a:schemeClr val="bg1"/>
                </a:solidFill>
              </a:rPr>
              <a:t>là độ dài đường cao hình nón</a:t>
            </a:r>
          </a:p>
        </p:txBody>
      </p:sp>
      <p:sp>
        <p:nvSpPr>
          <p:cNvPr id="3" name="Rectangle 2"/>
          <p:cNvSpPr/>
          <p:nvPr/>
        </p:nvSpPr>
        <p:spPr>
          <a:xfrm>
            <a:off x="1442492" y="3350622"/>
            <a:ext cx="2424980" cy="818465"/>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590841" y="3323568"/>
                <a:ext cx="2166298"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FF00"/>
                              </a:solidFill>
                              <a:latin typeface="Cambria Math" panose="02040503050406030204" pitchFamily="18" charset="0"/>
                            </a:rPr>
                          </m:ctrlPr>
                        </m:sSubPr>
                        <m:e>
                          <m:r>
                            <a:rPr lang="en-US" sz="2400" b="1" i="0">
                              <a:solidFill>
                                <a:srgbClr val="FFFF00"/>
                              </a:solidFill>
                              <a:latin typeface="Cambria Math" panose="02040503050406030204" pitchFamily="18" charset="0"/>
                            </a:rPr>
                            <m:t>𝐕</m:t>
                          </m:r>
                        </m:e>
                        <m:sub>
                          <m:r>
                            <a:rPr lang="vi-VN" sz="2400" b="1" i="0" smtClean="0">
                              <a:solidFill>
                                <a:srgbClr val="FFFF00"/>
                              </a:solidFill>
                              <a:latin typeface="Cambria Math" panose="02040503050406030204" pitchFamily="18" charset="0"/>
                            </a:rPr>
                            <m:t>𝐧</m:t>
                          </m:r>
                          <m:r>
                            <a:rPr lang="vi-VN" sz="2400" b="1" i="0" smtClean="0">
                              <a:solidFill>
                                <a:srgbClr val="FFFF00"/>
                              </a:solidFill>
                              <a:latin typeface="Cambria Math" panose="02040503050406030204" pitchFamily="18" charset="0"/>
                            </a:rPr>
                            <m:t>ó</m:t>
                          </m:r>
                          <m:r>
                            <a:rPr lang="vi-VN" sz="2400" b="1" i="0" smtClean="0">
                              <a:solidFill>
                                <a:srgbClr val="FFFF00"/>
                              </a:solidFill>
                              <a:latin typeface="Cambria Math" panose="02040503050406030204" pitchFamily="18" charset="0"/>
                            </a:rPr>
                            <m:t>𝐧</m:t>
                          </m:r>
                        </m:sub>
                      </m:sSub>
                      <m:r>
                        <a:rPr lang="en-US" sz="2400" b="1" i="0">
                          <a:solidFill>
                            <a:srgbClr val="FFFF00"/>
                          </a:solidFill>
                          <a:latin typeface="Cambria Math" panose="02040503050406030204" pitchFamily="18" charset="0"/>
                        </a:rPr>
                        <m:t>=</m:t>
                      </m:r>
                      <m:f>
                        <m:fPr>
                          <m:ctrlPr>
                            <a:rPr lang="en-US" sz="2400" b="1" i="1">
                              <a:solidFill>
                                <a:srgbClr val="FFFF00"/>
                              </a:solidFill>
                              <a:latin typeface="Cambria Math" panose="02040503050406030204" pitchFamily="18" charset="0"/>
                            </a:rPr>
                          </m:ctrlPr>
                        </m:fPr>
                        <m:num>
                          <m:r>
                            <a:rPr lang="en-US" sz="2400" b="1" i="0">
                              <a:solidFill>
                                <a:srgbClr val="FFFF00"/>
                              </a:solidFill>
                              <a:latin typeface="Cambria Math" panose="02040503050406030204" pitchFamily="18" charset="0"/>
                            </a:rPr>
                            <m:t>𝟏</m:t>
                          </m:r>
                        </m:num>
                        <m:den>
                          <m:r>
                            <a:rPr lang="en-US" sz="2400" b="1" i="0">
                              <a:solidFill>
                                <a:srgbClr val="FFFF00"/>
                              </a:solidFill>
                              <a:latin typeface="Cambria Math" panose="02040503050406030204" pitchFamily="18" charset="0"/>
                            </a:rPr>
                            <m:t>𝟑</m:t>
                          </m:r>
                        </m:den>
                      </m:f>
                      <m:r>
                        <a:rPr lang="en-US" sz="2400" b="1" i="0">
                          <a:solidFill>
                            <a:srgbClr val="FFFF00"/>
                          </a:solidFill>
                          <a:latin typeface="Cambria Math" panose="02040503050406030204" pitchFamily="18" charset="0"/>
                        </a:rPr>
                        <m:t>𝛑</m:t>
                      </m:r>
                      <m:sSup>
                        <m:sSupPr>
                          <m:ctrlPr>
                            <a:rPr lang="en-US" sz="2400" b="1" i="1">
                              <a:solidFill>
                                <a:srgbClr val="FFFF00"/>
                              </a:solidFill>
                              <a:latin typeface="Cambria Math" panose="02040503050406030204" pitchFamily="18" charset="0"/>
                            </a:rPr>
                          </m:ctrlPr>
                        </m:sSupPr>
                        <m:e>
                          <m:r>
                            <a:rPr lang="en-US" sz="2400" b="1" i="0">
                              <a:solidFill>
                                <a:srgbClr val="FFFF00"/>
                              </a:solidFill>
                              <a:latin typeface="Cambria Math" panose="02040503050406030204" pitchFamily="18" charset="0"/>
                            </a:rPr>
                            <m:t>𝐫</m:t>
                          </m:r>
                        </m:e>
                        <m:sup>
                          <m:r>
                            <a:rPr lang="en-US" sz="2400" b="1" i="0">
                              <a:solidFill>
                                <a:srgbClr val="FFFF00"/>
                              </a:solidFill>
                              <a:latin typeface="Cambria Math" panose="02040503050406030204" pitchFamily="18" charset="0"/>
                            </a:rPr>
                            <m:t>𝟐</m:t>
                          </m:r>
                        </m:sup>
                      </m:sSup>
                      <m:r>
                        <a:rPr lang="en-US" sz="2400" b="1" i="0">
                          <a:solidFill>
                            <a:srgbClr val="FFFF00"/>
                          </a:solidFill>
                          <a:latin typeface="Cambria Math" panose="02040503050406030204" pitchFamily="18" charset="0"/>
                        </a:rPr>
                        <m:t>𝐡</m:t>
                      </m:r>
                    </m:oMath>
                  </m:oMathPara>
                </a14:m>
                <a:endParaRPr lang="en-US" sz="2400" b="1" dirty="0">
                  <a:solidFill>
                    <a:srgbClr val="FFFF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590841" y="3323568"/>
                <a:ext cx="2166298" cy="78617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76426" y="1595438"/>
                <a:ext cx="2424062" cy="702885"/>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en-US" sz="2800" i="1" smtClean="0">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V</m:t>
                        </m:r>
                      </m:e>
                      <m:sub>
                        <m:r>
                          <m:rPr>
                            <m:sty m:val="p"/>
                          </m:rPr>
                          <a:rPr lang="vi-VN" sz="2800" b="0" i="0" smtClean="0">
                            <a:solidFill>
                              <a:srgbClr val="FFFF00"/>
                            </a:solidFill>
                            <a:latin typeface="Cambria Math" panose="02040503050406030204" pitchFamily="18" charset="0"/>
                          </a:rPr>
                          <m:t>n</m:t>
                        </m:r>
                        <m:r>
                          <a:rPr lang="vi-VN" sz="2800" b="0" i="0" smtClean="0">
                            <a:solidFill>
                              <a:srgbClr val="FFFF00"/>
                            </a:solidFill>
                            <a:latin typeface="Cambria Math" panose="02040503050406030204" pitchFamily="18" charset="0"/>
                          </a:rPr>
                          <m:t>ó</m:t>
                        </m:r>
                        <m:r>
                          <m:rPr>
                            <m:sty m:val="p"/>
                          </m:rPr>
                          <a:rPr lang="vi-VN" sz="2800" b="0" i="0" smtClean="0">
                            <a:solidFill>
                              <a:srgbClr val="FFFF00"/>
                            </a:solidFill>
                            <a:latin typeface="Cambria Math" panose="02040503050406030204" pitchFamily="18" charset="0"/>
                          </a:rPr>
                          <m:t>n</m:t>
                        </m:r>
                      </m:sub>
                    </m:sSub>
                    <m:r>
                      <a:rPr lang="en-US" sz="2800" i="0">
                        <a:solidFill>
                          <a:srgbClr val="FFFF00"/>
                        </a:solidFill>
                        <a:latin typeface="Cambria Math" panose="02040503050406030204" pitchFamily="18" charset="0"/>
                      </a:rPr>
                      <m:t>=</m:t>
                    </m:r>
                    <m:f>
                      <m:fPr>
                        <m:ctrlPr>
                          <a:rPr lang="en-US" sz="2800" i="1">
                            <a:solidFill>
                              <a:srgbClr val="FFFF00"/>
                            </a:solidFill>
                            <a:latin typeface="Cambria Math" panose="02040503050406030204" pitchFamily="18" charset="0"/>
                          </a:rPr>
                        </m:ctrlPr>
                      </m:fPr>
                      <m:num>
                        <m:r>
                          <a:rPr lang="en-US" sz="2800" i="0">
                            <a:solidFill>
                              <a:srgbClr val="FFFF00"/>
                            </a:solidFill>
                            <a:latin typeface="Cambria Math" panose="02040503050406030204" pitchFamily="18" charset="0"/>
                          </a:rPr>
                          <m:t>1</m:t>
                        </m:r>
                      </m:num>
                      <m:den>
                        <m:r>
                          <a:rPr lang="en-US" sz="2800" i="0">
                            <a:solidFill>
                              <a:srgbClr val="FFFF00"/>
                            </a:solidFill>
                            <a:latin typeface="Cambria Math" panose="02040503050406030204" pitchFamily="18" charset="0"/>
                          </a:rPr>
                          <m:t>3</m:t>
                        </m:r>
                      </m:den>
                    </m:f>
                    <m:sSub>
                      <m:sSubPr>
                        <m:ctrlPr>
                          <a:rPr lang="en-US" sz="2800" i="1">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V</m:t>
                        </m:r>
                      </m:e>
                      <m:sub>
                        <m:r>
                          <m:rPr>
                            <m:sty m:val="p"/>
                          </m:rPr>
                          <a:rPr lang="vi-VN" sz="2800" b="0" i="0" smtClean="0">
                            <a:solidFill>
                              <a:srgbClr val="FFFF00"/>
                            </a:solidFill>
                            <a:latin typeface="Cambria Math" panose="02040503050406030204" pitchFamily="18" charset="0"/>
                          </a:rPr>
                          <m:t>tr</m:t>
                        </m:r>
                        <m:r>
                          <a:rPr lang="vi-VN" sz="2800" b="0" i="0" smtClean="0">
                            <a:solidFill>
                              <a:srgbClr val="FFFF00"/>
                            </a:solidFill>
                            <a:latin typeface="Cambria Math" panose="02040503050406030204" pitchFamily="18" charset="0"/>
                          </a:rPr>
                          <m:t>ụ</m:t>
                        </m:r>
                      </m:sub>
                    </m:sSub>
                  </m:oMath>
                </a14:m>
                <a:endParaRPr lang="en-US" sz="2800" dirty="0">
                  <a:solidFill>
                    <a:srgbClr val="FF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76426" y="1595438"/>
                <a:ext cx="2424062" cy="702885"/>
              </a:xfrm>
              <a:prstGeom prst="rect">
                <a:avLst/>
              </a:prstGeom>
              <a:blipFill rotWithShape="0">
                <a:blip r:embed="rId3"/>
                <a:stretch>
                  <a:fillRect/>
                </a:stretch>
              </a:blipFill>
            </p:spPr>
            <p:txBody>
              <a:bodyPr/>
              <a:lstStyle/>
              <a:p>
                <a:r>
                  <a:rPr lang="en-US">
                    <a:noFill/>
                  </a:rPr>
                  <a:t> </a:t>
                </a:r>
              </a:p>
            </p:txBody>
          </p:sp>
        </mc:Fallback>
      </mc:AlternateContent>
      <p:cxnSp>
        <p:nvCxnSpPr>
          <p:cNvPr id="10" name="Straight Arrow Connector 9"/>
          <p:cNvCxnSpPr/>
          <p:nvPr/>
        </p:nvCxnSpPr>
        <p:spPr>
          <a:xfrm>
            <a:off x="9178925" y="3780188"/>
            <a:ext cx="19050" cy="49530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610253" y="2231784"/>
            <a:ext cx="13877" cy="1584809"/>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236200" y="3816593"/>
            <a:ext cx="6318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236200" y="2231784"/>
            <a:ext cx="6318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037272" y="4554493"/>
            <a:ext cx="1579919" cy="584775"/>
          </a:xfrm>
          <a:prstGeom prst="rect">
            <a:avLst/>
          </a:prstGeom>
          <a:noFill/>
        </p:spPr>
        <p:txBody>
          <a:bodyPr wrap="square" rtlCol="0">
            <a:spAutoFit/>
          </a:bodyPr>
          <a:lstStyle/>
          <a:p>
            <a:r>
              <a:rPr lang="vi-VN" sz="3200" dirty="0">
                <a:solidFill>
                  <a:srgbClr val="FFFF00"/>
                </a:solidFill>
              </a:rPr>
              <a:t>h</a:t>
            </a:r>
            <a:r>
              <a:rPr lang="vi-VN" sz="3200" baseline="-25000" dirty="0">
                <a:solidFill>
                  <a:srgbClr val="FFFF00"/>
                </a:solidFill>
              </a:rPr>
              <a:t>cột nước</a:t>
            </a:r>
            <a:endParaRPr lang="en-US" sz="3200" dirty="0">
              <a:solidFill>
                <a:srgbClr val="FFFF00"/>
              </a:solidFill>
            </a:endParaRPr>
          </a:p>
        </p:txBody>
      </p:sp>
      <p:sp>
        <p:nvSpPr>
          <p:cNvPr id="45" name="TextBox 44"/>
          <p:cNvSpPr txBox="1"/>
          <p:nvPr/>
        </p:nvSpPr>
        <p:spPr>
          <a:xfrm>
            <a:off x="10644402" y="2715731"/>
            <a:ext cx="1398944" cy="584775"/>
          </a:xfrm>
          <a:prstGeom prst="rect">
            <a:avLst/>
          </a:prstGeom>
          <a:noFill/>
        </p:spPr>
        <p:txBody>
          <a:bodyPr wrap="square" rtlCol="0">
            <a:spAutoFit/>
          </a:bodyPr>
          <a:lstStyle/>
          <a:p>
            <a:r>
              <a:rPr lang="vi-VN" sz="3200" dirty="0">
                <a:solidFill>
                  <a:srgbClr val="FFFF00"/>
                </a:solidFill>
              </a:rPr>
              <a:t>h</a:t>
            </a:r>
            <a:r>
              <a:rPr lang="vi-VN" sz="3200" baseline="-25000" dirty="0">
                <a:solidFill>
                  <a:srgbClr val="FFFF00"/>
                </a:solidFill>
              </a:rPr>
              <a:t>trụ</a:t>
            </a:r>
            <a:endParaRPr lang="en-US" sz="3200" dirty="0">
              <a:solidFill>
                <a:srgbClr val="FFFF00"/>
              </a:solidFill>
            </a:endParaRPr>
          </a:p>
        </p:txBody>
      </p:sp>
      <p:cxnSp>
        <p:nvCxnSpPr>
          <p:cNvPr id="21" name="Straight Arrow Connector 20"/>
          <p:cNvCxnSpPr/>
          <p:nvPr/>
        </p:nvCxnSpPr>
        <p:spPr>
          <a:xfrm>
            <a:off x="9197975" y="4027838"/>
            <a:ext cx="587696" cy="57608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10456558" y="4261243"/>
                <a:ext cx="1476430"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0" smtClean="0">
                          <a:solidFill>
                            <a:srgbClr val="FFFF00"/>
                          </a:solidFill>
                          <a:latin typeface="Cambria Math" panose="02040503050406030204" pitchFamily="18" charset="0"/>
                        </a:rPr>
                        <m:t>=</m:t>
                      </m:r>
                      <m:f>
                        <m:fPr>
                          <m:ctrlPr>
                            <a:rPr lang="en-US" sz="2800" i="1">
                              <a:solidFill>
                                <a:srgbClr val="FFFF00"/>
                              </a:solidFill>
                              <a:latin typeface="Cambria Math" panose="02040503050406030204" pitchFamily="18" charset="0"/>
                            </a:rPr>
                          </m:ctrlPr>
                        </m:fPr>
                        <m:num>
                          <m:r>
                            <a:rPr lang="en-US" sz="2800" i="0">
                              <a:solidFill>
                                <a:srgbClr val="FFFF00"/>
                              </a:solidFill>
                              <a:latin typeface="Cambria Math" panose="02040503050406030204" pitchFamily="18" charset="0"/>
                            </a:rPr>
                            <m:t>1</m:t>
                          </m:r>
                        </m:num>
                        <m:den>
                          <m:r>
                            <a:rPr lang="en-US" sz="2800" i="0">
                              <a:solidFill>
                                <a:srgbClr val="FFFF00"/>
                              </a:solidFill>
                              <a:latin typeface="Cambria Math" panose="02040503050406030204" pitchFamily="18" charset="0"/>
                            </a:rPr>
                            <m:t>3</m:t>
                          </m:r>
                        </m:den>
                      </m:f>
                      <m:sSub>
                        <m:sSubPr>
                          <m:ctrlPr>
                            <a:rPr lang="en-US" sz="2800" i="1">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h</m:t>
                          </m:r>
                        </m:e>
                        <m:sub>
                          <m:r>
                            <m:rPr>
                              <m:sty m:val="p"/>
                            </m:rPr>
                            <a:rPr lang="vi-VN" sz="2800" b="0" i="0" smtClean="0">
                              <a:solidFill>
                                <a:srgbClr val="FFFF00"/>
                              </a:solidFill>
                              <a:latin typeface="Cambria Math" panose="02040503050406030204" pitchFamily="18" charset="0"/>
                            </a:rPr>
                            <m:t>tr</m:t>
                          </m:r>
                          <m:r>
                            <a:rPr lang="vi-VN" sz="2800" b="0" i="0" smtClean="0">
                              <a:solidFill>
                                <a:srgbClr val="FFFF00"/>
                              </a:solidFill>
                              <a:latin typeface="Cambria Math" panose="02040503050406030204" pitchFamily="18" charset="0"/>
                            </a:rPr>
                            <m:t>ụ</m:t>
                          </m:r>
                        </m:sub>
                      </m:sSub>
                    </m:oMath>
                  </m:oMathPara>
                </a14:m>
                <a:endParaRPr lang="en-US" sz="2800" dirty="0">
                  <a:solidFill>
                    <a:srgbClr val="FFFF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0456558" y="4261243"/>
                <a:ext cx="1476430" cy="90178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1749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10800000">
                                      <p:cBhvr>
                                        <p:cTn id="12" dur="500" fill="hold"/>
                                        <p:tgtEl>
                                          <p:spTgt spid="70660"/>
                                        </p:tgtEl>
                                        <p:attrNameLst>
                                          <p:attrName>r</p:attrName>
                                        </p:attrNameLst>
                                      </p:cBhvr>
                                    </p:animRot>
                                  </p:childTnLst>
                                </p:cTn>
                              </p:par>
                              <p:par>
                                <p:cTn id="13" presetID="4" presetClass="entr" presetSubtype="32" fill="hold" grpId="0" nodeType="withEffect">
                                  <p:stCondLst>
                                    <p:cond delay="0"/>
                                  </p:stCondLst>
                                  <p:childTnLst>
                                    <p:set>
                                      <p:cBhvr>
                                        <p:cTn id="14" dur="1" fill="hold">
                                          <p:stCondLst>
                                            <p:cond delay="0"/>
                                          </p:stCondLst>
                                        </p:cTn>
                                        <p:tgtEl>
                                          <p:spTgt spid="70666"/>
                                        </p:tgtEl>
                                        <p:attrNameLst>
                                          <p:attrName>style.visibility</p:attrName>
                                        </p:attrNameLst>
                                      </p:cBhvr>
                                      <p:to>
                                        <p:strVal val="visible"/>
                                      </p:to>
                                    </p:set>
                                    <p:animEffect transition="in" filter="box(out)">
                                      <p:cBhvr>
                                        <p:cTn id="15" dur="500"/>
                                        <p:tgtEl>
                                          <p:spTgt spid="7066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70659"/>
                                        </p:tgtEl>
                                        <p:attrNameLst>
                                          <p:attrName>style.visibility</p:attrName>
                                        </p:attrNameLst>
                                      </p:cBhvr>
                                      <p:to>
                                        <p:strVal val="visible"/>
                                      </p:to>
                                    </p:set>
                                    <p:animEffect transition="in" filter="wedge">
                                      <p:cBhvr>
                                        <p:cTn id="18" dur="2000"/>
                                        <p:tgtEl>
                                          <p:spTgt spid="70659"/>
                                        </p:tgtEl>
                                      </p:cBhvr>
                                    </p:animEffect>
                                  </p:childTnLst>
                                </p:cTn>
                              </p:par>
                              <p:par>
                                <p:cTn id="19" presetID="37" presetClass="exit" presetSubtype="0" fill="hold" grpId="1" nodeType="withEffect">
                                  <p:stCondLst>
                                    <p:cond delay="0"/>
                                  </p:stCondLst>
                                  <p:childTnLst>
                                    <p:animEffect transition="out" filter="fade">
                                      <p:cBhvr>
                                        <p:cTn id="20" dur="1000"/>
                                        <p:tgtEl>
                                          <p:spTgt spid="70666"/>
                                        </p:tgtEl>
                                      </p:cBhvr>
                                    </p:animEffect>
                                    <p:anim calcmode="lin" valueType="num">
                                      <p:cBhvr>
                                        <p:cTn id="21" dur="1000"/>
                                        <p:tgtEl>
                                          <p:spTgt spid="70666"/>
                                        </p:tgtEl>
                                        <p:attrNameLst>
                                          <p:attrName>ppt_x</p:attrName>
                                        </p:attrNameLst>
                                      </p:cBhvr>
                                      <p:tavLst>
                                        <p:tav tm="0">
                                          <p:val>
                                            <p:strVal val="ppt_x"/>
                                          </p:val>
                                        </p:tav>
                                        <p:tav tm="100000">
                                          <p:val>
                                            <p:strVal val="ppt_x"/>
                                          </p:val>
                                        </p:tav>
                                      </p:tavLst>
                                    </p:anim>
                                    <p:anim calcmode="lin" valueType="num">
                                      <p:cBhvr>
                                        <p:cTn id="22" dur="100" decel="100000"/>
                                        <p:tgtEl>
                                          <p:spTgt spid="70666"/>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70666"/>
                                        </p:tgtEl>
                                        <p:attrNameLst>
                                          <p:attrName>ppt_y</p:attrName>
                                        </p:attrNameLst>
                                      </p:cBhvr>
                                      <p:tavLst>
                                        <p:tav tm="0">
                                          <p:val>
                                            <p:strVal val="ppt_y"/>
                                          </p:val>
                                        </p:tav>
                                        <p:tav tm="100000">
                                          <p:val>
                                            <p:strVal val="ppt_y+1"/>
                                          </p:val>
                                        </p:tav>
                                      </p:tavLst>
                                    </p:anim>
                                    <p:set>
                                      <p:cBhvr>
                                        <p:cTn id="24" dur="1" fill="hold">
                                          <p:stCondLst>
                                            <p:cond delay="999"/>
                                          </p:stCondLst>
                                        </p:cTn>
                                        <p:tgtEl>
                                          <p:spTgt spid="7066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xit" presetSubtype="0" fill="hold" nodeType="clickEffect">
                                  <p:stCondLst>
                                    <p:cond delay="0"/>
                                  </p:stCondLst>
                                  <p:childTnLst>
                                    <p:animEffect transition="out" filter="wedge">
                                      <p:cBhvr>
                                        <p:cTn id="28" dur="500"/>
                                        <p:tgtEl>
                                          <p:spTgt spid="70660"/>
                                        </p:tgtEl>
                                      </p:cBhvr>
                                    </p:animEffect>
                                    <p:set>
                                      <p:cBhvr>
                                        <p:cTn id="29" dur="1" fill="hold">
                                          <p:stCondLst>
                                            <p:cond delay="499"/>
                                          </p:stCondLst>
                                        </p:cTn>
                                        <p:tgtEl>
                                          <p:spTgt spid="7066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par>
                                <p:cTn id="43" presetID="16" presetClass="entr" presetSubtype="21"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arn(inVertical)">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arn(inVertic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6393">
                                            <p:txEl>
                                              <p:pRg st="0" end="0"/>
                                            </p:txEl>
                                          </p:spTgt>
                                        </p:tgtEl>
                                        <p:attrNameLst>
                                          <p:attrName>style.visibility</p:attrName>
                                        </p:attrNameLst>
                                      </p:cBhvr>
                                      <p:to>
                                        <p:strVal val="visible"/>
                                      </p:to>
                                    </p:set>
                                    <p:animEffect transition="in" filter="barn(inVertical)">
                                      <p:cBhvr>
                                        <p:cTn id="71" dur="500"/>
                                        <p:tgtEl>
                                          <p:spTgt spid="1639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arn(inVertical)">
                                      <p:cBhvr>
                                        <p:cTn id="76" dur="500"/>
                                        <p:tgtEl>
                                          <p:spTgt spid="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inVertical)">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6394"/>
                                        </p:tgtEl>
                                        <p:attrNameLst>
                                          <p:attrName>style.visibility</p:attrName>
                                        </p:attrNameLst>
                                      </p:cBhvr>
                                      <p:to>
                                        <p:strVal val="visible"/>
                                      </p:to>
                                    </p:set>
                                    <p:animEffect transition="in" filter="barn(inVertical)">
                                      <p:cBhvr>
                                        <p:cTn id="84"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6" grpId="0" animBg="1"/>
      <p:bldP spid="70666" grpId="1" animBg="1"/>
      <p:bldP spid="16394" grpId="0"/>
      <p:bldP spid="3" grpId="0" animBg="1"/>
      <p:bldP spid="2" grpId="0"/>
      <p:bldP spid="4" grpId="0"/>
      <p:bldP spid="19" grpId="0"/>
      <p:bldP spid="4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599" y="500856"/>
            <a:ext cx="9534525" cy="838200"/>
          </a:xfrm>
        </p:spPr>
        <p:txBody>
          <a:bodyPr vert="horz" lIns="0" tIns="0" rIns="0" bIns="0" rtlCol="0" anchor="ctr">
            <a:normAutofit/>
          </a:bodyPr>
          <a:lstStyle/>
          <a:p>
            <a:pPr eaLnBrk="1" hangingPunct="1"/>
            <a:r>
              <a:rPr lang="en-US" altLang="en-US" sz="3200" b="1" dirty="0" err="1">
                <a:solidFill>
                  <a:srgbClr val="FFFF00"/>
                </a:solidFill>
                <a:latin typeface="Times New Roman" panose="02020603050405020304" pitchFamily="18" charset="0"/>
                <a:cs typeface="Times New Roman" panose="02020603050405020304" pitchFamily="18" charset="0"/>
              </a:rPr>
              <a:t>Một</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số</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vật</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thể</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quanh</a:t>
            </a:r>
            <a:r>
              <a:rPr lang="en-US" altLang="en-US" sz="3200" b="1" dirty="0">
                <a:solidFill>
                  <a:srgbClr val="FFFF00"/>
                </a:solidFill>
                <a:latin typeface="Times New Roman" panose="02020603050405020304" pitchFamily="18" charset="0"/>
                <a:cs typeface="Times New Roman" panose="02020603050405020304" pitchFamily="18" charset="0"/>
              </a:rPr>
              <a:t> ta </a:t>
            </a:r>
            <a:r>
              <a:rPr lang="en-US" altLang="en-US" sz="3200" b="1" dirty="0" err="1">
                <a:solidFill>
                  <a:srgbClr val="FFFF00"/>
                </a:solidFill>
                <a:latin typeface="Times New Roman" panose="02020603050405020304" pitchFamily="18" charset="0"/>
                <a:cs typeface="Times New Roman" panose="02020603050405020304" pitchFamily="18" charset="0"/>
              </a:rPr>
              <a:t>mang</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hình</a:t>
            </a:r>
            <a:r>
              <a:rPr lang="en-US" altLang="en-US" sz="3200" b="1" dirty="0">
                <a:solidFill>
                  <a:srgbClr val="FFFF00"/>
                </a:solidFill>
                <a:latin typeface="Times New Roman" panose="02020603050405020304" pitchFamily="18" charset="0"/>
                <a:cs typeface="Times New Roman" panose="02020603050405020304" pitchFamily="18" charset="0"/>
              </a:rPr>
              <a:t> d</a:t>
            </a:r>
            <a:r>
              <a:rPr lang="vi-VN" altLang="en-US" sz="3200" b="1" dirty="0">
                <a:solidFill>
                  <a:srgbClr val="FFFF00"/>
                </a:solidFill>
                <a:latin typeface="Times New Roman" panose="02020603050405020304" pitchFamily="18" charset="0"/>
                <a:cs typeface="Times New Roman" panose="02020603050405020304" pitchFamily="18" charset="0"/>
              </a:rPr>
              <a:t>ạ</a:t>
            </a:r>
            <a:r>
              <a:rPr lang="en-US" altLang="en-US" sz="3200" b="1" dirty="0">
                <a:solidFill>
                  <a:srgbClr val="FFFF00"/>
                </a:solidFill>
                <a:latin typeface="Times New Roman" panose="02020603050405020304" pitchFamily="18" charset="0"/>
                <a:cs typeface="Times New Roman" panose="02020603050405020304" pitchFamily="18" charset="0"/>
              </a:rPr>
              <a:t>ng </a:t>
            </a:r>
            <a:r>
              <a:rPr lang="vi-VN" altLang="en-US" sz="3200" b="1" dirty="0">
                <a:solidFill>
                  <a:srgbClr val="FFFF00"/>
                </a:solidFill>
                <a:latin typeface="Times New Roman" panose="02020603050405020304" pitchFamily="18" charset="0"/>
                <a:cs typeface="Times New Roman" panose="02020603050405020304" pitchFamily="18" charset="0"/>
              </a:rPr>
              <a:t>hình nón</a:t>
            </a:r>
            <a:endParaRPr lang="en-US" altLang="en-US" sz="3200" b="1" dirty="0">
              <a:solidFill>
                <a:srgbClr val="FFFF00"/>
              </a:solidFill>
              <a:latin typeface="Times New Roman" panose="02020603050405020304" pitchFamily="18" charset="0"/>
              <a:cs typeface="Times New Roman" panose="02020603050405020304" pitchFamily="18" charset="0"/>
            </a:endParaRPr>
          </a:p>
        </p:txBody>
      </p:sp>
      <p:sp>
        <p:nvSpPr>
          <p:cNvPr id="18437" name="Text Box 5"/>
          <p:cNvSpPr txBox="1">
            <a:spLocks noChangeArrowheads="1"/>
          </p:cNvSpPr>
          <p:nvPr/>
        </p:nvSpPr>
        <p:spPr bwMode="auto">
          <a:xfrm>
            <a:off x="658495" y="1740376"/>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err="1">
                <a:solidFill>
                  <a:schemeClr val="bg1"/>
                </a:solidFill>
                <a:latin typeface="Times New Roman" panose="02020603050405020304" pitchFamily="18" charset="0"/>
              </a:rPr>
              <a:t>Chiếc</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nón</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bài</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thơ</a:t>
            </a:r>
            <a:r>
              <a:rPr lang="en-US" altLang="en-US" sz="2400" dirty="0">
                <a:solidFill>
                  <a:schemeClr val="bg1"/>
                </a:solidFill>
                <a:latin typeface="Times New Roman" panose="02020603050405020304" pitchFamily="18" charset="0"/>
              </a:rPr>
              <a:t> </a:t>
            </a:r>
          </a:p>
        </p:txBody>
      </p:sp>
      <p:sp>
        <p:nvSpPr>
          <p:cNvPr id="18439" name="Text Box 7"/>
          <p:cNvSpPr txBox="1">
            <a:spLocks noChangeArrowheads="1"/>
          </p:cNvSpPr>
          <p:nvPr/>
        </p:nvSpPr>
        <p:spPr bwMode="auto">
          <a:xfrm>
            <a:off x="5332095" y="1827688"/>
            <a:ext cx="3200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err="1">
                <a:solidFill>
                  <a:schemeClr val="bg1"/>
                </a:solidFill>
                <a:latin typeface="Times New Roman" panose="02020603050405020304" pitchFamily="18" charset="0"/>
              </a:rPr>
              <a:t>Mái</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lều</a:t>
            </a:r>
            <a:r>
              <a:rPr lang="en-US" altLang="en-US" sz="2400" dirty="0">
                <a:solidFill>
                  <a:schemeClr val="bg1"/>
                </a:solidFill>
                <a:latin typeface="Times New Roman" panose="02020603050405020304" pitchFamily="18" charset="0"/>
              </a:rPr>
              <a:t> ở </a:t>
            </a:r>
            <a:r>
              <a:rPr lang="en-US" altLang="en-US" sz="2400" dirty="0" err="1">
                <a:solidFill>
                  <a:schemeClr val="bg1"/>
                </a:solidFill>
                <a:latin typeface="Times New Roman" panose="02020603050405020304" pitchFamily="18" charset="0"/>
              </a:rPr>
              <a:t>khu</a:t>
            </a:r>
            <a:r>
              <a:rPr lang="en-US" altLang="en-US" sz="2400" dirty="0">
                <a:solidFill>
                  <a:schemeClr val="bg1"/>
                </a:solidFill>
                <a:latin typeface="Times New Roman" panose="02020603050405020304" pitchFamily="18" charset="0"/>
              </a:rPr>
              <a:t> du </a:t>
            </a:r>
            <a:r>
              <a:rPr lang="en-US" altLang="en-US" sz="2400" dirty="0" err="1">
                <a:solidFill>
                  <a:schemeClr val="bg1"/>
                </a:solidFill>
                <a:latin typeface="Times New Roman" panose="02020603050405020304" pitchFamily="18" charset="0"/>
              </a:rPr>
              <a:t>lịch</a:t>
            </a:r>
            <a:r>
              <a:rPr lang="en-US" altLang="en-US" sz="2400" dirty="0">
                <a:solidFill>
                  <a:schemeClr val="bg1"/>
                </a:solidFill>
                <a:latin typeface="Times New Roman" panose="02020603050405020304" pitchFamily="18" charset="0"/>
              </a:rPr>
              <a:t> </a:t>
            </a:r>
          </a:p>
        </p:txBody>
      </p:sp>
      <p:sp>
        <p:nvSpPr>
          <p:cNvPr id="7174" name="Text Box 8"/>
          <p:cNvSpPr txBox="1">
            <a:spLocks noChangeArrowheads="1"/>
          </p:cNvSpPr>
          <p:nvPr/>
        </p:nvSpPr>
        <p:spPr bwMode="auto">
          <a:xfrm>
            <a:off x="2667000" y="2362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endParaRPr>
          </a:p>
        </p:txBody>
      </p:sp>
      <p:pic>
        <p:nvPicPr>
          <p:cNvPr id="18443" name="Picture 11" descr="du 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015" y="2590800"/>
            <a:ext cx="3093720" cy="33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Nón + thiếu n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2597153"/>
            <a:ext cx="4331970" cy="330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iúp tăng hiệu ứng cho không gian gia đình với đèn thả hình n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7117" y="2590800"/>
            <a:ext cx="3108960" cy="3108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07144" y="1827688"/>
            <a:ext cx="2668905" cy="461665"/>
          </a:xfrm>
          <a:prstGeom prst="rect">
            <a:avLst/>
          </a:prstGeom>
          <a:noFill/>
        </p:spPr>
        <p:txBody>
          <a:bodyPr wrap="square" rtlCol="0">
            <a:spAutoFit/>
          </a:bodyPr>
          <a:lstStyle/>
          <a:p>
            <a:pPr algn="ctr"/>
            <a:r>
              <a:rPr lang="vi-VN" sz="2400" dirty="0">
                <a:solidFill>
                  <a:schemeClr val="bg1"/>
                </a:solidFill>
                <a:latin typeface="+mj-lt"/>
              </a:rPr>
              <a:t>Chụp đèn</a:t>
            </a:r>
            <a:endParaRPr lang="en-US" sz="2400" dirty="0">
              <a:solidFill>
                <a:schemeClr val="bg1"/>
              </a:solidFill>
              <a:latin typeface="+mj-lt"/>
            </a:endParaRPr>
          </a:p>
        </p:txBody>
      </p:sp>
    </p:spTree>
    <p:extLst>
      <p:ext uri="{BB962C8B-B14F-4D97-AF65-F5344CB8AC3E}">
        <p14:creationId xmlns:p14="http://schemas.microsoft.com/office/powerpoint/2010/main" val="42072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ét 6 mũ sinh nhật cho bé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640" y="313391"/>
            <a:ext cx="301752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352800" cy="27162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ốc Hình Nón Bằng Giấy 4 Oz - Buy Cốc Hình Nón,Cốc Hình Nón Bằ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728" y="3730427"/>
            <a:ext cx="3840480" cy="257055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y uống rượu hình nón | Shopee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720" y="1740237"/>
            <a:ext cx="338328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âu đài Bu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67" y="212426"/>
            <a:ext cx="48768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randombar(horizontal)">
                                      <p:cBhvr>
                                        <p:cTn id="15" dur="500"/>
                                        <p:tgtEl>
                                          <p:spTgt spid="5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128"/>
                                        </p:tgtEl>
                                        <p:attrNameLst>
                                          <p:attrName>style.visibility</p:attrName>
                                        </p:attrNameLst>
                                      </p:cBhvr>
                                      <p:to>
                                        <p:strVal val="visible"/>
                                      </p:to>
                                    </p:set>
                                    <p:animEffect transition="in" filter="circle(in)">
                                      <p:cBhvr>
                                        <p:cTn id="25"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421" y="642852"/>
            <a:ext cx="6586813" cy="3508653"/>
          </a:xfrm>
          <a:prstGeom prst="rect">
            <a:avLst/>
          </a:prstGeom>
          <a:noFill/>
        </p:spPr>
        <p:txBody>
          <a:bodyPr wrap="square" rtlCol="0">
            <a:spAutoFit/>
          </a:bodyPr>
          <a:lstStyle/>
          <a:p>
            <a:r>
              <a:rPr lang="vi-VN" sz="2400" b="1" dirty="0">
                <a:solidFill>
                  <a:srgbClr val="FFFF00"/>
                </a:solidFill>
              </a:rPr>
              <a:t>Bài tập 1. </a:t>
            </a:r>
          </a:p>
          <a:p>
            <a:pPr>
              <a:lnSpc>
                <a:spcPct val="150000"/>
              </a:lnSpc>
            </a:pPr>
            <a:r>
              <a:rPr lang="vi-VN" sz="2200" dirty="0">
                <a:solidFill>
                  <a:schemeClr val="bg1"/>
                </a:solidFill>
              </a:rPr>
              <a:t>Chiếc nón do làng Chuông ( Thanh Oai – Hà Nội) sản xuất là hình nón có đường sinh bằng 30 cm, đường kính đáy bằng 40cm. Người ta dùng hai lớp lá để phủ lên bề mặt xung quanh của nón.</a:t>
            </a:r>
          </a:p>
          <a:p>
            <a:pPr marL="342900" indent="-342900">
              <a:lnSpc>
                <a:spcPct val="150000"/>
              </a:lnSpc>
              <a:buAutoNum type="alphaLcParenR"/>
            </a:pPr>
            <a:r>
              <a:rPr lang="vi-VN" sz="2200" dirty="0">
                <a:solidFill>
                  <a:schemeClr val="bg1"/>
                </a:solidFill>
              </a:rPr>
              <a:t>Tính diện tích xung quanh của chiếc nón.</a:t>
            </a:r>
          </a:p>
          <a:p>
            <a:pPr marL="342900" indent="-342900">
              <a:lnSpc>
                <a:spcPct val="150000"/>
              </a:lnSpc>
              <a:buAutoNum type="alphaLcParenR"/>
            </a:pPr>
            <a:r>
              <a:rPr lang="vi-VN" sz="2200" dirty="0">
                <a:solidFill>
                  <a:schemeClr val="bg1"/>
                </a:solidFill>
              </a:rPr>
              <a:t>Tính diện tích lá cần dùng cho một chiếc nón </a:t>
            </a:r>
            <a:endParaRPr lang="en-US" sz="2200" dirty="0">
              <a:solidFill>
                <a:schemeClr val="bg1"/>
              </a:solidFill>
            </a:endParaRPr>
          </a:p>
        </p:txBody>
      </p:sp>
      <p:sp>
        <p:nvSpPr>
          <p:cNvPr id="5" name="TextBox 5"/>
          <p:cNvSpPr txBox="1">
            <a:spLocks noChangeArrowheads="1"/>
          </p:cNvSpPr>
          <p:nvPr/>
        </p:nvSpPr>
        <p:spPr bwMode="auto">
          <a:xfrm>
            <a:off x="423530" y="5332104"/>
            <a:ext cx="20335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400" dirty="0">
                <a:solidFill>
                  <a:schemeClr val="bg1"/>
                </a:solidFill>
              </a:rPr>
              <a:t>d = 40 (cm)</a:t>
            </a:r>
          </a:p>
        </p:txBody>
      </p:sp>
      <mc:AlternateContent xmlns:mc="http://schemas.openxmlformats.org/markup-compatibility/2006" xmlns:a14="http://schemas.microsoft.com/office/drawing/2010/main">
        <mc:Choice Requires="a14">
          <p:sp>
            <p:nvSpPr>
              <p:cNvPr id="8" name="Rectangle 7"/>
              <p:cNvSpPr/>
              <p:nvPr/>
            </p:nvSpPr>
            <p:spPr>
              <a:xfrm>
                <a:off x="469991" y="4894852"/>
                <a:ext cx="1950636" cy="461665"/>
              </a:xfrm>
              <a:prstGeom prst="rect">
                <a:avLst/>
              </a:prstGeom>
            </p:spPr>
            <p:txBody>
              <a:bodyPr wrap="square">
                <a:spAutoFit/>
              </a:bodyPr>
              <a:lstStyle/>
              <a:p>
                <a14:m>
                  <m:oMath xmlns:m="http://schemas.openxmlformats.org/officeDocument/2006/math">
                    <m:r>
                      <a:rPr lang="en-US" sz="2400" i="1" smtClean="0">
                        <a:solidFill>
                          <a:schemeClr val="bg1"/>
                        </a:solidFill>
                        <a:latin typeface="Cambria Math" panose="02040503050406030204" pitchFamily="18" charset="0"/>
                      </a:rPr>
                      <m:t>𝓁</m:t>
                    </m:r>
                    <m:r>
                      <a:rPr lang="en-US" sz="2400" i="1">
                        <a:solidFill>
                          <a:schemeClr val="bg1"/>
                        </a:solidFill>
                        <a:latin typeface="Cambria Math" panose="02040503050406030204" pitchFamily="18" charset="0"/>
                      </a:rPr>
                      <m:t>=30</m:t>
                    </m:r>
                  </m:oMath>
                </a14:m>
                <a:r>
                  <a:rPr lang="vi-VN" sz="2400" i="1" dirty="0">
                    <a:solidFill>
                      <a:schemeClr val="bg1"/>
                    </a:solidFill>
                  </a:rPr>
                  <a:t> </a:t>
                </a:r>
                <a:r>
                  <a:rPr lang="vi-VN" sz="2400" dirty="0">
                    <a:solidFill>
                      <a:schemeClr val="bg1"/>
                    </a:solidFill>
                  </a:rPr>
                  <a:t>( cm) </a:t>
                </a:r>
                <a:endParaRPr lang="en-US" sz="24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69991" y="4894852"/>
                <a:ext cx="1950636" cy="461665"/>
              </a:xfrm>
              <a:prstGeom prst="rect">
                <a:avLst/>
              </a:prstGeom>
              <a:blipFill rotWithShape="0">
                <a:blip r:embed="rId2"/>
                <a:stretch>
                  <a:fillRect l="-938" t="-11842" r="-4063"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187067" y="4806078"/>
                <a:ext cx="657744" cy="10751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1"/>
                              </a:solidFill>
                              <a:latin typeface="Cambria Math" panose="02040503050406030204" pitchFamily="18" charset="0"/>
                            </a:rPr>
                          </m:ctrlPr>
                        </m:dPr>
                        <m:e>
                          <m:m>
                            <m:mPr>
                              <m:mcs>
                                <m:mc>
                                  <m:mcPr>
                                    <m:count m:val="1"/>
                                    <m:mcJc m:val="center"/>
                                  </m:mcPr>
                                </m:mc>
                              </m:mcs>
                              <m:ctrlPr>
                                <a:rPr lang="en-US" sz="2400" i="1">
                                  <a:solidFill>
                                    <a:schemeClr val="bg1"/>
                                  </a:solidFill>
                                  <a:latin typeface="Cambria Math" panose="02040503050406030204" pitchFamily="18" charset="0"/>
                                </a:rPr>
                              </m:ctrlPr>
                            </m:mPr>
                            <m:mr>
                              <m:e/>
                            </m:mr>
                            <m:mr>
                              <m:e>
                                <m:eqArr>
                                  <m:eqArrPr>
                                    <m:ctrlPr>
                                      <a:rPr lang="en-US" sz="2400" i="1">
                                        <a:solidFill>
                                          <a:schemeClr val="bg1"/>
                                        </a:solidFill>
                                        <a:latin typeface="Cambria Math" panose="02040503050406030204" pitchFamily="18" charset="0"/>
                                      </a:rPr>
                                    </m:ctrlPr>
                                  </m:eqArrPr>
                                  <m:e/>
                                  <m:e/>
                                </m:eqArr>
                              </m:e>
                            </m:mr>
                          </m:m>
                        </m:e>
                      </m:d>
                    </m:oMath>
                  </m:oMathPara>
                </a14:m>
                <a:endParaRPr lang="en-US" sz="2400"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187067" y="4806078"/>
                <a:ext cx="657744" cy="107516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39152" y="4881643"/>
                <a:ext cx="1296573" cy="9421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chemeClr val="bg1"/>
                              </a:solidFill>
                              <a:latin typeface="Cambria Math" panose="02040503050406030204" pitchFamily="18" charset="0"/>
                            </a:rPr>
                          </m:ctrlPr>
                        </m:mPr>
                        <m:mr>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𝑆</m:t>
                                </m:r>
                              </m:e>
                              <m:sub>
                                <m:r>
                                  <a:rPr lang="en-US" sz="2800" i="1">
                                    <a:solidFill>
                                      <a:schemeClr val="bg1"/>
                                    </a:solidFill>
                                    <a:latin typeface="Cambria Math" panose="02040503050406030204" pitchFamily="18" charset="0"/>
                                  </a:rPr>
                                  <m:t>𝑥𝑞</m:t>
                                </m:r>
                              </m:sub>
                            </m:sSub>
                            <m:r>
                              <a:rPr lang="en-US" sz="2800" i="0">
                                <a:solidFill>
                                  <a:schemeClr val="bg1"/>
                                </a:solidFill>
                                <a:latin typeface="Cambria Math" panose="02040503050406030204" pitchFamily="18" charset="0"/>
                              </a:rPr>
                              <m:t>=?</m:t>
                            </m:r>
                          </m:e>
                        </m:mr>
                        <m:mr>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𝑆</m:t>
                                </m:r>
                              </m:e>
                              <m:sub>
                                <m:r>
                                  <a:rPr lang="vi-VN" sz="2800" b="0" i="1" smtClean="0">
                                    <a:solidFill>
                                      <a:schemeClr val="bg1"/>
                                    </a:solidFill>
                                    <a:latin typeface="Cambria Math" panose="02040503050406030204" pitchFamily="18" charset="0"/>
                                  </a:rPr>
                                  <m:t>𝑙</m:t>
                                </m:r>
                                <m:r>
                                  <a:rPr lang="vi-VN" sz="2800" b="0" i="1" smtClean="0">
                                    <a:solidFill>
                                      <a:schemeClr val="bg1"/>
                                    </a:solidFill>
                                    <a:latin typeface="Cambria Math" panose="02040503050406030204" pitchFamily="18" charset="0"/>
                                  </a:rPr>
                                  <m:t>á </m:t>
                                </m:r>
                              </m:sub>
                            </m:sSub>
                            <m:r>
                              <a:rPr lang="en-US" sz="2800" i="0">
                                <a:solidFill>
                                  <a:schemeClr val="bg1"/>
                                </a:solidFill>
                                <a:latin typeface="Cambria Math" panose="02040503050406030204" pitchFamily="18" charset="0"/>
                              </a:rPr>
                              <m:t>=?</m:t>
                            </m:r>
                          </m:e>
                        </m:mr>
                      </m:m>
                    </m:oMath>
                  </m:oMathPara>
                </a14:m>
                <a:endParaRPr lang="en-US" sz="28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939152" y="4881643"/>
                <a:ext cx="1296573" cy="942117"/>
              </a:xfrm>
              <a:prstGeom prst="rect">
                <a:avLst/>
              </a:prstGeom>
              <a:blipFill rotWithShape="0">
                <a:blip r:embed="rId4"/>
                <a:stretch>
                  <a:fillRect/>
                </a:stretch>
              </a:blipFill>
            </p:spPr>
            <p:txBody>
              <a:bodyPr/>
              <a:lstStyle/>
              <a:p>
                <a:r>
                  <a:rPr lang="en-US">
                    <a:noFill/>
                  </a:rPr>
                  <a:t> </a:t>
                </a:r>
              </a:p>
            </p:txBody>
          </p:sp>
        </mc:Fallback>
      </mc:AlternateContent>
      <p:sp>
        <p:nvSpPr>
          <p:cNvPr id="11" name="TextBox 10"/>
          <p:cNvSpPr txBox="1"/>
          <p:nvPr/>
        </p:nvSpPr>
        <p:spPr>
          <a:xfrm>
            <a:off x="558010" y="4233129"/>
            <a:ext cx="1517904" cy="430887"/>
          </a:xfrm>
          <a:prstGeom prst="rect">
            <a:avLst/>
          </a:prstGeom>
          <a:noFill/>
        </p:spPr>
        <p:txBody>
          <a:bodyPr wrap="square" rtlCol="0">
            <a:spAutoFit/>
          </a:bodyPr>
          <a:lstStyle/>
          <a:p>
            <a:r>
              <a:rPr lang="vi-VN" sz="2200" b="1" dirty="0">
                <a:solidFill>
                  <a:srgbClr val="FFFF00"/>
                </a:solidFill>
              </a:rPr>
              <a:t>Cho biết :</a:t>
            </a:r>
            <a:endParaRPr lang="en-US" sz="2200" b="1" dirty="0">
              <a:solidFill>
                <a:srgbClr val="FFFF00"/>
              </a:solidFill>
            </a:endParaRPr>
          </a:p>
        </p:txBody>
      </p:sp>
      <p:cxnSp>
        <p:nvCxnSpPr>
          <p:cNvPr id="13" name="Straight Connector 12"/>
          <p:cNvCxnSpPr/>
          <p:nvPr/>
        </p:nvCxnSpPr>
        <p:spPr>
          <a:xfrm>
            <a:off x="3291893" y="1977009"/>
            <a:ext cx="285173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75160" y="2445162"/>
            <a:ext cx="3011040"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 Box 31"/>
          <p:cNvSpPr txBox="1">
            <a:spLocks noChangeArrowheads="1"/>
          </p:cNvSpPr>
          <p:nvPr/>
        </p:nvSpPr>
        <p:spPr bwMode="auto">
          <a:xfrm>
            <a:off x="678421" y="210790"/>
            <a:ext cx="4176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dirty="0">
                <a:solidFill>
                  <a:srgbClr val="FFFF00"/>
                </a:solidFill>
                <a:latin typeface="Times New Roman" panose="02020603050405020304" pitchFamily="18" charset="0"/>
              </a:rPr>
              <a:t>4. Luyện tập </a:t>
            </a:r>
            <a:endParaRPr lang="en-US" altLang="en-US" sz="2800" b="1" dirty="0">
              <a:solidFill>
                <a:srgbClr val="FFFF00"/>
              </a:solidFill>
              <a:latin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6278" y="296418"/>
            <a:ext cx="3611880" cy="3181350"/>
          </a:xfrm>
          <a:prstGeom prst="rect">
            <a:avLst/>
          </a:prstGeom>
        </p:spPr>
      </p:pic>
      <p:cxnSp>
        <p:nvCxnSpPr>
          <p:cNvPr id="52" name="Straight Connector 51"/>
          <p:cNvCxnSpPr/>
          <p:nvPr/>
        </p:nvCxnSpPr>
        <p:spPr>
          <a:xfrm flipH="1">
            <a:off x="5696712" y="5677251"/>
            <a:ext cx="18288" cy="63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42"/>
          <p:cNvGrpSpPr>
            <a:grpSpLocks/>
          </p:cNvGrpSpPr>
          <p:nvPr/>
        </p:nvGrpSpPr>
        <p:grpSpPr bwMode="auto">
          <a:xfrm>
            <a:off x="7401375" y="5535169"/>
            <a:ext cx="2225675" cy="346075"/>
            <a:chOff x="3732" y="2064"/>
            <a:chExt cx="1402" cy="218"/>
          </a:xfrm>
        </p:grpSpPr>
        <p:sp>
          <p:nvSpPr>
            <p:cNvPr id="19" name="Freeform 40"/>
            <p:cNvSpPr>
              <a:spLocks/>
            </p:cNvSpPr>
            <p:nvPr/>
          </p:nvSpPr>
          <p:spPr bwMode="auto">
            <a:xfrm>
              <a:off x="3742" y="2070"/>
              <a:ext cx="1392" cy="212"/>
            </a:xfrm>
            <a:custGeom>
              <a:avLst/>
              <a:gdLst>
                <a:gd name="T0" fmla="*/ 18 w 1392"/>
                <a:gd name="T1" fmla="*/ 53 h 212"/>
                <a:gd name="T2" fmla="*/ 43 w 1392"/>
                <a:gd name="T3" fmla="*/ 77 h 212"/>
                <a:gd name="T4" fmla="*/ 68 w 1392"/>
                <a:gd name="T5" fmla="*/ 95 h 212"/>
                <a:gd name="T6" fmla="*/ 93 w 1392"/>
                <a:gd name="T7" fmla="*/ 109 h 212"/>
                <a:gd name="T8" fmla="*/ 118 w 1392"/>
                <a:gd name="T9" fmla="*/ 121 h 212"/>
                <a:gd name="T10" fmla="*/ 143 w 1392"/>
                <a:gd name="T11" fmla="*/ 131 h 212"/>
                <a:gd name="T12" fmla="*/ 168 w 1392"/>
                <a:gd name="T13" fmla="*/ 141 h 212"/>
                <a:gd name="T14" fmla="*/ 193 w 1392"/>
                <a:gd name="T15" fmla="*/ 149 h 212"/>
                <a:gd name="T16" fmla="*/ 224 w 1392"/>
                <a:gd name="T17" fmla="*/ 158 h 212"/>
                <a:gd name="T18" fmla="*/ 249 w 1392"/>
                <a:gd name="T19" fmla="*/ 164 h 212"/>
                <a:gd name="T20" fmla="*/ 273 w 1392"/>
                <a:gd name="T21" fmla="*/ 170 h 212"/>
                <a:gd name="T22" fmla="*/ 298 w 1392"/>
                <a:gd name="T23" fmla="*/ 176 h 212"/>
                <a:gd name="T24" fmla="*/ 323 w 1392"/>
                <a:gd name="T25" fmla="*/ 181 h 212"/>
                <a:gd name="T26" fmla="*/ 348 w 1392"/>
                <a:gd name="T27" fmla="*/ 185 h 212"/>
                <a:gd name="T28" fmla="*/ 373 w 1392"/>
                <a:gd name="T29" fmla="*/ 189 h 212"/>
                <a:gd name="T30" fmla="*/ 398 w 1392"/>
                <a:gd name="T31" fmla="*/ 193 h 212"/>
                <a:gd name="T32" fmla="*/ 423 w 1392"/>
                <a:gd name="T33" fmla="*/ 196 h 212"/>
                <a:gd name="T34" fmla="*/ 448 w 1392"/>
                <a:gd name="T35" fmla="*/ 199 h 212"/>
                <a:gd name="T36" fmla="*/ 472 w 1392"/>
                <a:gd name="T37" fmla="*/ 202 h 212"/>
                <a:gd name="T38" fmla="*/ 503 w 1392"/>
                <a:gd name="T39" fmla="*/ 205 h 212"/>
                <a:gd name="T40" fmla="*/ 528 w 1392"/>
                <a:gd name="T41" fmla="*/ 206 h 212"/>
                <a:gd name="T42" fmla="*/ 553 w 1392"/>
                <a:gd name="T43" fmla="*/ 208 h 212"/>
                <a:gd name="T44" fmla="*/ 578 w 1392"/>
                <a:gd name="T45" fmla="*/ 209 h 212"/>
                <a:gd name="T46" fmla="*/ 603 w 1392"/>
                <a:gd name="T47" fmla="*/ 211 h 212"/>
                <a:gd name="T48" fmla="*/ 628 w 1392"/>
                <a:gd name="T49" fmla="*/ 211 h 212"/>
                <a:gd name="T50" fmla="*/ 653 w 1392"/>
                <a:gd name="T51" fmla="*/ 212 h 212"/>
                <a:gd name="T52" fmla="*/ 684 w 1392"/>
                <a:gd name="T53" fmla="*/ 212 h 212"/>
                <a:gd name="T54" fmla="*/ 709 w 1392"/>
                <a:gd name="T55" fmla="*/ 212 h 212"/>
                <a:gd name="T56" fmla="*/ 733 w 1392"/>
                <a:gd name="T57" fmla="*/ 212 h 212"/>
                <a:gd name="T58" fmla="*/ 758 w 1392"/>
                <a:gd name="T59" fmla="*/ 211 h 212"/>
                <a:gd name="T60" fmla="*/ 789 w 1392"/>
                <a:gd name="T61" fmla="*/ 210 h 212"/>
                <a:gd name="T62" fmla="*/ 814 w 1392"/>
                <a:gd name="T63" fmla="*/ 209 h 212"/>
                <a:gd name="T64" fmla="*/ 839 w 1392"/>
                <a:gd name="T65" fmla="*/ 207 h 212"/>
                <a:gd name="T66" fmla="*/ 870 w 1392"/>
                <a:gd name="T67" fmla="*/ 205 h 212"/>
                <a:gd name="T68" fmla="*/ 895 w 1392"/>
                <a:gd name="T69" fmla="*/ 203 h 212"/>
                <a:gd name="T70" fmla="*/ 920 w 1392"/>
                <a:gd name="T71" fmla="*/ 200 h 212"/>
                <a:gd name="T72" fmla="*/ 945 w 1392"/>
                <a:gd name="T73" fmla="*/ 198 h 212"/>
                <a:gd name="T74" fmla="*/ 969 w 1392"/>
                <a:gd name="T75" fmla="*/ 195 h 212"/>
                <a:gd name="T76" fmla="*/ 994 w 1392"/>
                <a:gd name="T77" fmla="*/ 191 h 212"/>
                <a:gd name="T78" fmla="*/ 1019 w 1392"/>
                <a:gd name="T79" fmla="*/ 187 h 212"/>
                <a:gd name="T80" fmla="*/ 1044 w 1392"/>
                <a:gd name="T81" fmla="*/ 183 h 212"/>
                <a:gd name="T82" fmla="*/ 1069 w 1392"/>
                <a:gd name="T83" fmla="*/ 179 h 212"/>
                <a:gd name="T84" fmla="*/ 1094 w 1392"/>
                <a:gd name="T85" fmla="*/ 173 h 212"/>
                <a:gd name="T86" fmla="*/ 1119 w 1392"/>
                <a:gd name="T87" fmla="*/ 168 h 212"/>
                <a:gd name="T88" fmla="*/ 1143 w 1392"/>
                <a:gd name="T89" fmla="*/ 162 h 212"/>
                <a:gd name="T90" fmla="*/ 1168 w 1392"/>
                <a:gd name="T91" fmla="*/ 155 h 212"/>
                <a:gd name="T92" fmla="*/ 1193 w 1392"/>
                <a:gd name="T93" fmla="*/ 148 h 212"/>
                <a:gd name="T94" fmla="*/ 1218 w 1392"/>
                <a:gd name="T95" fmla="*/ 140 h 212"/>
                <a:gd name="T96" fmla="*/ 1243 w 1392"/>
                <a:gd name="T97" fmla="*/ 131 h 212"/>
                <a:gd name="T98" fmla="*/ 1268 w 1392"/>
                <a:gd name="T99" fmla="*/ 120 h 212"/>
                <a:gd name="T100" fmla="*/ 1292 w 1392"/>
                <a:gd name="T101" fmla="*/ 109 h 212"/>
                <a:gd name="T102" fmla="*/ 1317 w 1392"/>
                <a:gd name="T103" fmla="*/ 95 h 212"/>
                <a:gd name="T104" fmla="*/ 1348 w 1392"/>
                <a:gd name="T105" fmla="*/ 74 h 212"/>
                <a:gd name="T106" fmla="*/ 1373 w 1392"/>
                <a:gd name="T107" fmla="*/ 4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2" h="212">
                  <a:moveTo>
                    <a:pt x="0" y="4"/>
                  </a:moveTo>
                  <a:lnTo>
                    <a:pt x="6" y="32"/>
                  </a:lnTo>
                  <a:lnTo>
                    <a:pt x="12" y="44"/>
                  </a:lnTo>
                  <a:lnTo>
                    <a:pt x="18" y="53"/>
                  </a:lnTo>
                  <a:lnTo>
                    <a:pt x="25" y="60"/>
                  </a:lnTo>
                  <a:lnTo>
                    <a:pt x="31" y="66"/>
                  </a:lnTo>
                  <a:lnTo>
                    <a:pt x="37" y="72"/>
                  </a:lnTo>
                  <a:lnTo>
                    <a:pt x="43" y="77"/>
                  </a:lnTo>
                  <a:lnTo>
                    <a:pt x="50" y="82"/>
                  </a:lnTo>
                  <a:lnTo>
                    <a:pt x="56" y="87"/>
                  </a:lnTo>
                  <a:lnTo>
                    <a:pt x="62" y="91"/>
                  </a:lnTo>
                  <a:lnTo>
                    <a:pt x="68" y="95"/>
                  </a:lnTo>
                  <a:lnTo>
                    <a:pt x="74" y="99"/>
                  </a:lnTo>
                  <a:lnTo>
                    <a:pt x="81" y="102"/>
                  </a:lnTo>
                  <a:lnTo>
                    <a:pt x="87" y="106"/>
                  </a:lnTo>
                  <a:lnTo>
                    <a:pt x="93" y="109"/>
                  </a:lnTo>
                  <a:lnTo>
                    <a:pt x="99" y="112"/>
                  </a:lnTo>
                  <a:lnTo>
                    <a:pt x="106" y="115"/>
                  </a:lnTo>
                  <a:lnTo>
                    <a:pt x="112" y="118"/>
                  </a:lnTo>
                  <a:lnTo>
                    <a:pt x="118" y="121"/>
                  </a:lnTo>
                  <a:lnTo>
                    <a:pt x="124" y="124"/>
                  </a:lnTo>
                  <a:lnTo>
                    <a:pt x="130" y="126"/>
                  </a:lnTo>
                  <a:lnTo>
                    <a:pt x="137" y="129"/>
                  </a:lnTo>
                  <a:lnTo>
                    <a:pt x="143" y="131"/>
                  </a:lnTo>
                  <a:lnTo>
                    <a:pt x="149" y="134"/>
                  </a:lnTo>
                  <a:lnTo>
                    <a:pt x="155" y="136"/>
                  </a:lnTo>
                  <a:lnTo>
                    <a:pt x="162" y="138"/>
                  </a:lnTo>
                  <a:lnTo>
                    <a:pt x="168" y="141"/>
                  </a:lnTo>
                  <a:lnTo>
                    <a:pt x="174" y="143"/>
                  </a:lnTo>
                  <a:lnTo>
                    <a:pt x="180" y="145"/>
                  </a:lnTo>
                  <a:lnTo>
                    <a:pt x="186" y="147"/>
                  </a:lnTo>
                  <a:lnTo>
                    <a:pt x="193" y="149"/>
                  </a:lnTo>
                  <a:lnTo>
                    <a:pt x="199" y="151"/>
                  </a:lnTo>
                  <a:lnTo>
                    <a:pt x="205" y="153"/>
                  </a:lnTo>
                  <a:lnTo>
                    <a:pt x="211" y="154"/>
                  </a:lnTo>
                  <a:lnTo>
                    <a:pt x="224" y="158"/>
                  </a:lnTo>
                  <a:lnTo>
                    <a:pt x="230" y="160"/>
                  </a:lnTo>
                  <a:lnTo>
                    <a:pt x="236" y="161"/>
                  </a:lnTo>
                  <a:lnTo>
                    <a:pt x="242" y="163"/>
                  </a:lnTo>
                  <a:lnTo>
                    <a:pt x="249" y="164"/>
                  </a:lnTo>
                  <a:lnTo>
                    <a:pt x="255" y="166"/>
                  </a:lnTo>
                  <a:lnTo>
                    <a:pt x="261" y="167"/>
                  </a:lnTo>
                  <a:lnTo>
                    <a:pt x="267" y="169"/>
                  </a:lnTo>
                  <a:lnTo>
                    <a:pt x="273" y="170"/>
                  </a:lnTo>
                  <a:lnTo>
                    <a:pt x="280" y="172"/>
                  </a:lnTo>
                  <a:lnTo>
                    <a:pt x="286" y="173"/>
                  </a:lnTo>
                  <a:lnTo>
                    <a:pt x="292" y="174"/>
                  </a:lnTo>
                  <a:lnTo>
                    <a:pt x="298" y="176"/>
                  </a:lnTo>
                  <a:lnTo>
                    <a:pt x="305" y="177"/>
                  </a:lnTo>
                  <a:lnTo>
                    <a:pt x="311" y="178"/>
                  </a:lnTo>
                  <a:lnTo>
                    <a:pt x="317" y="179"/>
                  </a:lnTo>
                  <a:lnTo>
                    <a:pt x="323" y="181"/>
                  </a:lnTo>
                  <a:lnTo>
                    <a:pt x="329" y="182"/>
                  </a:lnTo>
                  <a:lnTo>
                    <a:pt x="336" y="183"/>
                  </a:lnTo>
                  <a:lnTo>
                    <a:pt x="342" y="184"/>
                  </a:lnTo>
                  <a:lnTo>
                    <a:pt x="348" y="185"/>
                  </a:lnTo>
                  <a:lnTo>
                    <a:pt x="354" y="186"/>
                  </a:lnTo>
                  <a:lnTo>
                    <a:pt x="361" y="187"/>
                  </a:lnTo>
                  <a:lnTo>
                    <a:pt x="367" y="188"/>
                  </a:lnTo>
                  <a:lnTo>
                    <a:pt x="373" y="189"/>
                  </a:lnTo>
                  <a:lnTo>
                    <a:pt x="379" y="190"/>
                  </a:lnTo>
                  <a:lnTo>
                    <a:pt x="385" y="191"/>
                  </a:lnTo>
                  <a:lnTo>
                    <a:pt x="392" y="192"/>
                  </a:lnTo>
                  <a:lnTo>
                    <a:pt x="398" y="193"/>
                  </a:lnTo>
                  <a:lnTo>
                    <a:pt x="404" y="194"/>
                  </a:lnTo>
                  <a:lnTo>
                    <a:pt x="410" y="195"/>
                  </a:lnTo>
                  <a:lnTo>
                    <a:pt x="416" y="195"/>
                  </a:lnTo>
                  <a:lnTo>
                    <a:pt x="423" y="196"/>
                  </a:lnTo>
                  <a:lnTo>
                    <a:pt x="429" y="197"/>
                  </a:lnTo>
                  <a:lnTo>
                    <a:pt x="435" y="198"/>
                  </a:lnTo>
                  <a:lnTo>
                    <a:pt x="441" y="198"/>
                  </a:lnTo>
                  <a:lnTo>
                    <a:pt x="448" y="199"/>
                  </a:lnTo>
                  <a:lnTo>
                    <a:pt x="454" y="200"/>
                  </a:lnTo>
                  <a:lnTo>
                    <a:pt x="460" y="200"/>
                  </a:lnTo>
                  <a:lnTo>
                    <a:pt x="466" y="201"/>
                  </a:lnTo>
                  <a:lnTo>
                    <a:pt x="472" y="202"/>
                  </a:lnTo>
                  <a:lnTo>
                    <a:pt x="479" y="202"/>
                  </a:lnTo>
                  <a:lnTo>
                    <a:pt x="491" y="203"/>
                  </a:lnTo>
                  <a:lnTo>
                    <a:pt x="497" y="204"/>
                  </a:lnTo>
                  <a:lnTo>
                    <a:pt x="503" y="205"/>
                  </a:lnTo>
                  <a:lnTo>
                    <a:pt x="510" y="205"/>
                  </a:lnTo>
                  <a:lnTo>
                    <a:pt x="516" y="206"/>
                  </a:lnTo>
                  <a:lnTo>
                    <a:pt x="522" y="206"/>
                  </a:lnTo>
                  <a:lnTo>
                    <a:pt x="528" y="206"/>
                  </a:lnTo>
                  <a:lnTo>
                    <a:pt x="535" y="207"/>
                  </a:lnTo>
                  <a:lnTo>
                    <a:pt x="541" y="207"/>
                  </a:lnTo>
                  <a:lnTo>
                    <a:pt x="547" y="208"/>
                  </a:lnTo>
                  <a:lnTo>
                    <a:pt x="553" y="208"/>
                  </a:lnTo>
                  <a:lnTo>
                    <a:pt x="559" y="209"/>
                  </a:lnTo>
                  <a:lnTo>
                    <a:pt x="566" y="209"/>
                  </a:lnTo>
                  <a:lnTo>
                    <a:pt x="572" y="209"/>
                  </a:lnTo>
                  <a:lnTo>
                    <a:pt x="578" y="209"/>
                  </a:lnTo>
                  <a:lnTo>
                    <a:pt x="584" y="210"/>
                  </a:lnTo>
                  <a:lnTo>
                    <a:pt x="591" y="210"/>
                  </a:lnTo>
                  <a:lnTo>
                    <a:pt x="597" y="210"/>
                  </a:lnTo>
                  <a:lnTo>
                    <a:pt x="603" y="211"/>
                  </a:lnTo>
                  <a:lnTo>
                    <a:pt x="609" y="211"/>
                  </a:lnTo>
                  <a:lnTo>
                    <a:pt x="615" y="211"/>
                  </a:lnTo>
                  <a:lnTo>
                    <a:pt x="622" y="211"/>
                  </a:lnTo>
                  <a:lnTo>
                    <a:pt x="628" y="211"/>
                  </a:lnTo>
                  <a:lnTo>
                    <a:pt x="634" y="212"/>
                  </a:lnTo>
                  <a:lnTo>
                    <a:pt x="640" y="212"/>
                  </a:lnTo>
                  <a:lnTo>
                    <a:pt x="646" y="212"/>
                  </a:lnTo>
                  <a:lnTo>
                    <a:pt x="653" y="212"/>
                  </a:lnTo>
                  <a:lnTo>
                    <a:pt x="659" y="212"/>
                  </a:lnTo>
                  <a:lnTo>
                    <a:pt x="665" y="212"/>
                  </a:lnTo>
                  <a:lnTo>
                    <a:pt x="677" y="212"/>
                  </a:lnTo>
                  <a:lnTo>
                    <a:pt x="684" y="212"/>
                  </a:lnTo>
                  <a:lnTo>
                    <a:pt x="690" y="212"/>
                  </a:lnTo>
                  <a:lnTo>
                    <a:pt x="696" y="212"/>
                  </a:lnTo>
                  <a:lnTo>
                    <a:pt x="702" y="212"/>
                  </a:lnTo>
                  <a:lnTo>
                    <a:pt x="709" y="212"/>
                  </a:lnTo>
                  <a:lnTo>
                    <a:pt x="715" y="212"/>
                  </a:lnTo>
                  <a:lnTo>
                    <a:pt x="721" y="212"/>
                  </a:lnTo>
                  <a:lnTo>
                    <a:pt x="727" y="212"/>
                  </a:lnTo>
                  <a:lnTo>
                    <a:pt x="733" y="212"/>
                  </a:lnTo>
                  <a:lnTo>
                    <a:pt x="740" y="212"/>
                  </a:lnTo>
                  <a:lnTo>
                    <a:pt x="746" y="212"/>
                  </a:lnTo>
                  <a:lnTo>
                    <a:pt x="752" y="211"/>
                  </a:lnTo>
                  <a:lnTo>
                    <a:pt x="758" y="211"/>
                  </a:lnTo>
                  <a:lnTo>
                    <a:pt x="771" y="211"/>
                  </a:lnTo>
                  <a:lnTo>
                    <a:pt x="777" y="211"/>
                  </a:lnTo>
                  <a:lnTo>
                    <a:pt x="783" y="210"/>
                  </a:lnTo>
                  <a:lnTo>
                    <a:pt x="789" y="210"/>
                  </a:lnTo>
                  <a:lnTo>
                    <a:pt x="796" y="210"/>
                  </a:lnTo>
                  <a:lnTo>
                    <a:pt x="802" y="209"/>
                  </a:lnTo>
                  <a:lnTo>
                    <a:pt x="808" y="209"/>
                  </a:lnTo>
                  <a:lnTo>
                    <a:pt x="814" y="209"/>
                  </a:lnTo>
                  <a:lnTo>
                    <a:pt x="820" y="208"/>
                  </a:lnTo>
                  <a:lnTo>
                    <a:pt x="827" y="208"/>
                  </a:lnTo>
                  <a:lnTo>
                    <a:pt x="833" y="208"/>
                  </a:lnTo>
                  <a:lnTo>
                    <a:pt x="839" y="207"/>
                  </a:lnTo>
                  <a:lnTo>
                    <a:pt x="845" y="207"/>
                  </a:lnTo>
                  <a:lnTo>
                    <a:pt x="851" y="206"/>
                  </a:lnTo>
                  <a:lnTo>
                    <a:pt x="864" y="206"/>
                  </a:lnTo>
                  <a:lnTo>
                    <a:pt x="870" y="205"/>
                  </a:lnTo>
                  <a:lnTo>
                    <a:pt x="876" y="205"/>
                  </a:lnTo>
                  <a:lnTo>
                    <a:pt x="883" y="204"/>
                  </a:lnTo>
                  <a:lnTo>
                    <a:pt x="889" y="203"/>
                  </a:lnTo>
                  <a:lnTo>
                    <a:pt x="895" y="203"/>
                  </a:lnTo>
                  <a:lnTo>
                    <a:pt x="901" y="202"/>
                  </a:lnTo>
                  <a:lnTo>
                    <a:pt x="907" y="202"/>
                  </a:lnTo>
                  <a:lnTo>
                    <a:pt x="914" y="201"/>
                  </a:lnTo>
                  <a:lnTo>
                    <a:pt x="920" y="200"/>
                  </a:lnTo>
                  <a:lnTo>
                    <a:pt x="926" y="200"/>
                  </a:lnTo>
                  <a:lnTo>
                    <a:pt x="932" y="199"/>
                  </a:lnTo>
                  <a:lnTo>
                    <a:pt x="938" y="198"/>
                  </a:lnTo>
                  <a:lnTo>
                    <a:pt x="945" y="198"/>
                  </a:lnTo>
                  <a:lnTo>
                    <a:pt x="951" y="197"/>
                  </a:lnTo>
                  <a:lnTo>
                    <a:pt x="957" y="196"/>
                  </a:lnTo>
                  <a:lnTo>
                    <a:pt x="963" y="195"/>
                  </a:lnTo>
                  <a:lnTo>
                    <a:pt x="969" y="195"/>
                  </a:lnTo>
                  <a:lnTo>
                    <a:pt x="976" y="194"/>
                  </a:lnTo>
                  <a:lnTo>
                    <a:pt x="982" y="193"/>
                  </a:lnTo>
                  <a:lnTo>
                    <a:pt x="988" y="192"/>
                  </a:lnTo>
                  <a:lnTo>
                    <a:pt x="994" y="191"/>
                  </a:lnTo>
                  <a:lnTo>
                    <a:pt x="1001" y="190"/>
                  </a:lnTo>
                  <a:lnTo>
                    <a:pt x="1007" y="189"/>
                  </a:lnTo>
                  <a:lnTo>
                    <a:pt x="1013" y="188"/>
                  </a:lnTo>
                  <a:lnTo>
                    <a:pt x="1019" y="187"/>
                  </a:lnTo>
                  <a:lnTo>
                    <a:pt x="1025" y="186"/>
                  </a:lnTo>
                  <a:lnTo>
                    <a:pt x="1032" y="185"/>
                  </a:lnTo>
                  <a:lnTo>
                    <a:pt x="1038" y="184"/>
                  </a:lnTo>
                  <a:lnTo>
                    <a:pt x="1044" y="183"/>
                  </a:lnTo>
                  <a:lnTo>
                    <a:pt x="1050" y="182"/>
                  </a:lnTo>
                  <a:lnTo>
                    <a:pt x="1056" y="181"/>
                  </a:lnTo>
                  <a:lnTo>
                    <a:pt x="1063" y="180"/>
                  </a:lnTo>
                  <a:lnTo>
                    <a:pt x="1069" y="179"/>
                  </a:lnTo>
                  <a:lnTo>
                    <a:pt x="1075" y="177"/>
                  </a:lnTo>
                  <a:lnTo>
                    <a:pt x="1081" y="176"/>
                  </a:lnTo>
                  <a:lnTo>
                    <a:pt x="1088" y="175"/>
                  </a:lnTo>
                  <a:lnTo>
                    <a:pt x="1094" y="173"/>
                  </a:lnTo>
                  <a:lnTo>
                    <a:pt x="1100" y="172"/>
                  </a:lnTo>
                  <a:lnTo>
                    <a:pt x="1106" y="171"/>
                  </a:lnTo>
                  <a:lnTo>
                    <a:pt x="1112" y="169"/>
                  </a:lnTo>
                  <a:lnTo>
                    <a:pt x="1119" y="168"/>
                  </a:lnTo>
                  <a:lnTo>
                    <a:pt x="1125" y="166"/>
                  </a:lnTo>
                  <a:lnTo>
                    <a:pt x="1131" y="165"/>
                  </a:lnTo>
                  <a:lnTo>
                    <a:pt x="1137" y="163"/>
                  </a:lnTo>
                  <a:lnTo>
                    <a:pt x="1143" y="162"/>
                  </a:lnTo>
                  <a:lnTo>
                    <a:pt x="1150" y="160"/>
                  </a:lnTo>
                  <a:lnTo>
                    <a:pt x="1156" y="159"/>
                  </a:lnTo>
                  <a:lnTo>
                    <a:pt x="1162" y="157"/>
                  </a:lnTo>
                  <a:lnTo>
                    <a:pt x="1168" y="155"/>
                  </a:lnTo>
                  <a:lnTo>
                    <a:pt x="1174" y="153"/>
                  </a:lnTo>
                  <a:lnTo>
                    <a:pt x="1181" y="152"/>
                  </a:lnTo>
                  <a:lnTo>
                    <a:pt x="1187" y="150"/>
                  </a:lnTo>
                  <a:lnTo>
                    <a:pt x="1193" y="148"/>
                  </a:lnTo>
                  <a:lnTo>
                    <a:pt x="1199" y="146"/>
                  </a:lnTo>
                  <a:lnTo>
                    <a:pt x="1205" y="144"/>
                  </a:lnTo>
                  <a:lnTo>
                    <a:pt x="1212" y="142"/>
                  </a:lnTo>
                  <a:lnTo>
                    <a:pt x="1218" y="140"/>
                  </a:lnTo>
                  <a:lnTo>
                    <a:pt x="1224" y="137"/>
                  </a:lnTo>
                  <a:lnTo>
                    <a:pt x="1230" y="135"/>
                  </a:lnTo>
                  <a:lnTo>
                    <a:pt x="1236" y="133"/>
                  </a:lnTo>
                  <a:lnTo>
                    <a:pt x="1243" y="131"/>
                  </a:lnTo>
                  <a:lnTo>
                    <a:pt x="1249" y="128"/>
                  </a:lnTo>
                  <a:lnTo>
                    <a:pt x="1255" y="126"/>
                  </a:lnTo>
                  <a:lnTo>
                    <a:pt x="1261" y="123"/>
                  </a:lnTo>
                  <a:lnTo>
                    <a:pt x="1268" y="120"/>
                  </a:lnTo>
                  <a:lnTo>
                    <a:pt x="1274" y="118"/>
                  </a:lnTo>
                  <a:lnTo>
                    <a:pt x="1280" y="115"/>
                  </a:lnTo>
                  <a:lnTo>
                    <a:pt x="1286" y="112"/>
                  </a:lnTo>
                  <a:lnTo>
                    <a:pt x="1292" y="109"/>
                  </a:lnTo>
                  <a:lnTo>
                    <a:pt x="1299" y="106"/>
                  </a:lnTo>
                  <a:lnTo>
                    <a:pt x="1305" y="102"/>
                  </a:lnTo>
                  <a:lnTo>
                    <a:pt x="1311" y="99"/>
                  </a:lnTo>
                  <a:lnTo>
                    <a:pt x="1317" y="95"/>
                  </a:lnTo>
                  <a:lnTo>
                    <a:pt x="1323" y="91"/>
                  </a:lnTo>
                  <a:lnTo>
                    <a:pt x="1330" y="87"/>
                  </a:lnTo>
                  <a:lnTo>
                    <a:pt x="1342" y="78"/>
                  </a:lnTo>
                  <a:lnTo>
                    <a:pt x="1348" y="74"/>
                  </a:lnTo>
                  <a:lnTo>
                    <a:pt x="1354" y="68"/>
                  </a:lnTo>
                  <a:lnTo>
                    <a:pt x="1361" y="62"/>
                  </a:lnTo>
                  <a:lnTo>
                    <a:pt x="1367" y="56"/>
                  </a:lnTo>
                  <a:lnTo>
                    <a:pt x="1373" y="49"/>
                  </a:lnTo>
                  <a:lnTo>
                    <a:pt x="1379" y="40"/>
                  </a:lnTo>
                  <a:lnTo>
                    <a:pt x="1392"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Rectangle 41"/>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grpSp>
        <p:nvGrpSpPr>
          <p:cNvPr id="21" name="Group 45"/>
          <p:cNvGrpSpPr>
            <a:grpSpLocks/>
          </p:cNvGrpSpPr>
          <p:nvPr/>
        </p:nvGrpSpPr>
        <p:grpSpPr bwMode="auto">
          <a:xfrm>
            <a:off x="7401375" y="5204968"/>
            <a:ext cx="2233613" cy="363538"/>
            <a:chOff x="3732" y="1856"/>
            <a:chExt cx="1407" cy="229"/>
          </a:xfrm>
        </p:grpSpPr>
        <p:sp>
          <p:nvSpPr>
            <p:cNvPr id="22" name="Freeform 43"/>
            <p:cNvSpPr>
              <a:spLocks noEditPoints="1"/>
            </p:cNvSpPr>
            <p:nvPr/>
          </p:nvSpPr>
          <p:spPr bwMode="auto">
            <a:xfrm>
              <a:off x="3736" y="1856"/>
              <a:ext cx="1403" cy="220"/>
            </a:xfrm>
            <a:custGeom>
              <a:avLst/>
              <a:gdLst>
                <a:gd name="T0" fmla="*/ 36 w 1403"/>
                <a:gd name="T1" fmla="*/ 148 h 220"/>
                <a:gd name="T2" fmla="*/ 29 w 1403"/>
                <a:gd name="T3" fmla="*/ 174 h 220"/>
                <a:gd name="T4" fmla="*/ 77 w 1403"/>
                <a:gd name="T5" fmla="*/ 118 h 220"/>
                <a:gd name="T6" fmla="*/ 115 w 1403"/>
                <a:gd name="T7" fmla="*/ 98 h 220"/>
                <a:gd name="T8" fmla="*/ 144 w 1403"/>
                <a:gd name="T9" fmla="*/ 99 h 220"/>
                <a:gd name="T10" fmla="*/ 126 w 1403"/>
                <a:gd name="T11" fmla="*/ 107 h 220"/>
                <a:gd name="T12" fmla="*/ 101 w 1403"/>
                <a:gd name="T13" fmla="*/ 119 h 220"/>
                <a:gd name="T14" fmla="*/ 83 w 1403"/>
                <a:gd name="T15" fmla="*/ 129 h 220"/>
                <a:gd name="T16" fmla="*/ 215 w 1403"/>
                <a:gd name="T17" fmla="*/ 61 h 220"/>
                <a:gd name="T18" fmla="*/ 259 w 1403"/>
                <a:gd name="T19" fmla="*/ 49 h 220"/>
                <a:gd name="T20" fmla="*/ 249 w 1403"/>
                <a:gd name="T21" fmla="*/ 65 h 220"/>
                <a:gd name="T22" fmla="*/ 231 w 1403"/>
                <a:gd name="T23" fmla="*/ 70 h 220"/>
                <a:gd name="T24" fmla="*/ 206 w 1403"/>
                <a:gd name="T25" fmla="*/ 77 h 220"/>
                <a:gd name="T26" fmla="*/ 315 w 1403"/>
                <a:gd name="T27" fmla="*/ 36 h 220"/>
                <a:gd name="T28" fmla="*/ 358 w 1403"/>
                <a:gd name="T29" fmla="*/ 28 h 220"/>
                <a:gd name="T30" fmla="*/ 379 w 1403"/>
                <a:gd name="T31" fmla="*/ 38 h 220"/>
                <a:gd name="T32" fmla="*/ 354 w 1403"/>
                <a:gd name="T33" fmla="*/ 42 h 220"/>
                <a:gd name="T34" fmla="*/ 336 w 1403"/>
                <a:gd name="T35" fmla="*/ 45 h 220"/>
                <a:gd name="T36" fmla="*/ 311 w 1403"/>
                <a:gd name="T37" fmla="*/ 50 h 220"/>
                <a:gd name="T38" fmla="*/ 458 w 1403"/>
                <a:gd name="T39" fmla="*/ 14 h 220"/>
                <a:gd name="T40" fmla="*/ 502 w 1403"/>
                <a:gd name="T41" fmla="*/ 10 h 220"/>
                <a:gd name="T42" fmla="*/ 478 w 1403"/>
                <a:gd name="T43" fmla="*/ 25 h 220"/>
                <a:gd name="T44" fmla="*/ 441 w 1403"/>
                <a:gd name="T45" fmla="*/ 29 h 220"/>
                <a:gd name="T46" fmla="*/ 558 w 1403"/>
                <a:gd name="T47" fmla="*/ 5 h 220"/>
                <a:gd name="T48" fmla="*/ 601 w 1403"/>
                <a:gd name="T49" fmla="*/ 3 h 220"/>
                <a:gd name="T50" fmla="*/ 614 w 1403"/>
                <a:gd name="T51" fmla="*/ 15 h 220"/>
                <a:gd name="T52" fmla="*/ 571 w 1403"/>
                <a:gd name="T53" fmla="*/ 17 h 220"/>
                <a:gd name="T54" fmla="*/ 676 w 1403"/>
                <a:gd name="T55" fmla="*/ 0 h 220"/>
                <a:gd name="T56" fmla="*/ 720 w 1403"/>
                <a:gd name="T57" fmla="*/ 0 h 220"/>
                <a:gd name="T58" fmla="*/ 738 w 1403"/>
                <a:gd name="T59" fmla="*/ 13 h 220"/>
                <a:gd name="T60" fmla="*/ 701 w 1403"/>
                <a:gd name="T61" fmla="*/ 13 h 220"/>
                <a:gd name="T62" fmla="*/ 794 w 1403"/>
                <a:gd name="T63" fmla="*/ 2 h 220"/>
                <a:gd name="T64" fmla="*/ 832 w 1403"/>
                <a:gd name="T65" fmla="*/ 4 h 220"/>
                <a:gd name="T66" fmla="*/ 867 w 1403"/>
                <a:gd name="T67" fmla="*/ 19 h 220"/>
                <a:gd name="T68" fmla="*/ 825 w 1403"/>
                <a:gd name="T69" fmla="*/ 16 h 220"/>
                <a:gd name="T70" fmla="*/ 794 w 1403"/>
                <a:gd name="T71" fmla="*/ 2 h 220"/>
                <a:gd name="T72" fmla="*/ 950 w 1403"/>
                <a:gd name="T73" fmla="*/ 13 h 220"/>
                <a:gd name="T74" fmla="*/ 989 w 1403"/>
                <a:gd name="T75" fmla="*/ 18 h 220"/>
                <a:gd name="T76" fmla="*/ 974 w 1403"/>
                <a:gd name="T77" fmla="*/ 29 h 220"/>
                <a:gd name="T78" fmla="*/ 937 w 1403"/>
                <a:gd name="T79" fmla="*/ 25 h 220"/>
                <a:gd name="T80" fmla="*/ 1037 w 1403"/>
                <a:gd name="T81" fmla="*/ 25 h 220"/>
                <a:gd name="T82" fmla="*/ 1075 w 1403"/>
                <a:gd name="T83" fmla="*/ 32 h 220"/>
                <a:gd name="T84" fmla="*/ 1104 w 1403"/>
                <a:gd name="T85" fmla="*/ 51 h 220"/>
                <a:gd name="T86" fmla="*/ 1079 w 1403"/>
                <a:gd name="T87" fmla="*/ 46 h 220"/>
                <a:gd name="T88" fmla="*/ 1054 w 1403"/>
                <a:gd name="T89" fmla="*/ 41 h 220"/>
                <a:gd name="T90" fmla="*/ 1036 w 1403"/>
                <a:gd name="T91" fmla="*/ 38 h 220"/>
                <a:gd name="T92" fmla="*/ 1187 w 1403"/>
                <a:gd name="T93" fmla="*/ 58 h 220"/>
                <a:gd name="T94" fmla="*/ 1227 w 1403"/>
                <a:gd name="T95" fmla="*/ 71 h 220"/>
                <a:gd name="T96" fmla="*/ 1209 w 1403"/>
                <a:gd name="T97" fmla="*/ 78 h 220"/>
                <a:gd name="T98" fmla="*/ 1184 w 1403"/>
                <a:gd name="T99" fmla="*/ 71 h 220"/>
                <a:gd name="T100" fmla="*/ 1160 w 1403"/>
                <a:gd name="T101" fmla="*/ 64 h 220"/>
                <a:gd name="T102" fmla="*/ 1294 w 1403"/>
                <a:gd name="T103" fmla="*/ 98 h 220"/>
                <a:gd name="T104" fmla="*/ 1338 w 1403"/>
                <a:gd name="T105" fmla="*/ 123 h 220"/>
                <a:gd name="T106" fmla="*/ 1320 w 1403"/>
                <a:gd name="T107" fmla="*/ 126 h 220"/>
                <a:gd name="T108" fmla="*/ 1301 w 1403"/>
                <a:gd name="T109" fmla="*/ 116 h 220"/>
                <a:gd name="T110" fmla="*/ 1277 w 1403"/>
                <a:gd name="T111" fmla="*/ 104 h 220"/>
                <a:gd name="T112" fmla="*/ 1383 w 1403"/>
                <a:gd name="T113" fmla="*/ 162 h 220"/>
                <a:gd name="T114" fmla="*/ 1374 w 1403"/>
                <a:gd name="T115" fmla="*/ 171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3" h="220">
                  <a:moveTo>
                    <a:pt x="0" y="217"/>
                  </a:moveTo>
                  <a:lnTo>
                    <a:pt x="6" y="188"/>
                  </a:lnTo>
                  <a:lnTo>
                    <a:pt x="13" y="175"/>
                  </a:lnTo>
                  <a:lnTo>
                    <a:pt x="19" y="166"/>
                  </a:lnTo>
                  <a:lnTo>
                    <a:pt x="26" y="158"/>
                  </a:lnTo>
                  <a:lnTo>
                    <a:pt x="32" y="152"/>
                  </a:lnTo>
                  <a:lnTo>
                    <a:pt x="36" y="148"/>
                  </a:lnTo>
                  <a:lnTo>
                    <a:pt x="44" y="158"/>
                  </a:lnTo>
                  <a:lnTo>
                    <a:pt x="41" y="161"/>
                  </a:lnTo>
                  <a:lnTo>
                    <a:pt x="35" y="167"/>
                  </a:lnTo>
                  <a:lnTo>
                    <a:pt x="29" y="174"/>
                  </a:lnTo>
                  <a:lnTo>
                    <a:pt x="23" y="183"/>
                  </a:lnTo>
                  <a:lnTo>
                    <a:pt x="23" y="182"/>
                  </a:lnTo>
                  <a:lnTo>
                    <a:pt x="17" y="194"/>
                  </a:lnTo>
                  <a:lnTo>
                    <a:pt x="18" y="192"/>
                  </a:lnTo>
                  <a:lnTo>
                    <a:pt x="12" y="220"/>
                  </a:lnTo>
                  <a:lnTo>
                    <a:pt x="0" y="217"/>
                  </a:lnTo>
                  <a:close/>
                  <a:moveTo>
                    <a:pt x="77" y="118"/>
                  </a:moveTo>
                  <a:lnTo>
                    <a:pt x="77" y="118"/>
                  </a:lnTo>
                  <a:lnTo>
                    <a:pt x="83" y="114"/>
                  </a:lnTo>
                  <a:lnTo>
                    <a:pt x="90" y="111"/>
                  </a:lnTo>
                  <a:lnTo>
                    <a:pt x="96" y="108"/>
                  </a:lnTo>
                  <a:lnTo>
                    <a:pt x="102" y="104"/>
                  </a:lnTo>
                  <a:lnTo>
                    <a:pt x="108" y="101"/>
                  </a:lnTo>
                  <a:lnTo>
                    <a:pt x="115" y="98"/>
                  </a:lnTo>
                  <a:lnTo>
                    <a:pt x="121" y="95"/>
                  </a:lnTo>
                  <a:lnTo>
                    <a:pt x="127" y="92"/>
                  </a:lnTo>
                  <a:lnTo>
                    <a:pt x="134" y="90"/>
                  </a:lnTo>
                  <a:lnTo>
                    <a:pt x="140" y="87"/>
                  </a:lnTo>
                  <a:lnTo>
                    <a:pt x="144" y="85"/>
                  </a:lnTo>
                  <a:lnTo>
                    <a:pt x="148" y="97"/>
                  </a:lnTo>
                  <a:lnTo>
                    <a:pt x="144" y="99"/>
                  </a:lnTo>
                  <a:lnTo>
                    <a:pt x="138" y="102"/>
                  </a:lnTo>
                  <a:lnTo>
                    <a:pt x="132" y="104"/>
                  </a:lnTo>
                  <a:lnTo>
                    <a:pt x="126" y="107"/>
                  </a:lnTo>
                  <a:lnTo>
                    <a:pt x="120" y="110"/>
                  </a:lnTo>
                  <a:lnTo>
                    <a:pt x="114" y="113"/>
                  </a:lnTo>
                  <a:lnTo>
                    <a:pt x="107" y="116"/>
                  </a:lnTo>
                  <a:lnTo>
                    <a:pt x="101" y="119"/>
                  </a:lnTo>
                  <a:lnTo>
                    <a:pt x="95" y="122"/>
                  </a:lnTo>
                  <a:lnTo>
                    <a:pt x="89" y="126"/>
                  </a:lnTo>
                  <a:lnTo>
                    <a:pt x="83" y="129"/>
                  </a:lnTo>
                  <a:lnTo>
                    <a:pt x="77" y="118"/>
                  </a:lnTo>
                  <a:close/>
                  <a:moveTo>
                    <a:pt x="190" y="69"/>
                  </a:moveTo>
                  <a:lnTo>
                    <a:pt x="196" y="67"/>
                  </a:lnTo>
                  <a:lnTo>
                    <a:pt x="202" y="65"/>
                  </a:lnTo>
                  <a:lnTo>
                    <a:pt x="209" y="63"/>
                  </a:lnTo>
                  <a:lnTo>
                    <a:pt x="215" y="61"/>
                  </a:lnTo>
                  <a:lnTo>
                    <a:pt x="221" y="59"/>
                  </a:lnTo>
                  <a:lnTo>
                    <a:pt x="227" y="58"/>
                  </a:lnTo>
                  <a:lnTo>
                    <a:pt x="234" y="56"/>
                  </a:lnTo>
                  <a:lnTo>
                    <a:pt x="240" y="54"/>
                  </a:lnTo>
                  <a:lnTo>
                    <a:pt x="246" y="52"/>
                  </a:lnTo>
                  <a:lnTo>
                    <a:pt x="252" y="51"/>
                  </a:lnTo>
                  <a:lnTo>
                    <a:pt x="259" y="49"/>
                  </a:lnTo>
                  <a:lnTo>
                    <a:pt x="261" y="49"/>
                  </a:lnTo>
                  <a:lnTo>
                    <a:pt x="264" y="61"/>
                  </a:lnTo>
                  <a:lnTo>
                    <a:pt x="261" y="62"/>
                  </a:lnTo>
                  <a:lnTo>
                    <a:pt x="255" y="63"/>
                  </a:lnTo>
                  <a:lnTo>
                    <a:pt x="249" y="65"/>
                  </a:lnTo>
                  <a:lnTo>
                    <a:pt x="243" y="67"/>
                  </a:lnTo>
                  <a:lnTo>
                    <a:pt x="237" y="68"/>
                  </a:lnTo>
                  <a:lnTo>
                    <a:pt x="231" y="70"/>
                  </a:lnTo>
                  <a:lnTo>
                    <a:pt x="224" y="72"/>
                  </a:lnTo>
                  <a:lnTo>
                    <a:pt x="218" y="73"/>
                  </a:lnTo>
                  <a:lnTo>
                    <a:pt x="212" y="75"/>
                  </a:lnTo>
                  <a:lnTo>
                    <a:pt x="206" y="77"/>
                  </a:lnTo>
                  <a:lnTo>
                    <a:pt x="200" y="79"/>
                  </a:lnTo>
                  <a:lnTo>
                    <a:pt x="194" y="81"/>
                  </a:lnTo>
                  <a:lnTo>
                    <a:pt x="190" y="69"/>
                  </a:lnTo>
                  <a:close/>
                  <a:moveTo>
                    <a:pt x="309" y="38"/>
                  </a:moveTo>
                  <a:lnTo>
                    <a:pt x="315" y="36"/>
                  </a:lnTo>
                  <a:lnTo>
                    <a:pt x="321" y="35"/>
                  </a:lnTo>
                  <a:lnTo>
                    <a:pt x="327" y="34"/>
                  </a:lnTo>
                  <a:lnTo>
                    <a:pt x="333" y="33"/>
                  </a:lnTo>
                  <a:lnTo>
                    <a:pt x="340" y="32"/>
                  </a:lnTo>
                  <a:lnTo>
                    <a:pt x="346" y="31"/>
                  </a:lnTo>
                  <a:lnTo>
                    <a:pt x="352" y="29"/>
                  </a:lnTo>
                  <a:lnTo>
                    <a:pt x="358" y="28"/>
                  </a:lnTo>
                  <a:lnTo>
                    <a:pt x="365" y="27"/>
                  </a:lnTo>
                  <a:lnTo>
                    <a:pt x="371" y="26"/>
                  </a:lnTo>
                  <a:lnTo>
                    <a:pt x="377" y="25"/>
                  </a:lnTo>
                  <a:lnTo>
                    <a:pt x="381" y="25"/>
                  </a:lnTo>
                  <a:lnTo>
                    <a:pt x="383" y="37"/>
                  </a:lnTo>
                  <a:lnTo>
                    <a:pt x="379" y="38"/>
                  </a:lnTo>
                  <a:lnTo>
                    <a:pt x="373" y="39"/>
                  </a:lnTo>
                  <a:lnTo>
                    <a:pt x="367" y="40"/>
                  </a:lnTo>
                  <a:lnTo>
                    <a:pt x="360" y="41"/>
                  </a:lnTo>
                  <a:lnTo>
                    <a:pt x="354" y="42"/>
                  </a:lnTo>
                  <a:lnTo>
                    <a:pt x="348" y="43"/>
                  </a:lnTo>
                  <a:lnTo>
                    <a:pt x="342" y="44"/>
                  </a:lnTo>
                  <a:lnTo>
                    <a:pt x="336" y="45"/>
                  </a:lnTo>
                  <a:lnTo>
                    <a:pt x="329" y="47"/>
                  </a:lnTo>
                  <a:lnTo>
                    <a:pt x="323" y="48"/>
                  </a:lnTo>
                  <a:lnTo>
                    <a:pt x="317" y="49"/>
                  </a:lnTo>
                  <a:lnTo>
                    <a:pt x="311" y="50"/>
                  </a:lnTo>
                  <a:lnTo>
                    <a:pt x="309" y="38"/>
                  </a:lnTo>
                  <a:close/>
                  <a:moveTo>
                    <a:pt x="429" y="18"/>
                  </a:moveTo>
                  <a:lnTo>
                    <a:pt x="433" y="17"/>
                  </a:lnTo>
                  <a:lnTo>
                    <a:pt x="439" y="16"/>
                  </a:lnTo>
                  <a:lnTo>
                    <a:pt x="446" y="16"/>
                  </a:lnTo>
                  <a:lnTo>
                    <a:pt x="452" y="15"/>
                  </a:lnTo>
                  <a:lnTo>
                    <a:pt x="458" y="14"/>
                  </a:lnTo>
                  <a:lnTo>
                    <a:pt x="464" y="13"/>
                  </a:lnTo>
                  <a:lnTo>
                    <a:pt x="471" y="13"/>
                  </a:lnTo>
                  <a:lnTo>
                    <a:pt x="477" y="12"/>
                  </a:lnTo>
                  <a:lnTo>
                    <a:pt x="483" y="11"/>
                  </a:lnTo>
                  <a:lnTo>
                    <a:pt x="489" y="11"/>
                  </a:lnTo>
                  <a:lnTo>
                    <a:pt x="495" y="10"/>
                  </a:lnTo>
                  <a:lnTo>
                    <a:pt x="502" y="10"/>
                  </a:lnTo>
                  <a:lnTo>
                    <a:pt x="503" y="22"/>
                  </a:lnTo>
                  <a:lnTo>
                    <a:pt x="497" y="23"/>
                  </a:lnTo>
                  <a:lnTo>
                    <a:pt x="490" y="23"/>
                  </a:lnTo>
                  <a:lnTo>
                    <a:pt x="484" y="24"/>
                  </a:lnTo>
                  <a:lnTo>
                    <a:pt x="478" y="25"/>
                  </a:lnTo>
                  <a:lnTo>
                    <a:pt x="472" y="25"/>
                  </a:lnTo>
                  <a:lnTo>
                    <a:pt x="466" y="26"/>
                  </a:lnTo>
                  <a:lnTo>
                    <a:pt x="459" y="27"/>
                  </a:lnTo>
                  <a:lnTo>
                    <a:pt x="453" y="28"/>
                  </a:lnTo>
                  <a:lnTo>
                    <a:pt x="447" y="28"/>
                  </a:lnTo>
                  <a:lnTo>
                    <a:pt x="441" y="29"/>
                  </a:lnTo>
                  <a:lnTo>
                    <a:pt x="435" y="30"/>
                  </a:lnTo>
                  <a:lnTo>
                    <a:pt x="431" y="30"/>
                  </a:lnTo>
                  <a:lnTo>
                    <a:pt x="429" y="18"/>
                  </a:lnTo>
                  <a:close/>
                  <a:moveTo>
                    <a:pt x="551" y="6"/>
                  </a:moveTo>
                  <a:lnTo>
                    <a:pt x="552" y="6"/>
                  </a:lnTo>
                  <a:lnTo>
                    <a:pt x="558" y="5"/>
                  </a:lnTo>
                  <a:lnTo>
                    <a:pt x="564" y="5"/>
                  </a:lnTo>
                  <a:lnTo>
                    <a:pt x="570" y="4"/>
                  </a:lnTo>
                  <a:lnTo>
                    <a:pt x="576" y="4"/>
                  </a:lnTo>
                  <a:lnTo>
                    <a:pt x="583" y="4"/>
                  </a:lnTo>
                  <a:lnTo>
                    <a:pt x="589" y="3"/>
                  </a:lnTo>
                  <a:lnTo>
                    <a:pt x="595" y="3"/>
                  </a:lnTo>
                  <a:lnTo>
                    <a:pt x="601" y="3"/>
                  </a:lnTo>
                  <a:lnTo>
                    <a:pt x="608" y="2"/>
                  </a:lnTo>
                  <a:lnTo>
                    <a:pt x="614" y="2"/>
                  </a:lnTo>
                  <a:lnTo>
                    <a:pt x="620" y="2"/>
                  </a:lnTo>
                  <a:lnTo>
                    <a:pt x="624" y="2"/>
                  </a:lnTo>
                  <a:lnTo>
                    <a:pt x="624" y="15"/>
                  </a:lnTo>
                  <a:lnTo>
                    <a:pt x="621" y="15"/>
                  </a:lnTo>
                  <a:lnTo>
                    <a:pt x="614" y="15"/>
                  </a:lnTo>
                  <a:lnTo>
                    <a:pt x="608" y="15"/>
                  </a:lnTo>
                  <a:lnTo>
                    <a:pt x="602" y="15"/>
                  </a:lnTo>
                  <a:lnTo>
                    <a:pt x="596" y="16"/>
                  </a:lnTo>
                  <a:lnTo>
                    <a:pt x="590" y="16"/>
                  </a:lnTo>
                  <a:lnTo>
                    <a:pt x="583" y="16"/>
                  </a:lnTo>
                  <a:lnTo>
                    <a:pt x="577" y="17"/>
                  </a:lnTo>
                  <a:lnTo>
                    <a:pt x="571" y="17"/>
                  </a:lnTo>
                  <a:lnTo>
                    <a:pt x="565" y="18"/>
                  </a:lnTo>
                  <a:lnTo>
                    <a:pt x="559" y="18"/>
                  </a:lnTo>
                  <a:lnTo>
                    <a:pt x="552" y="18"/>
                  </a:lnTo>
                  <a:lnTo>
                    <a:pt x="551" y="6"/>
                  </a:lnTo>
                  <a:close/>
                  <a:moveTo>
                    <a:pt x="672" y="0"/>
                  </a:moveTo>
                  <a:lnTo>
                    <a:pt x="676" y="0"/>
                  </a:lnTo>
                  <a:lnTo>
                    <a:pt x="682" y="0"/>
                  </a:lnTo>
                  <a:lnTo>
                    <a:pt x="689" y="0"/>
                  </a:lnTo>
                  <a:lnTo>
                    <a:pt x="695" y="0"/>
                  </a:lnTo>
                  <a:lnTo>
                    <a:pt x="701" y="0"/>
                  </a:lnTo>
                  <a:lnTo>
                    <a:pt x="707" y="0"/>
                  </a:lnTo>
                  <a:lnTo>
                    <a:pt x="713" y="0"/>
                  </a:lnTo>
                  <a:lnTo>
                    <a:pt x="720" y="0"/>
                  </a:lnTo>
                  <a:lnTo>
                    <a:pt x="732" y="0"/>
                  </a:lnTo>
                  <a:lnTo>
                    <a:pt x="738" y="0"/>
                  </a:lnTo>
                  <a:lnTo>
                    <a:pt x="745" y="0"/>
                  </a:lnTo>
                  <a:lnTo>
                    <a:pt x="746" y="0"/>
                  </a:lnTo>
                  <a:lnTo>
                    <a:pt x="745" y="13"/>
                  </a:lnTo>
                  <a:lnTo>
                    <a:pt x="744" y="13"/>
                  </a:lnTo>
                  <a:lnTo>
                    <a:pt x="738" y="13"/>
                  </a:lnTo>
                  <a:lnTo>
                    <a:pt x="732" y="13"/>
                  </a:lnTo>
                  <a:lnTo>
                    <a:pt x="720" y="13"/>
                  </a:lnTo>
                  <a:lnTo>
                    <a:pt x="713" y="13"/>
                  </a:lnTo>
                  <a:lnTo>
                    <a:pt x="707" y="13"/>
                  </a:lnTo>
                  <a:lnTo>
                    <a:pt x="701" y="13"/>
                  </a:lnTo>
                  <a:lnTo>
                    <a:pt x="695" y="13"/>
                  </a:lnTo>
                  <a:lnTo>
                    <a:pt x="689" y="13"/>
                  </a:lnTo>
                  <a:lnTo>
                    <a:pt x="683" y="13"/>
                  </a:lnTo>
                  <a:lnTo>
                    <a:pt x="676" y="13"/>
                  </a:lnTo>
                  <a:lnTo>
                    <a:pt x="673" y="13"/>
                  </a:lnTo>
                  <a:lnTo>
                    <a:pt x="672" y="0"/>
                  </a:lnTo>
                  <a:close/>
                  <a:moveTo>
                    <a:pt x="794" y="2"/>
                  </a:moveTo>
                  <a:lnTo>
                    <a:pt x="795" y="2"/>
                  </a:lnTo>
                  <a:lnTo>
                    <a:pt x="801" y="2"/>
                  </a:lnTo>
                  <a:lnTo>
                    <a:pt x="807" y="2"/>
                  </a:lnTo>
                  <a:lnTo>
                    <a:pt x="813" y="3"/>
                  </a:lnTo>
                  <a:lnTo>
                    <a:pt x="819" y="3"/>
                  </a:lnTo>
                  <a:lnTo>
                    <a:pt x="826" y="3"/>
                  </a:lnTo>
                  <a:lnTo>
                    <a:pt x="832" y="4"/>
                  </a:lnTo>
                  <a:lnTo>
                    <a:pt x="838" y="4"/>
                  </a:lnTo>
                  <a:lnTo>
                    <a:pt x="844" y="4"/>
                  </a:lnTo>
                  <a:lnTo>
                    <a:pt x="851" y="5"/>
                  </a:lnTo>
                  <a:lnTo>
                    <a:pt x="857" y="5"/>
                  </a:lnTo>
                  <a:lnTo>
                    <a:pt x="863" y="6"/>
                  </a:lnTo>
                  <a:lnTo>
                    <a:pt x="867" y="6"/>
                  </a:lnTo>
                  <a:lnTo>
                    <a:pt x="867" y="19"/>
                  </a:lnTo>
                  <a:lnTo>
                    <a:pt x="862" y="18"/>
                  </a:lnTo>
                  <a:lnTo>
                    <a:pt x="856" y="18"/>
                  </a:lnTo>
                  <a:lnTo>
                    <a:pt x="850" y="18"/>
                  </a:lnTo>
                  <a:lnTo>
                    <a:pt x="844" y="17"/>
                  </a:lnTo>
                  <a:lnTo>
                    <a:pt x="837" y="17"/>
                  </a:lnTo>
                  <a:lnTo>
                    <a:pt x="831" y="16"/>
                  </a:lnTo>
                  <a:lnTo>
                    <a:pt x="825" y="16"/>
                  </a:lnTo>
                  <a:lnTo>
                    <a:pt x="819" y="16"/>
                  </a:lnTo>
                  <a:lnTo>
                    <a:pt x="813" y="15"/>
                  </a:lnTo>
                  <a:lnTo>
                    <a:pt x="806" y="15"/>
                  </a:lnTo>
                  <a:lnTo>
                    <a:pt x="800" y="15"/>
                  </a:lnTo>
                  <a:lnTo>
                    <a:pt x="794" y="15"/>
                  </a:lnTo>
                  <a:lnTo>
                    <a:pt x="794" y="2"/>
                  </a:lnTo>
                  <a:close/>
                  <a:moveTo>
                    <a:pt x="916" y="10"/>
                  </a:moveTo>
                  <a:lnTo>
                    <a:pt x="919" y="10"/>
                  </a:lnTo>
                  <a:lnTo>
                    <a:pt x="925" y="11"/>
                  </a:lnTo>
                  <a:lnTo>
                    <a:pt x="932" y="11"/>
                  </a:lnTo>
                  <a:lnTo>
                    <a:pt x="938" y="12"/>
                  </a:lnTo>
                  <a:lnTo>
                    <a:pt x="944" y="13"/>
                  </a:lnTo>
                  <a:lnTo>
                    <a:pt x="950" y="13"/>
                  </a:lnTo>
                  <a:lnTo>
                    <a:pt x="956" y="14"/>
                  </a:lnTo>
                  <a:lnTo>
                    <a:pt x="963" y="15"/>
                  </a:lnTo>
                  <a:lnTo>
                    <a:pt x="969" y="16"/>
                  </a:lnTo>
                  <a:lnTo>
                    <a:pt x="975" y="16"/>
                  </a:lnTo>
                  <a:lnTo>
                    <a:pt x="981" y="17"/>
                  </a:lnTo>
                  <a:lnTo>
                    <a:pt x="988" y="18"/>
                  </a:lnTo>
                  <a:lnTo>
                    <a:pt x="989" y="18"/>
                  </a:lnTo>
                  <a:lnTo>
                    <a:pt x="987" y="31"/>
                  </a:lnTo>
                  <a:lnTo>
                    <a:pt x="986" y="31"/>
                  </a:lnTo>
                  <a:lnTo>
                    <a:pt x="980" y="30"/>
                  </a:lnTo>
                  <a:lnTo>
                    <a:pt x="974" y="29"/>
                  </a:lnTo>
                  <a:lnTo>
                    <a:pt x="968" y="28"/>
                  </a:lnTo>
                  <a:lnTo>
                    <a:pt x="961" y="28"/>
                  </a:lnTo>
                  <a:lnTo>
                    <a:pt x="955" y="27"/>
                  </a:lnTo>
                  <a:lnTo>
                    <a:pt x="949" y="26"/>
                  </a:lnTo>
                  <a:lnTo>
                    <a:pt x="943" y="25"/>
                  </a:lnTo>
                  <a:lnTo>
                    <a:pt x="937" y="25"/>
                  </a:lnTo>
                  <a:lnTo>
                    <a:pt x="930" y="24"/>
                  </a:lnTo>
                  <a:lnTo>
                    <a:pt x="924" y="23"/>
                  </a:lnTo>
                  <a:lnTo>
                    <a:pt x="918" y="23"/>
                  </a:lnTo>
                  <a:lnTo>
                    <a:pt x="915" y="23"/>
                  </a:lnTo>
                  <a:lnTo>
                    <a:pt x="916" y="10"/>
                  </a:lnTo>
                  <a:close/>
                  <a:moveTo>
                    <a:pt x="1037" y="25"/>
                  </a:moveTo>
                  <a:lnTo>
                    <a:pt x="1038" y="25"/>
                  </a:lnTo>
                  <a:lnTo>
                    <a:pt x="1044" y="26"/>
                  </a:lnTo>
                  <a:lnTo>
                    <a:pt x="1050" y="27"/>
                  </a:lnTo>
                  <a:lnTo>
                    <a:pt x="1056" y="29"/>
                  </a:lnTo>
                  <a:lnTo>
                    <a:pt x="1063" y="30"/>
                  </a:lnTo>
                  <a:lnTo>
                    <a:pt x="1069" y="31"/>
                  </a:lnTo>
                  <a:lnTo>
                    <a:pt x="1075" y="32"/>
                  </a:lnTo>
                  <a:lnTo>
                    <a:pt x="1081" y="33"/>
                  </a:lnTo>
                  <a:lnTo>
                    <a:pt x="1094" y="36"/>
                  </a:lnTo>
                  <a:lnTo>
                    <a:pt x="1100" y="37"/>
                  </a:lnTo>
                  <a:lnTo>
                    <a:pt x="1106" y="38"/>
                  </a:lnTo>
                  <a:lnTo>
                    <a:pt x="1109" y="39"/>
                  </a:lnTo>
                  <a:lnTo>
                    <a:pt x="1107" y="51"/>
                  </a:lnTo>
                  <a:lnTo>
                    <a:pt x="1104" y="51"/>
                  </a:lnTo>
                  <a:lnTo>
                    <a:pt x="1098" y="49"/>
                  </a:lnTo>
                  <a:lnTo>
                    <a:pt x="1091" y="48"/>
                  </a:lnTo>
                  <a:lnTo>
                    <a:pt x="1092" y="48"/>
                  </a:lnTo>
                  <a:lnTo>
                    <a:pt x="1079" y="46"/>
                  </a:lnTo>
                  <a:lnTo>
                    <a:pt x="1073" y="45"/>
                  </a:lnTo>
                  <a:lnTo>
                    <a:pt x="1067" y="43"/>
                  </a:lnTo>
                  <a:lnTo>
                    <a:pt x="1060" y="42"/>
                  </a:lnTo>
                  <a:lnTo>
                    <a:pt x="1061" y="42"/>
                  </a:lnTo>
                  <a:lnTo>
                    <a:pt x="1054" y="41"/>
                  </a:lnTo>
                  <a:lnTo>
                    <a:pt x="1048" y="40"/>
                  </a:lnTo>
                  <a:lnTo>
                    <a:pt x="1042" y="39"/>
                  </a:lnTo>
                  <a:lnTo>
                    <a:pt x="1036" y="38"/>
                  </a:lnTo>
                  <a:lnTo>
                    <a:pt x="1035" y="38"/>
                  </a:lnTo>
                  <a:lnTo>
                    <a:pt x="1037" y="25"/>
                  </a:lnTo>
                  <a:close/>
                  <a:moveTo>
                    <a:pt x="1157" y="50"/>
                  </a:moveTo>
                  <a:lnTo>
                    <a:pt x="1163" y="51"/>
                  </a:lnTo>
                  <a:lnTo>
                    <a:pt x="1169" y="53"/>
                  </a:lnTo>
                  <a:lnTo>
                    <a:pt x="1175" y="55"/>
                  </a:lnTo>
                  <a:lnTo>
                    <a:pt x="1187" y="58"/>
                  </a:lnTo>
                  <a:lnTo>
                    <a:pt x="1194" y="60"/>
                  </a:lnTo>
                  <a:lnTo>
                    <a:pt x="1200" y="62"/>
                  </a:lnTo>
                  <a:lnTo>
                    <a:pt x="1206" y="64"/>
                  </a:lnTo>
                  <a:lnTo>
                    <a:pt x="1213" y="66"/>
                  </a:lnTo>
                  <a:lnTo>
                    <a:pt x="1219" y="68"/>
                  </a:lnTo>
                  <a:lnTo>
                    <a:pt x="1225" y="70"/>
                  </a:lnTo>
                  <a:lnTo>
                    <a:pt x="1227" y="71"/>
                  </a:lnTo>
                  <a:lnTo>
                    <a:pt x="1224" y="83"/>
                  </a:lnTo>
                  <a:lnTo>
                    <a:pt x="1221" y="82"/>
                  </a:lnTo>
                  <a:lnTo>
                    <a:pt x="1215" y="80"/>
                  </a:lnTo>
                  <a:lnTo>
                    <a:pt x="1209" y="78"/>
                  </a:lnTo>
                  <a:lnTo>
                    <a:pt x="1203" y="76"/>
                  </a:lnTo>
                  <a:lnTo>
                    <a:pt x="1197" y="74"/>
                  </a:lnTo>
                  <a:lnTo>
                    <a:pt x="1190" y="72"/>
                  </a:lnTo>
                  <a:lnTo>
                    <a:pt x="1184" y="71"/>
                  </a:lnTo>
                  <a:lnTo>
                    <a:pt x="1172" y="67"/>
                  </a:lnTo>
                  <a:lnTo>
                    <a:pt x="1166" y="65"/>
                  </a:lnTo>
                  <a:lnTo>
                    <a:pt x="1166" y="66"/>
                  </a:lnTo>
                  <a:lnTo>
                    <a:pt x="1160" y="64"/>
                  </a:lnTo>
                  <a:lnTo>
                    <a:pt x="1154" y="62"/>
                  </a:lnTo>
                  <a:lnTo>
                    <a:pt x="1157" y="50"/>
                  </a:lnTo>
                  <a:close/>
                  <a:moveTo>
                    <a:pt x="1274" y="88"/>
                  </a:moveTo>
                  <a:lnTo>
                    <a:pt x="1275" y="89"/>
                  </a:lnTo>
                  <a:lnTo>
                    <a:pt x="1282" y="92"/>
                  </a:lnTo>
                  <a:lnTo>
                    <a:pt x="1288" y="95"/>
                  </a:lnTo>
                  <a:lnTo>
                    <a:pt x="1294" y="98"/>
                  </a:lnTo>
                  <a:lnTo>
                    <a:pt x="1300" y="101"/>
                  </a:lnTo>
                  <a:lnTo>
                    <a:pt x="1307" y="104"/>
                  </a:lnTo>
                  <a:lnTo>
                    <a:pt x="1313" y="107"/>
                  </a:lnTo>
                  <a:lnTo>
                    <a:pt x="1319" y="111"/>
                  </a:lnTo>
                  <a:lnTo>
                    <a:pt x="1326" y="115"/>
                  </a:lnTo>
                  <a:lnTo>
                    <a:pt x="1332" y="118"/>
                  </a:lnTo>
                  <a:lnTo>
                    <a:pt x="1338" y="123"/>
                  </a:lnTo>
                  <a:lnTo>
                    <a:pt x="1340" y="123"/>
                  </a:lnTo>
                  <a:lnTo>
                    <a:pt x="1333" y="134"/>
                  </a:lnTo>
                  <a:lnTo>
                    <a:pt x="1332" y="133"/>
                  </a:lnTo>
                  <a:lnTo>
                    <a:pt x="1326" y="129"/>
                  </a:lnTo>
                  <a:lnTo>
                    <a:pt x="1326" y="130"/>
                  </a:lnTo>
                  <a:lnTo>
                    <a:pt x="1320" y="126"/>
                  </a:lnTo>
                  <a:lnTo>
                    <a:pt x="1314" y="122"/>
                  </a:lnTo>
                  <a:lnTo>
                    <a:pt x="1307" y="119"/>
                  </a:lnTo>
                  <a:lnTo>
                    <a:pt x="1308" y="119"/>
                  </a:lnTo>
                  <a:lnTo>
                    <a:pt x="1301" y="116"/>
                  </a:lnTo>
                  <a:lnTo>
                    <a:pt x="1295" y="113"/>
                  </a:lnTo>
                  <a:lnTo>
                    <a:pt x="1289" y="109"/>
                  </a:lnTo>
                  <a:lnTo>
                    <a:pt x="1289" y="110"/>
                  </a:lnTo>
                  <a:lnTo>
                    <a:pt x="1283" y="107"/>
                  </a:lnTo>
                  <a:lnTo>
                    <a:pt x="1277" y="104"/>
                  </a:lnTo>
                  <a:lnTo>
                    <a:pt x="1271" y="101"/>
                  </a:lnTo>
                  <a:lnTo>
                    <a:pt x="1269" y="100"/>
                  </a:lnTo>
                  <a:lnTo>
                    <a:pt x="1274" y="88"/>
                  </a:lnTo>
                  <a:close/>
                  <a:moveTo>
                    <a:pt x="1379" y="157"/>
                  </a:moveTo>
                  <a:lnTo>
                    <a:pt x="1383" y="162"/>
                  </a:lnTo>
                  <a:lnTo>
                    <a:pt x="1390" y="172"/>
                  </a:lnTo>
                  <a:lnTo>
                    <a:pt x="1403" y="212"/>
                  </a:lnTo>
                  <a:lnTo>
                    <a:pt x="1392" y="216"/>
                  </a:lnTo>
                  <a:lnTo>
                    <a:pt x="1379" y="177"/>
                  </a:lnTo>
                  <a:lnTo>
                    <a:pt x="1380" y="179"/>
                  </a:lnTo>
                  <a:lnTo>
                    <a:pt x="1374" y="170"/>
                  </a:lnTo>
                  <a:lnTo>
                    <a:pt x="1374" y="171"/>
                  </a:lnTo>
                  <a:lnTo>
                    <a:pt x="1370" y="165"/>
                  </a:lnTo>
                  <a:lnTo>
                    <a:pt x="1379" y="157"/>
                  </a:lnTo>
                  <a:close/>
                </a:path>
              </a:pathLst>
            </a:custGeom>
            <a:solidFill>
              <a:schemeClr val="bg1"/>
            </a:solidFill>
            <a:ln w="1588" cap="flat">
              <a:solidFill>
                <a:schemeClr val="bg1"/>
              </a:solidFill>
              <a:prstDash val="solid"/>
              <a:bevel/>
              <a:headEnd/>
              <a:tailEnd/>
            </a:ln>
          </p:spPr>
          <p:txBody>
            <a:bodyPr/>
            <a:lstStyle/>
            <a:p>
              <a:endParaRPr lang="en-US"/>
            </a:p>
          </p:txBody>
        </p:sp>
        <p:sp>
          <p:nvSpPr>
            <p:cNvPr id="23" name="Rectangle 44"/>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24" name="Line 46"/>
          <p:cNvSpPr>
            <a:spLocks noChangeShapeType="1"/>
          </p:cNvSpPr>
          <p:nvPr/>
        </p:nvSpPr>
        <p:spPr bwMode="auto">
          <a:xfrm flipV="1">
            <a:off x="7417250" y="3741293"/>
            <a:ext cx="1103313" cy="180975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Line 48"/>
          <p:cNvSpPr>
            <a:spLocks noChangeShapeType="1"/>
          </p:cNvSpPr>
          <p:nvPr/>
        </p:nvSpPr>
        <p:spPr bwMode="auto">
          <a:xfrm>
            <a:off x="8520562" y="3741294"/>
            <a:ext cx="1103312" cy="1782763"/>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Freeform 47"/>
          <p:cNvSpPr>
            <a:spLocks noEditPoints="1"/>
          </p:cNvSpPr>
          <p:nvPr/>
        </p:nvSpPr>
        <p:spPr bwMode="auto">
          <a:xfrm>
            <a:off x="8520322" y="3741294"/>
            <a:ext cx="19050" cy="1751013"/>
          </a:xfrm>
          <a:custGeom>
            <a:avLst/>
            <a:gdLst>
              <a:gd name="T0" fmla="*/ 12 w 12"/>
              <a:gd name="T1" fmla="*/ 0 h 1103"/>
              <a:gd name="T2" fmla="*/ 12 w 12"/>
              <a:gd name="T3" fmla="*/ 77 h 1103"/>
              <a:gd name="T4" fmla="*/ 0 w 12"/>
              <a:gd name="T5" fmla="*/ 77 h 1103"/>
              <a:gd name="T6" fmla="*/ 0 w 12"/>
              <a:gd name="T7" fmla="*/ 0 h 1103"/>
              <a:gd name="T8" fmla="*/ 12 w 12"/>
              <a:gd name="T9" fmla="*/ 0 h 1103"/>
              <a:gd name="T10" fmla="*/ 12 w 12"/>
              <a:gd name="T11" fmla="*/ 129 h 1103"/>
              <a:gd name="T12" fmla="*/ 12 w 12"/>
              <a:gd name="T13" fmla="*/ 206 h 1103"/>
              <a:gd name="T14" fmla="*/ 0 w 12"/>
              <a:gd name="T15" fmla="*/ 206 h 1103"/>
              <a:gd name="T16" fmla="*/ 0 w 12"/>
              <a:gd name="T17" fmla="*/ 129 h 1103"/>
              <a:gd name="T18" fmla="*/ 12 w 12"/>
              <a:gd name="T19" fmla="*/ 129 h 1103"/>
              <a:gd name="T20" fmla="*/ 12 w 12"/>
              <a:gd name="T21" fmla="*/ 257 h 1103"/>
              <a:gd name="T22" fmla="*/ 12 w 12"/>
              <a:gd name="T23" fmla="*/ 334 h 1103"/>
              <a:gd name="T24" fmla="*/ 0 w 12"/>
              <a:gd name="T25" fmla="*/ 334 h 1103"/>
              <a:gd name="T26" fmla="*/ 0 w 12"/>
              <a:gd name="T27" fmla="*/ 257 h 1103"/>
              <a:gd name="T28" fmla="*/ 12 w 12"/>
              <a:gd name="T29" fmla="*/ 257 h 1103"/>
              <a:gd name="T30" fmla="*/ 12 w 12"/>
              <a:gd name="T31" fmla="*/ 385 h 1103"/>
              <a:gd name="T32" fmla="*/ 12 w 12"/>
              <a:gd name="T33" fmla="*/ 462 h 1103"/>
              <a:gd name="T34" fmla="*/ 0 w 12"/>
              <a:gd name="T35" fmla="*/ 462 h 1103"/>
              <a:gd name="T36" fmla="*/ 0 w 12"/>
              <a:gd name="T37" fmla="*/ 385 h 1103"/>
              <a:gd name="T38" fmla="*/ 12 w 12"/>
              <a:gd name="T39" fmla="*/ 385 h 1103"/>
              <a:gd name="T40" fmla="*/ 12 w 12"/>
              <a:gd name="T41" fmla="*/ 513 h 1103"/>
              <a:gd name="T42" fmla="*/ 12 w 12"/>
              <a:gd name="T43" fmla="*/ 590 h 1103"/>
              <a:gd name="T44" fmla="*/ 0 w 12"/>
              <a:gd name="T45" fmla="*/ 590 h 1103"/>
              <a:gd name="T46" fmla="*/ 0 w 12"/>
              <a:gd name="T47" fmla="*/ 513 h 1103"/>
              <a:gd name="T48" fmla="*/ 12 w 12"/>
              <a:gd name="T49" fmla="*/ 513 h 1103"/>
              <a:gd name="T50" fmla="*/ 12 w 12"/>
              <a:gd name="T51" fmla="*/ 642 h 1103"/>
              <a:gd name="T52" fmla="*/ 12 w 12"/>
              <a:gd name="T53" fmla="*/ 719 h 1103"/>
              <a:gd name="T54" fmla="*/ 0 w 12"/>
              <a:gd name="T55" fmla="*/ 719 h 1103"/>
              <a:gd name="T56" fmla="*/ 0 w 12"/>
              <a:gd name="T57" fmla="*/ 642 h 1103"/>
              <a:gd name="T58" fmla="*/ 12 w 12"/>
              <a:gd name="T59" fmla="*/ 642 h 1103"/>
              <a:gd name="T60" fmla="*/ 12 w 12"/>
              <a:gd name="T61" fmla="*/ 770 h 1103"/>
              <a:gd name="T62" fmla="*/ 12 w 12"/>
              <a:gd name="T63" fmla="*/ 847 h 1103"/>
              <a:gd name="T64" fmla="*/ 0 w 12"/>
              <a:gd name="T65" fmla="*/ 847 h 1103"/>
              <a:gd name="T66" fmla="*/ 0 w 12"/>
              <a:gd name="T67" fmla="*/ 770 h 1103"/>
              <a:gd name="T68" fmla="*/ 12 w 12"/>
              <a:gd name="T69" fmla="*/ 770 h 1103"/>
              <a:gd name="T70" fmla="*/ 12 w 12"/>
              <a:gd name="T71" fmla="*/ 898 h 1103"/>
              <a:gd name="T72" fmla="*/ 12 w 12"/>
              <a:gd name="T73" fmla="*/ 975 h 1103"/>
              <a:gd name="T74" fmla="*/ 0 w 12"/>
              <a:gd name="T75" fmla="*/ 975 h 1103"/>
              <a:gd name="T76" fmla="*/ 0 w 12"/>
              <a:gd name="T77" fmla="*/ 898 h 1103"/>
              <a:gd name="T78" fmla="*/ 12 w 12"/>
              <a:gd name="T79" fmla="*/ 898 h 1103"/>
              <a:gd name="T80" fmla="*/ 12 w 12"/>
              <a:gd name="T81" fmla="*/ 1027 h 1103"/>
              <a:gd name="T82" fmla="*/ 12 w 12"/>
              <a:gd name="T83" fmla="*/ 1103 h 1103"/>
              <a:gd name="T84" fmla="*/ 0 w 12"/>
              <a:gd name="T85" fmla="*/ 1103 h 1103"/>
              <a:gd name="T86" fmla="*/ 0 w 12"/>
              <a:gd name="T87" fmla="*/ 1027 h 1103"/>
              <a:gd name="T88" fmla="*/ 12 w 12"/>
              <a:gd name="T89" fmla="*/ 102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1103">
                <a:moveTo>
                  <a:pt x="12" y="0"/>
                </a:moveTo>
                <a:lnTo>
                  <a:pt x="12" y="77"/>
                </a:lnTo>
                <a:lnTo>
                  <a:pt x="0" y="77"/>
                </a:lnTo>
                <a:lnTo>
                  <a:pt x="0" y="0"/>
                </a:lnTo>
                <a:lnTo>
                  <a:pt x="12" y="0"/>
                </a:lnTo>
                <a:close/>
                <a:moveTo>
                  <a:pt x="12" y="129"/>
                </a:moveTo>
                <a:lnTo>
                  <a:pt x="12" y="206"/>
                </a:lnTo>
                <a:lnTo>
                  <a:pt x="0" y="206"/>
                </a:lnTo>
                <a:lnTo>
                  <a:pt x="0" y="129"/>
                </a:lnTo>
                <a:lnTo>
                  <a:pt x="12" y="129"/>
                </a:lnTo>
                <a:close/>
                <a:moveTo>
                  <a:pt x="12" y="257"/>
                </a:moveTo>
                <a:lnTo>
                  <a:pt x="12" y="334"/>
                </a:lnTo>
                <a:lnTo>
                  <a:pt x="0" y="334"/>
                </a:lnTo>
                <a:lnTo>
                  <a:pt x="0" y="257"/>
                </a:lnTo>
                <a:lnTo>
                  <a:pt x="12" y="257"/>
                </a:lnTo>
                <a:close/>
                <a:moveTo>
                  <a:pt x="12" y="385"/>
                </a:moveTo>
                <a:lnTo>
                  <a:pt x="12" y="462"/>
                </a:lnTo>
                <a:lnTo>
                  <a:pt x="0" y="462"/>
                </a:lnTo>
                <a:lnTo>
                  <a:pt x="0" y="385"/>
                </a:lnTo>
                <a:lnTo>
                  <a:pt x="12" y="385"/>
                </a:lnTo>
                <a:close/>
                <a:moveTo>
                  <a:pt x="12" y="513"/>
                </a:moveTo>
                <a:lnTo>
                  <a:pt x="12" y="590"/>
                </a:lnTo>
                <a:lnTo>
                  <a:pt x="0" y="590"/>
                </a:lnTo>
                <a:lnTo>
                  <a:pt x="0" y="513"/>
                </a:lnTo>
                <a:lnTo>
                  <a:pt x="12" y="513"/>
                </a:lnTo>
                <a:close/>
                <a:moveTo>
                  <a:pt x="12" y="642"/>
                </a:moveTo>
                <a:lnTo>
                  <a:pt x="12" y="719"/>
                </a:lnTo>
                <a:lnTo>
                  <a:pt x="0" y="719"/>
                </a:lnTo>
                <a:lnTo>
                  <a:pt x="0" y="642"/>
                </a:lnTo>
                <a:lnTo>
                  <a:pt x="12" y="642"/>
                </a:lnTo>
                <a:close/>
                <a:moveTo>
                  <a:pt x="12" y="770"/>
                </a:moveTo>
                <a:lnTo>
                  <a:pt x="12" y="847"/>
                </a:lnTo>
                <a:lnTo>
                  <a:pt x="0" y="847"/>
                </a:lnTo>
                <a:lnTo>
                  <a:pt x="0" y="770"/>
                </a:lnTo>
                <a:lnTo>
                  <a:pt x="12" y="770"/>
                </a:lnTo>
                <a:close/>
                <a:moveTo>
                  <a:pt x="12" y="898"/>
                </a:moveTo>
                <a:lnTo>
                  <a:pt x="12" y="975"/>
                </a:lnTo>
                <a:lnTo>
                  <a:pt x="0" y="975"/>
                </a:lnTo>
                <a:lnTo>
                  <a:pt x="0" y="898"/>
                </a:lnTo>
                <a:lnTo>
                  <a:pt x="12" y="898"/>
                </a:lnTo>
                <a:close/>
                <a:moveTo>
                  <a:pt x="12" y="1027"/>
                </a:moveTo>
                <a:lnTo>
                  <a:pt x="12" y="1103"/>
                </a:lnTo>
                <a:lnTo>
                  <a:pt x="0" y="1103"/>
                </a:lnTo>
                <a:lnTo>
                  <a:pt x="0" y="1027"/>
                </a:lnTo>
                <a:lnTo>
                  <a:pt x="12" y="1027"/>
                </a:lnTo>
                <a:close/>
              </a:path>
            </a:pathLst>
          </a:custGeom>
          <a:solidFill>
            <a:srgbClr val="FFC000"/>
          </a:solidFill>
          <a:ln w="1588" cap="flat">
            <a:solidFill>
              <a:srgbClr val="FFC000"/>
            </a:solidFill>
            <a:prstDash val="solid"/>
            <a:bevel/>
            <a:headEnd/>
            <a:tailEnd/>
          </a:ln>
        </p:spPr>
        <p:txBody>
          <a:bodyPr/>
          <a:lstStyle/>
          <a:p>
            <a:pPr>
              <a:defRPr/>
            </a:pPr>
            <a:endParaRPr lang="en-US"/>
          </a:p>
        </p:txBody>
      </p:sp>
      <p:grpSp>
        <p:nvGrpSpPr>
          <p:cNvPr id="34" name="Group 58"/>
          <p:cNvGrpSpPr>
            <a:grpSpLocks/>
          </p:cNvGrpSpPr>
          <p:nvPr/>
        </p:nvGrpSpPr>
        <p:grpSpPr bwMode="auto">
          <a:xfrm>
            <a:off x="8496749" y="5524057"/>
            <a:ext cx="185738" cy="325437"/>
            <a:chOff x="4422" y="2057"/>
            <a:chExt cx="117" cy="205"/>
          </a:xfrm>
        </p:grpSpPr>
        <p:sp>
          <p:nvSpPr>
            <p:cNvPr id="35" name="Oval 55"/>
            <p:cNvSpPr>
              <a:spLocks noChangeArrowheads="1"/>
            </p:cNvSpPr>
            <p:nvPr/>
          </p:nvSpPr>
          <p:spPr bwMode="auto">
            <a:xfrm>
              <a:off x="4429" y="2057"/>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6" name="Oval 56"/>
            <p:cNvSpPr>
              <a:spLocks noChangeArrowheads="1"/>
            </p:cNvSpPr>
            <p:nvPr/>
          </p:nvSpPr>
          <p:spPr bwMode="auto">
            <a:xfrm>
              <a:off x="4429" y="2057"/>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7" name="Rectangle 57"/>
            <p:cNvSpPr>
              <a:spLocks noChangeArrowheads="1"/>
            </p:cNvSpPr>
            <p:nvPr/>
          </p:nvSpPr>
          <p:spPr bwMode="auto">
            <a:xfrm>
              <a:off x="4422" y="206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a:solidFill>
                    <a:srgbClr val="FFFF00"/>
                  </a:solidFill>
                  <a:latin typeface="Times New Roman" panose="02020603050405020304" pitchFamily="18" charset="0"/>
                </a:rPr>
                <a:t>O</a:t>
              </a:r>
              <a:endParaRPr lang="en-US" altLang="en-US" sz="2000"/>
            </a:p>
          </p:txBody>
        </p:sp>
      </p:grpSp>
      <p:sp>
        <p:nvSpPr>
          <p:cNvPr id="38" name="Oval 59"/>
          <p:cNvSpPr>
            <a:spLocks noChangeArrowheads="1"/>
          </p:cNvSpPr>
          <p:nvPr/>
        </p:nvSpPr>
        <p:spPr bwMode="auto">
          <a:xfrm>
            <a:off x="7398199" y="5514532"/>
            <a:ext cx="19050" cy="2063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9" name="Oval 60"/>
          <p:cNvSpPr>
            <a:spLocks noChangeArrowheads="1"/>
          </p:cNvSpPr>
          <p:nvPr/>
        </p:nvSpPr>
        <p:spPr bwMode="auto">
          <a:xfrm>
            <a:off x="9557199" y="5424043"/>
            <a:ext cx="19050" cy="20638"/>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40" name="Group 63"/>
          <p:cNvGrpSpPr>
            <a:grpSpLocks/>
          </p:cNvGrpSpPr>
          <p:nvPr/>
        </p:nvGrpSpPr>
        <p:grpSpPr bwMode="auto">
          <a:xfrm>
            <a:off x="7404549" y="5538343"/>
            <a:ext cx="25400" cy="26988"/>
            <a:chOff x="3734" y="2066"/>
            <a:chExt cx="16" cy="17"/>
          </a:xfrm>
        </p:grpSpPr>
        <p:sp>
          <p:nvSpPr>
            <p:cNvPr id="41" name="Oval 61"/>
            <p:cNvSpPr>
              <a:spLocks noChangeArrowheads="1"/>
            </p:cNvSpPr>
            <p:nvPr/>
          </p:nvSpPr>
          <p:spPr bwMode="auto">
            <a:xfrm>
              <a:off x="3734" y="2066"/>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2" name="Oval 62"/>
            <p:cNvSpPr>
              <a:spLocks noChangeArrowheads="1"/>
            </p:cNvSpPr>
            <p:nvPr/>
          </p:nvSpPr>
          <p:spPr bwMode="auto">
            <a:xfrm>
              <a:off x="3734" y="2066"/>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cxnSp>
        <p:nvCxnSpPr>
          <p:cNvPr id="54" name="Straight Connector 53"/>
          <p:cNvCxnSpPr/>
          <p:nvPr/>
        </p:nvCxnSpPr>
        <p:spPr>
          <a:xfrm flipV="1">
            <a:off x="7418294" y="5516122"/>
            <a:ext cx="2206624" cy="26986"/>
          </a:xfrm>
          <a:prstGeom prst="line">
            <a:avLst/>
          </a:prstGeom>
          <a:ln w="19050">
            <a:solidFill>
              <a:srgbClr val="FFC000"/>
            </a:solidFill>
            <a:prstDash val="dash"/>
          </a:ln>
        </p:spPr>
        <p:style>
          <a:lnRef idx="1">
            <a:schemeClr val="accent2"/>
          </a:lnRef>
          <a:fillRef idx="0">
            <a:schemeClr val="accent2"/>
          </a:fillRef>
          <a:effectRef idx="0">
            <a:schemeClr val="accent2"/>
          </a:effectRef>
          <a:fontRef idx="minor">
            <a:schemeClr val="tx1"/>
          </a:fontRef>
        </p:style>
      </p:cxnSp>
      <p:cxnSp>
        <p:nvCxnSpPr>
          <p:cNvPr id="58" name="Straight Connector 57"/>
          <p:cNvCxnSpPr>
            <a:stCxn id="23" idx="1"/>
          </p:cNvCxnSpPr>
          <p:nvPr/>
        </p:nvCxnSpPr>
        <p:spPr>
          <a:xfrm flipH="1">
            <a:off x="7398199" y="5551837"/>
            <a:ext cx="3176" cy="4557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5" idx="1"/>
          </p:cNvCxnSpPr>
          <p:nvPr/>
        </p:nvCxnSpPr>
        <p:spPr>
          <a:xfrm flipH="1">
            <a:off x="9622830" y="5524057"/>
            <a:ext cx="1044" cy="4469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398199" y="6007608"/>
            <a:ext cx="2236789"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5"/>
          <p:cNvSpPr txBox="1">
            <a:spLocks noChangeArrowheads="1"/>
          </p:cNvSpPr>
          <p:nvPr/>
        </p:nvSpPr>
        <p:spPr bwMode="auto">
          <a:xfrm>
            <a:off x="8381391" y="5882944"/>
            <a:ext cx="13816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800" dirty="0">
                <a:solidFill>
                  <a:srgbClr val="FFFF00"/>
                </a:solidFill>
              </a:rPr>
              <a:t>d</a:t>
            </a:r>
            <a:r>
              <a:rPr lang="vi-VN" altLang="en-US" sz="2000" dirty="0">
                <a:solidFill>
                  <a:srgbClr val="FFFF00"/>
                </a:solidFill>
              </a:rPr>
              <a:t>  </a:t>
            </a:r>
          </a:p>
        </p:txBody>
      </p:sp>
      <mc:AlternateContent xmlns:mc="http://schemas.openxmlformats.org/markup-compatibility/2006" xmlns:a14="http://schemas.microsoft.com/office/drawing/2010/main">
        <mc:Choice Requires="a14">
          <p:sp>
            <p:nvSpPr>
              <p:cNvPr id="66" name="Rectangle 65"/>
              <p:cNvSpPr/>
              <p:nvPr/>
            </p:nvSpPr>
            <p:spPr>
              <a:xfrm>
                <a:off x="7518928" y="4264624"/>
                <a:ext cx="5084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FF00"/>
                          </a:solidFill>
                          <a:latin typeface="Cambria Math" panose="02040503050406030204" pitchFamily="18" charset="0"/>
                        </a:rPr>
                        <m:t>𝓁</m:t>
                      </m:r>
                    </m:oMath>
                  </m:oMathPara>
                </a14:m>
                <a:endParaRPr lang="en-US" sz="3200" dirty="0">
                  <a:solidFill>
                    <a:srgbClr val="FFFF00"/>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7518928" y="4264624"/>
                <a:ext cx="508473" cy="58477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496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barn(inVertical)">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arn(inVertical)">
                                      <p:cBhvr>
                                        <p:cTn id="47" dur="500"/>
                                        <p:tgtEl>
                                          <p:spTgt spid="64"/>
                                        </p:tgtEl>
                                      </p:cBhvr>
                                    </p:animEffect>
                                  </p:childTnLst>
                                </p:cTn>
                              </p:par>
                              <p:par>
                                <p:cTn id="48" presetID="16" presetClass="entr" presetSubtype="21"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arn(inVertical)">
                                      <p:cBhvr>
                                        <p:cTn id="50" dur="500"/>
                                        <p:tgtEl>
                                          <p:spTgt spid="58"/>
                                        </p:tgtEl>
                                      </p:cBhvr>
                                    </p:animEffect>
                                  </p:childTnLst>
                                </p:cTn>
                              </p:par>
                              <p:par>
                                <p:cTn id="51" presetID="16" presetClass="entr" presetSubtype="21"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barn(inVertical)">
                                      <p:cBhvr>
                                        <p:cTn id="53" dur="500"/>
                                        <p:tgtEl>
                                          <p:spTgt spid="6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arn(inVertical)">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inVertical)">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arn(inVertical)">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24" grpId="0" animBg="1"/>
      <p:bldP spid="25" grpId="0" animBg="1"/>
      <p:bldP spid="27" grpId="0" animBg="1"/>
      <p:bldP spid="65"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853684" y="913047"/>
            <a:ext cx="1682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400" dirty="0">
                <a:solidFill>
                  <a:schemeClr val="bg1"/>
                </a:solidFill>
              </a:rPr>
              <a:t>d = 40 cm </a:t>
            </a:r>
          </a:p>
        </p:txBody>
      </p:sp>
      <mc:AlternateContent xmlns:mc="http://schemas.openxmlformats.org/markup-compatibility/2006" xmlns:a14="http://schemas.microsoft.com/office/drawing/2010/main">
        <mc:Choice Requires="a14">
          <p:sp>
            <p:nvSpPr>
              <p:cNvPr id="8" name="Rectangle 7"/>
              <p:cNvSpPr/>
              <p:nvPr/>
            </p:nvSpPr>
            <p:spPr>
              <a:xfrm>
                <a:off x="824143" y="1565797"/>
                <a:ext cx="1578702" cy="461665"/>
              </a:xfrm>
              <a:prstGeom prst="rect">
                <a:avLst/>
              </a:prstGeom>
            </p:spPr>
            <p:txBody>
              <a:bodyPr wrap="none">
                <a:spAutoFit/>
              </a:bodyPr>
              <a:lstStyle/>
              <a:p>
                <a14:m>
                  <m:oMath xmlns:m="http://schemas.openxmlformats.org/officeDocument/2006/math">
                    <m:r>
                      <a:rPr lang="en-US" sz="2400" i="0" smtClean="0">
                        <a:solidFill>
                          <a:schemeClr val="bg1"/>
                        </a:solidFill>
                        <a:latin typeface="Cambria Math" panose="02040503050406030204" pitchFamily="18" charset="0"/>
                      </a:rPr>
                      <m:t>𝓁</m:t>
                    </m:r>
                    <m:r>
                      <a:rPr lang="en-US" sz="2400" i="0">
                        <a:solidFill>
                          <a:schemeClr val="bg1"/>
                        </a:solidFill>
                        <a:latin typeface="Cambria Math" panose="02040503050406030204" pitchFamily="18" charset="0"/>
                      </a:rPr>
                      <m:t>=30</m:t>
                    </m:r>
                  </m:oMath>
                </a14:m>
                <a:r>
                  <a:rPr lang="vi-VN" sz="2400" dirty="0">
                    <a:solidFill>
                      <a:schemeClr val="bg1"/>
                    </a:solidFill>
                  </a:rPr>
                  <a:t> cm</a:t>
                </a:r>
                <a:endParaRPr lang="en-US" sz="24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24143" y="1565797"/>
                <a:ext cx="1578702" cy="461665"/>
              </a:xfrm>
              <a:prstGeom prst="rect">
                <a:avLst/>
              </a:prstGeom>
              <a:blipFill rotWithShape="0">
                <a:blip r:embed="rId2"/>
                <a:stretch>
                  <a:fillRect l="-1158" t="-11842" r="-4633"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343617" y="1081240"/>
                <a:ext cx="579710" cy="911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bg1"/>
                              </a:solidFill>
                              <a:latin typeface="Cambria Math" panose="02040503050406030204" pitchFamily="18" charset="0"/>
                            </a:rPr>
                          </m:ctrlPr>
                        </m:dPr>
                        <m:e>
                          <m:m>
                            <m:mPr>
                              <m:mcs>
                                <m:mc>
                                  <m:mcPr>
                                    <m:count m:val="1"/>
                                    <m:mcJc m:val="center"/>
                                  </m:mcPr>
                                </m:mc>
                              </m:mcs>
                              <m:ctrlPr>
                                <a:rPr lang="en-US" sz="2000" i="1">
                                  <a:solidFill>
                                    <a:schemeClr val="bg1"/>
                                  </a:solidFill>
                                  <a:latin typeface="Cambria Math" panose="02040503050406030204" pitchFamily="18" charset="0"/>
                                </a:rPr>
                              </m:ctrlPr>
                            </m:mPr>
                            <m:mr>
                              <m:e/>
                            </m:mr>
                            <m:mr>
                              <m:e>
                                <m:eqArr>
                                  <m:eqArrPr>
                                    <m:ctrlPr>
                                      <a:rPr lang="en-US" sz="2000" i="1">
                                        <a:solidFill>
                                          <a:schemeClr val="bg1"/>
                                        </a:solidFill>
                                        <a:latin typeface="Cambria Math" panose="02040503050406030204" pitchFamily="18" charset="0"/>
                                      </a:rPr>
                                    </m:ctrlPr>
                                  </m:eqArrPr>
                                  <m:e/>
                                  <m:e/>
                                </m:eqArr>
                              </m:e>
                            </m:mr>
                          </m:m>
                        </m:e>
                      </m:d>
                    </m:oMath>
                  </m:oMathPara>
                </a14:m>
                <a:endParaRPr lang="en-US" sz="2000"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343617" y="1081240"/>
                <a:ext cx="579710" cy="9112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61688" y="1080009"/>
                <a:ext cx="1285160" cy="9469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chemeClr val="bg1"/>
                              </a:solidFill>
                              <a:latin typeface="Cambria Math" panose="02040503050406030204" pitchFamily="18" charset="0"/>
                            </a:rPr>
                          </m:ctrlPr>
                        </m:mPr>
                        <m:mr>
                          <m:e>
                            <m:sSub>
                              <m:sSubPr>
                                <m:ctrlPr>
                                  <a:rPr lang="en-US" sz="2800" i="1">
                                    <a:solidFill>
                                      <a:schemeClr val="bg1"/>
                                    </a:solidFill>
                                    <a:latin typeface="Cambria Math" panose="02040503050406030204" pitchFamily="18" charset="0"/>
                                  </a:rPr>
                                </m:ctrlPr>
                              </m:sSubPr>
                              <m:e>
                                <m:r>
                                  <m:rPr>
                                    <m:sty m:val="p"/>
                                  </m:rPr>
                                  <a:rPr lang="en-US" sz="2800" i="0">
                                    <a:solidFill>
                                      <a:schemeClr val="bg1"/>
                                    </a:solidFill>
                                    <a:latin typeface="Cambria Math" panose="02040503050406030204" pitchFamily="18" charset="0"/>
                                  </a:rPr>
                                  <m:t>S</m:t>
                                </m:r>
                              </m:e>
                              <m:sub>
                                <m:r>
                                  <m:rPr>
                                    <m:sty m:val="p"/>
                                  </m:rPr>
                                  <a:rPr lang="en-US" sz="2800" i="0">
                                    <a:solidFill>
                                      <a:schemeClr val="bg1"/>
                                    </a:solidFill>
                                    <a:latin typeface="Cambria Math" panose="02040503050406030204" pitchFamily="18" charset="0"/>
                                  </a:rPr>
                                  <m:t>xq</m:t>
                                </m:r>
                              </m:sub>
                            </m:sSub>
                            <m:r>
                              <a:rPr lang="en-US" sz="2800" i="0">
                                <a:solidFill>
                                  <a:schemeClr val="bg1"/>
                                </a:solidFill>
                                <a:latin typeface="Cambria Math" panose="02040503050406030204" pitchFamily="18" charset="0"/>
                              </a:rPr>
                              <m:t>=?</m:t>
                            </m:r>
                          </m:e>
                        </m:mr>
                        <m:mr>
                          <m:e>
                            <m:sSub>
                              <m:sSubPr>
                                <m:ctrlPr>
                                  <a:rPr lang="en-US" sz="2800" i="1">
                                    <a:solidFill>
                                      <a:schemeClr val="bg1"/>
                                    </a:solidFill>
                                    <a:latin typeface="Cambria Math" panose="02040503050406030204" pitchFamily="18" charset="0"/>
                                  </a:rPr>
                                </m:ctrlPr>
                              </m:sSubPr>
                              <m:e>
                                <m:r>
                                  <m:rPr>
                                    <m:sty m:val="p"/>
                                  </m:rPr>
                                  <a:rPr lang="en-US" sz="2800" i="0">
                                    <a:solidFill>
                                      <a:schemeClr val="bg1"/>
                                    </a:solidFill>
                                    <a:latin typeface="Cambria Math" panose="02040503050406030204" pitchFamily="18" charset="0"/>
                                  </a:rPr>
                                  <m:t>S</m:t>
                                </m:r>
                              </m:e>
                              <m:sub>
                                <m:r>
                                  <m:rPr>
                                    <m:sty m:val="p"/>
                                  </m:rPr>
                                  <a:rPr lang="vi-VN" sz="2800" b="0" i="0" smtClean="0">
                                    <a:solidFill>
                                      <a:schemeClr val="bg1"/>
                                    </a:solidFill>
                                    <a:latin typeface="Cambria Math" panose="02040503050406030204" pitchFamily="18" charset="0"/>
                                  </a:rPr>
                                  <m:t>l</m:t>
                                </m:r>
                                <m:r>
                                  <a:rPr lang="vi-VN" sz="2800" b="0" i="0" smtClean="0">
                                    <a:solidFill>
                                      <a:schemeClr val="bg1"/>
                                    </a:solidFill>
                                    <a:latin typeface="Cambria Math" panose="02040503050406030204" pitchFamily="18" charset="0"/>
                                  </a:rPr>
                                  <m:t>á </m:t>
                                </m:r>
                              </m:sub>
                            </m:sSub>
                            <m:r>
                              <a:rPr lang="en-US" sz="2800" i="0">
                                <a:solidFill>
                                  <a:schemeClr val="bg1"/>
                                </a:solidFill>
                                <a:latin typeface="Cambria Math" panose="02040503050406030204" pitchFamily="18" charset="0"/>
                              </a:rPr>
                              <m:t>=?</m:t>
                            </m:r>
                          </m:e>
                        </m:mr>
                      </m:m>
                    </m:oMath>
                  </m:oMathPara>
                </a14:m>
                <a:endParaRPr lang="en-US" sz="28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161688" y="1080009"/>
                <a:ext cx="1285160" cy="946991"/>
              </a:xfrm>
              <a:prstGeom prst="rect">
                <a:avLst/>
              </a:prstGeom>
              <a:blipFill rotWithShape="0">
                <a:blip r:embed="rId4"/>
                <a:stretch>
                  <a:fillRect/>
                </a:stretch>
              </a:blipFill>
            </p:spPr>
            <p:txBody>
              <a:bodyPr/>
              <a:lstStyle/>
              <a:p>
                <a:r>
                  <a:rPr lang="en-US">
                    <a:noFill/>
                  </a:rPr>
                  <a:t> </a:t>
                </a:r>
              </a:p>
            </p:txBody>
          </p:sp>
        </mc:Fallback>
      </mc:AlternateContent>
      <p:sp>
        <p:nvSpPr>
          <p:cNvPr id="11" name="TextBox 10"/>
          <p:cNvSpPr txBox="1"/>
          <p:nvPr/>
        </p:nvSpPr>
        <p:spPr>
          <a:xfrm>
            <a:off x="1063391" y="411461"/>
            <a:ext cx="1916872" cy="461665"/>
          </a:xfrm>
          <a:prstGeom prst="rect">
            <a:avLst/>
          </a:prstGeom>
          <a:noFill/>
        </p:spPr>
        <p:txBody>
          <a:bodyPr wrap="square" rtlCol="0">
            <a:spAutoFit/>
          </a:bodyPr>
          <a:lstStyle/>
          <a:p>
            <a:r>
              <a:rPr lang="vi-VN" sz="2400" b="1" dirty="0">
                <a:solidFill>
                  <a:srgbClr val="FFFF00"/>
                </a:solidFill>
              </a:rPr>
              <a:t>Cho biết :</a:t>
            </a:r>
            <a:endParaRPr lang="en-US" sz="2400" b="1" dirty="0">
              <a:solidFill>
                <a:srgbClr val="FFFF00"/>
              </a:solidFill>
            </a:endParaRPr>
          </a:p>
        </p:txBody>
      </p:sp>
      <p:sp>
        <p:nvSpPr>
          <p:cNvPr id="12" name="TextBox 13"/>
          <p:cNvSpPr txBox="1">
            <a:spLocks noChangeArrowheads="1"/>
          </p:cNvSpPr>
          <p:nvPr/>
        </p:nvSpPr>
        <p:spPr bwMode="auto">
          <a:xfrm>
            <a:off x="1071626" y="2043772"/>
            <a:ext cx="165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u="sng" dirty="0">
                <a:solidFill>
                  <a:srgbClr val="FFFF00"/>
                </a:solidFill>
              </a:rPr>
              <a:t>Giải</a:t>
            </a:r>
            <a:r>
              <a:rPr lang="vi-VN" altLang="en-US" sz="2400" b="1" dirty="0">
                <a:solidFill>
                  <a:srgbClr val="FFFF00"/>
                </a:solidFill>
              </a:rPr>
              <a:t> </a:t>
            </a:r>
            <a:endParaRPr lang="en-US" altLang="en-US" sz="2400" b="1" dirty="0">
              <a:solidFill>
                <a:srgbClr val="FFFF00"/>
              </a:solidFill>
            </a:endParaRPr>
          </a:p>
        </p:txBody>
      </p:sp>
      <p:sp>
        <p:nvSpPr>
          <p:cNvPr id="3" name="TextBox 2"/>
          <p:cNvSpPr txBox="1"/>
          <p:nvPr/>
        </p:nvSpPr>
        <p:spPr>
          <a:xfrm>
            <a:off x="451919" y="3604421"/>
            <a:ext cx="5791919" cy="1754326"/>
          </a:xfrm>
          <a:prstGeom prst="rect">
            <a:avLst/>
          </a:prstGeom>
          <a:noFill/>
        </p:spPr>
        <p:txBody>
          <a:bodyPr wrap="square" rtlCol="0">
            <a:spAutoFit/>
          </a:bodyPr>
          <a:lstStyle/>
          <a:p>
            <a:pPr>
              <a:lnSpc>
                <a:spcPct val="150000"/>
              </a:lnSpc>
            </a:pPr>
            <a:r>
              <a:rPr lang="vi-VN" sz="2400" dirty="0">
                <a:solidFill>
                  <a:schemeClr val="bg1"/>
                </a:solidFill>
              </a:rPr>
              <a:t>+) Bán kính đáy của hình nón là :</a:t>
            </a:r>
          </a:p>
          <a:p>
            <a:pPr>
              <a:lnSpc>
                <a:spcPct val="150000"/>
              </a:lnSpc>
            </a:pPr>
            <a:r>
              <a:rPr lang="vi-VN" sz="2400" dirty="0">
                <a:solidFill>
                  <a:schemeClr val="bg1"/>
                </a:solidFill>
              </a:rPr>
              <a:t>     r = 40 : 2 = 20 (cm)</a:t>
            </a:r>
          </a:p>
          <a:p>
            <a:pPr>
              <a:lnSpc>
                <a:spcPct val="150000"/>
              </a:lnSpc>
            </a:pPr>
            <a:r>
              <a:rPr lang="vi-VN" sz="2400" dirty="0">
                <a:solidFill>
                  <a:schemeClr val="bg1"/>
                </a:solidFill>
              </a:rPr>
              <a:t>+) Diện tích xung quanh của hình nón là:</a:t>
            </a:r>
            <a:endParaRPr lang="en-US" sz="2400" dirty="0">
              <a:solidFill>
                <a:schemeClr val="bg1"/>
              </a:solidFill>
            </a:endParaRPr>
          </a:p>
        </p:txBody>
      </p:sp>
      <mc:AlternateContent xmlns:mc="http://schemas.openxmlformats.org/markup-compatibility/2006" xmlns:a14="http://schemas.microsoft.com/office/drawing/2010/main">
        <mc:Choice Requires="a14">
          <p:sp>
            <p:nvSpPr>
              <p:cNvPr id="6" name="Rectangle 5"/>
              <p:cNvSpPr/>
              <p:nvPr/>
            </p:nvSpPr>
            <p:spPr>
              <a:xfrm>
                <a:off x="794606" y="5427312"/>
                <a:ext cx="1614929" cy="523220"/>
              </a:xfrm>
              <a:prstGeom prst="rect">
                <a:avLst/>
              </a:prstGeom>
            </p:spPr>
            <p:txBody>
              <a:bodyPr wrap="none">
                <a:spAutoFit/>
              </a:bodyPr>
              <a:lstStyle/>
              <a:p>
                <a:r>
                  <a:rPr lang="vi-VN" sz="2800" dirty="0">
                    <a:solidFill>
                      <a:schemeClr val="bg1"/>
                    </a:solidFill>
                  </a:rPr>
                  <a:t>S</a:t>
                </a:r>
                <a:r>
                  <a:rPr lang="vi-VN" sz="2800" baseline="-25000" dirty="0">
                    <a:solidFill>
                      <a:schemeClr val="bg1"/>
                    </a:solidFill>
                  </a:rPr>
                  <a:t>xq</a:t>
                </a:r>
                <a14:m>
                  <m:oMath xmlns:m="http://schemas.openxmlformats.org/officeDocument/2006/math">
                    <m:r>
                      <a:rPr lang="en-US" sz="2800" i="0">
                        <a:solidFill>
                          <a:schemeClr val="bg1"/>
                        </a:solidFill>
                        <a:latin typeface="Cambria Math" panose="02040503050406030204" pitchFamily="18" charset="0"/>
                      </a:rPr>
                      <m:t>=</m:t>
                    </m:r>
                    <m:r>
                      <m:rPr>
                        <m:sty m:val="p"/>
                      </m:rPr>
                      <a:rPr lang="en-US" sz="2800" i="0">
                        <a:solidFill>
                          <a:schemeClr val="bg1"/>
                        </a:solidFill>
                        <a:latin typeface="Cambria Math" panose="02040503050406030204" pitchFamily="18" charset="0"/>
                      </a:rPr>
                      <m:t>πr</m:t>
                    </m:r>
                    <m:r>
                      <a:rPr lang="en-US" sz="2800" i="0">
                        <a:solidFill>
                          <a:schemeClr val="bg1"/>
                        </a:solidFill>
                        <a:latin typeface="Cambria Math" panose="02040503050406030204" pitchFamily="18" charset="0"/>
                      </a:rPr>
                      <m:t>𝓁</m:t>
                    </m:r>
                  </m:oMath>
                </a14:m>
                <a:endParaRPr lang="en-US" sz="2800"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94606" y="5427312"/>
                <a:ext cx="1614929" cy="523220"/>
              </a:xfrm>
              <a:prstGeom prst="rect">
                <a:avLst/>
              </a:prstGeom>
              <a:blipFill rotWithShape="0">
                <a:blip r:embed="rId5"/>
                <a:stretch>
                  <a:fillRect l="-7547" t="-13953" b="-29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40567" y="5456575"/>
                <a:ext cx="18571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smtClean="0">
                          <a:solidFill>
                            <a:schemeClr val="bg1"/>
                          </a:solidFill>
                          <a:latin typeface="Cambria Math" panose="02040503050406030204" pitchFamily="18" charset="0"/>
                        </a:rPr>
                        <m:t>=</m:t>
                      </m:r>
                      <m:r>
                        <m:rPr>
                          <m:sty m:val="p"/>
                        </m:rPr>
                        <a:rPr lang="en-US" sz="2800" i="0">
                          <a:solidFill>
                            <a:schemeClr val="bg1"/>
                          </a:solidFill>
                          <a:latin typeface="Cambria Math" panose="02040503050406030204" pitchFamily="18" charset="0"/>
                        </a:rPr>
                        <m:t>π</m:t>
                      </m:r>
                      <m:r>
                        <a:rPr lang="en-US" sz="2800" i="0">
                          <a:solidFill>
                            <a:schemeClr val="bg1"/>
                          </a:solidFill>
                          <a:latin typeface="Cambria Math" panose="02040503050406030204" pitchFamily="18" charset="0"/>
                        </a:rPr>
                        <m:t>.20.30</m:t>
                      </m:r>
                    </m:oMath>
                  </m:oMathPara>
                </a14:m>
                <a:endParaRPr lang="en-US" sz="28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40567" y="5456575"/>
                <a:ext cx="1857175" cy="52322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843437" y="5456575"/>
                <a:ext cx="240040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800" i="1" smtClean="0">
                              <a:solidFill>
                                <a:schemeClr val="bg1"/>
                              </a:solidFill>
                              <a:latin typeface="Cambria Math" panose="02040503050406030204" pitchFamily="18" charset="0"/>
                            </a:rPr>
                          </m:ctrlPr>
                        </m:dPr>
                        <m:e>
                          <m:r>
                            <a:rPr lang="en-US" sz="2800">
                              <a:solidFill>
                                <a:schemeClr val="bg1"/>
                              </a:solidFill>
                              <a:latin typeface="Cambria Math" panose="02040503050406030204" pitchFamily="18" charset="0"/>
                            </a:rPr>
                            <m:t>=</m:t>
                          </m:r>
                          <m:r>
                            <a:rPr lang="en-US" sz="2800" i="0">
                              <a:solidFill>
                                <a:schemeClr val="bg1"/>
                              </a:solidFill>
                              <a:latin typeface="Cambria Math" panose="02040503050406030204" pitchFamily="18" charset="0"/>
                            </a:rPr>
                            <m:t>600</m:t>
                          </m:r>
                          <m:r>
                            <a:rPr lang="en-US" sz="2800" i="1">
                              <a:solidFill>
                                <a:schemeClr val="bg1"/>
                              </a:solidFill>
                              <a:latin typeface="Cambria Math" panose="02040503050406030204" pitchFamily="18" charset="0"/>
                            </a:rPr>
                            <m:t>𝜋</m:t>
                          </m:r>
                          <m:r>
                            <a:rPr lang="en-US" sz="2800" i="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𝑐</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𝑚</m:t>
                              </m:r>
                            </m:e>
                            <m:sup>
                              <m:r>
                                <a:rPr lang="en-US" sz="2800" i="0">
                                  <a:solidFill>
                                    <a:schemeClr val="bg1"/>
                                  </a:solidFill>
                                  <a:latin typeface="Cambria Math" panose="02040503050406030204" pitchFamily="18" charset="0"/>
                                </a:rPr>
                                <m:t>2</m:t>
                              </m:r>
                            </m:sup>
                          </m:sSup>
                        </m:e>
                      </m:d>
                    </m:oMath>
                  </m:oMathPara>
                </a14:m>
                <a:endParaRPr lang="en-US" sz="2800"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843437" y="5456575"/>
                <a:ext cx="2400401" cy="523220"/>
              </a:xfrm>
              <a:prstGeom prst="rect">
                <a:avLst/>
              </a:prstGeom>
              <a:blipFill rotWithShape="0">
                <a:blip r:embed="rId7"/>
                <a:stretch>
                  <a:fillRect/>
                </a:stretch>
              </a:blipFill>
            </p:spPr>
            <p:txBody>
              <a:bodyPr/>
              <a:lstStyle/>
              <a:p>
                <a:r>
                  <a:rPr lang="en-US">
                    <a:noFill/>
                  </a:rPr>
                  <a:t> </a:t>
                </a:r>
              </a:p>
            </p:txBody>
          </p:sp>
        </mc:Fallback>
      </mc:AlternateContent>
      <p:sp>
        <p:nvSpPr>
          <p:cNvPr id="16" name="Rectangle 15"/>
          <p:cNvSpPr/>
          <p:nvPr/>
        </p:nvSpPr>
        <p:spPr>
          <a:xfrm>
            <a:off x="198475" y="3008476"/>
            <a:ext cx="5973110" cy="600164"/>
          </a:xfrm>
          <a:prstGeom prst="rect">
            <a:avLst/>
          </a:prstGeom>
        </p:spPr>
        <p:txBody>
          <a:bodyPr wrap="none">
            <a:spAutoFit/>
          </a:bodyPr>
          <a:lstStyle/>
          <a:p>
            <a:pPr marL="342900" indent="-342900">
              <a:lnSpc>
                <a:spcPct val="150000"/>
              </a:lnSpc>
              <a:buAutoNum type="alphaLcParenR"/>
            </a:pPr>
            <a:r>
              <a:rPr lang="vi-VN" sz="2200" b="1" dirty="0">
                <a:solidFill>
                  <a:srgbClr val="FFFF00"/>
                </a:solidFill>
              </a:rPr>
              <a:t>Tính diện tích xung quanh của hình nón.</a:t>
            </a:r>
          </a:p>
        </p:txBody>
      </p:sp>
      <p:sp>
        <p:nvSpPr>
          <p:cNvPr id="17" name="Rectangle 16"/>
          <p:cNvSpPr/>
          <p:nvPr/>
        </p:nvSpPr>
        <p:spPr>
          <a:xfrm>
            <a:off x="6243840" y="3074618"/>
            <a:ext cx="5948160" cy="2123658"/>
          </a:xfrm>
          <a:prstGeom prst="rect">
            <a:avLst/>
          </a:prstGeom>
        </p:spPr>
        <p:txBody>
          <a:bodyPr wrap="square">
            <a:spAutoFit/>
          </a:bodyPr>
          <a:lstStyle/>
          <a:p>
            <a:pPr>
              <a:lnSpc>
                <a:spcPct val="150000"/>
              </a:lnSpc>
            </a:pPr>
            <a:r>
              <a:rPr lang="vi-VN" sz="2200" b="1" dirty="0">
                <a:solidFill>
                  <a:srgbClr val="FFFF00"/>
                </a:solidFill>
              </a:rPr>
              <a:t>b) Tính diện tích lá cần dùng cho một </a:t>
            </a:r>
          </a:p>
          <a:p>
            <a:pPr>
              <a:lnSpc>
                <a:spcPct val="150000"/>
              </a:lnSpc>
            </a:pPr>
            <a:r>
              <a:rPr lang="vi-VN" sz="2200" b="1" dirty="0">
                <a:solidFill>
                  <a:srgbClr val="FFFF00"/>
                </a:solidFill>
              </a:rPr>
              <a:t>chiếc nón.</a:t>
            </a:r>
          </a:p>
          <a:p>
            <a:pPr>
              <a:lnSpc>
                <a:spcPct val="150000"/>
              </a:lnSpc>
            </a:pPr>
            <a:r>
              <a:rPr lang="vi-VN" sz="2200" dirty="0">
                <a:solidFill>
                  <a:schemeClr val="bg1"/>
                </a:solidFill>
              </a:rPr>
              <a:t>Diện tích lá cần dùng cho một chiếc nón là: </a:t>
            </a:r>
          </a:p>
          <a:p>
            <a:pPr>
              <a:lnSpc>
                <a:spcPct val="150000"/>
              </a:lnSpc>
            </a:pPr>
            <a:r>
              <a:rPr lang="vi-VN" sz="2200" b="1" dirty="0">
                <a:solidFill>
                  <a:srgbClr val="FFFF00"/>
                </a:solidFill>
              </a:rPr>
              <a:t>                         </a:t>
            </a:r>
            <a:endParaRPr lang="en-US" sz="2200" b="1" dirty="0">
              <a:solidFill>
                <a:srgbClr val="FFFF00"/>
              </a:solidFill>
            </a:endParaRPr>
          </a:p>
        </p:txBody>
      </p:sp>
      <mc:AlternateContent xmlns:mc="http://schemas.openxmlformats.org/markup-compatibility/2006" xmlns:a14="http://schemas.microsoft.com/office/drawing/2010/main">
        <mc:Choice Requires="a14">
          <p:sp>
            <p:nvSpPr>
              <p:cNvPr id="18" name="Rectangle 17"/>
              <p:cNvSpPr/>
              <p:nvPr/>
            </p:nvSpPr>
            <p:spPr>
              <a:xfrm>
                <a:off x="6931257" y="4910959"/>
                <a:ext cx="12364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0" smtClean="0">
                          <a:solidFill>
                            <a:schemeClr val="bg1"/>
                          </a:solidFill>
                          <a:latin typeface="Cambria Math" panose="02040503050406030204" pitchFamily="18" charset="0"/>
                        </a:rPr>
                        <m:t>600</m:t>
                      </m:r>
                      <m:r>
                        <a:rPr lang="en-US" sz="2400" i="1">
                          <a:solidFill>
                            <a:schemeClr val="bg1"/>
                          </a:solidFill>
                          <a:latin typeface="Cambria Math" panose="02040503050406030204" pitchFamily="18" charset="0"/>
                        </a:rPr>
                        <m:t>𝜋</m:t>
                      </m:r>
                      <m:r>
                        <a:rPr lang="en-US" sz="2400" i="0">
                          <a:solidFill>
                            <a:schemeClr val="bg1"/>
                          </a:solidFill>
                          <a:latin typeface="Cambria Math" panose="02040503050406030204" pitchFamily="18" charset="0"/>
                        </a:rPr>
                        <m:t>.2</m:t>
                      </m:r>
                    </m:oMath>
                  </m:oMathPara>
                </a14:m>
                <a:endParaRPr lang="en-US" sz="24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931257" y="4910959"/>
                <a:ext cx="1236429"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010015" y="4927280"/>
                <a:ext cx="2250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400" i="1" smtClean="0">
                              <a:solidFill>
                                <a:schemeClr val="bg1"/>
                              </a:solidFill>
                              <a:latin typeface="Cambria Math" panose="02040503050406030204" pitchFamily="18" charset="0"/>
                            </a:rPr>
                          </m:ctrlPr>
                        </m:dPr>
                        <m:e>
                          <m:r>
                            <a:rPr lang="en-US" sz="2400">
                              <a:solidFill>
                                <a:schemeClr val="bg1"/>
                              </a:solidFill>
                              <a:latin typeface="Cambria Math" panose="02040503050406030204" pitchFamily="18" charset="0"/>
                            </a:rPr>
                            <m:t>=</m:t>
                          </m:r>
                          <m:r>
                            <a:rPr lang="en-US" sz="2400" i="0">
                              <a:solidFill>
                                <a:schemeClr val="bg1"/>
                              </a:solidFill>
                              <a:latin typeface="Cambria Math" panose="02040503050406030204" pitchFamily="18" charset="0"/>
                            </a:rPr>
                            <m:t>1200</m:t>
                          </m:r>
                          <m:r>
                            <a:rPr lang="en-US" sz="2400" i="1">
                              <a:solidFill>
                                <a:schemeClr val="bg1"/>
                              </a:solidFill>
                              <a:latin typeface="Cambria Math" panose="02040503050406030204" pitchFamily="18" charset="0"/>
                            </a:rPr>
                            <m:t>𝜋</m:t>
                          </m:r>
                          <m:r>
                            <a:rPr lang="en-US" sz="2400" i="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𝑐</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𝑚</m:t>
                              </m:r>
                            </m:e>
                            <m:sup>
                              <m:r>
                                <a:rPr lang="en-US" sz="2400" i="0">
                                  <a:solidFill>
                                    <a:schemeClr val="bg1"/>
                                  </a:solidFill>
                                  <a:latin typeface="Cambria Math" panose="02040503050406030204" pitchFamily="18" charset="0"/>
                                </a:rPr>
                                <m:t>2</m:t>
                              </m:r>
                            </m:sup>
                          </m:sSup>
                        </m:e>
                      </m:d>
                    </m:oMath>
                  </m:oMathPara>
                </a14:m>
                <a:endParaRPr lang="en-US" sz="24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8010015" y="4927280"/>
                <a:ext cx="2250040" cy="461665"/>
              </a:xfrm>
              <a:prstGeom prst="rect">
                <a:avLst/>
              </a:prstGeom>
              <a:blipFill rotWithShape="0">
                <a:blip r:embed="rId9"/>
                <a:stretch>
                  <a:fillRect t="-130263" r="-30623" b="-194737"/>
                </a:stretch>
              </a:blipFill>
            </p:spPr>
            <p:txBody>
              <a:bodyPr/>
              <a:lstStyle/>
              <a:p>
                <a:r>
                  <a:rPr lang="en-US">
                    <a:noFill/>
                  </a:rPr>
                  <a:t> </a:t>
                </a:r>
              </a:p>
            </p:txBody>
          </p:sp>
        </mc:Fallback>
      </mc:AlternateContent>
      <p:grpSp>
        <p:nvGrpSpPr>
          <p:cNvPr id="20" name="Group 42"/>
          <p:cNvGrpSpPr>
            <a:grpSpLocks/>
          </p:cNvGrpSpPr>
          <p:nvPr/>
        </p:nvGrpSpPr>
        <p:grpSpPr bwMode="auto">
          <a:xfrm>
            <a:off x="6545205" y="2187710"/>
            <a:ext cx="2225675" cy="346075"/>
            <a:chOff x="3732" y="2064"/>
            <a:chExt cx="1402" cy="218"/>
          </a:xfrm>
        </p:grpSpPr>
        <p:sp>
          <p:nvSpPr>
            <p:cNvPr id="21" name="Freeform 40"/>
            <p:cNvSpPr>
              <a:spLocks/>
            </p:cNvSpPr>
            <p:nvPr/>
          </p:nvSpPr>
          <p:spPr bwMode="auto">
            <a:xfrm>
              <a:off x="3742" y="2070"/>
              <a:ext cx="1392" cy="212"/>
            </a:xfrm>
            <a:custGeom>
              <a:avLst/>
              <a:gdLst>
                <a:gd name="T0" fmla="*/ 18 w 1392"/>
                <a:gd name="T1" fmla="*/ 53 h 212"/>
                <a:gd name="T2" fmla="*/ 43 w 1392"/>
                <a:gd name="T3" fmla="*/ 77 h 212"/>
                <a:gd name="T4" fmla="*/ 68 w 1392"/>
                <a:gd name="T5" fmla="*/ 95 h 212"/>
                <a:gd name="T6" fmla="*/ 93 w 1392"/>
                <a:gd name="T7" fmla="*/ 109 h 212"/>
                <a:gd name="T8" fmla="*/ 118 w 1392"/>
                <a:gd name="T9" fmla="*/ 121 h 212"/>
                <a:gd name="T10" fmla="*/ 143 w 1392"/>
                <a:gd name="T11" fmla="*/ 131 h 212"/>
                <a:gd name="T12" fmla="*/ 168 w 1392"/>
                <a:gd name="T13" fmla="*/ 141 h 212"/>
                <a:gd name="T14" fmla="*/ 193 w 1392"/>
                <a:gd name="T15" fmla="*/ 149 h 212"/>
                <a:gd name="T16" fmla="*/ 224 w 1392"/>
                <a:gd name="T17" fmla="*/ 158 h 212"/>
                <a:gd name="T18" fmla="*/ 249 w 1392"/>
                <a:gd name="T19" fmla="*/ 164 h 212"/>
                <a:gd name="T20" fmla="*/ 273 w 1392"/>
                <a:gd name="T21" fmla="*/ 170 h 212"/>
                <a:gd name="T22" fmla="*/ 298 w 1392"/>
                <a:gd name="T23" fmla="*/ 176 h 212"/>
                <a:gd name="T24" fmla="*/ 323 w 1392"/>
                <a:gd name="T25" fmla="*/ 181 h 212"/>
                <a:gd name="T26" fmla="*/ 348 w 1392"/>
                <a:gd name="T27" fmla="*/ 185 h 212"/>
                <a:gd name="T28" fmla="*/ 373 w 1392"/>
                <a:gd name="T29" fmla="*/ 189 h 212"/>
                <a:gd name="T30" fmla="*/ 398 w 1392"/>
                <a:gd name="T31" fmla="*/ 193 h 212"/>
                <a:gd name="T32" fmla="*/ 423 w 1392"/>
                <a:gd name="T33" fmla="*/ 196 h 212"/>
                <a:gd name="T34" fmla="*/ 448 w 1392"/>
                <a:gd name="T35" fmla="*/ 199 h 212"/>
                <a:gd name="T36" fmla="*/ 472 w 1392"/>
                <a:gd name="T37" fmla="*/ 202 h 212"/>
                <a:gd name="T38" fmla="*/ 503 w 1392"/>
                <a:gd name="T39" fmla="*/ 205 h 212"/>
                <a:gd name="T40" fmla="*/ 528 w 1392"/>
                <a:gd name="T41" fmla="*/ 206 h 212"/>
                <a:gd name="T42" fmla="*/ 553 w 1392"/>
                <a:gd name="T43" fmla="*/ 208 h 212"/>
                <a:gd name="T44" fmla="*/ 578 w 1392"/>
                <a:gd name="T45" fmla="*/ 209 h 212"/>
                <a:gd name="T46" fmla="*/ 603 w 1392"/>
                <a:gd name="T47" fmla="*/ 211 h 212"/>
                <a:gd name="T48" fmla="*/ 628 w 1392"/>
                <a:gd name="T49" fmla="*/ 211 h 212"/>
                <a:gd name="T50" fmla="*/ 653 w 1392"/>
                <a:gd name="T51" fmla="*/ 212 h 212"/>
                <a:gd name="T52" fmla="*/ 684 w 1392"/>
                <a:gd name="T53" fmla="*/ 212 h 212"/>
                <a:gd name="T54" fmla="*/ 709 w 1392"/>
                <a:gd name="T55" fmla="*/ 212 h 212"/>
                <a:gd name="T56" fmla="*/ 733 w 1392"/>
                <a:gd name="T57" fmla="*/ 212 h 212"/>
                <a:gd name="T58" fmla="*/ 758 w 1392"/>
                <a:gd name="T59" fmla="*/ 211 h 212"/>
                <a:gd name="T60" fmla="*/ 789 w 1392"/>
                <a:gd name="T61" fmla="*/ 210 h 212"/>
                <a:gd name="T62" fmla="*/ 814 w 1392"/>
                <a:gd name="T63" fmla="*/ 209 h 212"/>
                <a:gd name="T64" fmla="*/ 839 w 1392"/>
                <a:gd name="T65" fmla="*/ 207 h 212"/>
                <a:gd name="T66" fmla="*/ 870 w 1392"/>
                <a:gd name="T67" fmla="*/ 205 h 212"/>
                <a:gd name="T68" fmla="*/ 895 w 1392"/>
                <a:gd name="T69" fmla="*/ 203 h 212"/>
                <a:gd name="T70" fmla="*/ 920 w 1392"/>
                <a:gd name="T71" fmla="*/ 200 h 212"/>
                <a:gd name="T72" fmla="*/ 945 w 1392"/>
                <a:gd name="T73" fmla="*/ 198 h 212"/>
                <a:gd name="T74" fmla="*/ 969 w 1392"/>
                <a:gd name="T75" fmla="*/ 195 h 212"/>
                <a:gd name="T76" fmla="*/ 994 w 1392"/>
                <a:gd name="T77" fmla="*/ 191 h 212"/>
                <a:gd name="T78" fmla="*/ 1019 w 1392"/>
                <a:gd name="T79" fmla="*/ 187 h 212"/>
                <a:gd name="T80" fmla="*/ 1044 w 1392"/>
                <a:gd name="T81" fmla="*/ 183 h 212"/>
                <a:gd name="T82" fmla="*/ 1069 w 1392"/>
                <a:gd name="T83" fmla="*/ 179 h 212"/>
                <a:gd name="T84" fmla="*/ 1094 w 1392"/>
                <a:gd name="T85" fmla="*/ 173 h 212"/>
                <a:gd name="T86" fmla="*/ 1119 w 1392"/>
                <a:gd name="T87" fmla="*/ 168 h 212"/>
                <a:gd name="T88" fmla="*/ 1143 w 1392"/>
                <a:gd name="T89" fmla="*/ 162 h 212"/>
                <a:gd name="T90" fmla="*/ 1168 w 1392"/>
                <a:gd name="T91" fmla="*/ 155 h 212"/>
                <a:gd name="T92" fmla="*/ 1193 w 1392"/>
                <a:gd name="T93" fmla="*/ 148 h 212"/>
                <a:gd name="T94" fmla="*/ 1218 w 1392"/>
                <a:gd name="T95" fmla="*/ 140 h 212"/>
                <a:gd name="T96" fmla="*/ 1243 w 1392"/>
                <a:gd name="T97" fmla="*/ 131 h 212"/>
                <a:gd name="T98" fmla="*/ 1268 w 1392"/>
                <a:gd name="T99" fmla="*/ 120 h 212"/>
                <a:gd name="T100" fmla="*/ 1292 w 1392"/>
                <a:gd name="T101" fmla="*/ 109 h 212"/>
                <a:gd name="T102" fmla="*/ 1317 w 1392"/>
                <a:gd name="T103" fmla="*/ 95 h 212"/>
                <a:gd name="T104" fmla="*/ 1348 w 1392"/>
                <a:gd name="T105" fmla="*/ 74 h 212"/>
                <a:gd name="T106" fmla="*/ 1373 w 1392"/>
                <a:gd name="T107" fmla="*/ 4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2" h="212">
                  <a:moveTo>
                    <a:pt x="0" y="4"/>
                  </a:moveTo>
                  <a:lnTo>
                    <a:pt x="6" y="32"/>
                  </a:lnTo>
                  <a:lnTo>
                    <a:pt x="12" y="44"/>
                  </a:lnTo>
                  <a:lnTo>
                    <a:pt x="18" y="53"/>
                  </a:lnTo>
                  <a:lnTo>
                    <a:pt x="25" y="60"/>
                  </a:lnTo>
                  <a:lnTo>
                    <a:pt x="31" y="66"/>
                  </a:lnTo>
                  <a:lnTo>
                    <a:pt x="37" y="72"/>
                  </a:lnTo>
                  <a:lnTo>
                    <a:pt x="43" y="77"/>
                  </a:lnTo>
                  <a:lnTo>
                    <a:pt x="50" y="82"/>
                  </a:lnTo>
                  <a:lnTo>
                    <a:pt x="56" y="87"/>
                  </a:lnTo>
                  <a:lnTo>
                    <a:pt x="62" y="91"/>
                  </a:lnTo>
                  <a:lnTo>
                    <a:pt x="68" y="95"/>
                  </a:lnTo>
                  <a:lnTo>
                    <a:pt x="74" y="99"/>
                  </a:lnTo>
                  <a:lnTo>
                    <a:pt x="81" y="102"/>
                  </a:lnTo>
                  <a:lnTo>
                    <a:pt x="87" y="106"/>
                  </a:lnTo>
                  <a:lnTo>
                    <a:pt x="93" y="109"/>
                  </a:lnTo>
                  <a:lnTo>
                    <a:pt x="99" y="112"/>
                  </a:lnTo>
                  <a:lnTo>
                    <a:pt x="106" y="115"/>
                  </a:lnTo>
                  <a:lnTo>
                    <a:pt x="112" y="118"/>
                  </a:lnTo>
                  <a:lnTo>
                    <a:pt x="118" y="121"/>
                  </a:lnTo>
                  <a:lnTo>
                    <a:pt x="124" y="124"/>
                  </a:lnTo>
                  <a:lnTo>
                    <a:pt x="130" y="126"/>
                  </a:lnTo>
                  <a:lnTo>
                    <a:pt x="137" y="129"/>
                  </a:lnTo>
                  <a:lnTo>
                    <a:pt x="143" y="131"/>
                  </a:lnTo>
                  <a:lnTo>
                    <a:pt x="149" y="134"/>
                  </a:lnTo>
                  <a:lnTo>
                    <a:pt x="155" y="136"/>
                  </a:lnTo>
                  <a:lnTo>
                    <a:pt x="162" y="138"/>
                  </a:lnTo>
                  <a:lnTo>
                    <a:pt x="168" y="141"/>
                  </a:lnTo>
                  <a:lnTo>
                    <a:pt x="174" y="143"/>
                  </a:lnTo>
                  <a:lnTo>
                    <a:pt x="180" y="145"/>
                  </a:lnTo>
                  <a:lnTo>
                    <a:pt x="186" y="147"/>
                  </a:lnTo>
                  <a:lnTo>
                    <a:pt x="193" y="149"/>
                  </a:lnTo>
                  <a:lnTo>
                    <a:pt x="199" y="151"/>
                  </a:lnTo>
                  <a:lnTo>
                    <a:pt x="205" y="153"/>
                  </a:lnTo>
                  <a:lnTo>
                    <a:pt x="211" y="154"/>
                  </a:lnTo>
                  <a:lnTo>
                    <a:pt x="224" y="158"/>
                  </a:lnTo>
                  <a:lnTo>
                    <a:pt x="230" y="160"/>
                  </a:lnTo>
                  <a:lnTo>
                    <a:pt x="236" y="161"/>
                  </a:lnTo>
                  <a:lnTo>
                    <a:pt x="242" y="163"/>
                  </a:lnTo>
                  <a:lnTo>
                    <a:pt x="249" y="164"/>
                  </a:lnTo>
                  <a:lnTo>
                    <a:pt x="255" y="166"/>
                  </a:lnTo>
                  <a:lnTo>
                    <a:pt x="261" y="167"/>
                  </a:lnTo>
                  <a:lnTo>
                    <a:pt x="267" y="169"/>
                  </a:lnTo>
                  <a:lnTo>
                    <a:pt x="273" y="170"/>
                  </a:lnTo>
                  <a:lnTo>
                    <a:pt x="280" y="172"/>
                  </a:lnTo>
                  <a:lnTo>
                    <a:pt x="286" y="173"/>
                  </a:lnTo>
                  <a:lnTo>
                    <a:pt x="292" y="174"/>
                  </a:lnTo>
                  <a:lnTo>
                    <a:pt x="298" y="176"/>
                  </a:lnTo>
                  <a:lnTo>
                    <a:pt x="305" y="177"/>
                  </a:lnTo>
                  <a:lnTo>
                    <a:pt x="311" y="178"/>
                  </a:lnTo>
                  <a:lnTo>
                    <a:pt x="317" y="179"/>
                  </a:lnTo>
                  <a:lnTo>
                    <a:pt x="323" y="181"/>
                  </a:lnTo>
                  <a:lnTo>
                    <a:pt x="329" y="182"/>
                  </a:lnTo>
                  <a:lnTo>
                    <a:pt x="336" y="183"/>
                  </a:lnTo>
                  <a:lnTo>
                    <a:pt x="342" y="184"/>
                  </a:lnTo>
                  <a:lnTo>
                    <a:pt x="348" y="185"/>
                  </a:lnTo>
                  <a:lnTo>
                    <a:pt x="354" y="186"/>
                  </a:lnTo>
                  <a:lnTo>
                    <a:pt x="361" y="187"/>
                  </a:lnTo>
                  <a:lnTo>
                    <a:pt x="367" y="188"/>
                  </a:lnTo>
                  <a:lnTo>
                    <a:pt x="373" y="189"/>
                  </a:lnTo>
                  <a:lnTo>
                    <a:pt x="379" y="190"/>
                  </a:lnTo>
                  <a:lnTo>
                    <a:pt x="385" y="191"/>
                  </a:lnTo>
                  <a:lnTo>
                    <a:pt x="392" y="192"/>
                  </a:lnTo>
                  <a:lnTo>
                    <a:pt x="398" y="193"/>
                  </a:lnTo>
                  <a:lnTo>
                    <a:pt x="404" y="194"/>
                  </a:lnTo>
                  <a:lnTo>
                    <a:pt x="410" y="195"/>
                  </a:lnTo>
                  <a:lnTo>
                    <a:pt x="416" y="195"/>
                  </a:lnTo>
                  <a:lnTo>
                    <a:pt x="423" y="196"/>
                  </a:lnTo>
                  <a:lnTo>
                    <a:pt x="429" y="197"/>
                  </a:lnTo>
                  <a:lnTo>
                    <a:pt x="435" y="198"/>
                  </a:lnTo>
                  <a:lnTo>
                    <a:pt x="441" y="198"/>
                  </a:lnTo>
                  <a:lnTo>
                    <a:pt x="448" y="199"/>
                  </a:lnTo>
                  <a:lnTo>
                    <a:pt x="454" y="200"/>
                  </a:lnTo>
                  <a:lnTo>
                    <a:pt x="460" y="200"/>
                  </a:lnTo>
                  <a:lnTo>
                    <a:pt x="466" y="201"/>
                  </a:lnTo>
                  <a:lnTo>
                    <a:pt x="472" y="202"/>
                  </a:lnTo>
                  <a:lnTo>
                    <a:pt x="479" y="202"/>
                  </a:lnTo>
                  <a:lnTo>
                    <a:pt x="491" y="203"/>
                  </a:lnTo>
                  <a:lnTo>
                    <a:pt x="497" y="204"/>
                  </a:lnTo>
                  <a:lnTo>
                    <a:pt x="503" y="205"/>
                  </a:lnTo>
                  <a:lnTo>
                    <a:pt x="510" y="205"/>
                  </a:lnTo>
                  <a:lnTo>
                    <a:pt x="516" y="206"/>
                  </a:lnTo>
                  <a:lnTo>
                    <a:pt x="522" y="206"/>
                  </a:lnTo>
                  <a:lnTo>
                    <a:pt x="528" y="206"/>
                  </a:lnTo>
                  <a:lnTo>
                    <a:pt x="535" y="207"/>
                  </a:lnTo>
                  <a:lnTo>
                    <a:pt x="541" y="207"/>
                  </a:lnTo>
                  <a:lnTo>
                    <a:pt x="547" y="208"/>
                  </a:lnTo>
                  <a:lnTo>
                    <a:pt x="553" y="208"/>
                  </a:lnTo>
                  <a:lnTo>
                    <a:pt x="559" y="209"/>
                  </a:lnTo>
                  <a:lnTo>
                    <a:pt x="566" y="209"/>
                  </a:lnTo>
                  <a:lnTo>
                    <a:pt x="572" y="209"/>
                  </a:lnTo>
                  <a:lnTo>
                    <a:pt x="578" y="209"/>
                  </a:lnTo>
                  <a:lnTo>
                    <a:pt x="584" y="210"/>
                  </a:lnTo>
                  <a:lnTo>
                    <a:pt x="591" y="210"/>
                  </a:lnTo>
                  <a:lnTo>
                    <a:pt x="597" y="210"/>
                  </a:lnTo>
                  <a:lnTo>
                    <a:pt x="603" y="211"/>
                  </a:lnTo>
                  <a:lnTo>
                    <a:pt x="609" y="211"/>
                  </a:lnTo>
                  <a:lnTo>
                    <a:pt x="615" y="211"/>
                  </a:lnTo>
                  <a:lnTo>
                    <a:pt x="622" y="211"/>
                  </a:lnTo>
                  <a:lnTo>
                    <a:pt x="628" y="211"/>
                  </a:lnTo>
                  <a:lnTo>
                    <a:pt x="634" y="212"/>
                  </a:lnTo>
                  <a:lnTo>
                    <a:pt x="640" y="212"/>
                  </a:lnTo>
                  <a:lnTo>
                    <a:pt x="646" y="212"/>
                  </a:lnTo>
                  <a:lnTo>
                    <a:pt x="653" y="212"/>
                  </a:lnTo>
                  <a:lnTo>
                    <a:pt x="659" y="212"/>
                  </a:lnTo>
                  <a:lnTo>
                    <a:pt x="665" y="212"/>
                  </a:lnTo>
                  <a:lnTo>
                    <a:pt x="677" y="212"/>
                  </a:lnTo>
                  <a:lnTo>
                    <a:pt x="684" y="212"/>
                  </a:lnTo>
                  <a:lnTo>
                    <a:pt x="690" y="212"/>
                  </a:lnTo>
                  <a:lnTo>
                    <a:pt x="696" y="212"/>
                  </a:lnTo>
                  <a:lnTo>
                    <a:pt x="702" y="212"/>
                  </a:lnTo>
                  <a:lnTo>
                    <a:pt x="709" y="212"/>
                  </a:lnTo>
                  <a:lnTo>
                    <a:pt x="715" y="212"/>
                  </a:lnTo>
                  <a:lnTo>
                    <a:pt x="721" y="212"/>
                  </a:lnTo>
                  <a:lnTo>
                    <a:pt x="727" y="212"/>
                  </a:lnTo>
                  <a:lnTo>
                    <a:pt x="733" y="212"/>
                  </a:lnTo>
                  <a:lnTo>
                    <a:pt x="740" y="212"/>
                  </a:lnTo>
                  <a:lnTo>
                    <a:pt x="746" y="212"/>
                  </a:lnTo>
                  <a:lnTo>
                    <a:pt x="752" y="211"/>
                  </a:lnTo>
                  <a:lnTo>
                    <a:pt x="758" y="211"/>
                  </a:lnTo>
                  <a:lnTo>
                    <a:pt x="771" y="211"/>
                  </a:lnTo>
                  <a:lnTo>
                    <a:pt x="777" y="211"/>
                  </a:lnTo>
                  <a:lnTo>
                    <a:pt x="783" y="210"/>
                  </a:lnTo>
                  <a:lnTo>
                    <a:pt x="789" y="210"/>
                  </a:lnTo>
                  <a:lnTo>
                    <a:pt x="796" y="210"/>
                  </a:lnTo>
                  <a:lnTo>
                    <a:pt x="802" y="209"/>
                  </a:lnTo>
                  <a:lnTo>
                    <a:pt x="808" y="209"/>
                  </a:lnTo>
                  <a:lnTo>
                    <a:pt x="814" y="209"/>
                  </a:lnTo>
                  <a:lnTo>
                    <a:pt x="820" y="208"/>
                  </a:lnTo>
                  <a:lnTo>
                    <a:pt x="827" y="208"/>
                  </a:lnTo>
                  <a:lnTo>
                    <a:pt x="833" y="208"/>
                  </a:lnTo>
                  <a:lnTo>
                    <a:pt x="839" y="207"/>
                  </a:lnTo>
                  <a:lnTo>
                    <a:pt x="845" y="207"/>
                  </a:lnTo>
                  <a:lnTo>
                    <a:pt x="851" y="206"/>
                  </a:lnTo>
                  <a:lnTo>
                    <a:pt x="864" y="206"/>
                  </a:lnTo>
                  <a:lnTo>
                    <a:pt x="870" y="205"/>
                  </a:lnTo>
                  <a:lnTo>
                    <a:pt x="876" y="205"/>
                  </a:lnTo>
                  <a:lnTo>
                    <a:pt x="883" y="204"/>
                  </a:lnTo>
                  <a:lnTo>
                    <a:pt x="889" y="203"/>
                  </a:lnTo>
                  <a:lnTo>
                    <a:pt x="895" y="203"/>
                  </a:lnTo>
                  <a:lnTo>
                    <a:pt x="901" y="202"/>
                  </a:lnTo>
                  <a:lnTo>
                    <a:pt x="907" y="202"/>
                  </a:lnTo>
                  <a:lnTo>
                    <a:pt x="914" y="201"/>
                  </a:lnTo>
                  <a:lnTo>
                    <a:pt x="920" y="200"/>
                  </a:lnTo>
                  <a:lnTo>
                    <a:pt x="926" y="200"/>
                  </a:lnTo>
                  <a:lnTo>
                    <a:pt x="932" y="199"/>
                  </a:lnTo>
                  <a:lnTo>
                    <a:pt x="938" y="198"/>
                  </a:lnTo>
                  <a:lnTo>
                    <a:pt x="945" y="198"/>
                  </a:lnTo>
                  <a:lnTo>
                    <a:pt x="951" y="197"/>
                  </a:lnTo>
                  <a:lnTo>
                    <a:pt x="957" y="196"/>
                  </a:lnTo>
                  <a:lnTo>
                    <a:pt x="963" y="195"/>
                  </a:lnTo>
                  <a:lnTo>
                    <a:pt x="969" y="195"/>
                  </a:lnTo>
                  <a:lnTo>
                    <a:pt x="976" y="194"/>
                  </a:lnTo>
                  <a:lnTo>
                    <a:pt x="982" y="193"/>
                  </a:lnTo>
                  <a:lnTo>
                    <a:pt x="988" y="192"/>
                  </a:lnTo>
                  <a:lnTo>
                    <a:pt x="994" y="191"/>
                  </a:lnTo>
                  <a:lnTo>
                    <a:pt x="1001" y="190"/>
                  </a:lnTo>
                  <a:lnTo>
                    <a:pt x="1007" y="189"/>
                  </a:lnTo>
                  <a:lnTo>
                    <a:pt x="1013" y="188"/>
                  </a:lnTo>
                  <a:lnTo>
                    <a:pt x="1019" y="187"/>
                  </a:lnTo>
                  <a:lnTo>
                    <a:pt x="1025" y="186"/>
                  </a:lnTo>
                  <a:lnTo>
                    <a:pt x="1032" y="185"/>
                  </a:lnTo>
                  <a:lnTo>
                    <a:pt x="1038" y="184"/>
                  </a:lnTo>
                  <a:lnTo>
                    <a:pt x="1044" y="183"/>
                  </a:lnTo>
                  <a:lnTo>
                    <a:pt x="1050" y="182"/>
                  </a:lnTo>
                  <a:lnTo>
                    <a:pt x="1056" y="181"/>
                  </a:lnTo>
                  <a:lnTo>
                    <a:pt x="1063" y="180"/>
                  </a:lnTo>
                  <a:lnTo>
                    <a:pt x="1069" y="179"/>
                  </a:lnTo>
                  <a:lnTo>
                    <a:pt x="1075" y="177"/>
                  </a:lnTo>
                  <a:lnTo>
                    <a:pt x="1081" y="176"/>
                  </a:lnTo>
                  <a:lnTo>
                    <a:pt x="1088" y="175"/>
                  </a:lnTo>
                  <a:lnTo>
                    <a:pt x="1094" y="173"/>
                  </a:lnTo>
                  <a:lnTo>
                    <a:pt x="1100" y="172"/>
                  </a:lnTo>
                  <a:lnTo>
                    <a:pt x="1106" y="171"/>
                  </a:lnTo>
                  <a:lnTo>
                    <a:pt x="1112" y="169"/>
                  </a:lnTo>
                  <a:lnTo>
                    <a:pt x="1119" y="168"/>
                  </a:lnTo>
                  <a:lnTo>
                    <a:pt x="1125" y="166"/>
                  </a:lnTo>
                  <a:lnTo>
                    <a:pt x="1131" y="165"/>
                  </a:lnTo>
                  <a:lnTo>
                    <a:pt x="1137" y="163"/>
                  </a:lnTo>
                  <a:lnTo>
                    <a:pt x="1143" y="162"/>
                  </a:lnTo>
                  <a:lnTo>
                    <a:pt x="1150" y="160"/>
                  </a:lnTo>
                  <a:lnTo>
                    <a:pt x="1156" y="159"/>
                  </a:lnTo>
                  <a:lnTo>
                    <a:pt x="1162" y="157"/>
                  </a:lnTo>
                  <a:lnTo>
                    <a:pt x="1168" y="155"/>
                  </a:lnTo>
                  <a:lnTo>
                    <a:pt x="1174" y="153"/>
                  </a:lnTo>
                  <a:lnTo>
                    <a:pt x="1181" y="152"/>
                  </a:lnTo>
                  <a:lnTo>
                    <a:pt x="1187" y="150"/>
                  </a:lnTo>
                  <a:lnTo>
                    <a:pt x="1193" y="148"/>
                  </a:lnTo>
                  <a:lnTo>
                    <a:pt x="1199" y="146"/>
                  </a:lnTo>
                  <a:lnTo>
                    <a:pt x="1205" y="144"/>
                  </a:lnTo>
                  <a:lnTo>
                    <a:pt x="1212" y="142"/>
                  </a:lnTo>
                  <a:lnTo>
                    <a:pt x="1218" y="140"/>
                  </a:lnTo>
                  <a:lnTo>
                    <a:pt x="1224" y="137"/>
                  </a:lnTo>
                  <a:lnTo>
                    <a:pt x="1230" y="135"/>
                  </a:lnTo>
                  <a:lnTo>
                    <a:pt x="1236" y="133"/>
                  </a:lnTo>
                  <a:lnTo>
                    <a:pt x="1243" y="131"/>
                  </a:lnTo>
                  <a:lnTo>
                    <a:pt x="1249" y="128"/>
                  </a:lnTo>
                  <a:lnTo>
                    <a:pt x="1255" y="126"/>
                  </a:lnTo>
                  <a:lnTo>
                    <a:pt x="1261" y="123"/>
                  </a:lnTo>
                  <a:lnTo>
                    <a:pt x="1268" y="120"/>
                  </a:lnTo>
                  <a:lnTo>
                    <a:pt x="1274" y="118"/>
                  </a:lnTo>
                  <a:lnTo>
                    <a:pt x="1280" y="115"/>
                  </a:lnTo>
                  <a:lnTo>
                    <a:pt x="1286" y="112"/>
                  </a:lnTo>
                  <a:lnTo>
                    <a:pt x="1292" y="109"/>
                  </a:lnTo>
                  <a:lnTo>
                    <a:pt x="1299" y="106"/>
                  </a:lnTo>
                  <a:lnTo>
                    <a:pt x="1305" y="102"/>
                  </a:lnTo>
                  <a:lnTo>
                    <a:pt x="1311" y="99"/>
                  </a:lnTo>
                  <a:lnTo>
                    <a:pt x="1317" y="95"/>
                  </a:lnTo>
                  <a:lnTo>
                    <a:pt x="1323" y="91"/>
                  </a:lnTo>
                  <a:lnTo>
                    <a:pt x="1330" y="87"/>
                  </a:lnTo>
                  <a:lnTo>
                    <a:pt x="1342" y="78"/>
                  </a:lnTo>
                  <a:lnTo>
                    <a:pt x="1348" y="74"/>
                  </a:lnTo>
                  <a:lnTo>
                    <a:pt x="1354" y="68"/>
                  </a:lnTo>
                  <a:lnTo>
                    <a:pt x="1361" y="62"/>
                  </a:lnTo>
                  <a:lnTo>
                    <a:pt x="1367" y="56"/>
                  </a:lnTo>
                  <a:lnTo>
                    <a:pt x="1373" y="49"/>
                  </a:lnTo>
                  <a:lnTo>
                    <a:pt x="1379" y="40"/>
                  </a:lnTo>
                  <a:lnTo>
                    <a:pt x="1392"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Rectangle 41"/>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grpSp>
        <p:nvGrpSpPr>
          <p:cNvPr id="23" name="Group 45"/>
          <p:cNvGrpSpPr>
            <a:grpSpLocks/>
          </p:cNvGrpSpPr>
          <p:nvPr/>
        </p:nvGrpSpPr>
        <p:grpSpPr bwMode="auto">
          <a:xfrm>
            <a:off x="6545205" y="1857509"/>
            <a:ext cx="2233613" cy="363538"/>
            <a:chOff x="3732" y="1856"/>
            <a:chExt cx="1407" cy="229"/>
          </a:xfrm>
        </p:grpSpPr>
        <p:sp>
          <p:nvSpPr>
            <p:cNvPr id="24" name="Freeform 43"/>
            <p:cNvSpPr>
              <a:spLocks noEditPoints="1"/>
            </p:cNvSpPr>
            <p:nvPr/>
          </p:nvSpPr>
          <p:spPr bwMode="auto">
            <a:xfrm>
              <a:off x="3736" y="1856"/>
              <a:ext cx="1403" cy="220"/>
            </a:xfrm>
            <a:custGeom>
              <a:avLst/>
              <a:gdLst>
                <a:gd name="T0" fmla="*/ 36 w 1403"/>
                <a:gd name="T1" fmla="*/ 148 h 220"/>
                <a:gd name="T2" fmla="*/ 29 w 1403"/>
                <a:gd name="T3" fmla="*/ 174 h 220"/>
                <a:gd name="T4" fmla="*/ 77 w 1403"/>
                <a:gd name="T5" fmla="*/ 118 h 220"/>
                <a:gd name="T6" fmla="*/ 115 w 1403"/>
                <a:gd name="T7" fmla="*/ 98 h 220"/>
                <a:gd name="T8" fmla="*/ 144 w 1403"/>
                <a:gd name="T9" fmla="*/ 99 h 220"/>
                <a:gd name="T10" fmla="*/ 126 w 1403"/>
                <a:gd name="T11" fmla="*/ 107 h 220"/>
                <a:gd name="T12" fmla="*/ 101 w 1403"/>
                <a:gd name="T13" fmla="*/ 119 h 220"/>
                <a:gd name="T14" fmla="*/ 83 w 1403"/>
                <a:gd name="T15" fmla="*/ 129 h 220"/>
                <a:gd name="T16" fmla="*/ 215 w 1403"/>
                <a:gd name="T17" fmla="*/ 61 h 220"/>
                <a:gd name="T18" fmla="*/ 259 w 1403"/>
                <a:gd name="T19" fmla="*/ 49 h 220"/>
                <a:gd name="T20" fmla="*/ 249 w 1403"/>
                <a:gd name="T21" fmla="*/ 65 h 220"/>
                <a:gd name="T22" fmla="*/ 231 w 1403"/>
                <a:gd name="T23" fmla="*/ 70 h 220"/>
                <a:gd name="T24" fmla="*/ 206 w 1403"/>
                <a:gd name="T25" fmla="*/ 77 h 220"/>
                <a:gd name="T26" fmla="*/ 315 w 1403"/>
                <a:gd name="T27" fmla="*/ 36 h 220"/>
                <a:gd name="T28" fmla="*/ 358 w 1403"/>
                <a:gd name="T29" fmla="*/ 28 h 220"/>
                <a:gd name="T30" fmla="*/ 379 w 1403"/>
                <a:gd name="T31" fmla="*/ 38 h 220"/>
                <a:gd name="T32" fmla="*/ 354 w 1403"/>
                <a:gd name="T33" fmla="*/ 42 h 220"/>
                <a:gd name="T34" fmla="*/ 336 w 1403"/>
                <a:gd name="T35" fmla="*/ 45 h 220"/>
                <a:gd name="T36" fmla="*/ 311 w 1403"/>
                <a:gd name="T37" fmla="*/ 50 h 220"/>
                <a:gd name="T38" fmla="*/ 458 w 1403"/>
                <a:gd name="T39" fmla="*/ 14 h 220"/>
                <a:gd name="T40" fmla="*/ 502 w 1403"/>
                <a:gd name="T41" fmla="*/ 10 h 220"/>
                <a:gd name="T42" fmla="*/ 478 w 1403"/>
                <a:gd name="T43" fmla="*/ 25 h 220"/>
                <a:gd name="T44" fmla="*/ 441 w 1403"/>
                <a:gd name="T45" fmla="*/ 29 h 220"/>
                <a:gd name="T46" fmla="*/ 558 w 1403"/>
                <a:gd name="T47" fmla="*/ 5 h 220"/>
                <a:gd name="T48" fmla="*/ 601 w 1403"/>
                <a:gd name="T49" fmla="*/ 3 h 220"/>
                <a:gd name="T50" fmla="*/ 614 w 1403"/>
                <a:gd name="T51" fmla="*/ 15 h 220"/>
                <a:gd name="T52" fmla="*/ 571 w 1403"/>
                <a:gd name="T53" fmla="*/ 17 h 220"/>
                <a:gd name="T54" fmla="*/ 676 w 1403"/>
                <a:gd name="T55" fmla="*/ 0 h 220"/>
                <a:gd name="T56" fmla="*/ 720 w 1403"/>
                <a:gd name="T57" fmla="*/ 0 h 220"/>
                <a:gd name="T58" fmla="*/ 738 w 1403"/>
                <a:gd name="T59" fmla="*/ 13 h 220"/>
                <a:gd name="T60" fmla="*/ 701 w 1403"/>
                <a:gd name="T61" fmla="*/ 13 h 220"/>
                <a:gd name="T62" fmla="*/ 794 w 1403"/>
                <a:gd name="T63" fmla="*/ 2 h 220"/>
                <a:gd name="T64" fmla="*/ 832 w 1403"/>
                <a:gd name="T65" fmla="*/ 4 h 220"/>
                <a:gd name="T66" fmla="*/ 867 w 1403"/>
                <a:gd name="T67" fmla="*/ 19 h 220"/>
                <a:gd name="T68" fmla="*/ 825 w 1403"/>
                <a:gd name="T69" fmla="*/ 16 h 220"/>
                <a:gd name="T70" fmla="*/ 794 w 1403"/>
                <a:gd name="T71" fmla="*/ 2 h 220"/>
                <a:gd name="T72" fmla="*/ 950 w 1403"/>
                <a:gd name="T73" fmla="*/ 13 h 220"/>
                <a:gd name="T74" fmla="*/ 989 w 1403"/>
                <a:gd name="T75" fmla="*/ 18 h 220"/>
                <a:gd name="T76" fmla="*/ 974 w 1403"/>
                <a:gd name="T77" fmla="*/ 29 h 220"/>
                <a:gd name="T78" fmla="*/ 937 w 1403"/>
                <a:gd name="T79" fmla="*/ 25 h 220"/>
                <a:gd name="T80" fmla="*/ 1037 w 1403"/>
                <a:gd name="T81" fmla="*/ 25 h 220"/>
                <a:gd name="T82" fmla="*/ 1075 w 1403"/>
                <a:gd name="T83" fmla="*/ 32 h 220"/>
                <a:gd name="T84" fmla="*/ 1104 w 1403"/>
                <a:gd name="T85" fmla="*/ 51 h 220"/>
                <a:gd name="T86" fmla="*/ 1079 w 1403"/>
                <a:gd name="T87" fmla="*/ 46 h 220"/>
                <a:gd name="T88" fmla="*/ 1054 w 1403"/>
                <a:gd name="T89" fmla="*/ 41 h 220"/>
                <a:gd name="T90" fmla="*/ 1036 w 1403"/>
                <a:gd name="T91" fmla="*/ 38 h 220"/>
                <a:gd name="T92" fmla="*/ 1187 w 1403"/>
                <a:gd name="T93" fmla="*/ 58 h 220"/>
                <a:gd name="T94" fmla="*/ 1227 w 1403"/>
                <a:gd name="T95" fmla="*/ 71 h 220"/>
                <a:gd name="T96" fmla="*/ 1209 w 1403"/>
                <a:gd name="T97" fmla="*/ 78 h 220"/>
                <a:gd name="T98" fmla="*/ 1184 w 1403"/>
                <a:gd name="T99" fmla="*/ 71 h 220"/>
                <a:gd name="T100" fmla="*/ 1160 w 1403"/>
                <a:gd name="T101" fmla="*/ 64 h 220"/>
                <a:gd name="T102" fmla="*/ 1294 w 1403"/>
                <a:gd name="T103" fmla="*/ 98 h 220"/>
                <a:gd name="T104" fmla="*/ 1338 w 1403"/>
                <a:gd name="T105" fmla="*/ 123 h 220"/>
                <a:gd name="T106" fmla="*/ 1320 w 1403"/>
                <a:gd name="T107" fmla="*/ 126 h 220"/>
                <a:gd name="T108" fmla="*/ 1301 w 1403"/>
                <a:gd name="T109" fmla="*/ 116 h 220"/>
                <a:gd name="T110" fmla="*/ 1277 w 1403"/>
                <a:gd name="T111" fmla="*/ 104 h 220"/>
                <a:gd name="T112" fmla="*/ 1383 w 1403"/>
                <a:gd name="T113" fmla="*/ 162 h 220"/>
                <a:gd name="T114" fmla="*/ 1374 w 1403"/>
                <a:gd name="T115" fmla="*/ 171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3" h="220">
                  <a:moveTo>
                    <a:pt x="0" y="217"/>
                  </a:moveTo>
                  <a:lnTo>
                    <a:pt x="6" y="188"/>
                  </a:lnTo>
                  <a:lnTo>
                    <a:pt x="13" y="175"/>
                  </a:lnTo>
                  <a:lnTo>
                    <a:pt x="19" y="166"/>
                  </a:lnTo>
                  <a:lnTo>
                    <a:pt x="26" y="158"/>
                  </a:lnTo>
                  <a:lnTo>
                    <a:pt x="32" y="152"/>
                  </a:lnTo>
                  <a:lnTo>
                    <a:pt x="36" y="148"/>
                  </a:lnTo>
                  <a:lnTo>
                    <a:pt x="44" y="158"/>
                  </a:lnTo>
                  <a:lnTo>
                    <a:pt x="41" y="161"/>
                  </a:lnTo>
                  <a:lnTo>
                    <a:pt x="35" y="167"/>
                  </a:lnTo>
                  <a:lnTo>
                    <a:pt x="29" y="174"/>
                  </a:lnTo>
                  <a:lnTo>
                    <a:pt x="23" y="183"/>
                  </a:lnTo>
                  <a:lnTo>
                    <a:pt x="23" y="182"/>
                  </a:lnTo>
                  <a:lnTo>
                    <a:pt x="17" y="194"/>
                  </a:lnTo>
                  <a:lnTo>
                    <a:pt x="18" y="192"/>
                  </a:lnTo>
                  <a:lnTo>
                    <a:pt x="12" y="220"/>
                  </a:lnTo>
                  <a:lnTo>
                    <a:pt x="0" y="217"/>
                  </a:lnTo>
                  <a:close/>
                  <a:moveTo>
                    <a:pt x="77" y="118"/>
                  </a:moveTo>
                  <a:lnTo>
                    <a:pt x="77" y="118"/>
                  </a:lnTo>
                  <a:lnTo>
                    <a:pt x="83" y="114"/>
                  </a:lnTo>
                  <a:lnTo>
                    <a:pt x="90" y="111"/>
                  </a:lnTo>
                  <a:lnTo>
                    <a:pt x="96" y="108"/>
                  </a:lnTo>
                  <a:lnTo>
                    <a:pt x="102" y="104"/>
                  </a:lnTo>
                  <a:lnTo>
                    <a:pt x="108" y="101"/>
                  </a:lnTo>
                  <a:lnTo>
                    <a:pt x="115" y="98"/>
                  </a:lnTo>
                  <a:lnTo>
                    <a:pt x="121" y="95"/>
                  </a:lnTo>
                  <a:lnTo>
                    <a:pt x="127" y="92"/>
                  </a:lnTo>
                  <a:lnTo>
                    <a:pt x="134" y="90"/>
                  </a:lnTo>
                  <a:lnTo>
                    <a:pt x="140" y="87"/>
                  </a:lnTo>
                  <a:lnTo>
                    <a:pt x="144" y="85"/>
                  </a:lnTo>
                  <a:lnTo>
                    <a:pt x="148" y="97"/>
                  </a:lnTo>
                  <a:lnTo>
                    <a:pt x="144" y="99"/>
                  </a:lnTo>
                  <a:lnTo>
                    <a:pt x="138" y="102"/>
                  </a:lnTo>
                  <a:lnTo>
                    <a:pt x="132" y="104"/>
                  </a:lnTo>
                  <a:lnTo>
                    <a:pt x="126" y="107"/>
                  </a:lnTo>
                  <a:lnTo>
                    <a:pt x="120" y="110"/>
                  </a:lnTo>
                  <a:lnTo>
                    <a:pt x="114" y="113"/>
                  </a:lnTo>
                  <a:lnTo>
                    <a:pt x="107" y="116"/>
                  </a:lnTo>
                  <a:lnTo>
                    <a:pt x="101" y="119"/>
                  </a:lnTo>
                  <a:lnTo>
                    <a:pt x="95" y="122"/>
                  </a:lnTo>
                  <a:lnTo>
                    <a:pt x="89" y="126"/>
                  </a:lnTo>
                  <a:lnTo>
                    <a:pt x="83" y="129"/>
                  </a:lnTo>
                  <a:lnTo>
                    <a:pt x="77" y="118"/>
                  </a:lnTo>
                  <a:close/>
                  <a:moveTo>
                    <a:pt x="190" y="69"/>
                  </a:moveTo>
                  <a:lnTo>
                    <a:pt x="196" y="67"/>
                  </a:lnTo>
                  <a:lnTo>
                    <a:pt x="202" y="65"/>
                  </a:lnTo>
                  <a:lnTo>
                    <a:pt x="209" y="63"/>
                  </a:lnTo>
                  <a:lnTo>
                    <a:pt x="215" y="61"/>
                  </a:lnTo>
                  <a:lnTo>
                    <a:pt x="221" y="59"/>
                  </a:lnTo>
                  <a:lnTo>
                    <a:pt x="227" y="58"/>
                  </a:lnTo>
                  <a:lnTo>
                    <a:pt x="234" y="56"/>
                  </a:lnTo>
                  <a:lnTo>
                    <a:pt x="240" y="54"/>
                  </a:lnTo>
                  <a:lnTo>
                    <a:pt x="246" y="52"/>
                  </a:lnTo>
                  <a:lnTo>
                    <a:pt x="252" y="51"/>
                  </a:lnTo>
                  <a:lnTo>
                    <a:pt x="259" y="49"/>
                  </a:lnTo>
                  <a:lnTo>
                    <a:pt x="261" y="49"/>
                  </a:lnTo>
                  <a:lnTo>
                    <a:pt x="264" y="61"/>
                  </a:lnTo>
                  <a:lnTo>
                    <a:pt x="261" y="62"/>
                  </a:lnTo>
                  <a:lnTo>
                    <a:pt x="255" y="63"/>
                  </a:lnTo>
                  <a:lnTo>
                    <a:pt x="249" y="65"/>
                  </a:lnTo>
                  <a:lnTo>
                    <a:pt x="243" y="67"/>
                  </a:lnTo>
                  <a:lnTo>
                    <a:pt x="237" y="68"/>
                  </a:lnTo>
                  <a:lnTo>
                    <a:pt x="231" y="70"/>
                  </a:lnTo>
                  <a:lnTo>
                    <a:pt x="224" y="72"/>
                  </a:lnTo>
                  <a:lnTo>
                    <a:pt x="218" y="73"/>
                  </a:lnTo>
                  <a:lnTo>
                    <a:pt x="212" y="75"/>
                  </a:lnTo>
                  <a:lnTo>
                    <a:pt x="206" y="77"/>
                  </a:lnTo>
                  <a:lnTo>
                    <a:pt x="200" y="79"/>
                  </a:lnTo>
                  <a:lnTo>
                    <a:pt x="194" y="81"/>
                  </a:lnTo>
                  <a:lnTo>
                    <a:pt x="190" y="69"/>
                  </a:lnTo>
                  <a:close/>
                  <a:moveTo>
                    <a:pt x="309" y="38"/>
                  </a:moveTo>
                  <a:lnTo>
                    <a:pt x="315" y="36"/>
                  </a:lnTo>
                  <a:lnTo>
                    <a:pt x="321" y="35"/>
                  </a:lnTo>
                  <a:lnTo>
                    <a:pt x="327" y="34"/>
                  </a:lnTo>
                  <a:lnTo>
                    <a:pt x="333" y="33"/>
                  </a:lnTo>
                  <a:lnTo>
                    <a:pt x="340" y="32"/>
                  </a:lnTo>
                  <a:lnTo>
                    <a:pt x="346" y="31"/>
                  </a:lnTo>
                  <a:lnTo>
                    <a:pt x="352" y="29"/>
                  </a:lnTo>
                  <a:lnTo>
                    <a:pt x="358" y="28"/>
                  </a:lnTo>
                  <a:lnTo>
                    <a:pt x="365" y="27"/>
                  </a:lnTo>
                  <a:lnTo>
                    <a:pt x="371" y="26"/>
                  </a:lnTo>
                  <a:lnTo>
                    <a:pt x="377" y="25"/>
                  </a:lnTo>
                  <a:lnTo>
                    <a:pt x="381" y="25"/>
                  </a:lnTo>
                  <a:lnTo>
                    <a:pt x="383" y="37"/>
                  </a:lnTo>
                  <a:lnTo>
                    <a:pt x="379" y="38"/>
                  </a:lnTo>
                  <a:lnTo>
                    <a:pt x="373" y="39"/>
                  </a:lnTo>
                  <a:lnTo>
                    <a:pt x="367" y="40"/>
                  </a:lnTo>
                  <a:lnTo>
                    <a:pt x="360" y="41"/>
                  </a:lnTo>
                  <a:lnTo>
                    <a:pt x="354" y="42"/>
                  </a:lnTo>
                  <a:lnTo>
                    <a:pt x="348" y="43"/>
                  </a:lnTo>
                  <a:lnTo>
                    <a:pt x="342" y="44"/>
                  </a:lnTo>
                  <a:lnTo>
                    <a:pt x="336" y="45"/>
                  </a:lnTo>
                  <a:lnTo>
                    <a:pt x="329" y="47"/>
                  </a:lnTo>
                  <a:lnTo>
                    <a:pt x="323" y="48"/>
                  </a:lnTo>
                  <a:lnTo>
                    <a:pt x="317" y="49"/>
                  </a:lnTo>
                  <a:lnTo>
                    <a:pt x="311" y="50"/>
                  </a:lnTo>
                  <a:lnTo>
                    <a:pt x="309" y="38"/>
                  </a:lnTo>
                  <a:close/>
                  <a:moveTo>
                    <a:pt x="429" y="18"/>
                  </a:moveTo>
                  <a:lnTo>
                    <a:pt x="433" y="17"/>
                  </a:lnTo>
                  <a:lnTo>
                    <a:pt x="439" y="16"/>
                  </a:lnTo>
                  <a:lnTo>
                    <a:pt x="446" y="16"/>
                  </a:lnTo>
                  <a:lnTo>
                    <a:pt x="452" y="15"/>
                  </a:lnTo>
                  <a:lnTo>
                    <a:pt x="458" y="14"/>
                  </a:lnTo>
                  <a:lnTo>
                    <a:pt x="464" y="13"/>
                  </a:lnTo>
                  <a:lnTo>
                    <a:pt x="471" y="13"/>
                  </a:lnTo>
                  <a:lnTo>
                    <a:pt x="477" y="12"/>
                  </a:lnTo>
                  <a:lnTo>
                    <a:pt x="483" y="11"/>
                  </a:lnTo>
                  <a:lnTo>
                    <a:pt x="489" y="11"/>
                  </a:lnTo>
                  <a:lnTo>
                    <a:pt x="495" y="10"/>
                  </a:lnTo>
                  <a:lnTo>
                    <a:pt x="502" y="10"/>
                  </a:lnTo>
                  <a:lnTo>
                    <a:pt x="503" y="22"/>
                  </a:lnTo>
                  <a:lnTo>
                    <a:pt x="497" y="23"/>
                  </a:lnTo>
                  <a:lnTo>
                    <a:pt x="490" y="23"/>
                  </a:lnTo>
                  <a:lnTo>
                    <a:pt x="484" y="24"/>
                  </a:lnTo>
                  <a:lnTo>
                    <a:pt x="478" y="25"/>
                  </a:lnTo>
                  <a:lnTo>
                    <a:pt x="472" y="25"/>
                  </a:lnTo>
                  <a:lnTo>
                    <a:pt x="466" y="26"/>
                  </a:lnTo>
                  <a:lnTo>
                    <a:pt x="459" y="27"/>
                  </a:lnTo>
                  <a:lnTo>
                    <a:pt x="453" y="28"/>
                  </a:lnTo>
                  <a:lnTo>
                    <a:pt x="447" y="28"/>
                  </a:lnTo>
                  <a:lnTo>
                    <a:pt x="441" y="29"/>
                  </a:lnTo>
                  <a:lnTo>
                    <a:pt x="435" y="30"/>
                  </a:lnTo>
                  <a:lnTo>
                    <a:pt x="431" y="30"/>
                  </a:lnTo>
                  <a:lnTo>
                    <a:pt x="429" y="18"/>
                  </a:lnTo>
                  <a:close/>
                  <a:moveTo>
                    <a:pt x="551" y="6"/>
                  </a:moveTo>
                  <a:lnTo>
                    <a:pt x="552" y="6"/>
                  </a:lnTo>
                  <a:lnTo>
                    <a:pt x="558" y="5"/>
                  </a:lnTo>
                  <a:lnTo>
                    <a:pt x="564" y="5"/>
                  </a:lnTo>
                  <a:lnTo>
                    <a:pt x="570" y="4"/>
                  </a:lnTo>
                  <a:lnTo>
                    <a:pt x="576" y="4"/>
                  </a:lnTo>
                  <a:lnTo>
                    <a:pt x="583" y="4"/>
                  </a:lnTo>
                  <a:lnTo>
                    <a:pt x="589" y="3"/>
                  </a:lnTo>
                  <a:lnTo>
                    <a:pt x="595" y="3"/>
                  </a:lnTo>
                  <a:lnTo>
                    <a:pt x="601" y="3"/>
                  </a:lnTo>
                  <a:lnTo>
                    <a:pt x="608" y="2"/>
                  </a:lnTo>
                  <a:lnTo>
                    <a:pt x="614" y="2"/>
                  </a:lnTo>
                  <a:lnTo>
                    <a:pt x="620" y="2"/>
                  </a:lnTo>
                  <a:lnTo>
                    <a:pt x="624" y="2"/>
                  </a:lnTo>
                  <a:lnTo>
                    <a:pt x="624" y="15"/>
                  </a:lnTo>
                  <a:lnTo>
                    <a:pt x="621" y="15"/>
                  </a:lnTo>
                  <a:lnTo>
                    <a:pt x="614" y="15"/>
                  </a:lnTo>
                  <a:lnTo>
                    <a:pt x="608" y="15"/>
                  </a:lnTo>
                  <a:lnTo>
                    <a:pt x="602" y="15"/>
                  </a:lnTo>
                  <a:lnTo>
                    <a:pt x="596" y="16"/>
                  </a:lnTo>
                  <a:lnTo>
                    <a:pt x="590" y="16"/>
                  </a:lnTo>
                  <a:lnTo>
                    <a:pt x="583" y="16"/>
                  </a:lnTo>
                  <a:lnTo>
                    <a:pt x="577" y="17"/>
                  </a:lnTo>
                  <a:lnTo>
                    <a:pt x="571" y="17"/>
                  </a:lnTo>
                  <a:lnTo>
                    <a:pt x="565" y="18"/>
                  </a:lnTo>
                  <a:lnTo>
                    <a:pt x="559" y="18"/>
                  </a:lnTo>
                  <a:lnTo>
                    <a:pt x="552" y="18"/>
                  </a:lnTo>
                  <a:lnTo>
                    <a:pt x="551" y="6"/>
                  </a:lnTo>
                  <a:close/>
                  <a:moveTo>
                    <a:pt x="672" y="0"/>
                  </a:moveTo>
                  <a:lnTo>
                    <a:pt x="676" y="0"/>
                  </a:lnTo>
                  <a:lnTo>
                    <a:pt x="682" y="0"/>
                  </a:lnTo>
                  <a:lnTo>
                    <a:pt x="689" y="0"/>
                  </a:lnTo>
                  <a:lnTo>
                    <a:pt x="695" y="0"/>
                  </a:lnTo>
                  <a:lnTo>
                    <a:pt x="701" y="0"/>
                  </a:lnTo>
                  <a:lnTo>
                    <a:pt x="707" y="0"/>
                  </a:lnTo>
                  <a:lnTo>
                    <a:pt x="713" y="0"/>
                  </a:lnTo>
                  <a:lnTo>
                    <a:pt x="720" y="0"/>
                  </a:lnTo>
                  <a:lnTo>
                    <a:pt x="732" y="0"/>
                  </a:lnTo>
                  <a:lnTo>
                    <a:pt x="738" y="0"/>
                  </a:lnTo>
                  <a:lnTo>
                    <a:pt x="745" y="0"/>
                  </a:lnTo>
                  <a:lnTo>
                    <a:pt x="746" y="0"/>
                  </a:lnTo>
                  <a:lnTo>
                    <a:pt x="745" y="13"/>
                  </a:lnTo>
                  <a:lnTo>
                    <a:pt x="744" y="13"/>
                  </a:lnTo>
                  <a:lnTo>
                    <a:pt x="738" y="13"/>
                  </a:lnTo>
                  <a:lnTo>
                    <a:pt x="732" y="13"/>
                  </a:lnTo>
                  <a:lnTo>
                    <a:pt x="720" y="13"/>
                  </a:lnTo>
                  <a:lnTo>
                    <a:pt x="713" y="13"/>
                  </a:lnTo>
                  <a:lnTo>
                    <a:pt x="707" y="13"/>
                  </a:lnTo>
                  <a:lnTo>
                    <a:pt x="701" y="13"/>
                  </a:lnTo>
                  <a:lnTo>
                    <a:pt x="695" y="13"/>
                  </a:lnTo>
                  <a:lnTo>
                    <a:pt x="689" y="13"/>
                  </a:lnTo>
                  <a:lnTo>
                    <a:pt x="683" y="13"/>
                  </a:lnTo>
                  <a:lnTo>
                    <a:pt x="676" y="13"/>
                  </a:lnTo>
                  <a:lnTo>
                    <a:pt x="673" y="13"/>
                  </a:lnTo>
                  <a:lnTo>
                    <a:pt x="672" y="0"/>
                  </a:lnTo>
                  <a:close/>
                  <a:moveTo>
                    <a:pt x="794" y="2"/>
                  </a:moveTo>
                  <a:lnTo>
                    <a:pt x="795" y="2"/>
                  </a:lnTo>
                  <a:lnTo>
                    <a:pt x="801" y="2"/>
                  </a:lnTo>
                  <a:lnTo>
                    <a:pt x="807" y="2"/>
                  </a:lnTo>
                  <a:lnTo>
                    <a:pt x="813" y="3"/>
                  </a:lnTo>
                  <a:lnTo>
                    <a:pt x="819" y="3"/>
                  </a:lnTo>
                  <a:lnTo>
                    <a:pt x="826" y="3"/>
                  </a:lnTo>
                  <a:lnTo>
                    <a:pt x="832" y="4"/>
                  </a:lnTo>
                  <a:lnTo>
                    <a:pt x="838" y="4"/>
                  </a:lnTo>
                  <a:lnTo>
                    <a:pt x="844" y="4"/>
                  </a:lnTo>
                  <a:lnTo>
                    <a:pt x="851" y="5"/>
                  </a:lnTo>
                  <a:lnTo>
                    <a:pt x="857" y="5"/>
                  </a:lnTo>
                  <a:lnTo>
                    <a:pt x="863" y="6"/>
                  </a:lnTo>
                  <a:lnTo>
                    <a:pt x="867" y="6"/>
                  </a:lnTo>
                  <a:lnTo>
                    <a:pt x="867" y="19"/>
                  </a:lnTo>
                  <a:lnTo>
                    <a:pt x="862" y="18"/>
                  </a:lnTo>
                  <a:lnTo>
                    <a:pt x="856" y="18"/>
                  </a:lnTo>
                  <a:lnTo>
                    <a:pt x="850" y="18"/>
                  </a:lnTo>
                  <a:lnTo>
                    <a:pt x="844" y="17"/>
                  </a:lnTo>
                  <a:lnTo>
                    <a:pt x="837" y="17"/>
                  </a:lnTo>
                  <a:lnTo>
                    <a:pt x="831" y="16"/>
                  </a:lnTo>
                  <a:lnTo>
                    <a:pt x="825" y="16"/>
                  </a:lnTo>
                  <a:lnTo>
                    <a:pt x="819" y="16"/>
                  </a:lnTo>
                  <a:lnTo>
                    <a:pt x="813" y="15"/>
                  </a:lnTo>
                  <a:lnTo>
                    <a:pt x="806" y="15"/>
                  </a:lnTo>
                  <a:lnTo>
                    <a:pt x="800" y="15"/>
                  </a:lnTo>
                  <a:lnTo>
                    <a:pt x="794" y="15"/>
                  </a:lnTo>
                  <a:lnTo>
                    <a:pt x="794" y="2"/>
                  </a:lnTo>
                  <a:close/>
                  <a:moveTo>
                    <a:pt x="916" y="10"/>
                  </a:moveTo>
                  <a:lnTo>
                    <a:pt x="919" y="10"/>
                  </a:lnTo>
                  <a:lnTo>
                    <a:pt x="925" y="11"/>
                  </a:lnTo>
                  <a:lnTo>
                    <a:pt x="932" y="11"/>
                  </a:lnTo>
                  <a:lnTo>
                    <a:pt x="938" y="12"/>
                  </a:lnTo>
                  <a:lnTo>
                    <a:pt x="944" y="13"/>
                  </a:lnTo>
                  <a:lnTo>
                    <a:pt x="950" y="13"/>
                  </a:lnTo>
                  <a:lnTo>
                    <a:pt x="956" y="14"/>
                  </a:lnTo>
                  <a:lnTo>
                    <a:pt x="963" y="15"/>
                  </a:lnTo>
                  <a:lnTo>
                    <a:pt x="969" y="16"/>
                  </a:lnTo>
                  <a:lnTo>
                    <a:pt x="975" y="16"/>
                  </a:lnTo>
                  <a:lnTo>
                    <a:pt x="981" y="17"/>
                  </a:lnTo>
                  <a:lnTo>
                    <a:pt x="988" y="18"/>
                  </a:lnTo>
                  <a:lnTo>
                    <a:pt x="989" y="18"/>
                  </a:lnTo>
                  <a:lnTo>
                    <a:pt x="987" y="31"/>
                  </a:lnTo>
                  <a:lnTo>
                    <a:pt x="986" y="31"/>
                  </a:lnTo>
                  <a:lnTo>
                    <a:pt x="980" y="30"/>
                  </a:lnTo>
                  <a:lnTo>
                    <a:pt x="974" y="29"/>
                  </a:lnTo>
                  <a:lnTo>
                    <a:pt x="968" y="28"/>
                  </a:lnTo>
                  <a:lnTo>
                    <a:pt x="961" y="28"/>
                  </a:lnTo>
                  <a:lnTo>
                    <a:pt x="955" y="27"/>
                  </a:lnTo>
                  <a:lnTo>
                    <a:pt x="949" y="26"/>
                  </a:lnTo>
                  <a:lnTo>
                    <a:pt x="943" y="25"/>
                  </a:lnTo>
                  <a:lnTo>
                    <a:pt x="937" y="25"/>
                  </a:lnTo>
                  <a:lnTo>
                    <a:pt x="930" y="24"/>
                  </a:lnTo>
                  <a:lnTo>
                    <a:pt x="924" y="23"/>
                  </a:lnTo>
                  <a:lnTo>
                    <a:pt x="918" y="23"/>
                  </a:lnTo>
                  <a:lnTo>
                    <a:pt x="915" y="23"/>
                  </a:lnTo>
                  <a:lnTo>
                    <a:pt x="916" y="10"/>
                  </a:lnTo>
                  <a:close/>
                  <a:moveTo>
                    <a:pt x="1037" y="25"/>
                  </a:moveTo>
                  <a:lnTo>
                    <a:pt x="1038" y="25"/>
                  </a:lnTo>
                  <a:lnTo>
                    <a:pt x="1044" y="26"/>
                  </a:lnTo>
                  <a:lnTo>
                    <a:pt x="1050" y="27"/>
                  </a:lnTo>
                  <a:lnTo>
                    <a:pt x="1056" y="29"/>
                  </a:lnTo>
                  <a:lnTo>
                    <a:pt x="1063" y="30"/>
                  </a:lnTo>
                  <a:lnTo>
                    <a:pt x="1069" y="31"/>
                  </a:lnTo>
                  <a:lnTo>
                    <a:pt x="1075" y="32"/>
                  </a:lnTo>
                  <a:lnTo>
                    <a:pt x="1081" y="33"/>
                  </a:lnTo>
                  <a:lnTo>
                    <a:pt x="1094" y="36"/>
                  </a:lnTo>
                  <a:lnTo>
                    <a:pt x="1100" y="37"/>
                  </a:lnTo>
                  <a:lnTo>
                    <a:pt x="1106" y="38"/>
                  </a:lnTo>
                  <a:lnTo>
                    <a:pt x="1109" y="39"/>
                  </a:lnTo>
                  <a:lnTo>
                    <a:pt x="1107" y="51"/>
                  </a:lnTo>
                  <a:lnTo>
                    <a:pt x="1104" y="51"/>
                  </a:lnTo>
                  <a:lnTo>
                    <a:pt x="1098" y="49"/>
                  </a:lnTo>
                  <a:lnTo>
                    <a:pt x="1091" y="48"/>
                  </a:lnTo>
                  <a:lnTo>
                    <a:pt x="1092" y="48"/>
                  </a:lnTo>
                  <a:lnTo>
                    <a:pt x="1079" y="46"/>
                  </a:lnTo>
                  <a:lnTo>
                    <a:pt x="1073" y="45"/>
                  </a:lnTo>
                  <a:lnTo>
                    <a:pt x="1067" y="43"/>
                  </a:lnTo>
                  <a:lnTo>
                    <a:pt x="1060" y="42"/>
                  </a:lnTo>
                  <a:lnTo>
                    <a:pt x="1061" y="42"/>
                  </a:lnTo>
                  <a:lnTo>
                    <a:pt x="1054" y="41"/>
                  </a:lnTo>
                  <a:lnTo>
                    <a:pt x="1048" y="40"/>
                  </a:lnTo>
                  <a:lnTo>
                    <a:pt x="1042" y="39"/>
                  </a:lnTo>
                  <a:lnTo>
                    <a:pt x="1036" y="38"/>
                  </a:lnTo>
                  <a:lnTo>
                    <a:pt x="1035" y="38"/>
                  </a:lnTo>
                  <a:lnTo>
                    <a:pt x="1037" y="25"/>
                  </a:lnTo>
                  <a:close/>
                  <a:moveTo>
                    <a:pt x="1157" y="50"/>
                  </a:moveTo>
                  <a:lnTo>
                    <a:pt x="1163" y="51"/>
                  </a:lnTo>
                  <a:lnTo>
                    <a:pt x="1169" y="53"/>
                  </a:lnTo>
                  <a:lnTo>
                    <a:pt x="1175" y="55"/>
                  </a:lnTo>
                  <a:lnTo>
                    <a:pt x="1187" y="58"/>
                  </a:lnTo>
                  <a:lnTo>
                    <a:pt x="1194" y="60"/>
                  </a:lnTo>
                  <a:lnTo>
                    <a:pt x="1200" y="62"/>
                  </a:lnTo>
                  <a:lnTo>
                    <a:pt x="1206" y="64"/>
                  </a:lnTo>
                  <a:lnTo>
                    <a:pt x="1213" y="66"/>
                  </a:lnTo>
                  <a:lnTo>
                    <a:pt x="1219" y="68"/>
                  </a:lnTo>
                  <a:lnTo>
                    <a:pt x="1225" y="70"/>
                  </a:lnTo>
                  <a:lnTo>
                    <a:pt x="1227" y="71"/>
                  </a:lnTo>
                  <a:lnTo>
                    <a:pt x="1224" y="83"/>
                  </a:lnTo>
                  <a:lnTo>
                    <a:pt x="1221" y="82"/>
                  </a:lnTo>
                  <a:lnTo>
                    <a:pt x="1215" y="80"/>
                  </a:lnTo>
                  <a:lnTo>
                    <a:pt x="1209" y="78"/>
                  </a:lnTo>
                  <a:lnTo>
                    <a:pt x="1203" y="76"/>
                  </a:lnTo>
                  <a:lnTo>
                    <a:pt x="1197" y="74"/>
                  </a:lnTo>
                  <a:lnTo>
                    <a:pt x="1190" y="72"/>
                  </a:lnTo>
                  <a:lnTo>
                    <a:pt x="1184" y="71"/>
                  </a:lnTo>
                  <a:lnTo>
                    <a:pt x="1172" y="67"/>
                  </a:lnTo>
                  <a:lnTo>
                    <a:pt x="1166" y="65"/>
                  </a:lnTo>
                  <a:lnTo>
                    <a:pt x="1166" y="66"/>
                  </a:lnTo>
                  <a:lnTo>
                    <a:pt x="1160" y="64"/>
                  </a:lnTo>
                  <a:lnTo>
                    <a:pt x="1154" y="62"/>
                  </a:lnTo>
                  <a:lnTo>
                    <a:pt x="1157" y="50"/>
                  </a:lnTo>
                  <a:close/>
                  <a:moveTo>
                    <a:pt x="1274" y="88"/>
                  </a:moveTo>
                  <a:lnTo>
                    <a:pt x="1275" y="89"/>
                  </a:lnTo>
                  <a:lnTo>
                    <a:pt x="1282" y="92"/>
                  </a:lnTo>
                  <a:lnTo>
                    <a:pt x="1288" y="95"/>
                  </a:lnTo>
                  <a:lnTo>
                    <a:pt x="1294" y="98"/>
                  </a:lnTo>
                  <a:lnTo>
                    <a:pt x="1300" y="101"/>
                  </a:lnTo>
                  <a:lnTo>
                    <a:pt x="1307" y="104"/>
                  </a:lnTo>
                  <a:lnTo>
                    <a:pt x="1313" y="107"/>
                  </a:lnTo>
                  <a:lnTo>
                    <a:pt x="1319" y="111"/>
                  </a:lnTo>
                  <a:lnTo>
                    <a:pt x="1326" y="115"/>
                  </a:lnTo>
                  <a:lnTo>
                    <a:pt x="1332" y="118"/>
                  </a:lnTo>
                  <a:lnTo>
                    <a:pt x="1338" y="123"/>
                  </a:lnTo>
                  <a:lnTo>
                    <a:pt x="1340" y="123"/>
                  </a:lnTo>
                  <a:lnTo>
                    <a:pt x="1333" y="134"/>
                  </a:lnTo>
                  <a:lnTo>
                    <a:pt x="1332" y="133"/>
                  </a:lnTo>
                  <a:lnTo>
                    <a:pt x="1326" y="129"/>
                  </a:lnTo>
                  <a:lnTo>
                    <a:pt x="1326" y="130"/>
                  </a:lnTo>
                  <a:lnTo>
                    <a:pt x="1320" y="126"/>
                  </a:lnTo>
                  <a:lnTo>
                    <a:pt x="1314" y="122"/>
                  </a:lnTo>
                  <a:lnTo>
                    <a:pt x="1307" y="119"/>
                  </a:lnTo>
                  <a:lnTo>
                    <a:pt x="1308" y="119"/>
                  </a:lnTo>
                  <a:lnTo>
                    <a:pt x="1301" y="116"/>
                  </a:lnTo>
                  <a:lnTo>
                    <a:pt x="1295" y="113"/>
                  </a:lnTo>
                  <a:lnTo>
                    <a:pt x="1289" y="109"/>
                  </a:lnTo>
                  <a:lnTo>
                    <a:pt x="1289" y="110"/>
                  </a:lnTo>
                  <a:lnTo>
                    <a:pt x="1283" y="107"/>
                  </a:lnTo>
                  <a:lnTo>
                    <a:pt x="1277" y="104"/>
                  </a:lnTo>
                  <a:lnTo>
                    <a:pt x="1271" y="101"/>
                  </a:lnTo>
                  <a:lnTo>
                    <a:pt x="1269" y="100"/>
                  </a:lnTo>
                  <a:lnTo>
                    <a:pt x="1274" y="88"/>
                  </a:lnTo>
                  <a:close/>
                  <a:moveTo>
                    <a:pt x="1379" y="157"/>
                  </a:moveTo>
                  <a:lnTo>
                    <a:pt x="1383" y="162"/>
                  </a:lnTo>
                  <a:lnTo>
                    <a:pt x="1390" y="172"/>
                  </a:lnTo>
                  <a:lnTo>
                    <a:pt x="1403" y="212"/>
                  </a:lnTo>
                  <a:lnTo>
                    <a:pt x="1392" y="216"/>
                  </a:lnTo>
                  <a:lnTo>
                    <a:pt x="1379" y="177"/>
                  </a:lnTo>
                  <a:lnTo>
                    <a:pt x="1380" y="179"/>
                  </a:lnTo>
                  <a:lnTo>
                    <a:pt x="1374" y="170"/>
                  </a:lnTo>
                  <a:lnTo>
                    <a:pt x="1374" y="171"/>
                  </a:lnTo>
                  <a:lnTo>
                    <a:pt x="1370" y="165"/>
                  </a:lnTo>
                  <a:lnTo>
                    <a:pt x="1379" y="157"/>
                  </a:lnTo>
                  <a:close/>
                </a:path>
              </a:pathLst>
            </a:custGeom>
            <a:solidFill>
              <a:schemeClr val="bg1"/>
            </a:solidFill>
            <a:ln w="1588" cap="flat">
              <a:solidFill>
                <a:schemeClr val="bg1"/>
              </a:solidFill>
              <a:prstDash val="solid"/>
              <a:bevel/>
              <a:headEnd/>
              <a:tailEnd/>
            </a:ln>
          </p:spPr>
          <p:txBody>
            <a:bodyPr/>
            <a:lstStyle/>
            <a:p>
              <a:endParaRPr lang="en-US"/>
            </a:p>
          </p:txBody>
        </p:sp>
        <p:sp>
          <p:nvSpPr>
            <p:cNvPr id="25" name="Rectangle 44"/>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26" name="Line 46"/>
          <p:cNvSpPr>
            <a:spLocks noChangeShapeType="1"/>
          </p:cNvSpPr>
          <p:nvPr/>
        </p:nvSpPr>
        <p:spPr bwMode="auto">
          <a:xfrm flipV="1">
            <a:off x="6561080" y="393834"/>
            <a:ext cx="1103313" cy="180975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Line 48"/>
          <p:cNvSpPr>
            <a:spLocks noChangeShapeType="1"/>
          </p:cNvSpPr>
          <p:nvPr/>
        </p:nvSpPr>
        <p:spPr bwMode="auto">
          <a:xfrm>
            <a:off x="7664392" y="393835"/>
            <a:ext cx="1103312" cy="1782763"/>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Freeform 47"/>
          <p:cNvSpPr>
            <a:spLocks noEditPoints="1"/>
          </p:cNvSpPr>
          <p:nvPr/>
        </p:nvSpPr>
        <p:spPr bwMode="auto">
          <a:xfrm>
            <a:off x="7664152" y="393835"/>
            <a:ext cx="19050" cy="1751013"/>
          </a:xfrm>
          <a:custGeom>
            <a:avLst/>
            <a:gdLst>
              <a:gd name="T0" fmla="*/ 12 w 12"/>
              <a:gd name="T1" fmla="*/ 0 h 1103"/>
              <a:gd name="T2" fmla="*/ 12 w 12"/>
              <a:gd name="T3" fmla="*/ 77 h 1103"/>
              <a:gd name="T4" fmla="*/ 0 w 12"/>
              <a:gd name="T5" fmla="*/ 77 h 1103"/>
              <a:gd name="T6" fmla="*/ 0 w 12"/>
              <a:gd name="T7" fmla="*/ 0 h 1103"/>
              <a:gd name="T8" fmla="*/ 12 w 12"/>
              <a:gd name="T9" fmla="*/ 0 h 1103"/>
              <a:gd name="T10" fmla="*/ 12 w 12"/>
              <a:gd name="T11" fmla="*/ 129 h 1103"/>
              <a:gd name="T12" fmla="*/ 12 w 12"/>
              <a:gd name="T13" fmla="*/ 206 h 1103"/>
              <a:gd name="T14" fmla="*/ 0 w 12"/>
              <a:gd name="T15" fmla="*/ 206 h 1103"/>
              <a:gd name="T16" fmla="*/ 0 w 12"/>
              <a:gd name="T17" fmla="*/ 129 h 1103"/>
              <a:gd name="T18" fmla="*/ 12 w 12"/>
              <a:gd name="T19" fmla="*/ 129 h 1103"/>
              <a:gd name="T20" fmla="*/ 12 w 12"/>
              <a:gd name="T21" fmla="*/ 257 h 1103"/>
              <a:gd name="T22" fmla="*/ 12 w 12"/>
              <a:gd name="T23" fmla="*/ 334 h 1103"/>
              <a:gd name="T24" fmla="*/ 0 w 12"/>
              <a:gd name="T25" fmla="*/ 334 h 1103"/>
              <a:gd name="T26" fmla="*/ 0 w 12"/>
              <a:gd name="T27" fmla="*/ 257 h 1103"/>
              <a:gd name="T28" fmla="*/ 12 w 12"/>
              <a:gd name="T29" fmla="*/ 257 h 1103"/>
              <a:gd name="T30" fmla="*/ 12 w 12"/>
              <a:gd name="T31" fmla="*/ 385 h 1103"/>
              <a:gd name="T32" fmla="*/ 12 w 12"/>
              <a:gd name="T33" fmla="*/ 462 h 1103"/>
              <a:gd name="T34" fmla="*/ 0 w 12"/>
              <a:gd name="T35" fmla="*/ 462 h 1103"/>
              <a:gd name="T36" fmla="*/ 0 w 12"/>
              <a:gd name="T37" fmla="*/ 385 h 1103"/>
              <a:gd name="T38" fmla="*/ 12 w 12"/>
              <a:gd name="T39" fmla="*/ 385 h 1103"/>
              <a:gd name="T40" fmla="*/ 12 w 12"/>
              <a:gd name="T41" fmla="*/ 513 h 1103"/>
              <a:gd name="T42" fmla="*/ 12 w 12"/>
              <a:gd name="T43" fmla="*/ 590 h 1103"/>
              <a:gd name="T44" fmla="*/ 0 w 12"/>
              <a:gd name="T45" fmla="*/ 590 h 1103"/>
              <a:gd name="T46" fmla="*/ 0 w 12"/>
              <a:gd name="T47" fmla="*/ 513 h 1103"/>
              <a:gd name="T48" fmla="*/ 12 w 12"/>
              <a:gd name="T49" fmla="*/ 513 h 1103"/>
              <a:gd name="T50" fmla="*/ 12 w 12"/>
              <a:gd name="T51" fmla="*/ 642 h 1103"/>
              <a:gd name="T52" fmla="*/ 12 w 12"/>
              <a:gd name="T53" fmla="*/ 719 h 1103"/>
              <a:gd name="T54" fmla="*/ 0 w 12"/>
              <a:gd name="T55" fmla="*/ 719 h 1103"/>
              <a:gd name="T56" fmla="*/ 0 w 12"/>
              <a:gd name="T57" fmla="*/ 642 h 1103"/>
              <a:gd name="T58" fmla="*/ 12 w 12"/>
              <a:gd name="T59" fmla="*/ 642 h 1103"/>
              <a:gd name="T60" fmla="*/ 12 w 12"/>
              <a:gd name="T61" fmla="*/ 770 h 1103"/>
              <a:gd name="T62" fmla="*/ 12 w 12"/>
              <a:gd name="T63" fmla="*/ 847 h 1103"/>
              <a:gd name="T64" fmla="*/ 0 w 12"/>
              <a:gd name="T65" fmla="*/ 847 h 1103"/>
              <a:gd name="T66" fmla="*/ 0 w 12"/>
              <a:gd name="T67" fmla="*/ 770 h 1103"/>
              <a:gd name="T68" fmla="*/ 12 w 12"/>
              <a:gd name="T69" fmla="*/ 770 h 1103"/>
              <a:gd name="T70" fmla="*/ 12 w 12"/>
              <a:gd name="T71" fmla="*/ 898 h 1103"/>
              <a:gd name="T72" fmla="*/ 12 w 12"/>
              <a:gd name="T73" fmla="*/ 975 h 1103"/>
              <a:gd name="T74" fmla="*/ 0 w 12"/>
              <a:gd name="T75" fmla="*/ 975 h 1103"/>
              <a:gd name="T76" fmla="*/ 0 w 12"/>
              <a:gd name="T77" fmla="*/ 898 h 1103"/>
              <a:gd name="T78" fmla="*/ 12 w 12"/>
              <a:gd name="T79" fmla="*/ 898 h 1103"/>
              <a:gd name="T80" fmla="*/ 12 w 12"/>
              <a:gd name="T81" fmla="*/ 1027 h 1103"/>
              <a:gd name="T82" fmla="*/ 12 w 12"/>
              <a:gd name="T83" fmla="*/ 1103 h 1103"/>
              <a:gd name="T84" fmla="*/ 0 w 12"/>
              <a:gd name="T85" fmla="*/ 1103 h 1103"/>
              <a:gd name="T86" fmla="*/ 0 w 12"/>
              <a:gd name="T87" fmla="*/ 1027 h 1103"/>
              <a:gd name="T88" fmla="*/ 12 w 12"/>
              <a:gd name="T89" fmla="*/ 102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1103">
                <a:moveTo>
                  <a:pt x="12" y="0"/>
                </a:moveTo>
                <a:lnTo>
                  <a:pt x="12" y="77"/>
                </a:lnTo>
                <a:lnTo>
                  <a:pt x="0" y="77"/>
                </a:lnTo>
                <a:lnTo>
                  <a:pt x="0" y="0"/>
                </a:lnTo>
                <a:lnTo>
                  <a:pt x="12" y="0"/>
                </a:lnTo>
                <a:close/>
                <a:moveTo>
                  <a:pt x="12" y="129"/>
                </a:moveTo>
                <a:lnTo>
                  <a:pt x="12" y="206"/>
                </a:lnTo>
                <a:lnTo>
                  <a:pt x="0" y="206"/>
                </a:lnTo>
                <a:lnTo>
                  <a:pt x="0" y="129"/>
                </a:lnTo>
                <a:lnTo>
                  <a:pt x="12" y="129"/>
                </a:lnTo>
                <a:close/>
                <a:moveTo>
                  <a:pt x="12" y="257"/>
                </a:moveTo>
                <a:lnTo>
                  <a:pt x="12" y="334"/>
                </a:lnTo>
                <a:lnTo>
                  <a:pt x="0" y="334"/>
                </a:lnTo>
                <a:lnTo>
                  <a:pt x="0" y="257"/>
                </a:lnTo>
                <a:lnTo>
                  <a:pt x="12" y="257"/>
                </a:lnTo>
                <a:close/>
                <a:moveTo>
                  <a:pt x="12" y="385"/>
                </a:moveTo>
                <a:lnTo>
                  <a:pt x="12" y="462"/>
                </a:lnTo>
                <a:lnTo>
                  <a:pt x="0" y="462"/>
                </a:lnTo>
                <a:lnTo>
                  <a:pt x="0" y="385"/>
                </a:lnTo>
                <a:lnTo>
                  <a:pt x="12" y="385"/>
                </a:lnTo>
                <a:close/>
                <a:moveTo>
                  <a:pt x="12" y="513"/>
                </a:moveTo>
                <a:lnTo>
                  <a:pt x="12" y="590"/>
                </a:lnTo>
                <a:lnTo>
                  <a:pt x="0" y="590"/>
                </a:lnTo>
                <a:lnTo>
                  <a:pt x="0" y="513"/>
                </a:lnTo>
                <a:lnTo>
                  <a:pt x="12" y="513"/>
                </a:lnTo>
                <a:close/>
                <a:moveTo>
                  <a:pt x="12" y="642"/>
                </a:moveTo>
                <a:lnTo>
                  <a:pt x="12" y="719"/>
                </a:lnTo>
                <a:lnTo>
                  <a:pt x="0" y="719"/>
                </a:lnTo>
                <a:lnTo>
                  <a:pt x="0" y="642"/>
                </a:lnTo>
                <a:lnTo>
                  <a:pt x="12" y="642"/>
                </a:lnTo>
                <a:close/>
                <a:moveTo>
                  <a:pt x="12" y="770"/>
                </a:moveTo>
                <a:lnTo>
                  <a:pt x="12" y="847"/>
                </a:lnTo>
                <a:lnTo>
                  <a:pt x="0" y="847"/>
                </a:lnTo>
                <a:lnTo>
                  <a:pt x="0" y="770"/>
                </a:lnTo>
                <a:lnTo>
                  <a:pt x="12" y="770"/>
                </a:lnTo>
                <a:close/>
                <a:moveTo>
                  <a:pt x="12" y="898"/>
                </a:moveTo>
                <a:lnTo>
                  <a:pt x="12" y="975"/>
                </a:lnTo>
                <a:lnTo>
                  <a:pt x="0" y="975"/>
                </a:lnTo>
                <a:lnTo>
                  <a:pt x="0" y="898"/>
                </a:lnTo>
                <a:lnTo>
                  <a:pt x="12" y="898"/>
                </a:lnTo>
                <a:close/>
                <a:moveTo>
                  <a:pt x="12" y="1027"/>
                </a:moveTo>
                <a:lnTo>
                  <a:pt x="12" y="1103"/>
                </a:lnTo>
                <a:lnTo>
                  <a:pt x="0" y="1103"/>
                </a:lnTo>
                <a:lnTo>
                  <a:pt x="0" y="1027"/>
                </a:lnTo>
                <a:lnTo>
                  <a:pt x="12" y="1027"/>
                </a:lnTo>
                <a:close/>
              </a:path>
            </a:pathLst>
          </a:custGeom>
          <a:solidFill>
            <a:srgbClr val="FFC000"/>
          </a:solidFill>
          <a:ln w="1588" cap="flat">
            <a:solidFill>
              <a:srgbClr val="FFC000"/>
            </a:solidFill>
            <a:prstDash val="solid"/>
            <a:bevel/>
            <a:headEnd/>
            <a:tailEnd/>
          </a:ln>
        </p:spPr>
        <p:txBody>
          <a:bodyPr/>
          <a:lstStyle/>
          <a:p>
            <a:pPr>
              <a:defRPr/>
            </a:pPr>
            <a:endParaRPr lang="en-US"/>
          </a:p>
        </p:txBody>
      </p:sp>
      <p:grpSp>
        <p:nvGrpSpPr>
          <p:cNvPr id="29" name="Group 58"/>
          <p:cNvGrpSpPr>
            <a:grpSpLocks/>
          </p:cNvGrpSpPr>
          <p:nvPr/>
        </p:nvGrpSpPr>
        <p:grpSpPr bwMode="auto">
          <a:xfrm>
            <a:off x="7640579" y="2176598"/>
            <a:ext cx="185738" cy="325437"/>
            <a:chOff x="4422" y="2057"/>
            <a:chExt cx="117" cy="205"/>
          </a:xfrm>
        </p:grpSpPr>
        <p:sp>
          <p:nvSpPr>
            <p:cNvPr id="30" name="Oval 55"/>
            <p:cNvSpPr>
              <a:spLocks noChangeArrowheads="1"/>
            </p:cNvSpPr>
            <p:nvPr/>
          </p:nvSpPr>
          <p:spPr bwMode="auto">
            <a:xfrm>
              <a:off x="4429" y="2057"/>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1" name="Oval 56"/>
            <p:cNvSpPr>
              <a:spLocks noChangeArrowheads="1"/>
            </p:cNvSpPr>
            <p:nvPr/>
          </p:nvSpPr>
          <p:spPr bwMode="auto">
            <a:xfrm>
              <a:off x="4429" y="2057"/>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2" name="Rectangle 57"/>
            <p:cNvSpPr>
              <a:spLocks noChangeArrowheads="1"/>
            </p:cNvSpPr>
            <p:nvPr/>
          </p:nvSpPr>
          <p:spPr bwMode="auto">
            <a:xfrm>
              <a:off x="4422" y="206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a:solidFill>
                    <a:srgbClr val="FFFF00"/>
                  </a:solidFill>
                  <a:latin typeface="Times New Roman" panose="02020603050405020304" pitchFamily="18" charset="0"/>
                </a:rPr>
                <a:t>O</a:t>
              </a:r>
              <a:endParaRPr lang="en-US" altLang="en-US" sz="2000"/>
            </a:p>
          </p:txBody>
        </p:sp>
      </p:grpSp>
      <p:sp>
        <p:nvSpPr>
          <p:cNvPr id="33" name="Oval 59"/>
          <p:cNvSpPr>
            <a:spLocks noChangeArrowheads="1"/>
          </p:cNvSpPr>
          <p:nvPr/>
        </p:nvSpPr>
        <p:spPr bwMode="auto">
          <a:xfrm>
            <a:off x="6542029" y="2167073"/>
            <a:ext cx="19050" cy="2063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4" name="Oval 60"/>
          <p:cNvSpPr>
            <a:spLocks noChangeArrowheads="1"/>
          </p:cNvSpPr>
          <p:nvPr/>
        </p:nvSpPr>
        <p:spPr bwMode="auto">
          <a:xfrm>
            <a:off x="8701029" y="2076584"/>
            <a:ext cx="19050" cy="20638"/>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35" name="Group 63"/>
          <p:cNvGrpSpPr>
            <a:grpSpLocks/>
          </p:cNvGrpSpPr>
          <p:nvPr/>
        </p:nvGrpSpPr>
        <p:grpSpPr bwMode="auto">
          <a:xfrm>
            <a:off x="6548379" y="2190884"/>
            <a:ext cx="25400" cy="26988"/>
            <a:chOff x="3734" y="2066"/>
            <a:chExt cx="16" cy="17"/>
          </a:xfrm>
        </p:grpSpPr>
        <p:sp>
          <p:nvSpPr>
            <p:cNvPr id="36" name="Oval 61"/>
            <p:cNvSpPr>
              <a:spLocks noChangeArrowheads="1"/>
            </p:cNvSpPr>
            <p:nvPr/>
          </p:nvSpPr>
          <p:spPr bwMode="auto">
            <a:xfrm>
              <a:off x="3734" y="2066"/>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7" name="Oval 62"/>
            <p:cNvSpPr>
              <a:spLocks noChangeArrowheads="1"/>
            </p:cNvSpPr>
            <p:nvPr/>
          </p:nvSpPr>
          <p:spPr bwMode="auto">
            <a:xfrm>
              <a:off x="3734" y="2066"/>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cxnSp>
        <p:nvCxnSpPr>
          <p:cNvPr id="38" name="Straight Connector 37"/>
          <p:cNvCxnSpPr/>
          <p:nvPr/>
        </p:nvCxnSpPr>
        <p:spPr>
          <a:xfrm flipV="1">
            <a:off x="6562124" y="2168663"/>
            <a:ext cx="2206624" cy="26986"/>
          </a:xfrm>
          <a:prstGeom prst="line">
            <a:avLst/>
          </a:prstGeom>
          <a:ln w="19050">
            <a:solidFill>
              <a:srgbClr val="FFC000"/>
            </a:solidFill>
            <a:prstDash val="dash"/>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a:stCxn id="25" idx="1"/>
          </p:cNvCxnSpPr>
          <p:nvPr/>
        </p:nvCxnSpPr>
        <p:spPr>
          <a:xfrm flipH="1">
            <a:off x="6542029" y="2204378"/>
            <a:ext cx="3176" cy="4557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p:cNvCxnSpPr>
          <p:nvPr/>
        </p:nvCxnSpPr>
        <p:spPr>
          <a:xfrm flipH="1">
            <a:off x="8766660" y="2176598"/>
            <a:ext cx="1044" cy="4469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542029" y="2660149"/>
            <a:ext cx="2236789"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5"/>
          <p:cNvSpPr txBox="1">
            <a:spLocks noChangeArrowheads="1"/>
          </p:cNvSpPr>
          <p:nvPr/>
        </p:nvSpPr>
        <p:spPr bwMode="auto">
          <a:xfrm>
            <a:off x="7413040" y="2514738"/>
            <a:ext cx="1381653"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000" dirty="0">
                <a:solidFill>
                  <a:srgbClr val="FFFF00"/>
                </a:solidFill>
              </a:rPr>
              <a:t>d </a:t>
            </a:r>
          </a:p>
        </p:txBody>
      </p:sp>
      <mc:AlternateContent xmlns:mc="http://schemas.openxmlformats.org/markup-compatibility/2006" xmlns:a14="http://schemas.microsoft.com/office/drawing/2010/main">
        <mc:Choice Requires="a14">
          <p:sp>
            <p:nvSpPr>
              <p:cNvPr id="43" name="Rectangle 42"/>
              <p:cNvSpPr/>
              <p:nvPr/>
            </p:nvSpPr>
            <p:spPr>
              <a:xfrm>
                <a:off x="6830636" y="1025897"/>
                <a:ext cx="3866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panose="02040503050406030204" pitchFamily="18" charset="0"/>
                        </a:rPr>
                        <m:t>𝓵</m:t>
                      </m:r>
                    </m:oMath>
                  </m:oMathPara>
                </a14:m>
                <a:endParaRPr lang="en-US" sz="2000" b="1" dirty="0">
                  <a:solidFill>
                    <a:srgbClr val="FFFF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6830636" y="1025897"/>
                <a:ext cx="386644" cy="400110"/>
              </a:xfrm>
              <a:prstGeom prst="rect">
                <a:avLst/>
              </a:prstGeom>
              <a:blipFill rotWithShape="0">
                <a:blip r:embed="rId10"/>
                <a:stretch>
                  <a:fillRect/>
                </a:stretch>
              </a:blipFill>
            </p:spPr>
            <p:txBody>
              <a:bodyPr/>
              <a:lstStyle/>
              <a:p>
                <a:r>
                  <a:rPr lang="en-US">
                    <a:noFill/>
                  </a:rPr>
                  <a:t> </a:t>
                </a:r>
              </a:p>
            </p:txBody>
          </p:sp>
        </mc:Fallback>
      </mc:AlternateContent>
      <p:sp>
        <p:nvSpPr>
          <p:cNvPr id="2" name="TextBox 1"/>
          <p:cNvSpPr txBox="1"/>
          <p:nvPr/>
        </p:nvSpPr>
        <p:spPr>
          <a:xfrm>
            <a:off x="7136463" y="1846063"/>
            <a:ext cx="309987" cy="461665"/>
          </a:xfrm>
          <a:prstGeom prst="rect">
            <a:avLst/>
          </a:prstGeom>
          <a:noFill/>
        </p:spPr>
        <p:txBody>
          <a:bodyPr wrap="square" rtlCol="0">
            <a:spAutoFit/>
          </a:bodyPr>
          <a:lstStyle/>
          <a:p>
            <a:r>
              <a:rPr lang="vi-VN" sz="2400" dirty="0">
                <a:solidFill>
                  <a:schemeClr val="bg1"/>
                </a:solidFill>
              </a:rPr>
              <a:t>r</a:t>
            </a:r>
            <a:endParaRPr lang="en-US" sz="2400" dirty="0">
              <a:solidFill>
                <a:schemeClr val="bg1"/>
              </a:solidFill>
            </a:endParaRPr>
          </a:p>
        </p:txBody>
      </p:sp>
      <p:cxnSp>
        <p:nvCxnSpPr>
          <p:cNvPr id="44" name="Straight Arrow Connector 43"/>
          <p:cNvCxnSpPr/>
          <p:nvPr/>
        </p:nvCxnSpPr>
        <p:spPr>
          <a:xfrm>
            <a:off x="6548379" y="2242255"/>
            <a:ext cx="1118395"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71585" y="3145536"/>
            <a:ext cx="0" cy="3712464"/>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8972947" y="303151"/>
            <a:ext cx="2447925" cy="2740025"/>
            <a:chOff x="7773004" y="3973540"/>
            <a:chExt cx="2447925" cy="2740025"/>
          </a:xfrm>
        </p:grpSpPr>
        <p:sp>
          <p:nvSpPr>
            <p:cNvPr id="47" name="6-Point Star 46"/>
            <p:cNvSpPr/>
            <p:nvPr/>
          </p:nvSpPr>
          <p:spPr bwMode="auto">
            <a:xfrm>
              <a:off x="7773004" y="3973540"/>
              <a:ext cx="2447925" cy="2740025"/>
            </a:xfrm>
            <a:prstGeom prst="star6">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cs typeface="Arial" charset="0"/>
              </a:endParaRPr>
            </a:p>
          </p:txBody>
        </p:sp>
        <p:sp>
          <p:nvSpPr>
            <p:cNvPr id="48" name="Rectangle 47"/>
            <p:cNvSpPr>
              <a:spLocks noRot="1" noChangeAspect="1" noMove="1" noResize="1" noEditPoints="1" noAdjustHandles="1" noChangeArrowheads="1" noChangeShapeType="1" noTextEdit="1"/>
            </p:cNvSpPr>
            <p:nvPr/>
          </p:nvSpPr>
          <p:spPr>
            <a:xfrm>
              <a:off x="8088162" y="4937214"/>
              <a:ext cx="1799147" cy="528414"/>
            </a:xfrm>
            <a:prstGeom prst="rect">
              <a:avLst/>
            </a:prstGeom>
            <a:blipFill rotWithShape="0">
              <a:blip r:embed="rId11"/>
              <a:stretch>
                <a:fillRect/>
              </a:stretch>
            </a:blipFill>
          </p:spPr>
          <p:txBody>
            <a:bodyPr/>
            <a:lstStyle/>
            <a:p>
              <a:pPr>
                <a:defRPr/>
              </a:pPr>
              <a:r>
                <a:rPr lang="en-US">
                  <a:noFill/>
                </a:rPr>
                <a:t> </a:t>
              </a:r>
            </a:p>
          </p:txBody>
        </p:sp>
      </p:grpSp>
    </p:spTree>
    <p:extLst>
      <p:ext uri="{BB962C8B-B14F-4D97-AF65-F5344CB8AC3E}">
        <p14:creationId xmlns:p14="http://schemas.microsoft.com/office/powerpoint/2010/main" val="1517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arn(inVertic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barn(inVertical)">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barn(inVertical)">
                                      <p:cBhvr>
                                        <p:cTn id="54" dur="500"/>
                                        <p:tgtEl>
                                          <p:spTgt spid="17">
                                            <p:txEl>
                                              <p:pRg st="0" end="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Effect transition="in" filter="barn(inVertical)">
                                      <p:cBhvr>
                                        <p:cTn id="57" dur="500"/>
                                        <p:tgtEl>
                                          <p:spTgt spid="1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7">
                                            <p:txEl>
                                              <p:pRg st="2" end="2"/>
                                            </p:txEl>
                                          </p:spTgt>
                                        </p:tgtEl>
                                        <p:attrNameLst>
                                          <p:attrName>style.visibility</p:attrName>
                                        </p:attrNameLst>
                                      </p:cBhvr>
                                      <p:to>
                                        <p:strVal val="visible"/>
                                      </p:to>
                                    </p:set>
                                    <p:animEffect transition="in" filter="barn(inVertical)">
                                      <p:cBhvr>
                                        <p:cTn id="62" dur="500"/>
                                        <p:tgtEl>
                                          <p:spTgt spid="1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barn(inVertical)">
                                      <p:cBhvr>
                                        <p:cTn id="7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913" y="581029"/>
            <a:ext cx="5971071" cy="5078313"/>
          </a:xfrm>
          <a:prstGeom prst="rect">
            <a:avLst/>
          </a:prstGeom>
          <a:noFill/>
        </p:spPr>
        <p:txBody>
          <a:bodyPr wrap="square">
            <a:spAutoFit/>
          </a:bodyPr>
          <a:lstStyle/>
          <a:p>
            <a:pPr>
              <a:lnSpc>
                <a:spcPct val="150000"/>
              </a:lnSpc>
              <a:defRPr/>
            </a:pPr>
            <a:r>
              <a:rPr lang="vi-VN" sz="2400" b="1" dirty="0">
                <a:solidFill>
                  <a:srgbClr val="FFFF00"/>
                </a:solidFill>
              </a:rPr>
              <a:t>Bài tập 2( B15/ SGK- Trang117)</a:t>
            </a:r>
          </a:p>
          <a:p>
            <a:pPr>
              <a:lnSpc>
                <a:spcPct val="150000"/>
              </a:lnSpc>
              <a:defRPr/>
            </a:pPr>
            <a:r>
              <a:rPr lang="vi-VN" sz="2400" dirty="0">
                <a:solidFill>
                  <a:schemeClr val="bg1"/>
                </a:solidFill>
              </a:rPr>
              <a:t>Một hình nón được đặt vào bên trong một hình lập phương như hình vẽ  ( cạnh của hình lập phương bằng 1). </a:t>
            </a:r>
          </a:p>
          <a:p>
            <a:pPr>
              <a:lnSpc>
                <a:spcPct val="150000"/>
              </a:lnSpc>
              <a:defRPr/>
            </a:pPr>
            <a:r>
              <a:rPr lang="vi-VN" sz="2400" u="sng" dirty="0">
                <a:solidFill>
                  <a:srgbClr val="FFFF00"/>
                </a:solidFill>
              </a:rPr>
              <a:t>Hãy tính:</a:t>
            </a:r>
          </a:p>
          <a:p>
            <a:pPr marL="342900" indent="-342900">
              <a:lnSpc>
                <a:spcPct val="150000"/>
              </a:lnSpc>
              <a:buFontTx/>
              <a:buAutoNum type="alphaLcParenR"/>
              <a:defRPr/>
            </a:pPr>
            <a:r>
              <a:rPr lang="vi-VN" sz="2400" dirty="0">
                <a:solidFill>
                  <a:schemeClr val="bg1"/>
                </a:solidFill>
              </a:rPr>
              <a:t>Bán kính đáy của hình nón.</a:t>
            </a:r>
          </a:p>
          <a:p>
            <a:pPr marL="342900" indent="-342900">
              <a:lnSpc>
                <a:spcPct val="150000"/>
              </a:lnSpc>
              <a:buFontTx/>
              <a:buAutoNum type="alphaLcParenR"/>
              <a:defRPr/>
            </a:pPr>
            <a:r>
              <a:rPr lang="vi-VN" sz="2400" dirty="0">
                <a:solidFill>
                  <a:schemeClr val="bg1"/>
                </a:solidFill>
              </a:rPr>
              <a:t>Độ dài đường sinh.</a:t>
            </a:r>
          </a:p>
          <a:p>
            <a:pPr>
              <a:lnSpc>
                <a:spcPct val="150000"/>
              </a:lnSpc>
              <a:defRPr/>
            </a:pPr>
            <a:r>
              <a:rPr lang="vi-VN" sz="2400" dirty="0">
                <a:solidFill>
                  <a:srgbClr val="FFFF00"/>
                </a:solidFill>
              </a:rPr>
              <a:t>Bổ sung:</a:t>
            </a:r>
          </a:p>
          <a:p>
            <a:pPr>
              <a:lnSpc>
                <a:spcPct val="150000"/>
              </a:lnSpc>
              <a:defRPr/>
            </a:pPr>
            <a:r>
              <a:rPr lang="vi-VN" sz="2400" dirty="0">
                <a:solidFill>
                  <a:schemeClr val="bg1"/>
                </a:solidFill>
              </a:rPr>
              <a:t>c) Tính thể tích của hình nón. </a:t>
            </a:r>
            <a:endParaRPr lang="en-US" sz="2400" dirty="0">
              <a:solidFill>
                <a:schemeClr val="bg1"/>
              </a:solidFill>
            </a:endParaRPr>
          </a:p>
        </p:txBody>
      </p:sp>
      <p:sp>
        <p:nvSpPr>
          <p:cNvPr id="43" name="Oval 42"/>
          <p:cNvSpPr/>
          <p:nvPr/>
        </p:nvSpPr>
        <p:spPr>
          <a:xfrm>
            <a:off x="8265961" y="3800935"/>
            <a:ext cx="2021681" cy="8461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8249290" y="2071355"/>
            <a:ext cx="2061370" cy="21502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7"/>
          <p:cNvGrpSpPr>
            <a:grpSpLocks/>
          </p:cNvGrpSpPr>
          <p:nvPr/>
        </p:nvGrpSpPr>
        <p:grpSpPr bwMode="auto">
          <a:xfrm>
            <a:off x="8242941" y="3751723"/>
            <a:ext cx="2076450" cy="879475"/>
            <a:chOff x="4927" y="2176"/>
            <a:chExt cx="1308" cy="554"/>
          </a:xfrm>
        </p:grpSpPr>
        <p:sp>
          <p:nvSpPr>
            <p:cNvPr id="47" name="Freeform 5"/>
            <p:cNvSpPr>
              <a:spLocks/>
            </p:cNvSpPr>
            <p:nvPr/>
          </p:nvSpPr>
          <p:spPr bwMode="auto">
            <a:xfrm>
              <a:off x="4927" y="2176"/>
              <a:ext cx="1308" cy="554"/>
            </a:xfrm>
            <a:custGeom>
              <a:avLst/>
              <a:gdLst>
                <a:gd name="T0" fmla="*/ 1306 w 1308"/>
                <a:gd name="T1" fmla="*/ 247 h 554"/>
                <a:gd name="T2" fmla="*/ 1299 w 1308"/>
                <a:gd name="T3" fmla="*/ 223 h 554"/>
                <a:gd name="T4" fmla="*/ 1287 w 1308"/>
                <a:gd name="T5" fmla="*/ 199 h 554"/>
                <a:gd name="T6" fmla="*/ 1270 w 1308"/>
                <a:gd name="T7" fmla="*/ 176 h 554"/>
                <a:gd name="T8" fmla="*/ 1248 w 1308"/>
                <a:gd name="T9" fmla="*/ 154 h 554"/>
                <a:gd name="T10" fmla="*/ 1222 w 1308"/>
                <a:gd name="T11" fmla="*/ 133 h 554"/>
                <a:gd name="T12" fmla="*/ 1187 w 1308"/>
                <a:gd name="T13" fmla="*/ 110 h 554"/>
                <a:gd name="T14" fmla="*/ 1151 w 1308"/>
                <a:gd name="T15" fmla="*/ 91 h 554"/>
                <a:gd name="T16" fmla="*/ 1100 w 1308"/>
                <a:gd name="T17" fmla="*/ 69 h 554"/>
                <a:gd name="T18" fmla="*/ 1037 w 1308"/>
                <a:gd name="T19" fmla="*/ 48 h 554"/>
                <a:gd name="T20" fmla="*/ 967 w 1308"/>
                <a:gd name="T21" fmla="*/ 30 h 554"/>
                <a:gd name="T22" fmla="*/ 900 w 1308"/>
                <a:gd name="T23" fmla="*/ 18 h 554"/>
                <a:gd name="T24" fmla="*/ 830 w 1308"/>
                <a:gd name="T25" fmla="*/ 8 h 554"/>
                <a:gd name="T26" fmla="*/ 742 w 1308"/>
                <a:gd name="T27" fmla="*/ 2 h 554"/>
                <a:gd name="T28" fmla="*/ 636 w 1308"/>
                <a:gd name="T29" fmla="*/ 1 h 554"/>
                <a:gd name="T30" fmla="*/ 554 w 1308"/>
                <a:gd name="T31" fmla="*/ 5 h 554"/>
                <a:gd name="T32" fmla="*/ 458 w 1308"/>
                <a:gd name="T33" fmla="*/ 16 h 554"/>
                <a:gd name="T34" fmla="*/ 389 w 1308"/>
                <a:gd name="T35" fmla="*/ 28 h 554"/>
                <a:gd name="T36" fmla="*/ 323 w 1308"/>
                <a:gd name="T37" fmla="*/ 43 h 554"/>
                <a:gd name="T38" fmla="*/ 249 w 1308"/>
                <a:gd name="T39" fmla="*/ 66 h 554"/>
                <a:gd name="T40" fmla="*/ 199 w 1308"/>
                <a:gd name="T41" fmla="*/ 85 h 554"/>
                <a:gd name="T42" fmla="*/ 154 w 1308"/>
                <a:gd name="T43" fmla="*/ 105 h 554"/>
                <a:gd name="T44" fmla="*/ 119 w 1308"/>
                <a:gd name="T45" fmla="*/ 125 h 554"/>
                <a:gd name="T46" fmla="*/ 88 w 1308"/>
                <a:gd name="T47" fmla="*/ 146 h 554"/>
                <a:gd name="T48" fmla="*/ 62 w 1308"/>
                <a:gd name="T49" fmla="*/ 168 h 554"/>
                <a:gd name="T50" fmla="*/ 40 w 1308"/>
                <a:gd name="T51" fmla="*/ 191 h 554"/>
                <a:gd name="T52" fmla="*/ 20 w 1308"/>
                <a:gd name="T53" fmla="*/ 218 h 554"/>
                <a:gd name="T54" fmla="*/ 9 w 1308"/>
                <a:gd name="T55" fmla="*/ 242 h 554"/>
                <a:gd name="T56" fmla="*/ 2 w 1308"/>
                <a:gd name="T57" fmla="*/ 270 h 554"/>
                <a:gd name="T58" fmla="*/ 1 w 1308"/>
                <a:gd name="T59" fmla="*/ 297 h 554"/>
                <a:gd name="T60" fmla="*/ 6 w 1308"/>
                <a:gd name="T61" fmla="*/ 321 h 554"/>
                <a:gd name="T62" fmla="*/ 16 w 1308"/>
                <a:gd name="T63" fmla="*/ 345 h 554"/>
                <a:gd name="T64" fmla="*/ 31 w 1308"/>
                <a:gd name="T65" fmla="*/ 369 h 554"/>
                <a:gd name="T66" fmla="*/ 50 w 1308"/>
                <a:gd name="T67" fmla="*/ 391 h 554"/>
                <a:gd name="T68" fmla="*/ 75 w 1308"/>
                <a:gd name="T69" fmla="*/ 413 h 554"/>
                <a:gd name="T70" fmla="*/ 103 w 1308"/>
                <a:gd name="T71" fmla="*/ 434 h 554"/>
                <a:gd name="T72" fmla="*/ 141 w 1308"/>
                <a:gd name="T73" fmla="*/ 456 h 554"/>
                <a:gd name="T74" fmla="*/ 185 w 1308"/>
                <a:gd name="T75" fmla="*/ 476 h 554"/>
                <a:gd name="T76" fmla="*/ 245 w 1308"/>
                <a:gd name="T77" fmla="*/ 499 h 554"/>
                <a:gd name="T78" fmla="*/ 306 w 1308"/>
                <a:gd name="T79" fmla="*/ 516 h 554"/>
                <a:gd name="T80" fmla="*/ 370 w 1308"/>
                <a:gd name="T81" fmla="*/ 531 h 554"/>
                <a:gd name="T82" fmla="*/ 454 w 1308"/>
                <a:gd name="T83" fmla="*/ 544 h 554"/>
                <a:gd name="T84" fmla="*/ 526 w 1308"/>
                <a:gd name="T85" fmla="*/ 550 h 554"/>
                <a:gd name="T86" fmla="*/ 623 w 1308"/>
                <a:gd name="T87" fmla="*/ 554 h 554"/>
                <a:gd name="T88" fmla="*/ 730 w 1308"/>
                <a:gd name="T89" fmla="*/ 551 h 554"/>
                <a:gd name="T90" fmla="*/ 811 w 1308"/>
                <a:gd name="T91" fmla="*/ 544 h 554"/>
                <a:gd name="T92" fmla="*/ 889 w 1308"/>
                <a:gd name="T93" fmla="*/ 533 h 554"/>
                <a:gd name="T94" fmla="*/ 964 w 1308"/>
                <a:gd name="T95" fmla="*/ 517 h 554"/>
                <a:gd name="T96" fmla="*/ 1034 w 1308"/>
                <a:gd name="T97" fmla="*/ 498 h 554"/>
                <a:gd name="T98" fmla="*/ 1085 w 1308"/>
                <a:gd name="T99" fmla="*/ 480 h 554"/>
                <a:gd name="T100" fmla="*/ 1138 w 1308"/>
                <a:gd name="T101" fmla="*/ 457 h 554"/>
                <a:gd name="T102" fmla="*/ 1175 w 1308"/>
                <a:gd name="T103" fmla="*/ 438 h 554"/>
                <a:gd name="T104" fmla="*/ 1207 w 1308"/>
                <a:gd name="T105" fmla="*/ 418 h 554"/>
                <a:gd name="T106" fmla="*/ 1236 w 1308"/>
                <a:gd name="T107" fmla="*/ 396 h 554"/>
                <a:gd name="T108" fmla="*/ 1260 w 1308"/>
                <a:gd name="T109" fmla="*/ 374 h 554"/>
                <a:gd name="T110" fmla="*/ 1281 w 1308"/>
                <a:gd name="T111" fmla="*/ 347 h 554"/>
                <a:gd name="T112" fmla="*/ 1295 w 1308"/>
                <a:gd name="T113" fmla="*/ 32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8" h="554">
                  <a:moveTo>
                    <a:pt x="1308" y="271"/>
                  </a:moveTo>
                  <a:lnTo>
                    <a:pt x="1308" y="264"/>
                  </a:lnTo>
                  <a:lnTo>
                    <a:pt x="1308" y="261"/>
                  </a:lnTo>
                  <a:lnTo>
                    <a:pt x="1307" y="257"/>
                  </a:lnTo>
                  <a:lnTo>
                    <a:pt x="1307" y="254"/>
                  </a:lnTo>
                  <a:lnTo>
                    <a:pt x="1307" y="250"/>
                  </a:lnTo>
                  <a:lnTo>
                    <a:pt x="1306" y="247"/>
                  </a:lnTo>
                  <a:lnTo>
                    <a:pt x="1305" y="243"/>
                  </a:lnTo>
                  <a:lnTo>
                    <a:pt x="1304" y="240"/>
                  </a:lnTo>
                  <a:lnTo>
                    <a:pt x="1303" y="237"/>
                  </a:lnTo>
                  <a:lnTo>
                    <a:pt x="1302" y="233"/>
                  </a:lnTo>
                  <a:lnTo>
                    <a:pt x="1301" y="230"/>
                  </a:lnTo>
                  <a:lnTo>
                    <a:pt x="1300" y="226"/>
                  </a:lnTo>
                  <a:lnTo>
                    <a:pt x="1299" y="223"/>
                  </a:lnTo>
                  <a:lnTo>
                    <a:pt x="1297" y="220"/>
                  </a:lnTo>
                  <a:lnTo>
                    <a:pt x="1296" y="216"/>
                  </a:lnTo>
                  <a:lnTo>
                    <a:pt x="1294" y="213"/>
                  </a:lnTo>
                  <a:lnTo>
                    <a:pt x="1293" y="209"/>
                  </a:lnTo>
                  <a:lnTo>
                    <a:pt x="1291" y="206"/>
                  </a:lnTo>
                  <a:lnTo>
                    <a:pt x="1289" y="203"/>
                  </a:lnTo>
                  <a:lnTo>
                    <a:pt x="1287" y="199"/>
                  </a:lnTo>
                  <a:lnTo>
                    <a:pt x="1285" y="196"/>
                  </a:lnTo>
                  <a:lnTo>
                    <a:pt x="1283" y="193"/>
                  </a:lnTo>
                  <a:lnTo>
                    <a:pt x="1280" y="189"/>
                  </a:lnTo>
                  <a:lnTo>
                    <a:pt x="1278" y="186"/>
                  </a:lnTo>
                  <a:lnTo>
                    <a:pt x="1275" y="183"/>
                  </a:lnTo>
                  <a:lnTo>
                    <a:pt x="1273" y="179"/>
                  </a:lnTo>
                  <a:lnTo>
                    <a:pt x="1270" y="176"/>
                  </a:lnTo>
                  <a:lnTo>
                    <a:pt x="1267" y="173"/>
                  </a:lnTo>
                  <a:lnTo>
                    <a:pt x="1264" y="170"/>
                  </a:lnTo>
                  <a:lnTo>
                    <a:pt x="1261" y="167"/>
                  </a:lnTo>
                  <a:lnTo>
                    <a:pt x="1258" y="163"/>
                  </a:lnTo>
                  <a:lnTo>
                    <a:pt x="1255" y="160"/>
                  </a:lnTo>
                  <a:lnTo>
                    <a:pt x="1252" y="157"/>
                  </a:lnTo>
                  <a:lnTo>
                    <a:pt x="1248" y="154"/>
                  </a:lnTo>
                  <a:lnTo>
                    <a:pt x="1245" y="151"/>
                  </a:lnTo>
                  <a:lnTo>
                    <a:pt x="1241" y="148"/>
                  </a:lnTo>
                  <a:lnTo>
                    <a:pt x="1238" y="145"/>
                  </a:lnTo>
                  <a:lnTo>
                    <a:pt x="1234" y="142"/>
                  </a:lnTo>
                  <a:lnTo>
                    <a:pt x="1230" y="139"/>
                  </a:lnTo>
                  <a:lnTo>
                    <a:pt x="1226" y="136"/>
                  </a:lnTo>
                  <a:lnTo>
                    <a:pt x="1222" y="133"/>
                  </a:lnTo>
                  <a:lnTo>
                    <a:pt x="1218" y="130"/>
                  </a:lnTo>
                  <a:lnTo>
                    <a:pt x="1214" y="127"/>
                  </a:lnTo>
                  <a:lnTo>
                    <a:pt x="1209" y="124"/>
                  </a:lnTo>
                  <a:lnTo>
                    <a:pt x="1205" y="121"/>
                  </a:lnTo>
                  <a:lnTo>
                    <a:pt x="1201" y="118"/>
                  </a:lnTo>
                  <a:lnTo>
                    <a:pt x="1191" y="112"/>
                  </a:lnTo>
                  <a:lnTo>
                    <a:pt x="1187" y="110"/>
                  </a:lnTo>
                  <a:lnTo>
                    <a:pt x="1182" y="107"/>
                  </a:lnTo>
                  <a:lnTo>
                    <a:pt x="1177" y="104"/>
                  </a:lnTo>
                  <a:lnTo>
                    <a:pt x="1172" y="101"/>
                  </a:lnTo>
                  <a:lnTo>
                    <a:pt x="1167" y="99"/>
                  </a:lnTo>
                  <a:lnTo>
                    <a:pt x="1162" y="96"/>
                  </a:lnTo>
                  <a:lnTo>
                    <a:pt x="1156" y="93"/>
                  </a:lnTo>
                  <a:lnTo>
                    <a:pt x="1151" y="91"/>
                  </a:lnTo>
                  <a:lnTo>
                    <a:pt x="1146" y="88"/>
                  </a:lnTo>
                  <a:lnTo>
                    <a:pt x="1140" y="86"/>
                  </a:lnTo>
                  <a:lnTo>
                    <a:pt x="1129" y="81"/>
                  </a:lnTo>
                  <a:lnTo>
                    <a:pt x="1124" y="78"/>
                  </a:lnTo>
                  <a:lnTo>
                    <a:pt x="1118" y="76"/>
                  </a:lnTo>
                  <a:lnTo>
                    <a:pt x="1112" y="74"/>
                  </a:lnTo>
                  <a:lnTo>
                    <a:pt x="1100" y="69"/>
                  </a:lnTo>
                  <a:lnTo>
                    <a:pt x="1094" y="67"/>
                  </a:lnTo>
                  <a:lnTo>
                    <a:pt x="1082" y="62"/>
                  </a:lnTo>
                  <a:lnTo>
                    <a:pt x="1075" y="60"/>
                  </a:lnTo>
                  <a:lnTo>
                    <a:pt x="1063" y="56"/>
                  </a:lnTo>
                  <a:lnTo>
                    <a:pt x="1056" y="54"/>
                  </a:lnTo>
                  <a:lnTo>
                    <a:pt x="1043" y="50"/>
                  </a:lnTo>
                  <a:lnTo>
                    <a:pt x="1037" y="48"/>
                  </a:lnTo>
                  <a:lnTo>
                    <a:pt x="1023" y="44"/>
                  </a:lnTo>
                  <a:lnTo>
                    <a:pt x="1016" y="42"/>
                  </a:lnTo>
                  <a:lnTo>
                    <a:pt x="1010" y="40"/>
                  </a:lnTo>
                  <a:lnTo>
                    <a:pt x="1003" y="38"/>
                  </a:lnTo>
                  <a:lnTo>
                    <a:pt x="996" y="37"/>
                  </a:lnTo>
                  <a:lnTo>
                    <a:pt x="989" y="35"/>
                  </a:lnTo>
                  <a:lnTo>
                    <a:pt x="967" y="30"/>
                  </a:lnTo>
                  <a:lnTo>
                    <a:pt x="960" y="29"/>
                  </a:lnTo>
                  <a:lnTo>
                    <a:pt x="953" y="27"/>
                  </a:lnTo>
                  <a:lnTo>
                    <a:pt x="945" y="26"/>
                  </a:lnTo>
                  <a:lnTo>
                    <a:pt x="938" y="24"/>
                  </a:lnTo>
                  <a:lnTo>
                    <a:pt x="930" y="23"/>
                  </a:lnTo>
                  <a:lnTo>
                    <a:pt x="908" y="19"/>
                  </a:lnTo>
                  <a:lnTo>
                    <a:pt x="900" y="18"/>
                  </a:lnTo>
                  <a:lnTo>
                    <a:pt x="893" y="16"/>
                  </a:lnTo>
                  <a:lnTo>
                    <a:pt x="870" y="13"/>
                  </a:lnTo>
                  <a:lnTo>
                    <a:pt x="862" y="12"/>
                  </a:lnTo>
                  <a:lnTo>
                    <a:pt x="854" y="11"/>
                  </a:lnTo>
                  <a:lnTo>
                    <a:pt x="846" y="10"/>
                  </a:lnTo>
                  <a:lnTo>
                    <a:pt x="838" y="9"/>
                  </a:lnTo>
                  <a:lnTo>
                    <a:pt x="830" y="8"/>
                  </a:lnTo>
                  <a:lnTo>
                    <a:pt x="807" y="6"/>
                  </a:lnTo>
                  <a:lnTo>
                    <a:pt x="799" y="5"/>
                  </a:lnTo>
                  <a:lnTo>
                    <a:pt x="791" y="5"/>
                  </a:lnTo>
                  <a:lnTo>
                    <a:pt x="783" y="4"/>
                  </a:lnTo>
                  <a:lnTo>
                    <a:pt x="774" y="4"/>
                  </a:lnTo>
                  <a:lnTo>
                    <a:pt x="750" y="2"/>
                  </a:lnTo>
                  <a:lnTo>
                    <a:pt x="742" y="2"/>
                  </a:lnTo>
                  <a:lnTo>
                    <a:pt x="718" y="1"/>
                  </a:lnTo>
                  <a:lnTo>
                    <a:pt x="709" y="1"/>
                  </a:lnTo>
                  <a:lnTo>
                    <a:pt x="693" y="0"/>
                  </a:lnTo>
                  <a:lnTo>
                    <a:pt x="685" y="0"/>
                  </a:lnTo>
                  <a:lnTo>
                    <a:pt x="668" y="0"/>
                  </a:lnTo>
                  <a:lnTo>
                    <a:pt x="660" y="0"/>
                  </a:lnTo>
                  <a:lnTo>
                    <a:pt x="636" y="1"/>
                  </a:lnTo>
                  <a:lnTo>
                    <a:pt x="627" y="1"/>
                  </a:lnTo>
                  <a:lnTo>
                    <a:pt x="611" y="2"/>
                  </a:lnTo>
                  <a:lnTo>
                    <a:pt x="603" y="2"/>
                  </a:lnTo>
                  <a:lnTo>
                    <a:pt x="578" y="3"/>
                  </a:lnTo>
                  <a:lnTo>
                    <a:pt x="570" y="4"/>
                  </a:lnTo>
                  <a:lnTo>
                    <a:pt x="562" y="4"/>
                  </a:lnTo>
                  <a:lnTo>
                    <a:pt x="554" y="5"/>
                  </a:lnTo>
                  <a:lnTo>
                    <a:pt x="546" y="6"/>
                  </a:lnTo>
                  <a:lnTo>
                    <a:pt x="522" y="8"/>
                  </a:lnTo>
                  <a:lnTo>
                    <a:pt x="513" y="9"/>
                  </a:lnTo>
                  <a:lnTo>
                    <a:pt x="497" y="11"/>
                  </a:lnTo>
                  <a:lnTo>
                    <a:pt x="489" y="12"/>
                  </a:lnTo>
                  <a:lnTo>
                    <a:pt x="481" y="13"/>
                  </a:lnTo>
                  <a:lnTo>
                    <a:pt x="458" y="16"/>
                  </a:lnTo>
                  <a:lnTo>
                    <a:pt x="450" y="17"/>
                  </a:lnTo>
                  <a:lnTo>
                    <a:pt x="442" y="18"/>
                  </a:lnTo>
                  <a:lnTo>
                    <a:pt x="427" y="21"/>
                  </a:lnTo>
                  <a:lnTo>
                    <a:pt x="419" y="22"/>
                  </a:lnTo>
                  <a:lnTo>
                    <a:pt x="411" y="23"/>
                  </a:lnTo>
                  <a:lnTo>
                    <a:pt x="404" y="25"/>
                  </a:lnTo>
                  <a:lnTo>
                    <a:pt x="389" y="28"/>
                  </a:lnTo>
                  <a:lnTo>
                    <a:pt x="381" y="29"/>
                  </a:lnTo>
                  <a:lnTo>
                    <a:pt x="374" y="31"/>
                  </a:lnTo>
                  <a:lnTo>
                    <a:pt x="352" y="36"/>
                  </a:lnTo>
                  <a:lnTo>
                    <a:pt x="344" y="38"/>
                  </a:lnTo>
                  <a:lnTo>
                    <a:pt x="337" y="39"/>
                  </a:lnTo>
                  <a:lnTo>
                    <a:pt x="330" y="41"/>
                  </a:lnTo>
                  <a:lnTo>
                    <a:pt x="323" y="43"/>
                  </a:lnTo>
                  <a:lnTo>
                    <a:pt x="302" y="49"/>
                  </a:lnTo>
                  <a:lnTo>
                    <a:pt x="295" y="51"/>
                  </a:lnTo>
                  <a:lnTo>
                    <a:pt x="281" y="55"/>
                  </a:lnTo>
                  <a:lnTo>
                    <a:pt x="275" y="57"/>
                  </a:lnTo>
                  <a:lnTo>
                    <a:pt x="261" y="61"/>
                  </a:lnTo>
                  <a:lnTo>
                    <a:pt x="255" y="63"/>
                  </a:lnTo>
                  <a:lnTo>
                    <a:pt x="249" y="66"/>
                  </a:lnTo>
                  <a:lnTo>
                    <a:pt x="242" y="68"/>
                  </a:lnTo>
                  <a:lnTo>
                    <a:pt x="236" y="70"/>
                  </a:lnTo>
                  <a:lnTo>
                    <a:pt x="230" y="72"/>
                  </a:lnTo>
                  <a:lnTo>
                    <a:pt x="223" y="75"/>
                  </a:lnTo>
                  <a:lnTo>
                    <a:pt x="211" y="80"/>
                  </a:lnTo>
                  <a:lnTo>
                    <a:pt x="205" y="82"/>
                  </a:lnTo>
                  <a:lnTo>
                    <a:pt x="199" y="85"/>
                  </a:lnTo>
                  <a:lnTo>
                    <a:pt x="193" y="87"/>
                  </a:lnTo>
                  <a:lnTo>
                    <a:pt x="182" y="92"/>
                  </a:lnTo>
                  <a:lnTo>
                    <a:pt x="176" y="95"/>
                  </a:lnTo>
                  <a:lnTo>
                    <a:pt x="170" y="97"/>
                  </a:lnTo>
                  <a:lnTo>
                    <a:pt x="165" y="100"/>
                  </a:lnTo>
                  <a:lnTo>
                    <a:pt x="160" y="103"/>
                  </a:lnTo>
                  <a:lnTo>
                    <a:pt x="154" y="105"/>
                  </a:lnTo>
                  <a:lnTo>
                    <a:pt x="149" y="108"/>
                  </a:lnTo>
                  <a:lnTo>
                    <a:pt x="144" y="111"/>
                  </a:lnTo>
                  <a:lnTo>
                    <a:pt x="139" y="114"/>
                  </a:lnTo>
                  <a:lnTo>
                    <a:pt x="134" y="117"/>
                  </a:lnTo>
                  <a:lnTo>
                    <a:pt x="129" y="119"/>
                  </a:lnTo>
                  <a:lnTo>
                    <a:pt x="124" y="122"/>
                  </a:lnTo>
                  <a:lnTo>
                    <a:pt x="119" y="125"/>
                  </a:lnTo>
                  <a:lnTo>
                    <a:pt x="114" y="128"/>
                  </a:lnTo>
                  <a:lnTo>
                    <a:pt x="110" y="131"/>
                  </a:lnTo>
                  <a:lnTo>
                    <a:pt x="105" y="134"/>
                  </a:lnTo>
                  <a:lnTo>
                    <a:pt x="101" y="137"/>
                  </a:lnTo>
                  <a:lnTo>
                    <a:pt x="97" y="140"/>
                  </a:lnTo>
                  <a:lnTo>
                    <a:pt x="92" y="143"/>
                  </a:lnTo>
                  <a:lnTo>
                    <a:pt x="88" y="146"/>
                  </a:lnTo>
                  <a:lnTo>
                    <a:pt x="84" y="149"/>
                  </a:lnTo>
                  <a:lnTo>
                    <a:pt x="80" y="152"/>
                  </a:lnTo>
                  <a:lnTo>
                    <a:pt x="76" y="155"/>
                  </a:lnTo>
                  <a:lnTo>
                    <a:pt x="72" y="159"/>
                  </a:lnTo>
                  <a:lnTo>
                    <a:pt x="69" y="162"/>
                  </a:lnTo>
                  <a:lnTo>
                    <a:pt x="65" y="165"/>
                  </a:lnTo>
                  <a:lnTo>
                    <a:pt x="62" y="168"/>
                  </a:lnTo>
                  <a:lnTo>
                    <a:pt x="58" y="171"/>
                  </a:lnTo>
                  <a:lnTo>
                    <a:pt x="55" y="175"/>
                  </a:lnTo>
                  <a:lnTo>
                    <a:pt x="52" y="178"/>
                  </a:lnTo>
                  <a:lnTo>
                    <a:pt x="49" y="181"/>
                  </a:lnTo>
                  <a:lnTo>
                    <a:pt x="45" y="184"/>
                  </a:lnTo>
                  <a:lnTo>
                    <a:pt x="43" y="188"/>
                  </a:lnTo>
                  <a:lnTo>
                    <a:pt x="40" y="191"/>
                  </a:lnTo>
                  <a:lnTo>
                    <a:pt x="37" y="194"/>
                  </a:lnTo>
                  <a:lnTo>
                    <a:pt x="34" y="198"/>
                  </a:lnTo>
                  <a:lnTo>
                    <a:pt x="32" y="201"/>
                  </a:lnTo>
                  <a:lnTo>
                    <a:pt x="27" y="208"/>
                  </a:lnTo>
                  <a:lnTo>
                    <a:pt x="25" y="211"/>
                  </a:lnTo>
                  <a:lnTo>
                    <a:pt x="22" y="214"/>
                  </a:lnTo>
                  <a:lnTo>
                    <a:pt x="20" y="218"/>
                  </a:lnTo>
                  <a:lnTo>
                    <a:pt x="18" y="221"/>
                  </a:lnTo>
                  <a:lnTo>
                    <a:pt x="16" y="225"/>
                  </a:lnTo>
                  <a:lnTo>
                    <a:pt x="15" y="228"/>
                  </a:lnTo>
                  <a:lnTo>
                    <a:pt x="13" y="231"/>
                  </a:lnTo>
                  <a:lnTo>
                    <a:pt x="12" y="235"/>
                  </a:lnTo>
                  <a:lnTo>
                    <a:pt x="10" y="238"/>
                  </a:lnTo>
                  <a:lnTo>
                    <a:pt x="9" y="242"/>
                  </a:lnTo>
                  <a:lnTo>
                    <a:pt x="7" y="245"/>
                  </a:lnTo>
                  <a:lnTo>
                    <a:pt x="5" y="252"/>
                  </a:lnTo>
                  <a:lnTo>
                    <a:pt x="4" y="256"/>
                  </a:lnTo>
                  <a:lnTo>
                    <a:pt x="3" y="259"/>
                  </a:lnTo>
                  <a:lnTo>
                    <a:pt x="3" y="263"/>
                  </a:lnTo>
                  <a:lnTo>
                    <a:pt x="2" y="266"/>
                  </a:lnTo>
                  <a:lnTo>
                    <a:pt x="2" y="270"/>
                  </a:lnTo>
                  <a:lnTo>
                    <a:pt x="1" y="273"/>
                  </a:lnTo>
                  <a:lnTo>
                    <a:pt x="1" y="276"/>
                  </a:lnTo>
                  <a:lnTo>
                    <a:pt x="0" y="280"/>
                  </a:lnTo>
                  <a:lnTo>
                    <a:pt x="0" y="283"/>
                  </a:lnTo>
                  <a:lnTo>
                    <a:pt x="0" y="290"/>
                  </a:lnTo>
                  <a:lnTo>
                    <a:pt x="1" y="294"/>
                  </a:lnTo>
                  <a:lnTo>
                    <a:pt x="1" y="297"/>
                  </a:lnTo>
                  <a:lnTo>
                    <a:pt x="1" y="301"/>
                  </a:lnTo>
                  <a:lnTo>
                    <a:pt x="2" y="304"/>
                  </a:lnTo>
                  <a:lnTo>
                    <a:pt x="2" y="308"/>
                  </a:lnTo>
                  <a:lnTo>
                    <a:pt x="3" y="311"/>
                  </a:lnTo>
                  <a:lnTo>
                    <a:pt x="4" y="315"/>
                  </a:lnTo>
                  <a:lnTo>
                    <a:pt x="5" y="318"/>
                  </a:lnTo>
                  <a:lnTo>
                    <a:pt x="6" y="321"/>
                  </a:lnTo>
                  <a:lnTo>
                    <a:pt x="7" y="325"/>
                  </a:lnTo>
                  <a:lnTo>
                    <a:pt x="8" y="328"/>
                  </a:lnTo>
                  <a:lnTo>
                    <a:pt x="9" y="332"/>
                  </a:lnTo>
                  <a:lnTo>
                    <a:pt x="11" y="335"/>
                  </a:lnTo>
                  <a:lnTo>
                    <a:pt x="12" y="339"/>
                  </a:lnTo>
                  <a:lnTo>
                    <a:pt x="14" y="342"/>
                  </a:lnTo>
                  <a:lnTo>
                    <a:pt x="16" y="345"/>
                  </a:lnTo>
                  <a:lnTo>
                    <a:pt x="17" y="349"/>
                  </a:lnTo>
                  <a:lnTo>
                    <a:pt x="19" y="352"/>
                  </a:lnTo>
                  <a:lnTo>
                    <a:pt x="21" y="355"/>
                  </a:lnTo>
                  <a:lnTo>
                    <a:pt x="24" y="359"/>
                  </a:lnTo>
                  <a:lnTo>
                    <a:pt x="26" y="362"/>
                  </a:lnTo>
                  <a:lnTo>
                    <a:pt x="28" y="365"/>
                  </a:lnTo>
                  <a:lnTo>
                    <a:pt x="31" y="369"/>
                  </a:lnTo>
                  <a:lnTo>
                    <a:pt x="33" y="372"/>
                  </a:lnTo>
                  <a:lnTo>
                    <a:pt x="36" y="375"/>
                  </a:lnTo>
                  <a:lnTo>
                    <a:pt x="38" y="378"/>
                  </a:lnTo>
                  <a:lnTo>
                    <a:pt x="41" y="382"/>
                  </a:lnTo>
                  <a:lnTo>
                    <a:pt x="44" y="385"/>
                  </a:lnTo>
                  <a:lnTo>
                    <a:pt x="47" y="388"/>
                  </a:lnTo>
                  <a:lnTo>
                    <a:pt x="50" y="391"/>
                  </a:lnTo>
                  <a:lnTo>
                    <a:pt x="53" y="394"/>
                  </a:lnTo>
                  <a:lnTo>
                    <a:pt x="57" y="398"/>
                  </a:lnTo>
                  <a:lnTo>
                    <a:pt x="60" y="401"/>
                  </a:lnTo>
                  <a:lnTo>
                    <a:pt x="63" y="404"/>
                  </a:lnTo>
                  <a:lnTo>
                    <a:pt x="67" y="407"/>
                  </a:lnTo>
                  <a:lnTo>
                    <a:pt x="71" y="410"/>
                  </a:lnTo>
                  <a:lnTo>
                    <a:pt x="75" y="413"/>
                  </a:lnTo>
                  <a:lnTo>
                    <a:pt x="78" y="416"/>
                  </a:lnTo>
                  <a:lnTo>
                    <a:pt x="82" y="419"/>
                  </a:lnTo>
                  <a:lnTo>
                    <a:pt x="86" y="422"/>
                  </a:lnTo>
                  <a:lnTo>
                    <a:pt x="90" y="425"/>
                  </a:lnTo>
                  <a:lnTo>
                    <a:pt x="95" y="428"/>
                  </a:lnTo>
                  <a:lnTo>
                    <a:pt x="99" y="431"/>
                  </a:lnTo>
                  <a:lnTo>
                    <a:pt x="103" y="434"/>
                  </a:lnTo>
                  <a:lnTo>
                    <a:pt x="108" y="437"/>
                  </a:lnTo>
                  <a:lnTo>
                    <a:pt x="117" y="442"/>
                  </a:lnTo>
                  <a:lnTo>
                    <a:pt x="122" y="445"/>
                  </a:lnTo>
                  <a:lnTo>
                    <a:pt x="126" y="448"/>
                  </a:lnTo>
                  <a:lnTo>
                    <a:pt x="131" y="451"/>
                  </a:lnTo>
                  <a:lnTo>
                    <a:pt x="136" y="453"/>
                  </a:lnTo>
                  <a:lnTo>
                    <a:pt x="141" y="456"/>
                  </a:lnTo>
                  <a:lnTo>
                    <a:pt x="146" y="459"/>
                  </a:lnTo>
                  <a:lnTo>
                    <a:pt x="152" y="461"/>
                  </a:lnTo>
                  <a:lnTo>
                    <a:pt x="157" y="464"/>
                  </a:lnTo>
                  <a:lnTo>
                    <a:pt x="162" y="466"/>
                  </a:lnTo>
                  <a:lnTo>
                    <a:pt x="168" y="469"/>
                  </a:lnTo>
                  <a:lnTo>
                    <a:pt x="179" y="474"/>
                  </a:lnTo>
                  <a:lnTo>
                    <a:pt x="185" y="476"/>
                  </a:lnTo>
                  <a:lnTo>
                    <a:pt x="190" y="479"/>
                  </a:lnTo>
                  <a:lnTo>
                    <a:pt x="196" y="481"/>
                  </a:lnTo>
                  <a:lnTo>
                    <a:pt x="208" y="486"/>
                  </a:lnTo>
                  <a:lnTo>
                    <a:pt x="214" y="488"/>
                  </a:lnTo>
                  <a:lnTo>
                    <a:pt x="226" y="492"/>
                  </a:lnTo>
                  <a:lnTo>
                    <a:pt x="233" y="495"/>
                  </a:lnTo>
                  <a:lnTo>
                    <a:pt x="245" y="499"/>
                  </a:lnTo>
                  <a:lnTo>
                    <a:pt x="252" y="501"/>
                  </a:lnTo>
                  <a:lnTo>
                    <a:pt x="265" y="505"/>
                  </a:lnTo>
                  <a:lnTo>
                    <a:pt x="272" y="507"/>
                  </a:lnTo>
                  <a:lnTo>
                    <a:pt x="285" y="511"/>
                  </a:lnTo>
                  <a:lnTo>
                    <a:pt x="292" y="513"/>
                  </a:lnTo>
                  <a:lnTo>
                    <a:pt x="299" y="514"/>
                  </a:lnTo>
                  <a:lnTo>
                    <a:pt x="306" y="516"/>
                  </a:lnTo>
                  <a:lnTo>
                    <a:pt x="313" y="518"/>
                  </a:lnTo>
                  <a:lnTo>
                    <a:pt x="320" y="520"/>
                  </a:lnTo>
                  <a:lnTo>
                    <a:pt x="341" y="525"/>
                  </a:lnTo>
                  <a:lnTo>
                    <a:pt x="348" y="526"/>
                  </a:lnTo>
                  <a:lnTo>
                    <a:pt x="356" y="528"/>
                  </a:lnTo>
                  <a:lnTo>
                    <a:pt x="363" y="529"/>
                  </a:lnTo>
                  <a:lnTo>
                    <a:pt x="370" y="531"/>
                  </a:lnTo>
                  <a:lnTo>
                    <a:pt x="378" y="532"/>
                  </a:lnTo>
                  <a:lnTo>
                    <a:pt x="400" y="536"/>
                  </a:lnTo>
                  <a:lnTo>
                    <a:pt x="408" y="537"/>
                  </a:lnTo>
                  <a:lnTo>
                    <a:pt x="415" y="538"/>
                  </a:lnTo>
                  <a:lnTo>
                    <a:pt x="439" y="542"/>
                  </a:lnTo>
                  <a:lnTo>
                    <a:pt x="446" y="543"/>
                  </a:lnTo>
                  <a:lnTo>
                    <a:pt x="454" y="544"/>
                  </a:lnTo>
                  <a:lnTo>
                    <a:pt x="462" y="545"/>
                  </a:lnTo>
                  <a:lnTo>
                    <a:pt x="470" y="545"/>
                  </a:lnTo>
                  <a:lnTo>
                    <a:pt x="478" y="546"/>
                  </a:lnTo>
                  <a:lnTo>
                    <a:pt x="502" y="549"/>
                  </a:lnTo>
                  <a:lnTo>
                    <a:pt x="510" y="549"/>
                  </a:lnTo>
                  <a:lnTo>
                    <a:pt x="518" y="550"/>
                  </a:lnTo>
                  <a:lnTo>
                    <a:pt x="526" y="550"/>
                  </a:lnTo>
                  <a:lnTo>
                    <a:pt x="534" y="551"/>
                  </a:lnTo>
                  <a:lnTo>
                    <a:pt x="558" y="553"/>
                  </a:lnTo>
                  <a:lnTo>
                    <a:pt x="566" y="553"/>
                  </a:lnTo>
                  <a:lnTo>
                    <a:pt x="591" y="554"/>
                  </a:lnTo>
                  <a:lnTo>
                    <a:pt x="599" y="554"/>
                  </a:lnTo>
                  <a:lnTo>
                    <a:pt x="615" y="554"/>
                  </a:lnTo>
                  <a:lnTo>
                    <a:pt x="623" y="554"/>
                  </a:lnTo>
                  <a:lnTo>
                    <a:pt x="640" y="554"/>
                  </a:lnTo>
                  <a:lnTo>
                    <a:pt x="648" y="554"/>
                  </a:lnTo>
                  <a:lnTo>
                    <a:pt x="673" y="554"/>
                  </a:lnTo>
                  <a:lnTo>
                    <a:pt x="681" y="554"/>
                  </a:lnTo>
                  <a:lnTo>
                    <a:pt x="697" y="553"/>
                  </a:lnTo>
                  <a:lnTo>
                    <a:pt x="706" y="553"/>
                  </a:lnTo>
                  <a:lnTo>
                    <a:pt x="730" y="551"/>
                  </a:lnTo>
                  <a:lnTo>
                    <a:pt x="738" y="551"/>
                  </a:lnTo>
                  <a:lnTo>
                    <a:pt x="746" y="550"/>
                  </a:lnTo>
                  <a:lnTo>
                    <a:pt x="754" y="550"/>
                  </a:lnTo>
                  <a:lnTo>
                    <a:pt x="763" y="549"/>
                  </a:lnTo>
                  <a:lnTo>
                    <a:pt x="787" y="547"/>
                  </a:lnTo>
                  <a:lnTo>
                    <a:pt x="795" y="546"/>
                  </a:lnTo>
                  <a:lnTo>
                    <a:pt x="811" y="544"/>
                  </a:lnTo>
                  <a:lnTo>
                    <a:pt x="819" y="543"/>
                  </a:lnTo>
                  <a:lnTo>
                    <a:pt x="827" y="542"/>
                  </a:lnTo>
                  <a:lnTo>
                    <a:pt x="850" y="539"/>
                  </a:lnTo>
                  <a:lnTo>
                    <a:pt x="858" y="538"/>
                  </a:lnTo>
                  <a:lnTo>
                    <a:pt x="866" y="537"/>
                  </a:lnTo>
                  <a:lnTo>
                    <a:pt x="881" y="534"/>
                  </a:lnTo>
                  <a:lnTo>
                    <a:pt x="889" y="533"/>
                  </a:lnTo>
                  <a:lnTo>
                    <a:pt x="897" y="531"/>
                  </a:lnTo>
                  <a:lnTo>
                    <a:pt x="904" y="530"/>
                  </a:lnTo>
                  <a:lnTo>
                    <a:pt x="920" y="527"/>
                  </a:lnTo>
                  <a:lnTo>
                    <a:pt x="927" y="525"/>
                  </a:lnTo>
                  <a:lnTo>
                    <a:pt x="934" y="524"/>
                  </a:lnTo>
                  <a:lnTo>
                    <a:pt x="956" y="519"/>
                  </a:lnTo>
                  <a:lnTo>
                    <a:pt x="964" y="517"/>
                  </a:lnTo>
                  <a:lnTo>
                    <a:pt x="971" y="515"/>
                  </a:lnTo>
                  <a:lnTo>
                    <a:pt x="978" y="514"/>
                  </a:lnTo>
                  <a:lnTo>
                    <a:pt x="985" y="512"/>
                  </a:lnTo>
                  <a:lnTo>
                    <a:pt x="1006" y="506"/>
                  </a:lnTo>
                  <a:lnTo>
                    <a:pt x="1013" y="504"/>
                  </a:lnTo>
                  <a:lnTo>
                    <a:pt x="1027" y="500"/>
                  </a:lnTo>
                  <a:lnTo>
                    <a:pt x="1034" y="498"/>
                  </a:lnTo>
                  <a:lnTo>
                    <a:pt x="1047" y="494"/>
                  </a:lnTo>
                  <a:lnTo>
                    <a:pt x="1053" y="491"/>
                  </a:lnTo>
                  <a:lnTo>
                    <a:pt x="1060" y="489"/>
                  </a:lnTo>
                  <a:lnTo>
                    <a:pt x="1066" y="487"/>
                  </a:lnTo>
                  <a:lnTo>
                    <a:pt x="1073" y="485"/>
                  </a:lnTo>
                  <a:lnTo>
                    <a:pt x="1079" y="482"/>
                  </a:lnTo>
                  <a:lnTo>
                    <a:pt x="1085" y="480"/>
                  </a:lnTo>
                  <a:lnTo>
                    <a:pt x="1097" y="475"/>
                  </a:lnTo>
                  <a:lnTo>
                    <a:pt x="1103" y="473"/>
                  </a:lnTo>
                  <a:lnTo>
                    <a:pt x="1109" y="470"/>
                  </a:lnTo>
                  <a:lnTo>
                    <a:pt x="1115" y="468"/>
                  </a:lnTo>
                  <a:lnTo>
                    <a:pt x="1127" y="462"/>
                  </a:lnTo>
                  <a:lnTo>
                    <a:pt x="1132" y="460"/>
                  </a:lnTo>
                  <a:lnTo>
                    <a:pt x="1138" y="457"/>
                  </a:lnTo>
                  <a:lnTo>
                    <a:pt x="1143" y="455"/>
                  </a:lnTo>
                  <a:lnTo>
                    <a:pt x="1149" y="452"/>
                  </a:lnTo>
                  <a:lnTo>
                    <a:pt x="1154" y="449"/>
                  </a:lnTo>
                  <a:lnTo>
                    <a:pt x="1159" y="446"/>
                  </a:lnTo>
                  <a:lnTo>
                    <a:pt x="1164" y="444"/>
                  </a:lnTo>
                  <a:lnTo>
                    <a:pt x="1170" y="441"/>
                  </a:lnTo>
                  <a:lnTo>
                    <a:pt x="1175" y="438"/>
                  </a:lnTo>
                  <a:lnTo>
                    <a:pt x="1180" y="435"/>
                  </a:lnTo>
                  <a:lnTo>
                    <a:pt x="1184" y="432"/>
                  </a:lnTo>
                  <a:lnTo>
                    <a:pt x="1189" y="429"/>
                  </a:lnTo>
                  <a:lnTo>
                    <a:pt x="1194" y="427"/>
                  </a:lnTo>
                  <a:lnTo>
                    <a:pt x="1198" y="424"/>
                  </a:lnTo>
                  <a:lnTo>
                    <a:pt x="1203" y="421"/>
                  </a:lnTo>
                  <a:lnTo>
                    <a:pt x="1207" y="418"/>
                  </a:lnTo>
                  <a:lnTo>
                    <a:pt x="1212" y="415"/>
                  </a:lnTo>
                  <a:lnTo>
                    <a:pt x="1216" y="412"/>
                  </a:lnTo>
                  <a:lnTo>
                    <a:pt x="1220" y="409"/>
                  </a:lnTo>
                  <a:lnTo>
                    <a:pt x="1224" y="405"/>
                  </a:lnTo>
                  <a:lnTo>
                    <a:pt x="1228" y="402"/>
                  </a:lnTo>
                  <a:lnTo>
                    <a:pt x="1232" y="399"/>
                  </a:lnTo>
                  <a:lnTo>
                    <a:pt x="1236" y="396"/>
                  </a:lnTo>
                  <a:lnTo>
                    <a:pt x="1239" y="393"/>
                  </a:lnTo>
                  <a:lnTo>
                    <a:pt x="1243" y="390"/>
                  </a:lnTo>
                  <a:lnTo>
                    <a:pt x="1247" y="387"/>
                  </a:lnTo>
                  <a:lnTo>
                    <a:pt x="1250" y="383"/>
                  </a:lnTo>
                  <a:lnTo>
                    <a:pt x="1253" y="380"/>
                  </a:lnTo>
                  <a:lnTo>
                    <a:pt x="1257" y="377"/>
                  </a:lnTo>
                  <a:lnTo>
                    <a:pt x="1260" y="374"/>
                  </a:lnTo>
                  <a:lnTo>
                    <a:pt x="1263" y="370"/>
                  </a:lnTo>
                  <a:lnTo>
                    <a:pt x="1266" y="367"/>
                  </a:lnTo>
                  <a:lnTo>
                    <a:pt x="1269" y="364"/>
                  </a:lnTo>
                  <a:lnTo>
                    <a:pt x="1271" y="360"/>
                  </a:lnTo>
                  <a:lnTo>
                    <a:pt x="1274" y="357"/>
                  </a:lnTo>
                  <a:lnTo>
                    <a:pt x="1277" y="354"/>
                  </a:lnTo>
                  <a:lnTo>
                    <a:pt x="1281" y="347"/>
                  </a:lnTo>
                  <a:lnTo>
                    <a:pt x="1284" y="344"/>
                  </a:lnTo>
                  <a:lnTo>
                    <a:pt x="1286" y="340"/>
                  </a:lnTo>
                  <a:lnTo>
                    <a:pt x="1288" y="337"/>
                  </a:lnTo>
                  <a:lnTo>
                    <a:pt x="1290" y="334"/>
                  </a:lnTo>
                  <a:lnTo>
                    <a:pt x="1292" y="330"/>
                  </a:lnTo>
                  <a:lnTo>
                    <a:pt x="1293" y="327"/>
                  </a:lnTo>
                  <a:lnTo>
                    <a:pt x="1295" y="323"/>
                  </a:lnTo>
                  <a:lnTo>
                    <a:pt x="1297" y="320"/>
                  </a:lnTo>
                </a:path>
              </a:pathLst>
            </a:custGeom>
            <a:noFill/>
            <a:ln w="9525" cap="flat">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p:cNvSpPr>
              <a:spLocks/>
            </p:cNvSpPr>
            <p:nvPr/>
          </p:nvSpPr>
          <p:spPr bwMode="auto">
            <a:xfrm>
              <a:off x="6224" y="2447"/>
              <a:ext cx="11" cy="49"/>
            </a:xfrm>
            <a:custGeom>
              <a:avLst/>
              <a:gdLst>
                <a:gd name="T0" fmla="*/ 0 w 11"/>
                <a:gd name="T1" fmla="*/ 49 h 49"/>
                <a:gd name="T2" fmla="*/ 1 w 11"/>
                <a:gd name="T3" fmla="*/ 45 h 49"/>
                <a:gd name="T4" fmla="*/ 3 w 11"/>
                <a:gd name="T5" fmla="*/ 42 h 49"/>
                <a:gd name="T6" fmla="*/ 4 w 11"/>
                <a:gd name="T7" fmla="*/ 38 h 49"/>
                <a:gd name="T8" fmla="*/ 6 w 11"/>
                <a:gd name="T9" fmla="*/ 32 h 49"/>
                <a:gd name="T10" fmla="*/ 7 w 11"/>
                <a:gd name="T11" fmla="*/ 28 h 49"/>
                <a:gd name="T12" fmla="*/ 8 w 11"/>
                <a:gd name="T13" fmla="*/ 25 h 49"/>
                <a:gd name="T14" fmla="*/ 9 w 11"/>
                <a:gd name="T15" fmla="*/ 21 h 49"/>
                <a:gd name="T16" fmla="*/ 9 w 11"/>
                <a:gd name="T17" fmla="*/ 18 h 49"/>
                <a:gd name="T18" fmla="*/ 10 w 11"/>
                <a:gd name="T19" fmla="*/ 14 h 49"/>
                <a:gd name="T20" fmla="*/ 10 w 11"/>
                <a:gd name="T21" fmla="*/ 11 h 49"/>
                <a:gd name="T22" fmla="*/ 11 w 11"/>
                <a:gd name="T23" fmla="*/ 7 h 49"/>
                <a:gd name="T24" fmla="*/ 11 w 11"/>
                <a:gd name="T25" fmla="*/ 4 h 49"/>
                <a:gd name="T26" fmla="*/ 11 w 11"/>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49">
                  <a:moveTo>
                    <a:pt x="0" y="49"/>
                  </a:moveTo>
                  <a:lnTo>
                    <a:pt x="1" y="45"/>
                  </a:lnTo>
                  <a:lnTo>
                    <a:pt x="3" y="42"/>
                  </a:lnTo>
                  <a:lnTo>
                    <a:pt x="4" y="38"/>
                  </a:lnTo>
                  <a:lnTo>
                    <a:pt x="6" y="32"/>
                  </a:lnTo>
                  <a:lnTo>
                    <a:pt x="7" y="28"/>
                  </a:lnTo>
                  <a:lnTo>
                    <a:pt x="8" y="25"/>
                  </a:lnTo>
                  <a:lnTo>
                    <a:pt x="9" y="21"/>
                  </a:lnTo>
                  <a:lnTo>
                    <a:pt x="9" y="18"/>
                  </a:lnTo>
                  <a:lnTo>
                    <a:pt x="10" y="14"/>
                  </a:lnTo>
                  <a:lnTo>
                    <a:pt x="10" y="11"/>
                  </a:lnTo>
                  <a:lnTo>
                    <a:pt x="11" y="7"/>
                  </a:lnTo>
                  <a:lnTo>
                    <a:pt x="11" y="4"/>
                  </a:lnTo>
                  <a:lnTo>
                    <a:pt x="11" y="0"/>
                  </a:lnTo>
                </a:path>
              </a:pathLst>
            </a:custGeom>
            <a:noFill/>
            <a:ln w="9525"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9" name="Line 8"/>
          <p:cNvSpPr>
            <a:spLocks noChangeShapeType="1"/>
          </p:cNvSpPr>
          <p:nvPr/>
        </p:nvSpPr>
        <p:spPr bwMode="auto">
          <a:xfrm>
            <a:off x="7907978" y="4650248"/>
            <a:ext cx="2173288" cy="95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
          <p:cNvSpPr>
            <a:spLocks noChangeShapeType="1"/>
          </p:cNvSpPr>
          <p:nvPr/>
        </p:nvSpPr>
        <p:spPr bwMode="auto">
          <a:xfrm flipH="1" flipV="1">
            <a:off x="7825428" y="2475373"/>
            <a:ext cx="82550" cy="217487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0"/>
          <p:cNvSpPr>
            <a:spLocks noChangeShapeType="1"/>
          </p:cNvSpPr>
          <p:nvPr/>
        </p:nvSpPr>
        <p:spPr bwMode="auto">
          <a:xfrm flipV="1">
            <a:off x="7825428" y="2392823"/>
            <a:ext cx="2168525" cy="8255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1"/>
          <p:cNvSpPr>
            <a:spLocks noChangeShapeType="1"/>
          </p:cNvSpPr>
          <p:nvPr/>
        </p:nvSpPr>
        <p:spPr bwMode="auto">
          <a:xfrm>
            <a:off x="9993953" y="2392823"/>
            <a:ext cx="87313" cy="226695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p:cNvSpPr>
            <a:spLocks noEditPoints="1"/>
          </p:cNvSpPr>
          <p:nvPr/>
        </p:nvSpPr>
        <p:spPr bwMode="auto">
          <a:xfrm>
            <a:off x="7903216" y="3740611"/>
            <a:ext cx="573088" cy="912813"/>
          </a:xfrm>
          <a:custGeom>
            <a:avLst/>
            <a:gdLst>
              <a:gd name="T0" fmla="*/ 0 w 361"/>
              <a:gd name="T1" fmla="*/ 571 h 575"/>
              <a:gd name="T2" fmla="*/ 21 w 361"/>
              <a:gd name="T3" fmla="*/ 539 h 575"/>
              <a:gd name="T4" fmla="*/ 26 w 361"/>
              <a:gd name="T5" fmla="*/ 542 h 575"/>
              <a:gd name="T6" fmla="*/ 6 w 361"/>
              <a:gd name="T7" fmla="*/ 575 h 575"/>
              <a:gd name="T8" fmla="*/ 0 w 361"/>
              <a:gd name="T9" fmla="*/ 571 h 575"/>
              <a:gd name="T10" fmla="*/ 34 w 361"/>
              <a:gd name="T11" fmla="*/ 518 h 575"/>
              <a:gd name="T12" fmla="*/ 54 w 361"/>
              <a:gd name="T13" fmla="*/ 485 h 575"/>
              <a:gd name="T14" fmla="*/ 59 w 361"/>
              <a:gd name="T15" fmla="*/ 489 h 575"/>
              <a:gd name="T16" fmla="*/ 39 w 361"/>
              <a:gd name="T17" fmla="*/ 521 h 575"/>
              <a:gd name="T18" fmla="*/ 34 w 361"/>
              <a:gd name="T19" fmla="*/ 518 h 575"/>
              <a:gd name="T20" fmla="*/ 67 w 361"/>
              <a:gd name="T21" fmla="*/ 464 h 575"/>
              <a:gd name="T22" fmla="*/ 88 w 361"/>
              <a:gd name="T23" fmla="*/ 431 h 575"/>
              <a:gd name="T24" fmla="*/ 93 w 361"/>
              <a:gd name="T25" fmla="*/ 435 h 575"/>
              <a:gd name="T26" fmla="*/ 73 w 361"/>
              <a:gd name="T27" fmla="*/ 467 h 575"/>
              <a:gd name="T28" fmla="*/ 67 w 361"/>
              <a:gd name="T29" fmla="*/ 464 h 575"/>
              <a:gd name="T30" fmla="*/ 101 w 361"/>
              <a:gd name="T31" fmla="*/ 410 h 575"/>
              <a:gd name="T32" fmla="*/ 121 w 361"/>
              <a:gd name="T33" fmla="*/ 377 h 575"/>
              <a:gd name="T34" fmla="*/ 126 w 361"/>
              <a:gd name="T35" fmla="*/ 381 h 575"/>
              <a:gd name="T36" fmla="*/ 106 w 361"/>
              <a:gd name="T37" fmla="*/ 413 h 575"/>
              <a:gd name="T38" fmla="*/ 101 w 361"/>
              <a:gd name="T39" fmla="*/ 410 h 575"/>
              <a:gd name="T40" fmla="*/ 134 w 361"/>
              <a:gd name="T41" fmla="*/ 356 h 575"/>
              <a:gd name="T42" fmla="*/ 154 w 361"/>
              <a:gd name="T43" fmla="*/ 323 h 575"/>
              <a:gd name="T44" fmla="*/ 160 w 361"/>
              <a:gd name="T45" fmla="*/ 327 h 575"/>
              <a:gd name="T46" fmla="*/ 140 w 361"/>
              <a:gd name="T47" fmla="*/ 359 h 575"/>
              <a:gd name="T48" fmla="*/ 134 w 361"/>
              <a:gd name="T49" fmla="*/ 356 h 575"/>
              <a:gd name="T50" fmla="*/ 168 w 361"/>
              <a:gd name="T51" fmla="*/ 302 h 575"/>
              <a:gd name="T52" fmla="*/ 188 w 361"/>
              <a:gd name="T53" fmla="*/ 270 h 575"/>
              <a:gd name="T54" fmla="*/ 193 w 361"/>
              <a:gd name="T55" fmla="*/ 273 h 575"/>
              <a:gd name="T56" fmla="*/ 173 w 361"/>
              <a:gd name="T57" fmla="*/ 305 h 575"/>
              <a:gd name="T58" fmla="*/ 168 w 361"/>
              <a:gd name="T59" fmla="*/ 302 h 575"/>
              <a:gd name="T60" fmla="*/ 201 w 361"/>
              <a:gd name="T61" fmla="*/ 248 h 575"/>
              <a:gd name="T62" fmla="*/ 221 w 361"/>
              <a:gd name="T63" fmla="*/ 216 h 575"/>
              <a:gd name="T64" fmla="*/ 227 w 361"/>
              <a:gd name="T65" fmla="*/ 219 h 575"/>
              <a:gd name="T66" fmla="*/ 207 w 361"/>
              <a:gd name="T67" fmla="*/ 252 h 575"/>
              <a:gd name="T68" fmla="*/ 201 w 361"/>
              <a:gd name="T69" fmla="*/ 248 h 575"/>
              <a:gd name="T70" fmla="*/ 235 w 361"/>
              <a:gd name="T71" fmla="*/ 194 h 575"/>
              <a:gd name="T72" fmla="*/ 255 w 361"/>
              <a:gd name="T73" fmla="*/ 162 h 575"/>
              <a:gd name="T74" fmla="*/ 260 w 361"/>
              <a:gd name="T75" fmla="*/ 165 h 575"/>
              <a:gd name="T76" fmla="*/ 240 w 361"/>
              <a:gd name="T77" fmla="*/ 198 h 575"/>
              <a:gd name="T78" fmla="*/ 235 w 361"/>
              <a:gd name="T79" fmla="*/ 194 h 575"/>
              <a:gd name="T80" fmla="*/ 268 w 361"/>
              <a:gd name="T81" fmla="*/ 140 h 575"/>
              <a:gd name="T82" fmla="*/ 288 w 361"/>
              <a:gd name="T83" fmla="*/ 108 h 575"/>
              <a:gd name="T84" fmla="*/ 294 w 361"/>
              <a:gd name="T85" fmla="*/ 111 h 575"/>
              <a:gd name="T86" fmla="*/ 274 w 361"/>
              <a:gd name="T87" fmla="*/ 144 h 575"/>
              <a:gd name="T88" fmla="*/ 268 w 361"/>
              <a:gd name="T89" fmla="*/ 140 h 575"/>
              <a:gd name="T90" fmla="*/ 302 w 361"/>
              <a:gd name="T91" fmla="*/ 86 h 575"/>
              <a:gd name="T92" fmla="*/ 322 w 361"/>
              <a:gd name="T93" fmla="*/ 54 h 575"/>
              <a:gd name="T94" fmla="*/ 327 w 361"/>
              <a:gd name="T95" fmla="*/ 57 h 575"/>
              <a:gd name="T96" fmla="*/ 307 w 361"/>
              <a:gd name="T97" fmla="*/ 90 h 575"/>
              <a:gd name="T98" fmla="*/ 302 w 361"/>
              <a:gd name="T99" fmla="*/ 86 h 575"/>
              <a:gd name="T100" fmla="*/ 335 w 361"/>
              <a:gd name="T101" fmla="*/ 33 h 575"/>
              <a:gd name="T102" fmla="*/ 355 w 361"/>
              <a:gd name="T103" fmla="*/ 0 h 575"/>
              <a:gd name="T104" fmla="*/ 361 w 361"/>
              <a:gd name="T105" fmla="*/ 4 h 575"/>
              <a:gd name="T106" fmla="*/ 341 w 361"/>
              <a:gd name="T107" fmla="*/ 36 h 575"/>
              <a:gd name="T108" fmla="*/ 335 w 361"/>
              <a:gd name="T109" fmla="*/ 33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 h="575">
                <a:moveTo>
                  <a:pt x="0" y="571"/>
                </a:moveTo>
                <a:lnTo>
                  <a:pt x="21" y="539"/>
                </a:lnTo>
                <a:lnTo>
                  <a:pt x="26" y="542"/>
                </a:lnTo>
                <a:lnTo>
                  <a:pt x="6" y="575"/>
                </a:lnTo>
                <a:lnTo>
                  <a:pt x="0" y="571"/>
                </a:lnTo>
                <a:close/>
                <a:moveTo>
                  <a:pt x="34" y="518"/>
                </a:moveTo>
                <a:lnTo>
                  <a:pt x="54" y="485"/>
                </a:lnTo>
                <a:lnTo>
                  <a:pt x="59" y="489"/>
                </a:lnTo>
                <a:lnTo>
                  <a:pt x="39" y="521"/>
                </a:lnTo>
                <a:lnTo>
                  <a:pt x="34" y="518"/>
                </a:lnTo>
                <a:close/>
                <a:moveTo>
                  <a:pt x="67" y="464"/>
                </a:moveTo>
                <a:lnTo>
                  <a:pt x="88" y="431"/>
                </a:lnTo>
                <a:lnTo>
                  <a:pt x="93" y="435"/>
                </a:lnTo>
                <a:lnTo>
                  <a:pt x="73" y="467"/>
                </a:lnTo>
                <a:lnTo>
                  <a:pt x="67" y="464"/>
                </a:lnTo>
                <a:close/>
                <a:moveTo>
                  <a:pt x="101" y="410"/>
                </a:moveTo>
                <a:lnTo>
                  <a:pt x="121" y="377"/>
                </a:lnTo>
                <a:lnTo>
                  <a:pt x="126" y="381"/>
                </a:lnTo>
                <a:lnTo>
                  <a:pt x="106" y="413"/>
                </a:lnTo>
                <a:lnTo>
                  <a:pt x="101" y="410"/>
                </a:lnTo>
                <a:close/>
                <a:moveTo>
                  <a:pt x="134" y="356"/>
                </a:moveTo>
                <a:lnTo>
                  <a:pt x="154" y="323"/>
                </a:lnTo>
                <a:lnTo>
                  <a:pt x="160" y="327"/>
                </a:lnTo>
                <a:lnTo>
                  <a:pt x="140" y="359"/>
                </a:lnTo>
                <a:lnTo>
                  <a:pt x="134" y="356"/>
                </a:lnTo>
                <a:close/>
                <a:moveTo>
                  <a:pt x="168" y="302"/>
                </a:moveTo>
                <a:lnTo>
                  <a:pt x="188" y="270"/>
                </a:lnTo>
                <a:lnTo>
                  <a:pt x="193" y="273"/>
                </a:lnTo>
                <a:lnTo>
                  <a:pt x="173" y="305"/>
                </a:lnTo>
                <a:lnTo>
                  <a:pt x="168" y="302"/>
                </a:lnTo>
                <a:close/>
                <a:moveTo>
                  <a:pt x="201" y="248"/>
                </a:moveTo>
                <a:lnTo>
                  <a:pt x="221" y="216"/>
                </a:lnTo>
                <a:lnTo>
                  <a:pt x="227" y="219"/>
                </a:lnTo>
                <a:lnTo>
                  <a:pt x="207" y="252"/>
                </a:lnTo>
                <a:lnTo>
                  <a:pt x="201" y="248"/>
                </a:lnTo>
                <a:close/>
                <a:moveTo>
                  <a:pt x="235" y="194"/>
                </a:moveTo>
                <a:lnTo>
                  <a:pt x="255" y="162"/>
                </a:lnTo>
                <a:lnTo>
                  <a:pt x="260" y="165"/>
                </a:lnTo>
                <a:lnTo>
                  <a:pt x="240" y="198"/>
                </a:lnTo>
                <a:lnTo>
                  <a:pt x="235" y="194"/>
                </a:lnTo>
                <a:close/>
                <a:moveTo>
                  <a:pt x="268" y="140"/>
                </a:moveTo>
                <a:lnTo>
                  <a:pt x="288" y="108"/>
                </a:lnTo>
                <a:lnTo>
                  <a:pt x="294" y="111"/>
                </a:lnTo>
                <a:lnTo>
                  <a:pt x="274" y="144"/>
                </a:lnTo>
                <a:lnTo>
                  <a:pt x="268" y="140"/>
                </a:lnTo>
                <a:close/>
                <a:moveTo>
                  <a:pt x="302" y="86"/>
                </a:moveTo>
                <a:lnTo>
                  <a:pt x="322" y="54"/>
                </a:lnTo>
                <a:lnTo>
                  <a:pt x="327" y="57"/>
                </a:lnTo>
                <a:lnTo>
                  <a:pt x="307" y="90"/>
                </a:lnTo>
                <a:lnTo>
                  <a:pt x="302" y="86"/>
                </a:lnTo>
                <a:close/>
                <a:moveTo>
                  <a:pt x="335" y="33"/>
                </a:moveTo>
                <a:lnTo>
                  <a:pt x="355" y="0"/>
                </a:lnTo>
                <a:lnTo>
                  <a:pt x="361" y="4"/>
                </a:lnTo>
                <a:lnTo>
                  <a:pt x="341" y="36"/>
                </a:lnTo>
                <a:lnTo>
                  <a:pt x="335" y="33"/>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p:cNvSpPr>
            <a:spLocks noEditPoints="1"/>
          </p:cNvSpPr>
          <p:nvPr/>
        </p:nvSpPr>
        <p:spPr bwMode="auto">
          <a:xfrm>
            <a:off x="8471541" y="3739023"/>
            <a:ext cx="2173288" cy="19050"/>
          </a:xfrm>
          <a:custGeom>
            <a:avLst/>
            <a:gdLst>
              <a:gd name="T0" fmla="*/ 38 w 1369"/>
              <a:gd name="T1" fmla="*/ 0 h 12"/>
              <a:gd name="T2" fmla="*/ 0 w 1369"/>
              <a:gd name="T3" fmla="*/ 6 h 12"/>
              <a:gd name="T4" fmla="*/ 63 w 1369"/>
              <a:gd name="T5" fmla="*/ 0 h 12"/>
              <a:gd name="T6" fmla="*/ 101 w 1369"/>
              <a:gd name="T7" fmla="*/ 6 h 12"/>
              <a:gd name="T8" fmla="*/ 63 w 1369"/>
              <a:gd name="T9" fmla="*/ 0 h 12"/>
              <a:gd name="T10" fmla="*/ 165 w 1369"/>
              <a:gd name="T11" fmla="*/ 0 h 12"/>
              <a:gd name="T12" fmla="*/ 127 w 1369"/>
              <a:gd name="T13" fmla="*/ 7 h 12"/>
              <a:gd name="T14" fmla="*/ 190 w 1369"/>
              <a:gd name="T15" fmla="*/ 1 h 12"/>
              <a:gd name="T16" fmla="*/ 228 w 1369"/>
              <a:gd name="T17" fmla="*/ 7 h 12"/>
              <a:gd name="T18" fmla="*/ 190 w 1369"/>
              <a:gd name="T19" fmla="*/ 1 h 12"/>
              <a:gd name="T20" fmla="*/ 292 w 1369"/>
              <a:gd name="T21" fmla="*/ 1 h 12"/>
              <a:gd name="T22" fmla="*/ 253 w 1369"/>
              <a:gd name="T23" fmla="*/ 7 h 12"/>
              <a:gd name="T24" fmla="*/ 317 w 1369"/>
              <a:gd name="T25" fmla="*/ 1 h 12"/>
              <a:gd name="T26" fmla="*/ 355 w 1369"/>
              <a:gd name="T27" fmla="*/ 8 h 12"/>
              <a:gd name="T28" fmla="*/ 317 w 1369"/>
              <a:gd name="T29" fmla="*/ 1 h 12"/>
              <a:gd name="T30" fmla="*/ 418 w 1369"/>
              <a:gd name="T31" fmla="*/ 2 h 12"/>
              <a:gd name="T32" fmla="*/ 380 w 1369"/>
              <a:gd name="T33" fmla="*/ 8 h 12"/>
              <a:gd name="T34" fmla="*/ 444 w 1369"/>
              <a:gd name="T35" fmla="*/ 2 h 12"/>
              <a:gd name="T36" fmla="*/ 482 w 1369"/>
              <a:gd name="T37" fmla="*/ 8 h 12"/>
              <a:gd name="T38" fmla="*/ 444 w 1369"/>
              <a:gd name="T39" fmla="*/ 2 h 12"/>
              <a:gd name="T40" fmla="*/ 545 w 1369"/>
              <a:gd name="T41" fmla="*/ 2 h 12"/>
              <a:gd name="T42" fmla="*/ 507 w 1369"/>
              <a:gd name="T43" fmla="*/ 8 h 12"/>
              <a:gd name="T44" fmla="*/ 570 w 1369"/>
              <a:gd name="T45" fmla="*/ 2 h 12"/>
              <a:gd name="T46" fmla="*/ 608 w 1369"/>
              <a:gd name="T47" fmla="*/ 9 h 12"/>
              <a:gd name="T48" fmla="*/ 570 w 1369"/>
              <a:gd name="T49" fmla="*/ 2 h 12"/>
              <a:gd name="T50" fmla="*/ 672 w 1369"/>
              <a:gd name="T51" fmla="*/ 3 h 12"/>
              <a:gd name="T52" fmla="*/ 634 w 1369"/>
              <a:gd name="T53" fmla="*/ 9 h 12"/>
              <a:gd name="T54" fmla="*/ 697 w 1369"/>
              <a:gd name="T55" fmla="*/ 3 h 12"/>
              <a:gd name="T56" fmla="*/ 735 w 1369"/>
              <a:gd name="T57" fmla="*/ 9 h 12"/>
              <a:gd name="T58" fmla="*/ 697 w 1369"/>
              <a:gd name="T59" fmla="*/ 3 h 12"/>
              <a:gd name="T60" fmla="*/ 798 w 1369"/>
              <a:gd name="T61" fmla="*/ 3 h 12"/>
              <a:gd name="T62" fmla="*/ 760 w 1369"/>
              <a:gd name="T63" fmla="*/ 10 h 12"/>
              <a:gd name="T64" fmla="*/ 824 w 1369"/>
              <a:gd name="T65" fmla="*/ 3 h 12"/>
              <a:gd name="T66" fmla="*/ 862 w 1369"/>
              <a:gd name="T67" fmla="*/ 10 h 12"/>
              <a:gd name="T68" fmla="*/ 824 w 1369"/>
              <a:gd name="T69" fmla="*/ 3 h 12"/>
              <a:gd name="T70" fmla="*/ 925 w 1369"/>
              <a:gd name="T71" fmla="*/ 4 h 12"/>
              <a:gd name="T72" fmla="*/ 887 w 1369"/>
              <a:gd name="T73" fmla="*/ 10 h 12"/>
              <a:gd name="T74" fmla="*/ 951 w 1369"/>
              <a:gd name="T75" fmla="*/ 4 h 12"/>
              <a:gd name="T76" fmla="*/ 989 w 1369"/>
              <a:gd name="T77" fmla="*/ 11 h 12"/>
              <a:gd name="T78" fmla="*/ 951 w 1369"/>
              <a:gd name="T79" fmla="*/ 4 h 12"/>
              <a:gd name="T80" fmla="*/ 1052 w 1369"/>
              <a:gd name="T81" fmla="*/ 5 h 12"/>
              <a:gd name="T82" fmla="*/ 1014 w 1369"/>
              <a:gd name="T83" fmla="*/ 11 h 12"/>
              <a:gd name="T84" fmla="*/ 1077 w 1369"/>
              <a:gd name="T85" fmla="*/ 5 h 12"/>
              <a:gd name="T86" fmla="*/ 1115 w 1369"/>
              <a:gd name="T87" fmla="*/ 11 h 12"/>
              <a:gd name="T88" fmla="*/ 1077 w 1369"/>
              <a:gd name="T89" fmla="*/ 5 h 12"/>
              <a:gd name="T90" fmla="*/ 1179 w 1369"/>
              <a:gd name="T91" fmla="*/ 5 h 12"/>
              <a:gd name="T92" fmla="*/ 1141 w 1369"/>
              <a:gd name="T93" fmla="*/ 11 h 12"/>
              <a:gd name="T94" fmla="*/ 1204 w 1369"/>
              <a:gd name="T95" fmla="*/ 5 h 12"/>
              <a:gd name="T96" fmla="*/ 1242 w 1369"/>
              <a:gd name="T97" fmla="*/ 12 h 12"/>
              <a:gd name="T98" fmla="*/ 1204 w 1369"/>
              <a:gd name="T99" fmla="*/ 5 h 12"/>
              <a:gd name="T100" fmla="*/ 1305 w 1369"/>
              <a:gd name="T101" fmla="*/ 6 h 12"/>
              <a:gd name="T102" fmla="*/ 1267 w 1369"/>
              <a:gd name="T103" fmla="*/ 12 h 12"/>
              <a:gd name="T104" fmla="*/ 1331 w 1369"/>
              <a:gd name="T105" fmla="*/ 6 h 12"/>
              <a:gd name="T106" fmla="*/ 1369 w 1369"/>
              <a:gd name="T107" fmla="*/ 12 h 12"/>
              <a:gd name="T108" fmla="*/ 1331 w 1369"/>
              <a:gd name="T10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9" h="12">
                <a:moveTo>
                  <a:pt x="0" y="0"/>
                </a:moveTo>
                <a:lnTo>
                  <a:pt x="38" y="0"/>
                </a:lnTo>
                <a:lnTo>
                  <a:pt x="38" y="6"/>
                </a:lnTo>
                <a:lnTo>
                  <a:pt x="0" y="6"/>
                </a:lnTo>
                <a:lnTo>
                  <a:pt x="0" y="0"/>
                </a:lnTo>
                <a:close/>
                <a:moveTo>
                  <a:pt x="63" y="0"/>
                </a:moveTo>
                <a:lnTo>
                  <a:pt x="101" y="0"/>
                </a:lnTo>
                <a:lnTo>
                  <a:pt x="101" y="6"/>
                </a:lnTo>
                <a:lnTo>
                  <a:pt x="63" y="6"/>
                </a:lnTo>
                <a:lnTo>
                  <a:pt x="63" y="0"/>
                </a:lnTo>
                <a:close/>
                <a:moveTo>
                  <a:pt x="127" y="0"/>
                </a:moveTo>
                <a:lnTo>
                  <a:pt x="165" y="0"/>
                </a:lnTo>
                <a:lnTo>
                  <a:pt x="165" y="7"/>
                </a:lnTo>
                <a:lnTo>
                  <a:pt x="127" y="7"/>
                </a:lnTo>
                <a:lnTo>
                  <a:pt x="127" y="0"/>
                </a:lnTo>
                <a:close/>
                <a:moveTo>
                  <a:pt x="190" y="1"/>
                </a:moveTo>
                <a:lnTo>
                  <a:pt x="228" y="1"/>
                </a:lnTo>
                <a:lnTo>
                  <a:pt x="228" y="7"/>
                </a:lnTo>
                <a:lnTo>
                  <a:pt x="190" y="7"/>
                </a:lnTo>
                <a:lnTo>
                  <a:pt x="190" y="1"/>
                </a:lnTo>
                <a:close/>
                <a:moveTo>
                  <a:pt x="253" y="1"/>
                </a:moveTo>
                <a:lnTo>
                  <a:pt x="292" y="1"/>
                </a:lnTo>
                <a:lnTo>
                  <a:pt x="291" y="7"/>
                </a:lnTo>
                <a:lnTo>
                  <a:pt x="253" y="7"/>
                </a:lnTo>
                <a:lnTo>
                  <a:pt x="253" y="1"/>
                </a:lnTo>
                <a:close/>
                <a:moveTo>
                  <a:pt x="317" y="1"/>
                </a:moveTo>
                <a:lnTo>
                  <a:pt x="355" y="1"/>
                </a:lnTo>
                <a:lnTo>
                  <a:pt x="355" y="8"/>
                </a:lnTo>
                <a:lnTo>
                  <a:pt x="317" y="7"/>
                </a:lnTo>
                <a:lnTo>
                  <a:pt x="317" y="1"/>
                </a:lnTo>
                <a:close/>
                <a:moveTo>
                  <a:pt x="380" y="1"/>
                </a:moveTo>
                <a:lnTo>
                  <a:pt x="418" y="2"/>
                </a:lnTo>
                <a:lnTo>
                  <a:pt x="418" y="8"/>
                </a:lnTo>
                <a:lnTo>
                  <a:pt x="380" y="8"/>
                </a:lnTo>
                <a:lnTo>
                  <a:pt x="380" y="1"/>
                </a:lnTo>
                <a:close/>
                <a:moveTo>
                  <a:pt x="444" y="2"/>
                </a:moveTo>
                <a:lnTo>
                  <a:pt x="482" y="2"/>
                </a:lnTo>
                <a:lnTo>
                  <a:pt x="482" y="8"/>
                </a:lnTo>
                <a:lnTo>
                  <a:pt x="444" y="8"/>
                </a:lnTo>
                <a:lnTo>
                  <a:pt x="444" y="2"/>
                </a:lnTo>
                <a:close/>
                <a:moveTo>
                  <a:pt x="507" y="2"/>
                </a:moveTo>
                <a:lnTo>
                  <a:pt x="545" y="2"/>
                </a:lnTo>
                <a:lnTo>
                  <a:pt x="545" y="9"/>
                </a:lnTo>
                <a:lnTo>
                  <a:pt x="507" y="8"/>
                </a:lnTo>
                <a:lnTo>
                  <a:pt x="507" y="2"/>
                </a:lnTo>
                <a:close/>
                <a:moveTo>
                  <a:pt x="570" y="2"/>
                </a:moveTo>
                <a:lnTo>
                  <a:pt x="608" y="2"/>
                </a:lnTo>
                <a:lnTo>
                  <a:pt x="608" y="9"/>
                </a:lnTo>
                <a:lnTo>
                  <a:pt x="570" y="9"/>
                </a:lnTo>
                <a:lnTo>
                  <a:pt x="570" y="2"/>
                </a:lnTo>
                <a:close/>
                <a:moveTo>
                  <a:pt x="634" y="3"/>
                </a:moveTo>
                <a:lnTo>
                  <a:pt x="672" y="3"/>
                </a:lnTo>
                <a:lnTo>
                  <a:pt x="672" y="9"/>
                </a:lnTo>
                <a:lnTo>
                  <a:pt x="634" y="9"/>
                </a:lnTo>
                <a:lnTo>
                  <a:pt x="634" y="3"/>
                </a:lnTo>
                <a:close/>
                <a:moveTo>
                  <a:pt x="697" y="3"/>
                </a:moveTo>
                <a:lnTo>
                  <a:pt x="735" y="3"/>
                </a:lnTo>
                <a:lnTo>
                  <a:pt x="735" y="9"/>
                </a:lnTo>
                <a:lnTo>
                  <a:pt x="697" y="9"/>
                </a:lnTo>
                <a:lnTo>
                  <a:pt x="697" y="3"/>
                </a:lnTo>
                <a:close/>
                <a:moveTo>
                  <a:pt x="760" y="3"/>
                </a:moveTo>
                <a:lnTo>
                  <a:pt x="798" y="3"/>
                </a:lnTo>
                <a:lnTo>
                  <a:pt x="798" y="10"/>
                </a:lnTo>
                <a:lnTo>
                  <a:pt x="760" y="10"/>
                </a:lnTo>
                <a:lnTo>
                  <a:pt x="760" y="3"/>
                </a:lnTo>
                <a:close/>
                <a:moveTo>
                  <a:pt x="824" y="3"/>
                </a:moveTo>
                <a:lnTo>
                  <a:pt x="862" y="4"/>
                </a:lnTo>
                <a:lnTo>
                  <a:pt x="862" y="10"/>
                </a:lnTo>
                <a:lnTo>
                  <a:pt x="824" y="10"/>
                </a:lnTo>
                <a:lnTo>
                  <a:pt x="824" y="3"/>
                </a:lnTo>
                <a:close/>
                <a:moveTo>
                  <a:pt x="887" y="4"/>
                </a:moveTo>
                <a:lnTo>
                  <a:pt x="925" y="4"/>
                </a:lnTo>
                <a:lnTo>
                  <a:pt x="925" y="10"/>
                </a:lnTo>
                <a:lnTo>
                  <a:pt x="887" y="10"/>
                </a:lnTo>
                <a:lnTo>
                  <a:pt x="887" y="4"/>
                </a:lnTo>
                <a:close/>
                <a:moveTo>
                  <a:pt x="951" y="4"/>
                </a:moveTo>
                <a:lnTo>
                  <a:pt x="989" y="4"/>
                </a:lnTo>
                <a:lnTo>
                  <a:pt x="989" y="11"/>
                </a:lnTo>
                <a:lnTo>
                  <a:pt x="950" y="10"/>
                </a:lnTo>
                <a:lnTo>
                  <a:pt x="951" y="4"/>
                </a:lnTo>
                <a:close/>
                <a:moveTo>
                  <a:pt x="1014" y="4"/>
                </a:moveTo>
                <a:lnTo>
                  <a:pt x="1052" y="5"/>
                </a:lnTo>
                <a:lnTo>
                  <a:pt x="1052" y="11"/>
                </a:lnTo>
                <a:lnTo>
                  <a:pt x="1014" y="11"/>
                </a:lnTo>
                <a:lnTo>
                  <a:pt x="1014" y="4"/>
                </a:lnTo>
                <a:close/>
                <a:moveTo>
                  <a:pt x="1077" y="5"/>
                </a:moveTo>
                <a:lnTo>
                  <a:pt x="1115" y="5"/>
                </a:lnTo>
                <a:lnTo>
                  <a:pt x="1115" y="11"/>
                </a:lnTo>
                <a:lnTo>
                  <a:pt x="1077" y="11"/>
                </a:lnTo>
                <a:lnTo>
                  <a:pt x="1077" y="5"/>
                </a:lnTo>
                <a:close/>
                <a:moveTo>
                  <a:pt x="1141" y="5"/>
                </a:moveTo>
                <a:lnTo>
                  <a:pt x="1179" y="5"/>
                </a:lnTo>
                <a:lnTo>
                  <a:pt x="1179" y="11"/>
                </a:lnTo>
                <a:lnTo>
                  <a:pt x="1141" y="11"/>
                </a:lnTo>
                <a:lnTo>
                  <a:pt x="1141" y="5"/>
                </a:lnTo>
                <a:close/>
                <a:moveTo>
                  <a:pt x="1204" y="5"/>
                </a:moveTo>
                <a:lnTo>
                  <a:pt x="1242" y="5"/>
                </a:lnTo>
                <a:lnTo>
                  <a:pt x="1242" y="12"/>
                </a:lnTo>
                <a:lnTo>
                  <a:pt x="1204" y="12"/>
                </a:lnTo>
                <a:lnTo>
                  <a:pt x="1204" y="5"/>
                </a:lnTo>
                <a:close/>
                <a:moveTo>
                  <a:pt x="1267" y="6"/>
                </a:moveTo>
                <a:lnTo>
                  <a:pt x="1305" y="6"/>
                </a:lnTo>
                <a:lnTo>
                  <a:pt x="1305" y="12"/>
                </a:lnTo>
                <a:lnTo>
                  <a:pt x="1267" y="12"/>
                </a:lnTo>
                <a:lnTo>
                  <a:pt x="1267" y="6"/>
                </a:lnTo>
                <a:close/>
                <a:moveTo>
                  <a:pt x="1331" y="6"/>
                </a:moveTo>
                <a:lnTo>
                  <a:pt x="1369" y="6"/>
                </a:lnTo>
                <a:lnTo>
                  <a:pt x="1369" y="12"/>
                </a:lnTo>
                <a:lnTo>
                  <a:pt x="1331" y="12"/>
                </a:lnTo>
                <a:lnTo>
                  <a:pt x="1331" y="6"/>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14"/>
          <p:cNvSpPr>
            <a:spLocks noChangeShapeType="1"/>
          </p:cNvSpPr>
          <p:nvPr/>
        </p:nvSpPr>
        <p:spPr bwMode="auto">
          <a:xfrm flipH="1">
            <a:off x="10081266" y="3753311"/>
            <a:ext cx="563563" cy="906463"/>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p:cNvSpPr>
            <a:spLocks noEditPoints="1"/>
          </p:cNvSpPr>
          <p:nvPr/>
        </p:nvSpPr>
        <p:spPr bwMode="auto">
          <a:xfrm>
            <a:off x="8466778" y="1465723"/>
            <a:ext cx="9525" cy="2278063"/>
          </a:xfrm>
          <a:custGeom>
            <a:avLst/>
            <a:gdLst>
              <a:gd name="T0" fmla="*/ 0 w 6"/>
              <a:gd name="T1" fmla="*/ 1397 h 1435"/>
              <a:gd name="T2" fmla="*/ 6 w 6"/>
              <a:gd name="T3" fmla="*/ 1435 h 1435"/>
              <a:gd name="T4" fmla="*/ 0 w 6"/>
              <a:gd name="T5" fmla="*/ 1371 h 1435"/>
              <a:gd name="T6" fmla="*/ 6 w 6"/>
              <a:gd name="T7" fmla="*/ 1333 h 1435"/>
              <a:gd name="T8" fmla="*/ 0 w 6"/>
              <a:gd name="T9" fmla="*/ 1371 h 1435"/>
              <a:gd name="T10" fmla="*/ 0 w 6"/>
              <a:gd name="T11" fmla="*/ 1270 h 1435"/>
              <a:gd name="T12" fmla="*/ 6 w 6"/>
              <a:gd name="T13" fmla="*/ 1308 h 1435"/>
              <a:gd name="T14" fmla="*/ 0 w 6"/>
              <a:gd name="T15" fmla="*/ 1244 h 1435"/>
              <a:gd name="T16" fmla="*/ 6 w 6"/>
              <a:gd name="T17" fmla="*/ 1206 h 1435"/>
              <a:gd name="T18" fmla="*/ 0 w 6"/>
              <a:gd name="T19" fmla="*/ 1244 h 1435"/>
              <a:gd name="T20" fmla="*/ 0 w 6"/>
              <a:gd name="T21" fmla="*/ 1143 h 1435"/>
              <a:gd name="T22" fmla="*/ 6 w 6"/>
              <a:gd name="T23" fmla="*/ 1181 h 1435"/>
              <a:gd name="T24" fmla="*/ 0 w 6"/>
              <a:gd name="T25" fmla="*/ 1117 h 1435"/>
              <a:gd name="T26" fmla="*/ 6 w 6"/>
              <a:gd name="T27" fmla="*/ 1079 h 1435"/>
              <a:gd name="T28" fmla="*/ 0 w 6"/>
              <a:gd name="T29" fmla="*/ 1117 h 1435"/>
              <a:gd name="T30" fmla="*/ 0 w 6"/>
              <a:gd name="T31" fmla="*/ 1016 h 1435"/>
              <a:gd name="T32" fmla="*/ 6 w 6"/>
              <a:gd name="T33" fmla="*/ 1054 h 1435"/>
              <a:gd name="T34" fmla="*/ 0 w 6"/>
              <a:gd name="T35" fmla="*/ 990 h 1435"/>
              <a:gd name="T36" fmla="*/ 6 w 6"/>
              <a:gd name="T37" fmla="*/ 952 h 1435"/>
              <a:gd name="T38" fmla="*/ 0 w 6"/>
              <a:gd name="T39" fmla="*/ 990 h 1435"/>
              <a:gd name="T40" fmla="*/ 0 w 6"/>
              <a:gd name="T41" fmla="*/ 889 h 1435"/>
              <a:gd name="T42" fmla="*/ 6 w 6"/>
              <a:gd name="T43" fmla="*/ 927 h 1435"/>
              <a:gd name="T44" fmla="*/ 0 w 6"/>
              <a:gd name="T45" fmla="*/ 863 h 1435"/>
              <a:gd name="T46" fmla="*/ 6 w 6"/>
              <a:gd name="T47" fmla="*/ 825 h 1435"/>
              <a:gd name="T48" fmla="*/ 0 w 6"/>
              <a:gd name="T49" fmla="*/ 863 h 1435"/>
              <a:gd name="T50" fmla="*/ 0 w 6"/>
              <a:gd name="T51" fmla="*/ 762 h 1435"/>
              <a:gd name="T52" fmla="*/ 6 w 6"/>
              <a:gd name="T53" fmla="*/ 800 h 1435"/>
              <a:gd name="T54" fmla="*/ 0 w 6"/>
              <a:gd name="T55" fmla="*/ 737 h 1435"/>
              <a:gd name="T56" fmla="*/ 6 w 6"/>
              <a:gd name="T57" fmla="*/ 698 h 1435"/>
              <a:gd name="T58" fmla="*/ 0 w 6"/>
              <a:gd name="T59" fmla="*/ 737 h 1435"/>
              <a:gd name="T60" fmla="*/ 0 w 6"/>
              <a:gd name="T61" fmla="*/ 635 h 1435"/>
              <a:gd name="T62" fmla="*/ 6 w 6"/>
              <a:gd name="T63" fmla="*/ 673 h 1435"/>
              <a:gd name="T64" fmla="*/ 0 w 6"/>
              <a:gd name="T65" fmla="*/ 610 h 1435"/>
              <a:gd name="T66" fmla="*/ 6 w 6"/>
              <a:gd name="T67" fmla="*/ 571 h 1435"/>
              <a:gd name="T68" fmla="*/ 0 w 6"/>
              <a:gd name="T69" fmla="*/ 610 h 1435"/>
              <a:gd name="T70" fmla="*/ 0 w 6"/>
              <a:gd name="T71" fmla="*/ 508 h 1435"/>
              <a:gd name="T72" fmla="*/ 6 w 6"/>
              <a:gd name="T73" fmla="*/ 546 h 1435"/>
              <a:gd name="T74" fmla="*/ 0 w 6"/>
              <a:gd name="T75" fmla="*/ 483 h 1435"/>
              <a:gd name="T76" fmla="*/ 6 w 6"/>
              <a:gd name="T77" fmla="*/ 445 h 1435"/>
              <a:gd name="T78" fmla="*/ 0 w 6"/>
              <a:gd name="T79" fmla="*/ 483 h 1435"/>
              <a:gd name="T80" fmla="*/ 0 w 6"/>
              <a:gd name="T81" fmla="*/ 381 h 1435"/>
              <a:gd name="T82" fmla="*/ 6 w 6"/>
              <a:gd name="T83" fmla="*/ 419 h 1435"/>
              <a:gd name="T84" fmla="*/ 0 w 6"/>
              <a:gd name="T85" fmla="*/ 356 h 1435"/>
              <a:gd name="T86" fmla="*/ 6 w 6"/>
              <a:gd name="T87" fmla="*/ 318 h 1435"/>
              <a:gd name="T88" fmla="*/ 0 w 6"/>
              <a:gd name="T89" fmla="*/ 356 h 1435"/>
              <a:gd name="T90" fmla="*/ 0 w 6"/>
              <a:gd name="T91" fmla="*/ 254 h 1435"/>
              <a:gd name="T92" fmla="*/ 6 w 6"/>
              <a:gd name="T93" fmla="*/ 292 h 1435"/>
              <a:gd name="T94" fmla="*/ 0 w 6"/>
              <a:gd name="T95" fmla="*/ 229 h 1435"/>
              <a:gd name="T96" fmla="*/ 6 w 6"/>
              <a:gd name="T97" fmla="*/ 191 h 1435"/>
              <a:gd name="T98" fmla="*/ 0 w 6"/>
              <a:gd name="T99" fmla="*/ 229 h 1435"/>
              <a:gd name="T100" fmla="*/ 0 w 6"/>
              <a:gd name="T101" fmla="*/ 127 h 1435"/>
              <a:gd name="T102" fmla="*/ 6 w 6"/>
              <a:gd name="T103" fmla="*/ 165 h 1435"/>
              <a:gd name="T104" fmla="*/ 0 w 6"/>
              <a:gd name="T105" fmla="*/ 102 h 1435"/>
              <a:gd name="T106" fmla="*/ 6 w 6"/>
              <a:gd name="T107" fmla="*/ 64 h 1435"/>
              <a:gd name="T108" fmla="*/ 0 w 6"/>
              <a:gd name="T109" fmla="*/ 102 h 1435"/>
              <a:gd name="T110" fmla="*/ 0 w 6"/>
              <a:gd name="T111" fmla="*/ 0 h 1435"/>
              <a:gd name="T112" fmla="*/ 6 w 6"/>
              <a:gd name="T113" fmla="*/ 38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 h="1435">
                <a:moveTo>
                  <a:pt x="0" y="1435"/>
                </a:moveTo>
                <a:lnTo>
                  <a:pt x="0" y="1397"/>
                </a:lnTo>
                <a:lnTo>
                  <a:pt x="6" y="1397"/>
                </a:lnTo>
                <a:lnTo>
                  <a:pt x="6" y="1435"/>
                </a:lnTo>
                <a:lnTo>
                  <a:pt x="0" y="1435"/>
                </a:lnTo>
                <a:close/>
                <a:moveTo>
                  <a:pt x="0" y="1371"/>
                </a:moveTo>
                <a:lnTo>
                  <a:pt x="0" y="1333"/>
                </a:lnTo>
                <a:lnTo>
                  <a:pt x="6" y="1333"/>
                </a:lnTo>
                <a:lnTo>
                  <a:pt x="6" y="1371"/>
                </a:lnTo>
                <a:lnTo>
                  <a:pt x="0" y="1371"/>
                </a:lnTo>
                <a:close/>
                <a:moveTo>
                  <a:pt x="0" y="1308"/>
                </a:moveTo>
                <a:lnTo>
                  <a:pt x="0" y="1270"/>
                </a:lnTo>
                <a:lnTo>
                  <a:pt x="6" y="1270"/>
                </a:lnTo>
                <a:lnTo>
                  <a:pt x="6" y="1308"/>
                </a:lnTo>
                <a:lnTo>
                  <a:pt x="0" y="1308"/>
                </a:lnTo>
                <a:close/>
                <a:moveTo>
                  <a:pt x="0" y="1244"/>
                </a:moveTo>
                <a:lnTo>
                  <a:pt x="0" y="1206"/>
                </a:lnTo>
                <a:lnTo>
                  <a:pt x="6" y="1206"/>
                </a:lnTo>
                <a:lnTo>
                  <a:pt x="6" y="1244"/>
                </a:lnTo>
                <a:lnTo>
                  <a:pt x="0" y="1244"/>
                </a:lnTo>
                <a:close/>
                <a:moveTo>
                  <a:pt x="0" y="1181"/>
                </a:moveTo>
                <a:lnTo>
                  <a:pt x="0" y="1143"/>
                </a:lnTo>
                <a:lnTo>
                  <a:pt x="6" y="1143"/>
                </a:lnTo>
                <a:lnTo>
                  <a:pt x="6" y="1181"/>
                </a:lnTo>
                <a:lnTo>
                  <a:pt x="0" y="1181"/>
                </a:lnTo>
                <a:close/>
                <a:moveTo>
                  <a:pt x="0" y="1117"/>
                </a:moveTo>
                <a:lnTo>
                  <a:pt x="0" y="1079"/>
                </a:lnTo>
                <a:lnTo>
                  <a:pt x="6" y="1079"/>
                </a:lnTo>
                <a:lnTo>
                  <a:pt x="6" y="1117"/>
                </a:lnTo>
                <a:lnTo>
                  <a:pt x="0" y="1117"/>
                </a:lnTo>
                <a:close/>
                <a:moveTo>
                  <a:pt x="0" y="1054"/>
                </a:moveTo>
                <a:lnTo>
                  <a:pt x="0" y="1016"/>
                </a:lnTo>
                <a:lnTo>
                  <a:pt x="6" y="1016"/>
                </a:lnTo>
                <a:lnTo>
                  <a:pt x="6" y="1054"/>
                </a:lnTo>
                <a:lnTo>
                  <a:pt x="0" y="1054"/>
                </a:lnTo>
                <a:close/>
                <a:moveTo>
                  <a:pt x="0" y="990"/>
                </a:moveTo>
                <a:lnTo>
                  <a:pt x="0" y="952"/>
                </a:lnTo>
                <a:lnTo>
                  <a:pt x="6" y="952"/>
                </a:lnTo>
                <a:lnTo>
                  <a:pt x="6" y="990"/>
                </a:lnTo>
                <a:lnTo>
                  <a:pt x="0" y="990"/>
                </a:lnTo>
                <a:close/>
                <a:moveTo>
                  <a:pt x="0" y="927"/>
                </a:moveTo>
                <a:lnTo>
                  <a:pt x="0" y="889"/>
                </a:lnTo>
                <a:lnTo>
                  <a:pt x="6" y="889"/>
                </a:lnTo>
                <a:lnTo>
                  <a:pt x="6" y="927"/>
                </a:lnTo>
                <a:lnTo>
                  <a:pt x="0" y="927"/>
                </a:lnTo>
                <a:close/>
                <a:moveTo>
                  <a:pt x="0" y="863"/>
                </a:moveTo>
                <a:lnTo>
                  <a:pt x="0" y="825"/>
                </a:lnTo>
                <a:lnTo>
                  <a:pt x="6" y="825"/>
                </a:lnTo>
                <a:lnTo>
                  <a:pt x="6" y="863"/>
                </a:lnTo>
                <a:lnTo>
                  <a:pt x="0" y="863"/>
                </a:lnTo>
                <a:close/>
                <a:moveTo>
                  <a:pt x="0" y="800"/>
                </a:moveTo>
                <a:lnTo>
                  <a:pt x="0" y="762"/>
                </a:lnTo>
                <a:lnTo>
                  <a:pt x="6" y="762"/>
                </a:lnTo>
                <a:lnTo>
                  <a:pt x="6" y="800"/>
                </a:lnTo>
                <a:lnTo>
                  <a:pt x="0" y="800"/>
                </a:lnTo>
                <a:close/>
                <a:moveTo>
                  <a:pt x="0" y="737"/>
                </a:moveTo>
                <a:lnTo>
                  <a:pt x="0" y="698"/>
                </a:lnTo>
                <a:lnTo>
                  <a:pt x="6" y="698"/>
                </a:lnTo>
                <a:lnTo>
                  <a:pt x="6" y="737"/>
                </a:lnTo>
                <a:lnTo>
                  <a:pt x="0" y="737"/>
                </a:lnTo>
                <a:close/>
                <a:moveTo>
                  <a:pt x="0" y="673"/>
                </a:moveTo>
                <a:lnTo>
                  <a:pt x="0" y="635"/>
                </a:lnTo>
                <a:lnTo>
                  <a:pt x="6" y="635"/>
                </a:lnTo>
                <a:lnTo>
                  <a:pt x="6" y="673"/>
                </a:lnTo>
                <a:lnTo>
                  <a:pt x="0" y="673"/>
                </a:lnTo>
                <a:close/>
                <a:moveTo>
                  <a:pt x="0" y="610"/>
                </a:moveTo>
                <a:lnTo>
                  <a:pt x="0" y="571"/>
                </a:lnTo>
                <a:lnTo>
                  <a:pt x="6" y="571"/>
                </a:lnTo>
                <a:lnTo>
                  <a:pt x="6" y="610"/>
                </a:lnTo>
                <a:lnTo>
                  <a:pt x="0" y="610"/>
                </a:lnTo>
                <a:close/>
                <a:moveTo>
                  <a:pt x="0" y="546"/>
                </a:moveTo>
                <a:lnTo>
                  <a:pt x="0" y="508"/>
                </a:lnTo>
                <a:lnTo>
                  <a:pt x="6" y="508"/>
                </a:lnTo>
                <a:lnTo>
                  <a:pt x="6" y="546"/>
                </a:lnTo>
                <a:lnTo>
                  <a:pt x="0" y="546"/>
                </a:lnTo>
                <a:close/>
                <a:moveTo>
                  <a:pt x="0" y="483"/>
                </a:moveTo>
                <a:lnTo>
                  <a:pt x="0" y="445"/>
                </a:lnTo>
                <a:lnTo>
                  <a:pt x="6" y="445"/>
                </a:lnTo>
                <a:lnTo>
                  <a:pt x="6" y="483"/>
                </a:lnTo>
                <a:lnTo>
                  <a:pt x="0" y="483"/>
                </a:lnTo>
                <a:close/>
                <a:moveTo>
                  <a:pt x="0" y="419"/>
                </a:moveTo>
                <a:lnTo>
                  <a:pt x="0" y="381"/>
                </a:lnTo>
                <a:lnTo>
                  <a:pt x="6" y="381"/>
                </a:lnTo>
                <a:lnTo>
                  <a:pt x="6" y="419"/>
                </a:lnTo>
                <a:lnTo>
                  <a:pt x="0" y="419"/>
                </a:lnTo>
                <a:close/>
                <a:moveTo>
                  <a:pt x="0" y="356"/>
                </a:moveTo>
                <a:lnTo>
                  <a:pt x="0" y="318"/>
                </a:lnTo>
                <a:lnTo>
                  <a:pt x="6" y="318"/>
                </a:lnTo>
                <a:lnTo>
                  <a:pt x="6" y="356"/>
                </a:lnTo>
                <a:lnTo>
                  <a:pt x="0" y="356"/>
                </a:lnTo>
                <a:close/>
                <a:moveTo>
                  <a:pt x="0" y="292"/>
                </a:moveTo>
                <a:lnTo>
                  <a:pt x="0" y="254"/>
                </a:lnTo>
                <a:lnTo>
                  <a:pt x="6" y="254"/>
                </a:lnTo>
                <a:lnTo>
                  <a:pt x="6" y="292"/>
                </a:lnTo>
                <a:lnTo>
                  <a:pt x="0" y="292"/>
                </a:lnTo>
                <a:close/>
                <a:moveTo>
                  <a:pt x="0" y="229"/>
                </a:moveTo>
                <a:lnTo>
                  <a:pt x="0" y="191"/>
                </a:lnTo>
                <a:lnTo>
                  <a:pt x="6" y="191"/>
                </a:lnTo>
                <a:lnTo>
                  <a:pt x="6" y="229"/>
                </a:lnTo>
                <a:lnTo>
                  <a:pt x="0" y="229"/>
                </a:lnTo>
                <a:close/>
                <a:moveTo>
                  <a:pt x="0" y="165"/>
                </a:moveTo>
                <a:lnTo>
                  <a:pt x="0" y="127"/>
                </a:lnTo>
                <a:lnTo>
                  <a:pt x="6" y="127"/>
                </a:lnTo>
                <a:lnTo>
                  <a:pt x="6" y="165"/>
                </a:lnTo>
                <a:lnTo>
                  <a:pt x="0" y="165"/>
                </a:lnTo>
                <a:close/>
                <a:moveTo>
                  <a:pt x="0" y="102"/>
                </a:moveTo>
                <a:lnTo>
                  <a:pt x="0" y="64"/>
                </a:lnTo>
                <a:lnTo>
                  <a:pt x="6" y="64"/>
                </a:lnTo>
                <a:lnTo>
                  <a:pt x="6" y="102"/>
                </a:lnTo>
                <a:lnTo>
                  <a:pt x="0" y="102"/>
                </a:lnTo>
                <a:close/>
                <a:moveTo>
                  <a:pt x="0" y="38"/>
                </a:moveTo>
                <a:lnTo>
                  <a:pt x="0" y="0"/>
                </a:lnTo>
                <a:lnTo>
                  <a:pt x="6" y="0"/>
                </a:lnTo>
                <a:lnTo>
                  <a:pt x="6" y="38"/>
                </a:lnTo>
                <a:lnTo>
                  <a:pt x="0" y="38"/>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16"/>
          <p:cNvSpPr>
            <a:spLocks noChangeShapeType="1"/>
          </p:cNvSpPr>
          <p:nvPr/>
        </p:nvSpPr>
        <p:spPr bwMode="auto">
          <a:xfrm>
            <a:off x="8471541" y="1446673"/>
            <a:ext cx="2173288" cy="95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17"/>
          <p:cNvSpPr>
            <a:spLocks noChangeShapeType="1"/>
          </p:cNvSpPr>
          <p:nvPr/>
        </p:nvSpPr>
        <p:spPr bwMode="auto">
          <a:xfrm>
            <a:off x="10644828" y="1456198"/>
            <a:ext cx="0" cy="2297113"/>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8"/>
          <p:cNvSpPr>
            <a:spLocks noChangeShapeType="1"/>
          </p:cNvSpPr>
          <p:nvPr/>
        </p:nvSpPr>
        <p:spPr bwMode="auto">
          <a:xfrm flipH="1">
            <a:off x="9993953" y="1456198"/>
            <a:ext cx="650875" cy="9366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9"/>
          <p:cNvSpPr>
            <a:spLocks noChangeShapeType="1"/>
          </p:cNvSpPr>
          <p:nvPr/>
        </p:nvSpPr>
        <p:spPr bwMode="auto">
          <a:xfrm flipH="1">
            <a:off x="7825428" y="1446673"/>
            <a:ext cx="646113" cy="102870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p:cNvSpPr>
            <a:spLocks noEditPoints="1"/>
          </p:cNvSpPr>
          <p:nvPr/>
        </p:nvSpPr>
        <p:spPr bwMode="auto">
          <a:xfrm>
            <a:off x="9271641" y="2022936"/>
            <a:ext cx="9525" cy="2176463"/>
          </a:xfrm>
          <a:custGeom>
            <a:avLst/>
            <a:gdLst>
              <a:gd name="T0" fmla="*/ 6 w 6"/>
              <a:gd name="T1" fmla="*/ 38 h 1371"/>
              <a:gd name="T2" fmla="*/ 0 w 6"/>
              <a:gd name="T3" fmla="*/ 0 h 1371"/>
              <a:gd name="T4" fmla="*/ 6 w 6"/>
              <a:gd name="T5" fmla="*/ 64 h 1371"/>
              <a:gd name="T6" fmla="*/ 0 w 6"/>
              <a:gd name="T7" fmla="*/ 102 h 1371"/>
              <a:gd name="T8" fmla="*/ 6 w 6"/>
              <a:gd name="T9" fmla="*/ 64 h 1371"/>
              <a:gd name="T10" fmla="*/ 6 w 6"/>
              <a:gd name="T11" fmla="*/ 165 h 1371"/>
              <a:gd name="T12" fmla="*/ 0 w 6"/>
              <a:gd name="T13" fmla="*/ 127 h 1371"/>
              <a:gd name="T14" fmla="*/ 6 w 6"/>
              <a:gd name="T15" fmla="*/ 191 h 1371"/>
              <a:gd name="T16" fmla="*/ 0 w 6"/>
              <a:gd name="T17" fmla="*/ 229 h 1371"/>
              <a:gd name="T18" fmla="*/ 6 w 6"/>
              <a:gd name="T19" fmla="*/ 191 h 1371"/>
              <a:gd name="T20" fmla="*/ 6 w 6"/>
              <a:gd name="T21" fmla="*/ 292 h 1371"/>
              <a:gd name="T22" fmla="*/ 0 w 6"/>
              <a:gd name="T23" fmla="*/ 254 h 1371"/>
              <a:gd name="T24" fmla="*/ 6 w 6"/>
              <a:gd name="T25" fmla="*/ 318 h 1371"/>
              <a:gd name="T26" fmla="*/ 0 w 6"/>
              <a:gd name="T27" fmla="*/ 356 h 1371"/>
              <a:gd name="T28" fmla="*/ 6 w 6"/>
              <a:gd name="T29" fmla="*/ 318 h 1371"/>
              <a:gd name="T30" fmla="*/ 6 w 6"/>
              <a:gd name="T31" fmla="*/ 419 h 1371"/>
              <a:gd name="T32" fmla="*/ 0 w 6"/>
              <a:gd name="T33" fmla="*/ 381 h 1371"/>
              <a:gd name="T34" fmla="*/ 6 w 6"/>
              <a:gd name="T35" fmla="*/ 445 h 1371"/>
              <a:gd name="T36" fmla="*/ 0 w 6"/>
              <a:gd name="T37" fmla="*/ 483 h 1371"/>
              <a:gd name="T38" fmla="*/ 6 w 6"/>
              <a:gd name="T39" fmla="*/ 445 h 1371"/>
              <a:gd name="T40" fmla="*/ 6 w 6"/>
              <a:gd name="T41" fmla="*/ 546 h 1371"/>
              <a:gd name="T42" fmla="*/ 0 w 6"/>
              <a:gd name="T43" fmla="*/ 508 h 1371"/>
              <a:gd name="T44" fmla="*/ 6 w 6"/>
              <a:gd name="T45" fmla="*/ 572 h 1371"/>
              <a:gd name="T46" fmla="*/ 0 w 6"/>
              <a:gd name="T47" fmla="*/ 610 h 1371"/>
              <a:gd name="T48" fmla="*/ 6 w 6"/>
              <a:gd name="T49" fmla="*/ 572 h 1371"/>
              <a:gd name="T50" fmla="*/ 6 w 6"/>
              <a:gd name="T51" fmla="*/ 673 h 1371"/>
              <a:gd name="T52" fmla="*/ 0 w 6"/>
              <a:gd name="T53" fmla="*/ 635 h 1371"/>
              <a:gd name="T54" fmla="*/ 6 w 6"/>
              <a:gd name="T55" fmla="*/ 699 h 1371"/>
              <a:gd name="T56" fmla="*/ 0 w 6"/>
              <a:gd name="T57" fmla="*/ 737 h 1371"/>
              <a:gd name="T58" fmla="*/ 6 w 6"/>
              <a:gd name="T59" fmla="*/ 699 h 1371"/>
              <a:gd name="T60" fmla="*/ 6 w 6"/>
              <a:gd name="T61" fmla="*/ 800 h 1371"/>
              <a:gd name="T62" fmla="*/ 0 w 6"/>
              <a:gd name="T63" fmla="*/ 762 h 1371"/>
              <a:gd name="T64" fmla="*/ 6 w 6"/>
              <a:gd name="T65" fmla="*/ 826 h 1371"/>
              <a:gd name="T66" fmla="*/ 0 w 6"/>
              <a:gd name="T67" fmla="*/ 864 h 1371"/>
              <a:gd name="T68" fmla="*/ 6 w 6"/>
              <a:gd name="T69" fmla="*/ 826 h 1371"/>
              <a:gd name="T70" fmla="*/ 6 w 6"/>
              <a:gd name="T71" fmla="*/ 927 h 1371"/>
              <a:gd name="T72" fmla="*/ 0 w 6"/>
              <a:gd name="T73" fmla="*/ 889 h 1371"/>
              <a:gd name="T74" fmla="*/ 6 w 6"/>
              <a:gd name="T75" fmla="*/ 953 h 1371"/>
              <a:gd name="T76" fmla="*/ 0 w 6"/>
              <a:gd name="T77" fmla="*/ 991 h 1371"/>
              <a:gd name="T78" fmla="*/ 6 w 6"/>
              <a:gd name="T79" fmla="*/ 953 h 1371"/>
              <a:gd name="T80" fmla="*/ 6 w 6"/>
              <a:gd name="T81" fmla="*/ 1054 h 1371"/>
              <a:gd name="T82" fmla="*/ 0 w 6"/>
              <a:gd name="T83" fmla="*/ 1016 h 1371"/>
              <a:gd name="T84" fmla="*/ 6 w 6"/>
              <a:gd name="T85" fmla="*/ 1079 h 1371"/>
              <a:gd name="T86" fmla="*/ 0 w 6"/>
              <a:gd name="T87" fmla="*/ 1118 h 1371"/>
              <a:gd name="T88" fmla="*/ 6 w 6"/>
              <a:gd name="T89" fmla="*/ 1079 h 1371"/>
              <a:gd name="T90" fmla="*/ 6 w 6"/>
              <a:gd name="T91" fmla="*/ 1181 h 1371"/>
              <a:gd name="T92" fmla="*/ 0 w 6"/>
              <a:gd name="T93" fmla="*/ 1143 h 1371"/>
              <a:gd name="T94" fmla="*/ 6 w 6"/>
              <a:gd name="T95" fmla="*/ 1206 h 1371"/>
              <a:gd name="T96" fmla="*/ 0 w 6"/>
              <a:gd name="T97" fmla="*/ 1245 h 1371"/>
              <a:gd name="T98" fmla="*/ 6 w 6"/>
              <a:gd name="T99" fmla="*/ 1206 h 1371"/>
              <a:gd name="T100" fmla="*/ 6 w 6"/>
              <a:gd name="T101" fmla="*/ 1308 h 1371"/>
              <a:gd name="T102" fmla="*/ 0 w 6"/>
              <a:gd name="T103" fmla="*/ 1270 h 1371"/>
              <a:gd name="T104" fmla="*/ 6 w 6"/>
              <a:gd name="T105" fmla="*/ 1333 h 1371"/>
              <a:gd name="T106" fmla="*/ 0 w 6"/>
              <a:gd name="T107" fmla="*/ 1371 h 1371"/>
              <a:gd name="T108" fmla="*/ 6 w 6"/>
              <a:gd name="T109" fmla="*/ 1333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 h="1371">
                <a:moveTo>
                  <a:pt x="6" y="0"/>
                </a:moveTo>
                <a:lnTo>
                  <a:pt x="6" y="38"/>
                </a:lnTo>
                <a:lnTo>
                  <a:pt x="0" y="38"/>
                </a:lnTo>
                <a:lnTo>
                  <a:pt x="0" y="0"/>
                </a:lnTo>
                <a:lnTo>
                  <a:pt x="6" y="0"/>
                </a:lnTo>
                <a:close/>
                <a:moveTo>
                  <a:pt x="6" y="64"/>
                </a:moveTo>
                <a:lnTo>
                  <a:pt x="6" y="102"/>
                </a:lnTo>
                <a:lnTo>
                  <a:pt x="0" y="102"/>
                </a:lnTo>
                <a:lnTo>
                  <a:pt x="0" y="64"/>
                </a:lnTo>
                <a:lnTo>
                  <a:pt x="6" y="64"/>
                </a:lnTo>
                <a:close/>
                <a:moveTo>
                  <a:pt x="6" y="127"/>
                </a:moveTo>
                <a:lnTo>
                  <a:pt x="6" y="165"/>
                </a:lnTo>
                <a:lnTo>
                  <a:pt x="0" y="165"/>
                </a:lnTo>
                <a:lnTo>
                  <a:pt x="0" y="127"/>
                </a:lnTo>
                <a:lnTo>
                  <a:pt x="6" y="127"/>
                </a:lnTo>
                <a:close/>
                <a:moveTo>
                  <a:pt x="6" y="191"/>
                </a:moveTo>
                <a:lnTo>
                  <a:pt x="6" y="229"/>
                </a:lnTo>
                <a:lnTo>
                  <a:pt x="0" y="229"/>
                </a:lnTo>
                <a:lnTo>
                  <a:pt x="0" y="191"/>
                </a:lnTo>
                <a:lnTo>
                  <a:pt x="6" y="191"/>
                </a:lnTo>
                <a:close/>
                <a:moveTo>
                  <a:pt x="6" y="254"/>
                </a:moveTo>
                <a:lnTo>
                  <a:pt x="6" y="292"/>
                </a:lnTo>
                <a:lnTo>
                  <a:pt x="0" y="292"/>
                </a:lnTo>
                <a:lnTo>
                  <a:pt x="0" y="254"/>
                </a:lnTo>
                <a:lnTo>
                  <a:pt x="6" y="254"/>
                </a:lnTo>
                <a:close/>
                <a:moveTo>
                  <a:pt x="6" y="318"/>
                </a:moveTo>
                <a:lnTo>
                  <a:pt x="6" y="356"/>
                </a:lnTo>
                <a:lnTo>
                  <a:pt x="0" y="356"/>
                </a:lnTo>
                <a:lnTo>
                  <a:pt x="0" y="318"/>
                </a:lnTo>
                <a:lnTo>
                  <a:pt x="6" y="318"/>
                </a:lnTo>
                <a:close/>
                <a:moveTo>
                  <a:pt x="6" y="381"/>
                </a:moveTo>
                <a:lnTo>
                  <a:pt x="6" y="419"/>
                </a:lnTo>
                <a:lnTo>
                  <a:pt x="0" y="419"/>
                </a:lnTo>
                <a:lnTo>
                  <a:pt x="0" y="381"/>
                </a:lnTo>
                <a:lnTo>
                  <a:pt x="6" y="381"/>
                </a:lnTo>
                <a:close/>
                <a:moveTo>
                  <a:pt x="6" y="445"/>
                </a:moveTo>
                <a:lnTo>
                  <a:pt x="6" y="483"/>
                </a:lnTo>
                <a:lnTo>
                  <a:pt x="0" y="483"/>
                </a:lnTo>
                <a:lnTo>
                  <a:pt x="0" y="445"/>
                </a:lnTo>
                <a:lnTo>
                  <a:pt x="6" y="445"/>
                </a:lnTo>
                <a:close/>
                <a:moveTo>
                  <a:pt x="6" y="508"/>
                </a:moveTo>
                <a:lnTo>
                  <a:pt x="6" y="546"/>
                </a:lnTo>
                <a:lnTo>
                  <a:pt x="0" y="546"/>
                </a:lnTo>
                <a:lnTo>
                  <a:pt x="0" y="508"/>
                </a:lnTo>
                <a:lnTo>
                  <a:pt x="6" y="508"/>
                </a:lnTo>
                <a:close/>
                <a:moveTo>
                  <a:pt x="6" y="572"/>
                </a:moveTo>
                <a:lnTo>
                  <a:pt x="6" y="610"/>
                </a:lnTo>
                <a:lnTo>
                  <a:pt x="0" y="610"/>
                </a:lnTo>
                <a:lnTo>
                  <a:pt x="0" y="572"/>
                </a:lnTo>
                <a:lnTo>
                  <a:pt x="6" y="572"/>
                </a:lnTo>
                <a:close/>
                <a:moveTo>
                  <a:pt x="6" y="635"/>
                </a:moveTo>
                <a:lnTo>
                  <a:pt x="6" y="673"/>
                </a:lnTo>
                <a:lnTo>
                  <a:pt x="0" y="673"/>
                </a:lnTo>
                <a:lnTo>
                  <a:pt x="0" y="635"/>
                </a:lnTo>
                <a:lnTo>
                  <a:pt x="6" y="635"/>
                </a:lnTo>
                <a:close/>
                <a:moveTo>
                  <a:pt x="6" y="699"/>
                </a:moveTo>
                <a:lnTo>
                  <a:pt x="6" y="737"/>
                </a:lnTo>
                <a:lnTo>
                  <a:pt x="0" y="737"/>
                </a:lnTo>
                <a:lnTo>
                  <a:pt x="0" y="699"/>
                </a:lnTo>
                <a:lnTo>
                  <a:pt x="6" y="699"/>
                </a:lnTo>
                <a:close/>
                <a:moveTo>
                  <a:pt x="6" y="762"/>
                </a:moveTo>
                <a:lnTo>
                  <a:pt x="6" y="800"/>
                </a:lnTo>
                <a:lnTo>
                  <a:pt x="0" y="800"/>
                </a:lnTo>
                <a:lnTo>
                  <a:pt x="0" y="762"/>
                </a:lnTo>
                <a:lnTo>
                  <a:pt x="6" y="762"/>
                </a:lnTo>
                <a:close/>
                <a:moveTo>
                  <a:pt x="6" y="826"/>
                </a:moveTo>
                <a:lnTo>
                  <a:pt x="6" y="864"/>
                </a:lnTo>
                <a:lnTo>
                  <a:pt x="0" y="864"/>
                </a:lnTo>
                <a:lnTo>
                  <a:pt x="0" y="826"/>
                </a:lnTo>
                <a:lnTo>
                  <a:pt x="6" y="826"/>
                </a:lnTo>
                <a:close/>
                <a:moveTo>
                  <a:pt x="6" y="889"/>
                </a:moveTo>
                <a:lnTo>
                  <a:pt x="6" y="927"/>
                </a:lnTo>
                <a:lnTo>
                  <a:pt x="0" y="927"/>
                </a:lnTo>
                <a:lnTo>
                  <a:pt x="0" y="889"/>
                </a:lnTo>
                <a:lnTo>
                  <a:pt x="6" y="889"/>
                </a:lnTo>
                <a:close/>
                <a:moveTo>
                  <a:pt x="6" y="953"/>
                </a:moveTo>
                <a:lnTo>
                  <a:pt x="6" y="991"/>
                </a:lnTo>
                <a:lnTo>
                  <a:pt x="0" y="991"/>
                </a:lnTo>
                <a:lnTo>
                  <a:pt x="0" y="953"/>
                </a:lnTo>
                <a:lnTo>
                  <a:pt x="6" y="953"/>
                </a:lnTo>
                <a:close/>
                <a:moveTo>
                  <a:pt x="6" y="1016"/>
                </a:moveTo>
                <a:lnTo>
                  <a:pt x="6" y="1054"/>
                </a:lnTo>
                <a:lnTo>
                  <a:pt x="0" y="1054"/>
                </a:lnTo>
                <a:lnTo>
                  <a:pt x="0" y="1016"/>
                </a:lnTo>
                <a:lnTo>
                  <a:pt x="6" y="1016"/>
                </a:lnTo>
                <a:close/>
                <a:moveTo>
                  <a:pt x="6" y="1079"/>
                </a:moveTo>
                <a:lnTo>
                  <a:pt x="6" y="1118"/>
                </a:lnTo>
                <a:lnTo>
                  <a:pt x="0" y="1118"/>
                </a:lnTo>
                <a:lnTo>
                  <a:pt x="0" y="1079"/>
                </a:lnTo>
                <a:lnTo>
                  <a:pt x="6" y="1079"/>
                </a:lnTo>
                <a:close/>
                <a:moveTo>
                  <a:pt x="6" y="1143"/>
                </a:moveTo>
                <a:lnTo>
                  <a:pt x="6" y="1181"/>
                </a:lnTo>
                <a:lnTo>
                  <a:pt x="0" y="1181"/>
                </a:lnTo>
                <a:lnTo>
                  <a:pt x="0" y="1143"/>
                </a:lnTo>
                <a:lnTo>
                  <a:pt x="6" y="1143"/>
                </a:lnTo>
                <a:close/>
                <a:moveTo>
                  <a:pt x="6" y="1206"/>
                </a:moveTo>
                <a:lnTo>
                  <a:pt x="6" y="1245"/>
                </a:lnTo>
                <a:lnTo>
                  <a:pt x="0" y="1245"/>
                </a:lnTo>
                <a:lnTo>
                  <a:pt x="0" y="1206"/>
                </a:lnTo>
                <a:lnTo>
                  <a:pt x="6" y="1206"/>
                </a:lnTo>
                <a:close/>
                <a:moveTo>
                  <a:pt x="6" y="1270"/>
                </a:moveTo>
                <a:lnTo>
                  <a:pt x="6" y="1308"/>
                </a:lnTo>
                <a:lnTo>
                  <a:pt x="0" y="1308"/>
                </a:lnTo>
                <a:lnTo>
                  <a:pt x="0" y="1270"/>
                </a:lnTo>
                <a:lnTo>
                  <a:pt x="6" y="1270"/>
                </a:lnTo>
                <a:close/>
                <a:moveTo>
                  <a:pt x="6" y="1333"/>
                </a:moveTo>
                <a:lnTo>
                  <a:pt x="6" y="1371"/>
                </a:lnTo>
                <a:lnTo>
                  <a:pt x="0" y="1371"/>
                </a:lnTo>
                <a:lnTo>
                  <a:pt x="0" y="1333"/>
                </a:lnTo>
                <a:lnTo>
                  <a:pt x="6" y="1333"/>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p:cNvSpPr>
            <a:spLocks noEditPoints="1"/>
          </p:cNvSpPr>
          <p:nvPr/>
        </p:nvSpPr>
        <p:spPr bwMode="auto">
          <a:xfrm>
            <a:off x="8270227" y="2013411"/>
            <a:ext cx="1014413" cy="2046288"/>
          </a:xfrm>
          <a:custGeom>
            <a:avLst/>
            <a:gdLst>
              <a:gd name="T0" fmla="*/ 622 w 639"/>
              <a:gd name="T1" fmla="*/ 37 h 1289"/>
              <a:gd name="T2" fmla="*/ 633 w 639"/>
              <a:gd name="T3" fmla="*/ 0 h 1289"/>
              <a:gd name="T4" fmla="*/ 611 w 639"/>
              <a:gd name="T5" fmla="*/ 60 h 1289"/>
              <a:gd name="T6" fmla="*/ 588 w 639"/>
              <a:gd name="T7" fmla="*/ 91 h 1289"/>
              <a:gd name="T8" fmla="*/ 611 w 639"/>
              <a:gd name="T9" fmla="*/ 60 h 1289"/>
              <a:gd name="T10" fmla="*/ 566 w 639"/>
              <a:gd name="T11" fmla="*/ 151 h 1289"/>
              <a:gd name="T12" fmla="*/ 577 w 639"/>
              <a:gd name="T13" fmla="*/ 114 h 1289"/>
              <a:gd name="T14" fmla="*/ 555 w 639"/>
              <a:gd name="T15" fmla="*/ 174 h 1289"/>
              <a:gd name="T16" fmla="*/ 532 w 639"/>
              <a:gd name="T17" fmla="*/ 205 h 1289"/>
              <a:gd name="T18" fmla="*/ 555 w 639"/>
              <a:gd name="T19" fmla="*/ 174 h 1289"/>
              <a:gd name="T20" fmla="*/ 510 w 639"/>
              <a:gd name="T21" fmla="*/ 265 h 1289"/>
              <a:gd name="T22" fmla="*/ 521 w 639"/>
              <a:gd name="T23" fmla="*/ 228 h 1289"/>
              <a:gd name="T24" fmla="*/ 499 w 639"/>
              <a:gd name="T25" fmla="*/ 287 h 1289"/>
              <a:gd name="T26" fmla="*/ 476 w 639"/>
              <a:gd name="T27" fmla="*/ 319 h 1289"/>
              <a:gd name="T28" fmla="*/ 499 w 639"/>
              <a:gd name="T29" fmla="*/ 287 h 1289"/>
              <a:gd name="T30" fmla="*/ 454 w 639"/>
              <a:gd name="T31" fmla="*/ 378 h 1289"/>
              <a:gd name="T32" fmla="*/ 465 w 639"/>
              <a:gd name="T33" fmla="*/ 342 h 1289"/>
              <a:gd name="T34" fmla="*/ 443 w 639"/>
              <a:gd name="T35" fmla="*/ 401 h 1289"/>
              <a:gd name="T36" fmla="*/ 420 w 639"/>
              <a:gd name="T37" fmla="*/ 433 h 1289"/>
              <a:gd name="T38" fmla="*/ 443 w 639"/>
              <a:gd name="T39" fmla="*/ 401 h 1289"/>
              <a:gd name="T40" fmla="*/ 398 w 639"/>
              <a:gd name="T41" fmla="*/ 492 h 1289"/>
              <a:gd name="T42" fmla="*/ 409 w 639"/>
              <a:gd name="T43" fmla="*/ 455 h 1289"/>
              <a:gd name="T44" fmla="*/ 387 w 639"/>
              <a:gd name="T45" fmla="*/ 515 h 1289"/>
              <a:gd name="T46" fmla="*/ 364 w 639"/>
              <a:gd name="T47" fmla="*/ 547 h 1289"/>
              <a:gd name="T48" fmla="*/ 387 w 639"/>
              <a:gd name="T49" fmla="*/ 515 h 1289"/>
              <a:gd name="T50" fmla="*/ 342 w 639"/>
              <a:gd name="T51" fmla="*/ 606 h 1289"/>
              <a:gd name="T52" fmla="*/ 353 w 639"/>
              <a:gd name="T53" fmla="*/ 569 h 1289"/>
              <a:gd name="T54" fmla="*/ 331 w 639"/>
              <a:gd name="T55" fmla="*/ 629 h 1289"/>
              <a:gd name="T56" fmla="*/ 308 w 639"/>
              <a:gd name="T57" fmla="*/ 660 h 1289"/>
              <a:gd name="T58" fmla="*/ 331 w 639"/>
              <a:gd name="T59" fmla="*/ 629 h 1289"/>
              <a:gd name="T60" fmla="*/ 286 w 639"/>
              <a:gd name="T61" fmla="*/ 720 h 1289"/>
              <a:gd name="T62" fmla="*/ 297 w 639"/>
              <a:gd name="T63" fmla="*/ 683 h 1289"/>
              <a:gd name="T64" fmla="*/ 274 w 639"/>
              <a:gd name="T65" fmla="*/ 743 h 1289"/>
              <a:gd name="T66" fmla="*/ 252 w 639"/>
              <a:gd name="T67" fmla="*/ 774 h 1289"/>
              <a:gd name="T68" fmla="*/ 274 w 639"/>
              <a:gd name="T69" fmla="*/ 743 h 1289"/>
              <a:gd name="T70" fmla="*/ 230 w 639"/>
              <a:gd name="T71" fmla="*/ 834 h 1289"/>
              <a:gd name="T72" fmla="*/ 241 w 639"/>
              <a:gd name="T73" fmla="*/ 797 h 1289"/>
              <a:gd name="T74" fmla="*/ 218 w 639"/>
              <a:gd name="T75" fmla="*/ 857 h 1289"/>
              <a:gd name="T76" fmla="*/ 196 w 639"/>
              <a:gd name="T77" fmla="*/ 888 h 1289"/>
              <a:gd name="T78" fmla="*/ 218 w 639"/>
              <a:gd name="T79" fmla="*/ 857 h 1289"/>
              <a:gd name="T80" fmla="*/ 174 w 639"/>
              <a:gd name="T81" fmla="*/ 948 h 1289"/>
              <a:gd name="T82" fmla="*/ 185 w 639"/>
              <a:gd name="T83" fmla="*/ 911 h 1289"/>
              <a:gd name="T84" fmla="*/ 162 w 639"/>
              <a:gd name="T85" fmla="*/ 971 h 1289"/>
              <a:gd name="T86" fmla="*/ 140 w 639"/>
              <a:gd name="T87" fmla="*/ 1002 h 1289"/>
              <a:gd name="T88" fmla="*/ 162 w 639"/>
              <a:gd name="T89" fmla="*/ 971 h 1289"/>
              <a:gd name="T90" fmla="*/ 118 w 639"/>
              <a:gd name="T91" fmla="*/ 1062 h 1289"/>
              <a:gd name="T92" fmla="*/ 129 w 639"/>
              <a:gd name="T93" fmla="*/ 1025 h 1289"/>
              <a:gd name="T94" fmla="*/ 106 w 639"/>
              <a:gd name="T95" fmla="*/ 1084 h 1289"/>
              <a:gd name="T96" fmla="*/ 84 w 639"/>
              <a:gd name="T97" fmla="*/ 1116 h 1289"/>
              <a:gd name="T98" fmla="*/ 106 w 639"/>
              <a:gd name="T99" fmla="*/ 1084 h 1289"/>
              <a:gd name="T100" fmla="*/ 61 w 639"/>
              <a:gd name="T101" fmla="*/ 1176 h 1289"/>
              <a:gd name="T102" fmla="*/ 73 w 639"/>
              <a:gd name="T103" fmla="*/ 1139 h 1289"/>
              <a:gd name="T104" fmla="*/ 50 w 639"/>
              <a:gd name="T105" fmla="*/ 1198 h 1289"/>
              <a:gd name="T106" fmla="*/ 28 w 639"/>
              <a:gd name="T107" fmla="*/ 1230 h 1289"/>
              <a:gd name="T108" fmla="*/ 50 w 639"/>
              <a:gd name="T109" fmla="*/ 1198 h 1289"/>
              <a:gd name="T110" fmla="*/ 5 w 639"/>
              <a:gd name="T111" fmla="*/ 1289 h 1289"/>
              <a:gd name="T112" fmla="*/ 17 w 639"/>
              <a:gd name="T113" fmla="*/ 12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1289">
                <a:moveTo>
                  <a:pt x="639" y="3"/>
                </a:moveTo>
                <a:lnTo>
                  <a:pt x="622" y="37"/>
                </a:lnTo>
                <a:lnTo>
                  <a:pt x="616" y="34"/>
                </a:lnTo>
                <a:lnTo>
                  <a:pt x="633" y="0"/>
                </a:lnTo>
                <a:lnTo>
                  <a:pt x="639" y="3"/>
                </a:lnTo>
                <a:close/>
                <a:moveTo>
                  <a:pt x="611" y="60"/>
                </a:moveTo>
                <a:lnTo>
                  <a:pt x="594" y="94"/>
                </a:lnTo>
                <a:lnTo>
                  <a:pt x="588" y="91"/>
                </a:lnTo>
                <a:lnTo>
                  <a:pt x="605" y="57"/>
                </a:lnTo>
                <a:lnTo>
                  <a:pt x="611" y="60"/>
                </a:lnTo>
                <a:close/>
                <a:moveTo>
                  <a:pt x="583" y="117"/>
                </a:moveTo>
                <a:lnTo>
                  <a:pt x="566" y="151"/>
                </a:lnTo>
                <a:lnTo>
                  <a:pt x="560" y="148"/>
                </a:lnTo>
                <a:lnTo>
                  <a:pt x="577" y="114"/>
                </a:lnTo>
                <a:lnTo>
                  <a:pt x="583" y="117"/>
                </a:lnTo>
                <a:close/>
                <a:moveTo>
                  <a:pt x="555" y="174"/>
                </a:moveTo>
                <a:lnTo>
                  <a:pt x="538" y="208"/>
                </a:lnTo>
                <a:lnTo>
                  <a:pt x="532" y="205"/>
                </a:lnTo>
                <a:lnTo>
                  <a:pt x="549" y="171"/>
                </a:lnTo>
                <a:lnTo>
                  <a:pt x="555" y="174"/>
                </a:lnTo>
                <a:close/>
                <a:moveTo>
                  <a:pt x="527" y="230"/>
                </a:moveTo>
                <a:lnTo>
                  <a:pt x="510" y="265"/>
                </a:lnTo>
                <a:lnTo>
                  <a:pt x="504" y="262"/>
                </a:lnTo>
                <a:lnTo>
                  <a:pt x="521" y="228"/>
                </a:lnTo>
                <a:lnTo>
                  <a:pt x="527" y="230"/>
                </a:lnTo>
                <a:close/>
                <a:moveTo>
                  <a:pt x="499" y="287"/>
                </a:moveTo>
                <a:lnTo>
                  <a:pt x="482" y="322"/>
                </a:lnTo>
                <a:lnTo>
                  <a:pt x="476" y="319"/>
                </a:lnTo>
                <a:lnTo>
                  <a:pt x="493" y="285"/>
                </a:lnTo>
                <a:lnTo>
                  <a:pt x="499" y="287"/>
                </a:lnTo>
                <a:close/>
                <a:moveTo>
                  <a:pt x="471" y="344"/>
                </a:moveTo>
                <a:lnTo>
                  <a:pt x="454" y="378"/>
                </a:lnTo>
                <a:lnTo>
                  <a:pt x="448" y="376"/>
                </a:lnTo>
                <a:lnTo>
                  <a:pt x="465" y="342"/>
                </a:lnTo>
                <a:lnTo>
                  <a:pt x="471" y="344"/>
                </a:lnTo>
                <a:close/>
                <a:moveTo>
                  <a:pt x="443" y="401"/>
                </a:moveTo>
                <a:lnTo>
                  <a:pt x="426" y="435"/>
                </a:lnTo>
                <a:lnTo>
                  <a:pt x="420" y="433"/>
                </a:lnTo>
                <a:lnTo>
                  <a:pt x="437" y="398"/>
                </a:lnTo>
                <a:lnTo>
                  <a:pt x="443" y="401"/>
                </a:lnTo>
                <a:close/>
                <a:moveTo>
                  <a:pt x="415" y="458"/>
                </a:moveTo>
                <a:lnTo>
                  <a:pt x="398" y="492"/>
                </a:lnTo>
                <a:lnTo>
                  <a:pt x="392" y="490"/>
                </a:lnTo>
                <a:lnTo>
                  <a:pt x="409" y="455"/>
                </a:lnTo>
                <a:lnTo>
                  <a:pt x="415" y="458"/>
                </a:lnTo>
                <a:close/>
                <a:moveTo>
                  <a:pt x="387" y="515"/>
                </a:moveTo>
                <a:lnTo>
                  <a:pt x="370" y="549"/>
                </a:lnTo>
                <a:lnTo>
                  <a:pt x="364" y="547"/>
                </a:lnTo>
                <a:lnTo>
                  <a:pt x="381" y="512"/>
                </a:lnTo>
                <a:lnTo>
                  <a:pt x="387" y="515"/>
                </a:lnTo>
                <a:close/>
                <a:moveTo>
                  <a:pt x="359" y="572"/>
                </a:moveTo>
                <a:lnTo>
                  <a:pt x="342" y="606"/>
                </a:lnTo>
                <a:lnTo>
                  <a:pt x="336" y="603"/>
                </a:lnTo>
                <a:lnTo>
                  <a:pt x="353" y="569"/>
                </a:lnTo>
                <a:lnTo>
                  <a:pt x="359" y="572"/>
                </a:lnTo>
                <a:close/>
                <a:moveTo>
                  <a:pt x="331" y="629"/>
                </a:moveTo>
                <a:lnTo>
                  <a:pt x="314" y="663"/>
                </a:lnTo>
                <a:lnTo>
                  <a:pt x="308" y="660"/>
                </a:lnTo>
                <a:lnTo>
                  <a:pt x="325" y="626"/>
                </a:lnTo>
                <a:lnTo>
                  <a:pt x="331" y="629"/>
                </a:lnTo>
                <a:close/>
                <a:moveTo>
                  <a:pt x="303" y="686"/>
                </a:moveTo>
                <a:lnTo>
                  <a:pt x="286" y="720"/>
                </a:lnTo>
                <a:lnTo>
                  <a:pt x="280" y="717"/>
                </a:lnTo>
                <a:lnTo>
                  <a:pt x="297" y="683"/>
                </a:lnTo>
                <a:lnTo>
                  <a:pt x="303" y="686"/>
                </a:lnTo>
                <a:close/>
                <a:moveTo>
                  <a:pt x="274" y="743"/>
                </a:moveTo>
                <a:lnTo>
                  <a:pt x="258" y="777"/>
                </a:lnTo>
                <a:lnTo>
                  <a:pt x="252" y="774"/>
                </a:lnTo>
                <a:lnTo>
                  <a:pt x="269" y="740"/>
                </a:lnTo>
                <a:lnTo>
                  <a:pt x="274" y="743"/>
                </a:lnTo>
                <a:close/>
                <a:moveTo>
                  <a:pt x="246" y="800"/>
                </a:moveTo>
                <a:lnTo>
                  <a:pt x="230" y="834"/>
                </a:lnTo>
                <a:lnTo>
                  <a:pt x="224" y="831"/>
                </a:lnTo>
                <a:lnTo>
                  <a:pt x="241" y="797"/>
                </a:lnTo>
                <a:lnTo>
                  <a:pt x="246" y="800"/>
                </a:lnTo>
                <a:close/>
                <a:moveTo>
                  <a:pt x="218" y="857"/>
                </a:moveTo>
                <a:lnTo>
                  <a:pt x="202" y="891"/>
                </a:lnTo>
                <a:lnTo>
                  <a:pt x="196" y="888"/>
                </a:lnTo>
                <a:lnTo>
                  <a:pt x="213" y="854"/>
                </a:lnTo>
                <a:lnTo>
                  <a:pt x="218" y="857"/>
                </a:lnTo>
                <a:close/>
                <a:moveTo>
                  <a:pt x="190" y="914"/>
                </a:moveTo>
                <a:lnTo>
                  <a:pt x="174" y="948"/>
                </a:lnTo>
                <a:lnTo>
                  <a:pt x="168" y="945"/>
                </a:lnTo>
                <a:lnTo>
                  <a:pt x="185" y="911"/>
                </a:lnTo>
                <a:lnTo>
                  <a:pt x="190" y="914"/>
                </a:lnTo>
                <a:close/>
                <a:moveTo>
                  <a:pt x="162" y="971"/>
                </a:moveTo>
                <a:lnTo>
                  <a:pt x="146" y="1005"/>
                </a:lnTo>
                <a:lnTo>
                  <a:pt x="140" y="1002"/>
                </a:lnTo>
                <a:lnTo>
                  <a:pt x="157" y="968"/>
                </a:lnTo>
                <a:lnTo>
                  <a:pt x="162" y="971"/>
                </a:lnTo>
                <a:close/>
                <a:moveTo>
                  <a:pt x="134" y="1028"/>
                </a:moveTo>
                <a:lnTo>
                  <a:pt x="118" y="1062"/>
                </a:lnTo>
                <a:lnTo>
                  <a:pt x="112" y="1059"/>
                </a:lnTo>
                <a:lnTo>
                  <a:pt x="129" y="1025"/>
                </a:lnTo>
                <a:lnTo>
                  <a:pt x="134" y="1028"/>
                </a:lnTo>
                <a:close/>
                <a:moveTo>
                  <a:pt x="106" y="1084"/>
                </a:moveTo>
                <a:lnTo>
                  <a:pt x="90" y="1119"/>
                </a:lnTo>
                <a:lnTo>
                  <a:pt x="84" y="1116"/>
                </a:lnTo>
                <a:lnTo>
                  <a:pt x="101" y="1082"/>
                </a:lnTo>
                <a:lnTo>
                  <a:pt x="106" y="1084"/>
                </a:lnTo>
                <a:close/>
                <a:moveTo>
                  <a:pt x="78" y="1141"/>
                </a:moveTo>
                <a:lnTo>
                  <a:pt x="61" y="1176"/>
                </a:lnTo>
                <a:lnTo>
                  <a:pt x="56" y="1173"/>
                </a:lnTo>
                <a:lnTo>
                  <a:pt x="73" y="1139"/>
                </a:lnTo>
                <a:lnTo>
                  <a:pt x="78" y="1141"/>
                </a:lnTo>
                <a:close/>
                <a:moveTo>
                  <a:pt x="50" y="1198"/>
                </a:moveTo>
                <a:lnTo>
                  <a:pt x="33" y="1233"/>
                </a:lnTo>
                <a:lnTo>
                  <a:pt x="28" y="1230"/>
                </a:lnTo>
                <a:lnTo>
                  <a:pt x="45" y="1195"/>
                </a:lnTo>
                <a:lnTo>
                  <a:pt x="50" y="1198"/>
                </a:lnTo>
                <a:close/>
                <a:moveTo>
                  <a:pt x="22" y="1255"/>
                </a:moveTo>
                <a:lnTo>
                  <a:pt x="5" y="1289"/>
                </a:lnTo>
                <a:lnTo>
                  <a:pt x="0" y="1287"/>
                </a:lnTo>
                <a:lnTo>
                  <a:pt x="17" y="1252"/>
                </a:lnTo>
                <a:lnTo>
                  <a:pt x="22" y="1255"/>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p:cNvSpPr>
            <a:spLocks noEditPoints="1"/>
          </p:cNvSpPr>
          <p:nvPr/>
        </p:nvSpPr>
        <p:spPr bwMode="auto">
          <a:xfrm>
            <a:off x="9271641" y="2021348"/>
            <a:ext cx="1080295" cy="2185988"/>
          </a:xfrm>
          <a:custGeom>
            <a:avLst/>
            <a:gdLst>
              <a:gd name="T0" fmla="*/ 22 w 658"/>
              <a:gd name="T1" fmla="*/ 34 h 1393"/>
              <a:gd name="T2" fmla="*/ 0 w 658"/>
              <a:gd name="T3" fmla="*/ 3 h 1393"/>
              <a:gd name="T4" fmla="*/ 33 w 658"/>
              <a:gd name="T5" fmla="*/ 57 h 1393"/>
              <a:gd name="T6" fmla="*/ 43 w 658"/>
              <a:gd name="T7" fmla="*/ 95 h 1393"/>
              <a:gd name="T8" fmla="*/ 33 w 658"/>
              <a:gd name="T9" fmla="*/ 57 h 1393"/>
              <a:gd name="T10" fmla="*/ 76 w 658"/>
              <a:gd name="T11" fmla="*/ 149 h 1393"/>
              <a:gd name="T12" fmla="*/ 54 w 658"/>
              <a:gd name="T13" fmla="*/ 118 h 1393"/>
              <a:gd name="T14" fmla="*/ 87 w 658"/>
              <a:gd name="T15" fmla="*/ 172 h 1393"/>
              <a:gd name="T16" fmla="*/ 97 w 658"/>
              <a:gd name="T17" fmla="*/ 210 h 1393"/>
              <a:gd name="T18" fmla="*/ 87 w 658"/>
              <a:gd name="T19" fmla="*/ 172 h 1393"/>
              <a:gd name="T20" fmla="*/ 130 w 658"/>
              <a:gd name="T21" fmla="*/ 264 h 1393"/>
              <a:gd name="T22" fmla="*/ 108 w 658"/>
              <a:gd name="T23" fmla="*/ 232 h 1393"/>
              <a:gd name="T24" fmla="*/ 141 w 658"/>
              <a:gd name="T25" fmla="*/ 287 h 1393"/>
              <a:gd name="T26" fmla="*/ 151 w 658"/>
              <a:gd name="T27" fmla="*/ 324 h 1393"/>
              <a:gd name="T28" fmla="*/ 141 w 658"/>
              <a:gd name="T29" fmla="*/ 287 h 1393"/>
              <a:gd name="T30" fmla="*/ 184 w 658"/>
              <a:gd name="T31" fmla="*/ 379 h 1393"/>
              <a:gd name="T32" fmla="*/ 162 w 658"/>
              <a:gd name="T33" fmla="*/ 347 h 1393"/>
              <a:gd name="T34" fmla="*/ 194 w 658"/>
              <a:gd name="T35" fmla="*/ 402 h 1393"/>
              <a:gd name="T36" fmla="*/ 205 w 658"/>
              <a:gd name="T37" fmla="*/ 439 h 1393"/>
              <a:gd name="T38" fmla="*/ 194 w 658"/>
              <a:gd name="T39" fmla="*/ 402 h 1393"/>
              <a:gd name="T40" fmla="*/ 237 w 658"/>
              <a:gd name="T41" fmla="*/ 494 h 1393"/>
              <a:gd name="T42" fmla="*/ 216 w 658"/>
              <a:gd name="T43" fmla="*/ 462 h 1393"/>
              <a:gd name="T44" fmla="*/ 248 w 658"/>
              <a:gd name="T45" fmla="*/ 517 h 1393"/>
              <a:gd name="T46" fmla="*/ 259 w 658"/>
              <a:gd name="T47" fmla="*/ 554 h 1393"/>
              <a:gd name="T48" fmla="*/ 248 w 658"/>
              <a:gd name="T49" fmla="*/ 517 h 1393"/>
              <a:gd name="T50" fmla="*/ 291 w 658"/>
              <a:gd name="T51" fmla="*/ 609 h 1393"/>
              <a:gd name="T52" fmla="*/ 269 w 658"/>
              <a:gd name="T53" fmla="*/ 577 h 1393"/>
              <a:gd name="T54" fmla="*/ 302 w 658"/>
              <a:gd name="T55" fmla="*/ 632 h 1393"/>
              <a:gd name="T56" fmla="*/ 313 w 658"/>
              <a:gd name="T57" fmla="*/ 669 h 1393"/>
              <a:gd name="T58" fmla="*/ 302 w 658"/>
              <a:gd name="T59" fmla="*/ 632 h 1393"/>
              <a:gd name="T60" fmla="*/ 345 w 658"/>
              <a:gd name="T61" fmla="*/ 724 h 1393"/>
              <a:gd name="T62" fmla="*/ 323 w 658"/>
              <a:gd name="T63" fmla="*/ 692 h 1393"/>
              <a:gd name="T64" fmla="*/ 356 w 658"/>
              <a:gd name="T65" fmla="*/ 747 h 1393"/>
              <a:gd name="T66" fmla="*/ 367 w 658"/>
              <a:gd name="T67" fmla="*/ 784 h 1393"/>
              <a:gd name="T68" fmla="*/ 356 w 658"/>
              <a:gd name="T69" fmla="*/ 747 h 1393"/>
              <a:gd name="T70" fmla="*/ 399 w 658"/>
              <a:gd name="T71" fmla="*/ 839 h 1393"/>
              <a:gd name="T72" fmla="*/ 377 w 658"/>
              <a:gd name="T73" fmla="*/ 807 h 1393"/>
              <a:gd name="T74" fmla="*/ 410 w 658"/>
              <a:gd name="T75" fmla="*/ 862 h 1393"/>
              <a:gd name="T76" fmla="*/ 420 w 658"/>
              <a:gd name="T77" fmla="*/ 899 h 1393"/>
              <a:gd name="T78" fmla="*/ 410 w 658"/>
              <a:gd name="T79" fmla="*/ 862 h 1393"/>
              <a:gd name="T80" fmla="*/ 453 w 658"/>
              <a:gd name="T81" fmla="*/ 954 h 1393"/>
              <a:gd name="T82" fmla="*/ 431 w 658"/>
              <a:gd name="T83" fmla="*/ 922 h 1393"/>
              <a:gd name="T84" fmla="*/ 464 w 658"/>
              <a:gd name="T85" fmla="*/ 977 h 1393"/>
              <a:gd name="T86" fmla="*/ 474 w 658"/>
              <a:gd name="T87" fmla="*/ 1014 h 1393"/>
              <a:gd name="T88" fmla="*/ 464 w 658"/>
              <a:gd name="T89" fmla="*/ 977 h 1393"/>
              <a:gd name="T90" fmla="*/ 507 w 658"/>
              <a:gd name="T91" fmla="*/ 1069 h 1393"/>
              <a:gd name="T92" fmla="*/ 485 w 658"/>
              <a:gd name="T93" fmla="*/ 1037 h 1393"/>
              <a:gd name="T94" fmla="*/ 518 w 658"/>
              <a:gd name="T95" fmla="*/ 1092 h 1393"/>
              <a:gd name="T96" fmla="*/ 528 w 658"/>
              <a:gd name="T97" fmla="*/ 1129 h 1393"/>
              <a:gd name="T98" fmla="*/ 518 w 658"/>
              <a:gd name="T99" fmla="*/ 1092 h 1393"/>
              <a:gd name="T100" fmla="*/ 561 w 658"/>
              <a:gd name="T101" fmla="*/ 1184 h 1393"/>
              <a:gd name="T102" fmla="*/ 539 w 658"/>
              <a:gd name="T103" fmla="*/ 1152 h 1393"/>
              <a:gd name="T104" fmla="*/ 572 w 658"/>
              <a:gd name="T105" fmla="*/ 1207 h 1393"/>
              <a:gd name="T106" fmla="*/ 582 w 658"/>
              <a:gd name="T107" fmla="*/ 1244 h 1393"/>
              <a:gd name="T108" fmla="*/ 572 w 658"/>
              <a:gd name="T109" fmla="*/ 1207 h 1393"/>
              <a:gd name="T110" fmla="*/ 615 w 658"/>
              <a:gd name="T111" fmla="*/ 1298 h 1393"/>
              <a:gd name="T112" fmla="*/ 593 w 658"/>
              <a:gd name="T113" fmla="*/ 1267 h 1393"/>
              <a:gd name="T114" fmla="*/ 625 w 658"/>
              <a:gd name="T115" fmla="*/ 1321 h 1393"/>
              <a:gd name="T116" fmla="*/ 636 w 658"/>
              <a:gd name="T117" fmla="*/ 1359 h 1393"/>
              <a:gd name="T118" fmla="*/ 625 w 658"/>
              <a:gd name="T119" fmla="*/ 1321 h 1393"/>
              <a:gd name="T120" fmla="*/ 658 w 658"/>
              <a:gd name="T121" fmla="*/ 1391 h 1393"/>
              <a:gd name="T122" fmla="*/ 647 w 658"/>
              <a:gd name="T123" fmla="*/ 1382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1393">
                <a:moveTo>
                  <a:pt x="6" y="0"/>
                </a:moveTo>
                <a:lnTo>
                  <a:pt x="22" y="34"/>
                </a:lnTo>
                <a:lnTo>
                  <a:pt x="16" y="37"/>
                </a:lnTo>
                <a:lnTo>
                  <a:pt x="0" y="3"/>
                </a:lnTo>
                <a:lnTo>
                  <a:pt x="6" y="0"/>
                </a:lnTo>
                <a:close/>
                <a:moveTo>
                  <a:pt x="33" y="57"/>
                </a:moveTo>
                <a:lnTo>
                  <a:pt x="49" y="92"/>
                </a:lnTo>
                <a:lnTo>
                  <a:pt x="43" y="95"/>
                </a:lnTo>
                <a:lnTo>
                  <a:pt x="27" y="60"/>
                </a:lnTo>
                <a:lnTo>
                  <a:pt x="33" y="57"/>
                </a:lnTo>
                <a:close/>
                <a:moveTo>
                  <a:pt x="60" y="115"/>
                </a:moveTo>
                <a:lnTo>
                  <a:pt x="76" y="149"/>
                </a:lnTo>
                <a:lnTo>
                  <a:pt x="70" y="152"/>
                </a:lnTo>
                <a:lnTo>
                  <a:pt x="54" y="118"/>
                </a:lnTo>
                <a:lnTo>
                  <a:pt x="60" y="115"/>
                </a:lnTo>
                <a:close/>
                <a:moveTo>
                  <a:pt x="87" y="172"/>
                </a:moveTo>
                <a:lnTo>
                  <a:pt x="103" y="207"/>
                </a:lnTo>
                <a:lnTo>
                  <a:pt x="97" y="210"/>
                </a:lnTo>
                <a:lnTo>
                  <a:pt x="81" y="175"/>
                </a:lnTo>
                <a:lnTo>
                  <a:pt x="87" y="172"/>
                </a:lnTo>
                <a:close/>
                <a:moveTo>
                  <a:pt x="114" y="230"/>
                </a:moveTo>
                <a:lnTo>
                  <a:pt x="130" y="264"/>
                </a:lnTo>
                <a:lnTo>
                  <a:pt x="124" y="267"/>
                </a:lnTo>
                <a:lnTo>
                  <a:pt x="108" y="232"/>
                </a:lnTo>
                <a:lnTo>
                  <a:pt x="114" y="230"/>
                </a:lnTo>
                <a:close/>
                <a:moveTo>
                  <a:pt x="141" y="287"/>
                </a:moveTo>
                <a:lnTo>
                  <a:pt x="157" y="322"/>
                </a:lnTo>
                <a:lnTo>
                  <a:pt x="151" y="324"/>
                </a:lnTo>
                <a:lnTo>
                  <a:pt x="135" y="290"/>
                </a:lnTo>
                <a:lnTo>
                  <a:pt x="141" y="287"/>
                </a:lnTo>
                <a:close/>
                <a:moveTo>
                  <a:pt x="167" y="345"/>
                </a:moveTo>
                <a:lnTo>
                  <a:pt x="184" y="379"/>
                </a:lnTo>
                <a:lnTo>
                  <a:pt x="178" y="382"/>
                </a:lnTo>
                <a:lnTo>
                  <a:pt x="162" y="347"/>
                </a:lnTo>
                <a:lnTo>
                  <a:pt x="167" y="345"/>
                </a:lnTo>
                <a:close/>
                <a:moveTo>
                  <a:pt x="194" y="402"/>
                </a:moveTo>
                <a:lnTo>
                  <a:pt x="211" y="437"/>
                </a:lnTo>
                <a:lnTo>
                  <a:pt x="205" y="439"/>
                </a:lnTo>
                <a:lnTo>
                  <a:pt x="189" y="405"/>
                </a:lnTo>
                <a:lnTo>
                  <a:pt x="194" y="402"/>
                </a:lnTo>
                <a:close/>
                <a:moveTo>
                  <a:pt x="221" y="460"/>
                </a:moveTo>
                <a:lnTo>
                  <a:pt x="237" y="494"/>
                </a:lnTo>
                <a:lnTo>
                  <a:pt x="232" y="497"/>
                </a:lnTo>
                <a:lnTo>
                  <a:pt x="216" y="462"/>
                </a:lnTo>
                <a:lnTo>
                  <a:pt x="221" y="460"/>
                </a:lnTo>
                <a:close/>
                <a:moveTo>
                  <a:pt x="248" y="517"/>
                </a:moveTo>
                <a:lnTo>
                  <a:pt x="264" y="552"/>
                </a:lnTo>
                <a:lnTo>
                  <a:pt x="259" y="554"/>
                </a:lnTo>
                <a:lnTo>
                  <a:pt x="243" y="520"/>
                </a:lnTo>
                <a:lnTo>
                  <a:pt x="248" y="517"/>
                </a:lnTo>
                <a:close/>
                <a:moveTo>
                  <a:pt x="275" y="574"/>
                </a:moveTo>
                <a:lnTo>
                  <a:pt x="291" y="609"/>
                </a:lnTo>
                <a:lnTo>
                  <a:pt x="286" y="612"/>
                </a:lnTo>
                <a:lnTo>
                  <a:pt x="269" y="577"/>
                </a:lnTo>
                <a:lnTo>
                  <a:pt x="275" y="574"/>
                </a:lnTo>
                <a:close/>
                <a:moveTo>
                  <a:pt x="302" y="632"/>
                </a:moveTo>
                <a:lnTo>
                  <a:pt x="318" y="666"/>
                </a:lnTo>
                <a:lnTo>
                  <a:pt x="313" y="669"/>
                </a:lnTo>
                <a:lnTo>
                  <a:pt x="296" y="635"/>
                </a:lnTo>
                <a:lnTo>
                  <a:pt x="302" y="632"/>
                </a:lnTo>
                <a:close/>
                <a:moveTo>
                  <a:pt x="329" y="689"/>
                </a:moveTo>
                <a:lnTo>
                  <a:pt x="345" y="724"/>
                </a:lnTo>
                <a:lnTo>
                  <a:pt x="340" y="727"/>
                </a:lnTo>
                <a:lnTo>
                  <a:pt x="323" y="692"/>
                </a:lnTo>
                <a:lnTo>
                  <a:pt x="329" y="689"/>
                </a:lnTo>
                <a:close/>
                <a:moveTo>
                  <a:pt x="356" y="747"/>
                </a:moveTo>
                <a:lnTo>
                  <a:pt x="372" y="781"/>
                </a:lnTo>
                <a:lnTo>
                  <a:pt x="367" y="784"/>
                </a:lnTo>
                <a:lnTo>
                  <a:pt x="350" y="750"/>
                </a:lnTo>
                <a:lnTo>
                  <a:pt x="356" y="747"/>
                </a:lnTo>
                <a:close/>
                <a:moveTo>
                  <a:pt x="383" y="804"/>
                </a:moveTo>
                <a:lnTo>
                  <a:pt x="399" y="839"/>
                </a:lnTo>
                <a:lnTo>
                  <a:pt x="393" y="841"/>
                </a:lnTo>
                <a:lnTo>
                  <a:pt x="377" y="807"/>
                </a:lnTo>
                <a:lnTo>
                  <a:pt x="383" y="804"/>
                </a:lnTo>
                <a:close/>
                <a:moveTo>
                  <a:pt x="410" y="862"/>
                </a:moveTo>
                <a:lnTo>
                  <a:pt x="426" y="896"/>
                </a:lnTo>
                <a:lnTo>
                  <a:pt x="420" y="899"/>
                </a:lnTo>
                <a:lnTo>
                  <a:pt x="404" y="864"/>
                </a:lnTo>
                <a:lnTo>
                  <a:pt x="410" y="862"/>
                </a:lnTo>
                <a:close/>
                <a:moveTo>
                  <a:pt x="437" y="919"/>
                </a:moveTo>
                <a:lnTo>
                  <a:pt x="453" y="954"/>
                </a:lnTo>
                <a:lnTo>
                  <a:pt x="447" y="956"/>
                </a:lnTo>
                <a:lnTo>
                  <a:pt x="431" y="922"/>
                </a:lnTo>
                <a:lnTo>
                  <a:pt x="437" y="919"/>
                </a:lnTo>
                <a:close/>
                <a:moveTo>
                  <a:pt x="464" y="977"/>
                </a:moveTo>
                <a:lnTo>
                  <a:pt x="480" y="1011"/>
                </a:lnTo>
                <a:lnTo>
                  <a:pt x="474" y="1014"/>
                </a:lnTo>
                <a:lnTo>
                  <a:pt x="458" y="979"/>
                </a:lnTo>
                <a:lnTo>
                  <a:pt x="464" y="977"/>
                </a:lnTo>
                <a:close/>
                <a:moveTo>
                  <a:pt x="491" y="1034"/>
                </a:moveTo>
                <a:lnTo>
                  <a:pt x="507" y="1069"/>
                </a:lnTo>
                <a:lnTo>
                  <a:pt x="501" y="1071"/>
                </a:lnTo>
                <a:lnTo>
                  <a:pt x="485" y="1037"/>
                </a:lnTo>
                <a:lnTo>
                  <a:pt x="491" y="1034"/>
                </a:lnTo>
                <a:close/>
                <a:moveTo>
                  <a:pt x="518" y="1092"/>
                </a:moveTo>
                <a:lnTo>
                  <a:pt x="534" y="1126"/>
                </a:lnTo>
                <a:lnTo>
                  <a:pt x="528" y="1129"/>
                </a:lnTo>
                <a:lnTo>
                  <a:pt x="512" y="1094"/>
                </a:lnTo>
                <a:lnTo>
                  <a:pt x="518" y="1092"/>
                </a:lnTo>
                <a:close/>
                <a:moveTo>
                  <a:pt x="545" y="1149"/>
                </a:moveTo>
                <a:lnTo>
                  <a:pt x="561" y="1184"/>
                </a:lnTo>
                <a:lnTo>
                  <a:pt x="555" y="1186"/>
                </a:lnTo>
                <a:lnTo>
                  <a:pt x="539" y="1152"/>
                </a:lnTo>
                <a:lnTo>
                  <a:pt x="545" y="1149"/>
                </a:lnTo>
                <a:close/>
                <a:moveTo>
                  <a:pt x="572" y="1207"/>
                </a:moveTo>
                <a:lnTo>
                  <a:pt x="588" y="1241"/>
                </a:lnTo>
                <a:lnTo>
                  <a:pt x="582" y="1244"/>
                </a:lnTo>
                <a:lnTo>
                  <a:pt x="566" y="1209"/>
                </a:lnTo>
                <a:lnTo>
                  <a:pt x="572" y="1207"/>
                </a:lnTo>
                <a:close/>
                <a:moveTo>
                  <a:pt x="599" y="1264"/>
                </a:moveTo>
                <a:lnTo>
                  <a:pt x="615" y="1298"/>
                </a:lnTo>
                <a:lnTo>
                  <a:pt x="609" y="1301"/>
                </a:lnTo>
                <a:lnTo>
                  <a:pt x="593" y="1267"/>
                </a:lnTo>
                <a:lnTo>
                  <a:pt x="599" y="1264"/>
                </a:lnTo>
                <a:close/>
                <a:moveTo>
                  <a:pt x="625" y="1321"/>
                </a:moveTo>
                <a:lnTo>
                  <a:pt x="642" y="1356"/>
                </a:lnTo>
                <a:lnTo>
                  <a:pt x="636" y="1359"/>
                </a:lnTo>
                <a:lnTo>
                  <a:pt x="620" y="1324"/>
                </a:lnTo>
                <a:lnTo>
                  <a:pt x="625" y="1321"/>
                </a:lnTo>
                <a:close/>
                <a:moveTo>
                  <a:pt x="652" y="1379"/>
                </a:moveTo>
                <a:lnTo>
                  <a:pt x="658" y="1391"/>
                </a:lnTo>
                <a:lnTo>
                  <a:pt x="652" y="1393"/>
                </a:lnTo>
                <a:lnTo>
                  <a:pt x="647" y="1382"/>
                </a:lnTo>
                <a:lnTo>
                  <a:pt x="652" y="1379"/>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noEditPoints="1"/>
          </p:cNvSpPr>
          <p:nvPr/>
        </p:nvSpPr>
        <p:spPr bwMode="auto">
          <a:xfrm>
            <a:off x="9276403" y="4196223"/>
            <a:ext cx="1035050" cy="39688"/>
          </a:xfrm>
          <a:custGeom>
            <a:avLst/>
            <a:gdLst>
              <a:gd name="T0" fmla="*/ 0 w 652"/>
              <a:gd name="T1" fmla="*/ 0 h 25"/>
              <a:gd name="T2" fmla="*/ 38 w 652"/>
              <a:gd name="T3" fmla="*/ 2 h 25"/>
              <a:gd name="T4" fmla="*/ 38 w 652"/>
              <a:gd name="T5" fmla="*/ 8 h 25"/>
              <a:gd name="T6" fmla="*/ 0 w 652"/>
              <a:gd name="T7" fmla="*/ 7 h 25"/>
              <a:gd name="T8" fmla="*/ 0 w 652"/>
              <a:gd name="T9" fmla="*/ 0 h 25"/>
              <a:gd name="T10" fmla="*/ 63 w 652"/>
              <a:gd name="T11" fmla="*/ 2 h 25"/>
              <a:gd name="T12" fmla="*/ 101 w 652"/>
              <a:gd name="T13" fmla="*/ 3 h 25"/>
              <a:gd name="T14" fmla="*/ 101 w 652"/>
              <a:gd name="T15" fmla="*/ 10 h 25"/>
              <a:gd name="T16" fmla="*/ 63 w 652"/>
              <a:gd name="T17" fmla="*/ 9 h 25"/>
              <a:gd name="T18" fmla="*/ 63 w 652"/>
              <a:gd name="T19" fmla="*/ 2 h 25"/>
              <a:gd name="T20" fmla="*/ 127 w 652"/>
              <a:gd name="T21" fmla="*/ 4 h 25"/>
              <a:gd name="T22" fmla="*/ 165 w 652"/>
              <a:gd name="T23" fmla="*/ 5 h 25"/>
              <a:gd name="T24" fmla="*/ 165 w 652"/>
              <a:gd name="T25" fmla="*/ 11 h 25"/>
              <a:gd name="T26" fmla="*/ 127 w 652"/>
              <a:gd name="T27" fmla="*/ 10 h 25"/>
              <a:gd name="T28" fmla="*/ 127 w 652"/>
              <a:gd name="T29" fmla="*/ 4 h 25"/>
              <a:gd name="T30" fmla="*/ 190 w 652"/>
              <a:gd name="T31" fmla="*/ 6 h 25"/>
              <a:gd name="T32" fmla="*/ 228 w 652"/>
              <a:gd name="T33" fmla="*/ 7 h 25"/>
              <a:gd name="T34" fmla="*/ 228 w 652"/>
              <a:gd name="T35" fmla="*/ 13 h 25"/>
              <a:gd name="T36" fmla="*/ 190 w 652"/>
              <a:gd name="T37" fmla="*/ 12 h 25"/>
              <a:gd name="T38" fmla="*/ 190 w 652"/>
              <a:gd name="T39" fmla="*/ 6 h 25"/>
              <a:gd name="T40" fmla="*/ 253 w 652"/>
              <a:gd name="T41" fmla="*/ 8 h 25"/>
              <a:gd name="T42" fmla="*/ 291 w 652"/>
              <a:gd name="T43" fmla="*/ 9 h 25"/>
              <a:gd name="T44" fmla="*/ 291 w 652"/>
              <a:gd name="T45" fmla="*/ 15 h 25"/>
              <a:gd name="T46" fmla="*/ 253 w 652"/>
              <a:gd name="T47" fmla="*/ 14 h 25"/>
              <a:gd name="T48" fmla="*/ 253 w 652"/>
              <a:gd name="T49" fmla="*/ 8 h 25"/>
              <a:gd name="T50" fmla="*/ 317 w 652"/>
              <a:gd name="T51" fmla="*/ 9 h 25"/>
              <a:gd name="T52" fmla="*/ 355 w 652"/>
              <a:gd name="T53" fmla="*/ 11 h 25"/>
              <a:gd name="T54" fmla="*/ 355 w 652"/>
              <a:gd name="T55" fmla="*/ 17 h 25"/>
              <a:gd name="T56" fmla="*/ 317 w 652"/>
              <a:gd name="T57" fmla="*/ 16 h 25"/>
              <a:gd name="T58" fmla="*/ 317 w 652"/>
              <a:gd name="T59" fmla="*/ 9 h 25"/>
              <a:gd name="T60" fmla="*/ 380 w 652"/>
              <a:gd name="T61" fmla="*/ 11 h 25"/>
              <a:gd name="T62" fmla="*/ 418 w 652"/>
              <a:gd name="T63" fmla="*/ 12 h 25"/>
              <a:gd name="T64" fmla="*/ 418 w 652"/>
              <a:gd name="T65" fmla="*/ 19 h 25"/>
              <a:gd name="T66" fmla="*/ 380 w 652"/>
              <a:gd name="T67" fmla="*/ 18 h 25"/>
              <a:gd name="T68" fmla="*/ 380 w 652"/>
              <a:gd name="T69" fmla="*/ 11 h 25"/>
              <a:gd name="T70" fmla="*/ 443 w 652"/>
              <a:gd name="T71" fmla="*/ 13 h 25"/>
              <a:gd name="T72" fmla="*/ 481 w 652"/>
              <a:gd name="T73" fmla="*/ 14 h 25"/>
              <a:gd name="T74" fmla="*/ 481 w 652"/>
              <a:gd name="T75" fmla="*/ 20 h 25"/>
              <a:gd name="T76" fmla="*/ 443 w 652"/>
              <a:gd name="T77" fmla="*/ 19 h 25"/>
              <a:gd name="T78" fmla="*/ 443 w 652"/>
              <a:gd name="T79" fmla="*/ 13 h 25"/>
              <a:gd name="T80" fmla="*/ 507 w 652"/>
              <a:gd name="T81" fmla="*/ 15 h 25"/>
              <a:gd name="T82" fmla="*/ 545 w 652"/>
              <a:gd name="T83" fmla="*/ 16 h 25"/>
              <a:gd name="T84" fmla="*/ 545 w 652"/>
              <a:gd name="T85" fmla="*/ 22 h 25"/>
              <a:gd name="T86" fmla="*/ 507 w 652"/>
              <a:gd name="T87" fmla="*/ 21 h 25"/>
              <a:gd name="T88" fmla="*/ 507 w 652"/>
              <a:gd name="T89" fmla="*/ 15 h 25"/>
              <a:gd name="T90" fmla="*/ 570 w 652"/>
              <a:gd name="T91" fmla="*/ 17 h 25"/>
              <a:gd name="T92" fmla="*/ 608 w 652"/>
              <a:gd name="T93" fmla="*/ 18 h 25"/>
              <a:gd name="T94" fmla="*/ 608 w 652"/>
              <a:gd name="T95" fmla="*/ 24 h 25"/>
              <a:gd name="T96" fmla="*/ 570 w 652"/>
              <a:gd name="T97" fmla="*/ 23 h 25"/>
              <a:gd name="T98" fmla="*/ 570 w 652"/>
              <a:gd name="T99" fmla="*/ 17 h 25"/>
              <a:gd name="T100" fmla="*/ 633 w 652"/>
              <a:gd name="T101" fmla="*/ 18 h 25"/>
              <a:gd name="T102" fmla="*/ 652 w 652"/>
              <a:gd name="T103" fmla="*/ 19 h 25"/>
              <a:gd name="T104" fmla="*/ 652 w 652"/>
              <a:gd name="T105" fmla="*/ 25 h 25"/>
              <a:gd name="T106" fmla="*/ 633 w 652"/>
              <a:gd name="T107" fmla="*/ 25 h 25"/>
              <a:gd name="T108" fmla="*/ 633 w 652"/>
              <a:gd name="T10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2" h="25">
                <a:moveTo>
                  <a:pt x="0" y="0"/>
                </a:moveTo>
                <a:lnTo>
                  <a:pt x="38" y="2"/>
                </a:lnTo>
                <a:lnTo>
                  <a:pt x="38" y="8"/>
                </a:lnTo>
                <a:lnTo>
                  <a:pt x="0" y="7"/>
                </a:lnTo>
                <a:lnTo>
                  <a:pt x="0" y="0"/>
                </a:lnTo>
                <a:close/>
                <a:moveTo>
                  <a:pt x="63" y="2"/>
                </a:moveTo>
                <a:lnTo>
                  <a:pt x="101" y="3"/>
                </a:lnTo>
                <a:lnTo>
                  <a:pt x="101" y="10"/>
                </a:lnTo>
                <a:lnTo>
                  <a:pt x="63" y="9"/>
                </a:lnTo>
                <a:lnTo>
                  <a:pt x="63" y="2"/>
                </a:lnTo>
                <a:close/>
                <a:moveTo>
                  <a:pt x="127" y="4"/>
                </a:moveTo>
                <a:lnTo>
                  <a:pt x="165" y="5"/>
                </a:lnTo>
                <a:lnTo>
                  <a:pt x="165" y="11"/>
                </a:lnTo>
                <a:lnTo>
                  <a:pt x="127" y="10"/>
                </a:lnTo>
                <a:lnTo>
                  <a:pt x="127" y="4"/>
                </a:lnTo>
                <a:close/>
                <a:moveTo>
                  <a:pt x="190" y="6"/>
                </a:moveTo>
                <a:lnTo>
                  <a:pt x="228" y="7"/>
                </a:lnTo>
                <a:lnTo>
                  <a:pt x="228" y="13"/>
                </a:lnTo>
                <a:lnTo>
                  <a:pt x="190" y="12"/>
                </a:lnTo>
                <a:lnTo>
                  <a:pt x="190" y="6"/>
                </a:lnTo>
                <a:close/>
                <a:moveTo>
                  <a:pt x="253" y="8"/>
                </a:moveTo>
                <a:lnTo>
                  <a:pt x="291" y="9"/>
                </a:lnTo>
                <a:lnTo>
                  <a:pt x="291" y="15"/>
                </a:lnTo>
                <a:lnTo>
                  <a:pt x="253" y="14"/>
                </a:lnTo>
                <a:lnTo>
                  <a:pt x="253" y="8"/>
                </a:lnTo>
                <a:close/>
                <a:moveTo>
                  <a:pt x="317" y="9"/>
                </a:moveTo>
                <a:lnTo>
                  <a:pt x="355" y="11"/>
                </a:lnTo>
                <a:lnTo>
                  <a:pt x="355" y="17"/>
                </a:lnTo>
                <a:lnTo>
                  <a:pt x="317" y="16"/>
                </a:lnTo>
                <a:lnTo>
                  <a:pt x="317" y="9"/>
                </a:lnTo>
                <a:close/>
                <a:moveTo>
                  <a:pt x="380" y="11"/>
                </a:moveTo>
                <a:lnTo>
                  <a:pt x="418" y="12"/>
                </a:lnTo>
                <a:lnTo>
                  <a:pt x="418" y="19"/>
                </a:lnTo>
                <a:lnTo>
                  <a:pt x="380" y="18"/>
                </a:lnTo>
                <a:lnTo>
                  <a:pt x="380" y="11"/>
                </a:lnTo>
                <a:close/>
                <a:moveTo>
                  <a:pt x="443" y="13"/>
                </a:moveTo>
                <a:lnTo>
                  <a:pt x="481" y="14"/>
                </a:lnTo>
                <a:lnTo>
                  <a:pt x="481" y="20"/>
                </a:lnTo>
                <a:lnTo>
                  <a:pt x="443" y="19"/>
                </a:lnTo>
                <a:lnTo>
                  <a:pt x="443" y="13"/>
                </a:lnTo>
                <a:close/>
                <a:moveTo>
                  <a:pt x="507" y="15"/>
                </a:moveTo>
                <a:lnTo>
                  <a:pt x="545" y="16"/>
                </a:lnTo>
                <a:lnTo>
                  <a:pt x="545" y="22"/>
                </a:lnTo>
                <a:lnTo>
                  <a:pt x="507" y="21"/>
                </a:lnTo>
                <a:lnTo>
                  <a:pt x="507" y="15"/>
                </a:lnTo>
                <a:close/>
                <a:moveTo>
                  <a:pt x="570" y="17"/>
                </a:moveTo>
                <a:lnTo>
                  <a:pt x="608" y="18"/>
                </a:lnTo>
                <a:lnTo>
                  <a:pt x="608" y="24"/>
                </a:lnTo>
                <a:lnTo>
                  <a:pt x="570" y="23"/>
                </a:lnTo>
                <a:lnTo>
                  <a:pt x="570" y="17"/>
                </a:lnTo>
                <a:close/>
                <a:moveTo>
                  <a:pt x="633" y="18"/>
                </a:moveTo>
                <a:lnTo>
                  <a:pt x="652" y="19"/>
                </a:lnTo>
                <a:lnTo>
                  <a:pt x="652" y="25"/>
                </a:lnTo>
                <a:lnTo>
                  <a:pt x="633" y="25"/>
                </a:lnTo>
                <a:lnTo>
                  <a:pt x="633" y="18"/>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65" name="Group 26"/>
          <p:cNvGrpSpPr>
            <a:grpSpLocks/>
          </p:cNvGrpSpPr>
          <p:nvPr/>
        </p:nvGrpSpPr>
        <p:grpSpPr bwMode="auto">
          <a:xfrm>
            <a:off x="9255766" y="2003886"/>
            <a:ext cx="41275" cy="39688"/>
            <a:chOff x="5565" y="1075"/>
            <a:chExt cx="26" cy="25"/>
          </a:xfrm>
        </p:grpSpPr>
        <p:sp>
          <p:nvSpPr>
            <p:cNvPr id="66" name="Oval 24"/>
            <p:cNvSpPr>
              <a:spLocks noChangeArrowheads="1"/>
            </p:cNvSpPr>
            <p:nvPr/>
          </p:nvSpPr>
          <p:spPr bwMode="auto">
            <a:xfrm>
              <a:off x="5565" y="1075"/>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25"/>
            <p:cNvSpPr>
              <a:spLocks noChangeArrowheads="1"/>
            </p:cNvSpPr>
            <p:nvPr/>
          </p:nvSpPr>
          <p:spPr bwMode="auto">
            <a:xfrm>
              <a:off x="5565" y="1075"/>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29"/>
          <p:cNvGrpSpPr>
            <a:grpSpLocks/>
          </p:cNvGrpSpPr>
          <p:nvPr/>
        </p:nvGrpSpPr>
        <p:grpSpPr bwMode="auto">
          <a:xfrm>
            <a:off x="9255766" y="4181936"/>
            <a:ext cx="41275" cy="39688"/>
            <a:chOff x="5565" y="2447"/>
            <a:chExt cx="26" cy="25"/>
          </a:xfrm>
        </p:grpSpPr>
        <p:sp>
          <p:nvSpPr>
            <p:cNvPr id="69" name="Oval 27"/>
            <p:cNvSpPr>
              <a:spLocks noChangeArrowheads="1"/>
            </p:cNvSpPr>
            <p:nvPr/>
          </p:nvSpPr>
          <p:spPr bwMode="auto">
            <a:xfrm>
              <a:off x="5565" y="2447"/>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28"/>
            <p:cNvSpPr>
              <a:spLocks noChangeArrowheads="1"/>
            </p:cNvSpPr>
            <p:nvPr/>
          </p:nvSpPr>
          <p:spPr bwMode="auto">
            <a:xfrm>
              <a:off x="5565" y="2447"/>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1" name="Oval 30"/>
          <p:cNvSpPr>
            <a:spLocks noChangeArrowheads="1"/>
          </p:cNvSpPr>
          <p:nvPr/>
        </p:nvSpPr>
        <p:spPr bwMode="auto">
          <a:xfrm>
            <a:off x="10628953" y="1441911"/>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31"/>
          <p:cNvSpPr>
            <a:spLocks noChangeArrowheads="1"/>
          </p:cNvSpPr>
          <p:nvPr/>
        </p:nvSpPr>
        <p:spPr bwMode="auto">
          <a:xfrm>
            <a:off x="8455666" y="1432386"/>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32"/>
          <p:cNvSpPr>
            <a:spLocks noChangeArrowheads="1"/>
          </p:cNvSpPr>
          <p:nvPr/>
        </p:nvSpPr>
        <p:spPr bwMode="auto">
          <a:xfrm>
            <a:off x="10628953" y="3739023"/>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33"/>
          <p:cNvSpPr>
            <a:spLocks noChangeArrowheads="1"/>
          </p:cNvSpPr>
          <p:nvPr/>
        </p:nvSpPr>
        <p:spPr bwMode="auto">
          <a:xfrm>
            <a:off x="9979666" y="2376948"/>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34"/>
          <p:cNvSpPr>
            <a:spLocks noChangeArrowheads="1"/>
          </p:cNvSpPr>
          <p:nvPr/>
        </p:nvSpPr>
        <p:spPr bwMode="auto">
          <a:xfrm>
            <a:off x="7809553" y="2459498"/>
            <a:ext cx="30163" cy="31750"/>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5"/>
          <p:cNvSpPr>
            <a:spLocks noChangeArrowheads="1"/>
          </p:cNvSpPr>
          <p:nvPr/>
        </p:nvSpPr>
        <p:spPr bwMode="auto">
          <a:xfrm>
            <a:off x="7893691" y="4635961"/>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38"/>
          <p:cNvGrpSpPr>
            <a:grpSpLocks/>
          </p:cNvGrpSpPr>
          <p:nvPr/>
        </p:nvGrpSpPr>
        <p:grpSpPr bwMode="auto">
          <a:xfrm>
            <a:off x="10060628" y="4640723"/>
            <a:ext cx="41275" cy="39688"/>
            <a:chOff x="6072" y="2736"/>
            <a:chExt cx="26" cy="25"/>
          </a:xfrm>
        </p:grpSpPr>
        <p:sp>
          <p:nvSpPr>
            <p:cNvPr id="78" name="Oval 36"/>
            <p:cNvSpPr>
              <a:spLocks noChangeArrowheads="1"/>
            </p:cNvSpPr>
            <p:nvPr/>
          </p:nvSpPr>
          <p:spPr bwMode="auto">
            <a:xfrm>
              <a:off x="6072" y="2736"/>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37"/>
            <p:cNvSpPr>
              <a:spLocks noChangeArrowheads="1"/>
            </p:cNvSpPr>
            <p:nvPr/>
          </p:nvSpPr>
          <p:spPr bwMode="auto">
            <a:xfrm>
              <a:off x="6072" y="2736"/>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41"/>
          <p:cNvGrpSpPr>
            <a:grpSpLocks/>
          </p:cNvGrpSpPr>
          <p:nvPr/>
        </p:nvGrpSpPr>
        <p:grpSpPr bwMode="auto">
          <a:xfrm>
            <a:off x="8431853" y="3702511"/>
            <a:ext cx="79375" cy="80963"/>
            <a:chOff x="5046" y="2145"/>
            <a:chExt cx="50" cy="51"/>
          </a:xfrm>
        </p:grpSpPr>
        <p:sp>
          <p:nvSpPr>
            <p:cNvPr id="81" name="Oval 39"/>
            <p:cNvSpPr>
              <a:spLocks noChangeArrowheads="1"/>
            </p:cNvSpPr>
            <p:nvPr/>
          </p:nvSpPr>
          <p:spPr bwMode="auto">
            <a:xfrm>
              <a:off x="5046" y="2145"/>
              <a:ext cx="50" cy="51"/>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40"/>
            <p:cNvSpPr>
              <a:spLocks noChangeArrowheads="1"/>
            </p:cNvSpPr>
            <p:nvPr/>
          </p:nvSpPr>
          <p:spPr bwMode="auto">
            <a:xfrm>
              <a:off x="5046" y="2145"/>
              <a:ext cx="50" cy="51"/>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44"/>
          <p:cNvGrpSpPr>
            <a:grpSpLocks/>
          </p:cNvGrpSpPr>
          <p:nvPr/>
        </p:nvGrpSpPr>
        <p:grpSpPr bwMode="auto">
          <a:xfrm>
            <a:off x="8450903" y="3723148"/>
            <a:ext cx="41275" cy="39688"/>
            <a:chOff x="5058" y="2158"/>
            <a:chExt cx="26" cy="25"/>
          </a:xfrm>
        </p:grpSpPr>
        <p:sp>
          <p:nvSpPr>
            <p:cNvPr id="84" name="Oval 83"/>
            <p:cNvSpPr>
              <a:spLocks noChangeArrowheads="1"/>
            </p:cNvSpPr>
            <p:nvPr/>
          </p:nvSpPr>
          <p:spPr bwMode="auto">
            <a:xfrm>
              <a:off x="5058" y="2158"/>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4"/>
            <p:cNvSpPr>
              <a:spLocks noChangeArrowheads="1"/>
            </p:cNvSpPr>
            <p:nvPr/>
          </p:nvSpPr>
          <p:spPr bwMode="auto">
            <a:xfrm>
              <a:off x="5058" y="2158"/>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47"/>
          <p:cNvGrpSpPr>
            <a:grpSpLocks/>
          </p:cNvGrpSpPr>
          <p:nvPr/>
        </p:nvGrpSpPr>
        <p:grpSpPr bwMode="auto">
          <a:xfrm>
            <a:off x="8249291" y="4048586"/>
            <a:ext cx="41275" cy="39688"/>
            <a:chOff x="4931" y="2363"/>
            <a:chExt cx="26" cy="25"/>
          </a:xfrm>
        </p:grpSpPr>
        <p:sp>
          <p:nvSpPr>
            <p:cNvPr id="87" name="Oval 45"/>
            <p:cNvSpPr>
              <a:spLocks noChangeArrowheads="1"/>
            </p:cNvSpPr>
            <p:nvPr/>
          </p:nvSpPr>
          <p:spPr bwMode="auto">
            <a:xfrm>
              <a:off x="4931" y="2363"/>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Oval 46"/>
            <p:cNvSpPr>
              <a:spLocks noChangeArrowheads="1"/>
            </p:cNvSpPr>
            <p:nvPr/>
          </p:nvSpPr>
          <p:spPr bwMode="auto">
            <a:xfrm>
              <a:off x="4931" y="2363"/>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50"/>
          <p:cNvGrpSpPr>
            <a:grpSpLocks/>
          </p:cNvGrpSpPr>
          <p:nvPr/>
        </p:nvGrpSpPr>
        <p:grpSpPr bwMode="auto">
          <a:xfrm>
            <a:off x="10290816" y="4210511"/>
            <a:ext cx="41275" cy="41275"/>
            <a:chOff x="6217" y="2465"/>
            <a:chExt cx="26" cy="26"/>
          </a:xfrm>
        </p:grpSpPr>
        <p:sp>
          <p:nvSpPr>
            <p:cNvPr id="90" name="Oval 48"/>
            <p:cNvSpPr>
              <a:spLocks noChangeArrowheads="1"/>
            </p:cNvSpPr>
            <p:nvPr/>
          </p:nvSpPr>
          <p:spPr bwMode="auto">
            <a:xfrm>
              <a:off x="6217" y="2465"/>
              <a:ext cx="26" cy="26"/>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49"/>
            <p:cNvSpPr>
              <a:spLocks noChangeArrowheads="1"/>
            </p:cNvSpPr>
            <p:nvPr/>
          </p:nvSpPr>
          <p:spPr bwMode="auto">
            <a:xfrm>
              <a:off x="6217" y="2465"/>
              <a:ext cx="26" cy="26"/>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92" name="Straight Arrow Connector 130"/>
          <p:cNvCxnSpPr>
            <a:cxnSpLocks noChangeShapeType="1"/>
          </p:cNvCxnSpPr>
          <p:nvPr/>
        </p:nvCxnSpPr>
        <p:spPr bwMode="auto">
          <a:xfrm>
            <a:off x="7907978" y="4857418"/>
            <a:ext cx="2152650" cy="0"/>
          </a:xfrm>
          <a:prstGeom prst="straightConnector1">
            <a:avLst/>
          </a:prstGeom>
          <a:noFill/>
          <a:ln w="19050" algn="ctr">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134"/>
          <p:cNvCxnSpPr>
            <a:cxnSpLocks noChangeShapeType="1"/>
          </p:cNvCxnSpPr>
          <p:nvPr/>
        </p:nvCxnSpPr>
        <p:spPr bwMode="auto">
          <a:xfrm>
            <a:off x="7506340" y="2459498"/>
            <a:ext cx="88901" cy="2183727"/>
          </a:xfrm>
          <a:prstGeom prst="straightConnector1">
            <a:avLst/>
          </a:prstGeom>
          <a:noFill/>
          <a:ln w="19050" algn="ctr">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135"/>
          <p:cNvSpPr txBox="1">
            <a:spLocks noChangeArrowheads="1"/>
          </p:cNvSpPr>
          <p:nvPr/>
        </p:nvSpPr>
        <p:spPr bwMode="auto">
          <a:xfrm>
            <a:off x="7195984" y="3338973"/>
            <a:ext cx="23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rgbClr val="FFFF00"/>
                </a:solidFill>
              </a:rPr>
              <a:t>1</a:t>
            </a:r>
            <a:endParaRPr lang="en-US" altLang="en-US" sz="2000" b="1" dirty="0">
              <a:solidFill>
                <a:srgbClr val="FFFF00"/>
              </a:solidFill>
            </a:endParaRPr>
          </a:p>
        </p:txBody>
      </p:sp>
      <p:sp>
        <p:nvSpPr>
          <p:cNvPr id="95" name="TextBox 136"/>
          <p:cNvSpPr txBox="1">
            <a:spLocks noChangeArrowheads="1"/>
          </p:cNvSpPr>
          <p:nvPr/>
        </p:nvSpPr>
        <p:spPr bwMode="auto">
          <a:xfrm>
            <a:off x="8984303" y="4889960"/>
            <a:ext cx="23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rgbClr val="FFFF00"/>
                </a:solidFill>
              </a:rPr>
              <a:t>1</a:t>
            </a:r>
            <a:endParaRPr lang="en-US" altLang="en-US" sz="2000" b="1" dirty="0">
              <a:solidFill>
                <a:srgbClr val="FFFF00"/>
              </a:solidFill>
            </a:endParaRPr>
          </a:p>
        </p:txBody>
      </p:sp>
      <p:cxnSp>
        <p:nvCxnSpPr>
          <p:cNvPr id="96" name="Straight Connector 95"/>
          <p:cNvCxnSpPr/>
          <p:nvPr/>
        </p:nvCxnSpPr>
        <p:spPr>
          <a:xfrm flipH="1">
            <a:off x="7899219" y="4635961"/>
            <a:ext cx="4764" cy="3654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101903" y="4643225"/>
            <a:ext cx="0" cy="3509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379965" y="2475373"/>
            <a:ext cx="4044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497180" y="4622222"/>
            <a:ext cx="3695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Box 233"/>
          <p:cNvSpPr txBox="1">
            <a:spLocks noChangeArrowheads="1"/>
          </p:cNvSpPr>
          <p:nvPr/>
        </p:nvSpPr>
        <p:spPr bwMode="auto">
          <a:xfrm>
            <a:off x="8940647" y="3858086"/>
            <a:ext cx="28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dirty="0">
                <a:solidFill>
                  <a:srgbClr val="FFFF00"/>
                </a:solidFill>
              </a:rPr>
              <a:t>O</a:t>
            </a:r>
            <a:endParaRPr lang="en-US" altLang="en-US" sz="2000" dirty="0">
              <a:solidFill>
                <a:srgbClr val="FFFF00"/>
              </a:solidFill>
            </a:endParaRPr>
          </a:p>
        </p:txBody>
      </p:sp>
      <p:sp>
        <p:nvSpPr>
          <p:cNvPr id="101" name="TextBox 275"/>
          <p:cNvSpPr txBox="1">
            <a:spLocks noChangeArrowheads="1"/>
          </p:cNvSpPr>
          <p:nvPr/>
        </p:nvSpPr>
        <p:spPr bwMode="auto">
          <a:xfrm>
            <a:off x="9251797" y="2977023"/>
            <a:ext cx="23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rgbClr val="FFFF00"/>
                </a:solidFill>
              </a:rPr>
              <a:t>h</a:t>
            </a:r>
            <a:endParaRPr lang="en-US" altLang="en-US" sz="2000" b="1" dirty="0">
              <a:solidFill>
                <a:srgbClr val="FFFF00"/>
              </a:solidFill>
            </a:endParaRPr>
          </a:p>
        </p:txBody>
      </p:sp>
      <p:sp>
        <p:nvSpPr>
          <p:cNvPr id="102" name="TextBox 277"/>
          <p:cNvSpPr txBox="1">
            <a:spLocks noChangeArrowheads="1"/>
          </p:cNvSpPr>
          <p:nvPr/>
        </p:nvSpPr>
        <p:spPr bwMode="auto">
          <a:xfrm>
            <a:off x="9562505" y="3858086"/>
            <a:ext cx="28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rgbClr val="FFFF00"/>
                </a:solidFill>
              </a:rPr>
              <a:t>r</a:t>
            </a:r>
            <a:endParaRPr lang="en-US" altLang="en-US" sz="2000" b="1" dirty="0">
              <a:solidFill>
                <a:srgbClr val="FFFF00"/>
              </a:solidFill>
            </a:endParaRPr>
          </a:p>
        </p:txBody>
      </p:sp>
      <mc:AlternateContent xmlns:mc="http://schemas.openxmlformats.org/markup-compatibility/2006" xmlns:a14="http://schemas.microsoft.com/office/drawing/2010/main">
        <mc:Choice Requires="a14">
          <p:sp>
            <p:nvSpPr>
              <p:cNvPr id="103" name="Rectangle 102"/>
              <p:cNvSpPr/>
              <p:nvPr/>
            </p:nvSpPr>
            <p:spPr>
              <a:xfrm>
                <a:off x="8458669" y="2652380"/>
                <a:ext cx="4122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solidFill>
                            <a:srgbClr val="FFFF00"/>
                          </a:solidFill>
                          <a:latin typeface="Cambria Math" panose="02040503050406030204" pitchFamily="18" charset="0"/>
                        </a:rPr>
                        <m:t>𝓁</m:t>
                      </m:r>
                    </m:oMath>
                  </m:oMathPara>
                </a14:m>
                <a:endParaRPr lang="en-US" sz="2400" dirty="0">
                  <a:solidFill>
                    <a:srgbClr val="FFFF00"/>
                  </a:solidFill>
                </a:endParaRPr>
              </a:p>
            </p:txBody>
          </p:sp>
        </mc:Choice>
        <mc:Fallback xmlns="">
          <p:sp>
            <p:nvSpPr>
              <p:cNvPr id="103" name="Rectangle 102"/>
              <p:cNvSpPr>
                <a:spLocks noRot="1" noChangeAspect="1" noMove="1" noResize="1" noEditPoints="1" noAdjustHandles="1" noChangeArrowheads="1" noChangeShapeType="1" noTextEdit="1"/>
              </p:cNvSpPr>
              <p:nvPr/>
            </p:nvSpPr>
            <p:spPr>
              <a:xfrm>
                <a:off x="8458669" y="2652380"/>
                <a:ext cx="412292" cy="46166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046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100"/>
          <p:cNvSpPr>
            <a:spLocks noChangeArrowheads="1"/>
          </p:cNvSpPr>
          <p:nvPr/>
        </p:nvSpPr>
        <p:spPr bwMode="auto">
          <a:xfrm>
            <a:off x="1001268" y="499549"/>
            <a:ext cx="3865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AutoNum type="alphaLcParenR"/>
            </a:pPr>
            <a:r>
              <a:rPr lang="vi-VN" altLang="en-US" sz="2000" b="1" dirty="0">
                <a:solidFill>
                  <a:srgbClr val="FFFF00"/>
                </a:solidFill>
              </a:rPr>
              <a:t>Bán kính đáy của hình nón</a:t>
            </a:r>
            <a:r>
              <a:rPr lang="vi-VN" altLang="en-US" sz="2000" dirty="0">
                <a:solidFill>
                  <a:schemeClr val="bg1"/>
                </a:solidFill>
              </a:rPr>
              <a:t>.</a:t>
            </a:r>
          </a:p>
        </p:txBody>
      </p:sp>
      <mc:AlternateContent xmlns:mc="http://schemas.openxmlformats.org/markup-compatibility/2006" xmlns:a14="http://schemas.microsoft.com/office/drawing/2010/main">
        <mc:Choice Requires="a14">
          <p:sp>
            <p:nvSpPr>
              <p:cNvPr id="74" name="TextBox 73"/>
              <p:cNvSpPr txBox="1"/>
              <p:nvPr/>
            </p:nvSpPr>
            <p:spPr>
              <a:xfrm>
                <a:off x="981076" y="985296"/>
                <a:ext cx="5556410" cy="2942152"/>
              </a:xfrm>
              <a:prstGeom prst="rect">
                <a:avLst/>
              </a:prstGeom>
              <a:noFill/>
            </p:spPr>
            <p:txBody>
              <a:bodyPr wrap="square" rtlCol="0">
                <a:spAutoFit/>
              </a:bodyPr>
              <a:lstStyle/>
              <a:p>
                <a:pPr>
                  <a:lnSpc>
                    <a:spcPct val="150000"/>
                  </a:lnSpc>
                </a:pPr>
                <a:r>
                  <a:rPr lang="vi-VN" sz="2000" dirty="0">
                    <a:solidFill>
                      <a:schemeClr val="bg1"/>
                    </a:solidFill>
                  </a:rPr>
                  <a:t>+) Gọi bán kính đáy của hình nón là </a:t>
                </a:r>
                <a:r>
                  <a:rPr lang="vi-VN" sz="2000" b="1" dirty="0">
                    <a:solidFill>
                      <a:srgbClr val="FFFF00"/>
                    </a:solidFill>
                  </a:rPr>
                  <a:t>r</a:t>
                </a:r>
                <a:r>
                  <a:rPr lang="vi-VN" sz="2000" dirty="0">
                    <a:solidFill>
                      <a:schemeClr val="bg1"/>
                    </a:solidFill>
                  </a:rPr>
                  <a:t> ; chiều cao là</a:t>
                </a:r>
                <a:r>
                  <a:rPr lang="vi-VN" sz="2000" b="1" dirty="0">
                    <a:solidFill>
                      <a:srgbClr val="FFFF00"/>
                    </a:solidFill>
                  </a:rPr>
                  <a:t> h </a:t>
                </a:r>
                <a:r>
                  <a:rPr lang="vi-VN" sz="2000" dirty="0">
                    <a:solidFill>
                      <a:schemeClr val="bg1"/>
                    </a:solidFill>
                  </a:rPr>
                  <a:t>và đường sinh là </a:t>
                </a:r>
                <a:endParaRPr lang="vi-VN" sz="2000" b="1" dirty="0">
                  <a:solidFill>
                    <a:srgbClr val="FFFF00"/>
                  </a:solidFill>
                </a:endParaRPr>
              </a:p>
              <a:p>
                <a:pPr>
                  <a:lnSpc>
                    <a:spcPct val="150000"/>
                  </a:lnSpc>
                </a:pPr>
                <a:r>
                  <a:rPr lang="vi-VN" sz="2000" dirty="0">
                    <a:solidFill>
                      <a:schemeClr val="bg1"/>
                    </a:solidFill>
                  </a:rPr>
                  <a:t>+ Vì đường tròn đáy của hình nón nội tiếp hình vuông của mặt đáy hình lập phương</a:t>
                </a:r>
                <a:endParaRPr lang="vi-VN" sz="2000" b="1" dirty="0">
                  <a:solidFill>
                    <a:srgbClr val="FFFF00"/>
                  </a:solidFill>
                </a:endParaRPr>
              </a:p>
              <a:p>
                <a14:m>
                  <m:oMath xmlns:m="http://schemas.openxmlformats.org/officeDocument/2006/math">
                    <m:r>
                      <a:rPr lang="vi-VN" sz="2000" i="1">
                        <a:solidFill>
                          <a:schemeClr val="bg1"/>
                        </a:solidFill>
                        <a:latin typeface="Cambria Math" panose="02040503050406030204" pitchFamily="18" charset="0"/>
                        <a:ea typeface="Cambria Math" panose="02040503050406030204" pitchFamily="18" charset="0"/>
                      </a:rPr>
                      <m:t>⇒</m:t>
                    </m:r>
                  </m:oMath>
                </a14:m>
                <a:r>
                  <a:rPr lang="vi-VN" sz="2000" dirty="0">
                    <a:solidFill>
                      <a:schemeClr val="bg1"/>
                    </a:solidFill>
                  </a:rPr>
                  <a:t> Đường kính đáy của hình nón là </a:t>
                </a:r>
                <a:r>
                  <a:rPr lang="vi-VN" sz="2000" b="1" dirty="0">
                    <a:solidFill>
                      <a:srgbClr val="FFFF00"/>
                    </a:solidFill>
                  </a:rPr>
                  <a:t>1.</a:t>
                </a:r>
              </a:p>
              <a:p>
                <a14:m>
                  <m:oMath xmlns:m="http://schemas.openxmlformats.org/officeDocument/2006/math">
                    <m:r>
                      <a:rPr lang="vi-VN" sz="2400" i="1">
                        <a:solidFill>
                          <a:srgbClr val="FFFF00"/>
                        </a:solidFill>
                        <a:latin typeface="Cambria Math" panose="02040503050406030204" pitchFamily="18" charset="0"/>
                        <a:ea typeface="Cambria Math" panose="02040503050406030204" pitchFamily="18" charset="0"/>
                      </a:rPr>
                      <m:t>⇒</m:t>
                    </m:r>
                  </m:oMath>
                </a14:m>
                <a:r>
                  <a:rPr lang="vi-VN" sz="2400" dirty="0">
                    <a:solidFill>
                      <a:srgbClr val="FFFF00"/>
                    </a:solidFill>
                  </a:rPr>
                  <a:t> r = 1 : 2 </a:t>
                </a:r>
                <a:r>
                  <a:rPr lang="vi-VN" sz="2800" dirty="0">
                    <a:solidFill>
                      <a:srgbClr val="FFFF00"/>
                    </a:solidFill>
                  </a:rPr>
                  <a:t>= </a:t>
                </a:r>
                <a14:m>
                  <m:oMath xmlns:m="http://schemas.openxmlformats.org/officeDocument/2006/math">
                    <m:f>
                      <m:fPr>
                        <m:ctrlPr>
                          <a:rPr lang="vi-VN" sz="3200" i="1">
                            <a:solidFill>
                              <a:srgbClr val="FFFF00"/>
                            </a:solidFill>
                            <a:latin typeface="Cambria Math" panose="02040503050406030204" pitchFamily="18" charset="0"/>
                          </a:rPr>
                        </m:ctrlPr>
                      </m:fPr>
                      <m:num>
                        <m:r>
                          <a:rPr lang="vi-VN" sz="3200">
                            <a:solidFill>
                              <a:srgbClr val="FFFF00"/>
                            </a:solidFill>
                            <a:latin typeface="Cambria Math" panose="02040503050406030204" pitchFamily="18" charset="0"/>
                          </a:rPr>
                          <m:t> 1</m:t>
                        </m:r>
                      </m:num>
                      <m:den>
                        <m:r>
                          <a:rPr lang="vi-VN" sz="3200">
                            <a:solidFill>
                              <a:srgbClr val="FFFF00"/>
                            </a:solidFill>
                            <a:latin typeface="Cambria Math" panose="02040503050406030204" pitchFamily="18" charset="0"/>
                          </a:rPr>
                          <m:t>2</m:t>
                        </m:r>
                      </m:den>
                    </m:f>
                  </m:oMath>
                </a14:m>
                <a:r>
                  <a:rPr lang="vi-VN" sz="2000" dirty="0">
                    <a:solidFill>
                      <a:schemeClr val="bg1"/>
                    </a:solidFill>
                  </a:rPr>
                  <a:t> </a:t>
                </a:r>
              </a:p>
            </p:txBody>
          </p:sp>
        </mc:Choice>
        <mc:Fallback xmlns="">
          <p:sp>
            <p:nvSpPr>
              <p:cNvPr id="74" name="TextBox 73"/>
              <p:cNvSpPr txBox="1">
                <a:spLocks noRot="1" noChangeAspect="1" noMove="1" noResize="1" noEditPoints="1" noAdjustHandles="1" noChangeArrowheads="1" noChangeShapeType="1" noTextEdit="1"/>
              </p:cNvSpPr>
              <p:nvPr/>
            </p:nvSpPr>
            <p:spPr>
              <a:xfrm>
                <a:off x="981076" y="985296"/>
                <a:ext cx="5556410" cy="2942152"/>
              </a:xfrm>
              <a:prstGeom prst="rect">
                <a:avLst/>
              </a:prstGeom>
              <a:blipFill rotWithShape="0">
                <a:blip r:embed="rId2"/>
                <a:stretch>
                  <a:fillRect l="-1207" r="-439" b="-622"/>
                </a:stretch>
              </a:blipFill>
            </p:spPr>
            <p:txBody>
              <a:bodyPr/>
              <a:lstStyle/>
              <a:p>
                <a:r>
                  <a:rPr lang="en-US">
                    <a:noFill/>
                  </a:rPr>
                  <a:t> </a:t>
                </a:r>
              </a:p>
            </p:txBody>
          </p:sp>
        </mc:Fallback>
      </mc:AlternateContent>
      <p:sp>
        <p:nvSpPr>
          <p:cNvPr id="75" name="TextBox 74"/>
          <p:cNvSpPr txBox="1"/>
          <p:nvPr/>
        </p:nvSpPr>
        <p:spPr>
          <a:xfrm>
            <a:off x="1031435" y="3871587"/>
            <a:ext cx="3708412" cy="400110"/>
          </a:xfrm>
          <a:prstGeom prst="rect">
            <a:avLst/>
          </a:prstGeom>
          <a:noFill/>
        </p:spPr>
        <p:txBody>
          <a:bodyPr wrap="square" rtlCol="0">
            <a:spAutoFit/>
          </a:bodyPr>
          <a:lstStyle/>
          <a:p>
            <a:r>
              <a:rPr lang="vi-VN" sz="2000" b="1" dirty="0">
                <a:solidFill>
                  <a:srgbClr val="FFFF00"/>
                </a:solidFill>
              </a:rPr>
              <a:t>b) Độ dài đường sinh.</a:t>
            </a:r>
            <a:endParaRPr lang="en-US" sz="2000" b="1" dirty="0">
              <a:solidFill>
                <a:srgbClr val="FFFF00"/>
              </a:solidFill>
            </a:endParaRPr>
          </a:p>
        </p:txBody>
      </p:sp>
      <mc:AlternateContent xmlns:mc="http://schemas.openxmlformats.org/markup-compatibility/2006" xmlns:a14="http://schemas.microsoft.com/office/drawing/2010/main">
        <mc:Choice Requires="a14">
          <p:sp>
            <p:nvSpPr>
              <p:cNvPr id="76" name="TextBox 75"/>
              <p:cNvSpPr txBox="1"/>
              <p:nvPr/>
            </p:nvSpPr>
            <p:spPr>
              <a:xfrm>
                <a:off x="960799" y="4399040"/>
                <a:ext cx="10431894" cy="1831271"/>
              </a:xfrm>
              <a:prstGeom prst="rect">
                <a:avLst/>
              </a:prstGeom>
              <a:noFill/>
            </p:spPr>
            <p:txBody>
              <a:bodyPr wrap="square" rtlCol="0">
                <a:spAutoFit/>
              </a:bodyPr>
              <a:lstStyle/>
              <a:p>
                <a:pPr>
                  <a:lnSpc>
                    <a:spcPct val="150000"/>
                  </a:lnSpc>
                </a:pPr>
                <a:r>
                  <a:rPr lang="vi-VN" sz="2200" dirty="0">
                    <a:solidFill>
                      <a:schemeClr val="bg1"/>
                    </a:solidFill>
                  </a:rPr>
                  <a:t>+) Vì chiều cao của hình nón bằng độ dài một cạnh của hình lập phương.</a:t>
                </a:r>
              </a:p>
              <a:p>
                <a:pPr>
                  <a:lnSpc>
                    <a:spcPct val="150000"/>
                  </a:lnSpc>
                </a:pPr>
                <a14:m>
                  <m:oMath xmlns:m="http://schemas.openxmlformats.org/officeDocument/2006/math">
                    <m:r>
                      <a:rPr lang="vi-VN" sz="2400" i="1">
                        <a:solidFill>
                          <a:srgbClr val="FFFF00"/>
                        </a:solidFill>
                        <a:latin typeface="Cambria Math" panose="02040503050406030204" pitchFamily="18" charset="0"/>
                        <a:ea typeface="Cambria Math" panose="02040503050406030204" pitchFamily="18" charset="0"/>
                      </a:rPr>
                      <m:t>⇒</m:t>
                    </m:r>
                  </m:oMath>
                </a14:m>
                <a:r>
                  <a:rPr lang="vi-VN" sz="2400" dirty="0">
                    <a:solidFill>
                      <a:srgbClr val="FFFF00"/>
                    </a:solidFill>
                  </a:rPr>
                  <a:t> h = 1</a:t>
                </a:r>
                <a:r>
                  <a:rPr lang="vi-VN" sz="2000" dirty="0">
                    <a:solidFill>
                      <a:srgbClr val="FFFF00"/>
                    </a:solidFill>
                  </a:rPr>
                  <a:t>.</a:t>
                </a:r>
              </a:p>
              <a:p>
                <a:r>
                  <a:rPr lang="vi-VN" sz="2200" dirty="0">
                    <a:solidFill>
                      <a:schemeClr val="bg1"/>
                    </a:solidFill>
                  </a:rPr>
                  <a:t>+) Độ dài đường sinh của hình nón là: </a:t>
                </a:r>
              </a:p>
              <a:p>
                <a:endParaRPr lang="en-US" sz="2200" dirty="0">
                  <a:solidFill>
                    <a:schemeClr val="bg1"/>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960799" y="4399040"/>
                <a:ext cx="10431894" cy="1831271"/>
              </a:xfrm>
              <a:prstGeom prst="rect">
                <a:avLst/>
              </a:prstGeom>
              <a:blipFill rotWithShape="0">
                <a:blip r:embed="rId3"/>
                <a:stretch>
                  <a:fillRect l="-760"/>
                </a:stretch>
              </a:blipFill>
            </p:spPr>
            <p:txBody>
              <a:bodyPr/>
              <a:lstStyle/>
              <a:p>
                <a:r>
                  <a:rPr lang="en-US">
                    <a:noFill/>
                  </a:rPr>
                  <a:t> </a:t>
                </a:r>
              </a:p>
            </p:txBody>
          </p:sp>
        </mc:Fallback>
      </mc:AlternateContent>
      <p:sp>
        <p:nvSpPr>
          <p:cNvPr id="77" name="Rectangle 76"/>
          <p:cNvSpPr>
            <a:spLocks noRot="1" noChangeAspect="1" noMove="1" noResize="1" noEditPoints="1" noAdjustHandles="1" noChangeArrowheads="1" noChangeShapeType="1" noTextEdit="1"/>
          </p:cNvSpPr>
          <p:nvPr/>
        </p:nvSpPr>
        <p:spPr>
          <a:xfrm>
            <a:off x="1923846" y="6120363"/>
            <a:ext cx="1740605" cy="473591"/>
          </a:xfrm>
          <a:prstGeom prst="rect">
            <a:avLst/>
          </a:prstGeom>
          <a:blipFill rotWithShape="0">
            <a:blip r:embed="rId4"/>
            <a:stretch>
              <a:fillRect/>
            </a:stretch>
          </a:blipFill>
        </p:spPr>
        <p:txBody>
          <a:bodyPr/>
          <a:lstStyle/>
          <a:p>
            <a:pPr>
              <a:defRPr/>
            </a:pPr>
            <a:r>
              <a:rPr lang="en-US">
                <a:noFill/>
              </a:rPr>
              <a:t> </a:t>
            </a:r>
          </a:p>
        </p:txBody>
      </p:sp>
      <p:sp>
        <p:nvSpPr>
          <p:cNvPr id="78" name="Rectangle 77"/>
          <p:cNvSpPr>
            <a:spLocks noRot="1" noChangeAspect="1" noMove="1" noResize="1" noEditPoints="1" noAdjustHandles="1" noChangeArrowheads="1" noChangeShapeType="1" noTextEdit="1"/>
          </p:cNvSpPr>
          <p:nvPr/>
        </p:nvSpPr>
        <p:spPr>
          <a:xfrm>
            <a:off x="3708101" y="5856316"/>
            <a:ext cx="2029783" cy="1001684"/>
          </a:xfrm>
          <a:prstGeom prst="rect">
            <a:avLst/>
          </a:prstGeom>
          <a:blipFill rotWithShape="0">
            <a:blip r:embed="rId5"/>
            <a:stretch>
              <a:fillRect/>
            </a:stretch>
          </a:blipFill>
        </p:spPr>
        <p:txBody>
          <a:bodyPr/>
          <a:lstStyle/>
          <a:p>
            <a:pPr>
              <a:defRPr/>
            </a:pPr>
            <a:r>
              <a:rPr lang="en-US">
                <a:noFill/>
              </a:rPr>
              <a:t> </a:t>
            </a:r>
          </a:p>
        </p:txBody>
      </p:sp>
      <p:sp>
        <p:nvSpPr>
          <p:cNvPr id="79" name="Rectangle 78"/>
          <p:cNvSpPr>
            <a:spLocks noRot="1" noChangeAspect="1" noMove="1" noResize="1" noEditPoints="1" noAdjustHandles="1" noChangeArrowheads="1" noChangeShapeType="1" noTextEdit="1"/>
          </p:cNvSpPr>
          <p:nvPr/>
        </p:nvSpPr>
        <p:spPr>
          <a:xfrm>
            <a:off x="5640682" y="5961949"/>
            <a:ext cx="829907" cy="740972"/>
          </a:xfrm>
          <a:prstGeom prst="rect">
            <a:avLst/>
          </a:prstGeom>
          <a:blipFill rotWithShape="0">
            <a:blip r:embed="rId6"/>
            <a:stretch>
              <a:fillRect/>
            </a:stretch>
          </a:blipFill>
        </p:spPr>
        <p:txBody>
          <a:bodyPr/>
          <a:lstStyle/>
          <a:p>
            <a:pPr>
              <a:defRPr/>
            </a:pPr>
            <a:r>
              <a:rPr lang="en-US">
                <a:noFill/>
              </a:rPr>
              <a:t> </a:t>
            </a:r>
          </a:p>
        </p:txBody>
      </p:sp>
      <p:sp>
        <p:nvSpPr>
          <p:cNvPr id="2" name="TextBox 1"/>
          <p:cNvSpPr txBox="1"/>
          <p:nvPr/>
        </p:nvSpPr>
        <p:spPr>
          <a:xfrm>
            <a:off x="438912" y="296153"/>
            <a:ext cx="1124712" cy="461665"/>
          </a:xfrm>
          <a:prstGeom prst="rect">
            <a:avLst/>
          </a:prstGeom>
          <a:noFill/>
        </p:spPr>
        <p:txBody>
          <a:bodyPr wrap="square" rtlCol="0">
            <a:spAutoFit/>
          </a:bodyPr>
          <a:lstStyle/>
          <a:p>
            <a:r>
              <a:rPr lang="vi-VN" sz="2400" b="1" u="sng" dirty="0">
                <a:solidFill>
                  <a:srgbClr val="FFFF00"/>
                </a:solidFill>
              </a:rPr>
              <a:t>Giải</a:t>
            </a:r>
            <a:endParaRPr lang="en-US" sz="2400" b="1" u="sng" dirty="0">
              <a:solidFill>
                <a:srgbClr val="FFFF00"/>
              </a:solidFill>
            </a:endParaRPr>
          </a:p>
        </p:txBody>
      </p:sp>
      <mc:AlternateContent xmlns:mc="http://schemas.openxmlformats.org/markup-compatibility/2006" xmlns:a14="http://schemas.microsoft.com/office/drawing/2010/main">
        <mc:Choice Requires="a14">
          <p:sp>
            <p:nvSpPr>
              <p:cNvPr id="3" name="Rectangle 2"/>
              <p:cNvSpPr/>
              <p:nvPr/>
            </p:nvSpPr>
            <p:spPr>
              <a:xfrm>
                <a:off x="4039444" y="1528585"/>
                <a:ext cx="451377" cy="430887"/>
              </a:xfrm>
              <a:prstGeom prst="rect">
                <a:avLst/>
              </a:prstGeom>
            </p:spPr>
            <p:txBody>
              <a:bodyPr wrap="square">
                <a:spAutoFit/>
              </a:bodyPr>
              <a:lstStyle/>
              <a:p>
                <a14:m>
                  <m:oMath xmlns:m="http://schemas.openxmlformats.org/officeDocument/2006/math">
                    <m:r>
                      <a:rPr lang="en-US" sz="2200" b="1" i="1" smtClean="0">
                        <a:solidFill>
                          <a:srgbClr val="FFFF00"/>
                        </a:solidFill>
                        <a:latin typeface="Cambria Math" panose="02040503050406030204" pitchFamily="18" charset="0"/>
                      </a:rPr>
                      <m:t>𝓵</m:t>
                    </m:r>
                  </m:oMath>
                </a14:m>
                <a:r>
                  <a:rPr lang="vi-VN" sz="2200" b="1" dirty="0">
                    <a:solidFill>
                      <a:srgbClr val="FFFF00"/>
                    </a:solidFill>
                  </a:rPr>
                  <a:t>.</a:t>
                </a:r>
                <a:endParaRPr lang="en-US" sz="2200" b="1" dirty="0">
                  <a:solidFill>
                    <a:srgbClr val="FFFF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039444" y="1528585"/>
                <a:ext cx="451377" cy="430887"/>
              </a:xfrm>
              <a:prstGeom prst="rect">
                <a:avLst/>
              </a:prstGeom>
              <a:blipFill rotWithShape="0">
                <a:blip r:embed="rId7"/>
                <a:stretch>
                  <a:fillRect l="-2703" t="-11429" r="-10811" b="-27143"/>
                </a:stretch>
              </a:blipFill>
            </p:spPr>
            <p:txBody>
              <a:bodyPr/>
              <a:lstStyle/>
              <a:p>
                <a:r>
                  <a:rPr lang="en-US">
                    <a:noFill/>
                  </a:rPr>
                  <a:t> </a:t>
                </a:r>
              </a:p>
            </p:txBody>
          </p:sp>
        </mc:Fallback>
      </mc:AlternateContent>
      <p:sp>
        <p:nvSpPr>
          <p:cNvPr id="70" name="Oval 69"/>
          <p:cNvSpPr/>
          <p:nvPr/>
        </p:nvSpPr>
        <p:spPr>
          <a:xfrm>
            <a:off x="7893892" y="3015159"/>
            <a:ext cx="2021681" cy="8461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7877221" y="1285579"/>
            <a:ext cx="2061370" cy="21502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7"/>
          <p:cNvGrpSpPr>
            <a:grpSpLocks/>
          </p:cNvGrpSpPr>
          <p:nvPr/>
        </p:nvGrpSpPr>
        <p:grpSpPr bwMode="auto">
          <a:xfrm>
            <a:off x="7870872" y="2965947"/>
            <a:ext cx="2076450" cy="879475"/>
            <a:chOff x="4927" y="2176"/>
            <a:chExt cx="1308" cy="554"/>
          </a:xfrm>
        </p:grpSpPr>
        <p:sp>
          <p:nvSpPr>
            <p:cNvPr id="84" name="Freeform 5"/>
            <p:cNvSpPr>
              <a:spLocks/>
            </p:cNvSpPr>
            <p:nvPr/>
          </p:nvSpPr>
          <p:spPr bwMode="auto">
            <a:xfrm>
              <a:off x="4927" y="2176"/>
              <a:ext cx="1308" cy="554"/>
            </a:xfrm>
            <a:custGeom>
              <a:avLst/>
              <a:gdLst>
                <a:gd name="T0" fmla="*/ 1306 w 1308"/>
                <a:gd name="T1" fmla="*/ 247 h 554"/>
                <a:gd name="T2" fmla="*/ 1299 w 1308"/>
                <a:gd name="T3" fmla="*/ 223 h 554"/>
                <a:gd name="T4" fmla="*/ 1287 w 1308"/>
                <a:gd name="T5" fmla="*/ 199 h 554"/>
                <a:gd name="T6" fmla="*/ 1270 w 1308"/>
                <a:gd name="T7" fmla="*/ 176 h 554"/>
                <a:gd name="T8" fmla="*/ 1248 w 1308"/>
                <a:gd name="T9" fmla="*/ 154 h 554"/>
                <a:gd name="T10" fmla="*/ 1222 w 1308"/>
                <a:gd name="T11" fmla="*/ 133 h 554"/>
                <a:gd name="T12" fmla="*/ 1187 w 1308"/>
                <a:gd name="T13" fmla="*/ 110 h 554"/>
                <a:gd name="T14" fmla="*/ 1151 w 1308"/>
                <a:gd name="T15" fmla="*/ 91 h 554"/>
                <a:gd name="T16" fmla="*/ 1100 w 1308"/>
                <a:gd name="T17" fmla="*/ 69 h 554"/>
                <a:gd name="T18" fmla="*/ 1037 w 1308"/>
                <a:gd name="T19" fmla="*/ 48 h 554"/>
                <a:gd name="T20" fmla="*/ 967 w 1308"/>
                <a:gd name="T21" fmla="*/ 30 h 554"/>
                <a:gd name="T22" fmla="*/ 900 w 1308"/>
                <a:gd name="T23" fmla="*/ 18 h 554"/>
                <a:gd name="T24" fmla="*/ 830 w 1308"/>
                <a:gd name="T25" fmla="*/ 8 h 554"/>
                <a:gd name="T26" fmla="*/ 742 w 1308"/>
                <a:gd name="T27" fmla="*/ 2 h 554"/>
                <a:gd name="T28" fmla="*/ 636 w 1308"/>
                <a:gd name="T29" fmla="*/ 1 h 554"/>
                <a:gd name="T30" fmla="*/ 554 w 1308"/>
                <a:gd name="T31" fmla="*/ 5 h 554"/>
                <a:gd name="T32" fmla="*/ 458 w 1308"/>
                <a:gd name="T33" fmla="*/ 16 h 554"/>
                <a:gd name="T34" fmla="*/ 389 w 1308"/>
                <a:gd name="T35" fmla="*/ 28 h 554"/>
                <a:gd name="T36" fmla="*/ 323 w 1308"/>
                <a:gd name="T37" fmla="*/ 43 h 554"/>
                <a:gd name="T38" fmla="*/ 249 w 1308"/>
                <a:gd name="T39" fmla="*/ 66 h 554"/>
                <a:gd name="T40" fmla="*/ 199 w 1308"/>
                <a:gd name="T41" fmla="*/ 85 h 554"/>
                <a:gd name="T42" fmla="*/ 154 w 1308"/>
                <a:gd name="T43" fmla="*/ 105 h 554"/>
                <a:gd name="T44" fmla="*/ 119 w 1308"/>
                <a:gd name="T45" fmla="*/ 125 h 554"/>
                <a:gd name="T46" fmla="*/ 88 w 1308"/>
                <a:gd name="T47" fmla="*/ 146 h 554"/>
                <a:gd name="T48" fmla="*/ 62 w 1308"/>
                <a:gd name="T49" fmla="*/ 168 h 554"/>
                <a:gd name="T50" fmla="*/ 40 w 1308"/>
                <a:gd name="T51" fmla="*/ 191 h 554"/>
                <a:gd name="T52" fmla="*/ 20 w 1308"/>
                <a:gd name="T53" fmla="*/ 218 h 554"/>
                <a:gd name="T54" fmla="*/ 9 w 1308"/>
                <a:gd name="T55" fmla="*/ 242 h 554"/>
                <a:gd name="T56" fmla="*/ 2 w 1308"/>
                <a:gd name="T57" fmla="*/ 270 h 554"/>
                <a:gd name="T58" fmla="*/ 1 w 1308"/>
                <a:gd name="T59" fmla="*/ 297 h 554"/>
                <a:gd name="T60" fmla="*/ 6 w 1308"/>
                <a:gd name="T61" fmla="*/ 321 h 554"/>
                <a:gd name="T62" fmla="*/ 16 w 1308"/>
                <a:gd name="T63" fmla="*/ 345 h 554"/>
                <a:gd name="T64" fmla="*/ 31 w 1308"/>
                <a:gd name="T65" fmla="*/ 369 h 554"/>
                <a:gd name="T66" fmla="*/ 50 w 1308"/>
                <a:gd name="T67" fmla="*/ 391 h 554"/>
                <a:gd name="T68" fmla="*/ 75 w 1308"/>
                <a:gd name="T69" fmla="*/ 413 h 554"/>
                <a:gd name="T70" fmla="*/ 103 w 1308"/>
                <a:gd name="T71" fmla="*/ 434 h 554"/>
                <a:gd name="T72" fmla="*/ 141 w 1308"/>
                <a:gd name="T73" fmla="*/ 456 h 554"/>
                <a:gd name="T74" fmla="*/ 185 w 1308"/>
                <a:gd name="T75" fmla="*/ 476 h 554"/>
                <a:gd name="T76" fmla="*/ 245 w 1308"/>
                <a:gd name="T77" fmla="*/ 499 h 554"/>
                <a:gd name="T78" fmla="*/ 306 w 1308"/>
                <a:gd name="T79" fmla="*/ 516 h 554"/>
                <a:gd name="T80" fmla="*/ 370 w 1308"/>
                <a:gd name="T81" fmla="*/ 531 h 554"/>
                <a:gd name="T82" fmla="*/ 454 w 1308"/>
                <a:gd name="T83" fmla="*/ 544 h 554"/>
                <a:gd name="T84" fmla="*/ 526 w 1308"/>
                <a:gd name="T85" fmla="*/ 550 h 554"/>
                <a:gd name="T86" fmla="*/ 623 w 1308"/>
                <a:gd name="T87" fmla="*/ 554 h 554"/>
                <a:gd name="T88" fmla="*/ 730 w 1308"/>
                <a:gd name="T89" fmla="*/ 551 h 554"/>
                <a:gd name="T90" fmla="*/ 811 w 1308"/>
                <a:gd name="T91" fmla="*/ 544 h 554"/>
                <a:gd name="T92" fmla="*/ 889 w 1308"/>
                <a:gd name="T93" fmla="*/ 533 h 554"/>
                <a:gd name="T94" fmla="*/ 964 w 1308"/>
                <a:gd name="T95" fmla="*/ 517 h 554"/>
                <a:gd name="T96" fmla="*/ 1034 w 1308"/>
                <a:gd name="T97" fmla="*/ 498 h 554"/>
                <a:gd name="T98" fmla="*/ 1085 w 1308"/>
                <a:gd name="T99" fmla="*/ 480 h 554"/>
                <a:gd name="T100" fmla="*/ 1138 w 1308"/>
                <a:gd name="T101" fmla="*/ 457 h 554"/>
                <a:gd name="T102" fmla="*/ 1175 w 1308"/>
                <a:gd name="T103" fmla="*/ 438 h 554"/>
                <a:gd name="T104" fmla="*/ 1207 w 1308"/>
                <a:gd name="T105" fmla="*/ 418 h 554"/>
                <a:gd name="T106" fmla="*/ 1236 w 1308"/>
                <a:gd name="T107" fmla="*/ 396 h 554"/>
                <a:gd name="T108" fmla="*/ 1260 w 1308"/>
                <a:gd name="T109" fmla="*/ 374 h 554"/>
                <a:gd name="T110" fmla="*/ 1281 w 1308"/>
                <a:gd name="T111" fmla="*/ 347 h 554"/>
                <a:gd name="T112" fmla="*/ 1295 w 1308"/>
                <a:gd name="T113" fmla="*/ 32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8" h="554">
                  <a:moveTo>
                    <a:pt x="1308" y="271"/>
                  </a:moveTo>
                  <a:lnTo>
                    <a:pt x="1308" y="264"/>
                  </a:lnTo>
                  <a:lnTo>
                    <a:pt x="1308" y="261"/>
                  </a:lnTo>
                  <a:lnTo>
                    <a:pt x="1307" y="257"/>
                  </a:lnTo>
                  <a:lnTo>
                    <a:pt x="1307" y="254"/>
                  </a:lnTo>
                  <a:lnTo>
                    <a:pt x="1307" y="250"/>
                  </a:lnTo>
                  <a:lnTo>
                    <a:pt x="1306" y="247"/>
                  </a:lnTo>
                  <a:lnTo>
                    <a:pt x="1305" y="243"/>
                  </a:lnTo>
                  <a:lnTo>
                    <a:pt x="1304" y="240"/>
                  </a:lnTo>
                  <a:lnTo>
                    <a:pt x="1303" y="237"/>
                  </a:lnTo>
                  <a:lnTo>
                    <a:pt x="1302" y="233"/>
                  </a:lnTo>
                  <a:lnTo>
                    <a:pt x="1301" y="230"/>
                  </a:lnTo>
                  <a:lnTo>
                    <a:pt x="1300" y="226"/>
                  </a:lnTo>
                  <a:lnTo>
                    <a:pt x="1299" y="223"/>
                  </a:lnTo>
                  <a:lnTo>
                    <a:pt x="1297" y="220"/>
                  </a:lnTo>
                  <a:lnTo>
                    <a:pt x="1296" y="216"/>
                  </a:lnTo>
                  <a:lnTo>
                    <a:pt x="1294" y="213"/>
                  </a:lnTo>
                  <a:lnTo>
                    <a:pt x="1293" y="209"/>
                  </a:lnTo>
                  <a:lnTo>
                    <a:pt x="1291" y="206"/>
                  </a:lnTo>
                  <a:lnTo>
                    <a:pt x="1289" y="203"/>
                  </a:lnTo>
                  <a:lnTo>
                    <a:pt x="1287" y="199"/>
                  </a:lnTo>
                  <a:lnTo>
                    <a:pt x="1285" y="196"/>
                  </a:lnTo>
                  <a:lnTo>
                    <a:pt x="1283" y="193"/>
                  </a:lnTo>
                  <a:lnTo>
                    <a:pt x="1280" y="189"/>
                  </a:lnTo>
                  <a:lnTo>
                    <a:pt x="1278" y="186"/>
                  </a:lnTo>
                  <a:lnTo>
                    <a:pt x="1275" y="183"/>
                  </a:lnTo>
                  <a:lnTo>
                    <a:pt x="1273" y="179"/>
                  </a:lnTo>
                  <a:lnTo>
                    <a:pt x="1270" y="176"/>
                  </a:lnTo>
                  <a:lnTo>
                    <a:pt x="1267" y="173"/>
                  </a:lnTo>
                  <a:lnTo>
                    <a:pt x="1264" y="170"/>
                  </a:lnTo>
                  <a:lnTo>
                    <a:pt x="1261" y="167"/>
                  </a:lnTo>
                  <a:lnTo>
                    <a:pt x="1258" y="163"/>
                  </a:lnTo>
                  <a:lnTo>
                    <a:pt x="1255" y="160"/>
                  </a:lnTo>
                  <a:lnTo>
                    <a:pt x="1252" y="157"/>
                  </a:lnTo>
                  <a:lnTo>
                    <a:pt x="1248" y="154"/>
                  </a:lnTo>
                  <a:lnTo>
                    <a:pt x="1245" y="151"/>
                  </a:lnTo>
                  <a:lnTo>
                    <a:pt x="1241" y="148"/>
                  </a:lnTo>
                  <a:lnTo>
                    <a:pt x="1238" y="145"/>
                  </a:lnTo>
                  <a:lnTo>
                    <a:pt x="1234" y="142"/>
                  </a:lnTo>
                  <a:lnTo>
                    <a:pt x="1230" y="139"/>
                  </a:lnTo>
                  <a:lnTo>
                    <a:pt x="1226" y="136"/>
                  </a:lnTo>
                  <a:lnTo>
                    <a:pt x="1222" y="133"/>
                  </a:lnTo>
                  <a:lnTo>
                    <a:pt x="1218" y="130"/>
                  </a:lnTo>
                  <a:lnTo>
                    <a:pt x="1214" y="127"/>
                  </a:lnTo>
                  <a:lnTo>
                    <a:pt x="1209" y="124"/>
                  </a:lnTo>
                  <a:lnTo>
                    <a:pt x="1205" y="121"/>
                  </a:lnTo>
                  <a:lnTo>
                    <a:pt x="1201" y="118"/>
                  </a:lnTo>
                  <a:lnTo>
                    <a:pt x="1191" y="112"/>
                  </a:lnTo>
                  <a:lnTo>
                    <a:pt x="1187" y="110"/>
                  </a:lnTo>
                  <a:lnTo>
                    <a:pt x="1182" y="107"/>
                  </a:lnTo>
                  <a:lnTo>
                    <a:pt x="1177" y="104"/>
                  </a:lnTo>
                  <a:lnTo>
                    <a:pt x="1172" y="101"/>
                  </a:lnTo>
                  <a:lnTo>
                    <a:pt x="1167" y="99"/>
                  </a:lnTo>
                  <a:lnTo>
                    <a:pt x="1162" y="96"/>
                  </a:lnTo>
                  <a:lnTo>
                    <a:pt x="1156" y="93"/>
                  </a:lnTo>
                  <a:lnTo>
                    <a:pt x="1151" y="91"/>
                  </a:lnTo>
                  <a:lnTo>
                    <a:pt x="1146" y="88"/>
                  </a:lnTo>
                  <a:lnTo>
                    <a:pt x="1140" y="86"/>
                  </a:lnTo>
                  <a:lnTo>
                    <a:pt x="1129" y="81"/>
                  </a:lnTo>
                  <a:lnTo>
                    <a:pt x="1124" y="78"/>
                  </a:lnTo>
                  <a:lnTo>
                    <a:pt x="1118" y="76"/>
                  </a:lnTo>
                  <a:lnTo>
                    <a:pt x="1112" y="74"/>
                  </a:lnTo>
                  <a:lnTo>
                    <a:pt x="1100" y="69"/>
                  </a:lnTo>
                  <a:lnTo>
                    <a:pt x="1094" y="67"/>
                  </a:lnTo>
                  <a:lnTo>
                    <a:pt x="1082" y="62"/>
                  </a:lnTo>
                  <a:lnTo>
                    <a:pt x="1075" y="60"/>
                  </a:lnTo>
                  <a:lnTo>
                    <a:pt x="1063" y="56"/>
                  </a:lnTo>
                  <a:lnTo>
                    <a:pt x="1056" y="54"/>
                  </a:lnTo>
                  <a:lnTo>
                    <a:pt x="1043" y="50"/>
                  </a:lnTo>
                  <a:lnTo>
                    <a:pt x="1037" y="48"/>
                  </a:lnTo>
                  <a:lnTo>
                    <a:pt x="1023" y="44"/>
                  </a:lnTo>
                  <a:lnTo>
                    <a:pt x="1016" y="42"/>
                  </a:lnTo>
                  <a:lnTo>
                    <a:pt x="1010" y="40"/>
                  </a:lnTo>
                  <a:lnTo>
                    <a:pt x="1003" y="38"/>
                  </a:lnTo>
                  <a:lnTo>
                    <a:pt x="996" y="37"/>
                  </a:lnTo>
                  <a:lnTo>
                    <a:pt x="989" y="35"/>
                  </a:lnTo>
                  <a:lnTo>
                    <a:pt x="967" y="30"/>
                  </a:lnTo>
                  <a:lnTo>
                    <a:pt x="960" y="29"/>
                  </a:lnTo>
                  <a:lnTo>
                    <a:pt x="953" y="27"/>
                  </a:lnTo>
                  <a:lnTo>
                    <a:pt x="945" y="26"/>
                  </a:lnTo>
                  <a:lnTo>
                    <a:pt x="938" y="24"/>
                  </a:lnTo>
                  <a:lnTo>
                    <a:pt x="930" y="23"/>
                  </a:lnTo>
                  <a:lnTo>
                    <a:pt x="908" y="19"/>
                  </a:lnTo>
                  <a:lnTo>
                    <a:pt x="900" y="18"/>
                  </a:lnTo>
                  <a:lnTo>
                    <a:pt x="893" y="16"/>
                  </a:lnTo>
                  <a:lnTo>
                    <a:pt x="870" y="13"/>
                  </a:lnTo>
                  <a:lnTo>
                    <a:pt x="862" y="12"/>
                  </a:lnTo>
                  <a:lnTo>
                    <a:pt x="854" y="11"/>
                  </a:lnTo>
                  <a:lnTo>
                    <a:pt x="846" y="10"/>
                  </a:lnTo>
                  <a:lnTo>
                    <a:pt x="838" y="9"/>
                  </a:lnTo>
                  <a:lnTo>
                    <a:pt x="830" y="8"/>
                  </a:lnTo>
                  <a:lnTo>
                    <a:pt x="807" y="6"/>
                  </a:lnTo>
                  <a:lnTo>
                    <a:pt x="799" y="5"/>
                  </a:lnTo>
                  <a:lnTo>
                    <a:pt x="791" y="5"/>
                  </a:lnTo>
                  <a:lnTo>
                    <a:pt x="783" y="4"/>
                  </a:lnTo>
                  <a:lnTo>
                    <a:pt x="774" y="4"/>
                  </a:lnTo>
                  <a:lnTo>
                    <a:pt x="750" y="2"/>
                  </a:lnTo>
                  <a:lnTo>
                    <a:pt x="742" y="2"/>
                  </a:lnTo>
                  <a:lnTo>
                    <a:pt x="718" y="1"/>
                  </a:lnTo>
                  <a:lnTo>
                    <a:pt x="709" y="1"/>
                  </a:lnTo>
                  <a:lnTo>
                    <a:pt x="693" y="0"/>
                  </a:lnTo>
                  <a:lnTo>
                    <a:pt x="685" y="0"/>
                  </a:lnTo>
                  <a:lnTo>
                    <a:pt x="668" y="0"/>
                  </a:lnTo>
                  <a:lnTo>
                    <a:pt x="660" y="0"/>
                  </a:lnTo>
                  <a:lnTo>
                    <a:pt x="636" y="1"/>
                  </a:lnTo>
                  <a:lnTo>
                    <a:pt x="627" y="1"/>
                  </a:lnTo>
                  <a:lnTo>
                    <a:pt x="611" y="2"/>
                  </a:lnTo>
                  <a:lnTo>
                    <a:pt x="603" y="2"/>
                  </a:lnTo>
                  <a:lnTo>
                    <a:pt x="578" y="3"/>
                  </a:lnTo>
                  <a:lnTo>
                    <a:pt x="570" y="4"/>
                  </a:lnTo>
                  <a:lnTo>
                    <a:pt x="562" y="4"/>
                  </a:lnTo>
                  <a:lnTo>
                    <a:pt x="554" y="5"/>
                  </a:lnTo>
                  <a:lnTo>
                    <a:pt x="546" y="6"/>
                  </a:lnTo>
                  <a:lnTo>
                    <a:pt x="522" y="8"/>
                  </a:lnTo>
                  <a:lnTo>
                    <a:pt x="513" y="9"/>
                  </a:lnTo>
                  <a:lnTo>
                    <a:pt x="497" y="11"/>
                  </a:lnTo>
                  <a:lnTo>
                    <a:pt x="489" y="12"/>
                  </a:lnTo>
                  <a:lnTo>
                    <a:pt x="481" y="13"/>
                  </a:lnTo>
                  <a:lnTo>
                    <a:pt x="458" y="16"/>
                  </a:lnTo>
                  <a:lnTo>
                    <a:pt x="450" y="17"/>
                  </a:lnTo>
                  <a:lnTo>
                    <a:pt x="442" y="18"/>
                  </a:lnTo>
                  <a:lnTo>
                    <a:pt x="427" y="21"/>
                  </a:lnTo>
                  <a:lnTo>
                    <a:pt x="419" y="22"/>
                  </a:lnTo>
                  <a:lnTo>
                    <a:pt x="411" y="23"/>
                  </a:lnTo>
                  <a:lnTo>
                    <a:pt x="404" y="25"/>
                  </a:lnTo>
                  <a:lnTo>
                    <a:pt x="389" y="28"/>
                  </a:lnTo>
                  <a:lnTo>
                    <a:pt x="381" y="29"/>
                  </a:lnTo>
                  <a:lnTo>
                    <a:pt x="374" y="31"/>
                  </a:lnTo>
                  <a:lnTo>
                    <a:pt x="352" y="36"/>
                  </a:lnTo>
                  <a:lnTo>
                    <a:pt x="344" y="38"/>
                  </a:lnTo>
                  <a:lnTo>
                    <a:pt x="337" y="39"/>
                  </a:lnTo>
                  <a:lnTo>
                    <a:pt x="330" y="41"/>
                  </a:lnTo>
                  <a:lnTo>
                    <a:pt x="323" y="43"/>
                  </a:lnTo>
                  <a:lnTo>
                    <a:pt x="302" y="49"/>
                  </a:lnTo>
                  <a:lnTo>
                    <a:pt x="295" y="51"/>
                  </a:lnTo>
                  <a:lnTo>
                    <a:pt x="281" y="55"/>
                  </a:lnTo>
                  <a:lnTo>
                    <a:pt x="275" y="57"/>
                  </a:lnTo>
                  <a:lnTo>
                    <a:pt x="261" y="61"/>
                  </a:lnTo>
                  <a:lnTo>
                    <a:pt x="255" y="63"/>
                  </a:lnTo>
                  <a:lnTo>
                    <a:pt x="249" y="66"/>
                  </a:lnTo>
                  <a:lnTo>
                    <a:pt x="242" y="68"/>
                  </a:lnTo>
                  <a:lnTo>
                    <a:pt x="236" y="70"/>
                  </a:lnTo>
                  <a:lnTo>
                    <a:pt x="230" y="72"/>
                  </a:lnTo>
                  <a:lnTo>
                    <a:pt x="223" y="75"/>
                  </a:lnTo>
                  <a:lnTo>
                    <a:pt x="211" y="80"/>
                  </a:lnTo>
                  <a:lnTo>
                    <a:pt x="205" y="82"/>
                  </a:lnTo>
                  <a:lnTo>
                    <a:pt x="199" y="85"/>
                  </a:lnTo>
                  <a:lnTo>
                    <a:pt x="193" y="87"/>
                  </a:lnTo>
                  <a:lnTo>
                    <a:pt x="182" y="92"/>
                  </a:lnTo>
                  <a:lnTo>
                    <a:pt x="176" y="95"/>
                  </a:lnTo>
                  <a:lnTo>
                    <a:pt x="170" y="97"/>
                  </a:lnTo>
                  <a:lnTo>
                    <a:pt x="165" y="100"/>
                  </a:lnTo>
                  <a:lnTo>
                    <a:pt x="160" y="103"/>
                  </a:lnTo>
                  <a:lnTo>
                    <a:pt x="154" y="105"/>
                  </a:lnTo>
                  <a:lnTo>
                    <a:pt x="149" y="108"/>
                  </a:lnTo>
                  <a:lnTo>
                    <a:pt x="144" y="111"/>
                  </a:lnTo>
                  <a:lnTo>
                    <a:pt x="139" y="114"/>
                  </a:lnTo>
                  <a:lnTo>
                    <a:pt x="134" y="117"/>
                  </a:lnTo>
                  <a:lnTo>
                    <a:pt x="129" y="119"/>
                  </a:lnTo>
                  <a:lnTo>
                    <a:pt x="124" y="122"/>
                  </a:lnTo>
                  <a:lnTo>
                    <a:pt x="119" y="125"/>
                  </a:lnTo>
                  <a:lnTo>
                    <a:pt x="114" y="128"/>
                  </a:lnTo>
                  <a:lnTo>
                    <a:pt x="110" y="131"/>
                  </a:lnTo>
                  <a:lnTo>
                    <a:pt x="105" y="134"/>
                  </a:lnTo>
                  <a:lnTo>
                    <a:pt x="101" y="137"/>
                  </a:lnTo>
                  <a:lnTo>
                    <a:pt x="97" y="140"/>
                  </a:lnTo>
                  <a:lnTo>
                    <a:pt x="92" y="143"/>
                  </a:lnTo>
                  <a:lnTo>
                    <a:pt x="88" y="146"/>
                  </a:lnTo>
                  <a:lnTo>
                    <a:pt x="84" y="149"/>
                  </a:lnTo>
                  <a:lnTo>
                    <a:pt x="80" y="152"/>
                  </a:lnTo>
                  <a:lnTo>
                    <a:pt x="76" y="155"/>
                  </a:lnTo>
                  <a:lnTo>
                    <a:pt x="72" y="159"/>
                  </a:lnTo>
                  <a:lnTo>
                    <a:pt x="69" y="162"/>
                  </a:lnTo>
                  <a:lnTo>
                    <a:pt x="65" y="165"/>
                  </a:lnTo>
                  <a:lnTo>
                    <a:pt x="62" y="168"/>
                  </a:lnTo>
                  <a:lnTo>
                    <a:pt x="58" y="171"/>
                  </a:lnTo>
                  <a:lnTo>
                    <a:pt x="55" y="175"/>
                  </a:lnTo>
                  <a:lnTo>
                    <a:pt x="52" y="178"/>
                  </a:lnTo>
                  <a:lnTo>
                    <a:pt x="49" y="181"/>
                  </a:lnTo>
                  <a:lnTo>
                    <a:pt x="45" y="184"/>
                  </a:lnTo>
                  <a:lnTo>
                    <a:pt x="43" y="188"/>
                  </a:lnTo>
                  <a:lnTo>
                    <a:pt x="40" y="191"/>
                  </a:lnTo>
                  <a:lnTo>
                    <a:pt x="37" y="194"/>
                  </a:lnTo>
                  <a:lnTo>
                    <a:pt x="34" y="198"/>
                  </a:lnTo>
                  <a:lnTo>
                    <a:pt x="32" y="201"/>
                  </a:lnTo>
                  <a:lnTo>
                    <a:pt x="27" y="208"/>
                  </a:lnTo>
                  <a:lnTo>
                    <a:pt x="25" y="211"/>
                  </a:lnTo>
                  <a:lnTo>
                    <a:pt x="22" y="214"/>
                  </a:lnTo>
                  <a:lnTo>
                    <a:pt x="20" y="218"/>
                  </a:lnTo>
                  <a:lnTo>
                    <a:pt x="18" y="221"/>
                  </a:lnTo>
                  <a:lnTo>
                    <a:pt x="16" y="225"/>
                  </a:lnTo>
                  <a:lnTo>
                    <a:pt x="15" y="228"/>
                  </a:lnTo>
                  <a:lnTo>
                    <a:pt x="13" y="231"/>
                  </a:lnTo>
                  <a:lnTo>
                    <a:pt x="12" y="235"/>
                  </a:lnTo>
                  <a:lnTo>
                    <a:pt x="10" y="238"/>
                  </a:lnTo>
                  <a:lnTo>
                    <a:pt x="9" y="242"/>
                  </a:lnTo>
                  <a:lnTo>
                    <a:pt x="7" y="245"/>
                  </a:lnTo>
                  <a:lnTo>
                    <a:pt x="5" y="252"/>
                  </a:lnTo>
                  <a:lnTo>
                    <a:pt x="4" y="256"/>
                  </a:lnTo>
                  <a:lnTo>
                    <a:pt x="3" y="259"/>
                  </a:lnTo>
                  <a:lnTo>
                    <a:pt x="3" y="263"/>
                  </a:lnTo>
                  <a:lnTo>
                    <a:pt x="2" y="266"/>
                  </a:lnTo>
                  <a:lnTo>
                    <a:pt x="2" y="270"/>
                  </a:lnTo>
                  <a:lnTo>
                    <a:pt x="1" y="273"/>
                  </a:lnTo>
                  <a:lnTo>
                    <a:pt x="1" y="276"/>
                  </a:lnTo>
                  <a:lnTo>
                    <a:pt x="0" y="280"/>
                  </a:lnTo>
                  <a:lnTo>
                    <a:pt x="0" y="283"/>
                  </a:lnTo>
                  <a:lnTo>
                    <a:pt x="0" y="290"/>
                  </a:lnTo>
                  <a:lnTo>
                    <a:pt x="1" y="294"/>
                  </a:lnTo>
                  <a:lnTo>
                    <a:pt x="1" y="297"/>
                  </a:lnTo>
                  <a:lnTo>
                    <a:pt x="1" y="301"/>
                  </a:lnTo>
                  <a:lnTo>
                    <a:pt x="2" y="304"/>
                  </a:lnTo>
                  <a:lnTo>
                    <a:pt x="2" y="308"/>
                  </a:lnTo>
                  <a:lnTo>
                    <a:pt x="3" y="311"/>
                  </a:lnTo>
                  <a:lnTo>
                    <a:pt x="4" y="315"/>
                  </a:lnTo>
                  <a:lnTo>
                    <a:pt x="5" y="318"/>
                  </a:lnTo>
                  <a:lnTo>
                    <a:pt x="6" y="321"/>
                  </a:lnTo>
                  <a:lnTo>
                    <a:pt x="7" y="325"/>
                  </a:lnTo>
                  <a:lnTo>
                    <a:pt x="8" y="328"/>
                  </a:lnTo>
                  <a:lnTo>
                    <a:pt x="9" y="332"/>
                  </a:lnTo>
                  <a:lnTo>
                    <a:pt x="11" y="335"/>
                  </a:lnTo>
                  <a:lnTo>
                    <a:pt x="12" y="339"/>
                  </a:lnTo>
                  <a:lnTo>
                    <a:pt x="14" y="342"/>
                  </a:lnTo>
                  <a:lnTo>
                    <a:pt x="16" y="345"/>
                  </a:lnTo>
                  <a:lnTo>
                    <a:pt x="17" y="349"/>
                  </a:lnTo>
                  <a:lnTo>
                    <a:pt x="19" y="352"/>
                  </a:lnTo>
                  <a:lnTo>
                    <a:pt x="21" y="355"/>
                  </a:lnTo>
                  <a:lnTo>
                    <a:pt x="24" y="359"/>
                  </a:lnTo>
                  <a:lnTo>
                    <a:pt x="26" y="362"/>
                  </a:lnTo>
                  <a:lnTo>
                    <a:pt x="28" y="365"/>
                  </a:lnTo>
                  <a:lnTo>
                    <a:pt x="31" y="369"/>
                  </a:lnTo>
                  <a:lnTo>
                    <a:pt x="33" y="372"/>
                  </a:lnTo>
                  <a:lnTo>
                    <a:pt x="36" y="375"/>
                  </a:lnTo>
                  <a:lnTo>
                    <a:pt x="38" y="378"/>
                  </a:lnTo>
                  <a:lnTo>
                    <a:pt x="41" y="382"/>
                  </a:lnTo>
                  <a:lnTo>
                    <a:pt x="44" y="385"/>
                  </a:lnTo>
                  <a:lnTo>
                    <a:pt x="47" y="388"/>
                  </a:lnTo>
                  <a:lnTo>
                    <a:pt x="50" y="391"/>
                  </a:lnTo>
                  <a:lnTo>
                    <a:pt x="53" y="394"/>
                  </a:lnTo>
                  <a:lnTo>
                    <a:pt x="57" y="398"/>
                  </a:lnTo>
                  <a:lnTo>
                    <a:pt x="60" y="401"/>
                  </a:lnTo>
                  <a:lnTo>
                    <a:pt x="63" y="404"/>
                  </a:lnTo>
                  <a:lnTo>
                    <a:pt x="67" y="407"/>
                  </a:lnTo>
                  <a:lnTo>
                    <a:pt x="71" y="410"/>
                  </a:lnTo>
                  <a:lnTo>
                    <a:pt x="75" y="413"/>
                  </a:lnTo>
                  <a:lnTo>
                    <a:pt x="78" y="416"/>
                  </a:lnTo>
                  <a:lnTo>
                    <a:pt x="82" y="419"/>
                  </a:lnTo>
                  <a:lnTo>
                    <a:pt x="86" y="422"/>
                  </a:lnTo>
                  <a:lnTo>
                    <a:pt x="90" y="425"/>
                  </a:lnTo>
                  <a:lnTo>
                    <a:pt x="95" y="428"/>
                  </a:lnTo>
                  <a:lnTo>
                    <a:pt x="99" y="431"/>
                  </a:lnTo>
                  <a:lnTo>
                    <a:pt x="103" y="434"/>
                  </a:lnTo>
                  <a:lnTo>
                    <a:pt x="108" y="437"/>
                  </a:lnTo>
                  <a:lnTo>
                    <a:pt x="117" y="442"/>
                  </a:lnTo>
                  <a:lnTo>
                    <a:pt x="122" y="445"/>
                  </a:lnTo>
                  <a:lnTo>
                    <a:pt x="126" y="448"/>
                  </a:lnTo>
                  <a:lnTo>
                    <a:pt x="131" y="451"/>
                  </a:lnTo>
                  <a:lnTo>
                    <a:pt x="136" y="453"/>
                  </a:lnTo>
                  <a:lnTo>
                    <a:pt x="141" y="456"/>
                  </a:lnTo>
                  <a:lnTo>
                    <a:pt x="146" y="459"/>
                  </a:lnTo>
                  <a:lnTo>
                    <a:pt x="152" y="461"/>
                  </a:lnTo>
                  <a:lnTo>
                    <a:pt x="157" y="464"/>
                  </a:lnTo>
                  <a:lnTo>
                    <a:pt x="162" y="466"/>
                  </a:lnTo>
                  <a:lnTo>
                    <a:pt x="168" y="469"/>
                  </a:lnTo>
                  <a:lnTo>
                    <a:pt x="179" y="474"/>
                  </a:lnTo>
                  <a:lnTo>
                    <a:pt x="185" y="476"/>
                  </a:lnTo>
                  <a:lnTo>
                    <a:pt x="190" y="479"/>
                  </a:lnTo>
                  <a:lnTo>
                    <a:pt x="196" y="481"/>
                  </a:lnTo>
                  <a:lnTo>
                    <a:pt x="208" y="486"/>
                  </a:lnTo>
                  <a:lnTo>
                    <a:pt x="214" y="488"/>
                  </a:lnTo>
                  <a:lnTo>
                    <a:pt x="226" y="492"/>
                  </a:lnTo>
                  <a:lnTo>
                    <a:pt x="233" y="495"/>
                  </a:lnTo>
                  <a:lnTo>
                    <a:pt x="245" y="499"/>
                  </a:lnTo>
                  <a:lnTo>
                    <a:pt x="252" y="501"/>
                  </a:lnTo>
                  <a:lnTo>
                    <a:pt x="265" y="505"/>
                  </a:lnTo>
                  <a:lnTo>
                    <a:pt x="272" y="507"/>
                  </a:lnTo>
                  <a:lnTo>
                    <a:pt x="285" y="511"/>
                  </a:lnTo>
                  <a:lnTo>
                    <a:pt x="292" y="513"/>
                  </a:lnTo>
                  <a:lnTo>
                    <a:pt x="299" y="514"/>
                  </a:lnTo>
                  <a:lnTo>
                    <a:pt x="306" y="516"/>
                  </a:lnTo>
                  <a:lnTo>
                    <a:pt x="313" y="518"/>
                  </a:lnTo>
                  <a:lnTo>
                    <a:pt x="320" y="520"/>
                  </a:lnTo>
                  <a:lnTo>
                    <a:pt x="341" y="525"/>
                  </a:lnTo>
                  <a:lnTo>
                    <a:pt x="348" y="526"/>
                  </a:lnTo>
                  <a:lnTo>
                    <a:pt x="356" y="528"/>
                  </a:lnTo>
                  <a:lnTo>
                    <a:pt x="363" y="529"/>
                  </a:lnTo>
                  <a:lnTo>
                    <a:pt x="370" y="531"/>
                  </a:lnTo>
                  <a:lnTo>
                    <a:pt x="378" y="532"/>
                  </a:lnTo>
                  <a:lnTo>
                    <a:pt x="400" y="536"/>
                  </a:lnTo>
                  <a:lnTo>
                    <a:pt x="408" y="537"/>
                  </a:lnTo>
                  <a:lnTo>
                    <a:pt x="415" y="538"/>
                  </a:lnTo>
                  <a:lnTo>
                    <a:pt x="439" y="542"/>
                  </a:lnTo>
                  <a:lnTo>
                    <a:pt x="446" y="543"/>
                  </a:lnTo>
                  <a:lnTo>
                    <a:pt x="454" y="544"/>
                  </a:lnTo>
                  <a:lnTo>
                    <a:pt x="462" y="545"/>
                  </a:lnTo>
                  <a:lnTo>
                    <a:pt x="470" y="545"/>
                  </a:lnTo>
                  <a:lnTo>
                    <a:pt x="478" y="546"/>
                  </a:lnTo>
                  <a:lnTo>
                    <a:pt x="502" y="549"/>
                  </a:lnTo>
                  <a:lnTo>
                    <a:pt x="510" y="549"/>
                  </a:lnTo>
                  <a:lnTo>
                    <a:pt x="518" y="550"/>
                  </a:lnTo>
                  <a:lnTo>
                    <a:pt x="526" y="550"/>
                  </a:lnTo>
                  <a:lnTo>
                    <a:pt x="534" y="551"/>
                  </a:lnTo>
                  <a:lnTo>
                    <a:pt x="558" y="553"/>
                  </a:lnTo>
                  <a:lnTo>
                    <a:pt x="566" y="553"/>
                  </a:lnTo>
                  <a:lnTo>
                    <a:pt x="591" y="554"/>
                  </a:lnTo>
                  <a:lnTo>
                    <a:pt x="599" y="554"/>
                  </a:lnTo>
                  <a:lnTo>
                    <a:pt x="615" y="554"/>
                  </a:lnTo>
                  <a:lnTo>
                    <a:pt x="623" y="554"/>
                  </a:lnTo>
                  <a:lnTo>
                    <a:pt x="640" y="554"/>
                  </a:lnTo>
                  <a:lnTo>
                    <a:pt x="648" y="554"/>
                  </a:lnTo>
                  <a:lnTo>
                    <a:pt x="673" y="554"/>
                  </a:lnTo>
                  <a:lnTo>
                    <a:pt x="681" y="554"/>
                  </a:lnTo>
                  <a:lnTo>
                    <a:pt x="697" y="553"/>
                  </a:lnTo>
                  <a:lnTo>
                    <a:pt x="706" y="553"/>
                  </a:lnTo>
                  <a:lnTo>
                    <a:pt x="730" y="551"/>
                  </a:lnTo>
                  <a:lnTo>
                    <a:pt x="738" y="551"/>
                  </a:lnTo>
                  <a:lnTo>
                    <a:pt x="746" y="550"/>
                  </a:lnTo>
                  <a:lnTo>
                    <a:pt x="754" y="550"/>
                  </a:lnTo>
                  <a:lnTo>
                    <a:pt x="763" y="549"/>
                  </a:lnTo>
                  <a:lnTo>
                    <a:pt x="787" y="547"/>
                  </a:lnTo>
                  <a:lnTo>
                    <a:pt x="795" y="546"/>
                  </a:lnTo>
                  <a:lnTo>
                    <a:pt x="811" y="544"/>
                  </a:lnTo>
                  <a:lnTo>
                    <a:pt x="819" y="543"/>
                  </a:lnTo>
                  <a:lnTo>
                    <a:pt x="827" y="542"/>
                  </a:lnTo>
                  <a:lnTo>
                    <a:pt x="850" y="539"/>
                  </a:lnTo>
                  <a:lnTo>
                    <a:pt x="858" y="538"/>
                  </a:lnTo>
                  <a:lnTo>
                    <a:pt x="866" y="537"/>
                  </a:lnTo>
                  <a:lnTo>
                    <a:pt x="881" y="534"/>
                  </a:lnTo>
                  <a:lnTo>
                    <a:pt x="889" y="533"/>
                  </a:lnTo>
                  <a:lnTo>
                    <a:pt x="897" y="531"/>
                  </a:lnTo>
                  <a:lnTo>
                    <a:pt x="904" y="530"/>
                  </a:lnTo>
                  <a:lnTo>
                    <a:pt x="920" y="527"/>
                  </a:lnTo>
                  <a:lnTo>
                    <a:pt x="927" y="525"/>
                  </a:lnTo>
                  <a:lnTo>
                    <a:pt x="934" y="524"/>
                  </a:lnTo>
                  <a:lnTo>
                    <a:pt x="956" y="519"/>
                  </a:lnTo>
                  <a:lnTo>
                    <a:pt x="964" y="517"/>
                  </a:lnTo>
                  <a:lnTo>
                    <a:pt x="971" y="515"/>
                  </a:lnTo>
                  <a:lnTo>
                    <a:pt x="978" y="514"/>
                  </a:lnTo>
                  <a:lnTo>
                    <a:pt x="985" y="512"/>
                  </a:lnTo>
                  <a:lnTo>
                    <a:pt x="1006" y="506"/>
                  </a:lnTo>
                  <a:lnTo>
                    <a:pt x="1013" y="504"/>
                  </a:lnTo>
                  <a:lnTo>
                    <a:pt x="1027" y="500"/>
                  </a:lnTo>
                  <a:lnTo>
                    <a:pt x="1034" y="498"/>
                  </a:lnTo>
                  <a:lnTo>
                    <a:pt x="1047" y="494"/>
                  </a:lnTo>
                  <a:lnTo>
                    <a:pt x="1053" y="491"/>
                  </a:lnTo>
                  <a:lnTo>
                    <a:pt x="1060" y="489"/>
                  </a:lnTo>
                  <a:lnTo>
                    <a:pt x="1066" y="487"/>
                  </a:lnTo>
                  <a:lnTo>
                    <a:pt x="1073" y="485"/>
                  </a:lnTo>
                  <a:lnTo>
                    <a:pt x="1079" y="482"/>
                  </a:lnTo>
                  <a:lnTo>
                    <a:pt x="1085" y="480"/>
                  </a:lnTo>
                  <a:lnTo>
                    <a:pt x="1097" y="475"/>
                  </a:lnTo>
                  <a:lnTo>
                    <a:pt x="1103" y="473"/>
                  </a:lnTo>
                  <a:lnTo>
                    <a:pt x="1109" y="470"/>
                  </a:lnTo>
                  <a:lnTo>
                    <a:pt x="1115" y="468"/>
                  </a:lnTo>
                  <a:lnTo>
                    <a:pt x="1127" y="462"/>
                  </a:lnTo>
                  <a:lnTo>
                    <a:pt x="1132" y="460"/>
                  </a:lnTo>
                  <a:lnTo>
                    <a:pt x="1138" y="457"/>
                  </a:lnTo>
                  <a:lnTo>
                    <a:pt x="1143" y="455"/>
                  </a:lnTo>
                  <a:lnTo>
                    <a:pt x="1149" y="452"/>
                  </a:lnTo>
                  <a:lnTo>
                    <a:pt x="1154" y="449"/>
                  </a:lnTo>
                  <a:lnTo>
                    <a:pt x="1159" y="446"/>
                  </a:lnTo>
                  <a:lnTo>
                    <a:pt x="1164" y="444"/>
                  </a:lnTo>
                  <a:lnTo>
                    <a:pt x="1170" y="441"/>
                  </a:lnTo>
                  <a:lnTo>
                    <a:pt x="1175" y="438"/>
                  </a:lnTo>
                  <a:lnTo>
                    <a:pt x="1180" y="435"/>
                  </a:lnTo>
                  <a:lnTo>
                    <a:pt x="1184" y="432"/>
                  </a:lnTo>
                  <a:lnTo>
                    <a:pt x="1189" y="429"/>
                  </a:lnTo>
                  <a:lnTo>
                    <a:pt x="1194" y="427"/>
                  </a:lnTo>
                  <a:lnTo>
                    <a:pt x="1198" y="424"/>
                  </a:lnTo>
                  <a:lnTo>
                    <a:pt x="1203" y="421"/>
                  </a:lnTo>
                  <a:lnTo>
                    <a:pt x="1207" y="418"/>
                  </a:lnTo>
                  <a:lnTo>
                    <a:pt x="1212" y="415"/>
                  </a:lnTo>
                  <a:lnTo>
                    <a:pt x="1216" y="412"/>
                  </a:lnTo>
                  <a:lnTo>
                    <a:pt x="1220" y="409"/>
                  </a:lnTo>
                  <a:lnTo>
                    <a:pt x="1224" y="405"/>
                  </a:lnTo>
                  <a:lnTo>
                    <a:pt x="1228" y="402"/>
                  </a:lnTo>
                  <a:lnTo>
                    <a:pt x="1232" y="399"/>
                  </a:lnTo>
                  <a:lnTo>
                    <a:pt x="1236" y="396"/>
                  </a:lnTo>
                  <a:lnTo>
                    <a:pt x="1239" y="393"/>
                  </a:lnTo>
                  <a:lnTo>
                    <a:pt x="1243" y="390"/>
                  </a:lnTo>
                  <a:lnTo>
                    <a:pt x="1247" y="387"/>
                  </a:lnTo>
                  <a:lnTo>
                    <a:pt x="1250" y="383"/>
                  </a:lnTo>
                  <a:lnTo>
                    <a:pt x="1253" y="380"/>
                  </a:lnTo>
                  <a:lnTo>
                    <a:pt x="1257" y="377"/>
                  </a:lnTo>
                  <a:lnTo>
                    <a:pt x="1260" y="374"/>
                  </a:lnTo>
                  <a:lnTo>
                    <a:pt x="1263" y="370"/>
                  </a:lnTo>
                  <a:lnTo>
                    <a:pt x="1266" y="367"/>
                  </a:lnTo>
                  <a:lnTo>
                    <a:pt x="1269" y="364"/>
                  </a:lnTo>
                  <a:lnTo>
                    <a:pt x="1271" y="360"/>
                  </a:lnTo>
                  <a:lnTo>
                    <a:pt x="1274" y="357"/>
                  </a:lnTo>
                  <a:lnTo>
                    <a:pt x="1277" y="354"/>
                  </a:lnTo>
                  <a:lnTo>
                    <a:pt x="1281" y="347"/>
                  </a:lnTo>
                  <a:lnTo>
                    <a:pt x="1284" y="344"/>
                  </a:lnTo>
                  <a:lnTo>
                    <a:pt x="1286" y="340"/>
                  </a:lnTo>
                  <a:lnTo>
                    <a:pt x="1288" y="337"/>
                  </a:lnTo>
                  <a:lnTo>
                    <a:pt x="1290" y="334"/>
                  </a:lnTo>
                  <a:lnTo>
                    <a:pt x="1292" y="330"/>
                  </a:lnTo>
                  <a:lnTo>
                    <a:pt x="1293" y="327"/>
                  </a:lnTo>
                  <a:lnTo>
                    <a:pt x="1295" y="323"/>
                  </a:lnTo>
                  <a:lnTo>
                    <a:pt x="1297" y="320"/>
                  </a:lnTo>
                </a:path>
              </a:pathLst>
            </a:custGeom>
            <a:noFill/>
            <a:ln w="9525" cap="flat">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6224" y="2447"/>
              <a:ext cx="11" cy="49"/>
            </a:xfrm>
            <a:custGeom>
              <a:avLst/>
              <a:gdLst>
                <a:gd name="T0" fmla="*/ 0 w 11"/>
                <a:gd name="T1" fmla="*/ 49 h 49"/>
                <a:gd name="T2" fmla="*/ 1 w 11"/>
                <a:gd name="T3" fmla="*/ 45 h 49"/>
                <a:gd name="T4" fmla="*/ 3 w 11"/>
                <a:gd name="T5" fmla="*/ 42 h 49"/>
                <a:gd name="T6" fmla="*/ 4 w 11"/>
                <a:gd name="T7" fmla="*/ 38 h 49"/>
                <a:gd name="T8" fmla="*/ 6 w 11"/>
                <a:gd name="T9" fmla="*/ 32 h 49"/>
                <a:gd name="T10" fmla="*/ 7 w 11"/>
                <a:gd name="T11" fmla="*/ 28 h 49"/>
                <a:gd name="T12" fmla="*/ 8 w 11"/>
                <a:gd name="T13" fmla="*/ 25 h 49"/>
                <a:gd name="T14" fmla="*/ 9 w 11"/>
                <a:gd name="T15" fmla="*/ 21 h 49"/>
                <a:gd name="T16" fmla="*/ 9 w 11"/>
                <a:gd name="T17" fmla="*/ 18 h 49"/>
                <a:gd name="T18" fmla="*/ 10 w 11"/>
                <a:gd name="T19" fmla="*/ 14 h 49"/>
                <a:gd name="T20" fmla="*/ 10 w 11"/>
                <a:gd name="T21" fmla="*/ 11 h 49"/>
                <a:gd name="T22" fmla="*/ 11 w 11"/>
                <a:gd name="T23" fmla="*/ 7 h 49"/>
                <a:gd name="T24" fmla="*/ 11 w 11"/>
                <a:gd name="T25" fmla="*/ 4 h 49"/>
                <a:gd name="T26" fmla="*/ 11 w 11"/>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49">
                  <a:moveTo>
                    <a:pt x="0" y="49"/>
                  </a:moveTo>
                  <a:lnTo>
                    <a:pt x="1" y="45"/>
                  </a:lnTo>
                  <a:lnTo>
                    <a:pt x="3" y="42"/>
                  </a:lnTo>
                  <a:lnTo>
                    <a:pt x="4" y="38"/>
                  </a:lnTo>
                  <a:lnTo>
                    <a:pt x="6" y="32"/>
                  </a:lnTo>
                  <a:lnTo>
                    <a:pt x="7" y="28"/>
                  </a:lnTo>
                  <a:lnTo>
                    <a:pt x="8" y="25"/>
                  </a:lnTo>
                  <a:lnTo>
                    <a:pt x="9" y="21"/>
                  </a:lnTo>
                  <a:lnTo>
                    <a:pt x="9" y="18"/>
                  </a:lnTo>
                  <a:lnTo>
                    <a:pt x="10" y="14"/>
                  </a:lnTo>
                  <a:lnTo>
                    <a:pt x="10" y="11"/>
                  </a:lnTo>
                  <a:lnTo>
                    <a:pt x="11" y="7"/>
                  </a:lnTo>
                  <a:lnTo>
                    <a:pt x="11" y="4"/>
                  </a:lnTo>
                  <a:lnTo>
                    <a:pt x="11" y="0"/>
                  </a:lnTo>
                </a:path>
              </a:pathLst>
            </a:custGeom>
            <a:noFill/>
            <a:ln w="9525"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6" name="Line 8"/>
          <p:cNvSpPr>
            <a:spLocks noChangeShapeType="1"/>
          </p:cNvSpPr>
          <p:nvPr/>
        </p:nvSpPr>
        <p:spPr bwMode="auto">
          <a:xfrm>
            <a:off x="7535909" y="3864472"/>
            <a:ext cx="2173288" cy="95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9"/>
          <p:cNvSpPr>
            <a:spLocks noChangeShapeType="1"/>
          </p:cNvSpPr>
          <p:nvPr/>
        </p:nvSpPr>
        <p:spPr bwMode="auto">
          <a:xfrm flipH="1" flipV="1">
            <a:off x="7453359" y="1689597"/>
            <a:ext cx="82550" cy="217487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0"/>
          <p:cNvSpPr>
            <a:spLocks noChangeShapeType="1"/>
          </p:cNvSpPr>
          <p:nvPr/>
        </p:nvSpPr>
        <p:spPr bwMode="auto">
          <a:xfrm flipV="1">
            <a:off x="7453359" y="1607047"/>
            <a:ext cx="2168525" cy="8255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11"/>
          <p:cNvSpPr>
            <a:spLocks noChangeShapeType="1"/>
          </p:cNvSpPr>
          <p:nvPr/>
        </p:nvSpPr>
        <p:spPr bwMode="auto">
          <a:xfrm>
            <a:off x="9621884" y="1607047"/>
            <a:ext cx="87313" cy="226695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2"/>
          <p:cNvSpPr>
            <a:spLocks noEditPoints="1"/>
          </p:cNvSpPr>
          <p:nvPr/>
        </p:nvSpPr>
        <p:spPr bwMode="auto">
          <a:xfrm>
            <a:off x="7531147" y="2954835"/>
            <a:ext cx="573088" cy="912813"/>
          </a:xfrm>
          <a:custGeom>
            <a:avLst/>
            <a:gdLst>
              <a:gd name="T0" fmla="*/ 0 w 361"/>
              <a:gd name="T1" fmla="*/ 571 h 575"/>
              <a:gd name="T2" fmla="*/ 21 w 361"/>
              <a:gd name="T3" fmla="*/ 539 h 575"/>
              <a:gd name="T4" fmla="*/ 26 w 361"/>
              <a:gd name="T5" fmla="*/ 542 h 575"/>
              <a:gd name="T6" fmla="*/ 6 w 361"/>
              <a:gd name="T7" fmla="*/ 575 h 575"/>
              <a:gd name="T8" fmla="*/ 0 w 361"/>
              <a:gd name="T9" fmla="*/ 571 h 575"/>
              <a:gd name="T10" fmla="*/ 34 w 361"/>
              <a:gd name="T11" fmla="*/ 518 h 575"/>
              <a:gd name="T12" fmla="*/ 54 w 361"/>
              <a:gd name="T13" fmla="*/ 485 h 575"/>
              <a:gd name="T14" fmla="*/ 59 w 361"/>
              <a:gd name="T15" fmla="*/ 489 h 575"/>
              <a:gd name="T16" fmla="*/ 39 w 361"/>
              <a:gd name="T17" fmla="*/ 521 h 575"/>
              <a:gd name="T18" fmla="*/ 34 w 361"/>
              <a:gd name="T19" fmla="*/ 518 h 575"/>
              <a:gd name="T20" fmla="*/ 67 w 361"/>
              <a:gd name="T21" fmla="*/ 464 h 575"/>
              <a:gd name="T22" fmla="*/ 88 w 361"/>
              <a:gd name="T23" fmla="*/ 431 h 575"/>
              <a:gd name="T24" fmla="*/ 93 w 361"/>
              <a:gd name="T25" fmla="*/ 435 h 575"/>
              <a:gd name="T26" fmla="*/ 73 w 361"/>
              <a:gd name="T27" fmla="*/ 467 h 575"/>
              <a:gd name="T28" fmla="*/ 67 w 361"/>
              <a:gd name="T29" fmla="*/ 464 h 575"/>
              <a:gd name="T30" fmla="*/ 101 w 361"/>
              <a:gd name="T31" fmla="*/ 410 h 575"/>
              <a:gd name="T32" fmla="*/ 121 w 361"/>
              <a:gd name="T33" fmla="*/ 377 h 575"/>
              <a:gd name="T34" fmla="*/ 126 w 361"/>
              <a:gd name="T35" fmla="*/ 381 h 575"/>
              <a:gd name="T36" fmla="*/ 106 w 361"/>
              <a:gd name="T37" fmla="*/ 413 h 575"/>
              <a:gd name="T38" fmla="*/ 101 w 361"/>
              <a:gd name="T39" fmla="*/ 410 h 575"/>
              <a:gd name="T40" fmla="*/ 134 w 361"/>
              <a:gd name="T41" fmla="*/ 356 h 575"/>
              <a:gd name="T42" fmla="*/ 154 w 361"/>
              <a:gd name="T43" fmla="*/ 323 h 575"/>
              <a:gd name="T44" fmla="*/ 160 w 361"/>
              <a:gd name="T45" fmla="*/ 327 h 575"/>
              <a:gd name="T46" fmla="*/ 140 w 361"/>
              <a:gd name="T47" fmla="*/ 359 h 575"/>
              <a:gd name="T48" fmla="*/ 134 w 361"/>
              <a:gd name="T49" fmla="*/ 356 h 575"/>
              <a:gd name="T50" fmla="*/ 168 w 361"/>
              <a:gd name="T51" fmla="*/ 302 h 575"/>
              <a:gd name="T52" fmla="*/ 188 w 361"/>
              <a:gd name="T53" fmla="*/ 270 h 575"/>
              <a:gd name="T54" fmla="*/ 193 w 361"/>
              <a:gd name="T55" fmla="*/ 273 h 575"/>
              <a:gd name="T56" fmla="*/ 173 w 361"/>
              <a:gd name="T57" fmla="*/ 305 h 575"/>
              <a:gd name="T58" fmla="*/ 168 w 361"/>
              <a:gd name="T59" fmla="*/ 302 h 575"/>
              <a:gd name="T60" fmla="*/ 201 w 361"/>
              <a:gd name="T61" fmla="*/ 248 h 575"/>
              <a:gd name="T62" fmla="*/ 221 w 361"/>
              <a:gd name="T63" fmla="*/ 216 h 575"/>
              <a:gd name="T64" fmla="*/ 227 w 361"/>
              <a:gd name="T65" fmla="*/ 219 h 575"/>
              <a:gd name="T66" fmla="*/ 207 w 361"/>
              <a:gd name="T67" fmla="*/ 252 h 575"/>
              <a:gd name="T68" fmla="*/ 201 w 361"/>
              <a:gd name="T69" fmla="*/ 248 h 575"/>
              <a:gd name="T70" fmla="*/ 235 w 361"/>
              <a:gd name="T71" fmla="*/ 194 h 575"/>
              <a:gd name="T72" fmla="*/ 255 w 361"/>
              <a:gd name="T73" fmla="*/ 162 h 575"/>
              <a:gd name="T74" fmla="*/ 260 w 361"/>
              <a:gd name="T75" fmla="*/ 165 h 575"/>
              <a:gd name="T76" fmla="*/ 240 w 361"/>
              <a:gd name="T77" fmla="*/ 198 h 575"/>
              <a:gd name="T78" fmla="*/ 235 w 361"/>
              <a:gd name="T79" fmla="*/ 194 h 575"/>
              <a:gd name="T80" fmla="*/ 268 w 361"/>
              <a:gd name="T81" fmla="*/ 140 h 575"/>
              <a:gd name="T82" fmla="*/ 288 w 361"/>
              <a:gd name="T83" fmla="*/ 108 h 575"/>
              <a:gd name="T84" fmla="*/ 294 w 361"/>
              <a:gd name="T85" fmla="*/ 111 h 575"/>
              <a:gd name="T86" fmla="*/ 274 w 361"/>
              <a:gd name="T87" fmla="*/ 144 h 575"/>
              <a:gd name="T88" fmla="*/ 268 w 361"/>
              <a:gd name="T89" fmla="*/ 140 h 575"/>
              <a:gd name="T90" fmla="*/ 302 w 361"/>
              <a:gd name="T91" fmla="*/ 86 h 575"/>
              <a:gd name="T92" fmla="*/ 322 w 361"/>
              <a:gd name="T93" fmla="*/ 54 h 575"/>
              <a:gd name="T94" fmla="*/ 327 w 361"/>
              <a:gd name="T95" fmla="*/ 57 h 575"/>
              <a:gd name="T96" fmla="*/ 307 w 361"/>
              <a:gd name="T97" fmla="*/ 90 h 575"/>
              <a:gd name="T98" fmla="*/ 302 w 361"/>
              <a:gd name="T99" fmla="*/ 86 h 575"/>
              <a:gd name="T100" fmla="*/ 335 w 361"/>
              <a:gd name="T101" fmla="*/ 33 h 575"/>
              <a:gd name="T102" fmla="*/ 355 w 361"/>
              <a:gd name="T103" fmla="*/ 0 h 575"/>
              <a:gd name="T104" fmla="*/ 361 w 361"/>
              <a:gd name="T105" fmla="*/ 4 h 575"/>
              <a:gd name="T106" fmla="*/ 341 w 361"/>
              <a:gd name="T107" fmla="*/ 36 h 575"/>
              <a:gd name="T108" fmla="*/ 335 w 361"/>
              <a:gd name="T109" fmla="*/ 33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 h="575">
                <a:moveTo>
                  <a:pt x="0" y="571"/>
                </a:moveTo>
                <a:lnTo>
                  <a:pt x="21" y="539"/>
                </a:lnTo>
                <a:lnTo>
                  <a:pt x="26" y="542"/>
                </a:lnTo>
                <a:lnTo>
                  <a:pt x="6" y="575"/>
                </a:lnTo>
                <a:lnTo>
                  <a:pt x="0" y="571"/>
                </a:lnTo>
                <a:close/>
                <a:moveTo>
                  <a:pt x="34" y="518"/>
                </a:moveTo>
                <a:lnTo>
                  <a:pt x="54" y="485"/>
                </a:lnTo>
                <a:lnTo>
                  <a:pt x="59" y="489"/>
                </a:lnTo>
                <a:lnTo>
                  <a:pt x="39" y="521"/>
                </a:lnTo>
                <a:lnTo>
                  <a:pt x="34" y="518"/>
                </a:lnTo>
                <a:close/>
                <a:moveTo>
                  <a:pt x="67" y="464"/>
                </a:moveTo>
                <a:lnTo>
                  <a:pt x="88" y="431"/>
                </a:lnTo>
                <a:lnTo>
                  <a:pt x="93" y="435"/>
                </a:lnTo>
                <a:lnTo>
                  <a:pt x="73" y="467"/>
                </a:lnTo>
                <a:lnTo>
                  <a:pt x="67" y="464"/>
                </a:lnTo>
                <a:close/>
                <a:moveTo>
                  <a:pt x="101" y="410"/>
                </a:moveTo>
                <a:lnTo>
                  <a:pt x="121" y="377"/>
                </a:lnTo>
                <a:lnTo>
                  <a:pt x="126" y="381"/>
                </a:lnTo>
                <a:lnTo>
                  <a:pt x="106" y="413"/>
                </a:lnTo>
                <a:lnTo>
                  <a:pt x="101" y="410"/>
                </a:lnTo>
                <a:close/>
                <a:moveTo>
                  <a:pt x="134" y="356"/>
                </a:moveTo>
                <a:lnTo>
                  <a:pt x="154" y="323"/>
                </a:lnTo>
                <a:lnTo>
                  <a:pt x="160" y="327"/>
                </a:lnTo>
                <a:lnTo>
                  <a:pt x="140" y="359"/>
                </a:lnTo>
                <a:lnTo>
                  <a:pt x="134" y="356"/>
                </a:lnTo>
                <a:close/>
                <a:moveTo>
                  <a:pt x="168" y="302"/>
                </a:moveTo>
                <a:lnTo>
                  <a:pt x="188" y="270"/>
                </a:lnTo>
                <a:lnTo>
                  <a:pt x="193" y="273"/>
                </a:lnTo>
                <a:lnTo>
                  <a:pt x="173" y="305"/>
                </a:lnTo>
                <a:lnTo>
                  <a:pt x="168" y="302"/>
                </a:lnTo>
                <a:close/>
                <a:moveTo>
                  <a:pt x="201" y="248"/>
                </a:moveTo>
                <a:lnTo>
                  <a:pt x="221" y="216"/>
                </a:lnTo>
                <a:lnTo>
                  <a:pt x="227" y="219"/>
                </a:lnTo>
                <a:lnTo>
                  <a:pt x="207" y="252"/>
                </a:lnTo>
                <a:lnTo>
                  <a:pt x="201" y="248"/>
                </a:lnTo>
                <a:close/>
                <a:moveTo>
                  <a:pt x="235" y="194"/>
                </a:moveTo>
                <a:lnTo>
                  <a:pt x="255" y="162"/>
                </a:lnTo>
                <a:lnTo>
                  <a:pt x="260" y="165"/>
                </a:lnTo>
                <a:lnTo>
                  <a:pt x="240" y="198"/>
                </a:lnTo>
                <a:lnTo>
                  <a:pt x="235" y="194"/>
                </a:lnTo>
                <a:close/>
                <a:moveTo>
                  <a:pt x="268" y="140"/>
                </a:moveTo>
                <a:lnTo>
                  <a:pt x="288" y="108"/>
                </a:lnTo>
                <a:lnTo>
                  <a:pt x="294" y="111"/>
                </a:lnTo>
                <a:lnTo>
                  <a:pt x="274" y="144"/>
                </a:lnTo>
                <a:lnTo>
                  <a:pt x="268" y="140"/>
                </a:lnTo>
                <a:close/>
                <a:moveTo>
                  <a:pt x="302" y="86"/>
                </a:moveTo>
                <a:lnTo>
                  <a:pt x="322" y="54"/>
                </a:lnTo>
                <a:lnTo>
                  <a:pt x="327" y="57"/>
                </a:lnTo>
                <a:lnTo>
                  <a:pt x="307" y="90"/>
                </a:lnTo>
                <a:lnTo>
                  <a:pt x="302" y="86"/>
                </a:lnTo>
                <a:close/>
                <a:moveTo>
                  <a:pt x="335" y="33"/>
                </a:moveTo>
                <a:lnTo>
                  <a:pt x="355" y="0"/>
                </a:lnTo>
                <a:lnTo>
                  <a:pt x="361" y="4"/>
                </a:lnTo>
                <a:lnTo>
                  <a:pt x="341" y="36"/>
                </a:lnTo>
                <a:lnTo>
                  <a:pt x="335" y="33"/>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
          <p:cNvSpPr>
            <a:spLocks noEditPoints="1"/>
          </p:cNvSpPr>
          <p:nvPr/>
        </p:nvSpPr>
        <p:spPr bwMode="auto">
          <a:xfrm>
            <a:off x="8099472" y="2953247"/>
            <a:ext cx="2173288" cy="19050"/>
          </a:xfrm>
          <a:custGeom>
            <a:avLst/>
            <a:gdLst>
              <a:gd name="T0" fmla="*/ 38 w 1369"/>
              <a:gd name="T1" fmla="*/ 0 h 12"/>
              <a:gd name="T2" fmla="*/ 0 w 1369"/>
              <a:gd name="T3" fmla="*/ 6 h 12"/>
              <a:gd name="T4" fmla="*/ 63 w 1369"/>
              <a:gd name="T5" fmla="*/ 0 h 12"/>
              <a:gd name="T6" fmla="*/ 101 w 1369"/>
              <a:gd name="T7" fmla="*/ 6 h 12"/>
              <a:gd name="T8" fmla="*/ 63 w 1369"/>
              <a:gd name="T9" fmla="*/ 0 h 12"/>
              <a:gd name="T10" fmla="*/ 165 w 1369"/>
              <a:gd name="T11" fmla="*/ 0 h 12"/>
              <a:gd name="T12" fmla="*/ 127 w 1369"/>
              <a:gd name="T13" fmla="*/ 7 h 12"/>
              <a:gd name="T14" fmla="*/ 190 w 1369"/>
              <a:gd name="T15" fmla="*/ 1 h 12"/>
              <a:gd name="T16" fmla="*/ 228 w 1369"/>
              <a:gd name="T17" fmla="*/ 7 h 12"/>
              <a:gd name="T18" fmla="*/ 190 w 1369"/>
              <a:gd name="T19" fmla="*/ 1 h 12"/>
              <a:gd name="T20" fmla="*/ 292 w 1369"/>
              <a:gd name="T21" fmla="*/ 1 h 12"/>
              <a:gd name="T22" fmla="*/ 253 w 1369"/>
              <a:gd name="T23" fmla="*/ 7 h 12"/>
              <a:gd name="T24" fmla="*/ 317 w 1369"/>
              <a:gd name="T25" fmla="*/ 1 h 12"/>
              <a:gd name="T26" fmla="*/ 355 w 1369"/>
              <a:gd name="T27" fmla="*/ 8 h 12"/>
              <a:gd name="T28" fmla="*/ 317 w 1369"/>
              <a:gd name="T29" fmla="*/ 1 h 12"/>
              <a:gd name="T30" fmla="*/ 418 w 1369"/>
              <a:gd name="T31" fmla="*/ 2 h 12"/>
              <a:gd name="T32" fmla="*/ 380 w 1369"/>
              <a:gd name="T33" fmla="*/ 8 h 12"/>
              <a:gd name="T34" fmla="*/ 444 w 1369"/>
              <a:gd name="T35" fmla="*/ 2 h 12"/>
              <a:gd name="T36" fmla="*/ 482 w 1369"/>
              <a:gd name="T37" fmla="*/ 8 h 12"/>
              <a:gd name="T38" fmla="*/ 444 w 1369"/>
              <a:gd name="T39" fmla="*/ 2 h 12"/>
              <a:gd name="T40" fmla="*/ 545 w 1369"/>
              <a:gd name="T41" fmla="*/ 2 h 12"/>
              <a:gd name="T42" fmla="*/ 507 w 1369"/>
              <a:gd name="T43" fmla="*/ 8 h 12"/>
              <a:gd name="T44" fmla="*/ 570 w 1369"/>
              <a:gd name="T45" fmla="*/ 2 h 12"/>
              <a:gd name="T46" fmla="*/ 608 w 1369"/>
              <a:gd name="T47" fmla="*/ 9 h 12"/>
              <a:gd name="T48" fmla="*/ 570 w 1369"/>
              <a:gd name="T49" fmla="*/ 2 h 12"/>
              <a:gd name="T50" fmla="*/ 672 w 1369"/>
              <a:gd name="T51" fmla="*/ 3 h 12"/>
              <a:gd name="T52" fmla="*/ 634 w 1369"/>
              <a:gd name="T53" fmla="*/ 9 h 12"/>
              <a:gd name="T54" fmla="*/ 697 w 1369"/>
              <a:gd name="T55" fmla="*/ 3 h 12"/>
              <a:gd name="T56" fmla="*/ 735 w 1369"/>
              <a:gd name="T57" fmla="*/ 9 h 12"/>
              <a:gd name="T58" fmla="*/ 697 w 1369"/>
              <a:gd name="T59" fmla="*/ 3 h 12"/>
              <a:gd name="T60" fmla="*/ 798 w 1369"/>
              <a:gd name="T61" fmla="*/ 3 h 12"/>
              <a:gd name="T62" fmla="*/ 760 w 1369"/>
              <a:gd name="T63" fmla="*/ 10 h 12"/>
              <a:gd name="T64" fmla="*/ 824 w 1369"/>
              <a:gd name="T65" fmla="*/ 3 h 12"/>
              <a:gd name="T66" fmla="*/ 862 w 1369"/>
              <a:gd name="T67" fmla="*/ 10 h 12"/>
              <a:gd name="T68" fmla="*/ 824 w 1369"/>
              <a:gd name="T69" fmla="*/ 3 h 12"/>
              <a:gd name="T70" fmla="*/ 925 w 1369"/>
              <a:gd name="T71" fmla="*/ 4 h 12"/>
              <a:gd name="T72" fmla="*/ 887 w 1369"/>
              <a:gd name="T73" fmla="*/ 10 h 12"/>
              <a:gd name="T74" fmla="*/ 951 w 1369"/>
              <a:gd name="T75" fmla="*/ 4 h 12"/>
              <a:gd name="T76" fmla="*/ 989 w 1369"/>
              <a:gd name="T77" fmla="*/ 11 h 12"/>
              <a:gd name="T78" fmla="*/ 951 w 1369"/>
              <a:gd name="T79" fmla="*/ 4 h 12"/>
              <a:gd name="T80" fmla="*/ 1052 w 1369"/>
              <a:gd name="T81" fmla="*/ 5 h 12"/>
              <a:gd name="T82" fmla="*/ 1014 w 1369"/>
              <a:gd name="T83" fmla="*/ 11 h 12"/>
              <a:gd name="T84" fmla="*/ 1077 w 1369"/>
              <a:gd name="T85" fmla="*/ 5 h 12"/>
              <a:gd name="T86" fmla="*/ 1115 w 1369"/>
              <a:gd name="T87" fmla="*/ 11 h 12"/>
              <a:gd name="T88" fmla="*/ 1077 w 1369"/>
              <a:gd name="T89" fmla="*/ 5 h 12"/>
              <a:gd name="T90" fmla="*/ 1179 w 1369"/>
              <a:gd name="T91" fmla="*/ 5 h 12"/>
              <a:gd name="T92" fmla="*/ 1141 w 1369"/>
              <a:gd name="T93" fmla="*/ 11 h 12"/>
              <a:gd name="T94" fmla="*/ 1204 w 1369"/>
              <a:gd name="T95" fmla="*/ 5 h 12"/>
              <a:gd name="T96" fmla="*/ 1242 w 1369"/>
              <a:gd name="T97" fmla="*/ 12 h 12"/>
              <a:gd name="T98" fmla="*/ 1204 w 1369"/>
              <a:gd name="T99" fmla="*/ 5 h 12"/>
              <a:gd name="T100" fmla="*/ 1305 w 1369"/>
              <a:gd name="T101" fmla="*/ 6 h 12"/>
              <a:gd name="T102" fmla="*/ 1267 w 1369"/>
              <a:gd name="T103" fmla="*/ 12 h 12"/>
              <a:gd name="T104" fmla="*/ 1331 w 1369"/>
              <a:gd name="T105" fmla="*/ 6 h 12"/>
              <a:gd name="T106" fmla="*/ 1369 w 1369"/>
              <a:gd name="T107" fmla="*/ 12 h 12"/>
              <a:gd name="T108" fmla="*/ 1331 w 1369"/>
              <a:gd name="T10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9" h="12">
                <a:moveTo>
                  <a:pt x="0" y="0"/>
                </a:moveTo>
                <a:lnTo>
                  <a:pt x="38" y="0"/>
                </a:lnTo>
                <a:lnTo>
                  <a:pt x="38" y="6"/>
                </a:lnTo>
                <a:lnTo>
                  <a:pt x="0" y="6"/>
                </a:lnTo>
                <a:lnTo>
                  <a:pt x="0" y="0"/>
                </a:lnTo>
                <a:close/>
                <a:moveTo>
                  <a:pt x="63" y="0"/>
                </a:moveTo>
                <a:lnTo>
                  <a:pt x="101" y="0"/>
                </a:lnTo>
                <a:lnTo>
                  <a:pt x="101" y="6"/>
                </a:lnTo>
                <a:lnTo>
                  <a:pt x="63" y="6"/>
                </a:lnTo>
                <a:lnTo>
                  <a:pt x="63" y="0"/>
                </a:lnTo>
                <a:close/>
                <a:moveTo>
                  <a:pt x="127" y="0"/>
                </a:moveTo>
                <a:lnTo>
                  <a:pt x="165" y="0"/>
                </a:lnTo>
                <a:lnTo>
                  <a:pt x="165" y="7"/>
                </a:lnTo>
                <a:lnTo>
                  <a:pt x="127" y="7"/>
                </a:lnTo>
                <a:lnTo>
                  <a:pt x="127" y="0"/>
                </a:lnTo>
                <a:close/>
                <a:moveTo>
                  <a:pt x="190" y="1"/>
                </a:moveTo>
                <a:lnTo>
                  <a:pt x="228" y="1"/>
                </a:lnTo>
                <a:lnTo>
                  <a:pt x="228" y="7"/>
                </a:lnTo>
                <a:lnTo>
                  <a:pt x="190" y="7"/>
                </a:lnTo>
                <a:lnTo>
                  <a:pt x="190" y="1"/>
                </a:lnTo>
                <a:close/>
                <a:moveTo>
                  <a:pt x="253" y="1"/>
                </a:moveTo>
                <a:lnTo>
                  <a:pt x="292" y="1"/>
                </a:lnTo>
                <a:lnTo>
                  <a:pt x="291" y="7"/>
                </a:lnTo>
                <a:lnTo>
                  <a:pt x="253" y="7"/>
                </a:lnTo>
                <a:lnTo>
                  <a:pt x="253" y="1"/>
                </a:lnTo>
                <a:close/>
                <a:moveTo>
                  <a:pt x="317" y="1"/>
                </a:moveTo>
                <a:lnTo>
                  <a:pt x="355" y="1"/>
                </a:lnTo>
                <a:lnTo>
                  <a:pt x="355" y="8"/>
                </a:lnTo>
                <a:lnTo>
                  <a:pt x="317" y="7"/>
                </a:lnTo>
                <a:lnTo>
                  <a:pt x="317" y="1"/>
                </a:lnTo>
                <a:close/>
                <a:moveTo>
                  <a:pt x="380" y="1"/>
                </a:moveTo>
                <a:lnTo>
                  <a:pt x="418" y="2"/>
                </a:lnTo>
                <a:lnTo>
                  <a:pt x="418" y="8"/>
                </a:lnTo>
                <a:lnTo>
                  <a:pt x="380" y="8"/>
                </a:lnTo>
                <a:lnTo>
                  <a:pt x="380" y="1"/>
                </a:lnTo>
                <a:close/>
                <a:moveTo>
                  <a:pt x="444" y="2"/>
                </a:moveTo>
                <a:lnTo>
                  <a:pt x="482" y="2"/>
                </a:lnTo>
                <a:lnTo>
                  <a:pt x="482" y="8"/>
                </a:lnTo>
                <a:lnTo>
                  <a:pt x="444" y="8"/>
                </a:lnTo>
                <a:lnTo>
                  <a:pt x="444" y="2"/>
                </a:lnTo>
                <a:close/>
                <a:moveTo>
                  <a:pt x="507" y="2"/>
                </a:moveTo>
                <a:lnTo>
                  <a:pt x="545" y="2"/>
                </a:lnTo>
                <a:lnTo>
                  <a:pt x="545" y="9"/>
                </a:lnTo>
                <a:lnTo>
                  <a:pt x="507" y="8"/>
                </a:lnTo>
                <a:lnTo>
                  <a:pt x="507" y="2"/>
                </a:lnTo>
                <a:close/>
                <a:moveTo>
                  <a:pt x="570" y="2"/>
                </a:moveTo>
                <a:lnTo>
                  <a:pt x="608" y="2"/>
                </a:lnTo>
                <a:lnTo>
                  <a:pt x="608" y="9"/>
                </a:lnTo>
                <a:lnTo>
                  <a:pt x="570" y="9"/>
                </a:lnTo>
                <a:lnTo>
                  <a:pt x="570" y="2"/>
                </a:lnTo>
                <a:close/>
                <a:moveTo>
                  <a:pt x="634" y="3"/>
                </a:moveTo>
                <a:lnTo>
                  <a:pt x="672" y="3"/>
                </a:lnTo>
                <a:lnTo>
                  <a:pt x="672" y="9"/>
                </a:lnTo>
                <a:lnTo>
                  <a:pt x="634" y="9"/>
                </a:lnTo>
                <a:lnTo>
                  <a:pt x="634" y="3"/>
                </a:lnTo>
                <a:close/>
                <a:moveTo>
                  <a:pt x="697" y="3"/>
                </a:moveTo>
                <a:lnTo>
                  <a:pt x="735" y="3"/>
                </a:lnTo>
                <a:lnTo>
                  <a:pt x="735" y="9"/>
                </a:lnTo>
                <a:lnTo>
                  <a:pt x="697" y="9"/>
                </a:lnTo>
                <a:lnTo>
                  <a:pt x="697" y="3"/>
                </a:lnTo>
                <a:close/>
                <a:moveTo>
                  <a:pt x="760" y="3"/>
                </a:moveTo>
                <a:lnTo>
                  <a:pt x="798" y="3"/>
                </a:lnTo>
                <a:lnTo>
                  <a:pt x="798" y="10"/>
                </a:lnTo>
                <a:lnTo>
                  <a:pt x="760" y="10"/>
                </a:lnTo>
                <a:lnTo>
                  <a:pt x="760" y="3"/>
                </a:lnTo>
                <a:close/>
                <a:moveTo>
                  <a:pt x="824" y="3"/>
                </a:moveTo>
                <a:lnTo>
                  <a:pt x="862" y="4"/>
                </a:lnTo>
                <a:lnTo>
                  <a:pt x="862" y="10"/>
                </a:lnTo>
                <a:lnTo>
                  <a:pt x="824" y="10"/>
                </a:lnTo>
                <a:lnTo>
                  <a:pt x="824" y="3"/>
                </a:lnTo>
                <a:close/>
                <a:moveTo>
                  <a:pt x="887" y="4"/>
                </a:moveTo>
                <a:lnTo>
                  <a:pt x="925" y="4"/>
                </a:lnTo>
                <a:lnTo>
                  <a:pt x="925" y="10"/>
                </a:lnTo>
                <a:lnTo>
                  <a:pt x="887" y="10"/>
                </a:lnTo>
                <a:lnTo>
                  <a:pt x="887" y="4"/>
                </a:lnTo>
                <a:close/>
                <a:moveTo>
                  <a:pt x="951" y="4"/>
                </a:moveTo>
                <a:lnTo>
                  <a:pt x="989" y="4"/>
                </a:lnTo>
                <a:lnTo>
                  <a:pt x="989" y="11"/>
                </a:lnTo>
                <a:lnTo>
                  <a:pt x="950" y="10"/>
                </a:lnTo>
                <a:lnTo>
                  <a:pt x="951" y="4"/>
                </a:lnTo>
                <a:close/>
                <a:moveTo>
                  <a:pt x="1014" y="4"/>
                </a:moveTo>
                <a:lnTo>
                  <a:pt x="1052" y="5"/>
                </a:lnTo>
                <a:lnTo>
                  <a:pt x="1052" y="11"/>
                </a:lnTo>
                <a:lnTo>
                  <a:pt x="1014" y="11"/>
                </a:lnTo>
                <a:lnTo>
                  <a:pt x="1014" y="4"/>
                </a:lnTo>
                <a:close/>
                <a:moveTo>
                  <a:pt x="1077" y="5"/>
                </a:moveTo>
                <a:lnTo>
                  <a:pt x="1115" y="5"/>
                </a:lnTo>
                <a:lnTo>
                  <a:pt x="1115" y="11"/>
                </a:lnTo>
                <a:lnTo>
                  <a:pt x="1077" y="11"/>
                </a:lnTo>
                <a:lnTo>
                  <a:pt x="1077" y="5"/>
                </a:lnTo>
                <a:close/>
                <a:moveTo>
                  <a:pt x="1141" y="5"/>
                </a:moveTo>
                <a:lnTo>
                  <a:pt x="1179" y="5"/>
                </a:lnTo>
                <a:lnTo>
                  <a:pt x="1179" y="11"/>
                </a:lnTo>
                <a:lnTo>
                  <a:pt x="1141" y="11"/>
                </a:lnTo>
                <a:lnTo>
                  <a:pt x="1141" y="5"/>
                </a:lnTo>
                <a:close/>
                <a:moveTo>
                  <a:pt x="1204" y="5"/>
                </a:moveTo>
                <a:lnTo>
                  <a:pt x="1242" y="5"/>
                </a:lnTo>
                <a:lnTo>
                  <a:pt x="1242" y="12"/>
                </a:lnTo>
                <a:lnTo>
                  <a:pt x="1204" y="12"/>
                </a:lnTo>
                <a:lnTo>
                  <a:pt x="1204" y="5"/>
                </a:lnTo>
                <a:close/>
                <a:moveTo>
                  <a:pt x="1267" y="6"/>
                </a:moveTo>
                <a:lnTo>
                  <a:pt x="1305" y="6"/>
                </a:lnTo>
                <a:lnTo>
                  <a:pt x="1305" y="12"/>
                </a:lnTo>
                <a:lnTo>
                  <a:pt x="1267" y="12"/>
                </a:lnTo>
                <a:lnTo>
                  <a:pt x="1267" y="6"/>
                </a:lnTo>
                <a:close/>
                <a:moveTo>
                  <a:pt x="1331" y="6"/>
                </a:moveTo>
                <a:lnTo>
                  <a:pt x="1369" y="6"/>
                </a:lnTo>
                <a:lnTo>
                  <a:pt x="1369" y="12"/>
                </a:lnTo>
                <a:lnTo>
                  <a:pt x="1331" y="12"/>
                </a:lnTo>
                <a:lnTo>
                  <a:pt x="1331" y="6"/>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14"/>
          <p:cNvSpPr>
            <a:spLocks noChangeShapeType="1"/>
          </p:cNvSpPr>
          <p:nvPr/>
        </p:nvSpPr>
        <p:spPr bwMode="auto">
          <a:xfrm flipH="1">
            <a:off x="9709197" y="2967535"/>
            <a:ext cx="563563" cy="906463"/>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noEditPoints="1"/>
          </p:cNvSpPr>
          <p:nvPr/>
        </p:nvSpPr>
        <p:spPr bwMode="auto">
          <a:xfrm>
            <a:off x="8094709" y="679947"/>
            <a:ext cx="9525" cy="2278063"/>
          </a:xfrm>
          <a:custGeom>
            <a:avLst/>
            <a:gdLst>
              <a:gd name="T0" fmla="*/ 0 w 6"/>
              <a:gd name="T1" fmla="*/ 1397 h 1435"/>
              <a:gd name="T2" fmla="*/ 6 w 6"/>
              <a:gd name="T3" fmla="*/ 1435 h 1435"/>
              <a:gd name="T4" fmla="*/ 0 w 6"/>
              <a:gd name="T5" fmla="*/ 1371 h 1435"/>
              <a:gd name="T6" fmla="*/ 6 w 6"/>
              <a:gd name="T7" fmla="*/ 1333 h 1435"/>
              <a:gd name="T8" fmla="*/ 0 w 6"/>
              <a:gd name="T9" fmla="*/ 1371 h 1435"/>
              <a:gd name="T10" fmla="*/ 0 w 6"/>
              <a:gd name="T11" fmla="*/ 1270 h 1435"/>
              <a:gd name="T12" fmla="*/ 6 w 6"/>
              <a:gd name="T13" fmla="*/ 1308 h 1435"/>
              <a:gd name="T14" fmla="*/ 0 w 6"/>
              <a:gd name="T15" fmla="*/ 1244 h 1435"/>
              <a:gd name="T16" fmla="*/ 6 w 6"/>
              <a:gd name="T17" fmla="*/ 1206 h 1435"/>
              <a:gd name="T18" fmla="*/ 0 w 6"/>
              <a:gd name="T19" fmla="*/ 1244 h 1435"/>
              <a:gd name="T20" fmla="*/ 0 w 6"/>
              <a:gd name="T21" fmla="*/ 1143 h 1435"/>
              <a:gd name="T22" fmla="*/ 6 w 6"/>
              <a:gd name="T23" fmla="*/ 1181 h 1435"/>
              <a:gd name="T24" fmla="*/ 0 w 6"/>
              <a:gd name="T25" fmla="*/ 1117 h 1435"/>
              <a:gd name="T26" fmla="*/ 6 w 6"/>
              <a:gd name="T27" fmla="*/ 1079 h 1435"/>
              <a:gd name="T28" fmla="*/ 0 w 6"/>
              <a:gd name="T29" fmla="*/ 1117 h 1435"/>
              <a:gd name="T30" fmla="*/ 0 w 6"/>
              <a:gd name="T31" fmla="*/ 1016 h 1435"/>
              <a:gd name="T32" fmla="*/ 6 w 6"/>
              <a:gd name="T33" fmla="*/ 1054 h 1435"/>
              <a:gd name="T34" fmla="*/ 0 w 6"/>
              <a:gd name="T35" fmla="*/ 990 h 1435"/>
              <a:gd name="T36" fmla="*/ 6 w 6"/>
              <a:gd name="T37" fmla="*/ 952 h 1435"/>
              <a:gd name="T38" fmla="*/ 0 w 6"/>
              <a:gd name="T39" fmla="*/ 990 h 1435"/>
              <a:gd name="T40" fmla="*/ 0 w 6"/>
              <a:gd name="T41" fmla="*/ 889 h 1435"/>
              <a:gd name="T42" fmla="*/ 6 w 6"/>
              <a:gd name="T43" fmla="*/ 927 h 1435"/>
              <a:gd name="T44" fmla="*/ 0 w 6"/>
              <a:gd name="T45" fmla="*/ 863 h 1435"/>
              <a:gd name="T46" fmla="*/ 6 w 6"/>
              <a:gd name="T47" fmla="*/ 825 h 1435"/>
              <a:gd name="T48" fmla="*/ 0 w 6"/>
              <a:gd name="T49" fmla="*/ 863 h 1435"/>
              <a:gd name="T50" fmla="*/ 0 w 6"/>
              <a:gd name="T51" fmla="*/ 762 h 1435"/>
              <a:gd name="T52" fmla="*/ 6 w 6"/>
              <a:gd name="T53" fmla="*/ 800 h 1435"/>
              <a:gd name="T54" fmla="*/ 0 w 6"/>
              <a:gd name="T55" fmla="*/ 737 h 1435"/>
              <a:gd name="T56" fmla="*/ 6 w 6"/>
              <a:gd name="T57" fmla="*/ 698 h 1435"/>
              <a:gd name="T58" fmla="*/ 0 w 6"/>
              <a:gd name="T59" fmla="*/ 737 h 1435"/>
              <a:gd name="T60" fmla="*/ 0 w 6"/>
              <a:gd name="T61" fmla="*/ 635 h 1435"/>
              <a:gd name="T62" fmla="*/ 6 w 6"/>
              <a:gd name="T63" fmla="*/ 673 h 1435"/>
              <a:gd name="T64" fmla="*/ 0 w 6"/>
              <a:gd name="T65" fmla="*/ 610 h 1435"/>
              <a:gd name="T66" fmla="*/ 6 w 6"/>
              <a:gd name="T67" fmla="*/ 571 h 1435"/>
              <a:gd name="T68" fmla="*/ 0 w 6"/>
              <a:gd name="T69" fmla="*/ 610 h 1435"/>
              <a:gd name="T70" fmla="*/ 0 w 6"/>
              <a:gd name="T71" fmla="*/ 508 h 1435"/>
              <a:gd name="T72" fmla="*/ 6 w 6"/>
              <a:gd name="T73" fmla="*/ 546 h 1435"/>
              <a:gd name="T74" fmla="*/ 0 w 6"/>
              <a:gd name="T75" fmla="*/ 483 h 1435"/>
              <a:gd name="T76" fmla="*/ 6 w 6"/>
              <a:gd name="T77" fmla="*/ 445 h 1435"/>
              <a:gd name="T78" fmla="*/ 0 w 6"/>
              <a:gd name="T79" fmla="*/ 483 h 1435"/>
              <a:gd name="T80" fmla="*/ 0 w 6"/>
              <a:gd name="T81" fmla="*/ 381 h 1435"/>
              <a:gd name="T82" fmla="*/ 6 w 6"/>
              <a:gd name="T83" fmla="*/ 419 h 1435"/>
              <a:gd name="T84" fmla="*/ 0 w 6"/>
              <a:gd name="T85" fmla="*/ 356 h 1435"/>
              <a:gd name="T86" fmla="*/ 6 w 6"/>
              <a:gd name="T87" fmla="*/ 318 h 1435"/>
              <a:gd name="T88" fmla="*/ 0 w 6"/>
              <a:gd name="T89" fmla="*/ 356 h 1435"/>
              <a:gd name="T90" fmla="*/ 0 w 6"/>
              <a:gd name="T91" fmla="*/ 254 h 1435"/>
              <a:gd name="T92" fmla="*/ 6 w 6"/>
              <a:gd name="T93" fmla="*/ 292 h 1435"/>
              <a:gd name="T94" fmla="*/ 0 w 6"/>
              <a:gd name="T95" fmla="*/ 229 h 1435"/>
              <a:gd name="T96" fmla="*/ 6 w 6"/>
              <a:gd name="T97" fmla="*/ 191 h 1435"/>
              <a:gd name="T98" fmla="*/ 0 w 6"/>
              <a:gd name="T99" fmla="*/ 229 h 1435"/>
              <a:gd name="T100" fmla="*/ 0 w 6"/>
              <a:gd name="T101" fmla="*/ 127 h 1435"/>
              <a:gd name="T102" fmla="*/ 6 w 6"/>
              <a:gd name="T103" fmla="*/ 165 h 1435"/>
              <a:gd name="T104" fmla="*/ 0 w 6"/>
              <a:gd name="T105" fmla="*/ 102 h 1435"/>
              <a:gd name="T106" fmla="*/ 6 w 6"/>
              <a:gd name="T107" fmla="*/ 64 h 1435"/>
              <a:gd name="T108" fmla="*/ 0 w 6"/>
              <a:gd name="T109" fmla="*/ 102 h 1435"/>
              <a:gd name="T110" fmla="*/ 0 w 6"/>
              <a:gd name="T111" fmla="*/ 0 h 1435"/>
              <a:gd name="T112" fmla="*/ 6 w 6"/>
              <a:gd name="T113" fmla="*/ 38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 h="1435">
                <a:moveTo>
                  <a:pt x="0" y="1435"/>
                </a:moveTo>
                <a:lnTo>
                  <a:pt x="0" y="1397"/>
                </a:lnTo>
                <a:lnTo>
                  <a:pt x="6" y="1397"/>
                </a:lnTo>
                <a:lnTo>
                  <a:pt x="6" y="1435"/>
                </a:lnTo>
                <a:lnTo>
                  <a:pt x="0" y="1435"/>
                </a:lnTo>
                <a:close/>
                <a:moveTo>
                  <a:pt x="0" y="1371"/>
                </a:moveTo>
                <a:lnTo>
                  <a:pt x="0" y="1333"/>
                </a:lnTo>
                <a:lnTo>
                  <a:pt x="6" y="1333"/>
                </a:lnTo>
                <a:lnTo>
                  <a:pt x="6" y="1371"/>
                </a:lnTo>
                <a:lnTo>
                  <a:pt x="0" y="1371"/>
                </a:lnTo>
                <a:close/>
                <a:moveTo>
                  <a:pt x="0" y="1308"/>
                </a:moveTo>
                <a:lnTo>
                  <a:pt x="0" y="1270"/>
                </a:lnTo>
                <a:lnTo>
                  <a:pt x="6" y="1270"/>
                </a:lnTo>
                <a:lnTo>
                  <a:pt x="6" y="1308"/>
                </a:lnTo>
                <a:lnTo>
                  <a:pt x="0" y="1308"/>
                </a:lnTo>
                <a:close/>
                <a:moveTo>
                  <a:pt x="0" y="1244"/>
                </a:moveTo>
                <a:lnTo>
                  <a:pt x="0" y="1206"/>
                </a:lnTo>
                <a:lnTo>
                  <a:pt x="6" y="1206"/>
                </a:lnTo>
                <a:lnTo>
                  <a:pt x="6" y="1244"/>
                </a:lnTo>
                <a:lnTo>
                  <a:pt x="0" y="1244"/>
                </a:lnTo>
                <a:close/>
                <a:moveTo>
                  <a:pt x="0" y="1181"/>
                </a:moveTo>
                <a:lnTo>
                  <a:pt x="0" y="1143"/>
                </a:lnTo>
                <a:lnTo>
                  <a:pt x="6" y="1143"/>
                </a:lnTo>
                <a:lnTo>
                  <a:pt x="6" y="1181"/>
                </a:lnTo>
                <a:lnTo>
                  <a:pt x="0" y="1181"/>
                </a:lnTo>
                <a:close/>
                <a:moveTo>
                  <a:pt x="0" y="1117"/>
                </a:moveTo>
                <a:lnTo>
                  <a:pt x="0" y="1079"/>
                </a:lnTo>
                <a:lnTo>
                  <a:pt x="6" y="1079"/>
                </a:lnTo>
                <a:lnTo>
                  <a:pt x="6" y="1117"/>
                </a:lnTo>
                <a:lnTo>
                  <a:pt x="0" y="1117"/>
                </a:lnTo>
                <a:close/>
                <a:moveTo>
                  <a:pt x="0" y="1054"/>
                </a:moveTo>
                <a:lnTo>
                  <a:pt x="0" y="1016"/>
                </a:lnTo>
                <a:lnTo>
                  <a:pt x="6" y="1016"/>
                </a:lnTo>
                <a:lnTo>
                  <a:pt x="6" y="1054"/>
                </a:lnTo>
                <a:lnTo>
                  <a:pt x="0" y="1054"/>
                </a:lnTo>
                <a:close/>
                <a:moveTo>
                  <a:pt x="0" y="990"/>
                </a:moveTo>
                <a:lnTo>
                  <a:pt x="0" y="952"/>
                </a:lnTo>
                <a:lnTo>
                  <a:pt x="6" y="952"/>
                </a:lnTo>
                <a:lnTo>
                  <a:pt x="6" y="990"/>
                </a:lnTo>
                <a:lnTo>
                  <a:pt x="0" y="990"/>
                </a:lnTo>
                <a:close/>
                <a:moveTo>
                  <a:pt x="0" y="927"/>
                </a:moveTo>
                <a:lnTo>
                  <a:pt x="0" y="889"/>
                </a:lnTo>
                <a:lnTo>
                  <a:pt x="6" y="889"/>
                </a:lnTo>
                <a:lnTo>
                  <a:pt x="6" y="927"/>
                </a:lnTo>
                <a:lnTo>
                  <a:pt x="0" y="927"/>
                </a:lnTo>
                <a:close/>
                <a:moveTo>
                  <a:pt x="0" y="863"/>
                </a:moveTo>
                <a:lnTo>
                  <a:pt x="0" y="825"/>
                </a:lnTo>
                <a:lnTo>
                  <a:pt x="6" y="825"/>
                </a:lnTo>
                <a:lnTo>
                  <a:pt x="6" y="863"/>
                </a:lnTo>
                <a:lnTo>
                  <a:pt x="0" y="863"/>
                </a:lnTo>
                <a:close/>
                <a:moveTo>
                  <a:pt x="0" y="800"/>
                </a:moveTo>
                <a:lnTo>
                  <a:pt x="0" y="762"/>
                </a:lnTo>
                <a:lnTo>
                  <a:pt x="6" y="762"/>
                </a:lnTo>
                <a:lnTo>
                  <a:pt x="6" y="800"/>
                </a:lnTo>
                <a:lnTo>
                  <a:pt x="0" y="800"/>
                </a:lnTo>
                <a:close/>
                <a:moveTo>
                  <a:pt x="0" y="737"/>
                </a:moveTo>
                <a:lnTo>
                  <a:pt x="0" y="698"/>
                </a:lnTo>
                <a:lnTo>
                  <a:pt x="6" y="698"/>
                </a:lnTo>
                <a:lnTo>
                  <a:pt x="6" y="737"/>
                </a:lnTo>
                <a:lnTo>
                  <a:pt x="0" y="737"/>
                </a:lnTo>
                <a:close/>
                <a:moveTo>
                  <a:pt x="0" y="673"/>
                </a:moveTo>
                <a:lnTo>
                  <a:pt x="0" y="635"/>
                </a:lnTo>
                <a:lnTo>
                  <a:pt x="6" y="635"/>
                </a:lnTo>
                <a:lnTo>
                  <a:pt x="6" y="673"/>
                </a:lnTo>
                <a:lnTo>
                  <a:pt x="0" y="673"/>
                </a:lnTo>
                <a:close/>
                <a:moveTo>
                  <a:pt x="0" y="610"/>
                </a:moveTo>
                <a:lnTo>
                  <a:pt x="0" y="571"/>
                </a:lnTo>
                <a:lnTo>
                  <a:pt x="6" y="571"/>
                </a:lnTo>
                <a:lnTo>
                  <a:pt x="6" y="610"/>
                </a:lnTo>
                <a:lnTo>
                  <a:pt x="0" y="610"/>
                </a:lnTo>
                <a:close/>
                <a:moveTo>
                  <a:pt x="0" y="546"/>
                </a:moveTo>
                <a:lnTo>
                  <a:pt x="0" y="508"/>
                </a:lnTo>
                <a:lnTo>
                  <a:pt x="6" y="508"/>
                </a:lnTo>
                <a:lnTo>
                  <a:pt x="6" y="546"/>
                </a:lnTo>
                <a:lnTo>
                  <a:pt x="0" y="546"/>
                </a:lnTo>
                <a:close/>
                <a:moveTo>
                  <a:pt x="0" y="483"/>
                </a:moveTo>
                <a:lnTo>
                  <a:pt x="0" y="445"/>
                </a:lnTo>
                <a:lnTo>
                  <a:pt x="6" y="445"/>
                </a:lnTo>
                <a:lnTo>
                  <a:pt x="6" y="483"/>
                </a:lnTo>
                <a:lnTo>
                  <a:pt x="0" y="483"/>
                </a:lnTo>
                <a:close/>
                <a:moveTo>
                  <a:pt x="0" y="419"/>
                </a:moveTo>
                <a:lnTo>
                  <a:pt x="0" y="381"/>
                </a:lnTo>
                <a:lnTo>
                  <a:pt x="6" y="381"/>
                </a:lnTo>
                <a:lnTo>
                  <a:pt x="6" y="419"/>
                </a:lnTo>
                <a:lnTo>
                  <a:pt x="0" y="419"/>
                </a:lnTo>
                <a:close/>
                <a:moveTo>
                  <a:pt x="0" y="356"/>
                </a:moveTo>
                <a:lnTo>
                  <a:pt x="0" y="318"/>
                </a:lnTo>
                <a:lnTo>
                  <a:pt x="6" y="318"/>
                </a:lnTo>
                <a:lnTo>
                  <a:pt x="6" y="356"/>
                </a:lnTo>
                <a:lnTo>
                  <a:pt x="0" y="356"/>
                </a:lnTo>
                <a:close/>
                <a:moveTo>
                  <a:pt x="0" y="292"/>
                </a:moveTo>
                <a:lnTo>
                  <a:pt x="0" y="254"/>
                </a:lnTo>
                <a:lnTo>
                  <a:pt x="6" y="254"/>
                </a:lnTo>
                <a:lnTo>
                  <a:pt x="6" y="292"/>
                </a:lnTo>
                <a:lnTo>
                  <a:pt x="0" y="292"/>
                </a:lnTo>
                <a:close/>
                <a:moveTo>
                  <a:pt x="0" y="229"/>
                </a:moveTo>
                <a:lnTo>
                  <a:pt x="0" y="191"/>
                </a:lnTo>
                <a:lnTo>
                  <a:pt x="6" y="191"/>
                </a:lnTo>
                <a:lnTo>
                  <a:pt x="6" y="229"/>
                </a:lnTo>
                <a:lnTo>
                  <a:pt x="0" y="229"/>
                </a:lnTo>
                <a:close/>
                <a:moveTo>
                  <a:pt x="0" y="165"/>
                </a:moveTo>
                <a:lnTo>
                  <a:pt x="0" y="127"/>
                </a:lnTo>
                <a:lnTo>
                  <a:pt x="6" y="127"/>
                </a:lnTo>
                <a:lnTo>
                  <a:pt x="6" y="165"/>
                </a:lnTo>
                <a:lnTo>
                  <a:pt x="0" y="165"/>
                </a:lnTo>
                <a:close/>
                <a:moveTo>
                  <a:pt x="0" y="102"/>
                </a:moveTo>
                <a:lnTo>
                  <a:pt x="0" y="64"/>
                </a:lnTo>
                <a:lnTo>
                  <a:pt x="6" y="64"/>
                </a:lnTo>
                <a:lnTo>
                  <a:pt x="6" y="102"/>
                </a:lnTo>
                <a:lnTo>
                  <a:pt x="0" y="102"/>
                </a:lnTo>
                <a:close/>
                <a:moveTo>
                  <a:pt x="0" y="38"/>
                </a:moveTo>
                <a:lnTo>
                  <a:pt x="0" y="0"/>
                </a:lnTo>
                <a:lnTo>
                  <a:pt x="6" y="0"/>
                </a:lnTo>
                <a:lnTo>
                  <a:pt x="6" y="38"/>
                </a:lnTo>
                <a:lnTo>
                  <a:pt x="0" y="38"/>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16"/>
          <p:cNvSpPr>
            <a:spLocks noChangeShapeType="1"/>
          </p:cNvSpPr>
          <p:nvPr/>
        </p:nvSpPr>
        <p:spPr bwMode="auto">
          <a:xfrm>
            <a:off x="8099472" y="660897"/>
            <a:ext cx="2173288" cy="95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7"/>
          <p:cNvSpPr>
            <a:spLocks noChangeShapeType="1"/>
          </p:cNvSpPr>
          <p:nvPr/>
        </p:nvSpPr>
        <p:spPr bwMode="auto">
          <a:xfrm>
            <a:off x="10272759" y="670422"/>
            <a:ext cx="0" cy="2297113"/>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8"/>
          <p:cNvSpPr>
            <a:spLocks noChangeShapeType="1"/>
          </p:cNvSpPr>
          <p:nvPr/>
        </p:nvSpPr>
        <p:spPr bwMode="auto">
          <a:xfrm flipH="1">
            <a:off x="9621884" y="670422"/>
            <a:ext cx="650875" cy="9366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9"/>
          <p:cNvSpPr>
            <a:spLocks noChangeShapeType="1"/>
          </p:cNvSpPr>
          <p:nvPr/>
        </p:nvSpPr>
        <p:spPr bwMode="auto">
          <a:xfrm flipH="1">
            <a:off x="7453359" y="660897"/>
            <a:ext cx="646113" cy="102870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0"/>
          <p:cNvSpPr>
            <a:spLocks noEditPoints="1"/>
          </p:cNvSpPr>
          <p:nvPr/>
        </p:nvSpPr>
        <p:spPr bwMode="auto">
          <a:xfrm>
            <a:off x="8899572" y="1237160"/>
            <a:ext cx="9525" cy="2176463"/>
          </a:xfrm>
          <a:custGeom>
            <a:avLst/>
            <a:gdLst>
              <a:gd name="T0" fmla="*/ 6 w 6"/>
              <a:gd name="T1" fmla="*/ 38 h 1371"/>
              <a:gd name="T2" fmla="*/ 0 w 6"/>
              <a:gd name="T3" fmla="*/ 0 h 1371"/>
              <a:gd name="T4" fmla="*/ 6 w 6"/>
              <a:gd name="T5" fmla="*/ 64 h 1371"/>
              <a:gd name="T6" fmla="*/ 0 w 6"/>
              <a:gd name="T7" fmla="*/ 102 h 1371"/>
              <a:gd name="T8" fmla="*/ 6 w 6"/>
              <a:gd name="T9" fmla="*/ 64 h 1371"/>
              <a:gd name="T10" fmla="*/ 6 w 6"/>
              <a:gd name="T11" fmla="*/ 165 h 1371"/>
              <a:gd name="T12" fmla="*/ 0 w 6"/>
              <a:gd name="T13" fmla="*/ 127 h 1371"/>
              <a:gd name="T14" fmla="*/ 6 w 6"/>
              <a:gd name="T15" fmla="*/ 191 h 1371"/>
              <a:gd name="T16" fmla="*/ 0 w 6"/>
              <a:gd name="T17" fmla="*/ 229 h 1371"/>
              <a:gd name="T18" fmla="*/ 6 w 6"/>
              <a:gd name="T19" fmla="*/ 191 h 1371"/>
              <a:gd name="T20" fmla="*/ 6 w 6"/>
              <a:gd name="T21" fmla="*/ 292 h 1371"/>
              <a:gd name="T22" fmla="*/ 0 w 6"/>
              <a:gd name="T23" fmla="*/ 254 h 1371"/>
              <a:gd name="T24" fmla="*/ 6 w 6"/>
              <a:gd name="T25" fmla="*/ 318 h 1371"/>
              <a:gd name="T26" fmla="*/ 0 w 6"/>
              <a:gd name="T27" fmla="*/ 356 h 1371"/>
              <a:gd name="T28" fmla="*/ 6 w 6"/>
              <a:gd name="T29" fmla="*/ 318 h 1371"/>
              <a:gd name="T30" fmla="*/ 6 w 6"/>
              <a:gd name="T31" fmla="*/ 419 h 1371"/>
              <a:gd name="T32" fmla="*/ 0 w 6"/>
              <a:gd name="T33" fmla="*/ 381 h 1371"/>
              <a:gd name="T34" fmla="*/ 6 w 6"/>
              <a:gd name="T35" fmla="*/ 445 h 1371"/>
              <a:gd name="T36" fmla="*/ 0 w 6"/>
              <a:gd name="T37" fmla="*/ 483 h 1371"/>
              <a:gd name="T38" fmla="*/ 6 w 6"/>
              <a:gd name="T39" fmla="*/ 445 h 1371"/>
              <a:gd name="T40" fmla="*/ 6 w 6"/>
              <a:gd name="T41" fmla="*/ 546 h 1371"/>
              <a:gd name="T42" fmla="*/ 0 w 6"/>
              <a:gd name="T43" fmla="*/ 508 h 1371"/>
              <a:gd name="T44" fmla="*/ 6 w 6"/>
              <a:gd name="T45" fmla="*/ 572 h 1371"/>
              <a:gd name="T46" fmla="*/ 0 w 6"/>
              <a:gd name="T47" fmla="*/ 610 h 1371"/>
              <a:gd name="T48" fmla="*/ 6 w 6"/>
              <a:gd name="T49" fmla="*/ 572 h 1371"/>
              <a:gd name="T50" fmla="*/ 6 w 6"/>
              <a:gd name="T51" fmla="*/ 673 h 1371"/>
              <a:gd name="T52" fmla="*/ 0 w 6"/>
              <a:gd name="T53" fmla="*/ 635 h 1371"/>
              <a:gd name="T54" fmla="*/ 6 w 6"/>
              <a:gd name="T55" fmla="*/ 699 h 1371"/>
              <a:gd name="T56" fmla="*/ 0 w 6"/>
              <a:gd name="T57" fmla="*/ 737 h 1371"/>
              <a:gd name="T58" fmla="*/ 6 w 6"/>
              <a:gd name="T59" fmla="*/ 699 h 1371"/>
              <a:gd name="T60" fmla="*/ 6 w 6"/>
              <a:gd name="T61" fmla="*/ 800 h 1371"/>
              <a:gd name="T62" fmla="*/ 0 w 6"/>
              <a:gd name="T63" fmla="*/ 762 h 1371"/>
              <a:gd name="T64" fmla="*/ 6 w 6"/>
              <a:gd name="T65" fmla="*/ 826 h 1371"/>
              <a:gd name="T66" fmla="*/ 0 w 6"/>
              <a:gd name="T67" fmla="*/ 864 h 1371"/>
              <a:gd name="T68" fmla="*/ 6 w 6"/>
              <a:gd name="T69" fmla="*/ 826 h 1371"/>
              <a:gd name="T70" fmla="*/ 6 w 6"/>
              <a:gd name="T71" fmla="*/ 927 h 1371"/>
              <a:gd name="T72" fmla="*/ 0 w 6"/>
              <a:gd name="T73" fmla="*/ 889 h 1371"/>
              <a:gd name="T74" fmla="*/ 6 w 6"/>
              <a:gd name="T75" fmla="*/ 953 h 1371"/>
              <a:gd name="T76" fmla="*/ 0 w 6"/>
              <a:gd name="T77" fmla="*/ 991 h 1371"/>
              <a:gd name="T78" fmla="*/ 6 w 6"/>
              <a:gd name="T79" fmla="*/ 953 h 1371"/>
              <a:gd name="T80" fmla="*/ 6 w 6"/>
              <a:gd name="T81" fmla="*/ 1054 h 1371"/>
              <a:gd name="T82" fmla="*/ 0 w 6"/>
              <a:gd name="T83" fmla="*/ 1016 h 1371"/>
              <a:gd name="T84" fmla="*/ 6 w 6"/>
              <a:gd name="T85" fmla="*/ 1079 h 1371"/>
              <a:gd name="T86" fmla="*/ 0 w 6"/>
              <a:gd name="T87" fmla="*/ 1118 h 1371"/>
              <a:gd name="T88" fmla="*/ 6 w 6"/>
              <a:gd name="T89" fmla="*/ 1079 h 1371"/>
              <a:gd name="T90" fmla="*/ 6 w 6"/>
              <a:gd name="T91" fmla="*/ 1181 h 1371"/>
              <a:gd name="T92" fmla="*/ 0 w 6"/>
              <a:gd name="T93" fmla="*/ 1143 h 1371"/>
              <a:gd name="T94" fmla="*/ 6 w 6"/>
              <a:gd name="T95" fmla="*/ 1206 h 1371"/>
              <a:gd name="T96" fmla="*/ 0 w 6"/>
              <a:gd name="T97" fmla="*/ 1245 h 1371"/>
              <a:gd name="T98" fmla="*/ 6 w 6"/>
              <a:gd name="T99" fmla="*/ 1206 h 1371"/>
              <a:gd name="T100" fmla="*/ 6 w 6"/>
              <a:gd name="T101" fmla="*/ 1308 h 1371"/>
              <a:gd name="T102" fmla="*/ 0 w 6"/>
              <a:gd name="T103" fmla="*/ 1270 h 1371"/>
              <a:gd name="T104" fmla="*/ 6 w 6"/>
              <a:gd name="T105" fmla="*/ 1333 h 1371"/>
              <a:gd name="T106" fmla="*/ 0 w 6"/>
              <a:gd name="T107" fmla="*/ 1371 h 1371"/>
              <a:gd name="T108" fmla="*/ 6 w 6"/>
              <a:gd name="T109" fmla="*/ 1333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 h="1371">
                <a:moveTo>
                  <a:pt x="6" y="0"/>
                </a:moveTo>
                <a:lnTo>
                  <a:pt x="6" y="38"/>
                </a:lnTo>
                <a:lnTo>
                  <a:pt x="0" y="38"/>
                </a:lnTo>
                <a:lnTo>
                  <a:pt x="0" y="0"/>
                </a:lnTo>
                <a:lnTo>
                  <a:pt x="6" y="0"/>
                </a:lnTo>
                <a:close/>
                <a:moveTo>
                  <a:pt x="6" y="64"/>
                </a:moveTo>
                <a:lnTo>
                  <a:pt x="6" y="102"/>
                </a:lnTo>
                <a:lnTo>
                  <a:pt x="0" y="102"/>
                </a:lnTo>
                <a:lnTo>
                  <a:pt x="0" y="64"/>
                </a:lnTo>
                <a:lnTo>
                  <a:pt x="6" y="64"/>
                </a:lnTo>
                <a:close/>
                <a:moveTo>
                  <a:pt x="6" y="127"/>
                </a:moveTo>
                <a:lnTo>
                  <a:pt x="6" y="165"/>
                </a:lnTo>
                <a:lnTo>
                  <a:pt x="0" y="165"/>
                </a:lnTo>
                <a:lnTo>
                  <a:pt x="0" y="127"/>
                </a:lnTo>
                <a:lnTo>
                  <a:pt x="6" y="127"/>
                </a:lnTo>
                <a:close/>
                <a:moveTo>
                  <a:pt x="6" y="191"/>
                </a:moveTo>
                <a:lnTo>
                  <a:pt x="6" y="229"/>
                </a:lnTo>
                <a:lnTo>
                  <a:pt x="0" y="229"/>
                </a:lnTo>
                <a:lnTo>
                  <a:pt x="0" y="191"/>
                </a:lnTo>
                <a:lnTo>
                  <a:pt x="6" y="191"/>
                </a:lnTo>
                <a:close/>
                <a:moveTo>
                  <a:pt x="6" y="254"/>
                </a:moveTo>
                <a:lnTo>
                  <a:pt x="6" y="292"/>
                </a:lnTo>
                <a:lnTo>
                  <a:pt x="0" y="292"/>
                </a:lnTo>
                <a:lnTo>
                  <a:pt x="0" y="254"/>
                </a:lnTo>
                <a:lnTo>
                  <a:pt x="6" y="254"/>
                </a:lnTo>
                <a:close/>
                <a:moveTo>
                  <a:pt x="6" y="318"/>
                </a:moveTo>
                <a:lnTo>
                  <a:pt x="6" y="356"/>
                </a:lnTo>
                <a:lnTo>
                  <a:pt x="0" y="356"/>
                </a:lnTo>
                <a:lnTo>
                  <a:pt x="0" y="318"/>
                </a:lnTo>
                <a:lnTo>
                  <a:pt x="6" y="318"/>
                </a:lnTo>
                <a:close/>
                <a:moveTo>
                  <a:pt x="6" y="381"/>
                </a:moveTo>
                <a:lnTo>
                  <a:pt x="6" y="419"/>
                </a:lnTo>
                <a:lnTo>
                  <a:pt x="0" y="419"/>
                </a:lnTo>
                <a:lnTo>
                  <a:pt x="0" y="381"/>
                </a:lnTo>
                <a:lnTo>
                  <a:pt x="6" y="381"/>
                </a:lnTo>
                <a:close/>
                <a:moveTo>
                  <a:pt x="6" y="445"/>
                </a:moveTo>
                <a:lnTo>
                  <a:pt x="6" y="483"/>
                </a:lnTo>
                <a:lnTo>
                  <a:pt x="0" y="483"/>
                </a:lnTo>
                <a:lnTo>
                  <a:pt x="0" y="445"/>
                </a:lnTo>
                <a:lnTo>
                  <a:pt x="6" y="445"/>
                </a:lnTo>
                <a:close/>
                <a:moveTo>
                  <a:pt x="6" y="508"/>
                </a:moveTo>
                <a:lnTo>
                  <a:pt x="6" y="546"/>
                </a:lnTo>
                <a:lnTo>
                  <a:pt x="0" y="546"/>
                </a:lnTo>
                <a:lnTo>
                  <a:pt x="0" y="508"/>
                </a:lnTo>
                <a:lnTo>
                  <a:pt x="6" y="508"/>
                </a:lnTo>
                <a:close/>
                <a:moveTo>
                  <a:pt x="6" y="572"/>
                </a:moveTo>
                <a:lnTo>
                  <a:pt x="6" y="610"/>
                </a:lnTo>
                <a:lnTo>
                  <a:pt x="0" y="610"/>
                </a:lnTo>
                <a:lnTo>
                  <a:pt x="0" y="572"/>
                </a:lnTo>
                <a:lnTo>
                  <a:pt x="6" y="572"/>
                </a:lnTo>
                <a:close/>
                <a:moveTo>
                  <a:pt x="6" y="635"/>
                </a:moveTo>
                <a:lnTo>
                  <a:pt x="6" y="673"/>
                </a:lnTo>
                <a:lnTo>
                  <a:pt x="0" y="673"/>
                </a:lnTo>
                <a:lnTo>
                  <a:pt x="0" y="635"/>
                </a:lnTo>
                <a:lnTo>
                  <a:pt x="6" y="635"/>
                </a:lnTo>
                <a:close/>
                <a:moveTo>
                  <a:pt x="6" y="699"/>
                </a:moveTo>
                <a:lnTo>
                  <a:pt x="6" y="737"/>
                </a:lnTo>
                <a:lnTo>
                  <a:pt x="0" y="737"/>
                </a:lnTo>
                <a:lnTo>
                  <a:pt x="0" y="699"/>
                </a:lnTo>
                <a:lnTo>
                  <a:pt x="6" y="699"/>
                </a:lnTo>
                <a:close/>
                <a:moveTo>
                  <a:pt x="6" y="762"/>
                </a:moveTo>
                <a:lnTo>
                  <a:pt x="6" y="800"/>
                </a:lnTo>
                <a:lnTo>
                  <a:pt x="0" y="800"/>
                </a:lnTo>
                <a:lnTo>
                  <a:pt x="0" y="762"/>
                </a:lnTo>
                <a:lnTo>
                  <a:pt x="6" y="762"/>
                </a:lnTo>
                <a:close/>
                <a:moveTo>
                  <a:pt x="6" y="826"/>
                </a:moveTo>
                <a:lnTo>
                  <a:pt x="6" y="864"/>
                </a:lnTo>
                <a:lnTo>
                  <a:pt x="0" y="864"/>
                </a:lnTo>
                <a:lnTo>
                  <a:pt x="0" y="826"/>
                </a:lnTo>
                <a:lnTo>
                  <a:pt x="6" y="826"/>
                </a:lnTo>
                <a:close/>
                <a:moveTo>
                  <a:pt x="6" y="889"/>
                </a:moveTo>
                <a:lnTo>
                  <a:pt x="6" y="927"/>
                </a:lnTo>
                <a:lnTo>
                  <a:pt x="0" y="927"/>
                </a:lnTo>
                <a:lnTo>
                  <a:pt x="0" y="889"/>
                </a:lnTo>
                <a:lnTo>
                  <a:pt x="6" y="889"/>
                </a:lnTo>
                <a:close/>
                <a:moveTo>
                  <a:pt x="6" y="953"/>
                </a:moveTo>
                <a:lnTo>
                  <a:pt x="6" y="991"/>
                </a:lnTo>
                <a:lnTo>
                  <a:pt x="0" y="991"/>
                </a:lnTo>
                <a:lnTo>
                  <a:pt x="0" y="953"/>
                </a:lnTo>
                <a:lnTo>
                  <a:pt x="6" y="953"/>
                </a:lnTo>
                <a:close/>
                <a:moveTo>
                  <a:pt x="6" y="1016"/>
                </a:moveTo>
                <a:lnTo>
                  <a:pt x="6" y="1054"/>
                </a:lnTo>
                <a:lnTo>
                  <a:pt x="0" y="1054"/>
                </a:lnTo>
                <a:lnTo>
                  <a:pt x="0" y="1016"/>
                </a:lnTo>
                <a:lnTo>
                  <a:pt x="6" y="1016"/>
                </a:lnTo>
                <a:close/>
                <a:moveTo>
                  <a:pt x="6" y="1079"/>
                </a:moveTo>
                <a:lnTo>
                  <a:pt x="6" y="1118"/>
                </a:lnTo>
                <a:lnTo>
                  <a:pt x="0" y="1118"/>
                </a:lnTo>
                <a:lnTo>
                  <a:pt x="0" y="1079"/>
                </a:lnTo>
                <a:lnTo>
                  <a:pt x="6" y="1079"/>
                </a:lnTo>
                <a:close/>
                <a:moveTo>
                  <a:pt x="6" y="1143"/>
                </a:moveTo>
                <a:lnTo>
                  <a:pt x="6" y="1181"/>
                </a:lnTo>
                <a:lnTo>
                  <a:pt x="0" y="1181"/>
                </a:lnTo>
                <a:lnTo>
                  <a:pt x="0" y="1143"/>
                </a:lnTo>
                <a:lnTo>
                  <a:pt x="6" y="1143"/>
                </a:lnTo>
                <a:close/>
                <a:moveTo>
                  <a:pt x="6" y="1206"/>
                </a:moveTo>
                <a:lnTo>
                  <a:pt x="6" y="1245"/>
                </a:lnTo>
                <a:lnTo>
                  <a:pt x="0" y="1245"/>
                </a:lnTo>
                <a:lnTo>
                  <a:pt x="0" y="1206"/>
                </a:lnTo>
                <a:lnTo>
                  <a:pt x="6" y="1206"/>
                </a:lnTo>
                <a:close/>
                <a:moveTo>
                  <a:pt x="6" y="1270"/>
                </a:moveTo>
                <a:lnTo>
                  <a:pt x="6" y="1308"/>
                </a:lnTo>
                <a:lnTo>
                  <a:pt x="0" y="1308"/>
                </a:lnTo>
                <a:lnTo>
                  <a:pt x="0" y="1270"/>
                </a:lnTo>
                <a:lnTo>
                  <a:pt x="6" y="1270"/>
                </a:lnTo>
                <a:close/>
                <a:moveTo>
                  <a:pt x="6" y="1333"/>
                </a:moveTo>
                <a:lnTo>
                  <a:pt x="6" y="1371"/>
                </a:lnTo>
                <a:lnTo>
                  <a:pt x="0" y="1371"/>
                </a:lnTo>
                <a:lnTo>
                  <a:pt x="0" y="1333"/>
                </a:lnTo>
                <a:lnTo>
                  <a:pt x="6" y="1333"/>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1"/>
          <p:cNvSpPr>
            <a:spLocks noEditPoints="1"/>
          </p:cNvSpPr>
          <p:nvPr/>
        </p:nvSpPr>
        <p:spPr bwMode="auto">
          <a:xfrm>
            <a:off x="7894684" y="1235572"/>
            <a:ext cx="1014413" cy="2046288"/>
          </a:xfrm>
          <a:custGeom>
            <a:avLst/>
            <a:gdLst>
              <a:gd name="T0" fmla="*/ 622 w 639"/>
              <a:gd name="T1" fmla="*/ 37 h 1289"/>
              <a:gd name="T2" fmla="*/ 633 w 639"/>
              <a:gd name="T3" fmla="*/ 0 h 1289"/>
              <a:gd name="T4" fmla="*/ 611 w 639"/>
              <a:gd name="T5" fmla="*/ 60 h 1289"/>
              <a:gd name="T6" fmla="*/ 588 w 639"/>
              <a:gd name="T7" fmla="*/ 91 h 1289"/>
              <a:gd name="T8" fmla="*/ 611 w 639"/>
              <a:gd name="T9" fmla="*/ 60 h 1289"/>
              <a:gd name="T10" fmla="*/ 566 w 639"/>
              <a:gd name="T11" fmla="*/ 151 h 1289"/>
              <a:gd name="T12" fmla="*/ 577 w 639"/>
              <a:gd name="T13" fmla="*/ 114 h 1289"/>
              <a:gd name="T14" fmla="*/ 555 w 639"/>
              <a:gd name="T15" fmla="*/ 174 h 1289"/>
              <a:gd name="T16" fmla="*/ 532 w 639"/>
              <a:gd name="T17" fmla="*/ 205 h 1289"/>
              <a:gd name="T18" fmla="*/ 555 w 639"/>
              <a:gd name="T19" fmla="*/ 174 h 1289"/>
              <a:gd name="T20" fmla="*/ 510 w 639"/>
              <a:gd name="T21" fmla="*/ 265 h 1289"/>
              <a:gd name="T22" fmla="*/ 521 w 639"/>
              <a:gd name="T23" fmla="*/ 228 h 1289"/>
              <a:gd name="T24" fmla="*/ 499 w 639"/>
              <a:gd name="T25" fmla="*/ 287 h 1289"/>
              <a:gd name="T26" fmla="*/ 476 w 639"/>
              <a:gd name="T27" fmla="*/ 319 h 1289"/>
              <a:gd name="T28" fmla="*/ 499 w 639"/>
              <a:gd name="T29" fmla="*/ 287 h 1289"/>
              <a:gd name="T30" fmla="*/ 454 w 639"/>
              <a:gd name="T31" fmla="*/ 378 h 1289"/>
              <a:gd name="T32" fmla="*/ 465 w 639"/>
              <a:gd name="T33" fmla="*/ 342 h 1289"/>
              <a:gd name="T34" fmla="*/ 443 w 639"/>
              <a:gd name="T35" fmla="*/ 401 h 1289"/>
              <a:gd name="T36" fmla="*/ 420 w 639"/>
              <a:gd name="T37" fmla="*/ 433 h 1289"/>
              <a:gd name="T38" fmla="*/ 443 w 639"/>
              <a:gd name="T39" fmla="*/ 401 h 1289"/>
              <a:gd name="T40" fmla="*/ 398 w 639"/>
              <a:gd name="T41" fmla="*/ 492 h 1289"/>
              <a:gd name="T42" fmla="*/ 409 w 639"/>
              <a:gd name="T43" fmla="*/ 455 h 1289"/>
              <a:gd name="T44" fmla="*/ 387 w 639"/>
              <a:gd name="T45" fmla="*/ 515 h 1289"/>
              <a:gd name="T46" fmla="*/ 364 w 639"/>
              <a:gd name="T47" fmla="*/ 547 h 1289"/>
              <a:gd name="T48" fmla="*/ 387 w 639"/>
              <a:gd name="T49" fmla="*/ 515 h 1289"/>
              <a:gd name="T50" fmla="*/ 342 w 639"/>
              <a:gd name="T51" fmla="*/ 606 h 1289"/>
              <a:gd name="T52" fmla="*/ 353 w 639"/>
              <a:gd name="T53" fmla="*/ 569 h 1289"/>
              <a:gd name="T54" fmla="*/ 331 w 639"/>
              <a:gd name="T55" fmla="*/ 629 h 1289"/>
              <a:gd name="T56" fmla="*/ 308 w 639"/>
              <a:gd name="T57" fmla="*/ 660 h 1289"/>
              <a:gd name="T58" fmla="*/ 331 w 639"/>
              <a:gd name="T59" fmla="*/ 629 h 1289"/>
              <a:gd name="T60" fmla="*/ 286 w 639"/>
              <a:gd name="T61" fmla="*/ 720 h 1289"/>
              <a:gd name="T62" fmla="*/ 297 w 639"/>
              <a:gd name="T63" fmla="*/ 683 h 1289"/>
              <a:gd name="T64" fmla="*/ 274 w 639"/>
              <a:gd name="T65" fmla="*/ 743 h 1289"/>
              <a:gd name="T66" fmla="*/ 252 w 639"/>
              <a:gd name="T67" fmla="*/ 774 h 1289"/>
              <a:gd name="T68" fmla="*/ 274 w 639"/>
              <a:gd name="T69" fmla="*/ 743 h 1289"/>
              <a:gd name="T70" fmla="*/ 230 w 639"/>
              <a:gd name="T71" fmla="*/ 834 h 1289"/>
              <a:gd name="T72" fmla="*/ 241 w 639"/>
              <a:gd name="T73" fmla="*/ 797 h 1289"/>
              <a:gd name="T74" fmla="*/ 218 w 639"/>
              <a:gd name="T75" fmla="*/ 857 h 1289"/>
              <a:gd name="T76" fmla="*/ 196 w 639"/>
              <a:gd name="T77" fmla="*/ 888 h 1289"/>
              <a:gd name="T78" fmla="*/ 218 w 639"/>
              <a:gd name="T79" fmla="*/ 857 h 1289"/>
              <a:gd name="T80" fmla="*/ 174 w 639"/>
              <a:gd name="T81" fmla="*/ 948 h 1289"/>
              <a:gd name="T82" fmla="*/ 185 w 639"/>
              <a:gd name="T83" fmla="*/ 911 h 1289"/>
              <a:gd name="T84" fmla="*/ 162 w 639"/>
              <a:gd name="T85" fmla="*/ 971 h 1289"/>
              <a:gd name="T86" fmla="*/ 140 w 639"/>
              <a:gd name="T87" fmla="*/ 1002 h 1289"/>
              <a:gd name="T88" fmla="*/ 162 w 639"/>
              <a:gd name="T89" fmla="*/ 971 h 1289"/>
              <a:gd name="T90" fmla="*/ 118 w 639"/>
              <a:gd name="T91" fmla="*/ 1062 h 1289"/>
              <a:gd name="T92" fmla="*/ 129 w 639"/>
              <a:gd name="T93" fmla="*/ 1025 h 1289"/>
              <a:gd name="T94" fmla="*/ 106 w 639"/>
              <a:gd name="T95" fmla="*/ 1084 h 1289"/>
              <a:gd name="T96" fmla="*/ 84 w 639"/>
              <a:gd name="T97" fmla="*/ 1116 h 1289"/>
              <a:gd name="T98" fmla="*/ 106 w 639"/>
              <a:gd name="T99" fmla="*/ 1084 h 1289"/>
              <a:gd name="T100" fmla="*/ 61 w 639"/>
              <a:gd name="T101" fmla="*/ 1176 h 1289"/>
              <a:gd name="T102" fmla="*/ 73 w 639"/>
              <a:gd name="T103" fmla="*/ 1139 h 1289"/>
              <a:gd name="T104" fmla="*/ 50 w 639"/>
              <a:gd name="T105" fmla="*/ 1198 h 1289"/>
              <a:gd name="T106" fmla="*/ 28 w 639"/>
              <a:gd name="T107" fmla="*/ 1230 h 1289"/>
              <a:gd name="T108" fmla="*/ 50 w 639"/>
              <a:gd name="T109" fmla="*/ 1198 h 1289"/>
              <a:gd name="T110" fmla="*/ 5 w 639"/>
              <a:gd name="T111" fmla="*/ 1289 h 1289"/>
              <a:gd name="T112" fmla="*/ 17 w 639"/>
              <a:gd name="T113" fmla="*/ 12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1289">
                <a:moveTo>
                  <a:pt x="639" y="3"/>
                </a:moveTo>
                <a:lnTo>
                  <a:pt x="622" y="37"/>
                </a:lnTo>
                <a:lnTo>
                  <a:pt x="616" y="34"/>
                </a:lnTo>
                <a:lnTo>
                  <a:pt x="633" y="0"/>
                </a:lnTo>
                <a:lnTo>
                  <a:pt x="639" y="3"/>
                </a:lnTo>
                <a:close/>
                <a:moveTo>
                  <a:pt x="611" y="60"/>
                </a:moveTo>
                <a:lnTo>
                  <a:pt x="594" y="94"/>
                </a:lnTo>
                <a:lnTo>
                  <a:pt x="588" y="91"/>
                </a:lnTo>
                <a:lnTo>
                  <a:pt x="605" y="57"/>
                </a:lnTo>
                <a:lnTo>
                  <a:pt x="611" y="60"/>
                </a:lnTo>
                <a:close/>
                <a:moveTo>
                  <a:pt x="583" y="117"/>
                </a:moveTo>
                <a:lnTo>
                  <a:pt x="566" y="151"/>
                </a:lnTo>
                <a:lnTo>
                  <a:pt x="560" y="148"/>
                </a:lnTo>
                <a:lnTo>
                  <a:pt x="577" y="114"/>
                </a:lnTo>
                <a:lnTo>
                  <a:pt x="583" y="117"/>
                </a:lnTo>
                <a:close/>
                <a:moveTo>
                  <a:pt x="555" y="174"/>
                </a:moveTo>
                <a:lnTo>
                  <a:pt x="538" y="208"/>
                </a:lnTo>
                <a:lnTo>
                  <a:pt x="532" y="205"/>
                </a:lnTo>
                <a:lnTo>
                  <a:pt x="549" y="171"/>
                </a:lnTo>
                <a:lnTo>
                  <a:pt x="555" y="174"/>
                </a:lnTo>
                <a:close/>
                <a:moveTo>
                  <a:pt x="527" y="230"/>
                </a:moveTo>
                <a:lnTo>
                  <a:pt x="510" y="265"/>
                </a:lnTo>
                <a:lnTo>
                  <a:pt x="504" y="262"/>
                </a:lnTo>
                <a:lnTo>
                  <a:pt x="521" y="228"/>
                </a:lnTo>
                <a:lnTo>
                  <a:pt x="527" y="230"/>
                </a:lnTo>
                <a:close/>
                <a:moveTo>
                  <a:pt x="499" y="287"/>
                </a:moveTo>
                <a:lnTo>
                  <a:pt x="482" y="322"/>
                </a:lnTo>
                <a:lnTo>
                  <a:pt x="476" y="319"/>
                </a:lnTo>
                <a:lnTo>
                  <a:pt x="493" y="285"/>
                </a:lnTo>
                <a:lnTo>
                  <a:pt x="499" y="287"/>
                </a:lnTo>
                <a:close/>
                <a:moveTo>
                  <a:pt x="471" y="344"/>
                </a:moveTo>
                <a:lnTo>
                  <a:pt x="454" y="378"/>
                </a:lnTo>
                <a:lnTo>
                  <a:pt x="448" y="376"/>
                </a:lnTo>
                <a:lnTo>
                  <a:pt x="465" y="342"/>
                </a:lnTo>
                <a:lnTo>
                  <a:pt x="471" y="344"/>
                </a:lnTo>
                <a:close/>
                <a:moveTo>
                  <a:pt x="443" y="401"/>
                </a:moveTo>
                <a:lnTo>
                  <a:pt x="426" y="435"/>
                </a:lnTo>
                <a:lnTo>
                  <a:pt x="420" y="433"/>
                </a:lnTo>
                <a:lnTo>
                  <a:pt x="437" y="398"/>
                </a:lnTo>
                <a:lnTo>
                  <a:pt x="443" y="401"/>
                </a:lnTo>
                <a:close/>
                <a:moveTo>
                  <a:pt x="415" y="458"/>
                </a:moveTo>
                <a:lnTo>
                  <a:pt x="398" y="492"/>
                </a:lnTo>
                <a:lnTo>
                  <a:pt x="392" y="490"/>
                </a:lnTo>
                <a:lnTo>
                  <a:pt x="409" y="455"/>
                </a:lnTo>
                <a:lnTo>
                  <a:pt x="415" y="458"/>
                </a:lnTo>
                <a:close/>
                <a:moveTo>
                  <a:pt x="387" y="515"/>
                </a:moveTo>
                <a:lnTo>
                  <a:pt x="370" y="549"/>
                </a:lnTo>
                <a:lnTo>
                  <a:pt x="364" y="547"/>
                </a:lnTo>
                <a:lnTo>
                  <a:pt x="381" y="512"/>
                </a:lnTo>
                <a:lnTo>
                  <a:pt x="387" y="515"/>
                </a:lnTo>
                <a:close/>
                <a:moveTo>
                  <a:pt x="359" y="572"/>
                </a:moveTo>
                <a:lnTo>
                  <a:pt x="342" y="606"/>
                </a:lnTo>
                <a:lnTo>
                  <a:pt x="336" y="603"/>
                </a:lnTo>
                <a:lnTo>
                  <a:pt x="353" y="569"/>
                </a:lnTo>
                <a:lnTo>
                  <a:pt x="359" y="572"/>
                </a:lnTo>
                <a:close/>
                <a:moveTo>
                  <a:pt x="331" y="629"/>
                </a:moveTo>
                <a:lnTo>
                  <a:pt x="314" y="663"/>
                </a:lnTo>
                <a:lnTo>
                  <a:pt x="308" y="660"/>
                </a:lnTo>
                <a:lnTo>
                  <a:pt x="325" y="626"/>
                </a:lnTo>
                <a:lnTo>
                  <a:pt x="331" y="629"/>
                </a:lnTo>
                <a:close/>
                <a:moveTo>
                  <a:pt x="303" y="686"/>
                </a:moveTo>
                <a:lnTo>
                  <a:pt x="286" y="720"/>
                </a:lnTo>
                <a:lnTo>
                  <a:pt x="280" y="717"/>
                </a:lnTo>
                <a:lnTo>
                  <a:pt x="297" y="683"/>
                </a:lnTo>
                <a:lnTo>
                  <a:pt x="303" y="686"/>
                </a:lnTo>
                <a:close/>
                <a:moveTo>
                  <a:pt x="274" y="743"/>
                </a:moveTo>
                <a:lnTo>
                  <a:pt x="258" y="777"/>
                </a:lnTo>
                <a:lnTo>
                  <a:pt x="252" y="774"/>
                </a:lnTo>
                <a:lnTo>
                  <a:pt x="269" y="740"/>
                </a:lnTo>
                <a:lnTo>
                  <a:pt x="274" y="743"/>
                </a:lnTo>
                <a:close/>
                <a:moveTo>
                  <a:pt x="246" y="800"/>
                </a:moveTo>
                <a:lnTo>
                  <a:pt x="230" y="834"/>
                </a:lnTo>
                <a:lnTo>
                  <a:pt x="224" y="831"/>
                </a:lnTo>
                <a:lnTo>
                  <a:pt x="241" y="797"/>
                </a:lnTo>
                <a:lnTo>
                  <a:pt x="246" y="800"/>
                </a:lnTo>
                <a:close/>
                <a:moveTo>
                  <a:pt x="218" y="857"/>
                </a:moveTo>
                <a:lnTo>
                  <a:pt x="202" y="891"/>
                </a:lnTo>
                <a:lnTo>
                  <a:pt x="196" y="888"/>
                </a:lnTo>
                <a:lnTo>
                  <a:pt x="213" y="854"/>
                </a:lnTo>
                <a:lnTo>
                  <a:pt x="218" y="857"/>
                </a:lnTo>
                <a:close/>
                <a:moveTo>
                  <a:pt x="190" y="914"/>
                </a:moveTo>
                <a:lnTo>
                  <a:pt x="174" y="948"/>
                </a:lnTo>
                <a:lnTo>
                  <a:pt x="168" y="945"/>
                </a:lnTo>
                <a:lnTo>
                  <a:pt x="185" y="911"/>
                </a:lnTo>
                <a:lnTo>
                  <a:pt x="190" y="914"/>
                </a:lnTo>
                <a:close/>
                <a:moveTo>
                  <a:pt x="162" y="971"/>
                </a:moveTo>
                <a:lnTo>
                  <a:pt x="146" y="1005"/>
                </a:lnTo>
                <a:lnTo>
                  <a:pt x="140" y="1002"/>
                </a:lnTo>
                <a:lnTo>
                  <a:pt x="157" y="968"/>
                </a:lnTo>
                <a:lnTo>
                  <a:pt x="162" y="971"/>
                </a:lnTo>
                <a:close/>
                <a:moveTo>
                  <a:pt x="134" y="1028"/>
                </a:moveTo>
                <a:lnTo>
                  <a:pt x="118" y="1062"/>
                </a:lnTo>
                <a:lnTo>
                  <a:pt x="112" y="1059"/>
                </a:lnTo>
                <a:lnTo>
                  <a:pt x="129" y="1025"/>
                </a:lnTo>
                <a:lnTo>
                  <a:pt x="134" y="1028"/>
                </a:lnTo>
                <a:close/>
                <a:moveTo>
                  <a:pt x="106" y="1084"/>
                </a:moveTo>
                <a:lnTo>
                  <a:pt x="90" y="1119"/>
                </a:lnTo>
                <a:lnTo>
                  <a:pt x="84" y="1116"/>
                </a:lnTo>
                <a:lnTo>
                  <a:pt x="101" y="1082"/>
                </a:lnTo>
                <a:lnTo>
                  <a:pt x="106" y="1084"/>
                </a:lnTo>
                <a:close/>
                <a:moveTo>
                  <a:pt x="78" y="1141"/>
                </a:moveTo>
                <a:lnTo>
                  <a:pt x="61" y="1176"/>
                </a:lnTo>
                <a:lnTo>
                  <a:pt x="56" y="1173"/>
                </a:lnTo>
                <a:lnTo>
                  <a:pt x="73" y="1139"/>
                </a:lnTo>
                <a:lnTo>
                  <a:pt x="78" y="1141"/>
                </a:lnTo>
                <a:close/>
                <a:moveTo>
                  <a:pt x="50" y="1198"/>
                </a:moveTo>
                <a:lnTo>
                  <a:pt x="33" y="1233"/>
                </a:lnTo>
                <a:lnTo>
                  <a:pt x="28" y="1230"/>
                </a:lnTo>
                <a:lnTo>
                  <a:pt x="45" y="1195"/>
                </a:lnTo>
                <a:lnTo>
                  <a:pt x="50" y="1198"/>
                </a:lnTo>
                <a:close/>
                <a:moveTo>
                  <a:pt x="22" y="1255"/>
                </a:moveTo>
                <a:lnTo>
                  <a:pt x="5" y="1289"/>
                </a:lnTo>
                <a:lnTo>
                  <a:pt x="0" y="1287"/>
                </a:lnTo>
                <a:lnTo>
                  <a:pt x="17" y="1252"/>
                </a:lnTo>
                <a:lnTo>
                  <a:pt x="22" y="1255"/>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noEditPoints="1"/>
          </p:cNvSpPr>
          <p:nvPr/>
        </p:nvSpPr>
        <p:spPr bwMode="auto">
          <a:xfrm>
            <a:off x="8899572" y="1235572"/>
            <a:ext cx="1066800" cy="2185988"/>
          </a:xfrm>
          <a:custGeom>
            <a:avLst/>
            <a:gdLst>
              <a:gd name="T0" fmla="*/ 22 w 658"/>
              <a:gd name="T1" fmla="*/ 34 h 1393"/>
              <a:gd name="T2" fmla="*/ 0 w 658"/>
              <a:gd name="T3" fmla="*/ 3 h 1393"/>
              <a:gd name="T4" fmla="*/ 33 w 658"/>
              <a:gd name="T5" fmla="*/ 57 h 1393"/>
              <a:gd name="T6" fmla="*/ 43 w 658"/>
              <a:gd name="T7" fmla="*/ 95 h 1393"/>
              <a:gd name="T8" fmla="*/ 33 w 658"/>
              <a:gd name="T9" fmla="*/ 57 h 1393"/>
              <a:gd name="T10" fmla="*/ 76 w 658"/>
              <a:gd name="T11" fmla="*/ 149 h 1393"/>
              <a:gd name="T12" fmla="*/ 54 w 658"/>
              <a:gd name="T13" fmla="*/ 118 h 1393"/>
              <a:gd name="T14" fmla="*/ 87 w 658"/>
              <a:gd name="T15" fmla="*/ 172 h 1393"/>
              <a:gd name="T16" fmla="*/ 97 w 658"/>
              <a:gd name="T17" fmla="*/ 210 h 1393"/>
              <a:gd name="T18" fmla="*/ 87 w 658"/>
              <a:gd name="T19" fmla="*/ 172 h 1393"/>
              <a:gd name="T20" fmla="*/ 130 w 658"/>
              <a:gd name="T21" fmla="*/ 264 h 1393"/>
              <a:gd name="T22" fmla="*/ 108 w 658"/>
              <a:gd name="T23" fmla="*/ 232 h 1393"/>
              <a:gd name="T24" fmla="*/ 141 w 658"/>
              <a:gd name="T25" fmla="*/ 287 h 1393"/>
              <a:gd name="T26" fmla="*/ 151 w 658"/>
              <a:gd name="T27" fmla="*/ 324 h 1393"/>
              <a:gd name="T28" fmla="*/ 141 w 658"/>
              <a:gd name="T29" fmla="*/ 287 h 1393"/>
              <a:gd name="T30" fmla="*/ 184 w 658"/>
              <a:gd name="T31" fmla="*/ 379 h 1393"/>
              <a:gd name="T32" fmla="*/ 162 w 658"/>
              <a:gd name="T33" fmla="*/ 347 h 1393"/>
              <a:gd name="T34" fmla="*/ 194 w 658"/>
              <a:gd name="T35" fmla="*/ 402 h 1393"/>
              <a:gd name="T36" fmla="*/ 205 w 658"/>
              <a:gd name="T37" fmla="*/ 439 h 1393"/>
              <a:gd name="T38" fmla="*/ 194 w 658"/>
              <a:gd name="T39" fmla="*/ 402 h 1393"/>
              <a:gd name="T40" fmla="*/ 237 w 658"/>
              <a:gd name="T41" fmla="*/ 494 h 1393"/>
              <a:gd name="T42" fmla="*/ 216 w 658"/>
              <a:gd name="T43" fmla="*/ 462 h 1393"/>
              <a:gd name="T44" fmla="*/ 248 w 658"/>
              <a:gd name="T45" fmla="*/ 517 h 1393"/>
              <a:gd name="T46" fmla="*/ 259 w 658"/>
              <a:gd name="T47" fmla="*/ 554 h 1393"/>
              <a:gd name="T48" fmla="*/ 248 w 658"/>
              <a:gd name="T49" fmla="*/ 517 h 1393"/>
              <a:gd name="T50" fmla="*/ 291 w 658"/>
              <a:gd name="T51" fmla="*/ 609 h 1393"/>
              <a:gd name="T52" fmla="*/ 269 w 658"/>
              <a:gd name="T53" fmla="*/ 577 h 1393"/>
              <a:gd name="T54" fmla="*/ 302 w 658"/>
              <a:gd name="T55" fmla="*/ 632 h 1393"/>
              <a:gd name="T56" fmla="*/ 313 w 658"/>
              <a:gd name="T57" fmla="*/ 669 h 1393"/>
              <a:gd name="T58" fmla="*/ 302 w 658"/>
              <a:gd name="T59" fmla="*/ 632 h 1393"/>
              <a:gd name="T60" fmla="*/ 345 w 658"/>
              <a:gd name="T61" fmla="*/ 724 h 1393"/>
              <a:gd name="T62" fmla="*/ 323 w 658"/>
              <a:gd name="T63" fmla="*/ 692 h 1393"/>
              <a:gd name="T64" fmla="*/ 356 w 658"/>
              <a:gd name="T65" fmla="*/ 747 h 1393"/>
              <a:gd name="T66" fmla="*/ 367 w 658"/>
              <a:gd name="T67" fmla="*/ 784 h 1393"/>
              <a:gd name="T68" fmla="*/ 356 w 658"/>
              <a:gd name="T69" fmla="*/ 747 h 1393"/>
              <a:gd name="T70" fmla="*/ 399 w 658"/>
              <a:gd name="T71" fmla="*/ 839 h 1393"/>
              <a:gd name="T72" fmla="*/ 377 w 658"/>
              <a:gd name="T73" fmla="*/ 807 h 1393"/>
              <a:gd name="T74" fmla="*/ 410 w 658"/>
              <a:gd name="T75" fmla="*/ 862 h 1393"/>
              <a:gd name="T76" fmla="*/ 420 w 658"/>
              <a:gd name="T77" fmla="*/ 899 h 1393"/>
              <a:gd name="T78" fmla="*/ 410 w 658"/>
              <a:gd name="T79" fmla="*/ 862 h 1393"/>
              <a:gd name="T80" fmla="*/ 453 w 658"/>
              <a:gd name="T81" fmla="*/ 954 h 1393"/>
              <a:gd name="T82" fmla="*/ 431 w 658"/>
              <a:gd name="T83" fmla="*/ 922 h 1393"/>
              <a:gd name="T84" fmla="*/ 464 w 658"/>
              <a:gd name="T85" fmla="*/ 977 h 1393"/>
              <a:gd name="T86" fmla="*/ 474 w 658"/>
              <a:gd name="T87" fmla="*/ 1014 h 1393"/>
              <a:gd name="T88" fmla="*/ 464 w 658"/>
              <a:gd name="T89" fmla="*/ 977 h 1393"/>
              <a:gd name="T90" fmla="*/ 507 w 658"/>
              <a:gd name="T91" fmla="*/ 1069 h 1393"/>
              <a:gd name="T92" fmla="*/ 485 w 658"/>
              <a:gd name="T93" fmla="*/ 1037 h 1393"/>
              <a:gd name="T94" fmla="*/ 518 w 658"/>
              <a:gd name="T95" fmla="*/ 1092 h 1393"/>
              <a:gd name="T96" fmla="*/ 528 w 658"/>
              <a:gd name="T97" fmla="*/ 1129 h 1393"/>
              <a:gd name="T98" fmla="*/ 518 w 658"/>
              <a:gd name="T99" fmla="*/ 1092 h 1393"/>
              <a:gd name="T100" fmla="*/ 561 w 658"/>
              <a:gd name="T101" fmla="*/ 1184 h 1393"/>
              <a:gd name="T102" fmla="*/ 539 w 658"/>
              <a:gd name="T103" fmla="*/ 1152 h 1393"/>
              <a:gd name="T104" fmla="*/ 572 w 658"/>
              <a:gd name="T105" fmla="*/ 1207 h 1393"/>
              <a:gd name="T106" fmla="*/ 582 w 658"/>
              <a:gd name="T107" fmla="*/ 1244 h 1393"/>
              <a:gd name="T108" fmla="*/ 572 w 658"/>
              <a:gd name="T109" fmla="*/ 1207 h 1393"/>
              <a:gd name="T110" fmla="*/ 615 w 658"/>
              <a:gd name="T111" fmla="*/ 1298 h 1393"/>
              <a:gd name="T112" fmla="*/ 593 w 658"/>
              <a:gd name="T113" fmla="*/ 1267 h 1393"/>
              <a:gd name="T114" fmla="*/ 625 w 658"/>
              <a:gd name="T115" fmla="*/ 1321 h 1393"/>
              <a:gd name="T116" fmla="*/ 636 w 658"/>
              <a:gd name="T117" fmla="*/ 1359 h 1393"/>
              <a:gd name="T118" fmla="*/ 625 w 658"/>
              <a:gd name="T119" fmla="*/ 1321 h 1393"/>
              <a:gd name="T120" fmla="*/ 658 w 658"/>
              <a:gd name="T121" fmla="*/ 1391 h 1393"/>
              <a:gd name="T122" fmla="*/ 647 w 658"/>
              <a:gd name="T123" fmla="*/ 1382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1393">
                <a:moveTo>
                  <a:pt x="6" y="0"/>
                </a:moveTo>
                <a:lnTo>
                  <a:pt x="22" y="34"/>
                </a:lnTo>
                <a:lnTo>
                  <a:pt x="16" y="37"/>
                </a:lnTo>
                <a:lnTo>
                  <a:pt x="0" y="3"/>
                </a:lnTo>
                <a:lnTo>
                  <a:pt x="6" y="0"/>
                </a:lnTo>
                <a:close/>
                <a:moveTo>
                  <a:pt x="33" y="57"/>
                </a:moveTo>
                <a:lnTo>
                  <a:pt x="49" y="92"/>
                </a:lnTo>
                <a:lnTo>
                  <a:pt x="43" y="95"/>
                </a:lnTo>
                <a:lnTo>
                  <a:pt x="27" y="60"/>
                </a:lnTo>
                <a:lnTo>
                  <a:pt x="33" y="57"/>
                </a:lnTo>
                <a:close/>
                <a:moveTo>
                  <a:pt x="60" y="115"/>
                </a:moveTo>
                <a:lnTo>
                  <a:pt x="76" y="149"/>
                </a:lnTo>
                <a:lnTo>
                  <a:pt x="70" y="152"/>
                </a:lnTo>
                <a:lnTo>
                  <a:pt x="54" y="118"/>
                </a:lnTo>
                <a:lnTo>
                  <a:pt x="60" y="115"/>
                </a:lnTo>
                <a:close/>
                <a:moveTo>
                  <a:pt x="87" y="172"/>
                </a:moveTo>
                <a:lnTo>
                  <a:pt x="103" y="207"/>
                </a:lnTo>
                <a:lnTo>
                  <a:pt x="97" y="210"/>
                </a:lnTo>
                <a:lnTo>
                  <a:pt x="81" y="175"/>
                </a:lnTo>
                <a:lnTo>
                  <a:pt x="87" y="172"/>
                </a:lnTo>
                <a:close/>
                <a:moveTo>
                  <a:pt x="114" y="230"/>
                </a:moveTo>
                <a:lnTo>
                  <a:pt x="130" y="264"/>
                </a:lnTo>
                <a:lnTo>
                  <a:pt x="124" y="267"/>
                </a:lnTo>
                <a:lnTo>
                  <a:pt x="108" y="232"/>
                </a:lnTo>
                <a:lnTo>
                  <a:pt x="114" y="230"/>
                </a:lnTo>
                <a:close/>
                <a:moveTo>
                  <a:pt x="141" y="287"/>
                </a:moveTo>
                <a:lnTo>
                  <a:pt x="157" y="322"/>
                </a:lnTo>
                <a:lnTo>
                  <a:pt x="151" y="324"/>
                </a:lnTo>
                <a:lnTo>
                  <a:pt x="135" y="290"/>
                </a:lnTo>
                <a:lnTo>
                  <a:pt x="141" y="287"/>
                </a:lnTo>
                <a:close/>
                <a:moveTo>
                  <a:pt x="167" y="345"/>
                </a:moveTo>
                <a:lnTo>
                  <a:pt x="184" y="379"/>
                </a:lnTo>
                <a:lnTo>
                  <a:pt x="178" y="382"/>
                </a:lnTo>
                <a:lnTo>
                  <a:pt x="162" y="347"/>
                </a:lnTo>
                <a:lnTo>
                  <a:pt x="167" y="345"/>
                </a:lnTo>
                <a:close/>
                <a:moveTo>
                  <a:pt x="194" y="402"/>
                </a:moveTo>
                <a:lnTo>
                  <a:pt x="211" y="437"/>
                </a:lnTo>
                <a:lnTo>
                  <a:pt x="205" y="439"/>
                </a:lnTo>
                <a:lnTo>
                  <a:pt x="189" y="405"/>
                </a:lnTo>
                <a:lnTo>
                  <a:pt x="194" y="402"/>
                </a:lnTo>
                <a:close/>
                <a:moveTo>
                  <a:pt x="221" y="460"/>
                </a:moveTo>
                <a:lnTo>
                  <a:pt x="237" y="494"/>
                </a:lnTo>
                <a:lnTo>
                  <a:pt x="232" y="497"/>
                </a:lnTo>
                <a:lnTo>
                  <a:pt x="216" y="462"/>
                </a:lnTo>
                <a:lnTo>
                  <a:pt x="221" y="460"/>
                </a:lnTo>
                <a:close/>
                <a:moveTo>
                  <a:pt x="248" y="517"/>
                </a:moveTo>
                <a:lnTo>
                  <a:pt x="264" y="552"/>
                </a:lnTo>
                <a:lnTo>
                  <a:pt x="259" y="554"/>
                </a:lnTo>
                <a:lnTo>
                  <a:pt x="243" y="520"/>
                </a:lnTo>
                <a:lnTo>
                  <a:pt x="248" y="517"/>
                </a:lnTo>
                <a:close/>
                <a:moveTo>
                  <a:pt x="275" y="574"/>
                </a:moveTo>
                <a:lnTo>
                  <a:pt x="291" y="609"/>
                </a:lnTo>
                <a:lnTo>
                  <a:pt x="286" y="612"/>
                </a:lnTo>
                <a:lnTo>
                  <a:pt x="269" y="577"/>
                </a:lnTo>
                <a:lnTo>
                  <a:pt x="275" y="574"/>
                </a:lnTo>
                <a:close/>
                <a:moveTo>
                  <a:pt x="302" y="632"/>
                </a:moveTo>
                <a:lnTo>
                  <a:pt x="318" y="666"/>
                </a:lnTo>
                <a:lnTo>
                  <a:pt x="313" y="669"/>
                </a:lnTo>
                <a:lnTo>
                  <a:pt x="296" y="635"/>
                </a:lnTo>
                <a:lnTo>
                  <a:pt x="302" y="632"/>
                </a:lnTo>
                <a:close/>
                <a:moveTo>
                  <a:pt x="329" y="689"/>
                </a:moveTo>
                <a:lnTo>
                  <a:pt x="345" y="724"/>
                </a:lnTo>
                <a:lnTo>
                  <a:pt x="340" y="727"/>
                </a:lnTo>
                <a:lnTo>
                  <a:pt x="323" y="692"/>
                </a:lnTo>
                <a:lnTo>
                  <a:pt x="329" y="689"/>
                </a:lnTo>
                <a:close/>
                <a:moveTo>
                  <a:pt x="356" y="747"/>
                </a:moveTo>
                <a:lnTo>
                  <a:pt x="372" y="781"/>
                </a:lnTo>
                <a:lnTo>
                  <a:pt x="367" y="784"/>
                </a:lnTo>
                <a:lnTo>
                  <a:pt x="350" y="750"/>
                </a:lnTo>
                <a:lnTo>
                  <a:pt x="356" y="747"/>
                </a:lnTo>
                <a:close/>
                <a:moveTo>
                  <a:pt x="383" y="804"/>
                </a:moveTo>
                <a:lnTo>
                  <a:pt x="399" y="839"/>
                </a:lnTo>
                <a:lnTo>
                  <a:pt x="393" y="841"/>
                </a:lnTo>
                <a:lnTo>
                  <a:pt x="377" y="807"/>
                </a:lnTo>
                <a:lnTo>
                  <a:pt x="383" y="804"/>
                </a:lnTo>
                <a:close/>
                <a:moveTo>
                  <a:pt x="410" y="862"/>
                </a:moveTo>
                <a:lnTo>
                  <a:pt x="426" y="896"/>
                </a:lnTo>
                <a:lnTo>
                  <a:pt x="420" y="899"/>
                </a:lnTo>
                <a:lnTo>
                  <a:pt x="404" y="864"/>
                </a:lnTo>
                <a:lnTo>
                  <a:pt x="410" y="862"/>
                </a:lnTo>
                <a:close/>
                <a:moveTo>
                  <a:pt x="437" y="919"/>
                </a:moveTo>
                <a:lnTo>
                  <a:pt x="453" y="954"/>
                </a:lnTo>
                <a:lnTo>
                  <a:pt x="447" y="956"/>
                </a:lnTo>
                <a:lnTo>
                  <a:pt x="431" y="922"/>
                </a:lnTo>
                <a:lnTo>
                  <a:pt x="437" y="919"/>
                </a:lnTo>
                <a:close/>
                <a:moveTo>
                  <a:pt x="464" y="977"/>
                </a:moveTo>
                <a:lnTo>
                  <a:pt x="480" y="1011"/>
                </a:lnTo>
                <a:lnTo>
                  <a:pt x="474" y="1014"/>
                </a:lnTo>
                <a:lnTo>
                  <a:pt x="458" y="979"/>
                </a:lnTo>
                <a:lnTo>
                  <a:pt x="464" y="977"/>
                </a:lnTo>
                <a:close/>
                <a:moveTo>
                  <a:pt x="491" y="1034"/>
                </a:moveTo>
                <a:lnTo>
                  <a:pt x="507" y="1069"/>
                </a:lnTo>
                <a:lnTo>
                  <a:pt x="501" y="1071"/>
                </a:lnTo>
                <a:lnTo>
                  <a:pt x="485" y="1037"/>
                </a:lnTo>
                <a:lnTo>
                  <a:pt x="491" y="1034"/>
                </a:lnTo>
                <a:close/>
                <a:moveTo>
                  <a:pt x="518" y="1092"/>
                </a:moveTo>
                <a:lnTo>
                  <a:pt x="534" y="1126"/>
                </a:lnTo>
                <a:lnTo>
                  <a:pt x="528" y="1129"/>
                </a:lnTo>
                <a:lnTo>
                  <a:pt x="512" y="1094"/>
                </a:lnTo>
                <a:lnTo>
                  <a:pt x="518" y="1092"/>
                </a:lnTo>
                <a:close/>
                <a:moveTo>
                  <a:pt x="545" y="1149"/>
                </a:moveTo>
                <a:lnTo>
                  <a:pt x="561" y="1184"/>
                </a:lnTo>
                <a:lnTo>
                  <a:pt x="555" y="1186"/>
                </a:lnTo>
                <a:lnTo>
                  <a:pt x="539" y="1152"/>
                </a:lnTo>
                <a:lnTo>
                  <a:pt x="545" y="1149"/>
                </a:lnTo>
                <a:close/>
                <a:moveTo>
                  <a:pt x="572" y="1207"/>
                </a:moveTo>
                <a:lnTo>
                  <a:pt x="588" y="1241"/>
                </a:lnTo>
                <a:lnTo>
                  <a:pt x="582" y="1244"/>
                </a:lnTo>
                <a:lnTo>
                  <a:pt x="566" y="1209"/>
                </a:lnTo>
                <a:lnTo>
                  <a:pt x="572" y="1207"/>
                </a:lnTo>
                <a:close/>
                <a:moveTo>
                  <a:pt x="599" y="1264"/>
                </a:moveTo>
                <a:lnTo>
                  <a:pt x="615" y="1298"/>
                </a:lnTo>
                <a:lnTo>
                  <a:pt x="609" y="1301"/>
                </a:lnTo>
                <a:lnTo>
                  <a:pt x="593" y="1267"/>
                </a:lnTo>
                <a:lnTo>
                  <a:pt x="599" y="1264"/>
                </a:lnTo>
                <a:close/>
                <a:moveTo>
                  <a:pt x="625" y="1321"/>
                </a:moveTo>
                <a:lnTo>
                  <a:pt x="642" y="1356"/>
                </a:lnTo>
                <a:lnTo>
                  <a:pt x="636" y="1359"/>
                </a:lnTo>
                <a:lnTo>
                  <a:pt x="620" y="1324"/>
                </a:lnTo>
                <a:lnTo>
                  <a:pt x="625" y="1321"/>
                </a:lnTo>
                <a:close/>
                <a:moveTo>
                  <a:pt x="652" y="1379"/>
                </a:moveTo>
                <a:lnTo>
                  <a:pt x="658" y="1391"/>
                </a:lnTo>
                <a:lnTo>
                  <a:pt x="652" y="1393"/>
                </a:lnTo>
                <a:lnTo>
                  <a:pt x="647" y="1382"/>
                </a:lnTo>
                <a:lnTo>
                  <a:pt x="652" y="1379"/>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3"/>
          <p:cNvSpPr>
            <a:spLocks noEditPoints="1"/>
          </p:cNvSpPr>
          <p:nvPr/>
        </p:nvSpPr>
        <p:spPr bwMode="auto">
          <a:xfrm>
            <a:off x="8904334" y="3410447"/>
            <a:ext cx="1035050" cy="39688"/>
          </a:xfrm>
          <a:custGeom>
            <a:avLst/>
            <a:gdLst>
              <a:gd name="T0" fmla="*/ 0 w 652"/>
              <a:gd name="T1" fmla="*/ 0 h 25"/>
              <a:gd name="T2" fmla="*/ 38 w 652"/>
              <a:gd name="T3" fmla="*/ 2 h 25"/>
              <a:gd name="T4" fmla="*/ 38 w 652"/>
              <a:gd name="T5" fmla="*/ 8 h 25"/>
              <a:gd name="T6" fmla="*/ 0 w 652"/>
              <a:gd name="T7" fmla="*/ 7 h 25"/>
              <a:gd name="T8" fmla="*/ 0 w 652"/>
              <a:gd name="T9" fmla="*/ 0 h 25"/>
              <a:gd name="T10" fmla="*/ 63 w 652"/>
              <a:gd name="T11" fmla="*/ 2 h 25"/>
              <a:gd name="T12" fmla="*/ 101 w 652"/>
              <a:gd name="T13" fmla="*/ 3 h 25"/>
              <a:gd name="T14" fmla="*/ 101 w 652"/>
              <a:gd name="T15" fmla="*/ 10 h 25"/>
              <a:gd name="T16" fmla="*/ 63 w 652"/>
              <a:gd name="T17" fmla="*/ 9 h 25"/>
              <a:gd name="T18" fmla="*/ 63 w 652"/>
              <a:gd name="T19" fmla="*/ 2 h 25"/>
              <a:gd name="T20" fmla="*/ 127 w 652"/>
              <a:gd name="T21" fmla="*/ 4 h 25"/>
              <a:gd name="T22" fmla="*/ 165 w 652"/>
              <a:gd name="T23" fmla="*/ 5 h 25"/>
              <a:gd name="T24" fmla="*/ 165 w 652"/>
              <a:gd name="T25" fmla="*/ 11 h 25"/>
              <a:gd name="T26" fmla="*/ 127 w 652"/>
              <a:gd name="T27" fmla="*/ 10 h 25"/>
              <a:gd name="T28" fmla="*/ 127 w 652"/>
              <a:gd name="T29" fmla="*/ 4 h 25"/>
              <a:gd name="T30" fmla="*/ 190 w 652"/>
              <a:gd name="T31" fmla="*/ 6 h 25"/>
              <a:gd name="T32" fmla="*/ 228 w 652"/>
              <a:gd name="T33" fmla="*/ 7 h 25"/>
              <a:gd name="T34" fmla="*/ 228 w 652"/>
              <a:gd name="T35" fmla="*/ 13 h 25"/>
              <a:gd name="T36" fmla="*/ 190 w 652"/>
              <a:gd name="T37" fmla="*/ 12 h 25"/>
              <a:gd name="T38" fmla="*/ 190 w 652"/>
              <a:gd name="T39" fmla="*/ 6 h 25"/>
              <a:gd name="T40" fmla="*/ 253 w 652"/>
              <a:gd name="T41" fmla="*/ 8 h 25"/>
              <a:gd name="T42" fmla="*/ 291 w 652"/>
              <a:gd name="T43" fmla="*/ 9 h 25"/>
              <a:gd name="T44" fmla="*/ 291 w 652"/>
              <a:gd name="T45" fmla="*/ 15 h 25"/>
              <a:gd name="T46" fmla="*/ 253 w 652"/>
              <a:gd name="T47" fmla="*/ 14 h 25"/>
              <a:gd name="T48" fmla="*/ 253 w 652"/>
              <a:gd name="T49" fmla="*/ 8 h 25"/>
              <a:gd name="T50" fmla="*/ 317 w 652"/>
              <a:gd name="T51" fmla="*/ 9 h 25"/>
              <a:gd name="T52" fmla="*/ 355 w 652"/>
              <a:gd name="T53" fmla="*/ 11 h 25"/>
              <a:gd name="T54" fmla="*/ 355 w 652"/>
              <a:gd name="T55" fmla="*/ 17 h 25"/>
              <a:gd name="T56" fmla="*/ 317 w 652"/>
              <a:gd name="T57" fmla="*/ 16 h 25"/>
              <a:gd name="T58" fmla="*/ 317 w 652"/>
              <a:gd name="T59" fmla="*/ 9 h 25"/>
              <a:gd name="T60" fmla="*/ 380 w 652"/>
              <a:gd name="T61" fmla="*/ 11 h 25"/>
              <a:gd name="T62" fmla="*/ 418 w 652"/>
              <a:gd name="T63" fmla="*/ 12 h 25"/>
              <a:gd name="T64" fmla="*/ 418 w 652"/>
              <a:gd name="T65" fmla="*/ 19 h 25"/>
              <a:gd name="T66" fmla="*/ 380 w 652"/>
              <a:gd name="T67" fmla="*/ 18 h 25"/>
              <a:gd name="T68" fmla="*/ 380 w 652"/>
              <a:gd name="T69" fmla="*/ 11 h 25"/>
              <a:gd name="T70" fmla="*/ 443 w 652"/>
              <a:gd name="T71" fmla="*/ 13 h 25"/>
              <a:gd name="T72" fmla="*/ 481 w 652"/>
              <a:gd name="T73" fmla="*/ 14 h 25"/>
              <a:gd name="T74" fmla="*/ 481 w 652"/>
              <a:gd name="T75" fmla="*/ 20 h 25"/>
              <a:gd name="T76" fmla="*/ 443 w 652"/>
              <a:gd name="T77" fmla="*/ 19 h 25"/>
              <a:gd name="T78" fmla="*/ 443 w 652"/>
              <a:gd name="T79" fmla="*/ 13 h 25"/>
              <a:gd name="T80" fmla="*/ 507 w 652"/>
              <a:gd name="T81" fmla="*/ 15 h 25"/>
              <a:gd name="T82" fmla="*/ 545 w 652"/>
              <a:gd name="T83" fmla="*/ 16 h 25"/>
              <a:gd name="T84" fmla="*/ 545 w 652"/>
              <a:gd name="T85" fmla="*/ 22 h 25"/>
              <a:gd name="T86" fmla="*/ 507 w 652"/>
              <a:gd name="T87" fmla="*/ 21 h 25"/>
              <a:gd name="T88" fmla="*/ 507 w 652"/>
              <a:gd name="T89" fmla="*/ 15 h 25"/>
              <a:gd name="T90" fmla="*/ 570 w 652"/>
              <a:gd name="T91" fmla="*/ 17 h 25"/>
              <a:gd name="T92" fmla="*/ 608 w 652"/>
              <a:gd name="T93" fmla="*/ 18 h 25"/>
              <a:gd name="T94" fmla="*/ 608 w 652"/>
              <a:gd name="T95" fmla="*/ 24 h 25"/>
              <a:gd name="T96" fmla="*/ 570 w 652"/>
              <a:gd name="T97" fmla="*/ 23 h 25"/>
              <a:gd name="T98" fmla="*/ 570 w 652"/>
              <a:gd name="T99" fmla="*/ 17 h 25"/>
              <a:gd name="T100" fmla="*/ 633 w 652"/>
              <a:gd name="T101" fmla="*/ 18 h 25"/>
              <a:gd name="T102" fmla="*/ 652 w 652"/>
              <a:gd name="T103" fmla="*/ 19 h 25"/>
              <a:gd name="T104" fmla="*/ 652 w 652"/>
              <a:gd name="T105" fmla="*/ 25 h 25"/>
              <a:gd name="T106" fmla="*/ 633 w 652"/>
              <a:gd name="T107" fmla="*/ 25 h 25"/>
              <a:gd name="T108" fmla="*/ 633 w 652"/>
              <a:gd name="T10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2" h="25">
                <a:moveTo>
                  <a:pt x="0" y="0"/>
                </a:moveTo>
                <a:lnTo>
                  <a:pt x="38" y="2"/>
                </a:lnTo>
                <a:lnTo>
                  <a:pt x="38" y="8"/>
                </a:lnTo>
                <a:lnTo>
                  <a:pt x="0" y="7"/>
                </a:lnTo>
                <a:lnTo>
                  <a:pt x="0" y="0"/>
                </a:lnTo>
                <a:close/>
                <a:moveTo>
                  <a:pt x="63" y="2"/>
                </a:moveTo>
                <a:lnTo>
                  <a:pt x="101" y="3"/>
                </a:lnTo>
                <a:lnTo>
                  <a:pt x="101" y="10"/>
                </a:lnTo>
                <a:lnTo>
                  <a:pt x="63" y="9"/>
                </a:lnTo>
                <a:lnTo>
                  <a:pt x="63" y="2"/>
                </a:lnTo>
                <a:close/>
                <a:moveTo>
                  <a:pt x="127" y="4"/>
                </a:moveTo>
                <a:lnTo>
                  <a:pt x="165" y="5"/>
                </a:lnTo>
                <a:lnTo>
                  <a:pt x="165" y="11"/>
                </a:lnTo>
                <a:lnTo>
                  <a:pt x="127" y="10"/>
                </a:lnTo>
                <a:lnTo>
                  <a:pt x="127" y="4"/>
                </a:lnTo>
                <a:close/>
                <a:moveTo>
                  <a:pt x="190" y="6"/>
                </a:moveTo>
                <a:lnTo>
                  <a:pt x="228" y="7"/>
                </a:lnTo>
                <a:lnTo>
                  <a:pt x="228" y="13"/>
                </a:lnTo>
                <a:lnTo>
                  <a:pt x="190" y="12"/>
                </a:lnTo>
                <a:lnTo>
                  <a:pt x="190" y="6"/>
                </a:lnTo>
                <a:close/>
                <a:moveTo>
                  <a:pt x="253" y="8"/>
                </a:moveTo>
                <a:lnTo>
                  <a:pt x="291" y="9"/>
                </a:lnTo>
                <a:lnTo>
                  <a:pt x="291" y="15"/>
                </a:lnTo>
                <a:lnTo>
                  <a:pt x="253" y="14"/>
                </a:lnTo>
                <a:lnTo>
                  <a:pt x="253" y="8"/>
                </a:lnTo>
                <a:close/>
                <a:moveTo>
                  <a:pt x="317" y="9"/>
                </a:moveTo>
                <a:lnTo>
                  <a:pt x="355" y="11"/>
                </a:lnTo>
                <a:lnTo>
                  <a:pt x="355" y="17"/>
                </a:lnTo>
                <a:lnTo>
                  <a:pt x="317" y="16"/>
                </a:lnTo>
                <a:lnTo>
                  <a:pt x="317" y="9"/>
                </a:lnTo>
                <a:close/>
                <a:moveTo>
                  <a:pt x="380" y="11"/>
                </a:moveTo>
                <a:lnTo>
                  <a:pt x="418" y="12"/>
                </a:lnTo>
                <a:lnTo>
                  <a:pt x="418" y="19"/>
                </a:lnTo>
                <a:lnTo>
                  <a:pt x="380" y="18"/>
                </a:lnTo>
                <a:lnTo>
                  <a:pt x="380" y="11"/>
                </a:lnTo>
                <a:close/>
                <a:moveTo>
                  <a:pt x="443" y="13"/>
                </a:moveTo>
                <a:lnTo>
                  <a:pt x="481" y="14"/>
                </a:lnTo>
                <a:lnTo>
                  <a:pt x="481" y="20"/>
                </a:lnTo>
                <a:lnTo>
                  <a:pt x="443" y="19"/>
                </a:lnTo>
                <a:lnTo>
                  <a:pt x="443" y="13"/>
                </a:lnTo>
                <a:close/>
                <a:moveTo>
                  <a:pt x="507" y="15"/>
                </a:moveTo>
                <a:lnTo>
                  <a:pt x="545" y="16"/>
                </a:lnTo>
                <a:lnTo>
                  <a:pt x="545" y="22"/>
                </a:lnTo>
                <a:lnTo>
                  <a:pt x="507" y="21"/>
                </a:lnTo>
                <a:lnTo>
                  <a:pt x="507" y="15"/>
                </a:lnTo>
                <a:close/>
                <a:moveTo>
                  <a:pt x="570" y="17"/>
                </a:moveTo>
                <a:lnTo>
                  <a:pt x="608" y="18"/>
                </a:lnTo>
                <a:lnTo>
                  <a:pt x="608" y="24"/>
                </a:lnTo>
                <a:lnTo>
                  <a:pt x="570" y="23"/>
                </a:lnTo>
                <a:lnTo>
                  <a:pt x="570" y="17"/>
                </a:lnTo>
                <a:close/>
                <a:moveTo>
                  <a:pt x="633" y="18"/>
                </a:moveTo>
                <a:lnTo>
                  <a:pt x="652" y="19"/>
                </a:lnTo>
                <a:lnTo>
                  <a:pt x="652" y="25"/>
                </a:lnTo>
                <a:lnTo>
                  <a:pt x="633" y="25"/>
                </a:lnTo>
                <a:lnTo>
                  <a:pt x="633" y="18"/>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02" name="Group 26"/>
          <p:cNvGrpSpPr>
            <a:grpSpLocks/>
          </p:cNvGrpSpPr>
          <p:nvPr/>
        </p:nvGrpSpPr>
        <p:grpSpPr bwMode="auto">
          <a:xfrm>
            <a:off x="8883697" y="1218110"/>
            <a:ext cx="41275" cy="39688"/>
            <a:chOff x="5565" y="1075"/>
            <a:chExt cx="26" cy="25"/>
          </a:xfrm>
        </p:grpSpPr>
        <p:sp>
          <p:nvSpPr>
            <p:cNvPr id="103" name="Oval 24"/>
            <p:cNvSpPr>
              <a:spLocks noChangeArrowheads="1"/>
            </p:cNvSpPr>
            <p:nvPr/>
          </p:nvSpPr>
          <p:spPr bwMode="auto">
            <a:xfrm>
              <a:off x="5565" y="1075"/>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25"/>
            <p:cNvSpPr>
              <a:spLocks noChangeArrowheads="1"/>
            </p:cNvSpPr>
            <p:nvPr/>
          </p:nvSpPr>
          <p:spPr bwMode="auto">
            <a:xfrm>
              <a:off x="5565" y="1075"/>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29"/>
          <p:cNvGrpSpPr>
            <a:grpSpLocks/>
          </p:cNvGrpSpPr>
          <p:nvPr/>
        </p:nvGrpSpPr>
        <p:grpSpPr bwMode="auto">
          <a:xfrm>
            <a:off x="8883697" y="3396160"/>
            <a:ext cx="41275" cy="39688"/>
            <a:chOff x="5565" y="2447"/>
            <a:chExt cx="26" cy="25"/>
          </a:xfrm>
        </p:grpSpPr>
        <p:sp>
          <p:nvSpPr>
            <p:cNvPr id="106" name="Oval 27"/>
            <p:cNvSpPr>
              <a:spLocks noChangeArrowheads="1"/>
            </p:cNvSpPr>
            <p:nvPr/>
          </p:nvSpPr>
          <p:spPr bwMode="auto">
            <a:xfrm>
              <a:off x="5565" y="2447"/>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28"/>
            <p:cNvSpPr>
              <a:spLocks noChangeArrowheads="1"/>
            </p:cNvSpPr>
            <p:nvPr/>
          </p:nvSpPr>
          <p:spPr bwMode="auto">
            <a:xfrm>
              <a:off x="5565" y="2447"/>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8" name="Oval 30"/>
          <p:cNvSpPr>
            <a:spLocks noChangeArrowheads="1"/>
          </p:cNvSpPr>
          <p:nvPr/>
        </p:nvSpPr>
        <p:spPr bwMode="auto">
          <a:xfrm>
            <a:off x="10256884" y="656135"/>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31"/>
          <p:cNvSpPr>
            <a:spLocks noChangeArrowheads="1"/>
          </p:cNvSpPr>
          <p:nvPr/>
        </p:nvSpPr>
        <p:spPr bwMode="auto">
          <a:xfrm>
            <a:off x="8083597" y="646610"/>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32"/>
          <p:cNvSpPr>
            <a:spLocks noChangeArrowheads="1"/>
          </p:cNvSpPr>
          <p:nvPr/>
        </p:nvSpPr>
        <p:spPr bwMode="auto">
          <a:xfrm>
            <a:off x="10256884" y="2953247"/>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Oval 33"/>
          <p:cNvSpPr>
            <a:spLocks noChangeArrowheads="1"/>
          </p:cNvSpPr>
          <p:nvPr/>
        </p:nvSpPr>
        <p:spPr bwMode="auto">
          <a:xfrm>
            <a:off x="9607597" y="1591172"/>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34"/>
          <p:cNvSpPr>
            <a:spLocks noChangeArrowheads="1"/>
          </p:cNvSpPr>
          <p:nvPr/>
        </p:nvSpPr>
        <p:spPr bwMode="auto">
          <a:xfrm>
            <a:off x="7437484" y="1673722"/>
            <a:ext cx="30163" cy="31750"/>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35"/>
          <p:cNvSpPr>
            <a:spLocks noChangeArrowheads="1"/>
          </p:cNvSpPr>
          <p:nvPr/>
        </p:nvSpPr>
        <p:spPr bwMode="auto">
          <a:xfrm>
            <a:off x="7521622" y="3850185"/>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38"/>
          <p:cNvGrpSpPr>
            <a:grpSpLocks/>
          </p:cNvGrpSpPr>
          <p:nvPr/>
        </p:nvGrpSpPr>
        <p:grpSpPr bwMode="auto">
          <a:xfrm>
            <a:off x="9688559" y="3854947"/>
            <a:ext cx="41275" cy="39688"/>
            <a:chOff x="6072" y="2736"/>
            <a:chExt cx="26" cy="25"/>
          </a:xfrm>
        </p:grpSpPr>
        <p:sp>
          <p:nvSpPr>
            <p:cNvPr id="115" name="Oval 36"/>
            <p:cNvSpPr>
              <a:spLocks noChangeArrowheads="1"/>
            </p:cNvSpPr>
            <p:nvPr/>
          </p:nvSpPr>
          <p:spPr bwMode="auto">
            <a:xfrm>
              <a:off x="6072" y="2736"/>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37"/>
            <p:cNvSpPr>
              <a:spLocks noChangeArrowheads="1"/>
            </p:cNvSpPr>
            <p:nvPr/>
          </p:nvSpPr>
          <p:spPr bwMode="auto">
            <a:xfrm>
              <a:off x="6072" y="2736"/>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41"/>
          <p:cNvGrpSpPr>
            <a:grpSpLocks/>
          </p:cNvGrpSpPr>
          <p:nvPr/>
        </p:nvGrpSpPr>
        <p:grpSpPr bwMode="auto">
          <a:xfrm>
            <a:off x="8059784" y="2916735"/>
            <a:ext cx="79375" cy="80963"/>
            <a:chOff x="5046" y="2145"/>
            <a:chExt cx="50" cy="51"/>
          </a:xfrm>
        </p:grpSpPr>
        <p:sp>
          <p:nvSpPr>
            <p:cNvPr id="118" name="Oval 39"/>
            <p:cNvSpPr>
              <a:spLocks noChangeArrowheads="1"/>
            </p:cNvSpPr>
            <p:nvPr/>
          </p:nvSpPr>
          <p:spPr bwMode="auto">
            <a:xfrm>
              <a:off x="5046" y="2145"/>
              <a:ext cx="50" cy="51"/>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40"/>
            <p:cNvSpPr>
              <a:spLocks noChangeArrowheads="1"/>
            </p:cNvSpPr>
            <p:nvPr/>
          </p:nvSpPr>
          <p:spPr bwMode="auto">
            <a:xfrm>
              <a:off x="5046" y="2145"/>
              <a:ext cx="50" cy="51"/>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44"/>
          <p:cNvGrpSpPr>
            <a:grpSpLocks/>
          </p:cNvGrpSpPr>
          <p:nvPr/>
        </p:nvGrpSpPr>
        <p:grpSpPr bwMode="auto">
          <a:xfrm>
            <a:off x="8078834" y="2937372"/>
            <a:ext cx="41275" cy="39688"/>
            <a:chOff x="5058" y="2158"/>
            <a:chExt cx="26" cy="25"/>
          </a:xfrm>
        </p:grpSpPr>
        <p:sp>
          <p:nvSpPr>
            <p:cNvPr id="121" name="Oval 120"/>
            <p:cNvSpPr>
              <a:spLocks noChangeArrowheads="1"/>
            </p:cNvSpPr>
            <p:nvPr/>
          </p:nvSpPr>
          <p:spPr bwMode="auto">
            <a:xfrm>
              <a:off x="5058" y="2158"/>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Oval 121"/>
            <p:cNvSpPr>
              <a:spLocks noChangeArrowheads="1"/>
            </p:cNvSpPr>
            <p:nvPr/>
          </p:nvSpPr>
          <p:spPr bwMode="auto">
            <a:xfrm>
              <a:off x="5058" y="2158"/>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47"/>
          <p:cNvGrpSpPr>
            <a:grpSpLocks/>
          </p:cNvGrpSpPr>
          <p:nvPr/>
        </p:nvGrpSpPr>
        <p:grpSpPr bwMode="auto">
          <a:xfrm>
            <a:off x="7877222" y="3262810"/>
            <a:ext cx="41275" cy="39688"/>
            <a:chOff x="4931" y="2363"/>
            <a:chExt cx="26" cy="25"/>
          </a:xfrm>
        </p:grpSpPr>
        <p:sp>
          <p:nvSpPr>
            <p:cNvPr id="124" name="Oval 45"/>
            <p:cNvSpPr>
              <a:spLocks noChangeArrowheads="1"/>
            </p:cNvSpPr>
            <p:nvPr/>
          </p:nvSpPr>
          <p:spPr bwMode="auto">
            <a:xfrm>
              <a:off x="4931" y="2363"/>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46"/>
            <p:cNvSpPr>
              <a:spLocks noChangeArrowheads="1"/>
            </p:cNvSpPr>
            <p:nvPr/>
          </p:nvSpPr>
          <p:spPr bwMode="auto">
            <a:xfrm>
              <a:off x="4931" y="2363"/>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50"/>
          <p:cNvGrpSpPr>
            <a:grpSpLocks/>
          </p:cNvGrpSpPr>
          <p:nvPr/>
        </p:nvGrpSpPr>
        <p:grpSpPr bwMode="auto">
          <a:xfrm>
            <a:off x="9918747" y="3424735"/>
            <a:ext cx="41275" cy="41275"/>
            <a:chOff x="6217" y="2465"/>
            <a:chExt cx="26" cy="26"/>
          </a:xfrm>
        </p:grpSpPr>
        <p:sp>
          <p:nvSpPr>
            <p:cNvPr id="127" name="Oval 48"/>
            <p:cNvSpPr>
              <a:spLocks noChangeArrowheads="1"/>
            </p:cNvSpPr>
            <p:nvPr/>
          </p:nvSpPr>
          <p:spPr bwMode="auto">
            <a:xfrm>
              <a:off x="6217" y="2465"/>
              <a:ext cx="26" cy="26"/>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49"/>
            <p:cNvSpPr>
              <a:spLocks noChangeArrowheads="1"/>
            </p:cNvSpPr>
            <p:nvPr/>
          </p:nvSpPr>
          <p:spPr bwMode="auto">
            <a:xfrm>
              <a:off x="6217" y="2465"/>
              <a:ext cx="26" cy="26"/>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29" name="Straight Arrow Connector 130"/>
          <p:cNvCxnSpPr>
            <a:cxnSpLocks noChangeShapeType="1"/>
          </p:cNvCxnSpPr>
          <p:nvPr/>
        </p:nvCxnSpPr>
        <p:spPr bwMode="auto">
          <a:xfrm>
            <a:off x="7535909" y="4071642"/>
            <a:ext cx="2152650" cy="0"/>
          </a:xfrm>
          <a:prstGeom prst="straightConnector1">
            <a:avLst/>
          </a:prstGeom>
          <a:noFill/>
          <a:ln w="19050" algn="ctr">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34"/>
          <p:cNvCxnSpPr>
            <a:cxnSpLocks noChangeShapeType="1"/>
          </p:cNvCxnSpPr>
          <p:nvPr/>
        </p:nvCxnSpPr>
        <p:spPr bwMode="auto">
          <a:xfrm>
            <a:off x="7134271" y="1673722"/>
            <a:ext cx="88901" cy="2183727"/>
          </a:xfrm>
          <a:prstGeom prst="straightConnector1">
            <a:avLst/>
          </a:prstGeom>
          <a:noFill/>
          <a:ln w="19050" algn="ctr">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Box 135"/>
          <p:cNvSpPr txBox="1">
            <a:spLocks noChangeArrowheads="1"/>
          </p:cNvSpPr>
          <p:nvPr/>
        </p:nvSpPr>
        <p:spPr bwMode="auto">
          <a:xfrm>
            <a:off x="6851856" y="2583857"/>
            <a:ext cx="23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rgbClr val="FFFF00"/>
                </a:solidFill>
              </a:rPr>
              <a:t>1</a:t>
            </a:r>
            <a:endParaRPr lang="en-US" altLang="en-US" sz="2000" b="1" dirty="0">
              <a:solidFill>
                <a:srgbClr val="FFFF00"/>
              </a:solidFill>
            </a:endParaRPr>
          </a:p>
        </p:txBody>
      </p:sp>
      <p:cxnSp>
        <p:nvCxnSpPr>
          <p:cNvPr id="133" name="Straight Connector 132"/>
          <p:cNvCxnSpPr/>
          <p:nvPr/>
        </p:nvCxnSpPr>
        <p:spPr>
          <a:xfrm flipH="1">
            <a:off x="7527150" y="3850185"/>
            <a:ext cx="4764" cy="3654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9729834" y="3857449"/>
            <a:ext cx="0" cy="3509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7007896" y="1689597"/>
            <a:ext cx="4044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7125111" y="3836446"/>
            <a:ext cx="3695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TextBox 233"/>
          <p:cNvSpPr txBox="1">
            <a:spLocks noChangeArrowheads="1"/>
          </p:cNvSpPr>
          <p:nvPr/>
        </p:nvSpPr>
        <p:spPr bwMode="auto">
          <a:xfrm>
            <a:off x="8568578" y="3072310"/>
            <a:ext cx="28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dirty="0">
                <a:solidFill>
                  <a:srgbClr val="FFFF00"/>
                </a:solidFill>
              </a:rPr>
              <a:t>O</a:t>
            </a:r>
            <a:endParaRPr lang="en-US" altLang="en-US" sz="2000" dirty="0">
              <a:solidFill>
                <a:srgbClr val="FFFF00"/>
              </a:solidFill>
            </a:endParaRPr>
          </a:p>
        </p:txBody>
      </p:sp>
      <p:sp>
        <p:nvSpPr>
          <p:cNvPr id="138" name="TextBox 275"/>
          <p:cNvSpPr txBox="1">
            <a:spLocks noChangeArrowheads="1"/>
          </p:cNvSpPr>
          <p:nvPr/>
        </p:nvSpPr>
        <p:spPr bwMode="auto">
          <a:xfrm>
            <a:off x="8879728" y="2191247"/>
            <a:ext cx="23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dirty="0">
                <a:solidFill>
                  <a:schemeClr val="bg1"/>
                </a:solidFill>
              </a:rPr>
              <a:t>h</a:t>
            </a:r>
            <a:endParaRPr lang="en-US" altLang="en-US" sz="2800" dirty="0">
              <a:solidFill>
                <a:schemeClr val="bg1"/>
              </a:solidFill>
            </a:endParaRPr>
          </a:p>
        </p:txBody>
      </p:sp>
      <p:sp>
        <p:nvSpPr>
          <p:cNvPr id="139" name="TextBox 277"/>
          <p:cNvSpPr txBox="1">
            <a:spLocks noChangeArrowheads="1"/>
          </p:cNvSpPr>
          <p:nvPr/>
        </p:nvSpPr>
        <p:spPr bwMode="auto">
          <a:xfrm>
            <a:off x="9190436" y="3072310"/>
            <a:ext cx="28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chemeClr val="bg1"/>
                </a:solidFill>
              </a:rPr>
              <a:t>r</a:t>
            </a:r>
            <a:endParaRPr lang="en-US" altLang="en-US" sz="2400" dirty="0">
              <a:solidFill>
                <a:schemeClr val="bg1"/>
              </a:solidFill>
            </a:endParaRPr>
          </a:p>
        </p:txBody>
      </p:sp>
      <mc:AlternateContent xmlns:mc="http://schemas.openxmlformats.org/markup-compatibility/2006" xmlns:a14="http://schemas.microsoft.com/office/drawing/2010/main">
        <mc:Choice Requires="a14">
          <p:sp>
            <p:nvSpPr>
              <p:cNvPr id="140" name="Rectangle 139"/>
              <p:cNvSpPr/>
              <p:nvPr/>
            </p:nvSpPr>
            <p:spPr>
              <a:xfrm>
                <a:off x="9369963" y="1959472"/>
                <a:ext cx="4523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smtClean="0">
                          <a:solidFill>
                            <a:schemeClr val="bg1"/>
                          </a:solidFill>
                          <a:latin typeface="Cambria Math" panose="02040503050406030204" pitchFamily="18" charset="0"/>
                        </a:rPr>
                        <m:t>𝓁</m:t>
                      </m:r>
                    </m:oMath>
                  </m:oMathPara>
                </a14:m>
                <a:endParaRPr lang="en-US" sz="2800" dirty="0">
                  <a:solidFill>
                    <a:schemeClr val="bg1"/>
                  </a:solidFill>
                </a:endParaRPr>
              </a:p>
            </p:txBody>
          </p:sp>
        </mc:Choice>
        <mc:Fallback xmlns="">
          <p:sp>
            <p:nvSpPr>
              <p:cNvPr id="140" name="Rectangle 139"/>
              <p:cNvSpPr>
                <a:spLocks noRot="1" noChangeAspect="1" noMove="1" noResize="1" noEditPoints="1" noAdjustHandles="1" noChangeArrowheads="1" noChangeShapeType="1" noTextEdit="1"/>
              </p:cNvSpPr>
              <p:nvPr/>
            </p:nvSpPr>
            <p:spPr>
              <a:xfrm>
                <a:off x="9369963" y="1959472"/>
                <a:ext cx="452368" cy="523220"/>
              </a:xfrm>
              <a:prstGeom prst="rect">
                <a:avLst/>
              </a:prstGeom>
              <a:blipFill rotWithShape="0">
                <a:blip r:embed="rId8"/>
                <a:stretch>
                  <a:fillRect/>
                </a:stretch>
              </a:blipFill>
            </p:spPr>
            <p:txBody>
              <a:bodyPr/>
              <a:lstStyle/>
              <a:p>
                <a:r>
                  <a:rPr lang="en-US">
                    <a:noFill/>
                  </a:rPr>
                  <a:t> </a:t>
                </a:r>
              </a:p>
            </p:txBody>
          </p:sp>
        </mc:Fallback>
      </mc:AlternateContent>
      <p:sp>
        <p:nvSpPr>
          <p:cNvPr id="141" name="TextBox 135"/>
          <p:cNvSpPr txBox="1">
            <a:spLocks noChangeArrowheads="1"/>
          </p:cNvSpPr>
          <p:nvPr/>
        </p:nvSpPr>
        <p:spPr bwMode="auto">
          <a:xfrm>
            <a:off x="8375903" y="4032901"/>
            <a:ext cx="23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rgbClr val="FFFF00"/>
                </a:solidFill>
              </a:rPr>
              <a:t>1</a:t>
            </a:r>
            <a:endParaRPr lang="en-US" altLang="en-US" sz="2000" b="1" dirty="0">
              <a:solidFill>
                <a:srgbClr val="FFFF00"/>
              </a:solidFill>
            </a:endParaRPr>
          </a:p>
        </p:txBody>
      </p:sp>
    </p:spTree>
    <p:extLst>
      <p:ext uri="{BB962C8B-B14F-4D97-AF65-F5344CB8AC3E}">
        <p14:creationId xmlns:p14="http://schemas.microsoft.com/office/powerpoint/2010/main" val="23512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3">
                                            <p:txEl>
                                              <p:pRg st="0" end="0"/>
                                            </p:txEl>
                                          </p:spTgt>
                                        </p:tgtEl>
                                        <p:attrNameLst>
                                          <p:attrName>style.visibility</p:attrName>
                                        </p:attrNameLst>
                                      </p:cBhvr>
                                      <p:to>
                                        <p:strVal val="visible"/>
                                      </p:to>
                                    </p:set>
                                    <p:animEffect transition="in" filter="barn(inVertical)">
                                      <p:cBhvr>
                                        <p:cTn id="12" dur="500"/>
                                        <p:tgtEl>
                                          <p:spTgt spid="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4">
                                            <p:txEl>
                                              <p:pRg st="0" end="0"/>
                                            </p:txEl>
                                          </p:spTgt>
                                        </p:tgtEl>
                                        <p:attrNameLst>
                                          <p:attrName>style.visibility</p:attrName>
                                        </p:attrNameLst>
                                      </p:cBhvr>
                                      <p:to>
                                        <p:strVal val="visible"/>
                                      </p:to>
                                    </p:set>
                                    <p:animEffect transition="in" filter="barn(inVertical)">
                                      <p:cBhvr>
                                        <p:cTn id="17" dur="500"/>
                                        <p:tgtEl>
                                          <p:spTgt spid="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barn(inVertical)">
                                      <p:cBhvr>
                                        <p:cTn id="27" dur="500"/>
                                        <p:tgtEl>
                                          <p:spTgt spid="13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barn(inVertical)">
                                      <p:cBhvr>
                                        <p:cTn id="30" dur="500"/>
                                        <p:tgtEl>
                                          <p:spTgt spid="13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barn(inVertical)">
                                      <p:cBhvr>
                                        <p:cTn id="33" dur="500"/>
                                        <p:tgtEl>
                                          <p:spTgt spid="1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4">
                                            <p:txEl>
                                              <p:pRg st="1" end="1"/>
                                            </p:txEl>
                                          </p:spTgt>
                                        </p:tgtEl>
                                        <p:attrNameLst>
                                          <p:attrName>style.visibility</p:attrName>
                                        </p:attrNameLst>
                                      </p:cBhvr>
                                      <p:to>
                                        <p:strVal val="visible"/>
                                      </p:to>
                                    </p:set>
                                    <p:animEffect transition="in" filter="barn(inVertical)">
                                      <p:cBhvr>
                                        <p:cTn id="38" dur="500"/>
                                        <p:tgtEl>
                                          <p:spTgt spid="7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4">
                                            <p:txEl>
                                              <p:pRg st="2" end="2"/>
                                            </p:txEl>
                                          </p:spTgt>
                                        </p:tgtEl>
                                        <p:attrNameLst>
                                          <p:attrName>style.visibility</p:attrName>
                                        </p:attrNameLst>
                                      </p:cBhvr>
                                      <p:to>
                                        <p:strVal val="visible"/>
                                      </p:to>
                                    </p:set>
                                    <p:animEffect transition="in" filter="barn(inVertical)">
                                      <p:cBhvr>
                                        <p:cTn id="43" dur="500"/>
                                        <p:tgtEl>
                                          <p:spTgt spid="7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4">
                                            <p:txEl>
                                              <p:pRg st="3" end="3"/>
                                            </p:txEl>
                                          </p:spTgt>
                                        </p:tgtEl>
                                        <p:attrNameLst>
                                          <p:attrName>style.visibility</p:attrName>
                                        </p:attrNameLst>
                                      </p:cBhvr>
                                      <p:to>
                                        <p:strVal val="visible"/>
                                      </p:to>
                                    </p:set>
                                    <p:animEffect transition="in" filter="barn(inVertical)">
                                      <p:cBhvr>
                                        <p:cTn id="48" dur="500"/>
                                        <p:tgtEl>
                                          <p:spTgt spid="7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barn(inVertical)">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6">
                                            <p:txEl>
                                              <p:pRg st="0" end="0"/>
                                            </p:txEl>
                                          </p:spTgt>
                                        </p:tgtEl>
                                        <p:attrNameLst>
                                          <p:attrName>style.visibility</p:attrName>
                                        </p:attrNameLst>
                                      </p:cBhvr>
                                      <p:to>
                                        <p:strVal val="visible"/>
                                      </p:to>
                                    </p:set>
                                    <p:animEffect transition="in" filter="barn(inVertical)">
                                      <p:cBhvr>
                                        <p:cTn id="58" dur="500"/>
                                        <p:tgtEl>
                                          <p:spTgt spid="7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76">
                                            <p:txEl>
                                              <p:pRg st="1" end="1"/>
                                            </p:txEl>
                                          </p:spTgt>
                                        </p:tgtEl>
                                        <p:attrNameLst>
                                          <p:attrName>style.visibility</p:attrName>
                                        </p:attrNameLst>
                                      </p:cBhvr>
                                      <p:to>
                                        <p:strVal val="visible"/>
                                      </p:to>
                                    </p:set>
                                    <p:animEffect transition="in" filter="barn(inVertical)">
                                      <p:cBhvr>
                                        <p:cTn id="63" dur="500"/>
                                        <p:tgtEl>
                                          <p:spTgt spid="76">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6">
                                            <p:txEl>
                                              <p:pRg st="2" end="2"/>
                                            </p:txEl>
                                          </p:spTgt>
                                        </p:tgtEl>
                                        <p:attrNameLst>
                                          <p:attrName>style.visibility</p:attrName>
                                        </p:attrNameLst>
                                      </p:cBhvr>
                                      <p:to>
                                        <p:strVal val="visible"/>
                                      </p:to>
                                    </p:set>
                                    <p:animEffect transition="in" filter="barn(inVertical)">
                                      <p:cBhvr>
                                        <p:cTn id="68" dur="500"/>
                                        <p:tgtEl>
                                          <p:spTgt spid="76">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barn(inVertical)">
                                      <p:cBhvr>
                                        <p:cTn id="73" dur="500"/>
                                        <p:tgtEl>
                                          <p:spTgt spid="7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barn(inVertical)">
                                      <p:cBhvr>
                                        <p:cTn id="78" dur="500"/>
                                        <p:tgtEl>
                                          <p:spTgt spid="78"/>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barn(inVertical)">
                                      <p:cBhvr>
                                        <p:cTn id="8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animBg="1"/>
      <p:bldP spid="78" grpId="0" animBg="1"/>
      <p:bldP spid="79" grpId="0" animBg="1"/>
      <p:bldP spid="2" grpId="0"/>
      <p:bldP spid="3" grpId="0"/>
      <p:bldP spid="138" grpId="0"/>
      <p:bldP spid="139" grpId="0"/>
      <p:bldP spid="1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335561" y="1384438"/>
            <a:ext cx="5592154" cy="492443"/>
          </a:xfrm>
          <a:prstGeom prst="rect">
            <a:avLst/>
          </a:prstGeom>
          <a:noFill/>
        </p:spPr>
        <p:txBody>
          <a:bodyPr wrap="square" rtlCol="0">
            <a:spAutoFit/>
          </a:bodyPr>
          <a:lstStyle/>
          <a:p>
            <a:r>
              <a:rPr lang="vi-VN" sz="2600" b="1" dirty="0">
                <a:solidFill>
                  <a:srgbClr val="FFFF00"/>
                </a:solidFill>
              </a:rPr>
              <a:t>c) Tính thể tích của hình nón </a:t>
            </a:r>
            <a:endParaRPr lang="en-US" sz="2600" b="1" dirty="0">
              <a:solidFill>
                <a:srgbClr val="FFFF00"/>
              </a:solidFill>
            </a:endParaRPr>
          </a:p>
        </p:txBody>
      </p:sp>
      <mc:AlternateContent xmlns:mc="http://schemas.openxmlformats.org/markup-compatibility/2006" xmlns:a14="http://schemas.microsoft.com/office/drawing/2010/main">
        <mc:Choice Requires="a14">
          <p:sp>
            <p:nvSpPr>
              <p:cNvPr id="57" name="Rectangle 56"/>
              <p:cNvSpPr/>
              <p:nvPr/>
            </p:nvSpPr>
            <p:spPr>
              <a:xfrm>
                <a:off x="-39816" y="2241465"/>
                <a:ext cx="2933911" cy="8440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600" i="1" smtClean="0">
                          <a:solidFill>
                            <a:schemeClr val="bg1"/>
                          </a:solidFill>
                          <a:latin typeface="Cambria Math" panose="02040503050406030204" pitchFamily="18" charset="0"/>
                        </a:rPr>
                        <m:t>𝑉</m:t>
                      </m:r>
                      <m:r>
                        <a:rPr lang="en-US" sz="2600" i="0">
                          <a:solidFill>
                            <a:schemeClr val="bg1"/>
                          </a:solidFill>
                          <a:latin typeface="Cambria Math" panose="02040503050406030204" pitchFamily="18" charset="0"/>
                        </a:rPr>
                        <m:t>=</m:t>
                      </m:r>
                      <m:f>
                        <m:fPr>
                          <m:ctrlPr>
                            <a:rPr lang="en-US" sz="2600" i="1">
                              <a:solidFill>
                                <a:schemeClr val="bg1"/>
                              </a:solidFill>
                              <a:latin typeface="Cambria Math" panose="02040503050406030204" pitchFamily="18" charset="0"/>
                            </a:rPr>
                          </m:ctrlPr>
                        </m:fPr>
                        <m:num>
                          <m:r>
                            <a:rPr lang="en-US" sz="2600" i="0">
                              <a:solidFill>
                                <a:schemeClr val="bg1"/>
                              </a:solidFill>
                              <a:latin typeface="Cambria Math" panose="02040503050406030204" pitchFamily="18" charset="0"/>
                            </a:rPr>
                            <m:t>1</m:t>
                          </m:r>
                        </m:num>
                        <m:den>
                          <m:r>
                            <a:rPr lang="en-US" sz="2600" i="0">
                              <a:solidFill>
                                <a:schemeClr val="bg1"/>
                              </a:solidFill>
                              <a:latin typeface="Cambria Math" panose="02040503050406030204" pitchFamily="18" charset="0"/>
                            </a:rPr>
                            <m:t>3</m:t>
                          </m:r>
                        </m:den>
                      </m:f>
                      <m:r>
                        <a:rPr lang="en-US" sz="2600" i="1">
                          <a:solidFill>
                            <a:schemeClr val="bg1"/>
                          </a:solidFill>
                          <a:latin typeface="Cambria Math" panose="02040503050406030204" pitchFamily="18" charset="0"/>
                        </a:rPr>
                        <m:t>𝜋</m:t>
                      </m:r>
                      <m:sSup>
                        <m:sSupPr>
                          <m:ctrlPr>
                            <a:rPr lang="en-US" sz="2600" i="1">
                              <a:solidFill>
                                <a:schemeClr val="bg1"/>
                              </a:solidFill>
                              <a:latin typeface="Cambria Math" panose="02040503050406030204" pitchFamily="18" charset="0"/>
                            </a:rPr>
                          </m:ctrlPr>
                        </m:sSupPr>
                        <m:e>
                          <m:r>
                            <a:rPr lang="en-US" sz="2600" i="1">
                              <a:solidFill>
                                <a:schemeClr val="bg1"/>
                              </a:solidFill>
                              <a:latin typeface="Cambria Math" panose="02040503050406030204" pitchFamily="18" charset="0"/>
                            </a:rPr>
                            <m:t>𝑟</m:t>
                          </m:r>
                        </m:e>
                        <m:sup>
                          <m:r>
                            <a:rPr lang="en-US" sz="2600" i="0">
                              <a:solidFill>
                                <a:schemeClr val="bg1"/>
                              </a:solidFill>
                              <a:latin typeface="Cambria Math" panose="02040503050406030204" pitchFamily="18" charset="0"/>
                            </a:rPr>
                            <m:t>2</m:t>
                          </m:r>
                        </m:sup>
                      </m:sSup>
                      <m:r>
                        <a:rPr lang="en-US" sz="2600" i="1">
                          <a:solidFill>
                            <a:schemeClr val="bg1"/>
                          </a:solidFill>
                          <a:latin typeface="Cambria Math" panose="02040503050406030204" pitchFamily="18" charset="0"/>
                        </a:rPr>
                        <m:t>h</m:t>
                      </m:r>
                    </m:oMath>
                  </m:oMathPara>
                </a14:m>
                <a:endParaRPr lang="en-US" sz="2600" dirty="0">
                  <a:solidFill>
                    <a:schemeClr val="bg1"/>
                  </a:solidFill>
                </a:endParaRPr>
              </a:p>
            </p:txBody>
          </p:sp>
        </mc:Choice>
        <mc:Fallback xmlns="">
          <p:sp>
            <p:nvSpPr>
              <p:cNvPr id="57" name="Rectangle 56"/>
              <p:cNvSpPr>
                <a:spLocks noRot="1" noChangeAspect="1" noMove="1" noResize="1" noEditPoints="1" noAdjustHandles="1" noChangeArrowheads="1" noChangeShapeType="1" noTextEdit="1"/>
              </p:cNvSpPr>
              <p:nvPr/>
            </p:nvSpPr>
            <p:spPr>
              <a:xfrm>
                <a:off x="-39816" y="2241465"/>
                <a:ext cx="2933911" cy="84407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887352" y="2092325"/>
                <a:ext cx="3453466" cy="10703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600" smtClean="0">
                          <a:solidFill>
                            <a:schemeClr val="bg1"/>
                          </a:solidFill>
                          <a:latin typeface="Cambria Math" panose="02040503050406030204" pitchFamily="18" charset="0"/>
                        </a:rPr>
                        <m:t>=</m:t>
                      </m:r>
                      <m:f>
                        <m:fPr>
                          <m:ctrlPr>
                            <a:rPr lang="en-US" sz="2600" i="1">
                              <a:solidFill>
                                <a:schemeClr val="bg1"/>
                              </a:solidFill>
                              <a:latin typeface="Cambria Math" panose="02040503050406030204" pitchFamily="18" charset="0"/>
                            </a:rPr>
                          </m:ctrlPr>
                        </m:fPr>
                        <m:num>
                          <m:r>
                            <a:rPr lang="en-US" sz="2600" i="0">
                              <a:solidFill>
                                <a:schemeClr val="bg1"/>
                              </a:solidFill>
                              <a:latin typeface="Cambria Math" panose="02040503050406030204" pitchFamily="18" charset="0"/>
                            </a:rPr>
                            <m:t>1</m:t>
                          </m:r>
                        </m:num>
                        <m:den>
                          <m:r>
                            <a:rPr lang="en-US" sz="2600" i="0">
                              <a:solidFill>
                                <a:schemeClr val="bg1"/>
                              </a:solidFill>
                              <a:latin typeface="Cambria Math" panose="02040503050406030204" pitchFamily="18" charset="0"/>
                            </a:rPr>
                            <m:t>3</m:t>
                          </m:r>
                        </m:den>
                      </m:f>
                      <m:r>
                        <a:rPr lang="en-US" sz="2600" i="1">
                          <a:solidFill>
                            <a:schemeClr val="bg1"/>
                          </a:solidFill>
                          <a:latin typeface="Cambria Math" panose="02040503050406030204" pitchFamily="18" charset="0"/>
                        </a:rPr>
                        <m:t>𝜋</m:t>
                      </m:r>
                      <m:r>
                        <a:rPr lang="en-US" sz="2600" i="0">
                          <a:solidFill>
                            <a:schemeClr val="bg1"/>
                          </a:solidFill>
                          <a:latin typeface="Cambria Math" panose="02040503050406030204" pitchFamily="18" charset="0"/>
                        </a:rPr>
                        <m:t>.</m:t>
                      </m:r>
                      <m:sSup>
                        <m:sSupPr>
                          <m:ctrlPr>
                            <a:rPr lang="en-US" sz="2600" i="1">
                              <a:solidFill>
                                <a:schemeClr val="bg1"/>
                              </a:solidFill>
                              <a:latin typeface="Cambria Math" panose="02040503050406030204" pitchFamily="18" charset="0"/>
                            </a:rPr>
                          </m:ctrlPr>
                        </m:sSupPr>
                        <m:e>
                          <m:d>
                            <m:dPr>
                              <m:ctrlPr>
                                <a:rPr lang="en-US" sz="2600" i="1">
                                  <a:solidFill>
                                    <a:schemeClr val="bg1"/>
                                  </a:solidFill>
                                  <a:latin typeface="Cambria Math" panose="02040503050406030204" pitchFamily="18" charset="0"/>
                                </a:rPr>
                              </m:ctrlPr>
                            </m:dPr>
                            <m:e>
                              <m:f>
                                <m:fPr>
                                  <m:ctrlPr>
                                    <a:rPr lang="en-US" sz="2600" i="1">
                                      <a:solidFill>
                                        <a:schemeClr val="bg1"/>
                                      </a:solidFill>
                                      <a:latin typeface="Cambria Math" panose="02040503050406030204" pitchFamily="18" charset="0"/>
                                    </a:rPr>
                                  </m:ctrlPr>
                                </m:fPr>
                                <m:num>
                                  <m:r>
                                    <a:rPr lang="en-US" sz="2600" i="0">
                                      <a:solidFill>
                                        <a:schemeClr val="bg1"/>
                                      </a:solidFill>
                                      <a:latin typeface="Cambria Math" panose="02040503050406030204" pitchFamily="18" charset="0"/>
                                    </a:rPr>
                                    <m:t>1</m:t>
                                  </m:r>
                                </m:num>
                                <m:den>
                                  <m:r>
                                    <a:rPr lang="en-US" sz="2600" i="0">
                                      <a:solidFill>
                                        <a:schemeClr val="bg1"/>
                                      </a:solidFill>
                                      <a:latin typeface="Cambria Math" panose="02040503050406030204" pitchFamily="18" charset="0"/>
                                    </a:rPr>
                                    <m:t>2</m:t>
                                  </m:r>
                                </m:den>
                              </m:f>
                            </m:e>
                          </m:d>
                        </m:e>
                        <m:sup>
                          <m:r>
                            <a:rPr lang="en-US" sz="2600" i="0">
                              <a:solidFill>
                                <a:schemeClr val="bg1"/>
                              </a:solidFill>
                              <a:latin typeface="Cambria Math" panose="02040503050406030204" pitchFamily="18" charset="0"/>
                            </a:rPr>
                            <m:t>2</m:t>
                          </m:r>
                        </m:sup>
                      </m:sSup>
                      <m:r>
                        <a:rPr lang="en-US" sz="2600" i="0">
                          <a:solidFill>
                            <a:schemeClr val="bg1"/>
                          </a:solidFill>
                          <a:latin typeface="Cambria Math" panose="02040503050406030204" pitchFamily="18" charset="0"/>
                        </a:rPr>
                        <m:t>.1</m:t>
                      </m:r>
                    </m:oMath>
                  </m:oMathPara>
                </a14:m>
                <a:endParaRPr lang="en-US" sz="2600" dirty="0">
                  <a:solidFill>
                    <a:schemeClr val="bg1"/>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1887352" y="2092325"/>
                <a:ext cx="3453466" cy="107035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705627" y="2221706"/>
                <a:ext cx="1505467" cy="7722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600" smtClean="0">
                          <a:solidFill>
                            <a:schemeClr val="bg1"/>
                          </a:solidFill>
                          <a:latin typeface="Cambria Math" panose="02040503050406030204" pitchFamily="18" charset="0"/>
                        </a:rPr>
                        <m:t>=</m:t>
                      </m:r>
                      <m:f>
                        <m:fPr>
                          <m:ctrlPr>
                            <a:rPr lang="en-US" sz="2600" i="1">
                              <a:solidFill>
                                <a:schemeClr val="bg1"/>
                              </a:solidFill>
                              <a:latin typeface="Cambria Math" panose="02040503050406030204" pitchFamily="18" charset="0"/>
                            </a:rPr>
                          </m:ctrlPr>
                        </m:fPr>
                        <m:num>
                          <m:r>
                            <a:rPr lang="en-US" sz="2600" i="1">
                              <a:solidFill>
                                <a:schemeClr val="bg1"/>
                              </a:solidFill>
                              <a:latin typeface="Cambria Math" panose="02040503050406030204" pitchFamily="18" charset="0"/>
                            </a:rPr>
                            <m:t>𝜋</m:t>
                          </m:r>
                        </m:num>
                        <m:den>
                          <m:r>
                            <a:rPr lang="en-US" sz="2600" i="0">
                              <a:solidFill>
                                <a:schemeClr val="bg1"/>
                              </a:solidFill>
                              <a:latin typeface="Cambria Math" panose="02040503050406030204" pitchFamily="18" charset="0"/>
                            </a:rPr>
                            <m:t>12</m:t>
                          </m:r>
                        </m:den>
                      </m:f>
                    </m:oMath>
                  </m:oMathPara>
                </a14:m>
                <a:endParaRPr lang="en-US" sz="2600" dirty="0">
                  <a:solidFill>
                    <a:schemeClr val="bg1"/>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4705627" y="2221706"/>
                <a:ext cx="1505467" cy="772263"/>
              </a:xfrm>
              <a:prstGeom prst="rect">
                <a:avLst/>
              </a:prstGeom>
              <a:blipFill rotWithShape="0">
                <a:blip r:embed="rId4"/>
                <a:stretch>
                  <a:fillRect/>
                </a:stretch>
              </a:blipFill>
            </p:spPr>
            <p:txBody>
              <a:bodyPr/>
              <a:lstStyle/>
              <a:p>
                <a:r>
                  <a:rPr lang="en-US">
                    <a:noFill/>
                  </a:rPr>
                  <a:t> </a:t>
                </a:r>
              </a:p>
            </p:txBody>
          </p:sp>
        </mc:Fallback>
      </mc:AlternateContent>
      <p:sp>
        <p:nvSpPr>
          <p:cNvPr id="61" name="Oval 60"/>
          <p:cNvSpPr/>
          <p:nvPr/>
        </p:nvSpPr>
        <p:spPr>
          <a:xfrm>
            <a:off x="7511258" y="3417887"/>
            <a:ext cx="2021681" cy="8461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7494587" y="1688307"/>
            <a:ext cx="2061370" cy="215026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7"/>
          <p:cNvGrpSpPr>
            <a:grpSpLocks/>
          </p:cNvGrpSpPr>
          <p:nvPr/>
        </p:nvGrpSpPr>
        <p:grpSpPr bwMode="auto">
          <a:xfrm>
            <a:off x="7488238" y="3368675"/>
            <a:ext cx="2076450" cy="879475"/>
            <a:chOff x="4927" y="2176"/>
            <a:chExt cx="1308" cy="554"/>
          </a:xfrm>
        </p:grpSpPr>
        <p:sp>
          <p:nvSpPr>
            <p:cNvPr id="64" name="Freeform 5"/>
            <p:cNvSpPr>
              <a:spLocks/>
            </p:cNvSpPr>
            <p:nvPr/>
          </p:nvSpPr>
          <p:spPr bwMode="auto">
            <a:xfrm>
              <a:off x="4927" y="2176"/>
              <a:ext cx="1308" cy="554"/>
            </a:xfrm>
            <a:custGeom>
              <a:avLst/>
              <a:gdLst>
                <a:gd name="T0" fmla="*/ 1306 w 1308"/>
                <a:gd name="T1" fmla="*/ 247 h 554"/>
                <a:gd name="T2" fmla="*/ 1299 w 1308"/>
                <a:gd name="T3" fmla="*/ 223 h 554"/>
                <a:gd name="T4" fmla="*/ 1287 w 1308"/>
                <a:gd name="T5" fmla="*/ 199 h 554"/>
                <a:gd name="T6" fmla="*/ 1270 w 1308"/>
                <a:gd name="T7" fmla="*/ 176 h 554"/>
                <a:gd name="T8" fmla="*/ 1248 w 1308"/>
                <a:gd name="T9" fmla="*/ 154 h 554"/>
                <a:gd name="T10" fmla="*/ 1222 w 1308"/>
                <a:gd name="T11" fmla="*/ 133 h 554"/>
                <a:gd name="T12" fmla="*/ 1187 w 1308"/>
                <a:gd name="T13" fmla="*/ 110 h 554"/>
                <a:gd name="T14" fmla="*/ 1151 w 1308"/>
                <a:gd name="T15" fmla="*/ 91 h 554"/>
                <a:gd name="T16" fmla="*/ 1100 w 1308"/>
                <a:gd name="T17" fmla="*/ 69 h 554"/>
                <a:gd name="T18" fmla="*/ 1037 w 1308"/>
                <a:gd name="T19" fmla="*/ 48 h 554"/>
                <a:gd name="T20" fmla="*/ 967 w 1308"/>
                <a:gd name="T21" fmla="*/ 30 h 554"/>
                <a:gd name="T22" fmla="*/ 900 w 1308"/>
                <a:gd name="T23" fmla="*/ 18 h 554"/>
                <a:gd name="T24" fmla="*/ 830 w 1308"/>
                <a:gd name="T25" fmla="*/ 8 h 554"/>
                <a:gd name="T26" fmla="*/ 742 w 1308"/>
                <a:gd name="T27" fmla="*/ 2 h 554"/>
                <a:gd name="T28" fmla="*/ 636 w 1308"/>
                <a:gd name="T29" fmla="*/ 1 h 554"/>
                <a:gd name="T30" fmla="*/ 554 w 1308"/>
                <a:gd name="T31" fmla="*/ 5 h 554"/>
                <a:gd name="T32" fmla="*/ 458 w 1308"/>
                <a:gd name="T33" fmla="*/ 16 h 554"/>
                <a:gd name="T34" fmla="*/ 389 w 1308"/>
                <a:gd name="T35" fmla="*/ 28 h 554"/>
                <a:gd name="T36" fmla="*/ 323 w 1308"/>
                <a:gd name="T37" fmla="*/ 43 h 554"/>
                <a:gd name="T38" fmla="*/ 249 w 1308"/>
                <a:gd name="T39" fmla="*/ 66 h 554"/>
                <a:gd name="T40" fmla="*/ 199 w 1308"/>
                <a:gd name="T41" fmla="*/ 85 h 554"/>
                <a:gd name="T42" fmla="*/ 154 w 1308"/>
                <a:gd name="T43" fmla="*/ 105 h 554"/>
                <a:gd name="T44" fmla="*/ 119 w 1308"/>
                <a:gd name="T45" fmla="*/ 125 h 554"/>
                <a:gd name="T46" fmla="*/ 88 w 1308"/>
                <a:gd name="T47" fmla="*/ 146 h 554"/>
                <a:gd name="T48" fmla="*/ 62 w 1308"/>
                <a:gd name="T49" fmla="*/ 168 h 554"/>
                <a:gd name="T50" fmla="*/ 40 w 1308"/>
                <a:gd name="T51" fmla="*/ 191 h 554"/>
                <a:gd name="T52" fmla="*/ 20 w 1308"/>
                <a:gd name="T53" fmla="*/ 218 h 554"/>
                <a:gd name="T54" fmla="*/ 9 w 1308"/>
                <a:gd name="T55" fmla="*/ 242 h 554"/>
                <a:gd name="T56" fmla="*/ 2 w 1308"/>
                <a:gd name="T57" fmla="*/ 270 h 554"/>
                <a:gd name="T58" fmla="*/ 1 w 1308"/>
                <a:gd name="T59" fmla="*/ 297 h 554"/>
                <a:gd name="T60" fmla="*/ 6 w 1308"/>
                <a:gd name="T61" fmla="*/ 321 h 554"/>
                <a:gd name="T62" fmla="*/ 16 w 1308"/>
                <a:gd name="T63" fmla="*/ 345 h 554"/>
                <a:gd name="T64" fmla="*/ 31 w 1308"/>
                <a:gd name="T65" fmla="*/ 369 h 554"/>
                <a:gd name="T66" fmla="*/ 50 w 1308"/>
                <a:gd name="T67" fmla="*/ 391 h 554"/>
                <a:gd name="T68" fmla="*/ 75 w 1308"/>
                <a:gd name="T69" fmla="*/ 413 h 554"/>
                <a:gd name="T70" fmla="*/ 103 w 1308"/>
                <a:gd name="T71" fmla="*/ 434 h 554"/>
                <a:gd name="T72" fmla="*/ 141 w 1308"/>
                <a:gd name="T73" fmla="*/ 456 h 554"/>
                <a:gd name="T74" fmla="*/ 185 w 1308"/>
                <a:gd name="T75" fmla="*/ 476 h 554"/>
                <a:gd name="T76" fmla="*/ 245 w 1308"/>
                <a:gd name="T77" fmla="*/ 499 h 554"/>
                <a:gd name="T78" fmla="*/ 306 w 1308"/>
                <a:gd name="T79" fmla="*/ 516 h 554"/>
                <a:gd name="T80" fmla="*/ 370 w 1308"/>
                <a:gd name="T81" fmla="*/ 531 h 554"/>
                <a:gd name="T82" fmla="*/ 454 w 1308"/>
                <a:gd name="T83" fmla="*/ 544 h 554"/>
                <a:gd name="T84" fmla="*/ 526 w 1308"/>
                <a:gd name="T85" fmla="*/ 550 h 554"/>
                <a:gd name="T86" fmla="*/ 623 w 1308"/>
                <a:gd name="T87" fmla="*/ 554 h 554"/>
                <a:gd name="T88" fmla="*/ 730 w 1308"/>
                <a:gd name="T89" fmla="*/ 551 h 554"/>
                <a:gd name="T90" fmla="*/ 811 w 1308"/>
                <a:gd name="T91" fmla="*/ 544 h 554"/>
                <a:gd name="T92" fmla="*/ 889 w 1308"/>
                <a:gd name="T93" fmla="*/ 533 h 554"/>
                <a:gd name="T94" fmla="*/ 964 w 1308"/>
                <a:gd name="T95" fmla="*/ 517 h 554"/>
                <a:gd name="T96" fmla="*/ 1034 w 1308"/>
                <a:gd name="T97" fmla="*/ 498 h 554"/>
                <a:gd name="T98" fmla="*/ 1085 w 1308"/>
                <a:gd name="T99" fmla="*/ 480 h 554"/>
                <a:gd name="T100" fmla="*/ 1138 w 1308"/>
                <a:gd name="T101" fmla="*/ 457 h 554"/>
                <a:gd name="T102" fmla="*/ 1175 w 1308"/>
                <a:gd name="T103" fmla="*/ 438 h 554"/>
                <a:gd name="T104" fmla="*/ 1207 w 1308"/>
                <a:gd name="T105" fmla="*/ 418 h 554"/>
                <a:gd name="T106" fmla="*/ 1236 w 1308"/>
                <a:gd name="T107" fmla="*/ 396 h 554"/>
                <a:gd name="T108" fmla="*/ 1260 w 1308"/>
                <a:gd name="T109" fmla="*/ 374 h 554"/>
                <a:gd name="T110" fmla="*/ 1281 w 1308"/>
                <a:gd name="T111" fmla="*/ 347 h 554"/>
                <a:gd name="T112" fmla="*/ 1295 w 1308"/>
                <a:gd name="T113" fmla="*/ 32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8" h="554">
                  <a:moveTo>
                    <a:pt x="1308" y="271"/>
                  </a:moveTo>
                  <a:lnTo>
                    <a:pt x="1308" y="264"/>
                  </a:lnTo>
                  <a:lnTo>
                    <a:pt x="1308" y="261"/>
                  </a:lnTo>
                  <a:lnTo>
                    <a:pt x="1307" y="257"/>
                  </a:lnTo>
                  <a:lnTo>
                    <a:pt x="1307" y="254"/>
                  </a:lnTo>
                  <a:lnTo>
                    <a:pt x="1307" y="250"/>
                  </a:lnTo>
                  <a:lnTo>
                    <a:pt x="1306" y="247"/>
                  </a:lnTo>
                  <a:lnTo>
                    <a:pt x="1305" y="243"/>
                  </a:lnTo>
                  <a:lnTo>
                    <a:pt x="1304" y="240"/>
                  </a:lnTo>
                  <a:lnTo>
                    <a:pt x="1303" y="237"/>
                  </a:lnTo>
                  <a:lnTo>
                    <a:pt x="1302" y="233"/>
                  </a:lnTo>
                  <a:lnTo>
                    <a:pt x="1301" y="230"/>
                  </a:lnTo>
                  <a:lnTo>
                    <a:pt x="1300" y="226"/>
                  </a:lnTo>
                  <a:lnTo>
                    <a:pt x="1299" y="223"/>
                  </a:lnTo>
                  <a:lnTo>
                    <a:pt x="1297" y="220"/>
                  </a:lnTo>
                  <a:lnTo>
                    <a:pt x="1296" y="216"/>
                  </a:lnTo>
                  <a:lnTo>
                    <a:pt x="1294" y="213"/>
                  </a:lnTo>
                  <a:lnTo>
                    <a:pt x="1293" y="209"/>
                  </a:lnTo>
                  <a:lnTo>
                    <a:pt x="1291" y="206"/>
                  </a:lnTo>
                  <a:lnTo>
                    <a:pt x="1289" y="203"/>
                  </a:lnTo>
                  <a:lnTo>
                    <a:pt x="1287" y="199"/>
                  </a:lnTo>
                  <a:lnTo>
                    <a:pt x="1285" y="196"/>
                  </a:lnTo>
                  <a:lnTo>
                    <a:pt x="1283" y="193"/>
                  </a:lnTo>
                  <a:lnTo>
                    <a:pt x="1280" y="189"/>
                  </a:lnTo>
                  <a:lnTo>
                    <a:pt x="1278" y="186"/>
                  </a:lnTo>
                  <a:lnTo>
                    <a:pt x="1275" y="183"/>
                  </a:lnTo>
                  <a:lnTo>
                    <a:pt x="1273" y="179"/>
                  </a:lnTo>
                  <a:lnTo>
                    <a:pt x="1270" y="176"/>
                  </a:lnTo>
                  <a:lnTo>
                    <a:pt x="1267" y="173"/>
                  </a:lnTo>
                  <a:lnTo>
                    <a:pt x="1264" y="170"/>
                  </a:lnTo>
                  <a:lnTo>
                    <a:pt x="1261" y="167"/>
                  </a:lnTo>
                  <a:lnTo>
                    <a:pt x="1258" y="163"/>
                  </a:lnTo>
                  <a:lnTo>
                    <a:pt x="1255" y="160"/>
                  </a:lnTo>
                  <a:lnTo>
                    <a:pt x="1252" y="157"/>
                  </a:lnTo>
                  <a:lnTo>
                    <a:pt x="1248" y="154"/>
                  </a:lnTo>
                  <a:lnTo>
                    <a:pt x="1245" y="151"/>
                  </a:lnTo>
                  <a:lnTo>
                    <a:pt x="1241" y="148"/>
                  </a:lnTo>
                  <a:lnTo>
                    <a:pt x="1238" y="145"/>
                  </a:lnTo>
                  <a:lnTo>
                    <a:pt x="1234" y="142"/>
                  </a:lnTo>
                  <a:lnTo>
                    <a:pt x="1230" y="139"/>
                  </a:lnTo>
                  <a:lnTo>
                    <a:pt x="1226" y="136"/>
                  </a:lnTo>
                  <a:lnTo>
                    <a:pt x="1222" y="133"/>
                  </a:lnTo>
                  <a:lnTo>
                    <a:pt x="1218" y="130"/>
                  </a:lnTo>
                  <a:lnTo>
                    <a:pt x="1214" y="127"/>
                  </a:lnTo>
                  <a:lnTo>
                    <a:pt x="1209" y="124"/>
                  </a:lnTo>
                  <a:lnTo>
                    <a:pt x="1205" y="121"/>
                  </a:lnTo>
                  <a:lnTo>
                    <a:pt x="1201" y="118"/>
                  </a:lnTo>
                  <a:lnTo>
                    <a:pt x="1191" y="112"/>
                  </a:lnTo>
                  <a:lnTo>
                    <a:pt x="1187" y="110"/>
                  </a:lnTo>
                  <a:lnTo>
                    <a:pt x="1182" y="107"/>
                  </a:lnTo>
                  <a:lnTo>
                    <a:pt x="1177" y="104"/>
                  </a:lnTo>
                  <a:lnTo>
                    <a:pt x="1172" y="101"/>
                  </a:lnTo>
                  <a:lnTo>
                    <a:pt x="1167" y="99"/>
                  </a:lnTo>
                  <a:lnTo>
                    <a:pt x="1162" y="96"/>
                  </a:lnTo>
                  <a:lnTo>
                    <a:pt x="1156" y="93"/>
                  </a:lnTo>
                  <a:lnTo>
                    <a:pt x="1151" y="91"/>
                  </a:lnTo>
                  <a:lnTo>
                    <a:pt x="1146" y="88"/>
                  </a:lnTo>
                  <a:lnTo>
                    <a:pt x="1140" y="86"/>
                  </a:lnTo>
                  <a:lnTo>
                    <a:pt x="1129" y="81"/>
                  </a:lnTo>
                  <a:lnTo>
                    <a:pt x="1124" y="78"/>
                  </a:lnTo>
                  <a:lnTo>
                    <a:pt x="1118" y="76"/>
                  </a:lnTo>
                  <a:lnTo>
                    <a:pt x="1112" y="74"/>
                  </a:lnTo>
                  <a:lnTo>
                    <a:pt x="1100" y="69"/>
                  </a:lnTo>
                  <a:lnTo>
                    <a:pt x="1094" y="67"/>
                  </a:lnTo>
                  <a:lnTo>
                    <a:pt x="1082" y="62"/>
                  </a:lnTo>
                  <a:lnTo>
                    <a:pt x="1075" y="60"/>
                  </a:lnTo>
                  <a:lnTo>
                    <a:pt x="1063" y="56"/>
                  </a:lnTo>
                  <a:lnTo>
                    <a:pt x="1056" y="54"/>
                  </a:lnTo>
                  <a:lnTo>
                    <a:pt x="1043" y="50"/>
                  </a:lnTo>
                  <a:lnTo>
                    <a:pt x="1037" y="48"/>
                  </a:lnTo>
                  <a:lnTo>
                    <a:pt x="1023" y="44"/>
                  </a:lnTo>
                  <a:lnTo>
                    <a:pt x="1016" y="42"/>
                  </a:lnTo>
                  <a:lnTo>
                    <a:pt x="1010" y="40"/>
                  </a:lnTo>
                  <a:lnTo>
                    <a:pt x="1003" y="38"/>
                  </a:lnTo>
                  <a:lnTo>
                    <a:pt x="996" y="37"/>
                  </a:lnTo>
                  <a:lnTo>
                    <a:pt x="989" y="35"/>
                  </a:lnTo>
                  <a:lnTo>
                    <a:pt x="967" y="30"/>
                  </a:lnTo>
                  <a:lnTo>
                    <a:pt x="960" y="29"/>
                  </a:lnTo>
                  <a:lnTo>
                    <a:pt x="953" y="27"/>
                  </a:lnTo>
                  <a:lnTo>
                    <a:pt x="945" y="26"/>
                  </a:lnTo>
                  <a:lnTo>
                    <a:pt x="938" y="24"/>
                  </a:lnTo>
                  <a:lnTo>
                    <a:pt x="930" y="23"/>
                  </a:lnTo>
                  <a:lnTo>
                    <a:pt x="908" y="19"/>
                  </a:lnTo>
                  <a:lnTo>
                    <a:pt x="900" y="18"/>
                  </a:lnTo>
                  <a:lnTo>
                    <a:pt x="893" y="16"/>
                  </a:lnTo>
                  <a:lnTo>
                    <a:pt x="870" y="13"/>
                  </a:lnTo>
                  <a:lnTo>
                    <a:pt x="862" y="12"/>
                  </a:lnTo>
                  <a:lnTo>
                    <a:pt x="854" y="11"/>
                  </a:lnTo>
                  <a:lnTo>
                    <a:pt x="846" y="10"/>
                  </a:lnTo>
                  <a:lnTo>
                    <a:pt x="838" y="9"/>
                  </a:lnTo>
                  <a:lnTo>
                    <a:pt x="830" y="8"/>
                  </a:lnTo>
                  <a:lnTo>
                    <a:pt x="807" y="6"/>
                  </a:lnTo>
                  <a:lnTo>
                    <a:pt x="799" y="5"/>
                  </a:lnTo>
                  <a:lnTo>
                    <a:pt x="791" y="5"/>
                  </a:lnTo>
                  <a:lnTo>
                    <a:pt x="783" y="4"/>
                  </a:lnTo>
                  <a:lnTo>
                    <a:pt x="774" y="4"/>
                  </a:lnTo>
                  <a:lnTo>
                    <a:pt x="750" y="2"/>
                  </a:lnTo>
                  <a:lnTo>
                    <a:pt x="742" y="2"/>
                  </a:lnTo>
                  <a:lnTo>
                    <a:pt x="718" y="1"/>
                  </a:lnTo>
                  <a:lnTo>
                    <a:pt x="709" y="1"/>
                  </a:lnTo>
                  <a:lnTo>
                    <a:pt x="693" y="0"/>
                  </a:lnTo>
                  <a:lnTo>
                    <a:pt x="685" y="0"/>
                  </a:lnTo>
                  <a:lnTo>
                    <a:pt x="668" y="0"/>
                  </a:lnTo>
                  <a:lnTo>
                    <a:pt x="660" y="0"/>
                  </a:lnTo>
                  <a:lnTo>
                    <a:pt x="636" y="1"/>
                  </a:lnTo>
                  <a:lnTo>
                    <a:pt x="627" y="1"/>
                  </a:lnTo>
                  <a:lnTo>
                    <a:pt x="611" y="2"/>
                  </a:lnTo>
                  <a:lnTo>
                    <a:pt x="603" y="2"/>
                  </a:lnTo>
                  <a:lnTo>
                    <a:pt x="578" y="3"/>
                  </a:lnTo>
                  <a:lnTo>
                    <a:pt x="570" y="4"/>
                  </a:lnTo>
                  <a:lnTo>
                    <a:pt x="562" y="4"/>
                  </a:lnTo>
                  <a:lnTo>
                    <a:pt x="554" y="5"/>
                  </a:lnTo>
                  <a:lnTo>
                    <a:pt x="546" y="6"/>
                  </a:lnTo>
                  <a:lnTo>
                    <a:pt x="522" y="8"/>
                  </a:lnTo>
                  <a:lnTo>
                    <a:pt x="513" y="9"/>
                  </a:lnTo>
                  <a:lnTo>
                    <a:pt x="497" y="11"/>
                  </a:lnTo>
                  <a:lnTo>
                    <a:pt x="489" y="12"/>
                  </a:lnTo>
                  <a:lnTo>
                    <a:pt x="481" y="13"/>
                  </a:lnTo>
                  <a:lnTo>
                    <a:pt x="458" y="16"/>
                  </a:lnTo>
                  <a:lnTo>
                    <a:pt x="450" y="17"/>
                  </a:lnTo>
                  <a:lnTo>
                    <a:pt x="442" y="18"/>
                  </a:lnTo>
                  <a:lnTo>
                    <a:pt x="427" y="21"/>
                  </a:lnTo>
                  <a:lnTo>
                    <a:pt x="419" y="22"/>
                  </a:lnTo>
                  <a:lnTo>
                    <a:pt x="411" y="23"/>
                  </a:lnTo>
                  <a:lnTo>
                    <a:pt x="404" y="25"/>
                  </a:lnTo>
                  <a:lnTo>
                    <a:pt x="389" y="28"/>
                  </a:lnTo>
                  <a:lnTo>
                    <a:pt x="381" y="29"/>
                  </a:lnTo>
                  <a:lnTo>
                    <a:pt x="374" y="31"/>
                  </a:lnTo>
                  <a:lnTo>
                    <a:pt x="352" y="36"/>
                  </a:lnTo>
                  <a:lnTo>
                    <a:pt x="344" y="38"/>
                  </a:lnTo>
                  <a:lnTo>
                    <a:pt x="337" y="39"/>
                  </a:lnTo>
                  <a:lnTo>
                    <a:pt x="330" y="41"/>
                  </a:lnTo>
                  <a:lnTo>
                    <a:pt x="323" y="43"/>
                  </a:lnTo>
                  <a:lnTo>
                    <a:pt x="302" y="49"/>
                  </a:lnTo>
                  <a:lnTo>
                    <a:pt x="295" y="51"/>
                  </a:lnTo>
                  <a:lnTo>
                    <a:pt x="281" y="55"/>
                  </a:lnTo>
                  <a:lnTo>
                    <a:pt x="275" y="57"/>
                  </a:lnTo>
                  <a:lnTo>
                    <a:pt x="261" y="61"/>
                  </a:lnTo>
                  <a:lnTo>
                    <a:pt x="255" y="63"/>
                  </a:lnTo>
                  <a:lnTo>
                    <a:pt x="249" y="66"/>
                  </a:lnTo>
                  <a:lnTo>
                    <a:pt x="242" y="68"/>
                  </a:lnTo>
                  <a:lnTo>
                    <a:pt x="236" y="70"/>
                  </a:lnTo>
                  <a:lnTo>
                    <a:pt x="230" y="72"/>
                  </a:lnTo>
                  <a:lnTo>
                    <a:pt x="223" y="75"/>
                  </a:lnTo>
                  <a:lnTo>
                    <a:pt x="211" y="80"/>
                  </a:lnTo>
                  <a:lnTo>
                    <a:pt x="205" y="82"/>
                  </a:lnTo>
                  <a:lnTo>
                    <a:pt x="199" y="85"/>
                  </a:lnTo>
                  <a:lnTo>
                    <a:pt x="193" y="87"/>
                  </a:lnTo>
                  <a:lnTo>
                    <a:pt x="182" y="92"/>
                  </a:lnTo>
                  <a:lnTo>
                    <a:pt x="176" y="95"/>
                  </a:lnTo>
                  <a:lnTo>
                    <a:pt x="170" y="97"/>
                  </a:lnTo>
                  <a:lnTo>
                    <a:pt x="165" y="100"/>
                  </a:lnTo>
                  <a:lnTo>
                    <a:pt x="160" y="103"/>
                  </a:lnTo>
                  <a:lnTo>
                    <a:pt x="154" y="105"/>
                  </a:lnTo>
                  <a:lnTo>
                    <a:pt x="149" y="108"/>
                  </a:lnTo>
                  <a:lnTo>
                    <a:pt x="144" y="111"/>
                  </a:lnTo>
                  <a:lnTo>
                    <a:pt x="139" y="114"/>
                  </a:lnTo>
                  <a:lnTo>
                    <a:pt x="134" y="117"/>
                  </a:lnTo>
                  <a:lnTo>
                    <a:pt x="129" y="119"/>
                  </a:lnTo>
                  <a:lnTo>
                    <a:pt x="124" y="122"/>
                  </a:lnTo>
                  <a:lnTo>
                    <a:pt x="119" y="125"/>
                  </a:lnTo>
                  <a:lnTo>
                    <a:pt x="114" y="128"/>
                  </a:lnTo>
                  <a:lnTo>
                    <a:pt x="110" y="131"/>
                  </a:lnTo>
                  <a:lnTo>
                    <a:pt x="105" y="134"/>
                  </a:lnTo>
                  <a:lnTo>
                    <a:pt x="101" y="137"/>
                  </a:lnTo>
                  <a:lnTo>
                    <a:pt x="97" y="140"/>
                  </a:lnTo>
                  <a:lnTo>
                    <a:pt x="92" y="143"/>
                  </a:lnTo>
                  <a:lnTo>
                    <a:pt x="88" y="146"/>
                  </a:lnTo>
                  <a:lnTo>
                    <a:pt x="84" y="149"/>
                  </a:lnTo>
                  <a:lnTo>
                    <a:pt x="80" y="152"/>
                  </a:lnTo>
                  <a:lnTo>
                    <a:pt x="76" y="155"/>
                  </a:lnTo>
                  <a:lnTo>
                    <a:pt x="72" y="159"/>
                  </a:lnTo>
                  <a:lnTo>
                    <a:pt x="69" y="162"/>
                  </a:lnTo>
                  <a:lnTo>
                    <a:pt x="65" y="165"/>
                  </a:lnTo>
                  <a:lnTo>
                    <a:pt x="62" y="168"/>
                  </a:lnTo>
                  <a:lnTo>
                    <a:pt x="58" y="171"/>
                  </a:lnTo>
                  <a:lnTo>
                    <a:pt x="55" y="175"/>
                  </a:lnTo>
                  <a:lnTo>
                    <a:pt x="52" y="178"/>
                  </a:lnTo>
                  <a:lnTo>
                    <a:pt x="49" y="181"/>
                  </a:lnTo>
                  <a:lnTo>
                    <a:pt x="45" y="184"/>
                  </a:lnTo>
                  <a:lnTo>
                    <a:pt x="43" y="188"/>
                  </a:lnTo>
                  <a:lnTo>
                    <a:pt x="40" y="191"/>
                  </a:lnTo>
                  <a:lnTo>
                    <a:pt x="37" y="194"/>
                  </a:lnTo>
                  <a:lnTo>
                    <a:pt x="34" y="198"/>
                  </a:lnTo>
                  <a:lnTo>
                    <a:pt x="32" y="201"/>
                  </a:lnTo>
                  <a:lnTo>
                    <a:pt x="27" y="208"/>
                  </a:lnTo>
                  <a:lnTo>
                    <a:pt x="25" y="211"/>
                  </a:lnTo>
                  <a:lnTo>
                    <a:pt x="22" y="214"/>
                  </a:lnTo>
                  <a:lnTo>
                    <a:pt x="20" y="218"/>
                  </a:lnTo>
                  <a:lnTo>
                    <a:pt x="18" y="221"/>
                  </a:lnTo>
                  <a:lnTo>
                    <a:pt x="16" y="225"/>
                  </a:lnTo>
                  <a:lnTo>
                    <a:pt x="15" y="228"/>
                  </a:lnTo>
                  <a:lnTo>
                    <a:pt x="13" y="231"/>
                  </a:lnTo>
                  <a:lnTo>
                    <a:pt x="12" y="235"/>
                  </a:lnTo>
                  <a:lnTo>
                    <a:pt x="10" y="238"/>
                  </a:lnTo>
                  <a:lnTo>
                    <a:pt x="9" y="242"/>
                  </a:lnTo>
                  <a:lnTo>
                    <a:pt x="7" y="245"/>
                  </a:lnTo>
                  <a:lnTo>
                    <a:pt x="5" y="252"/>
                  </a:lnTo>
                  <a:lnTo>
                    <a:pt x="4" y="256"/>
                  </a:lnTo>
                  <a:lnTo>
                    <a:pt x="3" y="259"/>
                  </a:lnTo>
                  <a:lnTo>
                    <a:pt x="3" y="263"/>
                  </a:lnTo>
                  <a:lnTo>
                    <a:pt x="2" y="266"/>
                  </a:lnTo>
                  <a:lnTo>
                    <a:pt x="2" y="270"/>
                  </a:lnTo>
                  <a:lnTo>
                    <a:pt x="1" y="273"/>
                  </a:lnTo>
                  <a:lnTo>
                    <a:pt x="1" y="276"/>
                  </a:lnTo>
                  <a:lnTo>
                    <a:pt x="0" y="280"/>
                  </a:lnTo>
                  <a:lnTo>
                    <a:pt x="0" y="283"/>
                  </a:lnTo>
                  <a:lnTo>
                    <a:pt x="0" y="290"/>
                  </a:lnTo>
                  <a:lnTo>
                    <a:pt x="1" y="294"/>
                  </a:lnTo>
                  <a:lnTo>
                    <a:pt x="1" y="297"/>
                  </a:lnTo>
                  <a:lnTo>
                    <a:pt x="1" y="301"/>
                  </a:lnTo>
                  <a:lnTo>
                    <a:pt x="2" y="304"/>
                  </a:lnTo>
                  <a:lnTo>
                    <a:pt x="2" y="308"/>
                  </a:lnTo>
                  <a:lnTo>
                    <a:pt x="3" y="311"/>
                  </a:lnTo>
                  <a:lnTo>
                    <a:pt x="4" y="315"/>
                  </a:lnTo>
                  <a:lnTo>
                    <a:pt x="5" y="318"/>
                  </a:lnTo>
                  <a:lnTo>
                    <a:pt x="6" y="321"/>
                  </a:lnTo>
                  <a:lnTo>
                    <a:pt x="7" y="325"/>
                  </a:lnTo>
                  <a:lnTo>
                    <a:pt x="8" y="328"/>
                  </a:lnTo>
                  <a:lnTo>
                    <a:pt x="9" y="332"/>
                  </a:lnTo>
                  <a:lnTo>
                    <a:pt x="11" y="335"/>
                  </a:lnTo>
                  <a:lnTo>
                    <a:pt x="12" y="339"/>
                  </a:lnTo>
                  <a:lnTo>
                    <a:pt x="14" y="342"/>
                  </a:lnTo>
                  <a:lnTo>
                    <a:pt x="16" y="345"/>
                  </a:lnTo>
                  <a:lnTo>
                    <a:pt x="17" y="349"/>
                  </a:lnTo>
                  <a:lnTo>
                    <a:pt x="19" y="352"/>
                  </a:lnTo>
                  <a:lnTo>
                    <a:pt x="21" y="355"/>
                  </a:lnTo>
                  <a:lnTo>
                    <a:pt x="24" y="359"/>
                  </a:lnTo>
                  <a:lnTo>
                    <a:pt x="26" y="362"/>
                  </a:lnTo>
                  <a:lnTo>
                    <a:pt x="28" y="365"/>
                  </a:lnTo>
                  <a:lnTo>
                    <a:pt x="31" y="369"/>
                  </a:lnTo>
                  <a:lnTo>
                    <a:pt x="33" y="372"/>
                  </a:lnTo>
                  <a:lnTo>
                    <a:pt x="36" y="375"/>
                  </a:lnTo>
                  <a:lnTo>
                    <a:pt x="38" y="378"/>
                  </a:lnTo>
                  <a:lnTo>
                    <a:pt x="41" y="382"/>
                  </a:lnTo>
                  <a:lnTo>
                    <a:pt x="44" y="385"/>
                  </a:lnTo>
                  <a:lnTo>
                    <a:pt x="47" y="388"/>
                  </a:lnTo>
                  <a:lnTo>
                    <a:pt x="50" y="391"/>
                  </a:lnTo>
                  <a:lnTo>
                    <a:pt x="53" y="394"/>
                  </a:lnTo>
                  <a:lnTo>
                    <a:pt x="57" y="398"/>
                  </a:lnTo>
                  <a:lnTo>
                    <a:pt x="60" y="401"/>
                  </a:lnTo>
                  <a:lnTo>
                    <a:pt x="63" y="404"/>
                  </a:lnTo>
                  <a:lnTo>
                    <a:pt x="67" y="407"/>
                  </a:lnTo>
                  <a:lnTo>
                    <a:pt x="71" y="410"/>
                  </a:lnTo>
                  <a:lnTo>
                    <a:pt x="75" y="413"/>
                  </a:lnTo>
                  <a:lnTo>
                    <a:pt x="78" y="416"/>
                  </a:lnTo>
                  <a:lnTo>
                    <a:pt x="82" y="419"/>
                  </a:lnTo>
                  <a:lnTo>
                    <a:pt x="86" y="422"/>
                  </a:lnTo>
                  <a:lnTo>
                    <a:pt x="90" y="425"/>
                  </a:lnTo>
                  <a:lnTo>
                    <a:pt x="95" y="428"/>
                  </a:lnTo>
                  <a:lnTo>
                    <a:pt x="99" y="431"/>
                  </a:lnTo>
                  <a:lnTo>
                    <a:pt x="103" y="434"/>
                  </a:lnTo>
                  <a:lnTo>
                    <a:pt x="108" y="437"/>
                  </a:lnTo>
                  <a:lnTo>
                    <a:pt x="117" y="442"/>
                  </a:lnTo>
                  <a:lnTo>
                    <a:pt x="122" y="445"/>
                  </a:lnTo>
                  <a:lnTo>
                    <a:pt x="126" y="448"/>
                  </a:lnTo>
                  <a:lnTo>
                    <a:pt x="131" y="451"/>
                  </a:lnTo>
                  <a:lnTo>
                    <a:pt x="136" y="453"/>
                  </a:lnTo>
                  <a:lnTo>
                    <a:pt x="141" y="456"/>
                  </a:lnTo>
                  <a:lnTo>
                    <a:pt x="146" y="459"/>
                  </a:lnTo>
                  <a:lnTo>
                    <a:pt x="152" y="461"/>
                  </a:lnTo>
                  <a:lnTo>
                    <a:pt x="157" y="464"/>
                  </a:lnTo>
                  <a:lnTo>
                    <a:pt x="162" y="466"/>
                  </a:lnTo>
                  <a:lnTo>
                    <a:pt x="168" y="469"/>
                  </a:lnTo>
                  <a:lnTo>
                    <a:pt x="179" y="474"/>
                  </a:lnTo>
                  <a:lnTo>
                    <a:pt x="185" y="476"/>
                  </a:lnTo>
                  <a:lnTo>
                    <a:pt x="190" y="479"/>
                  </a:lnTo>
                  <a:lnTo>
                    <a:pt x="196" y="481"/>
                  </a:lnTo>
                  <a:lnTo>
                    <a:pt x="208" y="486"/>
                  </a:lnTo>
                  <a:lnTo>
                    <a:pt x="214" y="488"/>
                  </a:lnTo>
                  <a:lnTo>
                    <a:pt x="226" y="492"/>
                  </a:lnTo>
                  <a:lnTo>
                    <a:pt x="233" y="495"/>
                  </a:lnTo>
                  <a:lnTo>
                    <a:pt x="245" y="499"/>
                  </a:lnTo>
                  <a:lnTo>
                    <a:pt x="252" y="501"/>
                  </a:lnTo>
                  <a:lnTo>
                    <a:pt x="265" y="505"/>
                  </a:lnTo>
                  <a:lnTo>
                    <a:pt x="272" y="507"/>
                  </a:lnTo>
                  <a:lnTo>
                    <a:pt x="285" y="511"/>
                  </a:lnTo>
                  <a:lnTo>
                    <a:pt x="292" y="513"/>
                  </a:lnTo>
                  <a:lnTo>
                    <a:pt x="299" y="514"/>
                  </a:lnTo>
                  <a:lnTo>
                    <a:pt x="306" y="516"/>
                  </a:lnTo>
                  <a:lnTo>
                    <a:pt x="313" y="518"/>
                  </a:lnTo>
                  <a:lnTo>
                    <a:pt x="320" y="520"/>
                  </a:lnTo>
                  <a:lnTo>
                    <a:pt x="341" y="525"/>
                  </a:lnTo>
                  <a:lnTo>
                    <a:pt x="348" y="526"/>
                  </a:lnTo>
                  <a:lnTo>
                    <a:pt x="356" y="528"/>
                  </a:lnTo>
                  <a:lnTo>
                    <a:pt x="363" y="529"/>
                  </a:lnTo>
                  <a:lnTo>
                    <a:pt x="370" y="531"/>
                  </a:lnTo>
                  <a:lnTo>
                    <a:pt x="378" y="532"/>
                  </a:lnTo>
                  <a:lnTo>
                    <a:pt x="400" y="536"/>
                  </a:lnTo>
                  <a:lnTo>
                    <a:pt x="408" y="537"/>
                  </a:lnTo>
                  <a:lnTo>
                    <a:pt x="415" y="538"/>
                  </a:lnTo>
                  <a:lnTo>
                    <a:pt x="439" y="542"/>
                  </a:lnTo>
                  <a:lnTo>
                    <a:pt x="446" y="543"/>
                  </a:lnTo>
                  <a:lnTo>
                    <a:pt x="454" y="544"/>
                  </a:lnTo>
                  <a:lnTo>
                    <a:pt x="462" y="545"/>
                  </a:lnTo>
                  <a:lnTo>
                    <a:pt x="470" y="545"/>
                  </a:lnTo>
                  <a:lnTo>
                    <a:pt x="478" y="546"/>
                  </a:lnTo>
                  <a:lnTo>
                    <a:pt x="502" y="549"/>
                  </a:lnTo>
                  <a:lnTo>
                    <a:pt x="510" y="549"/>
                  </a:lnTo>
                  <a:lnTo>
                    <a:pt x="518" y="550"/>
                  </a:lnTo>
                  <a:lnTo>
                    <a:pt x="526" y="550"/>
                  </a:lnTo>
                  <a:lnTo>
                    <a:pt x="534" y="551"/>
                  </a:lnTo>
                  <a:lnTo>
                    <a:pt x="558" y="553"/>
                  </a:lnTo>
                  <a:lnTo>
                    <a:pt x="566" y="553"/>
                  </a:lnTo>
                  <a:lnTo>
                    <a:pt x="591" y="554"/>
                  </a:lnTo>
                  <a:lnTo>
                    <a:pt x="599" y="554"/>
                  </a:lnTo>
                  <a:lnTo>
                    <a:pt x="615" y="554"/>
                  </a:lnTo>
                  <a:lnTo>
                    <a:pt x="623" y="554"/>
                  </a:lnTo>
                  <a:lnTo>
                    <a:pt x="640" y="554"/>
                  </a:lnTo>
                  <a:lnTo>
                    <a:pt x="648" y="554"/>
                  </a:lnTo>
                  <a:lnTo>
                    <a:pt x="673" y="554"/>
                  </a:lnTo>
                  <a:lnTo>
                    <a:pt x="681" y="554"/>
                  </a:lnTo>
                  <a:lnTo>
                    <a:pt x="697" y="553"/>
                  </a:lnTo>
                  <a:lnTo>
                    <a:pt x="706" y="553"/>
                  </a:lnTo>
                  <a:lnTo>
                    <a:pt x="730" y="551"/>
                  </a:lnTo>
                  <a:lnTo>
                    <a:pt x="738" y="551"/>
                  </a:lnTo>
                  <a:lnTo>
                    <a:pt x="746" y="550"/>
                  </a:lnTo>
                  <a:lnTo>
                    <a:pt x="754" y="550"/>
                  </a:lnTo>
                  <a:lnTo>
                    <a:pt x="763" y="549"/>
                  </a:lnTo>
                  <a:lnTo>
                    <a:pt x="787" y="547"/>
                  </a:lnTo>
                  <a:lnTo>
                    <a:pt x="795" y="546"/>
                  </a:lnTo>
                  <a:lnTo>
                    <a:pt x="811" y="544"/>
                  </a:lnTo>
                  <a:lnTo>
                    <a:pt x="819" y="543"/>
                  </a:lnTo>
                  <a:lnTo>
                    <a:pt x="827" y="542"/>
                  </a:lnTo>
                  <a:lnTo>
                    <a:pt x="850" y="539"/>
                  </a:lnTo>
                  <a:lnTo>
                    <a:pt x="858" y="538"/>
                  </a:lnTo>
                  <a:lnTo>
                    <a:pt x="866" y="537"/>
                  </a:lnTo>
                  <a:lnTo>
                    <a:pt x="881" y="534"/>
                  </a:lnTo>
                  <a:lnTo>
                    <a:pt x="889" y="533"/>
                  </a:lnTo>
                  <a:lnTo>
                    <a:pt x="897" y="531"/>
                  </a:lnTo>
                  <a:lnTo>
                    <a:pt x="904" y="530"/>
                  </a:lnTo>
                  <a:lnTo>
                    <a:pt x="920" y="527"/>
                  </a:lnTo>
                  <a:lnTo>
                    <a:pt x="927" y="525"/>
                  </a:lnTo>
                  <a:lnTo>
                    <a:pt x="934" y="524"/>
                  </a:lnTo>
                  <a:lnTo>
                    <a:pt x="956" y="519"/>
                  </a:lnTo>
                  <a:lnTo>
                    <a:pt x="964" y="517"/>
                  </a:lnTo>
                  <a:lnTo>
                    <a:pt x="971" y="515"/>
                  </a:lnTo>
                  <a:lnTo>
                    <a:pt x="978" y="514"/>
                  </a:lnTo>
                  <a:lnTo>
                    <a:pt x="985" y="512"/>
                  </a:lnTo>
                  <a:lnTo>
                    <a:pt x="1006" y="506"/>
                  </a:lnTo>
                  <a:lnTo>
                    <a:pt x="1013" y="504"/>
                  </a:lnTo>
                  <a:lnTo>
                    <a:pt x="1027" y="500"/>
                  </a:lnTo>
                  <a:lnTo>
                    <a:pt x="1034" y="498"/>
                  </a:lnTo>
                  <a:lnTo>
                    <a:pt x="1047" y="494"/>
                  </a:lnTo>
                  <a:lnTo>
                    <a:pt x="1053" y="491"/>
                  </a:lnTo>
                  <a:lnTo>
                    <a:pt x="1060" y="489"/>
                  </a:lnTo>
                  <a:lnTo>
                    <a:pt x="1066" y="487"/>
                  </a:lnTo>
                  <a:lnTo>
                    <a:pt x="1073" y="485"/>
                  </a:lnTo>
                  <a:lnTo>
                    <a:pt x="1079" y="482"/>
                  </a:lnTo>
                  <a:lnTo>
                    <a:pt x="1085" y="480"/>
                  </a:lnTo>
                  <a:lnTo>
                    <a:pt x="1097" y="475"/>
                  </a:lnTo>
                  <a:lnTo>
                    <a:pt x="1103" y="473"/>
                  </a:lnTo>
                  <a:lnTo>
                    <a:pt x="1109" y="470"/>
                  </a:lnTo>
                  <a:lnTo>
                    <a:pt x="1115" y="468"/>
                  </a:lnTo>
                  <a:lnTo>
                    <a:pt x="1127" y="462"/>
                  </a:lnTo>
                  <a:lnTo>
                    <a:pt x="1132" y="460"/>
                  </a:lnTo>
                  <a:lnTo>
                    <a:pt x="1138" y="457"/>
                  </a:lnTo>
                  <a:lnTo>
                    <a:pt x="1143" y="455"/>
                  </a:lnTo>
                  <a:lnTo>
                    <a:pt x="1149" y="452"/>
                  </a:lnTo>
                  <a:lnTo>
                    <a:pt x="1154" y="449"/>
                  </a:lnTo>
                  <a:lnTo>
                    <a:pt x="1159" y="446"/>
                  </a:lnTo>
                  <a:lnTo>
                    <a:pt x="1164" y="444"/>
                  </a:lnTo>
                  <a:lnTo>
                    <a:pt x="1170" y="441"/>
                  </a:lnTo>
                  <a:lnTo>
                    <a:pt x="1175" y="438"/>
                  </a:lnTo>
                  <a:lnTo>
                    <a:pt x="1180" y="435"/>
                  </a:lnTo>
                  <a:lnTo>
                    <a:pt x="1184" y="432"/>
                  </a:lnTo>
                  <a:lnTo>
                    <a:pt x="1189" y="429"/>
                  </a:lnTo>
                  <a:lnTo>
                    <a:pt x="1194" y="427"/>
                  </a:lnTo>
                  <a:lnTo>
                    <a:pt x="1198" y="424"/>
                  </a:lnTo>
                  <a:lnTo>
                    <a:pt x="1203" y="421"/>
                  </a:lnTo>
                  <a:lnTo>
                    <a:pt x="1207" y="418"/>
                  </a:lnTo>
                  <a:lnTo>
                    <a:pt x="1212" y="415"/>
                  </a:lnTo>
                  <a:lnTo>
                    <a:pt x="1216" y="412"/>
                  </a:lnTo>
                  <a:lnTo>
                    <a:pt x="1220" y="409"/>
                  </a:lnTo>
                  <a:lnTo>
                    <a:pt x="1224" y="405"/>
                  </a:lnTo>
                  <a:lnTo>
                    <a:pt x="1228" y="402"/>
                  </a:lnTo>
                  <a:lnTo>
                    <a:pt x="1232" y="399"/>
                  </a:lnTo>
                  <a:lnTo>
                    <a:pt x="1236" y="396"/>
                  </a:lnTo>
                  <a:lnTo>
                    <a:pt x="1239" y="393"/>
                  </a:lnTo>
                  <a:lnTo>
                    <a:pt x="1243" y="390"/>
                  </a:lnTo>
                  <a:lnTo>
                    <a:pt x="1247" y="387"/>
                  </a:lnTo>
                  <a:lnTo>
                    <a:pt x="1250" y="383"/>
                  </a:lnTo>
                  <a:lnTo>
                    <a:pt x="1253" y="380"/>
                  </a:lnTo>
                  <a:lnTo>
                    <a:pt x="1257" y="377"/>
                  </a:lnTo>
                  <a:lnTo>
                    <a:pt x="1260" y="374"/>
                  </a:lnTo>
                  <a:lnTo>
                    <a:pt x="1263" y="370"/>
                  </a:lnTo>
                  <a:lnTo>
                    <a:pt x="1266" y="367"/>
                  </a:lnTo>
                  <a:lnTo>
                    <a:pt x="1269" y="364"/>
                  </a:lnTo>
                  <a:lnTo>
                    <a:pt x="1271" y="360"/>
                  </a:lnTo>
                  <a:lnTo>
                    <a:pt x="1274" y="357"/>
                  </a:lnTo>
                  <a:lnTo>
                    <a:pt x="1277" y="354"/>
                  </a:lnTo>
                  <a:lnTo>
                    <a:pt x="1281" y="347"/>
                  </a:lnTo>
                  <a:lnTo>
                    <a:pt x="1284" y="344"/>
                  </a:lnTo>
                  <a:lnTo>
                    <a:pt x="1286" y="340"/>
                  </a:lnTo>
                  <a:lnTo>
                    <a:pt x="1288" y="337"/>
                  </a:lnTo>
                  <a:lnTo>
                    <a:pt x="1290" y="334"/>
                  </a:lnTo>
                  <a:lnTo>
                    <a:pt x="1292" y="330"/>
                  </a:lnTo>
                  <a:lnTo>
                    <a:pt x="1293" y="327"/>
                  </a:lnTo>
                  <a:lnTo>
                    <a:pt x="1295" y="323"/>
                  </a:lnTo>
                  <a:lnTo>
                    <a:pt x="1297" y="320"/>
                  </a:lnTo>
                </a:path>
              </a:pathLst>
            </a:custGeom>
            <a:noFill/>
            <a:ln w="9525" cap="flat">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p:cNvSpPr>
            <p:nvPr/>
          </p:nvSpPr>
          <p:spPr bwMode="auto">
            <a:xfrm>
              <a:off x="6224" y="2447"/>
              <a:ext cx="11" cy="49"/>
            </a:xfrm>
            <a:custGeom>
              <a:avLst/>
              <a:gdLst>
                <a:gd name="T0" fmla="*/ 0 w 11"/>
                <a:gd name="T1" fmla="*/ 49 h 49"/>
                <a:gd name="T2" fmla="*/ 1 w 11"/>
                <a:gd name="T3" fmla="*/ 45 h 49"/>
                <a:gd name="T4" fmla="*/ 3 w 11"/>
                <a:gd name="T5" fmla="*/ 42 h 49"/>
                <a:gd name="T6" fmla="*/ 4 w 11"/>
                <a:gd name="T7" fmla="*/ 38 h 49"/>
                <a:gd name="T8" fmla="*/ 6 w 11"/>
                <a:gd name="T9" fmla="*/ 32 h 49"/>
                <a:gd name="T10" fmla="*/ 7 w 11"/>
                <a:gd name="T11" fmla="*/ 28 h 49"/>
                <a:gd name="T12" fmla="*/ 8 w 11"/>
                <a:gd name="T13" fmla="*/ 25 h 49"/>
                <a:gd name="T14" fmla="*/ 9 w 11"/>
                <a:gd name="T15" fmla="*/ 21 h 49"/>
                <a:gd name="T16" fmla="*/ 9 w 11"/>
                <a:gd name="T17" fmla="*/ 18 h 49"/>
                <a:gd name="T18" fmla="*/ 10 w 11"/>
                <a:gd name="T19" fmla="*/ 14 h 49"/>
                <a:gd name="T20" fmla="*/ 10 w 11"/>
                <a:gd name="T21" fmla="*/ 11 h 49"/>
                <a:gd name="T22" fmla="*/ 11 w 11"/>
                <a:gd name="T23" fmla="*/ 7 h 49"/>
                <a:gd name="T24" fmla="*/ 11 w 11"/>
                <a:gd name="T25" fmla="*/ 4 h 49"/>
                <a:gd name="T26" fmla="*/ 11 w 11"/>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49">
                  <a:moveTo>
                    <a:pt x="0" y="49"/>
                  </a:moveTo>
                  <a:lnTo>
                    <a:pt x="1" y="45"/>
                  </a:lnTo>
                  <a:lnTo>
                    <a:pt x="3" y="42"/>
                  </a:lnTo>
                  <a:lnTo>
                    <a:pt x="4" y="38"/>
                  </a:lnTo>
                  <a:lnTo>
                    <a:pt x="6" y="32"/>
                  </a:lnTo>
                  <a:lnTo>
                    <a:pt x="7" y="28"/>
                  </a:lnTo>
                  <a:lnTo>
                    <a:pt x="8" y="25"/>
                  </a:lnTo>
                  <a:lnTo>
                    <a:pt x="9" y="21"/>
                  </a:lnTo>
                  <a:lnTo>
                    <a:pt x="9" y="18"/>
                  </a:lnTo>
                  <a:lnTo>
                    <a:pt x="10" y="14"/>
                  </a:lnTo>
                  <a:lnTo>
                    <a:pt x="10" y="11"/>
                  </a:lnTo>
                  <a:lnTo>
                    <a:pt x="11" y="7"/>
                  </a:lnTo>
                  <a:lnTo>
                    <a:pt x="11" y="4"/>
                  </a:lnTo>
                  <a:lnTo>
                    <a:pt x="11" y="0"/>
                  </a:lnTo>
                </a:path>
              </a:pathLst>
            </a:custGeom>
            <a:noFill/>
            <a:ln w="9525"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Line 8"/>
          <p:cNvSpPr>
            <a:spLocks noChangeShapeType="1"/>
          </p:cNvSpPr>
          <p:nvPr/>
        </p:nvSpPr>
        <p:spPr bwMode="auto">
          <a:xfrm>
            <a:off x="7153275" y="4267200"/>
            <a:ext cx="2173288" cy="95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9"/>
          <p:cNvSpPr>
            <a:spLocks noChangeShapeType="1"/>
          </p:cNvSpPr>
          <p:nvPr/>
        </p:nvSpPr>
        <p:spPr bwMode="auto">
          <a:xfrm flipH="1" flipV="1">
            <a:off x="7070725" y="2092325"/>
            <a:ext cx="82550" cy="217487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0"/>
          <p:cNvSpPr>
            <a:spLocks noChangeShapeType="1"/>
          </p:cNvSpPr>
          <p:nvPr/>
        </p:nvSpPr>
        <p:spPr bwMode="auto">
          <a:xfrm flipV="1">
            <a:off x="7070725" y="2009775"/>
            <a:ext cx="2168525" cy="8255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1"/>
          <p:cNvSpPr>
            <a:spLocks noChangeShapeType="1"/>
          </p:cNvSpPr>
          <p:nvPr/>
        </p:nvSpPr>
        <p:spPr bwMode="auto">
          <a:xfrm>
            <a:off x="9239250" y="2009775"/>
            <a:ext cx="87313" cy="226695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2"/>
          <p:cNvSpPr>
            <a:spLocks noEditPoints="1"/>
          </p:cNvSpPr>
          <p:nvPr/>
        </p:nvSpPr>
        <p:spPr bwMode="auto">
          <a:xfrm>
            <a:off x="7148513" y="3357563"/>
            <a:ext cx="573088" cy="912813"/>
          </a:xfrm>
          <a:custGeom>
            <a:avLst/>
            <a:gdLst>
              <a:gd name="T0" fmla="*/ 0 w 361"/>
              <a:gd name="T1" fmla="*/ 571 h 575"/>
              <a:gd name="T2" fmla="*/ 21 w 361"/>
              <a:gd name="T3" fmla="*/ 539 h 575"/>
              <a:gd name="T4" fmla="*/ 26 w 361"/>
              <a:gd name="T5" fmla="*/ 542 h 575"/>
              <a:gd name="T6" fmla="*/ 6 w 361"/>
              <a:gd name="T7" fmla="*/ 575 h 575"/>
              <a:gd name="T8" fmla="*/ 0 w 361"/>
              <a:gd name="T9" fmla="*/ 571 h 575"/>
              <a:gd name="T10" fmla="*/ 34 w 361"/>
              <a:gd name="T11" fmla="*/ 518 h 575"/>
              <a:gd name="T12" fmla="*/ 54 w 361"/>
              <a:gd name="T13" fmla="*/ 485 h 575"/>
              <a:gd name="T14" fmla="*/ 59 w 361"/>
              <a:gd name="T15" fmla="*/ 489 h 575"/>
              <a:gd name="T16" fmla="*/ 39 w 361"/>
              <a:gd name="T17" fmla="*/ 521 h 575"/>
              <a:gd name="T18" fmla="*/ 34 w 361"/>
              <a:gd name="T19" fmla="*/ 518 h 575"/>
              <a:gd name="T20" fmla="*/ 67 w 361"/>
              <a:gd name="T21" fmla="*/ 464 h 575"/>
              <a:gd name="T22" fmla="*/ 88 w 361"/>
              <a:gd name="T23" fmla="*/ 431 h 575"/>
              <a:gd name="T24" fmla="*/ 93 w 361"/>
              <a:gd name="T25" fmla="*/ 435 h 575"/>
              <a:gd name="T26" fmla="*/ 73 w 361"/>
              <a:gd name="T27" fmla="*/ 467 h 575"/>
              <a:gd name="T28" fmla="*/ 67 w 361"/>
              <a:gd name="T29" fmla="*/ 464 h 575"/>
              <a:gd name="T30" fmla="*/ 101 w 361"/>
              <a:gd name="T31" fmla="*/ 410 h 575"/>
              <a:gd name="T32" fmla="*/ 121 w 361"/>
              <a:gd name="T33" fmla="*/ 377 h 575"/>
              <a:gd name="T34" fmla="*/ 126 w 361"/>
              <a:gd name="T35" fmla="*/ 381 h 575"/>
              <a:gd name="T36" fmla="*/ 106 w 361"/>
              <a:gd name="T37" fmla="*/ 413 h 575"/>
              <a:gd name="T38" fmla="*/ 101 w 361"/>
              <a:gd name="T39" fmla="*/ 410 h 575"/>
              <a:gd name="T40" fmla="*/ 134 w 361"/>
              <a:gd name="T41" fmla="*/ 356 h 575"/>
              <a:gd name="T42" fmla="*/ 154 w 361"/>
              <a:gd name="T43" fmla="*/ 323 h 575"/>
              <a:gd name="T44" fmla="*/ 160 w 361"/>
              <a:gd name="T45" fmla="*/ 327 h 575"/>
              <a:gd name="T46" fmla="*/ 140 w 361"/>
              <a:gd name="T47" fmla="*/ 359 h 575"/>
              <a:gd name="T48" fmla="*/ 134 w 361"/>
              <a:gd name="T49" fmla="*/ 356 h 575"/>
              <a:gd name="T50" fmla="*/ 168 w 361"/>
              <a:gd name="T51" fmla="*/ 302 h 575"/>
              <a:gd name="T52" fmla="*/ 188 w 361"/>
              <a:gd name="T53" fmla="*/ 270 h 575"/>
              <a:gd name="T54" fmla="*/ 193 w 361"/>
              <a:gd name="T55" fmla="*/ 273 h 575"/>
              <a:gd name="T56" fmla="*/ 173 w 361"/>
              <a:gd name="T57" fmla="*/ 305 h 575"/>
              <a:gd name="T58" fmla="*/ 168 w 361"/>
              <a:gd name="T59" fmla="*/ 302 h 575"/>
              <a:gd name="T60" fmla="*/ 201 w 361"/>
              <a:gd name="T61" fmla="*/ 248 h 575"/>
              <a:gd name="T62" fmla="*/ 221 w 361"/>
              <a:gd name="T63" fmla="*/ 216 h 575"/>
              <a:gd name="T64" fmla="*/ 227 w 361"/>
              <a:gd name="T65" fmla="*/ 219 h 575"/>
              <a:gd name="T66" fmla="*/ 207 w 361"/>
              <a:gd name="T67" fmla="*/ 252 h 575"/>
              <a:gd name="T68" fmla="*/ 201 w 361"/>
              <a:gd name="T69" fmla="*/ 248 h 575"/>
              <a:gd name="T70" fmla="*/ 235 w 361"/>
              <a:gd name="T71" fmla="*/ 194 h 575"/>
              <a:gd name="T72" fmla="*/ 255 w 361"/>
              <a:gd name="T73" fmla="*/ 162 h 575"/>
              <a:gd name="T74" fmla="*/ 260 w 361"/>
              <a:gd name="T75" fmla="*/ 165 h 575"/>
              <a:gd name="T76" fmla="*/ 240 w 361"/>
              <a:gd name="T77" fmla="*/ 198 h 575"/>
              <a:gd name="T78" fmla="*/ 235 w 361"/>
              <a:gd name="T79" fmla="*/ 194 h 575"/>
              <a:gd name="T80" fmla="*/ 268 w 361"/>
              <a:gd name="T81" fmla="*/ 140 h 575"/>
              <a:gd name="T82" fmla="*/ 288 w 361"/>
              <a:gd name="T83" fmla="*/ 108 h 575"/>
              <a:gd name="T84" fmla="*/ 294 w 361"/>
              <a:gd name="T85" fmla="*/ 111 h 575"/>
              <a:gd name="T86" fmla="*/ 274 w 361"/>
              <a:gd name="T87" fmla="*/ 144 h 575"/>
              <a:gd name="T88" fmla="*/ 268 w 361"/>
              <a:gd name="T89" fmla="*/ 140 h 575"/>
              <a:gd name="T90" fmla="*/ 302 w 361"/>
              <a:gd name="T91" fmla="*/ 86 h 575"/>
              <a:gd name="T92" fmla="*/ 322 w 361"/>
              <a:gd name="T93" fmla="*/ 54 h 575"/>
              <a:gd name="T94" fmla="*/ 327 w 361"/>
              <a:gd name="T95" fmla="*/ 57 h 575"/>
              <a:gd name="T96" fmla="*/ 307 w 361"/>
              <a:gd name="T97" fmla="*/ 90 h 575"/>
              <a:gd name="T98" fmla="*/ 302 w 361"/>
              <a:gd name="T99" fmla="*/ 86 h 575"/>
              <a:gd name="T100" fmla="*/ 335 w 361"/>
              <a:gd name="T101" fmla="*/ 33 h 575"/>
              <a:gd name="T102" fmla="*/ 355 w 361"/>
              <a:gd name="T103" fmla="*/ 0 h 575"/>
              <a:gd name="T104" fmla="*/ 361 w 361"/>
              <a:gd name="T105" fmla="*/ 4 h 575"/>
              <a:gd name="T106" fmla="*/ 341 w 361"/>
              <a:gd name="T107" fmla="*/ 36 h 575"/>
              <a:gd name="T108" fmla="*/ 335 w 361"/>
              <a:gd name="T109" fmla="*/ 33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 h="575">
                <a:moveTo>
                  <a:pt x="0" y="571"/>
                </a:moveTo>
                <a:lnTo>
                  <a:pt x="21" y="539"/>
                </a:lnTo>
                <a:lnTo>
                  <a:pt x="26" y="542"/>
                </a:lnTo>
                <a:lnTo>
                  <a:pt x="6" y="575"/>
                </a:lnTo>
                <a:lnTo>
                  <a:pt x="0" y="571"/>
                </a:lnTo>
                <a:close/>
                <a:moveTo>
                  <a:pt x="34" y="518"/>
                </a:moveTo>
                <a:lnTo>
                  <a:pt x="54" y="485"/>
                </a:lnTo>
                <a:lnTo>
                  <a:pt x="59" y="489"/>
                </a:lnTo>
                <a:lnTo>
                  <a:pt x="39" y="521"/>
                </a:lnTo>
                <a:lnTo>
                  <a:pt x="34" y="518"/>
                </a:lnTo>
                <a:close/>
                <a:moveTo>
                  <a:pt x="67" y="464"/>
                </a:moveTo>
                <a:lnTo>
                  <a:pt x="88" y="431"/>
                </a:lnTo>
                <a:lnTo>
                  <a:pt x="93" y="435"/>
                </a:lnTo>
                <a:lnTo>
                  <a:pt x="73" y="467"/>
                </a:lnTo>
                <a:lnTo>
                  <a:pt x="67" y="464"/>
                </a:lnTo>
                <a:close/>
                <a:moveTo>
                  <a:pt x="101" y="410"/>
                </a:moveTo>
                <a:lnTo>
                  <a:pt x="121" y="377"/>
                </a:lnTo>
                <a:lnTo>
                  <a:pt x="126" y="381"/>
                </a:lnTo>
                <a:lnTo>
                  <a:pt x="106" y="413"/>
                </a:lnTo>
                <a:lnTo>
                  <a:pt x="101" y="410"/>
                </a:lnTo>
                <a:close/>
                <a:moveTo>
                  <a:pt x="134" y="356"/>
                </a:moveTo>
                <a:lnTo>
                  <a:pt x="154" y="323"/>
                </a:lnTo>
                <a:lnTo>
                  <a:pt x="160" y="327"/>
                </a:lnTo>
                <a:lnTo>
                  <a:pt x="140" y="359"/>
                </a:lnTo>
                <a:lnTo>
                  <a:pt x="134" y="356"/>
                </a:lnTo>
                <a:close/>
                <a:moveTo>
                  <a:pt x="168" y="302"/>
                </a:moveTo>
                <a:lnTo>
                  <a:pt x="188" y="270"/>
                </a:lnTo>
                <a:lnTo>
                  <a:pt x="193" y="273"/>
                </a:lnTo>
                <a:lnTo>
                  <a:pt x="173" y="305"/>
                </a:lnTo>
                <a:lnTo>
                  <a:pt x="168" y="302"/>
                </a:lnTo>
                <a:close/>
                <a:moveTo>
                  <a:pt x="201" y="248"/>
                </a:moveTo>
                <a:lnTo>
                  <a:pt x="221" y="216"/>
                </a:lnTo>
                <a:lnTo>
                  <a:pt x="227" y="219"/>
                </a:lnTo>
                <a:lnTo>
                  <a:pt x="207" y="252"/>
                </a:lnTo>
                <a:lnTo>
                  <a:pt x="201" y="248"/>
                </a:lnTo>
                <a:close/>
                <a:moveTo>
                  <a:pt x="235" y="194"/>
                </a:moveTo>
                <a:lnTo>
                  <a:pt x="255" y="162"/>
                </a:lnTo>
                <a:lnTo>
                  <a:pt x="260" y="165"/>
                </a:lnTo>
                <a:lnTo>
                  <a:pt x="240" y="198"/>
                </a:lnTo>
                <a:lnTo>
                  <a:pt x="235" y="194"/>
                </a:lnTo>
                <a:close/>
                <a:moveTo>
                  <a:pt x="268" y="140"/>
                </a:moveTo>
                <a:lnTo>
                  <a:pt x="288" y="108"/>
                </a:lnTo>
                <a:lnTo>
                  <a:pt x="294" y="111"/>
                </a:lnTo>
                <a:lnTo>
                  <a:pt x="274" y="144"/>
                </a:lnTo>
                <a:lnTo>
                  <a:pt x="268" y="140"/>
                </a:lnTo>
                <a:close/>
                <a:moveTo>
                  <a:pt x="302" y="86"/>
                </a:moveTo>
                <a:lnTo>
                  <a:pt x="322" y="54"/>
                </a:lnTo>
                <a:lnTo>
                  <a:pt x="327" y="57"/>
                </a:lnTo>
                <a:lnTo>
                  <a:pt x="307" y="90"/>
                </a:lnTo>
                <a:lnTo>
                  <a:pt x="302" y="86"/>
                </a:lnTo>
                <a:close/>
                <a:moveTo>
                  <a:pt x="335" y="33"/>
                </a:moveTo>
                <a:lnTo>
                  <a:pt x="355" y="0"/>
                </a:lnTo>
                <a:lnTo>
                  <a:pt x="361" y="4"/>
                </a:lnTo>
                <a:lnTo>
                  <a:pt x="341" y="36"/>
                </a:lnTo>
                <a:lnTo>
                  <a:pt x="335" y="33"/>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
          <p:cNvSpPr>
            <a:spLocks noEditPoints="1"/>
          </p:cNvSpPr>
          <p:nvPr/>
        </p:nvSpPr>
        <p:spPr bwMode="auto">
          <a:xfrm>
            <a:off x="7716838" y="3355975"/>
            <a:ext cx="2173288" cy="19050"/>
          </a:xfrm>
          <a:custGeom>
            <a:avLst/>
            <a:gdLst>
              <a:gd name="T0" fmla="*/ 38 w 1369"/>
              <a:gd name="T1" fmla="*/ 0 h 12"/>
              <a:gd name="T2" fmla="*/ 0 w 1369"/>
              <a:gd name="T3" fmla="*/ 6 h 12"/>
              <a:gd name="T4" fmla="*/ 63 w 1369"/>
              <a:gd name="T5" fmla="*/ 0 h 12"/>
              <a:gd name="T6" fmla="*/ 101 w 1369"/>
              <a:gd name="T7" fmla="*/ 6 h 12"/>
              <a:gd name="T8" fmla="*/ 63 w 1369"/>
              <a:gd name="T9" fmla="*/ 0 h 12"/>
              <a:gd name="T10" fmla="*/ 165 w 1369"/>
              <a:gd name="T11" fmla="*/ 0 h 12"/>
              <a:gd name="T12" fmla="*/ 127 w 1369"/>
              <a:gd name="T13" fmla="*/ 7 h 12"/>
              <a:gd name="T14" fmla="*/ 190 w 1369"/>
              <a:gd name="T15" fmla="*/ 1 h 12"/>
              <a:gd name="T16" fmla="*/ 228 w 1369"/>
              <a:gd name="T17" fmla="*/ 7 h 12"/>
              <a:gd name="T18" fmla="*/ 190 w 1369"/>
              <a:gd name="T19" fmla="*/ 1 h 12"/>
              <a:gd name="T20" fmla="*/ 292 w 1369"/>
              <a:gd name="T21" fmla="*/ 1 h 12"/>
              <a:gd name="T22" fmla="*/ 253 w 1369"/>
              <a:gd name="T23" fmla="*/ 7 h 12"/>
              <a:gd name="T24" fmla="*/ 317 w 1369"/>
              <a:gd name="T25" fmla="*/ 1 h 12"/>
              <a:gd name="T26" fmla="*/ 355 w 1369"/>
              <a:gd name="T27" fmla="*/ 8 h 12"/>
              <a:gd name="T28" fmla="*/ 317 w 1369"/>
              <a:gd name="T29" fmla="*/ 1 h 12"/>
              <a:gd name="T30" fmla="*/ 418 w 1369"/>
              <a:gd name="T31" fmla="*/ 2 h 12"/>
              <a:gd name="T32" fmla="*/ 380 w 1369"/>
              <a:gd name="T33" fmla="*/ 8 h 12"/>
              <a:gd name="T34" fmla="*/ 444 w 1369"/>
              <a:gd name="T35" fmla="*/ 2 h 12"/>
              <a:gd name="T36" fmla="*/ 482 w 1369"/>
              <a:gd name="T37" fmla="*/ 8 h 12"/>
              <a:gd name="T38" fmla="*/ 444 w 1369"/>
              <a:gd name="T39" fmla="*/ 2 h 12"/>
              <a:gd name="T40" fmla="*/ 545 w 1369"/>
              <a:gd name="T41" fmla="*/ 2 h 12"/>
              <a:gd name="T42" fmla="*/ 507 w 1369"/>
              <a:gd name="T43" fmla="*/ 8 h 12"/>
              <a:gd name="T44" fmla="*/ 570 w 1369"/>
              <a:gd name="T45" fmla="*/ 2 h 12"/>
              <a:gd name="T46" fmla="*/ 608 w 1369"/>
              <a:gd name="T47" fmla="*/ 9 h 12"/>
              <a:gd name="T48" fmla="*/ 570 w 1369"/>
              <a:gd name="T49" fmla="*/ 2 h 12"/>
              <a:gd name="T50" fmla="*/ 672 w 1369"/>
              <a:gd name="T51" fmla="*/ 3 h 12"/>
              <a:gd name="T52" fmla="*/ 634 w 1369"/>
              <a:gd name="T53" fmla="*/ 9 h 12"/>
              <a:gd name="T54" fmla="*/ 697 w 1369"/>
              <a:gd name="T55" fmla="*/ 3 h 12"/>
              <a:gd name="T56" fmla="*/ 735 w 1369"/>
              <a:gd name="T57" fmla="*/ 9 h 12"/>
              <a:gd name="T58" fmla="*/ 697 w 1369"/>
              <a:gd name="T59" fmla="*/ 3 h 12"/>
              <a:gd name="T60" fmla="*/ 798 w 1369"/>
              <a:gd name="T61" fmla="*/ 3 h 12"/>
              <a:gd name="T62" fmla="*/ 760 w 1369"/>
              <a:gd name="T63" fmla="*/ 10 h 12"/>
              <a:gd name="T64" fmla="*/ 824 w 1369"/>
              <a:gd name="T65" fmla="*/ 3 h 12"/>
              <a:gd name="T66" fmla="*/ 862 w 1369"/>
              <a:gd name="T67" fmla="*/ 10 h 12"/>
              <a:gd name="T68" fmla="*/ 824 w 1369"/>
              <a:gd name="T69" fmla="*/ 3 h 12"/>
              <a:gd name="T70" fmla="*/ 925 w 1369"/>
              <a:gd name="T71" fmla="*/ 4 h 12"/>
              <a:gd name="T72" fmla="*/ 887 w 1369"/>
              <a:gd name="T73" fmla="*/ 10 h 12"/>
              <a:gd name="T74" fmla="*/ 951 w 1369"/>
              <a:gd name="T75" fmla="*/ 4 h 12"/>
              <a:gd name="T76" fmla="*/ 989 w 1369"/>
              <a:gd name="T77" fmla="*/ 11 h 12"/>
              <a:gd name="T78" fmla="*/ 951 w 1369"/>
              <a:gd name="T79" fmla="*/ 4 h 12"/>
              <a:gd name="T80" fmla="*/ 1052 w 1369"/>
              <a:gd name="T81" fmla="*/ 5 h 12"/>
              <a:gd name="T82" fmla="*/ 1014 w 1369"/>
              <a:gd name="T83" fmla="*/ 11 h 12"/>
              <a:gd name="T84" fmla="*/ 1077 w 1369"/>
              <a:gd name="T85" fmla="*/ 5 h 12"/>
              <a:gd name="T86" fmla="*/ 1115 w 1369"/>
              <a:gd name="T87" fmla="*/ 11 h 12"/>
              <a:gd name="T88" fmla="*/ 1077 w 1369"/>
              <a:gd name="T89" fmla="*/ 5 h 12"/>
              <a:gd name="T90" fmla="*/ 1179 w 1369"/>
              <a:gd name="T91" fmla="*/ 5 h 12"/>
              <a:gd name="T92" fmla="*/ 1141 w 1369"/>
              <a:gd name="T93" fmla="*/ 11 h 12"/>
              <a:gd name="T94" fmla="*/ 1204 w 1369"/>
              <a:gd name="T95" fmla="*/ 5 h 12"/>
              <a:gd name="T96" fmla="*/ 1242 w 1369"/>
              <a:gd name="T97" fmla="*/ 12 h 12"/>
              <a:gd name="T98" fmla="*/ 1204 w 1369"/>
              <a:gd name="T99" fmla="*/ 5 h 12"/>
              <a:gd name="T100" fmla="*/ 1305 w 1369"/>
              <a:gd name="T101" fmla="*/ 6 h 12"/>
              <a:gd name="T102" fmla="*/ 1267 w 1369"/>
              <a:gd name="T103" fmla="*/ 12 h 12"/>
              <a:gd name="T104" fmla="*/ 1331 w 1369"/>
              <a:gd name="T105" fmla="*/ 6 h 12"/>
              <a:gd name="T106" fmla="*/ 1369 w 1369"/>
              <a:gd name="T107" fmla="*/ 12 h 12"/>
              <a:gd name="T108" fmla="*/ 1331 w 1369"/>
              <a:gd name="T10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9" h="12">
                <a:moveTo>
                  <a:pt x="0" y="0"/>
                </a:moveTo>
                <a:lnTo>
                  <a:pt x="38" y="0"/>
                </a:lnTo>
                <a:lnTo>
                  <a:pt x="38" y="6"/>
                </a:lnTo>
                <a:lnTo>
                  <a:pt x="0" y="6"/>
                </a:lnTo>
                <a:lnTo>
                  <a:pt x="0" y="0"/>
                </a:lnTo>
                <a:close/>
                <a:moveTo>
                  <a:pt x="63" y="0"/>
                </a:moveTo>
                <a:lnTo>
                  <a:pt x="101" y="0"/>
                </a:lnTo>
                <a:lnTo>
                  <a:pt x="101" y="6"/>
                </a:lnTo>
                <a:lnTo>
                  <a:pt x="63" y="6"/>
                </a:lnTo>
                <a:lnTo>
                  <a:pt x="63" y="0"/>
                </a:lnTo>
                <a:close/>
                <a:moveTo>
                  <a:pt x="127" y="0"/>
                </a:moveTo>
                <a:lnTo>
                  <a:pt x="165" y="0"/>
                </a:lnTo>
                <a:lnTo>
                  <a:pt x="165" y="7"/>
                </a:lnTo>
                <a:lnTo>
                  <a:pt x="127" y="7"/>
                </a:lnTo>
                <a:lnTo>
                  <a:pt x="127" y="0"/>
                </a:lnTo>
                <a:close/>
                <a:moveTo>
                  <a:pt x="190" y="1"/>
                </a:moveTo>
                <a:lnTo>
                  <a:pt x="228" y="1"/>
                </a:lnTo>
                <a:lnTo>
                  <a:pt x="228" y="7"/>
                </a:lnTo>
                <a:lnTo>
                  <a:pt x="190" y="7"/>
                </a:lnTo>
                <a:lnTo>
                  <a:pt x="190" y="1"/>
                </a:lnTo>
                <a:close/>
                <a:moveTo>
                  <a:pt x="253" y="1"/>
                </a:moveTo>
                <a:lnTo>
                  <a:pt x="292" y="1"/>
                </a:lnTo>
                <a:lnTo>
                  <a:pt x="291" y="7"/>
                </a:lnTo>
                <a:lnTo>
                  <a:pt x="253" y="7"/>
                </a:lnTo>
                <a:lnTo>
                  <a:pt x="253" y="1"/>
                </a:lnTo>
                <a:close/>
                <a:moveTo>
                  <a:pt x="317" y="1"/>
                </a:moveTo>
                <a:lnTo>
                  <a:pt x="355" y="1"/>
                </a:lnTo>
                <a:lnTo>
                  <a:pt x="355" y="8"/>
                </a:lnTo>
                <a:lnTo>
                  <a:pt x="317" y="7"/>
                </a:lnTo>
                <a:lnTo>
                  <a:pt x="317" y="1"/>
                </a:lnTo>
                <a:close/>
                <a:moveTo>
                  <a:pt x="380" y="1"/>
                </a:moveTo>
                <a:lnTo>
                  <a:pt x="418" y="2"/>
                </a:lnTo>
                <a:lnTo>
                  <a:pt x="418" y="8"/>
                </a:lnTo>
                <a:lnTo>
                  <a:pt x="380" y="8"/>
                </a:lnTo>
                <a:lnTo>
                  <a:pt x="380" y="1"/>
                </a:lnTo>
                <a:close/>
                <a:moveTo>
                  <a:pt x="444" y="2"/>
                </a:moveTo>
                <a:lnTo>
                  <a:pt x="482" y="2"/>
                </a:lnTo>
                <a:lnTo>
                  <a:pt x="482" y="8"/>
                </a:lnTo>
                <a:lnTo>
                  <a:pt x="444" y="8"/>
                </a:lnTo>
                <a:lnTo>
                  <a:pt x="444" y="2"/>
                </a:lnTo>
                <a:close/>
                <a:moveTo>
                  <a:pt x="507" y="2"/>
                </a:moveTo>
                <a:lnTo>
                  <a:pt x="545" y="2"/>
                </a:lnTo>
                <a:lnTo>
                  <a:pt x="545" y="9"/>
                </a:lnTo>
                <a:lnTo>
                  <a:pt x="507" y="8"/>
                </a:lnTo>
                <a:lnTo>
                  <a:pt x="507" y="2"/>
                </a:lnTo>
                <a:close/>
                <a:moveTo>
                  <a:pt x="570" y="2"/>
                </a:moveTo>
                <a:lnTo>
                  <a:pt x="608" y="2"/>
                </a:lnTo>
                <a:lnTo>
                  <a:pt x="608" y="9"/>
                </a:lnTo>
                <a:lnTo>
                  <a:pt x="570" y="9"/>
                </a:lnTo>
                <a:lnTo>
                  <a:pt x="570" y="2"/>
                </a:lnTo>
                <a:close/>
                <a:moveTo>
                  <a:pt x="634" y="3"/>
                </a:moveTo>
                <a:lnTo>
                  <a:pt x="672" y="3"/>
                </a:lnTo>
                <a:lnTo>
                  <a:pt x="672" y="9"/>
                </a:lnTo>
                <a:lnTo>
                  <a:pt x="634" y="9"/>
                </a:lnTo>
                <a:lnTo>
                  <a:pt x="634" y="3"/>
                </a:lnTo>
                <a:close/>
                <a:moveTo>
                  <a:pt x="697" y="3"/>
                </a:moveTo>
                <a:lnTo>
                  <a:pt x="735" y="3"/>
                </a:lnTo>
                <a:lnTo>
                  <a:pt x="735" y="9"/>
                </a:lnTo>
                <a:lnTo>
                  <a:pt x="697" y="9"/>
                </a:lnTo>
                <a:lnTo>
                  <a:pt x="697" y="3"/>
                </a:lnTo>
                <a:close/>
                <a:moveTo>
                  <a:pt x="760" y="3"/>
                </a:moveTo>
                <a:lnTo>
                  <a:pt x="798" y="3"/>
                </a:lnTo>
                <a:lnTo>
                  <a:pt x="798" y="10"/>
                </a:lnTo>
                <a:lnTo>
                  <a:pt x="760" y="10"/>
                </a:lnTo>
                <a:lnTo>
                  <a:pt x="760" y="3"/>
                </a:lnTo>
                <a:close/>
                <a:moveTo>
                  <a:pt x="824" y="3"/>
                </a:moveTo>
                <a:lnTo>
                  <a:pt x="862" y="4"/>
                </a:lnTo>
                <a:lnTo>
                  <a:pt x="862" y="10"/>
                </a:lnTo>
                <a:lnTo>
                  <a:pt x="824" y="10"/>
                </a:lnTo>
                <a:lnTo>
                  <a:pt x="824" y="3"/>
                </a:lnTo>
                <a:close/>
                <a:moveTo>
                  <a:pt x="887" y="4"/>
                </a:moveTo>
                <a:lnTo>
                  <a:pt x="925" y="4"/>
                </a:lnTo>
                <a:lnTo>
                  <a:pt x="925" y="10"/>
                </a:lnTo>
                <a:lnTo>
                  <a:pt x="887" y="10"/>
                </a:lnTo>
                <a:lnTo>
                  <a:pt x="887" y="4"/>
                </a:lnTo>
                <a:close/>
                <a:moveTo>
                  <a:pt x="951" y="4"/>
                </a:moveTo>
                <a:lnTo>
                  <a:pt x="989" y="4"/>
                </a:lnTo>
                <a:lnTo>
                  <a:pt x="989" y="11"/>
                </a:lnTo>
                <a:lnTo>
                  <a:pt x="950" y="10"/>
                </a:lnTo>
                <a:lnTo>
                  <a:pt x="951" y="4"/>
                </a:lnTo>
                <a:close/>
                <a:moveTo>
                  <a:pt x="1014" y="4"/>
                </a:moveTo>
                <a:lnTo>
                  <a:pt x="1052" y="5"/>
                </a:lnTo>
                <a:lnTo>
                  <a:pt x="1052" y="11"/>
                </a:lnTo>
                <a:lnTo>
                  <a:pt x="1014" y="11"/>
                </a:lnTo>
                <a:lnTo>
                  <a:pt x="1014" y="4"/>
                </a:lnTo>
                <a:close/>
                <a:moveTo>
                  <a:pt x="1077" y="5"/>
                </a:moveTo>
                <a:lnTo>
                  <a:pt x="1115" y="5"/>
                </a:lnTo>
                <a:lnTo>
                  <a:pt x="1115" y="11"/>
                </a:lnTo>
                <a:lnTo>
                  <a:pt x="1077" y="11"/>
                </a:lnTo>
                <a:lnTo>
                  <a:pt x="1077" y="5"/>
                </a:lnTo>
                <a:close/>
                <a:moveTo>
                  <a:pt x="1141" y="5"/>
                </a:moveTo>
                <a:lnTo>
                  <a:pt x="1179" y="5"/>
                </a:lnTo>
                <a:lnTo>
                  <a:pt x="1179" y="11"/>
                </a:lnTo>
                <a:lnTo>
                  <a:pt x="1141" y="11"/>
                </a:lnTo>
                <a:lnTo>
                  <a:pt x="1141" y="5"/>
                </a:lnTo>
                <a:close/>
                <a:moveTo>
                  <a:pt x="1204" y="5"/>
                </a:moveTo>
                <a:lnTo>
                  <a:pt x="1242" y="5"/>
                </a:lnTo>
                <a:lnTo>
                  <a:pt x="1242" y="12"/>
                </a:lnTo>
                <a:lnTo>
                  <a:pt x="1204" y="12"/>
                </a:lnTo>
                <a:lnTo>
                  <a:pt x="1204" y="5"/>
                </a:lnTo>
                <a:close/>
                <a:moveTo>
                  <a:pt x="1267" y="6"/>
                </a:moveTo>
                <a:lnTo>
                  <a:pt x="1305" y="6"/>
                </a:lnTo>
                <a:lnTo>
                  <a:pt x="1305" y="12"/>
                </a:lnTo>
                <a:lnTo>
                  <a:pt x="1267" y="12"/>
                </a:lnTo>
                <a:lnTo>
                  <a:pt x="1267" y="6"/>
                </a:lnTo>
                <a:close/>
                <a:moveTo>
                  <a:pt x="1331" y="6"/>
                </a:moveTo>
                <a:lnTo>
                  <a:pt x="1369" y="6"/>
                </a:lnTo>
                <a:lnTo>
                  <a:pt x="1369" y="12"/>
                </a:lnTo>
                <a:lnTo>
                  <a:pt x="1331" y="12"/>
                </a:lnTo>
                <a:lnTo>
                  <a:pt x="1331" y="6"/>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14"/>
          <p:cNvSpPr>
            <a:spLocks noChangeShapeType="1"/>
          </p:cNvSpPr>
          <p:nvPr/>
        </p:nvSpPr>
        <p:spPr bwMode="auto">
          <a:xfrm flipH="1">
            <a:off x="9326563" y="3370263"/>
            <a:ext cx="563563" cy="906463"/>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5"/>
          <p:cNvSpPr>
            <a:spLocks noEditPoints="1"/>
          </p:cNvSpPr>
          <p:nvPr/>
        </p:nvSpPr>
        <p:spPr bwMode="auto">
          <a:xfrm>
            <a:off x="7712075" y="1082675"/>
            <a:ext cx="9525" cy="2278063"/>
          </a:xfrm>
          <a:custGeom>
            <a:avLst/>
            <a:gdLst>
              <a:gd name="T0" fmla="*/ 0 w 6"/>
              <a:gd name="T1" fmla="*/ 1397 h 1435"/>
              <a:gd name="T2" fmla="*/ 6 w 6"/>
              <a:gd name="T3" fmla="*/ 1435 h 1435"/>
              <a:gd name="T4" fmla="*/ 0 w 6"/>
              <a:gd name="T5" fmla="*/ 1371 h 1435"/>
              <a:gd name="T6" fmla="*/ 6 w 6"/>
              <a:gd name="T7" fmla="*/ 1333 h 1435"/>
              <a:gd name="T8" fmla="*/ 0 w 6"/>
              <a:gd name="T9" fmla="*/ 1371 h 1435"/>
              <a:gd name="T10" fmla="*/ 0 w 6"/>
              <a:gd name="T11" fmla="*/ 1270 h 1435"/>
              <a:gd name="T12" fmla="*/ 6 w 6"/>
              <a:gd name="T13" fmla="*/ 1308 h 1435"/>
              <a:gd name="T14" fmla="*/ 0 w 6"/>
              <a:gd name="T15" fmla="*/ 1244 h 1435"/>
              <a:gd name="T16" fmla="*/ 6 w 6"/>
              <a:gd name="T17" fmla="*/ 1206 h 1435"/>
              <a:gd name="T18" fmla="*/ 0 w 6"/>
              <a:gd name="T19" fmla="*/ 1244 h 1435"/>
              <a:gd name="T20" fmla="*/ 0 w 6"/>
              <a:gd name="T21" fmla="*/ 1143 h 1435"/>
              <a:gd name="T22" fmla="*/ 6 w 6"/>
              <a:gd name="T23" fmla="*/ 1181 h 1435"/>
              <a:gd name="T24" fmla="*/ 0 w 6"/>
              <a:gd name="T25" fmla="*/ 1117 h 1435"/>
              <a:gd name="T26" fmla="*/ 6 w 6"/>
              <a:gd name="T27" fmla="*/ 1079 h 1435"/>
              <a:gd name="T28" fmla="*/ 0 w 6"/>
              <a:gd name="T29" fmla="*/ 1117 h 1435"/>
              <a:gd name="T30" fmla="*/ 0 w 6"/>
              <a:gd name="T31" fmla="*/ 1016 h 1435"/>
              <a:gd name="T32" fmla="*/ 6 w 6"/>
              <a:gd name="T33" fmla="*/ 1054 h 1435"/>
              <a:gd name="T34" fmla="*/ 0 w 6"/>
              <a:gd name="T35" fmla="*/ 990 h 1435"/>
              <a:gd name="T36" fmla="*/ 6 w 6"/>
              <a:gd name="T37" fmla="*/ 952 h 1435"/>
              <a:gd name="T38" fmla="*/ 0 w 6"/>
              <a:gd name="T39" fmla="*/ 990 h 1435"/>
              <a:gd name="T40" fmla="*/ 0 w 6"/>
              <a:gd name="T41" fmla="*/ 889 h 1435"/>
              <a:gd name="T42" fmla="*/ 6 w 6"/>
              <a:gd name="T43" fmla="*/ 927 h 1435"/>
              <a:gd name="T44" fmla="*/ 0 w 6"/>
              <a:gd name="T45" fmla="*/ 863 h 1435"/>
              <a:gd name="T46" fmla="*/ 6 w 6"/>
              <a:gd name="T47" fmla="*/ 825 h 1435"/>
              <a:gd name="T48" fmla="*/ 0 w 6"/>
              <a:gd name="T49" fmla="*/ 863 h 1435"/>
              <a:gd name="T50" fmla="*/ 0 w 6"/>
              <a:gd name="T51" fmla="*/ 762 h 1435"/>
              <a:gd name="T52" fmla="*/ 6 w 6"/>
              <a:gd name="T53" fmla="*/ 800 h 1435"/>
              <a:gd name="T54" fmla="*/ 0 w 6"/>
              <a:gd name="T55" fmla="*/ 737 h 1435"/>
              <a:gd name="T56" fmla="*/ 6 w 6"/>
              <a:gd name="T57" fmla="*/ 698 h 1435"/>
              <a:gd name="T58" fmla="*/ 0 w 6"/>
              <a:gd name="T59" fmla="*/ 737 h 1435"/>
              <a:gd name="T60" fmla="*/ 0 w 6"/>
              <a:gd name="T61" fmla="*/ 635 h 1435"/>
              <a:gd name="T62" fmla="*/ 6 w 6"/>
              <a:gd name="T63" fmla="*/ 673 h 1435"/>
              <a:gd name="T64" fmla="*/ 0 w 6"/>
              <a:gd name="T65" fmla="*/ 610 h 1435"/>
              <a:gd name="T66" fmla="*/ 6 w 6"/>
              <a:gd name="T67" fmla="*/ 571 h 1435"/>
              <a:gd name="T68" fmla="*/ 0 w 6"/>
              <a:gd name="T69" fmla="*/ 610 h 1435"/>
              <a:gd name="T70" fmla="*/ 0 w 6"/>
              <a:gd name="T71" fmla="*/ 508 h 1435"/>
              <a:gd name="T72" fmla="*/ 6 w 6"/>
              <a:gd name="T73" fmla="*/ 546 h 1435"/>
              <a:gd name="T74" fmla="*/ 0 w 6"/>
              <a:gd name="T75" fmla="*/ 483 h 1435"/>
              <a:gd name="T76" fmla="*/ 6 w 6"/>
              <a:gd name="T77" fmla="*/ 445 h 1435"/>
              <a:gd name="T78" fmla="*/ 0 w 6"/>
              <a:gd name="T79" fmla="*/ 483 h 1435"/>
              <a:gd name="T80" fmla="*/ 0 w 6"/>
              <a:gd name="T81" fmla="*/ 381 h 1435"/>
              <a:gd name="T82" fmla="*/ 6 w 6"/>
              <a:gd name="T83" fmla="*/ 419 h 1435"/>
              <a:gd name="T84" fmla="*/ 0 w 6"/>
              <a:gd name="T85" fmla="*/ 356 h 1435"/>
              <a:gd name="T86" fmla="*/ 6 w 6"/>
              <a:gd name="T87" fmla="*/ 318 h 1435"/>
              <a:gd name="T88" fmla="*/ 0 w 6"/>
              <a:gd name="T89" fmla="*/ 356 h 1435"/>
              <a:gd name="T90" fmla="*/ 0 w 6"/>
              <a:gd name="T91" fmla="*/ 254 h 1435"/>
              <a:gd name="T92" fmla="*/ 6 w 6"/>
              <a:gd name="T93" fmla="*/ 292 h 1435"/>
              <a:gd name="T94" fmla="*/ 0 w 6"/>
              <a:gd name="T95" fmla="*/ 229 h 1435"/>
              <a:gd name="T96" fmla="*/ 6 w 6"/>
              <a:gd name="T97" fmla="*/ 191 h 1435"/>
              <a:gd name="T98" fmla="*/ 0 w 6"/>
              <a:gd name="T99" fmla="*/ 229 h 1435"/>
              <a:gd name="T100" fmla="*/ 0 w 6"/>
              <a:gd name="T101" fmla="*/ 127 h 1435"/>
              <a:gd name="T102" fmla="*/ 6 w 6"/>
              <a:gd name="T103" fmla="*/ 165 h 1435"/>
              <a:gd name="T104" fmla="*/ 0 w 6"/>
              <a:gd name="T105" fmla="*/ 102 h 1435"/>
              <a:gd name="T106" fmla="*/ 6 w 6"/>
              <a:gd name="T107" fmla="*/ 64 h 1435"/>
              <a:gd name="T108" fmla="*/ 0 w 6"/>
              <a:gd name="T109" fmla="*/ 102 h 1435"/>
              <a:gd name="T110" fmla="*/ 0 w 6"/>
              <a:gd name="T111" fmla="*/ 0 h 1435"/>
              <a:gd name="T112" fmla="*/ 6 w 6"/>
              <a:gd name="T113" fmla="*/ 38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 h="1435">
                <a:moveTo>
                  <a:pt x="0" y="1435"/>
                </a:moveTo>
                <a:lnTo>
                  <a:pt x="0" y="1397"/>
                </a:lnTo>
                <a:lnTo>
                  <a:pt x="6" y="1397"/>
                </a:lnTo>
                <a:lnTo>
                  <a:pt x="6" y="1435"/>
                </a:lnTo>
                <a:lnTo>
                  <a:pt x="0" y="1435"/>
                </a:lnTo>
                <a:close/>
                <a:moveTo>
                  <a:pt x="0" y="1371"/>
                </a:moveTo>
                <a:lnTo>
                  <a:pt x="0" y="1333"/>
                </a:lnTo>
                <a:lnTo>
                  <a:pt x="6" y="1333"/>
                </a:lnTo>
                <a:lnTo>
                  <a:pt x="6" y="1371"/>
                </a:lnTo>
                <a:lnTo>
                  <a:pt x="0" y="1371"/>
                </a:lnTo>
                <a:close/>
                <a:moveTo>
                  <a:pt x="0" y="1308"/>
                </a:moveTo>
                <a:lnTo>
                  <a:pt x="0" y="1270"/>
                </a:lnTo>
                <a:lnTo>
                  <a:pt x="6" y="1270"/>
                </a:lnTo>
                <a:lnTo>
                  <a:pt x="6" y="1308"/>
                </a:lnTo>
                <a:lnTo>
                  <a:pt x="0" y="1308"/>
                </a:lnTo>
                <a:close/>
                <a:moveTo>
                  <a:pt x="0" y="1244"/>
                </a:moveTo>
                <a:lnTo>
                  <a:pt x="0" y="1206"/>
                </a:lnTo>
                <a:lnTo>
                  <a:pt x="6" y="1206"/>
                </a:lnTo>
                <a:lnTo>
                  <a:pt x="6" y="1244"/>
                </a:lnTo>
                <a:lnTo>
                  <a:pt x="0" y="1244"/>
                </a:lnTo>
                <a:close/>
                <a:moveTo>
                  <a:pt x="0" y="1181"/>
                </a:moveTo>
                <a:lnTo>
                  <a:pt x="0" y="1143"/>
                </a:lnTo>
                <a:lnTo>
                  <a:pt x="6" y="1143"/>
                </a:lnTo>
                <a:lnTo>
                  <a:pt x="6" y="1181"/>
                </a:lnTo>
                <a:lnTo>
                  <a:pt x="0" y="1181"/>
                </a:lnTo>
                <a:close/>
                <a:moveTo>
                  <a:pt x="0" y="1117"/>
                </a:moveTo>
                <a:lnTo>
                  <a:pt x="0" y="1079"/>
                </a:lnTo>
                <a:lnTo>
                  <a:pt x="6" y="1079"/>
                </a:lnTo>
                <a:lnTo>
                  <a:pt x="6" y="1117"/>
                </a:lnTo>
                <a:lnTo>
                  <a:pt x="0" y="1117"/>
                </a:lnTo>
                <a:close/>
                <a:moveTo>
                  <a:pt x="0" y="1054"/>
                </a:moveTo>
                <a:lnTo>
                  <a:pt x="0" y="1016"/>
                </a:lnTo>
                <a:lnTo>
                  <a:pt x="6" y="1016"/>
                </a:lnTo>
                <a:lnTo>
                  <a:pt x="6" y="1054"/>
                </a:lnTo>
                <a:lnTo>
                  <a:pt x="0" y="1054"/>
                </a:lnTo>
                <a:close/>
                <a:moveTo>
                  <a:pt x="0" y="990"/>
                </a:moveTo>
                <a:lnTo>
                  <a:pt x="0" y="952"/>
                </a:lnTo>
                <a:lnTo>
                  <a:pt x="6" y="952"/>
                </a:lnTo>
                <a:lnTo>
                  <a:pt x="6" y="990"/>
                </a:lnTo>
                <a:lnTo>
                  <a:pt x="0" y="990"/>
                </a:lnTo>
                <a:close/>
                <a:moveTo>
                  <a:pt x="0" y="927"/>
                </a:moveTo>
                <a:lnTo>
                  <a:pt x="0" y="889"/>
                </a:lnTo>
                <a:lnTo>
                  <a:pt x="6" y="889"/>
                </a:lnTo>
                <a:lnTo>
                  <a:pt x="6" y="927"/>
                </a:lnTo>
                <a:lnTo>
                  <a:pt x="0" y="927"/>
                </a:lnTo>
                <a:close/>
                <a:moveTo>
                  <a:pt x="0" y="863"/>
                </a:moveTo>
                <a:lnTo>
                  <a:pt x="0" y="825"/>
                </a:lnTo>
                <a:lnTo>
                  <a:pt x="6" y="825"/>
                </a:lnTo>
                <a:lnTo>
                  <a:pt x="6" y="863"/>
                </a:lnTo>
                <a:lnTo>
                  <a:pt x="0" y="863"/>
                </a:lnTo>
                <a:close/>
                <a:moveTo>
                  <a:pt x="0" y="800"/>
                </a:moveTo>
                <a:lnTo>
                  <a:pt x="0" y="762"/>
                </a:lnTo>
                <a:lnTo>
                  <a:pt x="6" y="762"/>
                </a:lnTo>
                <a:lnTo>
                  <a:pt x="6" y="800"/>
                </a:lnTo>
                <a:lnTo>
                  <a:pt x="0" y="800"/>
                </a:lnTo>
                <a:close/>
                <a:moveTo>
                  <a:pt x="0" y="737"/>
                </a:moveTo>
                <a:lnTo>
                  <a:pt x="0" y="698"/>
                </a:lnTo>
                <a:lnTo>
                  <a:pt x="6" y="698"/>
                </a:lnTo>
                <a:lnTo>
                  <a:pt x="6" y="737"/>
                </a:lnTo>
                <a:lnTo>
                  <a:pt x="0" y="737"/>
                </a:lnTo>
                <a:close/>
                <a:moveTo>
                  <a:pt x="0" y="673"/>
                </a:moveTo>
                <a:lnTo>
                  <a:pt x="0" y="635"/>
                </a:lnTo>
                <a:lnTo>
                  <a:pt x="6" y="635"/>
                </a:lnTo>
                <a:lnTo>
                  <a:pt x="6" y="673"/>
                </a:lnTo>
                <a:lnTo>
                  <a:pt x="0" y="673"/>
                </a:lnTo>
                <a:close/>
                <a:moveTo>
                  <a:pt x="0" y="610"/>
                </a:moveTo>
                <a:lnTo>
                  <a:pt x="0" y="571"/>
                </a:lnTo>
                <a:lnTo>
                  <a:pt x="6" y="571"/>
                </a:lnTo>
                <a:lnTo>
                  <a:pt x="6" y="610"/>
                </a:lnTo>
                <a:lnTo>
                  <a:pt x="0" y="610"/>
                </a:lnTo>
                <a:close/>
                <a:moveTo>
                  <a:pt x="0" y="546"/>
                </a:moveTo>
                <a:lnTo>
                  <a:pt x="0" y="508"/>
                </a:lnTo>
                <a:lnTo>
                  <a:pt x="6" y="508"/>
                </a:lnTo>
                <a:lnTo>
                  <a:pt x="6" y="546"/>
                </a:lnTo>
                <a:lnTo>
                  <a:pt x="0" y="546"/>
                </a:lnTo>
                <a:close/>
                <a:moveTo>
                  <a:pt x="0" y="483"/>
                </a:moveTo>
                <a:lnTo>
                  <a:pt x="0" y="445"/>
                </a:lnTo>
                <a:lnTo>
                  <a:pt x="6" y="445"/>
                </a:lnTo>
                <a:lnTo>
                  <a:pt x="6" y="483"/>
                </a:lnTo>
                <a:lnTo>
                  <a:pt x="0" y="483"/>
                </a:lnTo>
                <a:close/>
                <a:moveTo>
                  <a:pt x="0" y="419"/>
                </a:moveTo>
                <a:lnTo>
                  <a:pt x="0" y="381"/>
                </a:lnTo>
                <a:lnTo>
                  <a:pt x="6" y="381"/>
                </a:lnTo>
                <a:lnTo>
                  <a:pt x="6" y="419"/>
                </a:lnTo>
                <a:lnTo>
                  <a:pt x="0" y="419"/>
                </a:lnTo>
                <a:close/>
                <a:moveTo>
                  <a:pt x="0" y="356"/>
                </a:moveTo>
                <a:lnTo>
                  <a:pt x="0" y="318"/>
                </a:lnTo>
                <a:lnTo>
                  <a:pt x="6" y="318"/>
                </a:lnTo>
                <a:lnTo>
                  <a:pt x="6" y="356"/>
                </a:lnTo>
                <a:lnTo>
                  <a:pt x="0" y="356"/>
                </a:lnTo>
                <a:close/>
                <a:moveTo>
                  <a:pt x="0" y="292"/>
                </a:moveTo>
                <a:lnTo>
                  <a:pt x="0" y="254"/>
                </a:lnTo>
                <a:lnTo>
                  <a:pt x="6" y="254"/>
                </a:lnTo>
                <a:lnTo>
                  <a:pt x="6" y="292"/>
                </a:lnTo>
                <a:lnTo>
                  <a:pt x="0" y="292"/>
                </a:lnTo>
                <a:close/>
                <a:moveTo>
                  <a:pt x="0" y="229"/>
                </a:moveTo>
                <a:lnTo>
                  <a:pt x="0" y="191"/>
                </a:lnTo>
                <a:lnTo>
                  <a:pt x="6" y="191"/>
                </a:lnTo>
                <a:lnTo>
                  <a:pt x="6" y="229"/>
                </a:lnTo>
                <a:lnTo>
                  <a:pt x="0" y="229"/>
                </a:lnTo>
                <a:close/>
                <a:moveTo>
                  <a:pt x="0" y="165"/>
                </a:moveTo>
                <a:lnTo>
                  <a:pt x="0" y="127"/>
                </a:lnTo>
                <a:lnTo>
                  <a:pt x="6" y="127"/>
                </a:lnTo>
                <a:lnTo>
                  <a:pt x="6" y="165"/>
                </a:lnTo>
                <a:lnTo>
                  <a:pt x="0" y="165"/>
                </a:lnTo>
                <a:close/>
                <a:moveTo>
                  <a:pt x="0" y="102"/>
                </a:moveTo>
                <a:lnTo>
                  <a:pt x="0" y="64"/>
                </a:lnTo>
                <a:lnTo>
                  <a:pt x="6" y="64"/>
                </a:lnTo>
                <a:lnTo>
                  <a:pt x="6" y="102"/>
                </a:lnTo>
                <a:lnTo>
                  <a:pt x="0" y="102"/>
                </a:lnTo>
                <a:close/>
                <a:moveTo>
                  <a:pt x="0" y="38"/>
                </a:moveTo>
                <a:lnTo>
                  <a:pt x="0" y="0"/>
                </a:lnTo>
                <a:lnTo>
                  <a:pt x="6" y="0"/>
                </a:lnTo>
                <a:lnTo>
                  <a:pt x="6" y="38"/>
                </a:lnTo>
                <a:lnTo>
                  <a:pt x="0" y="38"/>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16"/>
          <p:cNvSpPr>
            <a:spLocks noChangeShapeType="1"/>
          </p:cNvSpPr>
          <p:nvPr/>
        </p:nvSpPr>
        <p:spPr bwMode="auto">
          <a:xfrm>
            <a:off x="7716838" y="1063625"/>
            <a:ext cx="2173288" cy="95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7"/>
          <p:cNvSpPr>
            <a:spLocks noChangeShapeType="1"/>
          </p:cNvSpPr>
          <p:nvPr/>
        </p:nvSpPr>
        <p:spPr bwMode="auto">
          <a:xfrm>
            <a:off x="9890125" y="1073150"/>
            <a:ext cx="0" cy="2297113"/>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8"/>
          <p:cNvSpPr>
            <a:spLocks noChangeShapeType="1"/>
          </p:cNvSpPr>
          <p:nvPr/>
        </p:nvSpPr>
        <p:spPr bwMode="auto">
          <a:xfrm flipH="1">
            <a:off x="9239250" y="1073150"/>
            <a:ext cx="650875" cy="936625"/>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9"/>
          <p:cNvSpPr>
            <a:spLocks noChangeShapeType="1"/>
          </p:cNvSpPr>
          <p:nvPr/>
        </p:nvSpPr>
        <p:spPr bwMode="auto">
          <a:xfrm flipH="1">
            <a:off x="7070725" y="1063625"/>
            <a:ext cx="646113" cy="1028700"/>
          </a:xfrm>
          <a:prstGeom prst="line">
            <a:avLst/>
          </a:prstGeom>
          <a:noFill/>
          <a:ln w="952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0"/>
          <p:cNvSpPr>
            <a:spLocks noEditPoints="1"/>
          </p:cNvSpPr>
          <p:nvPr/>
        </p:nvSpPr>
        <p:spPr bwMode="auto">
          <a:xfrm>
            <a:off x="8516938" y="1639888"/>
            <a:ext cx="9525" cy="2176463"/>
          </a:xfrm>
          <a:custGeom>
            <a:avLst/>
            <a:gdLst>
              <a:gd name="T0" fmla="*/ 6 w 6"/>
              <a:gd name="T1" fmla="*/ 38 h 1371"/>
              <a:gd name="T2" fmla="*/ 0 w 6"/>
              <a:gd name="T3" fmla="*/ 0 h 1371"/>
              <a:gd name="T4" fmla="*/ 6 w 6"/>
              <a:gd name="T5" fmla="*/ 64 h 1371"/>
              <a:gd name="T6" fmla="*/ 0 w 6"/>
              <a:gd name="T7" fmla="*/ 102 h 1371"/>
              <a:gd name="T8" fmla="*/ 6 w 6"/>
              <a:gd name="T9" fmla="*/ 64 h 1371"/>
              <a:gd name="T10" fmla="*/ 6 w 6"/>
              <a:gd name="T11" fmla="*/ 165 h 1371"/>
              <a:gd name="T12" fmla="*/ 0 w 6"/>
              <a:gd name="T13" fmla="*/ 127 h 1371"/>
              <a:gd name="T14" fmla="*/ 6 w 6"/>
              <a:gd name="T15" fmla="*/ 191 h 1371"/>
              <a:gd name="T16" fmla="*/ 0 w 6"/>
              <a:gd name="T17" fmla="*/ 229 h 1371"/>
              <a:gd name="T18" fmla="*/ 6 w 6"/>
              <a:gd name="T19" fmla="*/ 191 h 1371"/>
              <a:gd name="T20" fmla="*/ 6 w 6"/>
              <a:gd name="T21" fmla="*/ 292 h 1371"/>
              <a:gd name="T22" fmla="*/ 0 w 6"/>
              <a:gd name="T23" fmla="*/ 254 h 1371"/>
              <a:gd name="T24" fmla="*/ 6 w 6"/>
              <a:gd name="T25" fmla="*/ 318 h 1371"/>
              <a:gd name="T26" fmla="*/ 0 w 6"/>
              <a:gd name="T27" fmla="*/ 356 h 1371"/>
              <a:gd name="T28" fmla="*/ 6 w 6"/>
              <a:gd name="T29" fmla="*/ 318 h 1371"/>
              <a:gd name="T30" fmla="*/ 6 w 6"/>
              <a:gd name="T31" fmla="*/ 419 h 1371"/>
              <a:gd name="T32" fmla="*/ 0 w 6"/>
              <a:gd name="T33" fmla="*/ 381 h 1371"/>
              <a:gd name="T34" fmla="*/ 6 w 6"/>
              <a:gd name="T35" fmla="*/ 445 h 1371"/>
              <a:gd name="T36" fmla="*/ 0 w 6"/>
              <a:gd name="T37" fmla="*/ 483 h 1371"/>
              <a:gd name="T38" fmla="*/ 6 w 6"/>
              <a:gd name="T39" fmla="*/ 445 h 1371"/>
              <a:gd name="T40" fmla="*/ 6 w 6"/>
              <a:gd name="T41" fmla="*/ 546 h 1371"/>
              <a:gd name="T42" fmla="*/ 0 w 6"/>
              <a:gd name="T43" fmla="*/ 508 h 1371"/>
              <a:gd name="T44" fmla="*/ 6 w 6"/>
              <a:gd name="T45" fmla="*/ 572 h 1371"/>
              <a:gd name="T46" fmla="*/ 0 w 6"/>
              <a:gd name="T47" fmla="*/ 610 h 1371"/>
              <a:gd name="T48" fmla="*/ 6 w 6"/>
              <a:gd name="T49" fmla="*/ 572 h 1371"/>
              <a:gd name="T50" fmla="*/ 6 w 6"/>
              <a:gd name="T51" fmla="*/ 673 h 1371"/>
              <a:gd name="T52" fmla="*/ 0 w 6"/>
              <a:gd name="T53" fmla="*/ 635 h 1371"/>
              <a:gd name="T54" fmla="*/ 6 w 6"/>
              <a:gd name="T55" fmla="*/ 699 h 1371"/>
              <a:gd name="T56" fmla="*/ 0 w 6"/>
              <a:gd name="T57" fmla="*/ 737 h 1371"/>
              <a:gd name="T58" fmla="*/ 6 w 6"/>
              <a:gd name="T59" fmla="*/ 699 h 1371"/>
              <a:gd name="T60" fmla="*/ 6 w 6"/>
              <a:gd name="T61" fmla="*/ 800 h 1371"/>
              <a:gd name="T62" fmla="*/ 0 w 6"/>
              <a:gd name="T63" fmla="*/ 762 h 1371"/>
              <a:gd name="T64" fmla="*/ 6 w 6"/>
              <a:gd name="T65" fmla="*/ 826 h 1371"/>
              <a:gd name="T66" fmla="*/ 0 w 6"/>
              <a:gd name="T67" fmla="*/ 864 h 1371"/>
              <a:gd name="T68" fmla="*/ 6 w 6"/>
              <a:gd name="T69" fmla="*/ 826 h 1371"/>
              <a:gd name="T70" fmla="*/ 6 w 6"/>
              <a:gd name="T71" fmla="*/ 927 h 1371"/>
              <a:gd name="T72" fmla="*/ 0 w 6"/>
              <a:gd name="T73" fmla="*/ 889 h 1371"/>
              <a:gd name="T74" fmla="*/ 6 w 6"/>
              <a:gd name="T75" fmla="*/ 953 h 1371"/>
              <a:gd name="T76" fmla="*/ 0 w 6"/>
              <a:gd name="T77" fmla="*/ 991 h 1371"/>
              <a:gd name="T78" fmla="*/ 6 w 6"/>
              <a:gd name="T79" fmla="*/ 953 h 1371"/>
              <a:gd name="T80" fmla="*/ 6 w 6"/>
              <a:gd name="T81" fmla="*/ 1054 h 1371"/>
              <a:gd name="T82" fmla="*/ 0 w 6"/>
              <a:gd name="T83" fmla="*/ 1016 h 1371"/>
              <a:gd name="T84" fmla="*/ 6 w 6"/>
              <a:gd name="T85" fmla="*/ 1079 h 1371"/>
              <a:gd name="T86" fmla="*/ 0 w 6"/>
              <a:gd name="T87" fmla="*/ 1118 h 1371"/>
              <a:gd name="T88" fmla="*/ 6 w 6"/>
              <a:gd name="T89" fmla="*/ 1079 h 1371"/>
              <a:gd name="T90" fmla="*/ 6 w 6"/>
              <a:gd name="T91" fmla="*/ 1181 h 1371"/>
              <a:gd name="T92" fmla="*/ 0 w 6"/>
              <a:gd name="T93" fmla="*/ 1143 h 1371"/>
              <a:gd name="T94" fmla="*/ 6 w 6"/>
              <a:gd name="T95" fmla="*/ 1206 h 1371"/>
              <a:gd name="T96" fmla="*/ 0 w 6"/>
              <a:gd name="T97" fmla="*/ 1245 h 1371"/>
              <a:gd name="T98" fmla="*/ 6 w 6"/>
              <a:gd name="T99" fmla="*/ 1206 h 1371"/>
              <a:gd name="T100" fmla="*/ 6 w 6"/>
              <a:gd name="T101" fmla="*/ 1308 h 1371"/>
              <a:gd name="T102" fmla="*/ 0 w 6"/>
              <a:gd name="T103" fmla="*/ 1270 h 1371"/>
              <a:gd name="T104" fmla="*/ 6 w 6"/>
              <a:gd name="T105" fmla="*/ 1333 h 1371"/>
              <a:gd name="T106" fmla="*/ 0 w 6"/>
              <a:gd name="T107" fmla="*/ 1371 h 1371"/>
              <a:gd name="T108" fmla="*/ 6 w 6"/>
              <a:gd name="T109" fmla="*/ 1333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 h="1371">
                <a:moveTo>
                  <a:pt x="6" y="0"/>
                </a:moveTo>
                <a:lnTo>
                  <a:pt x="6" y="38"/>
                </a:lnTo>
                <a:lnTo>
                  <a:pt x="0" y="38"/>
                </a:lnTo>
                <a:lnTo>
                  <a:pt x="0" y="0"/>
                </a:lnTo>
                <a:lnTo>
                  <a:pt x="6" y="0"/>
                </a:lnTo>
                <a:close/>
                <a:moveTo>
                  <a:pt x="6" y="64"/>
                </a:moveTo>
                <a:lnTo>
                  <a:pt x="6" y="102"/>
                </a:lnTo>
                <a:lnTo>
                  <a:pt x="0" y="102"/>
                </a:lnTo>
                <a:lnTo>
                  <a:pt x="0" y="64"/>
                </a:lnTo>
                <a:lnTo>
                  <a:pt x="6" y="64"/>
                </a:lnTo>
                <a:close/>
                <a:moveTo>
                  <a:pt x="6" y="127"/>
                </a:moveTo>
                <a:lnTo>
                  <a:pt x="6" y="165"/>
                </a:lnTo>
                <a:lnTo>
                  <a:pt x="0" y="165"/>
                </a:lnTo>
                <a:lnTo>
                  <a:pt x="0" y="127"/>
                </a:lnTo>
                <a:lnTo>
                  <a:pt x="6" y="127"/>
                </a:lnTo>
                <a:close/>
                <a:moveTo>
                  <a:pt x="6" y="191"/>
                </a:moveTo>
                <a:lnTo>
                  <a:pt x="6" y="229"/>
                </a:lnTo>
                <a:lnTo>
                  <a:pt x="0" y="229"/>
                </a:lnTo>
                <a:lnTo>
                  <a:pt x="0" y="191"/>
                </a:lnTo>
                <a:lnTo>
                  <a:pt x="6" y="191"/>
                </a:lnTo>
                <a:close/>
                <a:moveTo>
                  <a:pt x="6" y="254"/>
                </a:moveTo>
                <a:lnTo>
                  <a:pt x="6" y="292"/>
                </a:lnTo>
                <a:lnTo>
                  <a:pt x="0" y="292"/>
                </a:lnTo>
                <a:lnTo>
                  <a:pt x="0" y="254"/>
                </a:lnTo>
                <a:lnTo>
                  <a:pt x="6" y="254"/>
                </a:lnTo>
                <a:close/>
                <a:moveTo>
                  <a:pt x="6" y="318"/>
                </a:moveTo>
                <a:lnTo>
                  <a:pt x="6" y="356"/>
                </a:lnTo>
                <a:lnTo>
                  <a:pt x="0" y="356"/>
                </a:lnTo>
                <a:lnTo>
                  <a:pt x="0" y="318"/>
                </a:lnTo>
                <a:lnTo>
                  <a:pt x="6" y="318"/>
                </a:lnTo>
                <a:close/>
                <a:moveTo>
                  <a:pt x="6" y="381"/>
                </a:moveTo>
                <a:lnTo>
                  <a:pt x="6" y="419"/>
                </a:lnTo>
                <a:lnTo>
                  <a:pt x="0" y="419"/>
                </a:lnTo>
                <a:lnTo>
                  <a:pt x="0" y="381"/>
                </a:lnTo>
                <a:lnTo>
                  <a:pt x="6" y="381"/>
                </a:lnTo>
                <a:close/>
                <a:moveTo>
                  <a:pt x="6" y="445"/>
                </a:moveTo>
                <a:lnTo>
                  <a:pt x="6" y="483"/>
                </a:lnTo>
                <a:lnTo>
                  <a:pt x="0" y="483"/>
                </a:lnTo>
                <a:lnTo>
                  <a:pt x="0" y="445"/>
                </a:lnTo>
                <a:lnTo>
                  <a:pt x="6" y="445"/>
                </a:lnTo>
                <a:close/>
                <a:moveTo>
                  <a:pt x="6" y="508"/>
                </a:moveTo>
                <a:lnTo>
                  <a:pt x="6" y="546"/>
                </a:lnTo>
                <a:lnTo>
                  <a:pt x="0" y="546"/>
                </a:lnTo>
                <a:lnTo>
                  <a:pt x="0" y="508"/>
                </a:lnTo>
                <a:lnTo>
                  <a:pt x="6" y="508"/>
                </a:lnTo>
                <a:close/>
                <a:moveTo>
                  <a:pt x="6" y="572"/>
                </a:moveTo>
                <a:lnTo>
                  <a:pt x="6" y="610"/>
                </a:lnTo>
                <a:lnTo>
                  <a:pt x="0" y="610"/>
                </a:lnTo>
                <a:lnTo>
                  <a:pt x="0" y="572"/>
                </a:lnTo>
                <a:lnTo>
                  <a:pt x="6" y="572"/>
                </a:lnTo>
                <a:close/>
                <a:moveTo>
                  <a:pt x="6" y="635"/>
                </a:moveTo>
                <a:lnTo>
                  <a:pt x="6" y="673"/>
                </a:lnTo>
                <a:lnTo>
                  <a:pt x="0" y="673"/>
                </a:lnTo>
                <a:lnTo>
                  <a:pt x="0" y="635"/>
                </a:lnTo>
                <a:lnTo>
                  <a:pt x="6" y="635"/>
                </a:lnTo>
                <a:close/>
                <a:moveTo>
                  <a:pt x="6" y="699"/>
                </a:moveTo>
                <a:lnTo>
                  <a:pt x="6" y="737"/>
                </a:lnTo>
                <a:lnTo>
                  <a:pt x="0" y="737"/>
                </a:lnTo>
                <a:lnTo>
                  <a:pt x="0" y="699"/>
                </a:lnTo>
                <a:lnTo>
                  <a:pt x="6" y="699"/>
                </a:lnTo>
                <a:close/>
                <a:moveTo>
                  <a:pt x="6" y="762"/>
                </a:moveTo>
                <a:lnTo>
                  <a:pt x="6" y="800"/>
                </a:lnTo>
                <a:lnTo>
                  <a:pt x="0" y="800"/>
                </a:lnTo>
                <a:lnTo>
                  <a:pt x="0" y="762"/>
                </a:lnTo>
                <a:lnTo>
                  <a:pt x="6" y="762"/>
                </a:lnTo>
                <a:close/>
                <a:moveTo>
                  <a:pt x="6" y="826"/>
                </a:moveTo>
                <a:lnTo>
                  <a:pt x="6" y="864"/>
                </a:lnTo>
                <a:lnTo>
                  <a:pt x="0" y="864"/>
                </a:lnTo>
                <a:lnTo>
                  <a:pt x="0" y="826"/>
                </a:lnTo>
                <a:lnTo>
                  <a:pt x="6" y="826"/>
                </a:lnTo>
                <a:close/>
                <a:moveTo>
                  <a:pt x="6" y="889"/>
                </a:moveTo>
                <a:lnTo>
                  <a:pt x="6" y="927"/>
                </a:lnTo>
                <a:lnTo>
                  <a:pt x="0" y="927"/>
                </a:lnTo>
                <a:lnTo>
                  <a:pt x="0" y="889"/>
                </a:lnTo>
                <a:lnTo>
                  <a:pt x="6" y="889"/>
                </a:lnTo>
                <a:close/>
                <a:moveTo>
                  <a:pt x="6" y="953"/>
                </a:moveTo>
                <a:lnTo>
                  <a:pt x="6" y="991"/>
                </a:lnTo>
                <a:lnTo>
                  <a:pt x="0" y="991"/>
                </a:lnTo>
                <a:lnTo>
                  <a:pt x="0" y="953"/>
                </a:lnTo>
                <a:lnTo>
                  <a:pt x="6" y="953"/>
                </a:lnTo>
                <a:close/>
                <a:moveTo>
                  <a:pt x="6" y="1016"/>
                </a:moveTo>
                <a:lnTo>
                  <a:pt x="6" y="1054"/>
                </a:lnTo>
                <a:lnTo>
                  <a:pt x="0" y="1054"/>
                </a:lnTo>
                <a:lnTo>
                  <a:pt x="0" y="1016"/>
                </a:lnTo>
                <a:lnTo>
                  <a:pt x="6" y="1016"/>
                </a:lnTo>
                <a:close/>
                <a:moveTo>
                  <a:pt x="6" y="1079"/>
                </a:moveTo>
                <a:lnTo>
                  <a:pt x="6" y="1118"/>
                </a:lnTo>
                <a:lnTo>
                  <a:pt x="0" y="1118"/>
                </a:lnTo>
                <a:lnTo>
                  <a:pt x="0" y="1079"/>
                </a:lnTo>
                <a:lnTo>
                  <a:pt x="6" y="1079"/>
                </a:lnTo>
                <a:close/>
                <a:moveTo>
                  <a:pt x="6" y="1143"/>
                </a:moveTo>
                <a:lnTo>
                  <a:pt x="6" y="1181"/>
                </a:lnTo>
                <a:lnTo>
                  <a:pt x="0" y="1181"/>
                </a:lnTo>
                <a:lnTo>
                  <a:pt x="0" y="1143"/>
                </a:lnTo>
                <a:lnTo>
                  <a:pt x="6" y="1143"/>
                </a:lnTo>
                <a:close/>
                <a:moveTo>
                  <a:pt x="6" y="1206"/>
                </a:moveTo>
                <a:lnTo>
                  <a:pt x="6" y="1245"/>
                </a:lnTo>
                <a:lnTo>
                  <a:pt x="0" y="1245"/>
                </a:lnTo>
                <a:lnTo>
                  <a:pt x="0" y="1206"/>
                </a:lnTo>
                <a:lnTo>
                  <a:pt x="6" y="1206"/>
                </a:lnTo>
                <a:close/>
                <a:moveTo>
                  <a:pt x="6" y="1270"/>
                </a:moveTo>
                <a:lnTo>
                  <a:pt x="6" y="1308"/>
                </a:lnTo>
                <a:lnTo>
                  <a:pt x="0" y="1308"/>
                </a:lnTo>
                <a:lnTo>
                  <a:pt x="0" y="1270"/>
                </a:lnTo>
                <a:lnTo>
                  <a:pt x="6" y="1270"/>
                </a:lnTo>
                <a:close/>
                <a:moveTo>
                  <a:pt x="6" y="1333"/>
                </a:moveTo>
                <a:lnTo>
                  <a:pt x="6" y="1371"/>
                </a:lnTo>
                <a:lnTo>
                  <a:pt x="0" y="1371"/>
                </a:lnTo>
                <a:lnTo>
                  <a:pt x="0" y="1333"/>
                </a:lnTo>
                <a:lnTo>
                  <a:pt x="6" y="1333"/>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1"/>
          <p:cNvSpPr>
            <a:spLocks noEditPoints="1"/>
          </p:cNvSpPr>
          <p:nvPr/>
        </p:nvSpPr>
        <p:spPr bwMode="auto">
          <a:xfrm>
            <a:off x="7512050" y="1638300"/>
            <a:ext cx="1014413" cy="2046288"/>
          </a:xfrm>
          <a:custGeom>
            <a:avLst/>
            <a:gdLst>
              <a:gd name="T0" fmla="*/ 622 w 639"/>
              <a:gd name="T1" fmla="*/ 37 h 1289"/>
              <a:gd name="T2" fmla="*/ 633 w 639"/>
              <a:gd name="T3" fmla="*/ 0 h 1289"/>
              <a:gd name="T4" fmla="*/ 611 w 639"/>
              <a:gd name="T5" fmla="*/ 60 h 1289"/>
              <a:gd name="T6" fmla="*/ 588 w 639"/>
              <a:gd name="T7" fmla="*/ 91 h 1289"/>
              <a:gd name="T8" fmla="*/ 611 w 639"/>
              <a:gd name="T9" fmla="*/ 60 h 1289"/>
              <a:gd name="T10" fmla="*/ 566 w 639"/>
              <a:gd name="T11" fmla="*/ 151 h 1289"/>
              <a:gd name="T12" fmla="*/ 577 w 639"/>
              <a:gd name="T13" fmla="*/ 114 h 1289"/>
              <a:gd name="T14" fmla="*/ 555 w 639"/>
              <a:gd name="T15" fmla="*/ 174 h 1289"/>
              <a:gd name="T16" fmla="*/ 532 w 639"/>
              <a:gd name="T17" fmla="*/ 205 h 1289"/>
              <a:gd name="T18" fmla="*/ 555 w 639"/>
              <a:gd name="T19" fmla="*/ 174 h 1289"/>
              <a:gd name="T20" fmla="*/ 510 w 639"/>
              <a:gd name="T21" fmla="*/ 265 h 1289"/>
              <a:gd name="T22" fmla="*/ 521 w 639"/>
              <a:gd name="T23" fmla="*/ 228 h 1289"/>
              <a:gd name="T24" fmla="*/ 499 w 639"/>
              <a:gd name="T25" fmla="*/ 287 h 1289"/>
              <a:gd name="T26" fmla="*/ 476 w 639"/>
              <a:gd name="T27" fmla="*/ 319 h 1289"/>
              <a:gd name="T28" fmla="*/ 499 w 639"/>
              <a:gd name="T29" fmla="*/ 287 h 1289"/>
              <a:gd name="T30" fmla="*/ 454 w 639"/>
              <a:gd name="T31" fmla="*/ 378 h 1289"/>
              <a:gd name="T32" fmla="*/ 465 w 639"/>
              <a:gd name="T33" fmla="*/ 342 h 1289"/>
              <a:gd name="T34" fmla="*/ 443 w 639"/>
              <a:gd name="T35" fmla="*/ 401 h 1289"/>
              <a:gd name="T36" fmla="*/ 420 w 639"/>
              <a:gd name="T37" fmla="*/ 433 h 1289"/>
              <a:gd name="T38" fmla="*/ 443 w 639"/>
              <a:gd name="T39" fmla="*/ 401 h 1289"/>
              <a:gd name="T40" fmla="*/ 398 w 639"/>
              <a:gd name="T41" fmla="*/ 492 h 1289"/>
              <a:gd name="T42" fmla="*/ 409 w 639"/>
              <a:gd name="T43" fmla="*/ 455 h 1289"/>
              <a:gd name="T44" fmla="*/ 387 w 639"/>
              <a:gd name="T45" fmla="*/ 515 h 1289"/>
              <a:gd name="T46" fmla="*/ 364 w 639"/>
              <a:gd name="T47" fmla="*/ 547 h 1289"/>
              <a:gd name="T48" fmla="*/ 387 w 639"/>
              <a:gd name="T49" fmla="*/ 515 h 1289"/>
              <a:gd name="T50" fmla="*/ 342 w 639"/>
              <a:gd name="T51" fmla="*/ 606 h 1289"/>
              <a:gd name="T52" fmla="*/ 353 w 639"/>
              <a:gd name="T53" fmla="*/ 569 h 1289"/>
              <a:gd name="T54" fmla="*/ 331 w 639"/>
              <a:gd name="T55" fmla="*/ 629 h 1289"/>
              <a:gd name="T56" fmla="*/ 308 w 639"/>
              <a:gd name="T57" fmla="*/ 660 h 1289"/>
              <a:gd name="T58" fmla="*/ 331 w 639"/>
              <a:gd name="T59" fmla="*/ 629 h 1289"/>
              <a:gd name="T60" fmla="*/ 286 w 639"/>
              <a:gd name="T61" fmla="*/ 720 h 1289"/>
              <a:gd name="T62" fmla="*/ 297 w 639"/>
              <a:gd name="T63" fmla="*/ 683 h 1289"/>
              <a:gd name="T64" fmla="*/ 274 w 639"/>
              <a:gd name="T65" fmla="*/ 743 h 1289"/>
              <a:gd name="T66" fmla="*/ 252 w 639"/>
              <a:gd name="T67" fmla="*/ 774 h 1289"/>
              <a:gd name="T68" fmla="*/ 274 w 639"/>
              <a:gd name="T69" fmla="*/ 743 h 1289"/>
              <a:gd name="T70" fmla="*/ 230 w 639"/>
              <a:gd name="T71" fmla="*/ 834 h 1289"/>
              <a:gd name="T72" fmla="*/ 241 w 639"/>
              <a:gd name="T73" fmla="*/ 797 h 1289"/>
              <a:gd name="T74" fmla="*/ 218 w 639"/>
              <a:gd name="T75" fmla="*/ 857 h 1289"/>
              <a:gd name="T76" fmla="*/ 196 w 639"/>
              <a:gd name="T77" fmla="*/ 888 h 1289"/>
              <a:gd name="T78" fmla="*/ 218 w 639"/>
              <a:gd name="T79" fmla="*/ 857 h 1289"/>
              <a:gd name="T80" fmla="*/ 174 w 639"/>
              <a:gd name="T81" fmla="*/ 948 h 1289"/>
              <a:gd name="T82" fmla="*/ 185 w 639"/>
              <a:gd name="T83" fmla="*/ 911 h 1289"/>
              <a:gd name="T84" fmla="*/ 162 w 639"/>
              <a:gd name="T85" fmla="*/ 971 h 1289"/>
              <a:gd name="T86" fmla="*/ 140 w 639"/>
              <a:gd name="T87" fmla="*/ 1002 h 1289"/>
              <a:gd name="T88" fmla="*/ 162 w 639"/>
              <a:gd name="T89" fmla="*/ 971 h 1289"/>
              <a:gd name="T90" fmla="*/ 118 w 639"/>
              <a:gd name="T91" fmla="*/ 1062 h 1289"/>
              <a:gd name="T92" fmla="*/ 129 w 639"/>
              <a:gd name="T93" fmla="*/ 1025 h 1289"/>
              <a:gd name="T94" fmla="*/ 106 w 639"/>
              <a:gd name="T95" fmla="*/ 1084 h 1289"/>
              <a:gd name="T96" fmla="*/ 84 w 639"/>
              <a:gd name="T97" fmla="*/ 1116 h 1289"/>
              <a:gd name="T98" fmla="*/ 106 w 639"/>
              <a:gd name="T99" fmla="*/ 1084 h 1289"/>
              <a:gd name="T100" fmla="*/ 61 w 639"/>
              <a:gd name="T101" fmla="*/ 1176 h 1289"/>
              <a:gd name="T102" fmla="*/ 73 w 639"/>
              <a:gd name="T103" fmla="*/ 1139 h 1289"/>
              <a:gd name="T104" fmla="*/ 50 w 639"/>
              <a:gd name="T105" fmla="*/ 1198 h 1289"/>
              <a:gd name="T106" fmla="*/ 28 w 639"/>
              <a:gd name="T107" fmla="*/ 1230 h 1289"/>
              <a:gd name="T108" fmla="*/ 50 w 639"/>
              <a:gd name="T109" fmla="*/ 1198 h 1289"/>
              <a:gd name="T110" fmla="*/ 5 w 639"/>
              <a:gd name="T111" fmla="*/ 1289 h 1289"/>
              <a:gd name="T112" fmla="*/ 17 w 639"/>
              <a:gd name="T113" fmla="*/ 12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1289">
                <a:moveTo>
                  <a:pt x="639" y="3"/>
                </a:moveTo>
                <a:lnTo>
                  <a:pt x="622" y="37"/>
                </a:lnTo>
                <a:lnTo>
                  <a:pt x="616" y="34"/>
                </a:lnTo>
                <a:lnTo>
                  <a:pt x="633" y="0"/>
                </a:lnTo>
                <a:lnTo>
                  <a:pt x="639" y="3"/>
                </a:lnTo>
                <a:close/>
                <a:moveTo>
                  <a:pt x="611" y="60"/>
                </a:moveTo>
                <a:lnTo>
                  <a:pt x="594" y="94"/>
                </a:lnTo>
                <a:lnTo>
                  <a:pt x="588" y="91"/>
                </a:lnTo>
                <a:lnTo>
                  <a:pt x="605" y="57"/>
                </a:lnTo>
                <a:lnTo>
                  <a:pt x="611" y="60"/>
                </a:lnTo>
                <a:close/>
                <a:moveTo>
                  <a:pt x="583" y="117"/>
                </a:moveTo>
                <a:lnTo>
                  <a:pt x="566" y="151"/>
                </a:lnTo>
                <a:lnTo>
                  <a:pt x="560" y="148"/>
                </a:lnTo>
                <a:lnTo>
                  <a:pt x="577" y="114"/>
                </a:lnTo>
                <a:lnTo>
                  <a:pt x="583" y="117"/>
                </a:lnTo>
                <a:close/>
                <a:moveTo>
                  <a:pt x="555" y="174"/>
                </a:moveTo>
                <a:lnTo>
                  <a:pt x="538" y="208"/>
                </a:lnTo>
                <a:lnTo>
                  <a:pt x="532" y="205"/>
                </a:lnTo>
                <a:lnTo>
                  <a:pt x="549" y="171"/>
                </a:lnTo>
                <a:lnTo>
                  <a:pt x="555" y="174"/>
                </a:lnTo>
                <a:close/>
                <a:moveTo>
                  <a:pt x="527" y="230"/>
                </a:moveTo>
                <a:lnTo>
                  <a:pt x="510" y="265"/>
                </a:lnTo>
                <a:lnTo>
                  <a:pt x="504" y="262"/>
                </a:lnTo>
                <a:lnTo>
                  <a:pt x="521" y="228"/>
                </a:lnTo>
                <a:lnTo>
                  <a:pt x="527" y="230"/>
                </a:lnTo>
                <a:close/>
                <a:moveTo>
                  <a:pt x="499" y="287"/>
                </a:moveTo>
                <a:lnTo>
                  <a:pt x="482" y="322"/>
                </a:lnTo>
                <a:lnTo>
                  <a:pt x="476" y="319"/>
                </a:lnTo>
                <a:lnTo>
                  <a:pt x="493" y="285"/>
                </a:lnTo>
                <a:lnTo>
                  <a:pt x="499" y="287"/>
                </a:lnTo>
                <a:close/>
                <a:moveTo>
                  <a:pt x="471" y="344"/>
                </a:moveTo>
                <a:lnTo>
                  <a:pt x="454" y="378"/>
                </a:lnTo>
                <a:lnTo>
                  <a:pt x="448" y="376"/>
                </a:lnTo>
                <a:lnTo>
                  <a:pt x="465" y="342"/>
                </a:lnTo>
                <a:lnTo>
                  <a:pt x="471" y="344"/>
                </a:lnTo>
                <a:close/>
                <a:moveTo>
                  <a:pt x="443" y="401"/>
                </a:moveTo>
                <a:lnTo>
                  <a:pt x="426" y="435"/>
                </a:lnTo>
                <a:lnTo>
                  <a:pt x="420" y="433"/>
                </a:lnTo>
                <a:lnTo>
                  <a:pt x="437" y="398"/>
                </a:lnTo>
                <a:lnTo>
                  <a:pt x="443" y="401"/>
                </a:lnTo>
                <a:close/>
                <a:moveTo>
                  <a:pt x="415" y="458"/>
                </a:moveTo>
                <a:lnTo>
                  <a:pt x="398" y="492"/>
                </a:lnTo>
                <a:lnTo>
                  <a:pt x="392" y="490"/>
                </a:lnTo>
                <a:lnTo>
                  <a:pt x="409" y="455"/>
                </a:lnTo>
                <a:lnTo>
                  <a:pt x="415" y="458"/>
                </a:lnTo>
                <a:close/>
                <a:moveTo>
                  <a:pt x="387" y="515"/>
                </a:moveTo>
                <a:lnTo>
                  <a:pt x="370" y="549"/>
                </a:lnTo>
                <a:lnTo>
                  <a:pt x="364" y="547"/>
                </a:lnTo>
                <a:lnTo>
                  <a:pt x="381" y="512"/>
                </a:lnTo>
                <a:lnTo>
                  <a:pt x="387" y="515"/>
                </a:lnTo>
                <a:close/>
                <a:moveTo>
                  <a:pt x="359" y="572"/>
                </a:moveTo>
                <a:lnTo>
                  <a:pt x="342" y="606"/>
                </a:lnTo>
                <a:lnTo>
                  <a:pt x="336" y="603"/>
                </a:lnTo>
                <a:lnTo>
                  <a:pt x="353" y="569"/>
                </a:lnTo>
                <a:lnTo>
                  <a:pt x="359" y="572"/>
                </a:lnTo>
                <a:close/>
                <a:moveTo>
                  <a:pt x="331" y="629"/>
                </a:moveTo>
                <a:lnTo>
                  <a:pt x="314" y="663"/>
                </a:lnTo>
                <a:lnTo>
                  <a:pt x="308" y="660"/>
                </a:lnTo>
                <a:lnTo>
                  <a:pt x="325" y="626"/>
                </a:lnTo>
                <a:lnTo>
                  <a:pt x="331" y="629"/>
                </a:lnTo>
                <a:close/>
                <a:moveTo>
                  <a:pt x="303" y="686"/>
                </a:moveTo>
                <a:lnTo>
                  <a:pt x="286" y="720"/>
                </a:lnTo>
                <a:lnTo>
                  <a:pt x="280" y="717"/>
                </a:lnTo>
                <a:lnTo>
                  <a:pt x="297" y="683"/>
                </a:lnTo>
                <a:lnTo>
                  <a:pt x="303" y="686"/>
                </a:lnTo>
                <a:close/>
                <a:moveTo>
                  <a:pt x="274" y="743"/>
                </a:moveTo>
                <a:lnTo>
                  <a:pt x="258" y="777"/>
                </a:lnTo>
                <a:lnTo>
                  <a:pt x="252" y="774"/>
                </a:lnTo>
                <a:lnTo>
                  <a:pt x="269" y="740"/>
                </a:lnTo>
                <a:lnTo>
                  <a:pt x="274" y="743"/>
                </a:lnTo>
                <a:close/>
                <a:moveTo>
                  <a:pt x="246" y="800"/>
                </a:moveTo>
                <a:lnTo>
                  <a:pt x="230" y="834"/>
                </a:lnTo>
                <a:lnTo>
                  <a:pt x="224" y="831"/>
                </a:lnTo>
                <a:lnTo>
                  <a:pt x="241" y="797"/>
                </a:lnTo>
                <a:lnTo>
                  <a:pt x="246" y="800"/>
                </a:lnTo>
                <a:close/>
                <a:moveTo>
                  <a:pt x="218" y="857"/>
                </a:moveTo>
                <a:lnTo>
                  <a:pt x="202" y="891"/>
                </a:lnTo>
                <a:lnTo>
                  <a:pt x="196" y="888"/>
                </a:lnTo>
                <a:lnTo>
                  <a:pt x="213" y="854"/>
                </a:lnTo>
                <a:lnTo>
                  <a:pt x="218" y="857"/>
                </a:lnTo>
                <a:close/>
                <a:moveTo>
                  <a:pt x="190" y="914"/>
                </a:moveTo>
                <a:lnTo>
                  <a:pt x="174" y="948"/>
                </a:lnTo>
                <a:lnTo>
                  <a:pt x="168" y="945"/>
                </a:lnTo>
                <a:lnTo>
                  <a:pt x="185" y="911"/>
                </a:lnTo>
                <a:lnTo>
                  <a:pt x="190" y="914"/>
                </a:lnTo>
                <a:close/>
                <a:moveTo>
                  <a:pt x="162" y="971"/>
                </a:moveTo>
                <a:lnTo>
                  <a:pt x="146" y="1005"/>
                </a:lnTo>
                <a:lnTo>
                  <a:pt x="140" y="1002"/>
                </a:lnTo>
                <a:lnTo>
                  <a:pt x="157" y="968"/>
                </a:lnTo>
                <a:lnTo>
                  <a:pt x="162" y="971"/>
                </a:lnTo>
                <a:close/>
                <a:moveTo>
                  <a:pt x="134" y="1028"/>
                </a:moveTo>
                <a:lnTo>
                  <a:pt x="118" y="1062"/>
                </a:lnTo>
                <a:lnTo>
                  <a:pt x="112" y="1059"/>
                </a:lnTo>
                <a:lnTo>
                  <a:pt x="129" y="1025"/>
                </a:lnTo>
                <a:lnTo>
                  <a:pt x="134" y="1028"/>
                </a:lnTo>
                <a:close/>
                <a:moveTo>
                  <a:pt x="106" y="1084"/>
                </a:moveTo>
                <a:lnTo>
                  <a:pt x="90" y="1119"/>
                </a:lnTo>
                <a:lnTo>
                  <a:pt x="84" y="1116"/>
                </a:lnTo>
                <a:lnTo>
                  <a:pt x="101" y="1082"/>
                </a:lnTo>
                <a:lnTo>
                  <a:pt x="106" y="1084"/>
                </a:lnTo>
                <a:close/>
                <a:moveTo>
                  <a:pt x="78" y="1141"/>
                </a:moveTo>
                <a:lnTo>
                  <a:pt x="61" y="1176"/>
                </a:lnTo>
                <a:lnTo>
                  <a:pt x="56" y="1173"/>
                </a:lnTo>
                <a:lnTo>
                  <a:pt x="73" y="1139"/>
                </a:lnTo>
                <a:lnTo>
                  <a:pt x="78" y="1141"/>
                </a:lnTo>
                <a:close/>
                <a:moveTo>
                  <a:pt x="50" y="1198"/>
                </a:moveTo>
                <a:lnTo>
                  <a:pt x="33" y="1233"/>
                </a:lnTo>
                <a:lnTo>
                  <a:pt x="28" y="1230"/>
                </a:lnTo>
                <a:lnTo>
                  <a:pt x="45" y="1195"/>
                </a:lnTo>
                <a:lnTo>
                  <a:pt x="50" y="1198"/>
                </a:lnTo>
                <a:close/>
                <a:moveTo>
                  <a:pt x="22" y="1255"/>
                </a:moveTo>
                <a:lnTo>
                  <a:pt x="5" y="1289"/>
                </a:lnTo>
                <a:lnTo>
                  <a:pt x="0" y="1287"/>
                </a:lnTo>
                <a:lnTo>
                  <a:pt x="17" y="1252"/>
                </a:lnTo>
                <a:lnTo>
                  <a:pt x="22" y="1255"/>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2"/>
          <p:cNvSpPr>
            <a:spLocks noEditPoints="1"/>
          </p:cNvSpPr>
          <p:nvPr/>
        </p:nvSpPr>
        <p:spPr bwMode="auto">
          <a:xfrm>
            <a:off x="8516938" y="1638300"/>
            <a:ext cx="1080295" cy="2222500"/>
          </a:xfrm>
          <a:custGeom>
            <a:avLst/>
            <a:gdLst>
              <a:gd name="T0" fmla="*/ 22 w 658"/>
              <a:gd name="T1" fmla="*/ 34 h 1393"/>
              <a:gd name="T2" fmla="*/ 0 w 658"/>
              <a:gd name="T3" fmla="*/ 3 h 1393"/>
              <a:gd name="T4" fmla="*/ 33 w 658"/>
              <a:gd name="T5" fmla="*/ 57 h 1393"/>
              <a:gd name="T6" fmla="*/ 43 w 658"/>
              <a:gd name="T7" fmla="*/ 95 h 1393"/>
              <a:gd name="T8" fmla="*/ 33 w 658"/>
              <a:gd name="T9" fmla="*/ 57 h 1393"/>
              <a:gd name="T10" fmla="*/ 76 w 658"/>
              <a:gd name="T11" fmla="*/ 149 h 1393"/>
              <a:gd name="T12" fmla="*/ 54 w 658"/>
              <a:gd name="T13" fmla="*/ 118 h 1393"/>
              <a:gd name="T14" fmla="*/ 87 w 658"/>
              <a:gd name="T15" fmla="*/ 172 h 1393"/>
              <a:gd name="T16" fmla="*/ 97 w 658"/>
              <a:gd name="T17" fmla="*/ 210 h 1393"/>
              <a:gd name="T18" fmla="*/ 87 w 658"/>
              <a:gd name="T19" fmla="*/ 172 h 1393"/>
              <a:gd name="T20" fmla="*/ 130 w 658"/>
              <a:gd name="T21" fmla="*/ 264 h 1393"/>
              <a:gd name="T22" fmla="*/ 108 w 658"/>
              <a:gd name="T23" fmla="*/ 232 h 1393"/>
              <a:gd name="T24" fmla="*/ 141 w 658"/>
              <a:gd name="T25" fmla="*/ 287 h 1393"/>
              <a:gd name="T26" fmla="*/ 151 w 658"/>
              <a:gd name="T27" fmla="*/ 324 h 1393"/>
              <a:gd name="T28" fmla="*/ 141 w 658"/>
              <a:gd name="T29" fmla="*/ 287 h 1393"/>
              <a:gd name="T30" fmla="*/ 184 w 658"/>
              <a:gd name="T31" fmla="*/ 379 h 1393"/>
              <a:gd name="T32" fmla="*/ 162 w 658"/>
              <a:gd name="T33" fmla="*/ 347 h 1393"/>
              <a:gd name="T34" fmla="*/ 194 w 658"/>
              <a:gd name="T35" fmla="*/ 402 h 1393"/>
              <a:gd name="T36" fmla="*/ 205 w 658"/>
              <a:gd name="T37" fmla="*/ 439 h 1393"/>
              <a:gd name="T38" fmla="*/ 194 w 658"/>
              <a:gd name="T39" fmla="*/ 402 h 1393"/>
              <a:gd name="T40" fmla="*/ 237 w 658"/>
              <a:gd name="T41" fmla="*/ 494 h 1393"/>
              <a:gd name="T42" fmla="*/ 216 w 658"/>
              <a:gd name="T43" fmla="*/ 462 h 1393"/>
              <a:gd name="T44" fmla="*/ 248 w 658"/>
              <a:gd name="T45" fmla="*/ 517 h 1393"/>
              <a:gd name="T46" fmla="*/ 259 w 658"/>
              <a:gd name="T47" fmla="*/ 554 h 1393"/>
              <a:gd name="T48" fmla="*/ 248 w 658"/>
              <a:gd name="T49" fmla="*/ 517 h 1393"/>
              <a:gd name="T50" fmla="*/ 291 w 658"/>
              <a:gd name="T51" fmla="*/ 609 h 1393"/>
              <a:gd name="T52" fmla="*/ 269 w 658"/>
              <a:gd name="T53" fmla="*/ 577 h 1393"/>
              <a:gd name="T54" fmla="*/ 302 w 658"/>
              <a:gd name="T55" fmla="*/ 632 h 1393"/>
              <a:gd name="T56" fmla="*/ 313 w 658"/>
              <a:gd name="T57" fmla="*/ 669 h 1393"/>
              <a:gd name="T58" fmla="*/ 302 w 658"/>
              <a:gd name="T59" fmla="*/ 632 h 1393"/>
              <a:gd name="T60" fmla="*/ 345 w 658"/>
              <a:gd name="T61" fmla="*/ 724 h 1393"/>
              <a:gd name="T62" fmla="*/ 323 w 658"/>
              <a:gd name="T63" fmla="*/ 692 h 1393"/>
              <a:gd name="T64" fmla="*/ 356 w 658"/>
              <a:gd name="T65" fmla="*/ 747 h 1393"/>
              <a:gd name="T66" fmla="*/ 367 w 658"/>
              <a:gd name="T67" fmla="*/ 784 h 1393"/>
              <a:gd name="T68" fmla="*/ 356 w 658"/>
              <a:gd name="T69" fmla="*/ 747 h 1393"/>
              <a:gd name="T70" fmla="*/ 399 w 658"/>
              <a:gd name="T71" fmla="*/ 839 h 1393"/>
              <a:gd name="T72" fmla="*/ 377 w 658"/>
              <a:gd name="T73" fmla="*/ 807 h 1393"/>
              <a:gd name="T74" fmla="*/ 410 w 658"/>
              <a:gd name="T75" fmla="*/ 862 h 1393"/>
              <a:gd name="T76" fmla="*/ 420 w 658"/>
              <a:gd name="T77" fmla="*/ 899 h 1393"/>
              <a:gd name="T78" fmla="*/ 410 w 658"/>
              <a:gd name="T79" fmla="*/ 862 h 1393"/>
              <a:gd name="T80" fmla="*/ 453 w 658"/>
              <a:gd name="T81" fmla="*/ 954 h 1393"/>
              <a:gd name="T82" fmla="*/ 431 w 658"/>
              <a:gd name="T83" fmla="*/ 922 h 1393"/>
              <a:gd name="T84" fmla="*/ 464 w 658"/>
              <a:gd name="T85" fmla="*/ 977 h 1393"/>
              <a:gd name="T86" fmla="*/ 474 w 658"/>
              <a:gd name="T87" fmla="*/ 1014 h 1393"/>
              <a:gd name="T88" fmla="*/ 464 w 658"/>
              <a:gd name="T89" fmla="*/ 977 h 1393"/>
              <a:gd name="T90" fmla="*/ 507 w 658"/>
              <a:gd name="T91" fmla="*/ 1069 h 1393"/>
              <a:gd name="T92" fmla="*/ 485 w 658"/>
              <a:gd name="T93" fmla="*/ 1037 h 1393"/>
              <a:gd name="T94" fmla="*/ 518 w 658"/>
              <a:gd name="T95" fmla="*/ 1092 h 1393"/>
              <a:gd name="T96" fmla="*/ 528 w 658"/>
              <a:gd name="T97" fmla="*/ 1129 h 1393"/>
              <a:gd name="T98" fmla="*/ 518 w 658"/>
              <a:gd name="T99" fmla="*/ 1092 h 1393"/>
              <a:gd name="T100" fmla="*/ 561 w 658"/>
              <a:gd name="T101" fmla="*/ 1184 h 1393"/>
              <a:gd name="T102" fmla="*/ 539 w 658"/>
              <a:gd name="T103" fmla="*/ 1152 h 1393"/>
              <a:gd name="T104" fmla="*/ 572 w 658"/>
              <a:gd name="T105" fmla="*/ 1207 h 1393"/>
              <a:gd name="T106" fmla="*/ 582 w 658"/>
              <a:gd name="T107" fmla="*/ 1244 h 1393"/>
              <a:gd name="T108" fmla="*/ 572 w 658"/>
              <a:gd name="T109" fmla="*/ 1207 h 1393"/>
              <a:gd name="T110" fmla="*/ 615 w 658"/>
              <a:gd name="T111" fmla="*/ 1298 h 1393"/>
              <a:gd name="T112" fmla="*/ 593 w 658"/>
              <a:gd name="T113" fmla="*/ 1267 h 1393"/>
              <a:gd name="T114" fmla="*/ 625 w 658"/>
              <a:gd name="T115" fmla="*/ 1321 h 1393"/>
              <a:gd name="T116" fmla="*/ 636 w 658"/>
              <a:gd name="T117" fmla="*/ 1359 h 1393"/>
              <a:gd name="T118" fmla="*/ 625 w 658"/>
              <a:gd name="T119" fmla="*/ 1321 h 1393"/>
              <a:gd name="T120" fmla="*/ 658 w 658"/>
              <a:gd name="T121" fmla="*/ 1391 h 1393"/>
              <a:gd name="T122" fmla="*/ 647 w 658"/>
              <a:gd name="T123" fmla="*/ 1382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1393">
                <a:moveTo>
                  <a:pt x="6" y="0"/>
                </a:moveTo>
                <a:lnTo>
                  <a:pt x="22" y="34"/>
                </a:lnTo>
                <a:lnTo>
                  <a:pt x="16" y="37"/>
                </a:lnTo>
                <a:lnTo>
                  <a:pt x="0" y="3"/>
                </a:lnTo>
                <a:lnTo>
                  <a:pt x="6" y="0"/>
                </a:lnTo>
                <a:close/>
                <a:moveTo>
                  <a:pt x="33" y="57"/>
                </a:moveTo>
                <a:lnTo>
                  <a:pt x="49" y="92"/>
                </a:lnTo>
                <a:lnTo>
                  <a:pt x="43" y="95"/>
                </a:lnTo>
                <a:lnTo>
                  <a:pt x="27" y="60"/>
                </a:lnTo>
                <a:lnTo>
                  <a:pt x="33" y="57"/>
                </a:lnTo>
                <a:close/>
                <a:moveTo>
                  <a:pt x="60" y="115"/>
                </a:moveTo>
                <a:lnTo>
                  <a:pt x="76" y="149"/>
                </a:lnTo>
                <a:lnTo>
                  <a:pt x="70" y="152"/>
                </a:lnTo>
                <a:lnTo>
                  <a:pt x="54" y="118"/>
                </a:lnTo>
                <a:lnTo>
                  <a:pt x="60" y="115"/>
                </a:lnTo>
                <a:close/>
                <a:moveTo>
                  <a:pt x="87" y="172"/>
                </a:moveTo>
                <a:lnTo>
                  <a:pt x="103" y="207"/>
                </a:lnTo>
                <a:lnTo>
                  <a:pt x="97" y="210"/>
                </a:lnTo>
                <a:lnTo>
                  <a:pt x="81" y="175"/>
                </a:lnTo>
                <a:lnTo>
                  <a:pt x="87" y="172"/>
                </a:lnTo>
                <a:close/>
                <a:moveTo>
                  <a:pt x="114" y="230"/>
                </a:moveTo>
                <a:lnTo>
                  <a:pt x="130" y="264"/>
                </a:lnTo>
                <a:lnTo>
                  <a:pt x="124" y="267"/>
                </a:lnTo>
                <a:lnTo>
                  <a:pt x="108" y="232"/>
                </a:lnTo>
                <a:lnTo>
                  <a:pt x="114" y="230"/>
                </a:lnTo>
                <a:close/>
                <a:moveTo>
                  <a:pt x="141" y="287"/>
                </a:moveTo>
                <a:lnTo>
                  <a:pt x="157" y="322"/>
                </a:lnTo>
                <a:lnTo>
                  <a:pt x="151" y="324"/>
                </a:lnTo>
                <a:lnTo>
                  <a:pt x="135" y="290"/>
                </a:lnTo>
                <a:lnTo>
                  <a:pt x="141" y="287"/>
                </a:lnTo>
                <a:close/>
                <a:moveTo>
                  <a:pt x="167" y="345"/>
                </a:moveTo>
                <a:lnTo>
                  <a:pt x="184" y="379"/>
                </a:lnTo>
                <a:lnTo>
                  <a:pt x="178" y="382"/>
                </a:lnTo>
                <a:lnTo>
                  <a:pt x="162" y="347"/>
                </a:lnTo>
                <a:lnTo>
                  <a:pt x="167" y="345"/>
                </a:lnTo>
                <a:close/>
                <a:moveTo>
                  <a:pt x="194" y="402"/>
                </a:moveTo>
                <a:lnTo>
                  <a:pt x="211" y="437"/>
                </a:lnTo>
                <a:lnTo>
                  <a:pt x="205" y="439"/>
                </a:lnTo>
                <a:lnTo>
                  <a:pt x="189" y="405"/>
                </a:lnTo>
                <a:lnTo>
                  <a:pt x="194" y="402"/>
                </a:lnTo>
                <a:close/>
                <a:moveTo>
                  <a:pt x="221" y="460"/>
                </a:moveTo>
                <a:lnTo>
                  <a:pt x="237" y="494"/>
                </a:lnTo>
                <a:lnTo>
                  <a:pt x="232" y="497"/>
                </a:lnTo>
                <a:lnTo>
                  <a:pt x="216" y="462"/>
                </a:lnTo>
                <a:lnTo>
                  <a:pt x="221" y="460"/>
                </a:lnTo>
                <a:close/>
                <a:moveTo>
                  <a:pt x="248" y="517"/>
                </a:moveTo>
                <a:lnTo>
                  <a:pt x="264" y="552"/>
                </a:lnTo>
                <a:lnTo>
                  <a:pt x="259" y="554"/>
                </a:lnTo>
                <a:lnTo>
                  <a:pt x="243" y="520"/>
                </a:lnTo>
                <a:lnTo>
                  <a:pt x="248" y="517"/>
                </a:lnTo>
                <a:close/>
                <a:moveTo>
                  <a:pt x="275" y="574"/>
                </a:moveTo>
                <a:lnTo>
                  <a:pt x="291" y="609"/>
                </a:lnTo>
                <a:lnTo>
                  <a:pt x="286" y="612"/>
                </a:lnTo>
                <a:lnTo>
                  <a:pt x="269" y="577"/>
                </a:lnTo>
                <a:lnTo>
                  <a:pt x="275" y="574"/>
                </a:lnTo>
                <a:close/>
                <a:moveTo>
                  <a:pt x="302" y="632"/>
                </a:moveTo>
                <a:lnTo>
                  <a:pt x="318" y="666"/>
                </a:lnTo>
                <a:lnTo>
                  <a:pt x="313" y="669"/>
                </a:lnTo>
                <a:lnTo>
                  <a:pt x="296" y="635"/>
                </a:lnTo>
                <a:lnTo>
                  <a:pt x="302" y="632"/>
                </a:lnTo>
                <a:close/>
                <a:moveTo>
                  <a:pt x="329" y="689"/>
                </a:moveTo>
                <a:lnTo>
                  <a:pt x="345" y="724"/>
                </a:lnTo>
                <a:lnTo>
                  <a:pt x="340" y="727"/>
                </a:lnTo>
                <a:lnTo>
                  <a:pt x="323" y="692"/>
                </a:lnTo>
                <a:lnTo>
                  <a:pt x="329" y="689"/>
                </a:lnTo>
                <a:close/>
                <a:moveTo>
                  <a:pt x="356" y="747"/>
                </a:moveTo>
                <a:lnTo>
                  <a:pt x="372" y="781"/>
                </a:lnTo>
                <a:lnTo>
                  <a:pt x="367" y="784"/>
                </a:lnTo>
                <a:lnTo>
                  <a:pt x="350" y="750"/>
                </a:lnTo>
                <a:lnTo>
                  <a:pt x="356" y="747"/>
                </a:lnTo>
                <a:close/>
                <a:moveTo>
                  <a:pt x="383" y="804"/>
                </a:moveTo>
                <a:lnTo>
                  <a:pt x="399" y="839"/>
                </a:lnTo>
                <a:lnTo>
                  <a:pt x="393" y="841"/>
                </a:lnTo>
                <a:lnTo>
                  <a:pt x="377" y="807"/>
                </a:lnTo>
                <a:lnTo>
                  <a:pt x="383" y="804"/>
                </a:lnTo>
                <a:close/>
                <a:moveTo>
                  <a:pt x="410" y="862"/>
                </a:moveTo>
                <a:lnTo>
                  <a:pt x="426" y="896"/>
                </a:lnTo>
                <a:lnTo>
                  <a:pt x="420" y="899"/>
                </a:lnTo>
                <a:lnTo>
                  <a:pt x="404" y="864"/>
                </a:lnTo>
                <a:lnTo>
                  <a:pt x="410" y="862"/>
                </a:lnTo>
                <a:close/>
                <a:moveTo>
                  <a:pt x="437" y="919"/>
                </a:moveTo>
                <a:lnTo>
                  <a:pt x="453" y="954"/>
                </a:lnTo>
                <a:lnTo>
                  <a:pt x="447" y="956"/>
                </a:lnTo>
                <a:lnTo>
                  <a:pt x="431" y="922"/>
                </a:lnTo>
                <a:lnTo>
                  <a:pt x="437" y="919"/>
                </a:lnTo>
                <a:close/>
                <a:moveTo>
                  <a:pt x="464" y="977"/>
                </a:moveTo>
                <a:lnTo>
                  <a:pt x="480" y="1011"/>
                </a:lnTo>
                <a:lnTo>
                  <a:pt x="474" y="1014"/>
                </a:lnTo>
                <a:lnTo>
                  <a:pt x="458" y="979"/>
                </a:lnTo>
                <a:lnTo>
                  <a:pt x="464" y="977"/>
                </a:lnTo>
                <a:close/>
                <a:moveTo>
                  <a:pt x="491" y="1034"/>
                </a:moveTo>
                <a:lnTo>
                  <a:pt x="507" y="1069"/>
                </a:lnTo>
                <a:lnTo>
                  <a:pt x="501" y="1071"/>
                </a:lnTo>
                <a:lnTo>
                  <a:pt x="485" y="1037"/>
                </a:lnTo>
                <a:lnTo>
                  <a:pt x="491" y="1034"/>
                </a:lnTo>
                <a:close/>
                <a:moveTo>
                  <a:pt x="518" y="1092"/>
                </a:moveTo>
                <a:lnTo>
                  <a:pt x="534" y="1126"/>
                </a:lnTo>
                <a:lnTo>
                  <a:pt x="528" y="1129"/>
                </a:lnTo>
                <a:lnTo>
                  <a:pt x="512" y="1094"/>
                </a:lnTo>
                <a:lnTo>
                  <a:pt x="518" y="1092"/>
                </a:lnTo>
                <a:close/>
                <a:moveTo>
                  <a:pt x="545" y="1149"/>
                </a:moveTo>
                <a:lnTo>
                  <a:pt x="561" y="1184"/>
                </a:lnTo>
                <a:lnTo>
                  <a:pt x="555" y="1186"/>
                </a:lnTo>
                <a:lnTo>
                  <a:pt x="539" y="1152"/>
                </a:lnTo>
                <a:lnTo>
                  <a:pt x="545" y="1149"/>
                </a:lnTo>
                <a:close/>
                <a:moveTo>
                  <a:pt x="572" y="1207"/>
                </a:moveTo>
                <a:lnTo>
                  <a:pt x="588" y="1241"/>
                </a:lnTo>
                <a:lnTo>
                  <a:pt x="582" y="1244"/>
                </a:lnTo>
                <a:lnTo>
                  <a:pt x="566" y="1209"/>
                </a:lnTo>
                <a:lnTo>
                  <a:pt x="572" y="1207"/>
                </a:lnTo>
                <a:close/>
                <a:moveTo>
                  <a:pt x="599" y="1264"/>
                </a:moveTo>
                <a:lnTo>
                  <a:pt x="615" y="1298"/>
                </a:lnTo>
                <a:lnTo>
                  <a:pt x="609" y="1301"/>
                </a:lnTo>
                <a:lnTo>
                  <a:pt x="593" y="1267"/>
                </a:lnTo>
                <a:lnTo>
                  <a:pt x="599" y="1264"/>
                </a:lnTo>
                <a:close/>
                <a:moveTo>
                  <a:pt x="625" y="1321"/>
                </a:moveTo>
                <a:lnTo>
                  <a:pt x="642" y="1356"/>
                </a:lnTo>
                <a:lnTo>
                  <a:pt x="636" y="1359"/>
                </a:lnTo>
                <a:lnTo>
                  <a:pt x="620" y="1324"/>
                </a:lnTo>
                <a:lnTo>
                  <a:pt x="625" y="1321"/>
                </a:lnTo>
                <a:close/>
                <a:moveTo>
                  <a:pt x="652" y="1379"/>
                </a:moveTo>
                <a:lnTo>
                  <a:pt x="658" y="1391"/>
                </a:lnTo>
                <a:lnTo>
                  <a:pt x="652" y="1393"/>
                </a:lnTo>
                <a:lnTo>
                  <a:pt x="647" y="1382"/>
                </a:lnTo>
                <a:lnTo>
                  <a:pt x="652" y="1379"/>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3"/>
          <p:cNvSpPr>
            <a:spLocks noEditPoints="1"/>
          </p:cNvSpPr>
          <p:nvPr/>
        </p:nvSpPr>
        <p:spPr bwMode="auto">
          <a:xfrm>
            <a:off x="8521700" y="3813175"/>
            <a:ext cx="1035050" cy="39688"/>
          </a:xfrm>
          <a:custGeom>
            <a:avLst/>
            <a:gdLst>
              <a:gd name="T0" fmla="*/ 0 w 652"/>
              <a:gd name="T1" fmla="*/ 0 h 25"/>
              <a:gd name="T2" fmla="*/ 38 w 652"/>
              <a:gd name="T3" fmla="*/ 2 h 25"/>
              <a:gd name="T4" fmla="*/ 38 w 652"/>
              <a:gd name="T5" fmla="*/ 8 h 25"/>
              <a:gd name="T6" fmla="*/ 0 w 652"/>
              <a:gd name="T7" fmla="*/ 7 h 25"/>
              <a:gd name="T8" fmla="*/ 0 w 652"/>
              <a:gd name="T9" fmla="*/ 0 h 25"/>
              <a:gd name="T10" fmla="*/ 63 w 652"/>
              <a:gd name="T11" fmla="*/ 2 h 25"/>
              <a:gd name="T12" fmla="*/ 101 w 652"/>
              <a:gd name="T13" fmla="*/ 3 h 25"/>
              <a:gd name="T14" fmla="*/ 101 w 652"/>
              <a:gd name="T15" fmla="*/ 10 h 25"/>
              <a:gd name="T16" fmla="*/ 63 w 652"/>
              <a:gd name="T17" fmla="*/ 9 h 25"/>
              <a:gd name="T18" fmla="*/ 63 w 652"/>
              <a:gd name="T19" fmla="*/ 2 h 25"/>
              <a:gd name="T20" fmla="*/ 127 w 652"/>
              <a:gd name="T21" fmla="*/ 4 h 25"/>
              <a:gd name="T22" fmla="*/ 165 w 652"/>
              <a:gd name="T23" fmla="*/ 5 h 25"/>
              <a:gd name="T24" fmla="*/ 165 w 652"/>
              <a:gd name="T25" fmla="*/ 11 h 25"/>
              <a:gd name="T26" fmla="*/ 127 w 652"/>
              <a:gd name="T27" fmla="*/ 10 h 25"/>
              <a:gd name="T28" fmla="*/ 127 w 652"/>
              <a:gd name="T29" fmla="*/ 4 h 25"/>
              <a:gd name="T30" fmla="*/ 190 w 652"/>
              <a:gd name="T31" fmla="*/ 6 h 25"/>
              <a:gd name="T32" fmla="*/ 228 w 652"/>
              <a:gd name="T33" fmla="*/ 7 h 25"/>
              <a:gd name="T34" fmla="*/ 228 w 652"/>
              <a:gd name="T35" fmla="*/ 13 h 25"/>
              <a:gd name="T36" fmla="*/ 190 w 652"/>
              <a:gd name="T37" fmla="*/ 12 h 25"/>
              <a:gd name="T38" fmla="*/ 190 w 652"/>
              <a:gd name="T39" fmla="*/ 6 h 25"/>
              <a:gd name="T40" fmla="*/ 253 w 652"/>
              <a:gd name="T41" fmla="*/ 8 h 25"/>
              <a:gd name="T42" fmla="*/ 291 w 652"/>
              <a:gd name="T43" fmla="*/ 9 h 25"/>
              <a:gd name="T44" fmla="*/ 291 w 652"/>
              <a:gd name="T45" fmla="*/ 15 h 25"/>
              <a:gd name="T46" fmla="*/ 253 w 652"/>
              <a:gd name="T47" fmla="*/ 14 h 25"/>
              <a:gd name="T48" fmla="*/ 253 w 652"/>
              <a:gd name="T49" fmla="*/ 8 h 25"/>
              <a:gd name="T50" fmla="*/ 317 w 652"/>
              <a:gd name="T51" fmla="*/ 9 h 25"/>
              <a:gd name="T52" fmla="*/ 355 w 652"/>
              <a:gd name="T53" fmla="*/ 11 h 25"/>
              <a:gd name="T54" fmla="*/ 355 w 652"/>
              <a:gd name="T55" fmla="*/ 17 h 25"/>
              <a:gd name="T56" fmla="*/ 317 w 652"/>
              <a:gd name="T57" fmla="*/ 16 h 25"/>
              <a:gd name="T58" fmla="*/ 317 w 652"/>
              <a:gd name="T59" fmla="*/ 9 h 25"/>
              <a:gd name="T60" fmla="*/ 380 w 652"/>
              <a:gd name="T61" fmla="*/ 11 h 25"/>
              <a:gd name="T62" fmla="*/ 418 w 652"/>
              <a:gd name="T63" fmla="*/ 12 h 25"/>
              <a:gd name="T64" fmla="*/ 418 w 652"/>
              <a:gd name="T65" fmla="*/ 19 h 25"/>
              <a:gd name="T66" fmla="*/ 380 w 652"/>
              <a:gd name="T67" fmla="*/ 18 h 25"/>
              <a:gd name="T68" fmla="*/ 380 w 652"/>
              <a:gd name="T69" fmla="*/ 11 h 25"/>
              <a:gd name="T70" fmla="*/ 443 w 652"/>
              <a:gd name="T71" fmla="*/ 13 h 25"/>
              <a:gd name="T72" fmla="*/ 481 w 652"/>
              <a:gd name="T73" fmla="*/ 14 h 25"/>
              <a:gd name="T74" fmla="*/ 481 w 652"/>
              <a:gd name="T75" fmla="*/ 20 h 25"/>
              <a:gd name="T76" fmla="*/ 443 w 652"/>
              <a:gd name="T77" fmla="*/ 19 h 25"/>
              <a:gd name="T78" fmla="*/ 443 w 652"/>
              <a:gd name="T79" fmla="*/ 13 h 25"/>
              <a:gd name="T80" fmla="*/ 507 w 652"/>
              <a:gd name="T81" fmla="*/ 15 h 25"/>
              <a:gd name="T82" fmla="*/ 545 w 652"/>
              <a:gd name="T83" fmla="*/ 16 h 25"/>
              <a:gd name="T84" fmla="*/ 545 w 652"/>
              <a:gd name="T85" fmla="*/ 22 h 25"/>
              <a:gd name="T86" fmla="*/ 507 w 652"/>
              <a:gd name="T87" fmla="*/ 21 h 25"/>
              <a:gd name="T88" fmla="*/ 507 w 652"/>
              <a:gd name="T89" fmla="*/ 15 h 25"/>
              <a:gd name="T90" fmla="*/ 570 w 652"/>
              <a:gd name="T91" fmla="*/ 17 h 25"/>
              <a:gd name="T92" fmla="*/ 608 w 652"/>
              <a:gd name="T93" fmla="*/ 18 h 25"/>
              <a:gd name="T94" fmla="*/ 608 w 652"/>
              <a:gd name="T95" fmla="*/ 24 h 25"/>
              <a:gd name="T96" fmla="*/ 570 w 652"/>
              <a:gd name="T97" fmla="*/ 23 h 25"/>
              <a:gd name="T98" fmla="*/ 570 w 652"/>
              <a:gd name="T99" fmla="*/ 17 h 25"/>
              <a:gd name="T100" fmla="*/ 633 w 652"/>
              <a:gd name="T101" fmla="*/ 18 h 25"/>
              <a:gd name="T102" fmla="*/ 652 w 652"/>
              <a:gd name="T103" fmla="*/ 19 h 25"/>
              <a:gd name="T104" fmla="*/ 652 w 652"/>
              <a:gd name="T105" fmla="*/ 25 h 25"/>
              <a:gd name="T106" fmla="*/ 633 w 652"/>
              <a:gd name="T107" fmla="*/ 25 h 25"/>
              <a:gd name="T108" fmla="*/ 633 w 652"/>
              <a:gd name="T10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2" h="25">
                <a:moveTo>
                  <a:pt x="0" y="0"/>
                </a:moveTo>
                <a:lnTo>
                  <a:pt x="38" y="2"/>
                </a:lnTo>
                <a:lnTo>
                  <a:pt x="38" y="8"/>
                </a:lnTo>
                <a:lnTo>
                  <a:pt x="0" y="7"/>
                </a:lnTo>
                <a:lnTo>
                  <a:pt x="0" y="0"/>
                </a:lnTo>
                <a:close/>
                <a:moveTo>
                  <a:pt x="63" y="2"/>
                </a:moveTo>
                <a:lnTo>
                  <a:pt x="101" y="3"/>
                </a:lnTo>
                <a:lnTo>
                  <a:pt x="101" y="10"/>
                </a:lnTo>
                <a:lnTo>
                  <a:pt x="63" y="9"/>
                </a:lnTo>
                <a:lnTo>
                  <a:pt x="63" y="2"/>
                </a:lnTo>
                <a:close/>
                <a:moveTo>
                  <a:pt x="127" y="4"/>
                </a:moveTo>
                <a:lnTo>
                  <a:pt x="165" y="5"/>
                </a:lnTo>
                <a:lnTo>
                  <a:pt x="165" y="11"/>
                </a:lnTo>
                <a:lnTo>
                  <a:pt x="127" y="10"/>
                </a:lnTo>
                <a:lnTo>
                  <a:pt x="127" y="4"/>
                </a:lnTo>
                <a:close/>
                <a:moveTo>
                  <a:pt x="190" y="6"/>
                </a:moveTo>
                <a:lnTo>
                  <a:pt x="228" y="7"/>
                </a:lnTo>
                <a:lnTo>
                  <a:pt x="228" y="13"/>
                </a:lnTo>
                <a:lnTo>
                  <a:pt x="190" y="12"/>
                </a:lnTo>
                <a:lnTo>
                  <a:pt x="190" y="6"/>
                </a:lnTo>
                <a:close/>
                <a:moveTo>
                  <a:pt x="253" y="8"/>
                </a:moveTo>
                <a:lnTo>
                  <a:pt x="291" y="9"/>
                </a:lnTo>
                <a:lnTo>
                  <a:pt x="291" y="15"/>
                </a:lnTo>
                <a:lnTo>
                  <a:pt x="253" y="14"/>
                </a:lnTo>
                <a:lnTo>
                  <a:pt x="253" y="8"/>
                </a:lnTo>
                <a:close/>
                <a:moveTo>
                  <a:pt x="317" y="9"/>
                </a:moveTo>
                <a:lnTo>
                  <a:pt x="355" y="11"/>
                </a:lnTo>
                <a:lnTo>
                  <a:pt x="355" y="17"/>
                </a:lnTo>
                <a:lnTo>
                  <a:pt x="317" y="16"/>
                </a:lnTo>
                <a:lnTo>
                  <a:pt x="317" y="9"/>
                </a:lnTo>
                <a:close/>
                <a:moveTo>
                  <a:pt x="380" y="11"/>
                </a:moveTo>
                <a:lnTo>
                  <a:pt x="418" y="12"/>
                </a:lnTo>
                <a:lnTo>
                  <a:pt x="418" y="19"/>
                </a:lnTo>
                <a:lnTo>
                  <a:pt x="380" y="18"/>
                </a:lnTo>
                <a:lnTo>
                  <a:pt x="380" y="11"/>
                </a:lnTo>
                <a:close/>
                <a:moveTo>
                  <a:pt x="443" y="13"/>
                </a:moveTo>
                <a:lnTo>
                  <a:pt x="481" y="14"/>
                </a:lnTo>
                <a:lnTo>
                  <a:pt x="481" y="20"/>
                </a:lnTo>
                <a:lnTo>
                  <a:pt x="443" y="19"/>
                </a:lnTo>
                <a:lnTo>
                  <a:pt x="443" y="13"/>
                </a:lnTo>
                <a:close/>
                <a:moveTo>
                  <a:pt x="507" y="15"/>
                </a:moveTo>
                <a:lnTo>
                  <a:pt x="545" y="16"/>
                </a:lnTo>
                <a:lnTo>
                  <a:pt x="545" y="22"/>
                </a:lnTo>
                <a:lnTo>
                  <a:pt x="507" y="21"/>
                </a:lnTo>
                <a:lnTo>
                  <a:pt x="507" y="15"/>
                </a:lnTo>
                <a:close/>
                <a:moveTo>
                  <a:pt x="570" y="17"/>
                </a:moveTo>
                <a:lnTo>
                  <a:pt x="608" y="18"/>
                </a:lnTo>
                <a:lnTo>
                  <a:pt x="608" y="24"/>
                </a:lnTo>
                <a:lnTo>
                  <a:pt x="570" y="23"/>
                </a:lnTo>
                <a:lnTo>
                  <a:pt x="570" y="17"/>
                </a:lnTo>
                <a:close/>
                <a:moveTo>
                  <a:pt x="633" y="18"/>
                </a:moveTo>
                <a:lnTo>
                  <a:pt x="652" y="19"/>
                </a:lnTo>
                <a:lnTo>
                  <a:pt x="652" y="25"/>
                </a:lnTo>
                <a:lnTo>
                  <a:pt x="633" y="25"/>
                </a:lnTo>
                <a:lnTo>
                  <a:pt x="633" y="18"/>
                </a:lnTo>
                <a:close/>
              </a:path>
            </a:pathLst>
          </a:custGeom>
          <a:solidFill>
            <a:srgbClr val="FFFF00"/>
          </a:solidFill>
          <a:ln w="1588" cap="flat">
            <a:solidFill>
              <a:srgbClr val="FFFF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82" name="Group 26"/>
          <p:cNvGrpSpPr>
            <a:grpSpLocks/>
          </p:cNvGrpSpPr>
          <p:nvPr/>
        </p:nvGrpSpPr>
        <p:grpSpPr bwMode="auto">
          <a:xfrm>
            <a:off x="8501063" y="1620838"/>
            <a:ext cx="41275" cy="39688"/>
            <a:chOff x="5565" y="1075"/>
            <a:chExt cx="26" cy="25"/>
          </a:xfrm>
        </p:grpSpPr>
        <p:sp>
          <p:nvSpPr>
            <p:cNvPr id="83" name="Oval 24"/>
            <p:cNvSpPr>
              <a:spLocks noChangeArrowheads="1"/>
            </p:cNvSpPr>
            <p:nvPr/>
          </p:nvSpPr>
          <p:spPr bwMode="auto">
            <a:xfrm>
              <a:off x="5565" y="1075"/>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25"/>
            <p:cNvSpPr>
              <a:spLocks noChangeArrowheads="1"/>
            </p:cNvSpPr>
            <p:nvPr/>
          </p:nvSpPr>
          <p:spPr bwMode="auto">
            <a:xfrm>
              <a:off x="5565" y="1075"/>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9"/>
          <p:cNvGrpSpPr>
            <a:grpSpLocks/>
          </p:cNvGrpSpPr>
          <p:nvPr/>
        </p:nvGrpSpPr>
        <p:grpSpPr bwMode="auto">
          <a:xfrm>
            <a:off x="8501063" y="3798888"/>
            <a:ext cx="41275" cy="39688"/>
            <a:chOff x="5565" y="2447"/>
            <a:chExt cx="26" cy="25"/>
          </a:xfrm>
        </p:grpSpPr>
        <p:sp>
          <p:nvSpPr>
            <p:cNvPr id="86" name="Oval 27"/>
            <p:cNvSpPr>
              <a:spLocks noChangeArrowheads="1"/>
            </p:cNvSpPr>
            <p:nvPr/>
          </p:nvSpPr>
          <p:spPr bwMode="auto">
            <a:xfrm>
              <a:off x="5565" y="2447"/>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28"/>
            <p:cNvSpPr>
              <a:spLocks noChangeArrowheads="1"/>
            </p:cNvSpPr>
            <p:nvPr/>
          </p:nvSpPr>
          <p:spPr bwMode="auto">
            <a:xfrm>
              <a:off x="5565" y="2447"/>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8" name="Oval 30"/>
          <p:cNvSpPr>
            <a:spLocks noChangeArrowheads="1"/>
          </p:cNvSpPr>
          <p:nvPr/>
        </p:nvSpPr>
        <p:spPr bwMode="auto">
          <a:xfrm>
            <a:off x="9874250" y="1058863"/>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31"/>
          <p:cNvSpPr>
            <a:spLocks noChangeArrowheads="1"/>
          </p:cNvSpPr>
          <p:nvPr/>
        </p:nvSpPr>
        <p:spPr bwMode="auto">
          <a:xfrm>
            <a:off x="7700963" y="1049338"/>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32"/>
          <p:cNvSpPr>
            <a:spLocks noChangeArrowheads="1"/>
          </p:cNvSpPr>
          <p:nvPr/>
        </p:nvSpPr>
        <p:spPr bwMode="auto">
          <a:xfrm>
            <a:off x="9874250" y="3355975"/>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33"/>
          <p:cNvSpPr>
            <a:spLocks noChangeArrowheads="1"/>
          </p:cNvSpPr>
          <p:nvPr/>
        </p:nvSpPr>
        <p:spPr bwMode="auto">
          <a:xfrm>
            <a:off x="9224963" y="1993900"/>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34"/>
          <p:cNvSpPr>
            <a:spLocks noChangeArrowheads="1"/>
          </p:cNvSpPr>
          <p:nvPr/>
        </p:nvSpPr>
        <p:spPr bwMode="auto">
          <a:xfrm>
            <a:off x="7054850" y="2076450"/>
            <a:ext cx="30163" cy="31750"/>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Oval 35"/>
          <p:cNvSpPr>
            <a:spLocks noChangeArrowheads="1"/>
          </p:cNvSpPr>
          <p:nvPr/>
        </p:nvSpPr>
        <p:spPr bwMode="auto">
          <a:xfrm>
            <a:off x="7138988" y="4252913"/>
            <a:ext cx="30163" cy="30163"/>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4" name="Group 38"/>
          <p:cNvGrpSpPr>
            <a:grpSpLocks/>
          </p:cNvGrpSpPr>
          <p:nvPr/>
        </p:nvGrpSpPr>
        <p:grpSpPr bwMode="auto">
          <a:xfrm>
            <a:off x="9305925" y="4257675"/>
            <a:ext cx="41275" cy="39688"/>
            <a:chOff x="6072" y="2736"/>
            <a:chExt cx="26" cy="25"/>
          </a:xfrm>
        </p:grpSpPr>
        <p:sp>
          <p:nvSpPr>
            <p:cNvPr id="95" name="Oval 36"/>
            <p:cNvSpPr>
              <a:spLocks noChangeArrowheads="1"/>
            </p:cNvSpPr>
            <p:nvPr/>
          </p:nvSpPr>
          <p:spPr bwMode="auto">
            <a:xfrm>
              <a:off x="6072" y="2736"/>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Oval 37"/>
            <p:cNvSpPr>
              <a:spLocks noChangeArrowheads="1"/>
            </p:cNvSpPr>
            <p:nvPr/>
          </p:nvSpPr>
          <p:spPr bwMode="auto">
            <a:xfrm>
              <a:off x="6072" y="2736"/>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41"/>
          <p:cNvGrpSpPr>
            <a:grpSpLocks/>
          </p:cNvGrpSpPr>
          <p:nvPr/>
        </p:nvGrpSpPr>
        <p:grpSpPr bwMode="auto">
          <a:xfrm>
            <a:off x="7677150" y="3319463"/>
            <a:ext cx="79375" cy="80963"/>
            <a:chOff x="5046" y="2145"/>
            <a:chExt cx="50" cy="51"/>
          </a:xfrm>
        </p:grpSpPr>
        <p:sp>
          <p:nvSpPr>
            <p:cNvPr id="98" name="Oval 39"/>
            <p:cNvSpPr>
              <a:spLocks noChangeArrowheads="1"/>
            </p:cNvSpPr>
            <p:nvPr/>
          </p:nvSpPr>
          <p:spPr bwMode="auto">
            <a:xfrm>
              <a:off x="5046" y="2145"/>
              <a:ext cx="50" cy="51"/>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Oval 40"/>
            <p:cNvSpPr>
              <a:spLocks noChangeArrowheads="1"/>
            </p:cNvSpPr>
            <p:nvPr/>
          </p:nvSpPr>
          <p:spPr bwMode="auto">
            <a:xfrm>
              <a:off x="5046" y="2145"/>
              <a:ext cx="50" cy="51"/>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44"/>
          <p:cNvGrpSpPr>
            <a:grpSpLocks/>
          </p:cNvGrpSpPr>
          <p:nvPr/>
        </p:nvGrpSpPr>
        <p:grpSpPr bwMode="auto">
          <a:xfrm>
            <a:off x="7696200" y="3340100"/>
            <a:ext cx="41275" cy="39688"/>
            <a:chOff x="5058" y="2158"/>
            <a:chExt cx="26" cy="25"/>
          </a:xfrm>
        </p:grpSpPr>
        <p:sp>
          <p:nvSpPr>
            <p:cNvPr id="101" name="Oval 100"/>
            <p:cNvSpPr>
              <a:spLocks noChangeArrowheads="1"/>
            </p:cNvSpPr>
            <p:nvPr/>
          </p:nvSpPr>
          <p:spPr bwMode="auto">
            <a:xfrm>
              <a:off x="5058" y="2158"/>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Oval 101"/>
            <p:cNvSpPr>
              <a:spLocks noChangeArrowheads="1"/>
            </p:cNvSpPr>
            <p:nvPr/>
          </p:nvSpPr>
          <p:spPr bwMode="auto">
            <a:xfrm>
              <a:off x="5058" y="2158"/>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47"/>
          <p:cNvGrpSpPr>
            <a:grpSpLocks/>
          </p:cNvGrpSpPr>
          <p:nvPr/>
        </p:nvGrpSpPr>
        <p:grpSpPr bwMode="auto">
          <a:xfrm>
            <a:off x="7494588" y="3665538"/>
            <a:ext cx="41275" cy="39688"/>
            <a:chOff x="4931" y="2363"/>
            <a:chExt cx="26" cy="25"/>
          </a:xfrm>
        </p:grpSpPr>
        <p:sp>
          <p:nvSpPr>
            <p:cNvPr id="104" name="Oval 45"/>
            <p:cNvSpPr>
              <a:spLocks noChangeArrowheads="1"/>
            </p:cNvSpPr>
            <p:nvPr/>
          </p:nvSpPr>
          <p:spPr bwMode="auto">
            <a:xfrm>
              <a:off x="4931" y="2363"/>
              <a:ext cx="26" cy="25"/>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46"/>
            <p:cNvSpPr>
              <a:spLocks noChangeArrowheads="1"/>
            </p:cNvSpPr>
            <p:nvPr/>
          </p:nvSpPr>
          <p:spPr bwMode="auto">
            <a:xfrm>
              <a:off x="4931" y="2363"/>
              <a:ext cx="26" cy="25"/>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50"/>
          <p:cNvGrpSpPr>
            <a:grpSpLocks/>
          </p:cNvGrpSpPr>
          <p:nvPr/>
        </p:nvGrpSpPr>
        <p:grpSpPr bwMode="auto">
          <a:xfrm>
            <a:off x="9536113" y="3827463"/>
            <a:ext cx="41275" cy="41275"/>
            <a:chOff x="6217" y="2465"/>
            <a:chExt cx="26" cy="26"/>
          </a:xfrm>
        </p:grpSpPr>
        <p:sp>
          <p:nvSpPr>
            <p:cNvPr id="107" name="Oval 48"/>
            <p:cNvSpPr>
              <a:spLocks noChangeArrowheads="1"/>
            </p:cNvSpPr>
            <p:nvPr/>
          </p:nvSpPr>
          <p:spPr bwMode="auto">
            <a:xfrm>
              <a:off x="6217" y="2465"/>
              <a:ext cx="26" cy="26"/>
            </a:xfrm>
            <a:prstGeom prst="ellipse">
              <a:avLst/>
            </a:pr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49"/>
            <p:cNvSpPr>
              <a:spLocks noChangeArrowheads="1"/>
            </p:cNvSpPr>
            <p:nvPr/>
          </p:nvSpPr>
          <p:spPr bwMode="auto">
            <a:xfrm>
              <a:off x="6217" y="2465"/>
              <a:ext cx="26" cy="26"/>
            </a:xfrm>
            <a:prstGeom prst="ellipse">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09" name="Straight Arrow Connector 130"/>
          <p:cNvCxnSpPr>
            <a:cxnSpLocks noChangeShapeType="1"/>
          </p:cNvCxnSpPr>
          <p:nvPr/>
        </p:nvCxnSpPr>
        <p:spPr bwMode="auto">
          <a:xfrm>
            <a:off x="7153275" y="4474370"/>
            <a:ext cx="2152650" cy="0"/>
          </a:xfrm>
          <a:prstGeom prst="straightConnector1">
            <a:avLst/>
          </a:prstGeom>
          <a:noFill/>
          <a:ln w="19050" algn="ctr">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Arrow Connector 134"/>
          <p:cNvCxnSpPr>
            <a:cxnSpLocks noChangeShapeType="1"/>
          </p:cNvCxnSpPr>
          <p:nvPr/>
        </p:nvCxnSpPr>
        <p:spPr bwMode="auto">
          <a:xfrm>
            <a:off x="6751637" y="2076450"/>
            <a:ext cx="88901" cy="2183727"/>
          </a:xfrm>
          <a:prstGeom prst="straightConnector1">
            <a:avLst/>
          </a:prstGeom>
          <a:noFill/>
          <a:ln w="19050" algn="ctr">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35"/>
          <p:cNvSpPr txBox="1">
            <a:spLocks noChangeArrowheads="1"/>
          </p:cNvSpPr>
          <p:nvPr/>
        </p:nvSpPr>
        <p:spPr bwMode="auto">
          <a:xfrm>
            <a:off x="6441281" y="2955925"/>
            <a:ext cx="23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chemeClr val="bg1"/>
                </a:solidFill>
              </a:rPr>
              <a:t>1</a:t>
            </a:r>
            <a:endParaRPr lang="en-US" altLang="en-US" sz="2000" b="1" dirty="0">
              <a:solidFill>
                <a:schemeClr val="bg1"/>
              </a:solidFill>
            </a:endParaRPr>
          </a:p>
        </p:txBody>
      </p:sp>
      <p:sp>
        <p:nvSpPr>
          <p:cNvPr id="112" name="TextBox 136"/>
          <p:cNvSpPr txBox="1">
            <a:spLocks noChangeArrowheads="1"/>
          </p:cNvSpPr>
          <p:nvPr/>
        </p:nvSpPr>
        <p:spPr bwMode="auto">
          <a:xfrm>
            <a:off x="8229600" y="4506912"/>
            <a:ext cx="23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b="1" dirty="0">
                <a:solidFill>
                  <a:schemeClr val="bg1"/>
                </a:solidFill>
              </a:rPr>
              <a:t>1</a:t>
            </a:r>
            <a:endParaRPr lang="en-US" altLang="en-US" sz="2000" b="1" dirty="0">
              <a:solidFill>
                <a:schemeClr val="bg1"/>
              </a:solidFill>
            </a:endParaRPr>
          </a:p>
        </p:txBody>
      </p:sp>
      <p:cxnSp>
        <p:nvCxnSpPr>
          <p:cNvPr id="113" name="Straight Connector 112"/>
          <p:cNvCxnSpPr/>
          <p:nvPr/>
        </p:nvCxnSpPr>
        <p:spPr>
          <a:xfrm flipH="1">
            <a:off x="7144516" y="4252913"/>
            <a:ext cx="4764" cy="3654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347200" y="4260177"/>
            <a:ext cx="0" cy="3509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625262" y="2092325"/>
            <a:ext cx="4044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2477" y="4239174"/>
            <a:ext cx="3695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TextBox 233"/>
          <p:cNvSpPr txBox="1">
            <a:spLocks noChangeArrowheads="1"/>
          </p:cNvSpPr>
          <p:nvPr/>
        </p:nvSpPr>
        <p:spPr bwMode="auto">
          <a:xfrm>
            <a:off x="8185944" y="3475038"/>
            <a:ext cx="28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dirty="0">
                <a:solidFill>
                  <a:srgbClr val="FFFF00"/>
                </a:solidFill>
              </a:rPr>
              <a:t>O</a:t>
            </a:r>
            <a:endParaRPr lang="en-US" altLang="en-US" sz="2000" dirty="0">
              <a:solidFill>
                <a:srgbClr val="FFFF00"/>
              </a:solidFill>
            </a:endParaRPr>
          </a:p>
        </p:txBody>
      </p:sp>
      <p:sp>
        <p:nvSpPr>
          <p:cNvPr id="118" name="TextBox 275"/>
          <p:cNvSpPr txBox="1">
            <a:spLocks noChangeArrowheads="1"/>
          </p:cNvSpPr>
          <p:nvPr/>
        </p:nvSpPr>
        <p:spPr bwMode="auto">
          <a:xfrm>
            <a:off x="8497094" y="2593975"/>
            <a:ext cx="23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dirty="0">
                <a:solidFill>
                  <a:srgbClr val="FFFF00"/>
                </a:solidFill>
              </a:rPr>
              <a:t>h</a:t>
            </a:r>
            <a:endParaRPr lang="en-US" altLang="en-US" sz="2400" b="1" dirty="0">
              <a:solidFill>
                <a:srgbClr val="FFFF00"/>
              </a:solidFill>
            </a:endParaRPr>
          </a:p>
        </p:txBody>
      </p:sp>
      <p:sp>
        <p:nvSpPr>
          <p:cNvPr id="119" name="TextBox 277"/>
          <p:cNvSpPr txBox="1">
            <a:spLocks noChangeArrowheads="1"/>
          </p:cNvSpPr>
          <p:nvPr/>
        </p:nvSpPr>
        <p:spPr bwMode="auto">
          <a:xfrm>
            <a:off x="8807802" y="3475038"/>
            <a:ext cx="28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dirty="0">
                <a:solidFill>
                  <a:srgbClr val="FFFF00"/>
                </a:solidFill>
              </a:rPr>
              <a:t>r</a:t>
            </a:r>
            <a:endParaRPr lang="en-US" altLang="en-US" sz="2400" b="1" dirty="0">
              <a:solidFill>
                <a:srgbClr val="FFFF00"/>
              </a:solidFill>
            </a:endParaRPr>
          </a:p>
        </p:txBody>
      </p:sp>
      <mc:AlternateContent xmlns:mc="http://schemas.openxmlformats.org/markup-compatibility/2006" xmlns:a14="http://schemas.microsoft.com/office/drawing/2010/main">
        <mc:Choice Requires="a14">
          <p:sp>
            <p:nvSpPr>
              <p:cNvPr id="120" name="Rectangle 119"/>
              <p:cNvSpPr/>
              <p:nvPr/>
            </p:nvSpPr>
            <p:spPr>
              <a:xfrm>
                <a:off x="8833281" y="2114412"/>
                <a:ext cx="4523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smtClean="0">
                          <a:solidFill>
                            <a:srgbClr val="FFFF00"/>
                          </a:solidFill>
                          <a:latin typeface="Cambria Math" panose="02040503050406030204" pitchFamily="18" charset="0"/>
                        </a:rPr>
                        <m:t>𝓁</m:t>
                      </m:r>
                    </m:oMath>
                  </m:oMathPara>
                </a14:m>
                <a:endParaRPr lang="en-US" sz="2800" dirty="0">
                  <a:solidFill>
                    <a:srgbClr val="FFFF00"/>
                  </a:solidFill>
                </a:endParaRPr>
              </a:p>
            </p:txBody>
          </p:sp>
        </mc:Choice>
        <mc:Fallback xmlns="">
          <p:sp>
            <p:nvSpPr>
              <p:cNvPr id="120" name="Rectangle 119"/>
              <p:cNvSpPr>
                <a:spLocks noRot="1" noChangeAspect="1" noMove="1" noResize="1" noEditPoints="1" noAdjustHandles="1" noChangeArrowheads="1" noChangeShapeType="1" noTextEdit="1"/>
              </p:cNvSpPr>
              <p:nvPr/>
            </p:nvSpPr>
            <p:spPr>
              <a:xfrm>
                <a:off x="8833281" y="2114412"/>
                <a:ext cx="452368" cy="5232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986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24" y="495300"/>
            <a:ext cx="8636588" cy="2123658"/>
          </a:xfrm>
          <a:prstGeom prst="rect">
            <a:avLst/>
          </a:prstGeom>
          <a:noFill/>
        </p:spPr>
        <p:txBody>
          <a:bodyPr wrap="square" rtlCol="0">
            <a:spAutoFit/>
          </a:bodyPr>
          <a:lstStyle/>
          <a:p>
            <a:pPr>
              <a:lnSpc>
                <a:spcPct val="150000"/>
              </a:lnSpc>
            </a:pPr>
            <a:r>
              <a:rPr lang="vi-VN" sz="2200" b="1" dirty="0">
                <a:solidFill>
                  <a:srgbClr val="FFFF00"/>
                </a:solidFill>
              </a:rPr>
              <a:t>Bài tập 3.  </a:t>
            </a:r>
            <a:r>
              <a:rPr lang="vi-VN" sz="2200" dirty="0">
                <a:solidFill>
                  <a:schemeClr val="bg1"/>
                </a:solidFill>
              </a:rPr>
              <a:t>Một hình nón có bán kính đáy bằng 5cm và diện tích </a:t>
            </a:r>
          </a:p>
          <a:p>
            <a:pPr>
              <a:lnSpc>
                <a:spcPct val="150000"/>
              </a:lnSpc>
            </a:pPr>
            <a:r>
              <a:rPr lang="vi-VN" sz="2200" dirty="0">
                <a:solidFill>
                  <a:schemeClr val="bg1"/>
                </a:solidFill>
              </a:rPr>
              <a:t>xung quanh bằng                  . </a:t>
            </a:r>
          </a:p>
          <a:p>
            <a:pPr marL="342900" indent="-342900">
              <a:lnSpc>
                <a:spcPct val="150000"/>
              </a:lnSpc>
              <a:buAutoNum type="alphaLcParenR"/>
            </a:pPr>
            <a:r>
              <a:rPr lang="vi-VN" sz="2200" dirty="0">
                <a:solidFill>
                  <a:schemeClr val="bg1"/>
                </a:solidFill>
              </a:rPr>
              <a:t>Tính diện tích toàn phần của hình nón.</a:t>
            </a:r>
          </a:p>
          <a:p>
            <a:pPr marL="342900" indent="-342900">
              <a:lnSpc>
                <a:spcPct val="150000"/>
              </a:lnSpc>
              <a:buAutoNum type="alphaLcParenR"/>
            </a:pPr>
            <a:r>
              <a:rPr lang="vi-VN" sz="2200" dirty="0">
                <a:solidFill>
                  <a:schemeClr val="bg1"/>
                </a:solidFill>
              </a:rPr>
              <a:t>Tính thể tích của hình nón. </a:t>
            </a:r>
            <a:endParaRPr lang="en-US" sz="22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637571" y="962108"/>
                <a:ext cx="1319592" cy="646331"/>
              </a:xfrm>
              <a:prstGeom prst="rect">
                <a:avLst/>
              </a:prstGeom>
            </p:spPr>
            <p:txBody>
              <a:bodyPr wrap="none">
                <a:spAutoFit/>
              </a:bodyPr>
              <a:lstStyle/>
              <a:p>
                <a:pPr>
                  <a:lnSpc>
                    <a:spcPct val="150000"/>
                  </a:lnSpc>
                </a:pPr>
                <a14:m>
                  <m:oMath xmlns:m="http://schemas.openxmlformats.org/officeDocument/2006/math">
                    <m:r>
                      <a:rPr lang="en-US" sz="2400" i="0" smtClean="0">
                        <a:solidFill>
                          <a:schemeClr val="bg1"/>
                        </a:solidFill>
                        <a:latin typeface="Cambria Math" panose="02040503050406030204" pitchFamily="18" charset="0"/>
                      </a:rPr>
                      <m:t>65</m:t>
                    </m:r>
                    <m:r>
                      <m:rPr>
                        <m:sty m:val="p"/>
                      </m:rPr>
                      <a:rPr lang="en-US" sz="2400" i="0">
                        <a:solidFill>
                          <a:schemeClr val="bg1"/>
                        </a:solidFill>
                        <a:latin typeface="Cambria Math" panose="02040503050406030204" pitchFamily="18" charset="0"/>
                      </a:rPr>
                      <m:t>π</m:t>
                    </m:r>
                  </m:oMath>
                </a14:m>
                <a:r>
                  <a:rPr lang="vi-VN" sz="2400" dirty="0">
                    <a:solidFill>
                      <a:schemeClr val="bg1"/>
                    </a:solidFill>
                  </a:rPr>
                  <a:t> cm</a:t>
                </a:r>
                <a:r>
                  <a:rPr lang="vi-VN" sz="2400" baseline="30000" dirty="0">
                    <a:solidFill>
                      <a:schemeClr val="bg1"/>
                    </a:solidFill>
                  </a:rPr>
                  <a:t>2</a:t>
                </a:r>
                <a:endParaRPr lang="en-US" sz="24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637571" y="962108"/>
                <a:ext cx="1319592" cy="646331"/>
              </a:xfrm>
              <a:prstGeom prst="rect">
                <a:avLst/>
              </a:prstGeom>
              <a:blipFill rotWithShape="0">
                <a:blip r:embed="rId2"/>
                <a:stretch>
                  <a:fillRect l="-1852" r="-463" b="-11321"/>
                </a:stretch>
              </a:blipFill>
            </p:spPr>
            <p:txBody>
              <a:bodyPr/>
              <a:lstStyle/>
              <a:p>
                <a:r>
                  <a:rPr lang="en-US">
                    <a:noFill/>
                  </a:rPr>
                  <a:t> </a:t>
                </a:r>
              </a:p>
            </p:txBody>
          </p:sp>
        </mc:Fallback>
      </mc:AlternateContent>
      <p:sp>
        <p:nvSpPr>
          <p:cNvPr id="6" name="TextBox 5"/>
          <p:cNvSpPr txBox="1">
            <a:spLocks noChangeArrowheads="1"/>
          </p:cNvSpPr>
          <p:nvPr/>
        </p:nvSpPr>
        <p:spPr bwMode="auto">
          <a:xfrm>
            <a:off x="563297" y="2869119"/>
            <a:ext cx="1633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400" dirty="0">
                <a:solidFill>
                  <a:schemeClr val="bg1"/>
                </a:solidFill>
              </a:rPr>
              <a:t>r = 5 (cm)</a:t>
            </a:r>
          </a:p>
        </p:txBody>
      </p:sp>
      <mc:AlternateContent xmlns:mc="http://schemas.openxmlformats.org/markup-compatibility/2006" xmlns:a14="http://schemas.microsoft.com/office/drawing/2010/main">
        <mc:Choice Requires="a14">
          <p:sp>
            <p:nvSpPr>
              <p:cNvPr id="8" name="Rectangle 7"/>
              <p:cNvSpPr/>
              <p:nvPr/>
            </p:nvSpPr>
            <p:spPr>
              <a:xfrm>
                <a:off x="2771863" y="2987665"/>
                <a:ext cx="579710" cy="911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bg1"/>
                              </a:solidFill>
                              <a:latin typeface="Cambria Math" panose="02040503050406030204" pitchFamily="18" charset="0"/>
                            </a:rPr>
                          </m:ctrlPr>
                        </m:dPr>
                        <m:e>
                          <m:m>
                            <m:mPr>
                              <m:mcs>
                                <m:mc>
                                  <m:mcPr>
                                    <m:count m:val="1"/>
                                    <m:mcJc m:val="center"/>
                                  </m:mcPr>
                                </m:mc>
                              </m:mcs>
                              <m:ctrlPr>
                                <a:rPr lang="en-US" sz="2000" i="1">
                                  <a:solidFill>
                                    <a:schemeClr val="bg1"/>
                                  </a:solidFill>
                                  <a:latin typeface="Cambria Math" panose="02040503050406030204" pitchFamily="18" charset="0"/>
                                </a:rPr>
                              </m:ctrlPr>
                            </m:mPr>
                            <m:mr>
                              <m:e/>
                            </m:mr>
                            <m:mr>
                              <m:e>
                                <m:eqArr>
                                  <m:eqArrPr>
                                    <m:ctrlPr>
                                      <a:rPr lang="en-US" sz="2000" i="1">
                                        <a:solidFill>
                                          <a:schemeClr val="bg1"/>
                                        </a:solidFill>
                                        <a:latin typeface="Cambria Math" panose="02040503050406030204" pitchFamily="18" charset="0"/>
                                      </a:rPr>
                                    </m:ctrlPr>
                                  </m:eqArrPr>
                                  <m:e/>
                                  <m:e/>
                                </m:eqArr>
                              </m:e>
                            </m:mr>
                          </m:m>
                        </m:e>
                      </m:d>
                    </m:oMath>
                  </m:oMathPara>
                </a14:m>
                <a:endParaRPr lang="en-US" sz="2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771863" y="2987665"/>
                <a:ext cx="579710" cy="911275"/>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463947" y="2477292"/>
            <a:ext cx="1517904" cy="430887"/>
          </a:xfrm>
          <a:prstGeom prst="rect">
            <a:avLst/>
          </a:prstGeom>
          <a:noFill/>
        </p:spPr>
        <p:txBody>
          <a:bodyPr wrap="square" rtlCol="0">
            <a:spAutoFit/>
          </a:bodyPr>
          <a:lstStyle/>
          <a:p>
            <a:r>
              <a:rPr lang="vi-VN" sz="2200" b="1" u="sng" dirty="0">
                <a:solidFill>
                  <a:srgbClr val="FFFF00"/>
                </a:solidFill>
              </a:rPr>
              <a:t>Cho biết </a:t>
            </a:r>
            <a:r>
              <a:rPr lang="vi-VN" sz="2200" b="1" dirty="0">
                <a:solidFill>
                  <a:srgbClr val="FFFF00"/>
                </a:solidFill>
              </a:rPr>
              <a:t>:</a:t>
            </a:r>
            <a:endParaRPr lang="en-US" sz="2200" b="1" dirty="0">
              <a:solidFill>
                <a:srgbClr val="FFFF00"/>
              </a:solidFill>
            </a:endParaRPr>
          </a:p>
        </p:txBody>
      </p:sp>
      <mc:AlternateContent xmlns:mc="http://schemas.openxmlformats.org/markup-compatibility/2006" xmlns:a14="http://schemas.microsoft.com/office/drawing/2010/main">
        <mc:Choice Requires="a14">
          <p:sp>
            <p:nvSpPr>
              <p:cNvPr id="10" name="Rectangle 9"/>
              <p:cNvSpPr/>
              <p:nvPr/>
            </p:nvSpPr>
            <p:spPr>
              <a:xfrm>
                <a:off x="463947" y="3469876"/>
                <a:ext cx="2512996" cy="521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0">
                              <a:solidFill>
                                <a:schemeClr val="bg1"/>
                              </a:solidFill>
                              <a:latin typeface="Cambria Math" panose="02040503050406030204" pitchFamily="18" charset="0"/>
                            </a:rPr>
                            <m:t>𝐒</m:t>
                          </m:r>
                        </m:e>
                        <m:sub>
                          <m:r>
                            <a:rPr lang="en-US" sz="2400" b="1" i="0">
                              <a:solidFill>
                                <a:schemeClr val="bg1"/>
                              </a:solidFill>
                              <a:latin typeface="Cambria Math" panose="02040503050406030204" pitchFamily="18" charset="0"/>
                            </a:rPr>
                            <m:t>𝐱𝐪</m:t>
                          </m:r>
                        </m:sub>
                      </m:sSub>
                      <m:r>
                        <a:rPr lang="en-US" sz="2400" b="1" i="0">
                          <a:solidFill>
                            <a:schemeClr val="bg1"/>
                          </a:solidFill>
                          <a:latin typeface="Cambria Math" panose="02040503050406030204" pitchFamily="18" charset="0"/>
                        </a:rPr>
                        <m:t>=</m:t>
                      </m:r>
                      <m:r>
                        <a:rPr lang="en-US" sz="2400" b="1" i="0">
                          <a:solidFill>
                            <a:schemeClr val="bg1"/>
                          </a:solidFill>
                          <a:latin typeface="Cambria Math" panose="02040503050406030204" pitchFamily="18" charset="0"/>
                        </a:rPr>
                        <m:t>𝟔𝟓</m:t>
                      </m:r>
                      <m:r>
                        <a:rPr lang="en-US" sz="2400" b="1" i="0">
                          <a:solidFill>
                            <a:schemeClr val="bg1"/>
                          </a:solidFill>
                          <a:latin typeface="Cambria Math" panose="02040503050406030204" pitchFamily="18" charset="0"/>
                        </a:rPr>
                        <m:t>𝛑</m:t>
                      </m:r>
                      <m:d>
                        <m:dPr>
                          <m:ctrlPr>
                            <a:rPr lang="en-US" sz="2400" b="1" i="1">
                              <a:solidFill>
                                <a:schemeClr val="bg1"/>
                              </a:solidFill>
                              <a:latin typeface="Cambria Math" panose="02040503050406030204" pitchFamily="18" charset="0"/>
                            </a:rPr>
                          </m:ctrlPr>
                        </m:dPr>
                        <m:e>
                          <m:r>
                            <a:rPr lang="en-US" sz="2400" b="1" i="0">
                              <a:solidFill>
                                <a:schemeClr val="bg1"/>
                              </a:solidFill>
                              <a:latin typeface="Cambria Math" panose="02040503050406030204" pitchFamily="18" charset="0"/>
                            </a:rPr>
                            <m:t>𝐜</m:t>
                          </m:r>
                          <m:sSup>
                            <m:sSupPr>
                              <m:ctrlPr>
                                <a:rPr lang="en-US" sz="2400" b="1" i="1">
                                  <a:solidFill>
                                    <a:schemeClr val="bg1"/>
                                  </a:solidFill>
                                  <a:latin typeface="Cambria Math" panose="02040503050406030204" pitchFamily="18" charset="0"/>
                                </a:rPr>
                              </m:ctrlPr>
                            </m:sSupPr>
                            <m:e>
                              <m:r>
                                <a:rPr lang="en-US" sz="2400" b="1" i="0">
                                  <a:solidFill>
                                    <a:schemeClr val="bg1"/>
                                  </a:solidFill>
                                  <a:latin typeface="Cambria Math" panose="02040503050406030204" pitchFamily="18" charset="0"/>
                                </a:rPr>
                                <m:t>𝐦</m:t>
                              </m:r>
                            </m:e>
                            <m:sup>
                              <m:r>
                                <a:rPr lang="en-US" sz="2400" b="1" i="0">
                                  <a:solidFill>
                                    <a:schemeClr val="bg1"/>
                                  </a:solidFill>
                                  <a:latin typeface="Cambria Math" panose="02040503050406030204" pitchFamily="18" charset="0"/>
                                </a:rPr>
                                <m:t>𝟐</m:t>
                              </m:r>
                            </m:sup>
                          </m:sSup>
                        </m:e>
                      </m:d>
                    </m:oMath>
                  </m:oMathPara>
                </a14:m>
                <a:endParaRPr lang="en-US" sz="2400" b="1"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63947" y="3469876"/>
                <a:ext cx="2512996" cy="521168"/>
              </a:xfrm>
              <a:prstGeom prst="rect">
                <a:avLst/>
              </a:prstGeom>
              <a:blipFill rotWithShape="0">
                <a:blip r:embed="rId4"/>
                <a:stretch>
                  <a:fillRect/>
                </a:stretch>
              </a:blipFill>
            </p:spPr>
            <p:txBody>
              <a:bodyPr/>
              <a:lstStyle/>
              <a:p>
                <a:r>
                  <a:rPr lang="en-US">
                    <a:noFill/>
                  </a:rPr>
                  <a:t> </a:t>
                </a:r>
              </a:p>
            </p:txBody>
          </p:sp>
        </mc:Fallback>
      </mc:AlternateContent>
      <p:sp>
        <p:nvSpPr>
          <p:cNvPr id="11" name="TextBox 13"/>
          <p:cNvSpPr txBox="1">
            <a:spLocks noChangeArrowheads="1"/>
          </p:cNvSpPr>
          <p:nvPr/>
        </p:nvSpPr>
        <p:spPr bwMode="auto">
          <a:xfrm>
            <a:off x="5085770" y="3217321"/>
            <a:ext cx="1655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b="1" u="sng" dirty="0">
                <a:solidFill>
                  <a:srgbClr val="FFFF00"/>
                </a:solidFill>
              </a:rPr>
              <a:t>Giải</a:t>
            </a:r>
            <a:r>
              <a:rPr lang="vi-VN" altLang="en-US" sz="2800" b="1" dirty="0">
                <a:solidFill>
                  <a:srgbClr val="FFFF00"/>
                </a:solidFill>
              </a:rPr>
              <a:t> </a:t>
            </a:r>
            <a:endParaRPr lang="en-US" altLang="en-US" sz="2800" b="1" dirty="0">
              <a:solidFill>
                <a:srgbClr val="FFFF00"/>
              </a:solidFill>
            </a:endParaRPr>
          </a:p>
        </p:txBody>
      </p:sp>
      <mc:AlternateContent xmlns:mc="http://schemas.openxmlformats.org/markup-compatibility/2006" xmlns:a14="http://schemas.microsoft.com/office/drawing/2010/main">
        <mc:Choice Requires="a14">
          <p:sp>
            <p:nvSpPr>
              <p:cNvPr id="12" name="Rectangle 11"/>
              <p:cNvSpPr/>
              <p:nvPr/>
            </p:nvSpPr>
            <p:spPr>
              <a:xfrm>
                <a:off x="141231" y="4170677"/>
                <a:ext cx="2748829" cy="957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rgbClr val="FFFF00"/>
                              </a:solidFill>
                              <a:latin typeface="Cambria Math" panose="02040503050406030204" pitchFamily="18" charset="0"/>
                            </a:rPr>
                          </m:ctrlPr>
                        </m:mPr>
                        <m:mr>
                          <m:e>
                            <m:r>
                              <m:rPr>
                                <m:sty m:val="p"/>
                                <m:brk m:alnAt="7"/>
                              </m:rPr>
                              <a:rPr lang="vi-VN" sz="2800" b="0" i="0" smtClean="0">
                                <a:solidFill>
                                  <a:srgbClr val="FFFF00"/>
                                </a:solidFill>
                                <a:latin typeface="Cambria Math" panose="02040503050406030204" pitchFamily="18" charset="0"/>
                              </a:rPr>
                              <m:t>T</m:t>
                            </m:r>
                            <m:r>
                              <a:rPr lang="vi-VN" sz="2800" b="0" i="0" smtClean="0">
                                <a:solidFill>
                                  <a:srgbClr val="FFFF00"/>
                                </a:solidFill>
                                <a:latin typeface="Cambria Math" panose="02040503050406030204" pitchFamily="18" charset="0"/>
                              </a:rPr>
                              <m:t>í</m:t>
                            </m:r>
                            <m:r>
                              <m:rPr>
                                <m:sty m:val="p"/>
                              </m:rPr>
                              <a:rPr lang="vi-VN" sz="2800" b="0" i="0" smtClean="0">
                                <a:solidFill>
                                  <a:srgbClr val="FFFF00"/>
                                </a:solidFill>
                                <a:latin typeface="Cambria Math" panose="02040503050406030204" pitchFamily="18" charset="0"/>
                              </a:rPr>
                              <m:t>nh</m:t>
                            </m:r>
                            <m:r>
                              <a:rPr lang="vi-VN" sz="2800" b="0" i="0" smtClean="0">
                                <a:solidFill>
                                  <a:srgbClr val="FFFF00"/>
                                </a:solidFill>
                                <a:latin typeface="Cambria Math" panose="02040503050406030204" pitchFamily="18" charset="0"/>
                              </a:rPr>
                              <m:t>      </m:t>
                            </m:r>
                            <m:sSub>
                              <m:sSubPr>
                                <m:ctrlPr>
                                  <a:rPr lang="en-US" sz="2800" i="1">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S</m:t>
                                </m:r>
                              </m:e>
                              <m:sub>
                                <m:r>
                                  <m:rPr>
                                    <m:sty m:val="p"/>
                                  </m:rPr>
                                  <a:rPr lang="vi-VN" sz="2800" b="0" i="0" smtClean="0">
                                    <a:solidFill>
                                      <a:srgbClr val="FFFF00"/>
                                    </a:solidFill>
                                    <a:latin typeface="Cambria Math" panose="02040503050406030204" pitchFamily="18" charset="0"/>
                                  </a:rPr>
                                  <m:t>tp</m:t>
                                </m:r>
                              </m:sub>
                            </m:sSub>
                            <m:r>
                              <a:rPr lang="en-US" sz="2800" i="0">
                                <a:solidFill>
                                  <a:srgbClr val="FFFF00"/>
                                </a:solidFill>
                                <a:latin typeface="Cambria Math" panose="02040503050406030204" pitchFamily="18" charset="0"/>
                              </a:rPr>
                              <m:t>=</m:t>
                            </m:r>
                            <m:r>
                              <a:rPr lang="vi-VN" sz="2800" b="0" i="0" smtClean="0">
                                <a:solidFill>
                                  <a:srgbClr val="FFFF00"/>
                                </a:solidFill>
                                <a:latin typeface="Cambria Math" panose="02040503050406030204" pitchFamily="18" charset="0"/>
                              </a:rPr>
                              <m:t> </m:t>
                            </m:r>
                            <m:r>
                              <a:rPr lang="en-US" sz="2800" i="0">
                                <a:solidFill>
                                  <a:srgbClr val="FFFF00"/>
                                </a:solidFill>
                                <a:latin typeface="Cambria Math" panose="02040503050406030204" pitchFamily="18" charset="0"/>
                              </a:rPr>
                              <m:t>?</m:t>
                            </m:r>
                          </m:e>
                        </m:mr>
                        <m:mr>
                          <m:e>
                            <m:sSub>
                              <m:sSubPr>
                                <m:ctrlPr>
                                  <a:rPr lang="en-US" sz="2800" i="1">
                                    <a:solidFill>
                                      <a:srgbClr val="FFFF00"/>
                                    </a:solidFill>
                                    <a:latin typeface="Cambria Math" panose="02040503050406030204" pitchFamily="18" charset="0"/>
                                  </a:rPr>
                                </m:ctrlPr>
                              </m:sSubPr>
                              <m:e>
                                <m:r>
                                  <a:rPr lang="vi-VN" sz="2800" b="0" i="0" smtClean="0">
                                    <a:solidFill>
                                      <a:srgbClr val="FFFF00"/>
                                    </a:solidFill>
                                    <a:latin typeface="Cambria Math" panose="02040503050406030204" pitchFamily="18" charset="0"/>
                                  </a:rPr>
                                  <m:t>                 </m:t>
                                </m:r>
                                <m:r>
                                  <m:rPr>
                                    <m:sty m:val="p"/>
                                  </m:rPr>
                                  <a:rPr lang="vi-VN" sz="2800" b="0" i="0" smtClean="0">
                                    <a:solidFill>
                                      <a:srgbClr val="FFFF00"/>
                                    </a:solidFill>
                                    <a:latin typeface="Cambria Math" panose="02040503050406030204" pitchFamily="18" charset="0"/>
                                  </a:rPr>
                                  <m:t>V</m:t>
                                </m:r>
                              </m:e>
                              <m:sub>
                                <m:r>
                                  <m:rPr>
                                    <m:sty m:val="p"/>
                                  </m:rPr>
                                  <a:rPr lang="vi-VN" sz="2800" b="0" i="0" smtClean="0">
                                    <a:solidFill>
                                      <a:srgbClr val="FFFF00"/>
                                    </a:solidFill>
                                    <a:latin typeface="Cambria Math" panose="02040503050406030204" pitchFamily="18" charset="0"/>
                                  </a:rPr>
                                  <m:t>n</m:t>
                                </m:r>
                                <m:r>
                                  <a:rPr lang="vi-VN" sz="2800" b="0" i="0" smtClean="0">
                                    <a:solidFill>
                                      <a:srgbClr val="FFFF00"/>
                                    </a:solidFill>
                                    <a:latin typeface="Cambria Math" panose="02040503050406030204" pitchFamily="18" charset="0"/>
                                  </a:rPr>
                                  <m:t>ó</m:t>
                                </m:r>
                                <m:r>
                                  <m:rPr>
                                    <m:sty m:val="p"/>
                                  </m:rPr>
                                  <a:rPr lang="vi-VN" sz="2800" b="0" i="0" smtClean="0">
                                    <a:solidFill>
                                      <a:srgbClr val="FFFF00"/>
                                    </a:solidFill>
                                    <a:latin typeface="Cambria Math" panose="02040503050406030204" pitchFamily="18" charset="0"/>
                                  </a:rPr>
                                  <m:t>n</m:t>
                                </m:r>
                                <m:r>
                                  <a:rPr lang="vi-VN" sz="2800" b="0" i="0" smtClean="0">
                                    <a:solidFill>
                                      <a:srgbClr val="FFFF00"/>
                                    </a:solidFill>
                                    <a:latin typeface="Cambria Math" panose="02040503050406030204" pitchFamily="18" charset="0"/>
                                  </a:rPr>
                                  <m:t> </m:t>
                                </m:r>
                              </m:sub>
                            </m:sSub>
                            <m:r>
                              <a:rPr lang="en-US" sz="2800" i="0">
                                <a:solidFill>
                                  <a:srgbClr val="FFFF00"/>
                                </a:solidFill>
                                <a:latin typeface="Cambria Math" panose="02040503050406030204" pitchFamily="18" charset="0"/>
                              </a:rPr>
                              <m:t>=?</m:t>
                            </m:r>
                          </m:e>
                        </m:mr>
                      </m:m>
                    </m:oMath>
                  </m:oMathPara>
                </a14:m>
                <a:endParaRPr lang="en-US" sz="2800"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41231" y="4170677"/>
                <a:ext cx="2748829" cy="957698"/>
              </a:xfrm>
              <a:prstGeom prst="rect">
                <a:avLst/>
              </a:prstGeom>
              <a:blipFill rotWithShape="0">
                <a:blip r:embed="rId5"/>
                <a:stretch>
                  <a:fillRect/>
                </a:stretch>
              </a:blipFill>
            </p:spPr>
            <p:txBody>
              <a:bodyPr/>
              <a:lstStyle/>
              <a:p>
                <a:r>
                  <a:rPr lang="en-US">
                    <a:noFill/>
                  </a:rPr>
                  <a:t> </a:t>
                </a:r>
              </a:p>
            </p:txBody>
          </p:sp>
        </mc:Fallback>
      </mc:AlternateContent>
      <p:sp>
        <p:nvSpPr>
          <p:cNvPr id="13" name="TextBox 12"/>
          <p:cNvSpPr txBox="1"/>
          <p:nvPr/>
        </p:nvSpPr>
        <p:spPr>
          <a:xfrm>
            <a:off x="3768638" y="3790241"/>
            <a:ext cx="7009851" cy="1538883"/>
          </a:xfrm>
          <a:prstGeom prst="rect">
            <a:avLst/>
          </a:prstGeom>
          <a:noFill/>
        </p:spPr>
        <p:txBody>
          <a:bodyPr wrap="square" rtlCol="0">
            <a:spAutoFit/>
          </a:bodyPr>
          <a:lstStyle/>
          <a:p>
            <a:pPr>
              <a:lnSpc>
                <a:spcPct val="150000"/>
              </a:lnSpc>
            </a:pPr>
            <a:r>
              <a:rPr lang="vi-VN" sz="2400" b="1" dirty="0">
                <a:solidFill>
                  <a:srgbClr val="FFFF00"/>
                </a:solidFill>
              </a:rPr>
              <a:t>a) Tính diện tích toàn phần của hình nón.</a:t>
            </a:r>
          </a:p>
          <a:p>
            <a:pPr>
              <a:lnSpc>
                <a:spcPct val="150000"/>
              </a:lnSpc>
            </a:pPr>
            <a:r>
              <a:rPr lang="vi-VN" sz="2400" dirty="0">
                <a:solidFill>
                  <a:schemeClr val="bg1"/>
                </a:solidFill>
              </a:rPr>
              <a:t>+) Diện tích đáy của hình nón</a:t>
            </a:r>
          </a:p>
          <a:p>
            <a:endParaRPr lang="vi-VN" sz="2200" dirty="0">
              <a:solidFill>
                <a:schemeClr val="bg1"/>
              </a:solidFill>
            </a:endParaRPr>
          </a:p>
        </p:txBody>
      </p:sp>
      <mc:AlternateContent xmlns:mc="http://schemas.openxmlformats.org/markup-compatibility/2006" xmlns:a14="http://schemas.microsoft.com/office/drawing/2010/main">
        <mc:Choice Requires="a14">
          <p:sp>
            <p:nvSpPr>
              <p:cNvPr id="14" name="Rectangle 13"/>
              <p:cNvSpPr/>
              <p:nvPr/>
            </p:nvSpPr>
            <p:spPr>
              <a:xfrm>
                <a:off x="4505781" y="4882230"/>
                <a:ext cx="1947841" cy="565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𝑆</m:t>
                          </m:r>
                        </m:e>
                        <m:sub>
                          <m:r>
                            <a:rPr lang="vi-VN" sz="2800" b="0" i="1" smtClean="0">
                              <a:solidFill>
                                <a:schemeClr val="bg1"/>
                              </a:solidFill>
                              <a:latin typeface="Cambria Math" panose="02040503050406030204" pitchFamily="18" charset="0"/>
                            </a:rPr>
                            <m:t>đá</m:t>
                          </m:r>
                          <m:r>
                            <a:rPr lang="vi-VN" sz="2800" b="0" i="1" smtClean="0">
                              <a:solidFill>
                                <a:schemeClr val="bg1"/>
                              </a:solidFill>
                              <a:latin typeface="Cambria Math" panose="02040503050406030204" pitchFamily="18" charset="0"/>
                            </a:rPr>
                            <m:t>𝑦</m:t>
                          </m:r>
                        </m:sub>
                      </m:sSub>
                      <m:r>
                        <a:rPr lang="en-US" sz="2800" i="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𝜋</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𝑟</m:t>
                          </m:r>
                        </m:e>
                        <m:sup>
                          <m:r>
                            <a:rPr lang="en-US" sz="2800" i="0">
                              <a:solidFill>
                                <a:schemeClr val="bg1"/>
                              </a:solidFill>
                              <a:latin typeface="Cambria Math" panose="02040503050406030204" pitchFamily="18" charset="0"/>
                            </a:rPr>
                            <m:t>2</m:t>
                          </m:r>
                        </m:sup>
                      </m:sSup>
                    </m:oMath>
                  </m:oMathPara>
                </a14:m>
                <a:endParaRPr lang="en-US" sz="2800"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505781" y="4882230"/>
                <a:ext cx="1947841" cy="56586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366443" y="4912455"/>
                <a:ext cx="2840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400" i="1" smtClean="0">
                              <a:solidFill>
                                <a:schemeClr val="bg1"/>
                              </a:solidFill>
                              <a:latin typeface="Cambria Math" panose="02040503050406030204" pitchFamily="18" charset="0"/>
                            </a:rPr>
                          </m:ctrlPr>
                        </m:dPr>
                        <m:e>
                          <m:r>
                            <a:rPr lang="en-US" sz="240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𝜋</m:t>
                          </m:r>
                          <m:sSup>
                            <m:sSupPr>
                              <m:ctrlPr>
                                <a:rPr lang="en-US" sz="2400" i="1">
                                  <a:solidFill>
                                    <a:schemeClr val="bg1"/>
                                  </a:solidFill>
                                  <a:latin typeface="Cambria Math" panose="02040503050406030204" pitchFamily="18" charset="0"/>
                                </a:rPr>
                              </m:ctrlPr>
                            </m:sSupPr>
                            <m:e>
                              <m:r>
                                <a:rPr lang="en-US" sz="2400" i="0">
                                  <a:solidFill>
                                    <a:schemeClr val="bg1"/>
                                  </a:solidFill>
                                  <a:latin typeface="Cambria Math" panose="02040503050406030204" pitchFamily="18" charset="0"/>
                                </a:rPr>
                                <m:t>.5</m:t>
                              </m:r>
                            </m:e>
                            <m:sup>
                              <m:r>
                                <a:rPr lang="en-US" sz="2400" i="0">
                                  <a:solidFill>
                                    <a:schemeClr val="bg1"/>
                                  </a:solidFill>
                                  <a:latin typeface="Cambria Math" panose="02040503050406030204" pitchFamily="18" charset="0"/>
                                </a:rPr>
                                <m:t>2</m:t>
                              </m:r>
                            </m:sup>
                          </m:sSup>
                          <m:r>
                            <a:rPr lang="en-US" sz="2400" i="0">
                              <a:solidFill>
                                <a:schemeClr val="bg1"/>
                              </a:solidFill>
                              <a:latin typeface="Cambria Math" panose="02040503050406030204" pitchFamily="18" charset="0"/>
                            </a:rPr>
                            <m:t>=25</m:t>
                          </m:r>
                          <m:r>
                            <a:rPr lang="en-US" sz="2400" i="1">
                              <a:solidFill>
                                <a:schemeClr val="bg1"/>
                              </a:solidFill>
                              <a:latin typeface="Cambria Math" panose="02040503050406030204" pitchFamily="18" charset="0"/>
                            </a:rPr>
                            <m:t>𝜋</m:t>
                          </m:r>
                          <m:r>
                            <a:rPr lang="en-US" sz="2400" i="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𝑐</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𝑚</m:t>
                              </m:r>
                            </m:e>
                            <m:sup>
                              <m:r>
                                <a:rPr lang="en-US" sz="2400" i="0">
                                  <a:solidFill>
                                    <a:schemeClr val="bg1"/>
                                  </a:solidFill>
                                  <a:latin typeface="Cambria Math" panose="02040503050406030204" pitchFamily="18" charset="0"/>
                                </a:rPr>
                                <m:t>2</m:t>
                              </m:r>
                            </m:sup>
                          </m:sSup>
                        </m:e>
                      </m:d>
                    </m:oMath>
                  </m:oMathPara>
                </a14:m>
                <a:endParaRPr lang="en-US" sz="2400"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6366443" y="4912455"/>
                <a:ext cx="2840586" cy="461665"/>
              </a:xfrm>
              <a:prstGeom prst="rect">
                <a:avLst/>
              </a:prstGeom>
              <a:blipFill rotWithShape="0">
                <a:blip r:embed="rId7"/>
                <a:stretch>
                  <a:fillRect t="-130263" r="-24249" b="-19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59104" y="6057856"/>
                <a:ext cx="2407903"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𝑡𝑝</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en-US" sz="2400" i="1">
                              <a:solidFill>
                                <a:schemeClr val="bg1"/>
                              </a:solidFill>
                              <a:latin typeface="Cambria Math" panose="02040503050406030204" pitchFamily="18" charset="0"/>
                            </a:rPr>
                            <m:t>𝑥𝑞</m:t>
                          </m:r>
                        </m:sub>
                      </m:sSub>
                      <m:r>
                        <a:rPr lang="en-US" sz="2400" i="0">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𝑆</m:t>
                          </m:r>
                        </m:e>
                        <m:sub>
                          <m:r>
                            <a:rPr lang="vi-VN" sz="2400" b="0" i="1" smtClean="0">
                              <a:solidFill>
                                <a:schemeClr val="bg1"/>
                              </a:solidFill>
                              <a:latin typeface="Cambria Math" panose="02040503050406030204" pitchFamily="18" charset="0"/>
                            </a:rPr>
                            <m:t>đá</m:t>
                          </m:r>
                          <m:r>
                            <a:rPr lang="vi-VN" sz="2400" b="0" i="1" smtClean="0">
                              <a:solidFill>
                                <a:schemeClr val="bg1"/>
                              </a:solidFill>
                              <a:latin typeface="Cambria Math" panose="02040503050406030204" pitchFamily="18" charset="0"/>
                            </a:rPr>
                            <m:t>𝑦</m:t>
                          </m:r>
                        </m:sub>
                      </m:sSub>
                    </m:oMath>
                  </m:oMathPara>
                </a14:m>
                <a:endParaRPr lang="en-US" sz="24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59104" y="6057856"/>
                <a:ext cx="2407903" cy="490840"/>
              </a:xfrm>
              <a:prstGeom prst="rect">
                <a:avLst/>
              </a:prstGeom>
              <a:blipFill rotWithShape="0">
                <a:blip r:embed="rId8"/>
                <a:stretch>
                  <a:fillRect b="-12500"/>
                </a:stretch>
              </a:blipFill>
            </p:spPr>
            <p:txBody>
              <a:bodyPr/>
              <a:lstStyle/>
              <a:p>
                <a:r>
                  <a:rPr lang="en-US">
                    <a:noFill/>
                  </a:rPr>
                  <a:t> </a:t>
                </a:r>
              </a:p>
            </p:txBody>
          </p:sp>
        </mc:Fallback>
      </mc:AlternateContent>
      <p:sp>
        <p:nvSpPr>
          <p:cNvPr id="17" name="TextBox 16"/>
          <p:cNvSpPr txBox="1"/>
          <p:nvPr/>
        </p:nvSpPr>
        <p:spPr>
          <a:xfrm>
            <a:off x="3768638" y="5392268"/>
            <a:ext cx="5730779" cy="461665"/>
          </a:xfrm>
          <a:prstGeom prst="rect">
            <a:avLst/>
          </a:prstGeom>
          <a:noFill/>
        </p:spPr>
        <p:txBody>
          <a:bodyPr wrap="square" rtlCol="0">
            <a:spAutoFit/>
          </a:bodyPr>
          <a:lstStyle/>
          <a:p>
            <a:r>
              <a:rPr lang="vi-VN" sz="2400" dirty="0">
                <a:solidFill>
                  <a:schemeClr val="bg1"/>
                </a:solidFill>
              </a:rPr>
              <a:t>+) Diện tích toàn phần của hình nón.</a:t>
            </a:r>
          </a:p>
        </p:txBody>
      </p:sp>
      <mc:AlternateContent xmlns:mc="http://schemas.openxmlformats.org/markup-compatibility/2006" xmlns:a14="http://schemas.microsoft.com/office/drawing/2010/main">
        <mc:Choice Requires="a14">
          <p:sp>
            <p:nvSpPr>
              <p:cNvPr id="18" name="Rectangle 17"/>
              <p:cNvSpPr/>
              <p:nvPr/>
            </p:nvSpPr>
            <p:spPr>
              <a:xfrm>
                <a:off x="6489005" y="6059664"/>
                <a:ext cx="37348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400" i="1" smtClean="0">
                              <a:solidFill>
                                <a:schemeClr val="bg1"/>
                              </a:solidFill>
                              <a:latin typeface="Cambria Math" panose="02040503050406030204" pitchFamily="18" charset="0"/>
                            </a:rPr>
                          </m:ctrlPr>
                        </m:dPr>
                        <m:e>
                          <m:r>
                            <a:rPr lang="en-US" sz="2400">
                              <a:solidFill>
                                <a:schemeClr val="bg1"/>
                              </a:solidFill>
                              <a:latin typeface="Cambria Math" panose="02040503050406030204" pitchFamily="18" charset="0"/>
                            </a:rPr>
                            <m:t>=</m:t>
                          </m:r>
                          <m:r>
                            <a:rPr lang="en-US" sz="2400" i="0">
                              <a:solidFill>
                                <a:schemeClr val="bg1"/>
                              </a:solidFill>
                              <a:latin typeface="Cambria Math" panose="02040503050406030204" pitchFamily="18" charset="0"/>
                            </a:rPr>
                            <m:t>65</m:t>
                          </m:r>
                          <m:r>
                            <a:rPr lang="en-US" sz="2400" i="1">
                              <a:solidFill>
                                <a:schemeClr val="bg1"/>
                              </a:solidFill>
                              <a:latin typeface="Cambria Math" panose="02040503050406030204" pitchFamily="18" charset="0"/>
                            </a:rPr>
                            <m:t>𝜋</m:t>
                          </m:r>
                          <m:r>
                            <a:rPr lang="en-US" sz="2400" i="0">
                              <a:solidFill>
                                <a:schemeClr val="bg1"/>
                              </a:solidFill>
                              <a:latin typeface="Cambria Math" panose="02040503050406030204" pitchFamily="18" charset="0"/>
                            </a:rPr>
                            <m:t>+25</m:t>
                          </m:r>
                          <m:r>
                            <a:rPr lang="en-US" sz="2400" i="1">
                              <a:solidFill>
                                <a:schemeClr val="bg1"/>
                              </a:solidFill>
                              <a:latin typeface="Cambria Math" panose="02040503050406030204" pitchFamily="18" charset="0"/>
                            </a:rPr>
                            <m:t>𝜋</m:t>
                          </m:r>
                          <m:r>
                            <a:rPr lang="en-US" sz="2400" i="0">
                              <a:solidFill>
                                <a:schemeClr val="bg1"/>
                              </a:solidFill>
                              <a:latin typeface="Cambria Math" panose="02040503050406030204" pitchFamily="18" charset="0"/>
                            </a:rPr>
                            <m:t>=90</m:t>
                          </m:r>
                          <m:r>
                            <a:rPr lang="en-US" sz="2400" i="1">
                              <a:solidFill>
                                <a:schemeClr val="bg1"/>
                              </a:solidFill>
                              <a:latin typeface="Cambria Math" panose="02040503050406030204" pitchFamily="18" charset="0"/>
                            </a:rPr>
                            <m:t>𝜋</m:t>
                          </m:r>
                          <m:r>
                            <a:rPr lang="en-US" sz="2400" i="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𝑐</m:t>
                          </m:r>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𝑚</m:t>
                              </m:r>
                            </m:e>
                            <m:sup>
                              <m:r>
                                <a:rPr lang="en-US" sz="2400" i="0">
                                  <a:solidFill>
                                    <a:schemeClr val="bg1"/>
                                  </a:solidFill>
                                  <a:latin typeface="Cambria Math" panose="02040503050406030204" pitchFamily="18" charset="0"/>
                                </a:rPr>
                                <m:t>2</m:t>
                              </m:r>
                            </m:sup>
                          </m:sSup>
                        </m:e>
                      </m:d>
                    </m:oMath>
                  </m:oMathPara>
                </a14:m>
                <a:endParaRPr lang="en-US" sz="24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489005" y="6059664"/>
                <a:ext cx="3734805" cy="461665"/>
              </a:xfrm>
              <a:prstGeom prst="rect">
                <a:avLst/>
              </a:prstGeom>
              <a:blipFill rotWithShape="0">
                <a:blip r:embed="rId9"/>
                <a:stretch>
                  <a:fillRect t="-130263" r="-18271" b="-194737"/>
                </a:stretch>
              </a:blipFill>
            </p:spPr>
            <p:txBody>
              <a:bodyPr/>
              <a:lstStyle/>
              <a:p>
                <a:r>
                  <a:rPr lang="en-US">
                    <a:noFill/>
                  </a:rPr>
                  <a:t> </a:t>
                </a:r>
              </a:p>
            </p:txBody>
          </p:sp>
        </mc:Fallback>
      </mc:AlternateContent>
      <p:grpSp>
        <p:nvGrpSpPr>
          <p:cNvPr id="19" name="Group 42"/>
          <p:cNvGrpSpPr>
            <a:grpSpLocks/>
          </p:cNvGrpSpPr>
          <p:nvPr/>
        </p:nvGrpSpPr>
        <p:grpSpPr bwMode="auto">
          <a:xfrm>
            <a:off x="6973416" y="2853243"/>
            <a:ext cx="2225675" cy="346075"/>
            <a:chOff x="3732" y="2064"/>
            <a:chExt cx="1402" cy="218"/>
          </a:xfrm>
        </p:grpSpPr>
        <p:sp>
          <p:nvSpPr>
            <p:cNvPr id="20" name="Freeform 40"/>
            <p:cNvSpPr>
              <a:spLocks/>
            </p:cNvSpPr>
            <p:nvPr/>
          </p:nvSpPr>
          <p:spPr bwMode="auto">
            <a:xfrm>
              <a:off x="3742" y="2070"/>
              <a:ext cx="1392" cy="212"/>
            </a:xfrm>
            <a:custGeom>
              <a:avLst/>
              <a:gdLst>
                <a:gd name="T0" fmla="*/ 18 w 1392"/>
                <a:gd name="T1" fmla="*/ 53 h 212"/>
                <a:gd name="T2" fmla="*/ 43 w 1392"/>
                <a:gd name="T3" fmla="*/ 77 h 212"/>
                <a:gd name="T4" fmla="*/ 68 w 1392"/>
                <a:gd name="T5" fmla="*/ 95 h 212"/>
                <a:gd name="T6" fmla="*/ 93 w 1392"/>
                <a:gd name="T7" fmla="*/ 109 h 212"/>
                <a:gd name="T8" fmla="*/ 118 w 1392"/>
                <a:gd name="T9" fmla="*/ 121 h 212"/>
                <a:gd name="T10" fmla="*/ 143 w 1392"/>
                <a:gd name="T11" fmla="*/ 131 h 212"/>
                <a:gd name="T12" fmla="*/ 168 w 1392"/>
                <a:gd name="T13" fmla="*/ 141 h 212"/>
                <a:gd name="T14" fmla="*/ 193 w 1392"/>
                <a:gd name="T15" fmla="*/ 149 h 212"/>
                <a:gd name="T16" fmla="*/ 224 w 1392"/>
                <a:gd name="T17" fmla="*/ 158 h 212"/>
                <a:gd name="T18" fmla="*/ 249 w 1392"/>
                <a:gd name="T19" fmla="*/ 164 h 212"/>
                <a:gd name="T20" fmla="*/ 273 w 1392"/>
                <a:gd name="T21" fmla="*/ 170 h 212"/>
                <a:gd name="T22" fmla="*/ 298 w 1392"/>
                <a:gd name="T23" fmla="*/ 176 h 212"/>
                <a:gd name="T24" fmla="*/ 323 w 1392"/>
                <a:gd name="T25" fmla="*/ 181 h 212"/>
                <a:gd name="T26" fmla="*/ 348 w 1392"/>
                <a:gd name="T27" fmla="*/ 185 h 212"/>
                <a:gd name="T28" fmla="*/ 373 w 1392"/>
                <a:gd name="T29" fmla="*/ 189 h 212"/>
                <a:gd name="T30" fmla="*/ 398 w 1392"/>
                <a:gd name="T31" fmla="*/ 193 h 212"/>
                <a:gd name="T32" fmla="*/ 423 w 1392"/>
                <a:gd name="T33" fmla="*/ 196 h 212"/>
                <a:gd name="T34" fmla="*/ 448 w 1392"/>
                <a:gd name="T35" fmla="*/ 199 h 212"/>
                <a:gd name="T36" fmla="*/ 472 w 1392"/>
                <a:gd name="T37" fmla="*/ 202 h 212"/>
                <a:gd name="T38" fmla="*/ 503 w 1392"/>
                <a:gd name="T39" fmla="*/ 205 h 212"/>
                <a:gd name="T40" fmla="*/ 528 w 1392"/>
                <a:gd name="T41" fmla="*/ 206 h 212"/>
                <a:gd name="T42" fmla="*/ 553 w 1392"/>
                <a:gd name="T43" fmla="*/ 208 h 212"/>
                <a:gd name="T44" fmla="*/ 578 w 1392"/>
                <a:gd name="T45" fmla="*/ 209 h 212"/>
                <a:gd name="T46" fmla="*/ 603 w 1392"/>
                <a:gd name="T47" fmla="*/ 211 h 212"/>
                <a:gd name="T48" fmla="*/ 628 w 1392"/>
                <a:gd name="T49" fmla="*/ 211 h 212"/>
                <a:gd name="T50" fmla="*/ 653 w 1392"/>
                <a:gd name="T51" fmla="*/ 212 h 212"/>
                <a:gd name="T52" fmla="*/ 684 w 1392"/>
                <a:gd name="T53" fmla="*/ 212 h 212"/>
                <a:gd name="T54" fmla="*/ 709 w 1392"/>
                <a:gd name="T55" fmla="*/ 212 h 212"/>
                <a:gd name="T56" fmla="*/ 733 w 1392"/>
                <a:gd name="T57" fmla="*/ 212 h 212"/>
                <a:gd name="T58" fmla="*/ 758 w 1392"/>
                <a:gd name="T59" fmla="*/ 211 h 212"/>
                <a:gd name="T60" fmla="*/ 789 w 1392"/>
                <a:gd name="T61" fmla="*/ 210 h 212"/>
                <a:gd name="T62" fmla="*/ 814 w 1392"/>
                <a:gd name="T63" fmla="*/ 209 h 212"/>
                <a:gd name="T64" fmla="*/ 839 w 1392"/>
                <a:gd name="T65" fmla="*/ 207 h 212"/>
                <a:gd name="T66" fmla="*/ 870 w 1392"/>
                <a:gd name="T67" fmla="*/ 205 h 212"/>
                <a:gd name="T68" fmla="*/ 895 w 1392"/>
                <a:gd name="T69" fmla="*/ 203 h 212"/>
                <a:gd name="T70" fmla="*/ 920 w 1392"/>
                <a:gd name="T71" fmla="*/ 200 h 212"/>
                <a:gd name="T72" fmla="*/ 945 w 1392"/>
                <a:gd name="T73" fmla="*/ 198 h 212"/>
                <a:gd name="T74" fmla="*/ 969 w 1392"/>
                <a:gd name="T75" fmla="*/ 195 h 212"/>
                <a:gd name="T76" fmla="*/ 994 w 1392"/>
                <a:gd name="T77" fmla="*/ 191 h 212"/>
                <a:gd name="T78" fmla="*/ 1019 w 1392"/>
                <a:gd name="T79" fmla="*/ 187 h 212"/>
                <a:gd name="T80" fmla="*/ 1044 w 1392"/>
                <a:gd name="T81" fmla="*/ 183 h 212"/>
                <a:gd name="T82" fmla="*/ 1069 w 1392"/>
                <a:gd name="T83" fmla="*/ 179 h 212"/>
                <a:gd name="T84" fmla="*/ 1094 w 1392"/>
                <a:gd name="T85" fmla="*/ 173 h 212"/>
                <a:gd name="T86" fmla="*/ 1119 w 1392"/>
                <a:gd name="T87" fmla="*/ 168 h 212"/>
                <a:gd name="T88" fmla="*/ 1143 w 1392"/>
                <a:gd name="T89" fmla="*/ 162 h 212"/>
                <a:gd name="T90" fmla="*/ 1168 w 1392"/>
                <a:gd name="T91" fmla="*/ 155 h 212"/>
                <a:gd name="T92" fmla="*/ 1193 w 1392"/>
                <a:gd name="T93" fmla="*/ 148 h 212"/>
                <a:gd name="T94" fmla="*/ 1218 w 1392"/>
                <a:gd name="T95" fmla="*/ 140 h 212"/>
                <a:gd name="T96" fmla="*/ 1243 w 1392"/>
                <a:gd name="T97" fmla="*/ 131 h 212"/>
                <a:gd name="T98" fmla="*/ 1268 w 1392"/>
                <a:gd name="T99" fmla="*/ 120 h 212"/>
                <a:gd name="T100" fmla="*/ 1292 w 1392"/>
                <a:gd name="T101" fmla="*/ 109 h 212"/>
                <a:gd name="T102" fmla="*/ 1317 w 1392"/>
                <a:gd name="T103" fmla="*/ 95 h 212"/>
                <a:gd name="T104" fmla="*/ 1348 w 1392"/>
                <a:gd name="T105" fmla="*/ 74 h 212"/>
                <a:gd name="T106" fmla="*/ 1373 w 1392"/>
                <a:gd name="T107" fmla="*/ 4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2" h="212">
                  <a:moveTo>
                    <a:pt x="0" y="4"/>
                  </a:moveTo>
                  <a:lnTo>
                    <a:pt x="6" y="32"/>
                  </a:lnTo>
                  <a:lnTo>
                    <a:pt x="12" y="44"/>
                  </a:lnTo>
                  <a:lnTo>
                    <a:pt x="18" y="53"/>
                  </a:lnTo>
                  <a:lnTo>
                    <a:pt x="25" y="60"/>
                  </a:lnTo>
                  <a:lnTo>
                    <a:pt x="31" y="66"/>
                  </a:lnTo>
                  <a:lnTo>
                    <a:pt x="37" y="72"/>
                  </a:lnTo>
                  <a:lnTo>
                    <a:pt x="43" y="77"/>
                  </a:lnTo>
                  <a:lnTo>
                    <a:pt x="50" y="82"/>
                  </a:lnTo>
                  <a:lnTo>
                    <a:pt x="56" y="87"/>
                  </a:lnTo>
                  <a:lnTo>
                    <a:pt x="62" y="91"/>
                  </a:lnTo>
                  <a:lnTo>
                    <a:pt x="68" y="95"/>
                  </a:lnTo>
                  <a:lnTo>
                    <a:pt x="74" y="99"/>
                  </a:lnTo>
                  <a:lnTo>
                    <a:pt x="81" y="102"/>
                  </a:lnTo>
                  <a:lnTo>
                    <a:pt x="87" y="106"/>
                  </a:lnTo>
                  <a:lnTo>
                    <a:pt x="93" y="109"/>
                  </a:lnTo>
                  <a:lnTo>
                    <a:pt x="99" y="112"/>
                  </a:lnTo>
                  <a:lnTo>
                    <a:pt x="106" y="115"/>
                  </a:lnTo>
                  <a:lnTo>
                    <a:pt x="112" y="118"/>
                  </a:lnTo>
                  <a:lnTo>
                    <a:pt x="118" y="121"/>
                  </a:lnTo>
                  <a:lnTo>
                    <a:pt x="124" y="124"/>
                  </a:lnTo>
                  <a:lnTo>
                    <a:pt x="130" y="126"/>
                  </a:lnTo>
                  <a:lnTo>
                    <a:pt x="137" y="129"/>
                  </a:lnTo>
                  <a:lnTo>
                    <a:pt x="143" y="131"/>
                  </a:lnTo>
                  <a:lnTo>
                    <a:pt x="149" y="134"/>
                  </a:lnTo>
                  <a:lnTo>
                    <a:pt x="155" y="136"/>
                  </a:lnTo>
                  <a:lnTo>
                    <a:pt x="162" y="138"/>
                  </a:lnTo>
                  <a:lnTo>
                    <a:pt x="168" y="141"/>
                  </a:lnTo>
                  <a:lnTo>
                    <a:pt x="174" y="143"/>
                  </a:lnTo>
                  <a:lnTo>
                    <a:pt x="180" y="145"/>
                  </a:lnTo>
                  <a:lnTo>
                    <a:pt x="186" y="147"/>
                  </a:lnTo>
                  <a:lnTo>
                    <a:pt x="193" y="149"/>
                  </a:lnTo>
                  <a:lnTo>
                    <a:pt x="199" y="151"/>
                  </a:lnTo>
                  <a:lnTo>
                    <a:pt x="205" y="153"/>
                  </a:lnTo>
                  <a:lnTo>
                    <a:pt x="211" y="154"/>
                  </a:lnTo>
                  <a:lnTo>
                    <a:pt x="224" y="158"/>
                  </a:lnTo>
                  <a:lnTo>
                    <a:pt x="230" y="160"/>
                  </a:lnTo>
                  <a:lnTo>
                    <a:pt x="236" y="161"/>
                  </a:lnTo>
                  <a:lnTo>
                    <a:pt x="242" y="163"/>
                  </a:lnTo>
                  <a:lnTo>
                    <a:pt x="249" y="164"/>
                  </a:lnTo>
                  <a:lnTo>
                    <a:pt x="255" y="166"/>
                  </a:lnTo>
                  <a:lnTo>
                    <a:pt x="261" y="167"/>
                  </a:lnTo>
                  <a:lnTo>
                    <a:pt x="267" y="169"/>
                  </a:lnTo>
                  <a:lnTo>
                    <a:pt x="273" y="170"/>
                  </a:lnTo>
                  <a:lnTo>
                    <a:pt x="280" y="172"/>
                  </a:lnTo>
                  <a:lnTo>
                    <a:pt x="286" y="173"/>
                  </a:lnTo>
                  <a:lnTo>
                    <a:pt x="292" y="174"/>
                  </a:lnTo>
                  <a:lnTo>
                    <a:pt x="298" y="176"/>
                  </a:lnTo>
                  <a:lnTo>
                    <a:pt x="305" y="177"/>
                  </a:lnTo>
                  <a:lnTo>
                    <a:pt x="311" y="178"/>
                  </a:lnTo>
                  <a:lnTo>
                    <a:pt x="317" y="179"/>
                  </a:lnTo>
                  <a:lnTo>
                    <a:pt x="323" y="181"/>
                  </a:lnTo>
                  <a:lnTo>
                    <a:pt x="329" y="182"/>
                  </a:lnTo>
                  <a:lnTo>
                    <a:pt x="336" y="183"/>
                  </a:lnTo>
                  <a:lnTo>
                    <a:pt x="342" y="184"/>
                  </a:lnTo>
                  <a:lnTo>
                    <a:pt x="348" y="185"/>
                  </a:lnTo>
                  <a:lnTo>
                    <a:pt x="354" y="186"/>
                  </a:lnTo>
                  <a:lnTo>
                    <a:pt x="361" y="187"/>
                  </a:lnTo>
                  <a:lnTo>
                    <a:pt x="367" y="188"/>
                  </a:lnTo>
                  <a:lnTo>
                    <a:pt x="373" y="189"/>
                  </a:lnTo>
                  <a:lnTo>
                    <a:pt x="379" y="190"/>
                  </a:lnTo>
                  <a:lnTo>
                    <a:pt x="385" y="191"/>
                  </a:lnTo>
                  <a:lnTo>
                    <a:pt x="392" y="192"/>
                  </a:lnTo>
                  <a:lnTo>
                    <a:pt x="398" y="193"/>
                  </a:lnTo>
                  <a:lnTo>
                    <a:pt x="404" y="194"/>
                  </a:lnTo>
                  <a:lnTo>
                    <a:pt x="410" y="195"/>
                  </a:lnTo>
                  <a:lnTo>
                    <a:pt x="416" y="195"/>
                  </a:lnTo>
                  <a:lnTo>
                    <a:pt x="423" y="196"/>
                  </a:lnTo>
                  <a:lnTo>
                    <a:pt x="429" y="197"/>
                  </a:lnTo>
                  <a:lnTo>
                    <a:pt x="435" y="198"/>
                  </a:lnTo>
                  <a:lnTo>
                    <a:pt x="441" y="198"/>
                  </a:lnTo>
                  <a:lnTo>
                    <a:pt x="448" y="199"/>
                  </a:lnTo>
                  <a:lnTo>
                    <a:pt x="454" y="200"/>
                  </a:lnTo>
                  <a:lnTo>
                    <a:pt x="460" y="200"/>
                  </a:lnTo>
                  <a:lnTo>
                    <a:pt x="466" y="201"/>
                  </a:lnTo>
                  <a:lnTo>
                    <a:pt x="472" y="202"/>
                  </a:lnTo>
                  <a:lnTo>
                    <a:pt x="479" y="202"/>
                  </a:lnTo>
                  <a:lnTo>
                    <a:pt x="491" y="203"/>
                  </a:lnTo>
                  <a:lnTo>
                    <a:pt x="497" y="204"/>
                  </a:lnTo>
                  <a:lnTo>
                    <a:pt x="503" y="205"/>
                  </a:lnTo>
                  <a:lnTo>
                    <a:pt x="510" y="205"/>
                  </a:lnTo>
                  <a:lnTo>
                    <a:pt x="516" y="206"/>
                  </a:lnTo>
                  <a:lnTo>
                    <a:pt x="522" y="206"/>
                  </a:lnTo>
                  <a:lnTo>
                    <a:pt x="528" y="206"/>
                  </a:lnTo>
                  <a:lnTo>
                    <a:pt x="535" y="207"/>
                  </a:lnTo>
                  <a:lnTo>
                    <a:pt x="541" y="207"/>
                  </a:lnTo>
                  <a:lnTo>
                    <a:pt x="547" y="208"/>
                  </a:lnTo>
                  <a:lnTo>
                    <a:pt x="553" y="208"/>
                  </a:lnTo>
                  <a:lnTo>
                    <a:pt x="559" y="209"/>
                  </a:lnTo>
                  <a:lnTo>
                    <a:pt x="566" y="209"/>
                  </a:lnTo>
                  <a:lnTo>
                    <a:pt x="572" y="209"/>
                  </a:lnTo>
                  <a:lnTo>
                    <a:pt x="578" y="209"/>
                  </a:lnTo>
                  <a:lnTo>
                    <a:pt x="584" y="210"/>
                  </a:lnTo>
                  <a:lnTo>
                    <a:pt x="591" y="210"/>
                  </a:lnTo>
                  <a:lnTo>
                    <a:pt x="597" y="210"/>
                  </a:lnTo>
                  <a:lnTo>
                    <a:pt x="603" y="211"/>
                  </a:lnTo>
                  <a:lnTo>
                    <a:pt x="609" y="211"/>
                  </a:lnTo>
                  <a:lnTo>
                    <a:pt x="615" y="211"/>
                  </a:lnTo>
                  <a:lnTo>
                    <a:pt x="622" y="211"/>
                  </a:lnTo>
                  <a:lnTo>
                    <a:pt x="628" y="211"/>
                  </a:lnTo>
                  <a:lnTo>
                    <a:pt x="634" y="212"/>
                  </a:lnTo>
                  <a:lnTo>
                    <a:pt x="640" y="212"/>
                  </a:lnTo>
                  <a:lnTo>
                    <a:pt x="646" y="212"/>
                  </a:lnTo>
                  <a:lnTo>
                    <a:pt x="653" y="212"/>
                  </a:lnTo>
                  <a:lnTo>
                    <a:pt x="659" y="212"/>
                  </a:lnTo>
                  <a:lnTo>
                    <a:pt x="665" y="212"/>
                  </a:lnTo>
                  <a:lnTo>
                    <a:pt x="677" y="212"/>
                  </a:lnTo>
                  <a:lnTo>
                    <a:pt x="684" y="212"/>
                  </a:lnTo>
                  <a:lnTo>
                    <a:pt x="690" y="212"/>
                  </a:lnTo>
                  <a:lnTo>
                    <a:pt x="696" y="212"/>
                  </a:lnTo>
                  <a:lnTo>
                    <a:pt x="702" y="212"/>
                  </a:lnTo>
                  <a:lnTo>
                    <a:pt x="709" y="212"/>
                  </a:lnTo>
                  <a:lnTo>
                    <a:pt x="715" y="212"/>
                  </a:lnTo>
                  <a:lnTo>
                    <a:pt x="721" y="212"/>
                  </a:lnTo>
                  <a:lnTo>
                    <a:pt x="727" y="212"/>
                  </a:lnTo>
                  <a:lnTo>
                    <a:pt x="733" y="212"/>
                  </a:lnTo>
                  <a:lnTo>
                    <a:pt x="740" y="212"/>
                  </a:lnTo>
                  <a:lnTo>
                    <a:pt x="746" y="212"/>
                  </a:lnTo>
                  <a:lnTo>
                    <a:pt x="752" y="211"/>
                  </a:lnTo>
                  <a:lnTo>
                    <a:pt x="758" y="211"/>
                  </a:lnTo>
                  <a:lnTo>
                    <a:pt x="771" y="211"/>
                  </a:lnTo>
                  <a:lnTo>
                    <a:pt x="777" y="211"/>
                  </a:lnTo>
                  <a:lnTo>
                    <a:pt x="783" y="210"/>
                  </a:lnTo>
                  <a:lnTo>
                    <a:pt x="789" y="210"/>
                  </a:lnTo>
                  <a:lnTo>
                    <a:pt x="796" y="210"/>
                  </a:lnTo>
                  <a:lnTo>
                    <a:pt x="802" y="209"/>
                  </a:lnTo>
                  <a:lnTo>
                    <a:pt x="808" y="209"/>
                  </a:lnTo>
                  <a:lnTo>
                    <a:pt x="814" y="209"/>
                  </a:lnTo>
                  <a:lnTo>
                    <a:pt x="820" y="208"/>
                  </a:lnTo>
                  <a:lnTo>
                    <a:pt x="827" y="208"/>
                  </a:lnTo>
                  <a:lnTo>
                    <a:pt x="833" y="208"/>
                  </a:lnTo>
                  <a:lnTo>
                    <a:pt x="839" y="207"/>
                  </a:lnTo>
                  <a:lnTo>
                    <a:pt x="845" y="207"/>
                  </a:lnTo>
                  <a:lnTo>
                    <a:pt x="851" y="206"/>
                  </a:lnTo>
                  <a:lnTo>
                    <a:pt x="864" y="206"/>
                  </a:lnTo>
                  <a:lnTo>
                    <a:pt x="870" y="205"/>
                  </a:lnTo>
                  <a:lnTo>
                    <a:pt x="876" y="205"/>
                  </a:lnTo>
                  <a:lnTo>
                    <a:pt x="883" y="204"/>
                  </a:lnTo>
                  <a:lnTo>
                    <a:pt x="889" y="203"/>
                  </a:lnTo>
                  <a:lnTo>
                    <a:pt x="895" y="203"/>
                  </a:lnTo>
                  <a:lnTo>
                    <a:pt x="901" y="202"/>
                  </a:lnTo>
                  <a:lnTo>
                    <a:pt x="907" y="202"/>
                  </a:lnTo>
                  <a:lnTo>
                    <a:pt x="914" y="201"/>
                  </a:lnTo>
                  <a:lnTo>
                    <a:pt x="920" y="200"/>
                  </a:lnTo>
                  <a:lnTo>
                    <a:pt x="926" y="200"/>
                  </a:lnTo>
                  <a:lnTo>
                    <a:pt x="932" y="199"/>
                  </a:lnTo>
                  <a:lnTo>
                    <a:pt x="938" y="198"/>
                  </a:lnTo>
                  <a:lnTo>
                    <a:pt x="945" y="198"/>
                  </a:lnTo>
                  <a:lnTo>
                    <a:pt x="951" y="197"/>
                  </a:lnTo>
                  <a:lnTo>
                    <a:pt x="957" y="196"/>
                  </a:lnTo>
                  <a:lnTo>
                    <a:pt x="963" y="195"/>
                  </a:lnTo>
                  <a:lnTo>
                    <a:pt x="969" y="195"/>
                  </a:lnTo>
                  <a:lnTo>
                    <a:pt x="976" y="194"/>
                  </a:lnTo>
                  <a:lnTo>
                    <a:pt x="982" y="193"/>
                  </a:lnTo>
                  <a:lnTo>
                    <a:pt x="988" y="192"/>
                  </a:lnTo>
                  <a:lnTo>
                    <a:pt x="994" y="191"/>
                  </a:lnTo>
                  <a:lnTo>
                    <a:pt x="1001" y="190"/>
                  </a:lnTo>
                  <a:lnTo>
                    <a:pt x="1007" y="189"/>
                  </a:lnTo>
                  <a:lnTo>
                    <a:pt x="1013" y="188"/>
                  </a:lnTo>
                  <a:lnTo>
                    <a:pt x="1019" y="187"/>
                  </a:lnTo>
                  <a:lnTo>
                    <a:pt x="1025" y="186"/>
                  </a:lnTo>
                  <a:lnTo>
                    <a:pt x="1032" y="185"/>
                  </a:lnTo>
                  <a:lnTo>
                    <a:pt x="1038" y="184"/>
                  </a:lnTo>
                  <a:lnTo>
                    <a:pt x="1044" y="183"/>
                  </a:lnTo>
                  <a:lnTo>
                    <a:pt x="1050" y="182"/>
                  </a:lnTo>
                  <a:lnTo>
                    <a:pt x="1056" y="181"/>
                  </a:lnTo>
                  <a:lnTo>
                    <a:pt x="1063" y="180"/>
                  </a:lnTo>
                  <a:lnTo>
                    <a:pt x="1069" y="179"/>
                  </a:lnTo>
                  <a:lnTo>
                    <a:pt x="1075" y="177"/>
                  </a:lnTo>
                  <a:lnTo>
                    <a:pt x="1081" y="176"/>
                  </a:lnTo>
                  <a:lnTo>
                    <a:pt x="1088" y="175"/>
                  </a:lnTo>
                  <a:lnTo>
                    <a:pt x="1094" y="173"/>
                  </a:lnTo>
                  <a:lnTo>
                    <a:pt x="1100" y="172"/>
                  </a:lnTo>
                  <a:lnTo>
                    <a:pt x="1106" y="171"/>
                  </a:lnTo>
                  <a:lnTo>
                    <a:pt x="1112" y="169"/>
                  </a:lnTo>
                  <a:lnTo>
                    <a:pt x="1119" y="168"/>
                  </a:lnTo>
                  <a:lnTo>
                    <a:pt x="1125" y="166"/>
                  </a:lnTo>
                  <a:lnTo>
                    <a:pt x="1131" y="165"/>
                  </a:lnTo>
                  <a:lnTo>
                    <a:pt x="1137" y="163"/>
                  </a:lnTo>
                  <a:lnTo>
                    <a:pt x="1143" y="162"/>
                  </a:lnTo>
                  <a:lnTo>
                    <a:pt x="1150" y="160"/>
                  </a:lnTo>
                  <a:lnTo>
                    <a:pt x="1156" y="159"/>
                  </a:lnTo>
                  <a:lnTo>
                    <a:pt x="1162" y="157"/>
                  </a:lnTo>
                  <a:lnTo>
                    <a:pt x="1168" y="155"/>
                  </a:lnTo>
                  <a:lnTo>
                    <a:pt x="1174" y="153"/>
                  </a:lnTo>
                  <a:lnTo>
                    <a:pt x="1181" y="152"/>
                  </a:lnTo>
                  <a:lnTo>
                    <a:pt x="1187" y="150"/>
                  </a:lnTo>
                  <a:lnTo>
                    <a:pt x="1193" y="148"/>
                  </a:lnTo>
                  <a:lnTo>
                    <a:pt x="1199" y="146"/>
                  </a:lnTo>
                  <a:lnTo>
                    <a:pt x="1205" y="144"/>
                  </a:lnTo>
                  <a:lnTo>
                    <a:pt x="1212" y="142"/>
                  </a:lnTo>
                  <a:lnTo>
                    <a:pt x="1218" y="140"/>
                  </a:lnTo>
                  <a:lnTo>
                    <a:pt x="1224" y="137"/>
                  </a:lnTo>
                  <a:lnTo>
                    <a:pt x="1230" y="135"/>
                  </a:lnTo>
                  <a:lnTo>
                    <a:pt x="1236" y="133"/>
                  </a:lnTo>
                  <a:lnTo>
                    <a:pt x="1243" y="131"/>
                  </a:lnTo>
                  <a:lnTo>
                    <a:pt x="1249" y="128"/>
                  </a:lnTo>
                  <a:lnTo>
                    <a:pt x="1255" y="126"/>
                  </a:lnTo>
                  <a:lnTo>
                    <a:pt x="1261" y="123"/>
                  </a:lnTo>
                  <a:lnTo>
                    <a:pt x="1268" y="120"/>
                  </a:lnTo>
                  <a:lnTo>
                    <a:pt x="1274" y="118"/>
                  </a:lnTo>
                  <a:lnTo>
                    <a:pt x="1280" y="115"/>
                  </a:lnTo>
                  <a:lnTo>
                    <a:pt x="1286" y="112"/>
                  </a:lnTo>
                  <a:lnTo>
                    <a:pt x="1292" y="109"/>
                  </a:lnTo>
                  <a:lnTo>
                    <a:pt x="1299" y="106"/>
                  </a:lnTo>
                  <a:lnTo>
                    <a:pt x="1305" y="102"/>
                  </a:lnTo>
                  <a:lnTo>
                    <a:pt x="1311" y="99"/>
                  </a:lnTo>
                  <a:lnTo>
                    <a:pt x="1317" y="95"/>
                  </a:lnTo>
                  <a:lnTo>
                    <a:pt x="1323" y="91"/>
                  </a:lnTo>
                  <a:lnTo>
                    <a:pt x="1330" y="87"/>
                  </a:lnTo>
                  <a:lnTo>
                    <a:pt x="1342" y="78"/>
                  </a:lnTo>
                  <a:lnTo>
                    <a:pt x="1348" y="74"/>
                  </a:lnTo>
                  <a:lnTo>
                    <a:pt x="1354" y="68"/>
                  </a:lnTo>
                  <a:lnTo>
                    <a:pt x="1361" y="62"/>
                  </a:lnTo>
                  <a:lnTo>
                    <a:pt x="1367" y="56"/>
                  </a:lnTo>
                  <a:lnTo>
                    <a:pt x="1373" y="49"/>
                  </a:lnTo>
                  <a:lnTo>
                    <a:pt x="1379" y="40"/>
                  </a:lnTo>
                  <a:lnTo>
                    <a:pt x="1392"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Rectangle 41"/>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grpSp>
        <p:nvGrpSpPr>
          <p:cNvPr id="22" name="Group 45"/>
          <p:cNvGrpSpPr>
            <a:grpSpLocks/>
          </p:cNvGrpSpPr>
          <p:nvPr/>
        </p:nvGrpSpPr>
        <p:grpSpPr bwMode="auto">
          <a:xfrm>
            <a:off x="6973416" y="2523042"/>
            <a:ext cx="2233613" cy="363538"/>
            <a:chOff x="3732" y="1856"/>
            <a:chExt cx="1407" cy="229"/>
          </a:xfrm>
        </p:grpSpPr>
        <p:sp>
          <p:nvSpPr>
            <p:cNvPr id="23" name="Freeform 43"/>
            <p:cNvSpPr>
              <a:spLocks noEditPoints="1"/>
            </p:cNvSpPr>
            <p:nvPr/>
          </p:nvSpPr>
          <p:spPr bwMode="auto">
            <a:xfrm>
              <a:off x="3736" y="1856"/>
              <a:ext cx="1403" cy="220"/>
            </a:xfrm>
            <a:custGeom>
              <a:avLst/>
              <a:gdLst>
                <a:gd name="T0" fmla="*/ 36 w 1403"/>
                <a:gd name="T1" fmla="*/ 148 h 220"/>
                <a:gd name="T2" fmla="*/ 29 w 1403"/>
                <a:gd name="T3" fmla="*/ 174 h 220"/>
                <a:gd name="T4" fmla="*/ 77 w 1403"/>
                <a:gd name="T5" fmla="*/ 118 h 220"/>
                <a:gd name="T6" fmla="*/ 115 w 1403"/>
                <a:gd name="T7" fmla="*/ 98 h 220"/>
                <a:gd name="T8" fmla="*/ 144 w 1403"/>
                <a:gd name="T9" fmla="*/ 99 h 220"/>
                <a:gd name="T10" fmla="*/ 126 w 1403"/>
                <a:gd name="T11" fmla="*/ 107 h 220"/>
                <a:gd name="T12" fmla="*/ 101 w 1403"/>
                <a:gd name="T13" fmla="*/ 119 h 220"/>
                <a:gd name="T14" fmla="*/ 83 w 1403"/>
                <a:gd name="T15" fmla="*/ 129 h 220"/>
                <a:gd name="T16" fmla="*/ 215 w 1403"/>
                <a:gd name="T17" fmla="*/ 61 h 220"/>
                <a:gd name="T18" fmla="*/ 259 w 1403"/>
                <a:gd name="T19" fmla="*/ 49 h 220"/>
                <a:gd name="T20" fmla="*/ 249 w 1403"/>
                <a:gd name="T21" fmla="*/ 65 h 220"/>
                <a:gd name="T22" fmla="*/ 231 w 1403"/>
                <a:gd name="T23" fmla="*/ 70 h 220"/>
                <a:gd name="T24" fmla="*/ 206 w 1403"/>
                <a:gd name="T25" fmla="*/ 77 h 220"/>
                <a:gd name="T26" fmla="*/ 315 w 1403"/>
                <a:gd name="T27" fmla="*/ 36 h 220"/>
                <a:gd name="T28" fmla="*/ 358 w 1403"/>
                <a:gd name="T29" fmla="*/ 28 h 220"/>
                <a:gd name="T30" fmla="*/ 379 w 1403"/>
                <a:gd name="T31" fmla="*/ 38 h 220"/>
                <a:gd name="T32" fmla="*/ 354 w 1403"/>
                <a:gd name="T33" fmla="*/ 42 h 220"/>
                <a:gd name="T34" fmla="*/ 336 w 1403"/>
                <a:gd name="T35" fmla="*/ 45 h 220"/>
                <a:gd name="T36" fmla="*/ 311 w 1403"/>
                <a:gd name="T37" fmla="*/ 50 h 220"/>
                <a:gd name="T38" fmla="*/ 458 w 1403"/>
                <a:gd name="T39" fmla="*/ 14 h 220"/>
                <a:gd name="T40" fmla="*/ 502 w 1403"/>
                <a:gd name="T41" fmla="*/ 10 h 220"/>
                <a:gd name="T42" fmla="*/ 478 w 1403"/>
                <a:gd name="T43" fmla="*/ 25 h 220"/>
                <a:gd name="T44" fmla="*/ 441 w 1403"/>
                <a:gd name="T45" fmla="*/ 29 h 220"/>
                <a:gd name="T46" fmla="*/ 558 w 1403"/>
                <a:gd name="T47" fmla="*/ 5 h 220"/>
                <a:gd name="T48" fmla="*/ 601 w 1403"/>
                <a:gd name="T49" fmla="*/ 3 h 220"/>
                <a:gd name="T50" fmla="*/ 614 w 1403"/>
                <a:gd name="T51" fmla="*/ 15 h 220"/>
                <a:gd name="T52" fmla="*/ 571 w 1403"/>
                <a:gd name="T53" fmla="*/ 17 h 220"/>
                <a:gd name="T54" fmla="*/ 676 w 1403"/>
                <a:gd name="T55" fmla="*/ 0 h 220"/>
                <a:gd name="T56" fmla="*/ 720 w 1403"/>
                <a:gd name="T57" fmla="*/ 0 h 220"/>
                <a:gd name="T58" fmla="*/ 738 w 1403"/>
                <a:gd name="T59" fmla="*/ 13 h 220"/>
                <a:gd name="T60" fmla="*/ 701 w 1403"/>
                <a:gd name="T61" fmla="*/ 13 h 220"/>
                <a:gd name="T62" fmla="*/ 794 w 1403"/>
                <a:gd name="T63" fmla="*/ 2 h 220"/>
                <a:gd name="T64" fmla="*/ 832 w 1403"/>
                <a:gd name="T65" fmla="*/ 4 h 220"/>
                <a:gd name="T66" fmla="*/ 867 w 1403"/>
                <a:gd name="T67" fmla="*/ 19 h 220"/>
                <a:gd name="T68" fmla="*/ 825 w 1403"/>
                <a:gd name="T69" fmla="*/ 16 h 220"/>
                <a:gd name="T70" fmla="*/ 794 w 1403"/>
                <a:gd name="T71" fmla="*/ 2 h 220"/>
                <a:gd name="T72" fmla="*/ 950 w 1403"/>
                <a:gd name="T73" fmla="*/ 13 h 220"/>
                <a:gd name="T74" fmla="*/ 989 w 1403"/>
                <a:gd name="T75" fmla="*/ 18 h 220"/>
                <a:gd name="T76" fmla="*/ 974 w 1403"/>
                <a:gd name="T77" fmla="*/ 29 h 220"/>
                <a:gd name="T78" fmla="*/ 937 w 1403"/>
                <a:gd name="T79" fmla="*/ 25 h 220"/>
                <a:gd name="T80" fmla="*/ 1037 w 1403"/>
                <a:gd name="T81" fmla="*/ 25 h 220"/>
                <a:gd name="T82" fmla="*/ 1075 w 1403"/>
                <a:gd name="T83" fmla="*/ 32 h 220"/>
                <a:gd name="T84" fmla="*/ 1104 w 1403"/>
                <a:gd name="T85" fmla="*/ 51 h 220"/>
                <a:gd name="T86" fmla="*/ 1079 w 1403"/>
                <a:gd name="T87" fmla="*/ 46 h 220"/>
                <a:gd name="T88" fmla="*/ 1054 w 1403"/>
                <a:gd name="T89" fmla="*/ 41 h 220"/>
                <a:gd name="T90" fmla="*/ 1036 w 1403"/>
                <a:gd name="T91" fmla="*/ 38 h 220"/>
                <a:gd name="T92" fmla="*/ 1187 w 1403"/>
                <a:gd name="T93" fmla="*/ 58 h 220"/>
                <a:gd name="T94" fmla="*/ 1227 w 1403"/>
                <a:gd name="T95" fmla="*/ 71 h 220"/>
                <a:gd name="T96" fmla="*/ 1209 w 1403"/>
                <a:gd name="T97" fmla="*/ 78 h 220"/>
                <a:gd name="T98" fmla="*/ 1184 w 1403"/>
                <a:gd name="T99" fmla="*/ 71 h 220"/>
                <a:gd name="T100" fmla="*/ 1160 w 1403"/>
                <a:gd name="T101" fmla="*/ 64 h 220"/>
                <a:gd name="T102" fmla="*/ 1294 w 1403"/>
                <a:gd name="T103" fmla="*/ 98 h 220"/>
                <a:gd name="T104" fmla="*/ 1338 w 1403"/>
                <a:gd name="T105" fmla="*/ 123 h 220"/>
                <a:gd name="T106" fmla="*/ 1320 w 1403"/>
                <a:gd name="T107" fmla="*/ 126 h 220"/>
                <a:gd name="T108" fmla="*/ 1301 w 1403"/>
                <a:gd name="T109" fmla="*/ 116 h 220"/>
                <a:gd name="T110" fmla="*/ 1277 w 1403"/>
                <a:gd name="T111" fmla="*/ 104 h 220"/>
                <a:gd name="T112" fmla="*/ 1383 w 1403"/>
                <a:gd name="T113" fmla="*/ 162 h 220"/>
                <a:gd name="T114" fmla="*/ 1374 w 1403"/>
                <a:gd name="T115" fmla="*/ 171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3" h="220">
                  <a:moveTo>
                    <a:pt x="0" y="217"/>
                  </a:moveTo>
                  <a:lnTo>
                    <a:pt x="6" y="188"/>
                  </a:lnTo>
                  <a:lnTo>
                    <a:pt x="13" y="175"/>
                  </a:lnTo>
                  <a:lnTo>
                    <a:pt x="19" y="166"/>
                  </a:lnTo>
                  <a:lnTo>
                    <a:pt x="26" y="158"/>
                  </a:lnTo>
                  <a:lnTo>
                    <a:pt x="32" y="152"/>
                  </a:lnTo>
                  <a:lnTo>
                    <a:pt x="36" y="148"/>
                  </a:lnTo>
                  <a:lnTo>
                    <a:pt x="44" y="158"/>
                  </a:lnTo>
                  <a:lnTo>
                    <a:pt x="41" y="161"/>
                  </a:lnTo>
                  <a:lnTo>
                    <a:pt x="35" y="167"/>
                  </a:lnTo>
                  <a:lnTo>
                    <a:pt x="29" y="174"/>
                  </a:lnTo>
                  <a:lnTo>
                    <a:pt x="23" y="183"/>
                  </a:lnTo>
                  <a:lnTo>
                    <a:pt x="23" y="182"/>
                  </a:lnTo>
                  <a:lnTo>
                    <a:pt x="17" y="194"/>
                  </a:lnTo>
                  <a:lnTo>
                    <a:pt x="18" y="192"/>
                  </a:lnTo>
                  <a:lnTo>
                    <a:pt x="12" y="220"/>
                  </a:lnTo>
                  <a:lnTo>
                    <a:pt x="0" y="217"/>
                  </a:lnTo>
                  <a:close/>
                  <a:moveTo>
                    <a:pt x="77" y="118"/>
                  </a:moveTo>
                  <a:lnTo>
                    <a:pt x="77" y="118"/>
                  </a:lnTo>
                  <a:lnTo>
                    <a:pt x="83" y="114"/>
                  </a:lnTo>
                  <a:lnTo>
                    <a:pt x="90" y="111"/>
                  </a:lnTo>
                  <a:lnTo>
                    <a:pt x="96" y="108"/>
                  </a:lnTo>
                  <a:lnTo>
                    <a:pt x="102" y="104"/>
                  </a:lnTo>
                  <a:lnTo>
                    <a:pt x="108" y="101"/>
                  </a:lnTo>
                  <a:lnTo>
                    <a:pt x="115" y="98"/>
                  </a:lnTo>
                  <a:lnTo>
                    <a:pt x="121" y="95"/>
                  </a:lnTo>
                  <a:lnTo>
                    <a:pt x="127" y="92"/>
                  </a:lnTo>
                  <a:lnTo>
                    <a:pt x="134" y="90"/>
                  </a:lnTo>
                  <a:lnTo>
                    <a:pt x="140" y="87"/>
                  </a:lnTo>
                  <a:lnTo>
                    <a:pt x="144" y="85"/>
                  </a:lnTo>
                  <a:lnTo>
                    <a:pt x="148" y="97"/>
                  </a:lnTo>
                  <a:lnTo>
                    <a:pt x="144" y="99"/>
                  </a:lnTo>
                  <a:lnTo>
                    <a:pt x="138" y="102"/>
                  </a:lnTo>
                  <a:lnTo>
                    <a:pt x="132" y="104"/>
                  </a:lnTo>
                  <a:lnTo>
                    <a:pt x="126" y="107"/>
                  </a:lnTo>
                  <a:lnTo>
                    <a:pt x="120" y="110"/>
                  </a:lnTo>
                  <a:lnTo>
                    <a:pt x="114" y="113"/>
                  </a:lnTo>
                  <a:lnTo>
                    <a:pt x="107" y="116"/>
                  </a:lnTo>
                  <a:lnTo>
                    <a:pt x="101" y="119"/>
                  </a:lnTo>
                  <a:lnTo>
                    <a:pt x="95" y="122"/>
                  </a:lnTo>
                  <a:lnTo>
                    <a:pt x="89" y="126"/>
                  </a:lnTo>
                  <a:lnTo>
                    <a:pt x="83" y="129"/>
                  </a:lnTo>
                  <a:lnTo>
                    <a:pt x="77" y="118"/>
                  </a:lnTo>
                  <a:close/>
                  <a:moveTo>
                    <a:pt x="190" y="69"/>
                  </a:moveTo>
                  <a:lnTo>
                    <a:pt x="196" y="67"/>
                  </a:lnTo>
                  <a:lnTo>
                    <a:pt x="202" y="65"/>
                  </a:lnTo>
                  <a:lnTo>
                    <a:pt x="209" y="63"/>
                  </a:lnTo>
                  <a:lnTo>
                    <a:pt x="215" y="61"/>
                  </a:lnTo>
                  <a:lnTo>
                    <a:pt x="221" y="59"/>
                  </a:lnTo>
                  <a:lnTo>
                    <a:pt x="227" y="58"/>
                  </a:lnTo>
                  <a:lnTo>
                    <a:pt x="234" y="56"/>
                  </a:lnTo>
                  <a:lnTo>
                    <a:pt x="240" y="54"/>
                  </a:lnTo>
                  <a:lnTo>
                    <a:pt x="246" y="52"/>
                  </a:lnTo>
                  <a:lnTo>
                    <a:pt x="252" y="51"/>
                  </a:lnTo>
                  <a:lnTo>
                    <a:pt x="259" y="49"/>
                  </a:lnTo>
                  <a:lnTo>
                    <a:pt x="261" y="49"/>
                  </a:lnTo>
                  <a:lnTo>
                    <a:pt x="264" y="61"/>
                  </a:lnTo>
                  <a:lnTo>
                    <a:pt x="261" y="62"/>
                  </a:lnTo>
                  <a:lnTo>
                    <a:pt x="255" y="63"/>
                  </a:lnTo>
                  <a:lnTo>
                    <a:pt x="249" y="65"/>
                  </a:lnTo>
                  <a:lnTo>
                    <a:pt x="243" y="67"/>
                  </a:lnTo>
                  <a:lnTo>
                    <a:pt x="237" y="68"/>
                  </a:lnTo>
                  <a:lnTo>
                    <a:pt x="231" y="70"/>
                  </a:lnTo>
                  <a:lnTo>
                    <a:pt x="224" y="72"/>
                  </a:lnTo>
                  <a:lnTo>
                    <a:pt x="218" y="73"/>
                  </a:lnTo>
                  <a:lnTo>
                    <a:pt x="212" y="75"/>
                  </a:lnTo>
                  <a:lnTo>
                    <a:pt x="206" y="77"/>
                  </a:lnTo>
                  <a:lnTo>
                    <a:pt x="200" y="79"/>
                  </a:lnTo>
                  <a:lnTo>
                    <a:pt x="194" y="81"/>
                  </a:lnTo>
                  <a:lnTo>
                    <a:pt x="190" y="69"/>
                  </a:lnTo>
                  <a:close/>
                  <a:moveTo>
                    <a:pt x="309" y="38"/>
                  </a:moveTo>
                  <a:lnTo>
                    <a:pt x="315" y="36"/>
                  </a:lnTo>
                  <a:lnTo>
                    <a:pt x="321" y="35"/>
                  </a:lnTo>
                  <a:lnTo>
                    <a:pt x="327" y="34"/>
                  </a:lnTo>
                  <a:lnTo>
                    <a:pt x="333" y="33"/>
                  </a:lnTo>
                  <a:lnTo>
                    <a:pt x="340" y="32"/>
                  </a:lnTo>
                  <a:lnTo>
                    <a:pt x="346" y="31"/>
                  </a:lnTo>
                  <a:lnTo>
                    <a:pt x="352" y="29"/>
                  </a:lnTo>
                  <a:lnTo>
                    <a:pt x="358" y="28"/>
                  </a:lnTo>
                  <a:lnTo>
                    <a:pt x="365" y="27"/>
                  </a:lnTo>
                  <a:lnTo>
                    <a:pt x="371" y="26"/>
                  </a:lnTo>
                  <a:lnTo>
                    <a:pt x="377" y="25"/>
                  </a:lnTo>
                  <a:lnTo>
                    <a:pt x="381" y="25"/>
                  </a:lnTo>
                  <a:lnTo>
                    <a:pt x="383" y="37"/>
                  </a:lnTo>
                  <a:lnTo>
                    <a:pt x="379" y="38"/>
                  </a:lnTo>
                  <a:lnTo>
                    <a:pt x="373" y="39"/>
                  </a:lnTo>
                  <a:lnTo>
                    <a:pt x="367" y="40"/>
                  </a:lnTo>
                  <a:lnTo>
                    <a:pt x="360" y="41"/>
                  </a:lnTo>
                  <a:lnTo>
                    <a:pt x="354" y="42"/>
                  </a:lnTo>
                  <a:lnTo>
                    <a:pt x="348" y="43"/>
                  </a:lnTo>
                  <a:lnTo>
                    <a:pt x="342" y="44"/>
                  </a:lnTo>
                  <a:lnTo>
                    <a:pt x="336" y="45"/>
                  </a:lnTo>
                  <a:lnTo>
                    <a:pt x="329" y="47"/>
                  </a:lnTo>
                  <a:lnTo>
                    <a:pt x="323" y="48"/>
                  </a:lnTo>
                  <a:lnTo>
                    <a:pt x="317" y="49"/>
                  </a:lnTo>
                  <a:lnTo>
                    <a:pt x="311" y="50"/>
                  </a:lnTo>
                  <a:lnTo>
                    <a:pt x="309" y="38"/>
                  </a:lnTo>
                  <a:close/>
                  <a:moveTo>
                    <a:pt x="429" y="18"/>
                  </a:moveTo>
                  <a:lnTo>
                    <a:pt x="433" y="17"/>
                  </a:lnTo>
                  <a:lnTo>
                    <a:pt x="439" y="16"/>
                  </a:lnTo>
                  <a:lnTo>
                    <a:pt x="446" y="16"/>
                  </a:lnTo>
                  <a:lnTo>
                    <a:pt x="452" y="15"/>
                  </a:lnTo>
                  <a:lnTo>
                    <a:pt x="458" y="14"/>
                  </a:lnTo>
                  <a:lnTo>
                    <a:pt x="464" y="13"/>
                  </a:lnTo>
                  <a:lnTo>
                    <a:pt x="471" y="13"/>
                  </a:lnTo>
                  <a:lnTo>
                    <a:pt x="477" y="12"/>
                  </a:lnTo>
                  <a:lnTo>
                    <a:pt x="483" y="11"/>
                  </a:lnTo>
                  <a:lnTo>
                    <a:pt x="489" y="11"/>
                  </a:lnTo>
                  <a:lnTo>
                    <a:pt x="495" y="10"/>
                  </a:lnTo>
                  <a:lnTo>
                    <a:pt x="502" y="10"/>
                  </a:lnTo>
                  <a:lnTo>
                    <a:pt x="503" y="22"/>
                  </a:lnTo>
                  <a:lnTo>
                    <a:pt x="497" y="23"/>
                  </a:lnTo>
                  <a:lnTo>
                    <a:pt x="490" y="23"/>
                  </a:lnTo>
                  <a:lnTo>
                    <a:pt x="484" y="24"/>
                  </a:lnTo>
                  <a:lnTo>
                    <a:pt x="478" y="25"/>
                  </a:lnTo>
                  <a:lnTo>
                    <a:pt x="472" y="25"/>
                  </a:lnTo>
                  <a:lnTo>
                    <a:pt x="466" y="26"/>
                  </a:lnTo>
                  <a:lnTo>
                    <a:pt x="459" y="27"/>
                  </a:lnTo>
                  <a:lnTo>
                    <a:pt x="453" y="28"/>
                  </a:lnTo>
                  <a:lnTo>
                    <a:pt x="447" y="28"/>
                  </a:lnTo>
                  <a:lnTo>
                    <a:pt x="441" y="29"/>
                  </a:lnTo>
                  <a:lnTo>
                    <a:pt x="435" y="30"/>
                  </a:lnTo>
                  <a:lnTo>
                    <a:pt x="431" y="30"/>
                  </a:lnTo>
                  <a:lnTo>
                    <a:pt x="429" y="18"/>
                  </a:lnTo>
                  <a:close/>
                  <a:moveTo>
                    <a:pt x="551" y="6"/>
                  </a:moveTo>
                  <a:lnTo>
                    <a:pt x="552" y="6"/>
                  </a:lnTo>
                  <a:lnTo>
                    <a:pt x="558" y="5"/>
                  </a:lnTo>
                  <a:lnTo>
                    <a:pt x="564" y="5"/>
                  </a:lnTo>
                  <a:lnTo>
                    <a:pt x="570" y="4"/>
                  </a:lnTo>
                  <a:lnTo>
                    <a:pt x="576" y="4"/>
                  </a:lnTo>
                  <a:lnTo>
                    <a:pt x="583" y="4"/>
                  </a:lnTo>
                  <a:lnTo>
                    <a:pt x="589" y="3"/>
                  </a:lnTo>
                  <a:lnTo>
                    <a:pt x="595" y="3"/>
                  </a:lnTo>
                  <a:lnTo>
                    <a:pt x="601" y="3"/>
                  </a:lnTo>
                  <a:lnTo>
                    <a:pt x="608" y="2"/>
                  </a:lnTo>
                  <a:lnTo>
                    <a:pt x="614" y="2"/>
                  </a:lnTo>
                  <a:lnTo>
                    <a:pt x="620" y="2"/>
                  </a:lnTo>
                  <a:lnTo>
                    <a:pt x="624" y="2"/>
                  </a:lnTo>
                  <a:lnTo>
                    <a:pt x="624" y="15"/>
                  </a:lnTo>
                  <a:lnTo>
                    <a:pt x="621" y="15"/>
                  </a:lnTo>
                  <a:lnTo>
                    <a:pt x="614" y="15"/>
                  </a:lnTo>
                  <a:lnTo>
                    <a:pt x="608" y="15"/>
                  </a:lnTo>
                  <a:lnTo>
                    <a:pt x="602" y="15"/>
                  </a:lnTo>
                  <a:lnTo>
                    <a:pt x="596" y="16"/>
                  </a:lnTo>
                  <a:lnTo>
                    <a:pt x="590" y="16"/>
                  </a:lnTo>
                  <a:lnTo>
                    <a:pt x="583" y="16"/>
                  </a:lnTo>
                  <a:lnTo>
                    <a:pt x="577" y="17"/>
                  </a:lnTo>
                  <a:lnTo>
                    <a:pt x="571" y="17"/>
                  </a:lnTo>
                  <a:lnTo>
                    <a:pt x="565" y="18"/>
                  </a:lnTo>
                  <a:lnTo>
                    <a:pt x="559" y="18"/>
                  </a:lnTo>
                  <a:lnTo>
                    <a:pt x="552" y="18"/>
                  </a:lnTo>
                  <a:lnTo>
                    <a:pt x="551" y="6"/>
                  </a:lnTo>
                  <a:close/>
                  <a:moveTo>
                    <a:pt x="672" y="0"/>
                  </a:moveTo>
                  <a:lnTo>
                    <a:pt x="676" y="0"/>
                  </a:lnTo>
                  <a:lnTo>
                    <a:pt x="682" y="0"/>
                  </a:lnTo>
                  <a:lnTo>
                    <a:pt x="689" y="0"/>
                  </a:lnTo>
                  <a:lnTo>
                    <a:pt x="695" y="0"/>
                  </a:lnTo>
                  <a:lnTo>
                    <a:pt x="701" y="0"/>
                  </a:lnTo>
                  <a:lnTo>
                    <a:pt x="707" y="0"/>
                  </a:lnTo>
                  <a:lnTo>
                    <a:pt x="713" y="0"/>
                  </a:lnTo>
                  <a:lnTo>
                    <a:pt x="720" y="0"/>
                  </a:lnTo>
                  <a:lnTo>
                    <a:pt x="732" y="0"/>
                  </a:lnTo>
                  <a:lnTo>
                    <a:pt x="738" y="0"/>
                  </a:lnTo>
                  <a:lnTo>
                    <a:pt x="745" y="0"/>
                  </a:lnTo>
                  <a:lnTo>
                    <a:pt x="746" y="0"/>
                  </a:lnTo>
                  <a:lnTo>
                    <a:pt x="745" y="13"/>
                  </a:lnTo>
                  <a:lnTo>
                    <a:pt x="744" y="13"/>
                  </a:lnTo>
                  <a:lnTo>
                    <a:pt x="738" y="13"/>
                  </a:lnTo>
                  <a:lnTo>
                    <a:pt x="732" y="13"/>
                  </a:lnTo>
                  <a:lnTo>
                    <a:pt x="720" y="13"/>
                  </a:lnTo>
                  <a:lnTo>
                    <a:pt x="713" y="13"/>
                  </a:lnTo>
                  <a:lnTo>
                    <a:pt x="707" y="13"/>
                  </a:lnTo>
                  <a:lnTo>
                    <a:pt x="701" y="13"/>
                  </a:lnTo>
                  <a:lnTo>
                    <a:pt x="695" y="13"/>
                  </a:lnTo>
                  <a:lnTo>
                    <a:pt x="689" y="13"/>
                  </a:lnTo>
                  <a:lnTo>
                    <a:pt x="683" y="13"/>
                  </a:lnTo>
                  <a:lnTo>
                    <a:pt x="676" y="13"/>
                  </a:lnTo>
                  <a:lnTo>
                    <a:pt x="673" y="13"/>
                  </a:lnTo>
                  <a:lnTo>
                    <a:pt x="672" y="0"/>
                  </a:lnTo>
                  <a:close/>
                  <a:moveTo>
                    <a:pt x="794" y="2"/>
                  </a:moveTo>
                  <a:lnTo>
                    <a:pt x="795" y="2"/>
                  </a:lnTo>
                  <a:lnTo>
                    <a:pt x="801" y="2"/>
                  </a:lnTo>
                  <a:lnTo>
                    <a:pt x="807" y="2"/>
                  </a:lnTo>
                  <a:lnTo>
                    <a:pt x="813" y="3"/>
                  </a:lnTo>
                  <a:lnTo>
                    <a:pt x="819" y="3"/>
                  </a:lnTo>
                  <a:lnTo>
                    <a:pt x="826" y="3"/>
                  </a:lnTo>
                  <a:lnTo>
                    <a:pt x="832" y="4"/>
                  </a:lnTo>
                  <a:lnTo>
                    <a:pt x="838" y="4"/>
                  </a:lnTo>
                  <a:lnTo>
                    <a:pt x="844" y="4"/>
                  </a:lnTo>
                  <a:lnTo>
                    <a:pt x="851" y="5"/>
                  </a:lnTo>
                  <a:lnTo>
                    <a:pt x="857" y="5"/>
                  </a:lnTo>
                  <a:lnTo>
                    <a:pt x="863" y="6"/>
                  </a:lnTo>
                  <a:lnTo>
                    <a:pt x="867" y="6"/>
                  </a:lnTo>
                  <a:lnTo>
                    <a:pt x="867" y="19"/>
                  </a:lnTo>
                  <a:lnTo>
                    <a:pt x="862" y="18"/>
                  </a:lnTo>
                  <a:lnTo>
                    <a:pt x="856" y="18"/>
                  </a:lnTo>
                  <a:lnTo>
                    <a:pt x="850" y="18"/>
                  </a:lnTo>
                  <a:lnTo>
                    <a:pt x="844" y="17"/>
                  </a:lnTo>
                  <a:lnTo>
                    <a:pt x="837" y="17"/>
                  </a:lnTo>
                  <a:lnTo>
                    <a:pt x="831" y="16"/>
                  </a:lnTo>
                  <a:lnTo>
                    <a:pt x="825" y="16"/>
                  </a:lnTo>
                  <a:lnTo>
                    <a:pt x="819" y="16"/>
                  </a:lnTo>
                  <a:lnTo>
                    <a:pt x="813" y="15"/>
                  </a:lnTo>
                  <a:lnTo>
                    <a:pt x="806" y="15"/>
                  </a:lnTo>
                  <a:lnTo>
                    <a:pt x="800" y="15"/>
                  </a:lnTo>
                  <a:lnTo>
                    <a:pt x="794" y="15"/>
                  </a:lnTo>
                  <a:lnTo>
                    <a:pt x="794" y="2"/>
                  </a:lnTo>
                  <a:close/>
                  <a:moveTo>
                    <a:pt x="916" y="10"/>
                  </a:moveTo>
                  <a:lnTo>
                    <a:pt x="919" y="10"/>
                  </a:lnTo>
                  <a:lnTo>
                    <a:pt x="925" y="11"/>
                  </a:lnTo>
                  <a:lnTo>
                    <a:pt x="932" y="11"/>
                  </a:lnTo>
                  <a:lnTo>
                    <a:pt x="938" y="12"/>
                  </a:lnTo>
                  <a:lnTo>
                    <a:pt x="944" y="13"/>
                  </a:lnTo>
                  <a:lnTo>
                    <a:pt x="950" y="13"/>
                  </a:lnTo>
                  <a:lnTo>
                    <a:pt x="956" y="14"/>
                  </a:lnTo>
                  <a:lnTo>
                    <a:pt x="963" y="15"/>
                  </a:lnTo>
                  <a:lnTo>
                    <a:pt x="969" y="16"/>
                  </a:lnTo>
                  <a:lnTo>
                    <a:pt x="975" y="16"/>
                  </a:lnTo>
                  <a:lnTo>
                    <a:pt x="981" y="17"/>
                  </a:lnTo>
                  <a:lnTo>
                    <a:pt x="988" y="18"/>
                  </a:lnTo>
                  <a:lnTo>
                    <a:pt x="989" y="18"/>
                  </a:lnTo>
                  <a:lnTo>
                    <a:pt x="987" y="31"/>
                  </a:lnTo>
                  <a:lnTo>
                    <a:pt x="986" y="31"/>
                  </a:lnTo>
                  <a:lnTo>
                    <a:pt x="980" y="30"/>
                  </a:lnTo>
                  <a:lnTo>
                    <a:pt x="974" y="29"/>
                  </a:lnTo>
                  <a:lnTo>
                    <a:pt x="968" y="28"/>
                  </a:lnTo>
                  <a:lnTo>
                    <a:pt x="961" y="28"/>
                  </a:lnTo>
                  <a:lnTo>
                    <a:pt x="955" y="27"/>
                  </a:lnTo>
                  <a:lnTo>
                    <a:pt x="949" y="26"/>
                  </a:lnTo>
                  <a:lnTo>
                    <a:pt x="943" y="25"/>
                  </a:lnTo>
                  <a:lnTo>
                    <a:pt x="937" y="25"/>
                  </a:lnTo>
                  <a:lnTo>
                    <a:pt x="930" y="24"/>
                  </a:lnTo>
                  <a:lnTo>
                    <a:pt x="924" y="23"/>
                  </a:lnTo>
                  <a:lnTo>
                    <a:pt x="918" y="23"/>
                  </a:lnTo>
                  <a:lnTo>
                    <a:pt x="915" y="23"/>
                  </a:lnTo>
                  <a:lnTo>
                    <a:pt x="916" y="10"/>
                  </a:lnTo>
                  <a:close/>
                  <a:moveTo>
                    <a:pt x="1037" y="25"/>
                  </a:moveTo>
                  <a:lnTo>
                    <a:pt x="1038" y="25"/>
                  </a:lnTo>
                  <a:lnTo>
                    <a:pt x="1044" y="26"/>
                  </a:lnTo>
                  <a:lnTo>
                    <a:pt x="1050" y="27"/>
                  </a:lnTo>
                  <a:lnTo>
                    <a:pt x="1056" y="29"/>
                  </a:lnTo>
                  <a:lnTo>
                    <a:pt x="1063" y="30"/>
                  </a:lnTo>
                  <a:lnTo>
                    <a:pt x="1069" y="31"/>
                  </a:lnTo>
                  <a:lnTo>
                    <a:pt x="1075" y="32"/>
                  </a:lnTo>
                  <a:lnTo>
                    <a:pt x="1081" y="33"/>
                  </a:lnTo>
                  <a:lnTo>
                    <a:pt x="1094" y="36"/>
                  </a:lnTo>
                  <a:lnTo>
                    <a:pt x="1100" y="37"/>
                  </a:lnTo>
                  <a:lnTo>
                    <a:pt x="1106" y="38"/>
                  </a:lnTo>
                  <a:lnTo>
                    <a:pt x="1109" y="39"/>
                  </a:lnTo>
                  <a:lnTo>
                    <a:pt x="1107" y="51"/>
                  </a:lnTo>
                  <a:lnTo>
                    <a:pt x="1104" y="51"/>
                  </a:lnTo>
                  <a:lnTo>
                    <a:pt x="1098" y="49"/>
                  </a:lnTo>
                  <a:lnTo>
                    <a:pt x="1091" y="48"/>
                  </a:lnTo>
                  <a:lnTo>
                    <a:pt x="1092" y="48"/>
                  </a:lnTo>
                  <a:lnTo>
                    <a:pt x="1079" y="46"/>
                  </a:lnTo>
                  <a:lnTo>
                    <a:pt x="1073" y="45"/>
                  </a:lnTo>
                  <a:lnTo>
                    <a:pt x="1067" y="43"/>
                  </a:lnTo>
                  <a:lnTo>
                    <a:pt x="1060" y="42"/>
                  </a:lnTo>
                  <a:lnTo>
                    <a:pt x="1061" y="42"/>
                  </a:lnTo>
                  <a:lnTo>
                    <a:pt x="1054" y="41"/>
                  </a:lnTo>
                  <a:lnTo>
                    <a:pt x="1048" y="40"/>
                  </a:lnTo>
                  <a:lnTo>
                    <a:pt x="1042" y="39"/>
                  </a:lnTo>
                  <a:lnTo>
                    <a:pt x="1036" y="38"/>
                  </a:lnTo>
                  <a:lnTo>
                    <a:pt x="1035" y="38"/>
                  </a:lnTo>
                  <a:lnTo>
                    <a:pt x="1037" y="25"/>
                  </a:lnTo>
                  <a:close/>
                  <a:moveTo>
                    <a:pt x="1157" y="50"/>
                  </a:moveTo>
                  <a:lnTo>
                    <a:pt x="1163" y="51"/>
                  </a:lnTo>
                  <a:lnTo>
                    <a:pt x="1169" y="53"/>
                  </a:lnTo>
                  <a:lnTo>
                    <a:pt x="1175" y="55"/>
                  </a:lnTo>
                  <a:lnTo>
                    <a:pt x="1187" y="58"/>
                  </a:lnTo>
                  <a:lnTo>
                    <a:pt x="1194" y="60"/>
                  </a:lnTo>
                  <a:lnTo>
                    <a:pt x="1200" y="62"/>
                  </a:lnTo>
                  <a:lnTo>
                    <a:pt x="1206" y="64"/>
                  </a:lnTo>
                  <a:lnTo>
                    <a:pt x="1213" y="66"/>
                  </a:lnTo>
                  <a:lnTo>
                    <a:pt x="1219" y="68"/>
                  </a:lnTo>
                  <a:lnTo>
                    <a:pt x="1225" y="70"/>
                  </a:lnTo>
                  <a:lnTo>
                    <a:pt x="1227" y="71"/>
                  </a:lnTo>
                  <a:lnTo>
                    <a:pt x="1224" y="83"/>
                  </a:lnTo>
                  <a:lnTo>
                    <a:pt x="1221" y="82"/>
                  </a:lnTo>
                  <a:lnTo>
                    <a:pt x="1215" y="80"/>
                  </a:lnTo>
                  <a:lnTo>
                    <a:pt x="1209" y="78"/>
                  </a:lnTo>
                  <a:lnTo>
                    <a:pt x="1203" y="76"/>
                  </a:lnTo>
                  <a:lnTo>
                    <a:pt x="1197" y="74"/>
                  </a:lnTo>
                  <a:lnTo>
                    <a:pt x="1190" y="72"/>
                  </a:lnTo>
                  <a:lnTo>
                    <a:pt x="1184" y="71"/>
                  </a:lnTo>
                  <a:lnTo>
                    <a:pt x="1172" y="67"/>
                  </a:lnTo>
                  <a:lnTo>
                    <a:pt x="1166" y="65"/>
                  </a:lnTo>
                  <a:lnTo>
                    <a:pt x="1166" y="66"/>
                  </a:lnTo>
                  <a:lnTo>
                    <a:pt x="1160" y="64"/>
                  </a:lnTo>
                  <a:lnTo>
                    <a:pt x="1154" y="62"/>
                  </a:lnTo>
                  <a:lnTo>
                    <a:pt x="1157" y="50"/>
                  </a:lnTo>
                  <a:close/>
                  <a:moveTo>
                    <a:pt x="1274" y="88"/>
                  </a:moveTo>
                  <a:lnTo>
                    <a:pt x="1275" y="89"/>
                  </a:lnTo>
                  <a:lnTo>
                    <a:pt x="1282" y="92"/>
                  </a:lnTo>
                  <a:lnTo>
                    <a:pt x="1288" y="95"/>
                  </a:lnTo>
                  <a:lnTo>
                    <a:pt x="1294" y="98"/>
                  </a:lnTo>
                  <a:lnTo>
                    <a:pt x="1300" y="101"/>
                  </a:lnTo>
                  <a:lnTo>
                    <a:pt x="1307" y="104"/>
                  </a:lnTo>
                  <a:lnTo>
                    <a:pt x="1313" y="107"/>
                  </a:lnTo>
                  <a:lnTo>
                    <a:pt x="1319" y="111"/>
                  </a:lnTo>
                  <a:lnTo>
                    <a:pt x="1326" y="115"/>
                  </a:lnTo>
                  <a:lnTo>
                    <a:pt x="1332" y="118"/>
                  </a:lnTo>
                  <a:lnTo>
                    <a:pt x="1338" y="123"/>
                  </a:lnTo>
                  <a:lnTo>
                    <a:pt x="1340" y="123"/>
                  </a:lnTo>
                  <a:lnTo>
                    <a:pt x="1333" y="134"/>
                  </a:lnTo>
                  <a:lnTo>
                    <a:pt x="1332" y="133"/>
                  </a:lnTo>
                  <a:lnTo>
                    <a:pt x="1326" y="129"/>
                  </a:lnTo>
                  <a:lnTo>
                    <a:pt x="1326" y="130"/>
                  </a:lnTo>
                  <a:lnTo>
                    <a:pt x="1320" y="126"/>
                  </a:lnTo>
                  <a:lnTo>
                    <a:pt x="1314" y="122"/>
                  </a:lnTo>
                  <a:lnTo>
                    <a:pt x="1307" y="119"/>
                  </a:lnTo>
                  <a:lnTo>
                    <a:pt x="1308" y="119"/>
                  </a:lnTo>
                  <a:lnTo>
                    <a:pt x="1301" y="116"/>
                  </a:lnTo>
                  <a:lnTo>
                    <a:pt x="1295" y="113"/>
                  </a:lnTo>
                  <a:lnTo>
                    <a:pt x="1289" y="109"/>
                  </a:lnTo>
                  <a:lnTo>
                    <a:pt x="1289" y="110"/>
                  </a:lnTo>
                  <a:lnTo>
                    <a:pt x="1283" y="107"/>
                  </a:lnTo>
                  <a:lnTo>
                    <a:pt x="1277" y="104"/>
                  </a:lnTo>
                  <a:lnTo>
                    <a:pt x="1271" y="101"/>
                  </a:lnTo>
                  <a:lnTo>
                    <a:pt x="1269" y="100"/>
                  </a:lnTo>
                  <a:lnTo>
                    <a:pt x="1274" y="88"/>
                  </a:lnTo>
                  <a:close/>
                  <a:moveTo>
                    <a:pt x="1379" y="157"/>
                  </a:moveTo>
                  <a:lnTo>
                    <a:pt x="1383" y="162"/>
                  </a:lnTo>
                  <a:lnTo>
                    <a:pt x="1390" y="172"/>
                  </a:lnTo>
                  <a:lnTo>
                    <a:pt x="1403" y="212"/>
                  </a:lnTo>
                  <a:lnTo>
                    <a:pt x="1392" y="216"/>
                  </a:lnTo>
                  <a:lnTo>
                    <a:pt x="1379" y="177"/>
                  </a:lnTo>
                  <a:lnTo>
                    <a:pt x="1380" y="179"/>
                  </a:lnTo>
                  <a:lnTo>
                    <a:pt x="1374" y="170"/>
                  </a:lnTo>
                  <a:lnTo>
                    <a:pt x="1374" y="171"/>
                  </a:lnTo>
                  <a:lnTo>
                    <a:pt x="1370" y="165"/>
                  </a:lnTo>
                  <a:lnTo>
                    <a:pt x="1379" y="157"/>
                  </a:lnTo>
                  <a:close/>
                </a:path>
              </a:pathLst>
            </a:custGeom>
            <a:solidFill>
              <a:schemeClr val="bg1"/>
            </a:solidFill>
            <a:ln w="1588" cap="flat">
              <a:solidFill>
                <a:schemeClr val="bg1"/>
              </a:solidFill>
              <a:prstDash val="solid"/>
              <a:bevel/>
              <a:headEnd/>
              <a:tailEnd/>
            </a:ln>
          </p:spPr>
          <p:txBody>
            <a:bodyPr/>
            <a:lstStyle/>
            <a:p>
              <a:endParaRPr lang="en-US"/>
            </a:p>
          </p:txBody>
        </p:sp>
        <p:sp>
          <p:nvSpPr>
            <p:cNvPr id="24" name="Rectangle 44"/>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25" name="Line 46"/>
          <p:cNvSpPr>
            <a:spLocks noChangeShapeType="1"/>
          </p:cNvSpPr>
          <p:nvPr/>
        </p:nvSpPr>
        <p:spPr bwMode="auto">
          <a:xfrm flipV="1">
            <a:off x="6989291" y="1059367"/>
            <a:ext cx="1103313" cy="180975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Line 48"/>
          <p:cNvSpPr>
            <a:spLocks noChangeShapeType="1"/>
          </p:cNvSpPr>
          <p:nvPr/>
        </p:nvSpPr>
        <p:spPr bwMode="auto">
          <a:xfrm>
            <a:off x="8092603" y="1059368"/>
            <a:ext cx="1103312" cy="1782763"/>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Freeform 47"/>
          <p:cNvSpPr>
            <a:spLocks noEditPoints="1"/>
          </p:cNvSpPr>
          <p:nvPr/>
        </p:nvSpPr>
        <p:spPr bwMode="auto">
          <a:xfrm>
            <a:off x="8092363" y="1059368"/>
            <a:ext cx="19050" cy="1751013"/>
          </a:xfrm>
          <a:custGeom>
            <a:avLst/>
            <a:gdLst>
              <a:gd name="T0" fmla="*/ 12 w 12"/>
              <a:gd name="T1" fmla="*/ 0 h 1103"/>
              <a:gd name="T2" fmla="*/ 12 w 12"/>
              <a:gd name="T3" fmla="*/ 77 h 1103"/>
              <a:gd name="T4" fmla="*/ 0 w 12"/>
              <a:gd name="T5" fmla="*/ 77 h 1103"/>
              <a:gd name="T6" fmla="*/ 0 w 12"/>
              <a:gd name="T7" fmla="*/ 0 h 1103"/>
              <a:gd name="T8" fmla="*/ 12 w 12"/>
              <a:gd name="T9" fmla="*/ 0 h 1103"/>
              <a:gd name="T10" fmla="*/ 12 w 12"/>
              <a:gd name="T11" fmla="*/ 129 h 1103"/>
              <a:gd name="T12" fmla="*/ 12 w 12"/>
              <a:gd name="T13" fmla="*/ 206 h 1103"/>
              <a:gd name="T14" fmla="*/ 0 w 12"/>
              <a:gd name="T15" fmla="*/ 206 h 1103"/>
              <a:gd name="T16" fmla="*/ 0 w 12"/>
              <a:gd name="T17" fmla="*/ 129 h 1103"/>
              <a:gd name="T18" fmla="*/ 12 w 12"/>
              <a:gd name="T19" fmla="*/ 129 h 1103"/>
              <a:gd name="T20" fmla="*/ 12 w 12"/>
              <a:gd name="T21" fmla="*/ 257 h 1103"/>
              <a:gd name="T22" fmla="*/ 12 w 12"/>
              <a:gd name="T23" fmla="*/ 334 h 1103"/>
              <a:gd name="T24" fmla="*/ 0 w 12"/>
              <a:gd name="T25" fmla="*/ 334 h 1103"/>
              <a:gd name="T26" fmla="*/ 0 w 12"/>
              <a:gd name="T27" fmla="*/ 257 h 1103"/>
              <a:gd name="T28" fmla="*/ 12 w 12"/>
              <a:gd name="T29" fmla="*/ 257 h 1103"/>
              <a:gd name="T30" fmla="*/ 12 w 12"/>
              <a:gd name="T31" fmla="*/ 385 h 1103"/>
              <a:gd name="T32" fmla="*/ 12 w 12"/>
              <a:gd name="T33" fmla="*/ 462 h 1103"/>
              <a:gd name="T34" fmla="*/ 0 w 12"/>
              <a:gd name="T35" fmla="*/ 462 h 1103"/>
              <a:gd name="T36" fmla="*/ 0 w 12"/>
              <a:gd name="T37" fmla="*/ 385 h 1103"/>
              <a:gd name="T38" fmla="*/ 12 w 12"/>
              <a:gd name="T39" fmla="*/ 385 h 1103"/>
              <a:gd name="T40" fmla="*/ 12 w 12"/>
              <a:gd name="T41" fmla="*/ 513 h 1103"/>
              <a:gd name="T42" fmla="*/ 12 w 12"/>
              <a:gd name="T43" fmla="*/ 590 h 1103"/>
              <a:gd name="T44" fmla="*/ 0 w 12"/>
              <a:gd name="T45" fmla="*/ 590 h 1103"/>
              <a:gd name="T46" fmla="*/ 0 w 12"/>
              <a:gd name="T47" fmla="*/ 513 h 1103"/>
              <a:gd name="T48" fmla="*/ 12 w 12"/>
              <a:gd name="T49" fmla="*/ 513 h 1103"/>
              <a:gd name="T50" fmla="*/ 12 w 12"/>
              <a:gd name="T51" fmla="*/ 642 h 1103"/>
              <a:gd name="T52" fmla="*/ 12 w 12"/>
              <a:gd name="T53" fmla="*/ 719 h 1103"/>
              <a:gd name="T54" fmla="*/ 0 w 12"/>
              <a:gd name="T55" fmla="*/ 719 h 1103"/>
              <a:gd name="T56" fmla="*/ 0 w 12"/>
              <a:gd name="T57" fmla="*/ 642 h 1103"/>
              <a:gd name="T58" fmla="*/ 12 w 12"/>
              <a:gd name="T59" fmla="*/ 642 h 1103"/>
              <a:gd name="T60" fmla="*/ 12 w 12"/>
              <a:gd name="T61" fmla="*/ 770 h 1103"/>
              <a:gd name="T62" fmla="*/ 12 w 12"/>
              <a:gd name="T63" fmla="*/ 847 h 1103"/>
              <a:gd name="T64" fmla="*/ 0 w 12"/>
              <a:gd name="T65" fmla="*/ 847 h 1103"/>
              <a:gd name="T66" fmla="*/ 0 w 12"/>
              <a:gd name="T67" fmla="*/ 770 h 1103"/>
              <a:gd name="T68" fmla="*/ 12 w 12"/>
              <a:gd name="T69" fmla="*/ 770 h 1103"/>
              <a:gd name="T70" fmla="*/ 12 w 12"/>
              <a:gd name="T71" fmla="*/ 898 h 1103"/>
              <a:gd name="T72" fmla="*/ 12 w 12"/>
              <a:gd name="T73" fmla="*/ 975 h 1103"/>
              <a:gd name="T74" fmla="*/ 0 w 12"/>
              <a:gd name="T75" fmla="*/ 975 h 1103"/>
              <a:gd name="T76" fmla="*/ 0 w 12"/>
              <a:gd name="T77" fmla="*/ 898 h 1103"/>
              <a:gd name="T78" fmla="*/ 12 w 12"/>
              <a:gd name="T79" fmla="*/ 898 h 1103"/>
              <a:gd name="T80" fmla="*/ 12 w 12"/>
              <a:gd name="T81" fmla="*/ 1027 h 1103"/>
              <a:gd name="T82" fmla="*/ 12 w 12"/>
              <a:gd name="T83" fmla="*/ 1103 h 1103"/>
              <a:gd name="T84" fmla="*/ 0 w 12"/>
              <a:gd name="T85" fmla="*/ 1103 h 1103"/>
              <a:gd name="T86" fmla="*/ 0 w 12"/>
              <a:gd name="T87" fmla="*/ 1027 h 1103"/>
              <a:gd name="T88" fmla="*/ 12 w 12"/>
              <a:gd name="T89" fmla="*/ 102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1103">
                <a:moveTo>
                  <a:pt x="12" y="0"/>
                </a:moveTo>
                <a:lnTo>
                  <a:pt x="12" y="77"/>
                </a:lnTo>
                <a:lnTo>
                  <a:pt x="0" y="77"/>
                </a:lnTo>
                <a:lnTo>
                  <a:pt x="0" y="0"/>
                </a:lnTo>
                <a:lnTo>
                  <a:pt x="12" y="0"/>
                </a:lnTo>
                <a:close/>
                <a:moveTo>
                  <a:pt x="12" y="129"/>
                </a:moveTo>
                <a:lnTo>
                  <a:pt x="12" y="206"/>
                </a:lnTo>
                <a:lnTo>
                  <a:pt x="0" y="206"/>
                </a:lnTo>
                <a:lnTo>
                  <a:pt x="0" y="129"/>
                </a:lnTo>
                <a:lnTo>
                  <a:pt x="12" y="129"/>
                </a:lnTo>
                <a:close/>
                <a:moveTo>
                  <a:pt x="12" y="257"/>
                </a:moveTo>
                <a:lnTo>
                  <a:pt x="12" y="334"/>
                </a:lnTo>
                <a:lnTo>
                  <a:pt x="0" y="334"/>
                </a:lnTo>
                <a:lnTo>
                  <a:pt x="0" y="257"/>
                </a:lnTo>
                <a:lnTo>
                  <a:pt x="12" y="257"/>
                </a:lnTo>
                <a:close/>
                <a:moveTo>
                  <a:pt x="12" y="385"/>
                </a:moveTo>
                <a:lnTo>
                  <a:pt x="12" y="462"/>
                </a:lnTo>
                <a:lnTo>
                  <a:pt x="0" y="462"/>
                </a:lnTo>
                <a:lnTo>
                  <a:pt x="0" y="385"/>
                </a:lnTo>
                <a:lnTo>
                  <a:pt x="12" y="385"/>
                </a:lnTo>
                <a:close/>
                <a:moveTo>
                  <a:pt x="12" y="513"/>
                </a:moveTo>
                <a:lnTo>
                  <a:pt x="12" y="590"/>
                </a:lnTo>
                <a:lnTo>
                  <a:pt x="0" y="590"/>
                </a:lnTo>
                <a:lnTo>
                  <a:pt x="0" y="513"/>
                </a:lnTo>
                <a:lnTo>
                  <a:pt x="12" y="513"/>
                </a:lnTo>
                <a:close/>
                <a:moveTo>
                  <a:pt x="12" y="642"/>
                </a:moveTo>
                <a:lnTo>
                  <a:pt x="12" y="719"/>
                </a:lnTo>
                <a:lnTo>
                  <a:pt x="0" y="719"/>
                </a:lnTo>
                <a:lnTo>
                  <a:pt x="0" y="642"/>
                </a:lnTo>
                <a:lnTo>
                  <a:pt x="12" y="642"/>
                </a:lnTo>
                <a:close/>
                <a:moveTo>
                  <a:pt x="12" y="770"/>
                </a:moveTo>
                <a:lnTo>
                  <a:pt x="12" y="847"/>
                </a:lnTo>
                <a:lnTo>
                  <a:pt x="0" y="847"/>
                </a:lnTo>
                <a:lnTo>
                  <a:pt x="0" y="770"/>
                </a:lnTo>
                <a:lnTo>
                  <a:pt x="12" y="770"/>
                </a:lnTo>
                <a:close/>
                <a:moveTo>
                  <a:pt x="12" y="898"/>
                </a:moveTo>
                <a:lnTo>
                  <a:pt x="12" y="975"/>
                </a:lnTo>
                <a:lnTo>
                  <a:pt x="0" y="975"/>
                </a:lnTo>
                <a:lnTo>
                  <a:pt x="0" y="898"/>
                </a:lnTo>
                <a:lnTo>
                  <a:pt x="12" y="898"/>
                </a:lnTo>
                <a:close/>
                <a:moveTo>
                  <a:pt x="12" y="1027"/>
                </a:moveTo>
                <a:lnTo>
                  <a:pt x="12" y="1103"/>
                </a:lnTo>
                <a:lnTo>
                  <a:pt x="0" y="1103"/>
                </a:lnTo>
                <a:lnTo>
                  <a:pt x="0" y="1027"/>
                </a:lnTo>
                <a:lnTo>
                  <a:pt x="12" y="1027"/>
                </a:lnTo>
                <a:close/>
              </a:path>
            </a:pathLst>
          </a:custGeom>
          <a:solidFill>
            <a:srgbClr val="FFC000"/>
          </a:solidFill>
          <a:ln w="1588" cap="flat">
            <a:solidFill>
              <a:srgbClr val="FFC000"/>
            </a:solidFill>
            <a:prstDash val="solid"/>
            <a:bevel/>
            <a:headEnd/>
            <a:tailEnd/>
          </a:ln>
        </p:spPr>
        <p:txBody>
          <a:bodyPr/>
          <a:lstStyle/>
          <a:p>
            <a:pPr>
              <a:defRPr/>
            </a:pPr>
            <a:endParaRPr lang="en-US"/>
          </a:p>
        </p:txBody>
      </p:sp>
      <p:grpSp>
        <p:nvGrpSpPr>
          <p:cNvPr id="28" name="Group 58"/>
          <p:cNvGrpSpPr>
            <a:grpSpLocks/>
          </p:cNvGrpSpPr>
          <p:nvPr/>
        </p:nvGrpSpPr>
        <p:grpSpPr bwMode="auto">
          <a:xfrm>
            <a:off x="8079912" y="2530982"/>
            <a:ext cx="250826" cy="338137"/>
            <a:chOff x="4429" y="1861"/>
            <a:chExt cx="158" cy="213"/>
          </a:xfrm>
        </p:grpSpPr>
        <p:sp>
          <p:nvSpPr>
            <p:cNvPr id="29" name="Oval 55"/>
            <p:cNvSpPr>
              <a:spLocks noChangeArrowheads="1"/>
            </p:cNvSpPr>
            <p:nvPr/>
          </p:nvSpPr>
          <p:spPr bwMode="auto">
            <a:xfrm>
              <a:off x="4429" y="2057"/>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0" name="Oval 56"/>
            <p:cNvSpPr>
              <a:spLocks noChangeArrowheads="1"/>
            </p:cNvSpPr>
            <p:nvPr/>
          </p:nvSpPr>
          <p:spPr bwMode="auto">
            <a:xfrm>
              <a:off x="4429" y="2057"/>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1" name="Rectangle 57"/>
            <p:cNvSpPr>
              <a:spLocks noChangeArrowheads="1"/>
            </p:cNvSpPr>
            <p:nvPr/>
          </p:nvSpPr>
          <p:spPr bwMode="auto">
            <a:xfrm>
              <a:off x="4470" y="186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dirty="0">
                  <a:solidFill>
                    <a:srgbClr val="FFFF00"/>
                  </a:solidFill>
                  <a:latin typeface="Times New Roman" panose="02020603050405020304" pitchFamily="18" charset="0"/>
                </a:rPr>
                <a:t>O</a:t>
              </a:r>
              <a:endParaRPr lang="en-US" altLang="en-US" sz="2000" dirty="0"/>
            </a:p>
          </p:txBody>
        </p:sp>
      </p:grpSp>
      <p:sp>
        <p:nvSpPr>
          <p:cNvPr id="32" name="Oval 59"/>
          <p:cNvSpPr>
            <a:spLocks noChangeArrowheads="1"/>
          </p:cNvSpPr>
          <p:nvPr/>
        </p:nvSpPr>
        <p:spPr bwMode="auto">
          <a:xfrm>
            <a:off x="6970240" y="2832606"/>
            <a:ext cx="19050" cy="2063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3" name="Oval 60"/>
          <p:cNvSpPr>
            <a:spLocks noChangeArrowheads="1"/>
          </p:cNvSpPr>
          <p:nvPr/>
        </p:nvSpPr>
        <p:spPr bwMode="auto">
          <a:xfrm>
            <a:off x="9129240" y="2742117"/>
            <a:ext cx="19050" cy="20638"/>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34" name="Group 63"/>
          <p:cNvGrpSpPr>
            <a:grpSpLocks/>
          </p:cNvGrpSpPr>
          <p:nvPr/>
        </p:nvGrpSpPr>
        <p:grpSpPr bwMode="auto">
          <a:xfrm>
            <a:off x="6976590" y="2856417"/>
            <a:ext cx="25400" cy="26988"/>
            <a:chOff x="3734" y="2066"/>
            <a:chExt cx="16" cy="17"/>
          </a:xfrm>
        </p:grpSpPr>
        <p:sp>
          <p:nvSpPr>
            <p:cNvPr id="35" name="Oval 61"/>
            <p:cNvSpPr>
              <a:spLocks noChangeArrowheads="1"/>
            </p:cNvSpPr>
            <p:nvPr/>
          </p:nvSpPr>
          <p:spPr bwMode="auto">
            <a:xfrm>
              <a:off x="3734" y="2066"/>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6" name="Oval 62"/>
            <p:cNvSpPr>
              <a:spLocks noChangeArrowheads="1"/>
            </p:cNvSpPr>
            <p:nvPr/>
          </p:nvSpPr>
          <p:spPr bwMode="auto">
            <a:xfrm>
              <a:off x="3734" y="2066"/>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cxnSp>
        <p:nvCxnSpPr>
          <p:cNvPr id="37" name="Straight Connector 36"/>
          <p:cNvCxnSpPr>
            <a:endCxn id="30" idx="6"/>
          </p:cNvCxnSpPr>
          <p:nvPr/>
        </p:nvCxnSpPr>
        <p:spPr>
          <a:xfrm flipV="1">
            <a:off x="6990335" y="2855626"/>
            <a:ext cx="1114977" cy="5556"/>
          </a:xfrm>
          <a:prstGeom prst="line">
            <a:avLst/>
          </a:prstGeom>
          <a:ln w="19050">
            <a:solidFill>
              <a:srgbClr val="FFC000"/>
            </a:solidFill>
            <a:prstDash val="dash"/>
          </a:ln>
        </p:spPr>
        <p:style>
          <a:lnRef idx="1">
            <a:schemeClr val="accent2"/>
          </a:lnRef>
          <a:fillRef idx="0">
            <a:schemeClr val="accent2"/>
          </a:fillRef>
          <a:effectRef idx="0">
            <a:schemeClr val="accent2"/>
          </a:effectRef>
          <a:fontRef idx="minor">
            <a:schemeClr val="tx1"/>
          </a:fontRef>
        </p:style>
      </p:cxnSp>
      <p:sp>
        <p:nvSpPr>
          <p:cNvPr id="43" name="TextBox 42"/>
          <p:cNvSpPr txBox="1"/>
          <p:nvPr/>
        </p:nvSpPr>
        <p:spPr>
          <a:xfrm>
            <a:off x="7502248" y="2764150"/>
            <a:ext cx="797112" cy="400110"/>
          </a:xfrm>
          <a:prstGeom prst="rect">
            <a:avLst/>
          </a:prstGeom>
          <a:noFill/>
        </p:spPr>
        <p:txBody>
          <a:bodyPr wrap="square" rtlCol="0">
            <a:spAutoFit/>
          </a:bodyPr>
          <a:lstStyle/>
          <a:p>
            <a:r>
              <a:rPr lang="vi-VN" sz="2000" b="1" dirty="0">
                <a:solidFill>
                  <a:srgbClr val="FFFF00"/>
                </a:solidFill>
              </a:rPr>
              <a:t>r </a:t>
            </a:r>
            <a:endParaRPr lang="en-US" sz="2000" b="1" dirty="0">
              <a:solidFill>
                <a:srgbClr val="FFFF00"/>
              </a:solidFill>
            </a:endParaRPr>
          </a:p>
        </p:txBody>
      </p:sp>
      <p:sp>
        <p:nvSpPr>
          <p:cNvPr id="38" name="Rectangle 37"/>
          <p:cNvSpPr/>
          <p:nvPr/>
        </p:nvSpPr>
        <p:spPr>
          <a:xfrm>
            <a:off x="7928337" y="2678290"/>
            <a:ext cx="176976" cy="170189"/>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8997887" y="1226714"/>
            <a:ext cx="2773545" cy="1296328"/>
            <a:chOff x="9490483" y="381791"/>
            <a:chExt cx="2773545" cy="1296328"/>
          </a:xfrm>
        </p:grpSpPr>
        <p:sp>
          <p:nvSpPr>
            <p:cNvPr id="3" name="Flowchart: Sequential Access Storage 2"/>
            <p:cNvSpPr/>
            <p:nvPr/>
          </p:nvSpPr>
          <p:spPr>
            <a:xfrm>
              <a:off x="9490483" y="381791"/>
              <a:ext cx="2701517" cy="1296328"/>
            </a:xfrm>
            <a:prstGeom prst="flowChartMagneticTap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9692940" y="782195"/>
                  <a:ext cx="2571088" cy="529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FF00"/>
                                </a:solidFill>
                                <a:latin typeface="Cambria Math" panose="02040503050406030204" pitchFamily="18" charset="0"/>
                              </a:rPr>
                            </m:ctrlPr>
                          </m:sSubPr>
                          <m:e>
                            <m:r>
                              <a:rPr lang="en-US" sz="2600" b="1" i="0">
                                <a:solidFill>
                                  <a:srgbClr val="FFFF00"/>
                                </a:solidFill>
                                <a:latin typeface="Cambria Math" panose="02040503050406030204" pitchFamily="18" charset="0"/>
                              </a:rPr>
                              <m:t>𝐒</m:t>
                            </m:r>
                          </m:e>
                          <m:sub>
                            <m:r>
                              <a:rPr lang="en-US" sz="2600" b="1" i="0">
                                <a:solidFill>
                                  <a:srgbClr val="FFFF00"/>
                                </a:solidFill>
                                <a:latin typeface="Cambria Math" panose="02040503050406030204" pitchFamily="18" charset="0"/>
                              </a:rPr>
                              <m:t>𝐭𝐩</m:t>
                            </m:r>
                          </m:sub>
                        </m:sSub>
                        <m:r>
                          <a:rPr lang="en-US" sz="2600" b="1" i="0">
                            <a:solidFill>
                              <a:srgbClr val="FFFF00"/>
                            </a:solidFill>
                            <a:latin typeface="Cambria Math" panose="02040503050406030204" pitchFamily="18" charset="0"/>
                          </a:rPr>
                          <m:t>=</m:t>
                        </m:r>
                        <m:sSub>
                          <m:sSubPr>
                            <m:ctrlPr>
                              <a:rPr lang="en-US" sz="2600" b="1" i="1">
                                <a:solidFill>
                                  <a:srgbClr val="FFFF00"/>
                                </a:solidFill>
                                <a:latin typeface="Cambria Math" panose="02040503050406030204" pitchFamily="18" charset="0"/>
                              </a:rPr>
                            </m:ctrlPr>
                          </m:sSubPr>
                          <m:e>
                            <m:r>
                              <a:rPr lang="en-US" sz="2600" b="1" i="0">
                                <a:solidFill>
                                  <a:srgbClr val="FFFF00"/>
                                </a:solidFill>
                                <a:latin typeface="Cambria Math" panose="02040503050406030204" pitchFamily="18" charset="0"/>
                              </a:rPr>
                              <m:t>𝐒</m:t>
                            </m:r>
                          </m:e>
                          <m:sub>
                            <m:r>
                              <a:rPr lang="en-US" sz="2600" b="1" i="0">
                                <a:solidFill>
                                  <a:srgbClr val="FFFF00"/>
                                </a:solidFill>
                                <a:latin typeface="Cambria Math" panose="02040503050406030204" pitchFamily="18" charset="0"/>
                              </a:rPr>
                              <m:t>𝐱𝐪</m:t>
                            </m:r>
                          </m:sub>
                        </m:sSub>
                        <m:r>
                          <a:rPr lang="en-US" sz="2600" b="1" i="0">
                            <a:solidFill>
                              <a:srgbClr val="FFFF00"/>
                            </a:solidFill>
                            <a:latin typeface="Cambria Math" panose="02040503050406030204" pitchFamily="18" charset="0"/>
                          </a:rPr>
                          <m:t>+</m:t>
                        </m:r>
                        <m:sSub>
                          <m:sSubPr>
                            <m:ctrlPr>
                              <a:rPr lang="en-US" sz="2600" b="1" i="1">
                                <a:solidFill>
                                  <a:srgbClr val="FFFF00"/>
                                </a:solidFill>
                                <a:latin typeface="Cambria Math" panose="02040503050406030204" pitchFamily="18" charset="0"/>
                              </a:rPr>
                            </m:ctrlPr>
                          </m:sSubPr>
                          <m:e>
                            <m:r>
                              <a:rPr lang="en-US" sz="2600" b="1" i="0">
                                <a:solidFill>
                                  <a:srgbClr val="FFFF00"/>
                                </a:solidFill>
                                <a:latin typeface="Cambria Math" panose="02040503050406030204" pitchFamily="18" charset="0"/>
                              </a:rPr>
                              <m:t>𝐒</m:t>
                            </m:r>
                          </m:e>
                          <m:sub>
                            <m:r>
                              <a:rPr lang="vi-VN" sz="2600" b="1" i="0" smtClean="0">
                                <a:solidFill>
                                  <a:srgbClr val="FFFF00"/>
                                </a:solidFill>
                                <a:latin typeface="Cambria Math" panose="02040503050406030204" pitchFamily="18" charset="0"/>
                              </a:rPr>
                              <m:t>đá</m:t>
                            </m:r>
                            <m:r>
                              <a:rPr lang="vi-VN" sz="2600" b="1" i="0" smtClean="0">
                                <a:solidFill>
                                  <a:srgbClr val="FFFF00"/>
                                </a:solidFill>
                                <a:latin typeface="Cambria Math" panose="02040503050406030204" pitchFamily="18" charset="0"/>
                              </a:rPr>
                              <m:t>𝐲</m:t>
                            </m:r>
                          </m:sub>
                        </m:sSub>
                      </m:oMath>
                    </m:oMathPara>
                  </a14:m>
                  <a:endParaRPr lang="en-US" sz="2600" b="1" dirty="0">
                    <a:solidFill>
                      <a:srgbClr val="FFFF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692940" y="782195"/>
                  <a:ext cx="2571088" cy="529119"/>
                </a:xfrm>
                <a:prstGeom prst="rect">
                  <a:avLst/>
                </a:prstGeom>
                <a:blipFill rotWithShape="0">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996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arn(inVertical)">
                                      <p:cBhvr>
                                        <p:cTn id="45" dur="500"/>
                                        <p:tgtEl>
                                          <p:spTgt spid="4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inVertic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arn(inVertical)">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inVertical)">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Effect transition="in" filter="barn(inVertical)">
                                      <p:cBhvr>
                                        <p:cTn id="78" dur="500"/>
                                        <p:tgtEl>
                                          <p:spTgt spid="1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barn(inVertical)">
                                      <p:cBhvr>
                                        <p:cTn id="83" dur="500"/>
                                        <p:tgtEl>
                                          <p:spTgt spid="1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arn(inVertical)">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3">
                                            <p:txEl>
                                              <p:pRg st="1" end="1"/>
                                            </p:txEl>
                                          </p:spTgt>
                                        </p:tgtEl>
                                        <p:attrNameLst>
                                          <p:attrName>style.visibility</p:attrName>
                                        </p:attrNameLst>
                                      </p:cBhvr>
                                      <p:to>
                                        <p:strVal val="visible"/>
                                      </p:to>
                                    </p:set>
                                    <p:animEffect transition="in" filter="barn(inVertical)">
                                      <p:cBhvr>
                                        <p:cTn id="93" dur="500"/>
                                        <p:tgtEl>
                                          <p:spTgt spid="13">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barn(inVertical)">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barn(inVertical)">
                                      <p:cBhvr>
                                        <p:cTn id="103" dur="500"/>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17">
                                            <p:txEl>
                                              <p:pRg st="0" end="0"/>
                                            </p:txEl>
                                          </p:spTgt>
                                        </p:tgtEl>
                                        <p:attrNameLst>
                                          <p:attrName>style.visibility</p:attrName>
                                        </p:attrNameLst>
                                      </p:cBhvr>
                                      <p:to>
                                        <p:strVal val="visible"/>
                                      </p:to>
                                    </p:set>
                                    <p:animEffect transition="in" filter="barn(inVertical)">
                                      <p:cBhvr>
                                        <p:cTn id="108" dur="500"/>
                                        <p:tgtEl>
                                          <p:spTgt spid="17">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barn(inVertical)">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barn(inVertical)">
                                      <p:cBhvr>
                                        <p:cTn id="1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2" grpId="0"/>
      <p:bldP spid="14" grpId="0"/>
      <p:bldP spid="15" grpId="0"/>
      <p:bldP spid="16" grpId="0"/>
      <p:bldP spid="18" grpId="0"/>
      <p:bldP spid="25" grpId="0" animBg="1"/>
      <p:bldP spid="26" grpId="0" animBg="1"/>
      <p:bldP spid="27" grpId="0" animBg="1"/>
      <p:bldP spid="32" grpId="0" animBg="1"/>
      <p:bldP spid="33" grpId="0" animBg="1"/>
      <p:bldP spid="43"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300" y="301670"/>
            <a:ext cx="6117336" cy="523220"/>
          </a:xfrm>
          <a:prstGeom prst="rect">
            <a:avLst/>
          </a:prstGeom>
          <a:noFill/>
        </p:spPr>
        <p:txBody>
          <a:bodyPr wrap="square" rtlCol="0">
            <a:spAutoFit/>
          </a:bodyPr>
          <a:lstStyle/>
          <a:p>
            <a:r>
              <a:rPr lang="vi-VN" sz="2800" b="1" dirty="0">
                <a:solidFill>
                  <a:srgbClr val="FFFF00"/>
                </a:solidFill>
              </a:rPr>
              <a:t>b) Tính thể tích của hình nón. </a:t>
            </a:r>
            <a:endParaRPr lang="en-US" sz="2800" b="1" dirty="0">
              <a:solidFill>
                <a:srgbClr val="FFFF00"/>
              </a:solidFill>
            </a:endParaRPr>
          </a:p>
        </p:txBody>
      </p:sp>
      <mc:AlternateContent xmlns:mc="http://schemas.openxmlformats.org/markup-compatibility/2006" xmlns:a14="http://schemas.microsoft.com/office/drawing/2010/main">
        <mc:Choice Requires="a14">
          <p:sp>
            <p:nvSpPr>
              <p:cNvPr id="74" name="Rectangle 73"/>
              <p:cNvSpPr/>
              <p:nvPr/>
            </p:nvSpPr>
            <p:spPr>
              <a:xfrm>
                <a:off x="628300" y="2905913"/>
                <a:ext cx="2868862" cy="561564"/>
              </a:xfrm>
              <a:prstGeom prst="rect">
                <a:avLst/>
              </a:prstGeom>
            </p:spPr>
            <p:txBody>
              <a:bodyPr wrap="none">
                <a:spAutoFit/>
              </a:bodyPr>
              <a:lstStyle/>
              <a:p>
                <a:pPr marL="342900" indent="-342900">
                  <a:buFont typeface="Wingdings" panose="05000000000000000000" pitchFamily="2" charset="2"/>
                  <a:buChar char="v"/>
                </a:pPr>
                <a:r>
                  <a:rPr lang="vi-VN" sz="2400" dirty="0">
                    <a:solidFill>
                      <a:schemeClr val="bg1"/>
                    </a:solidFill>
                  </a:rPr>
                  <a:t>Ta có </a:t>
                </a:r>
                <a14:m>
                  <m:oMath xmlns:m="http://schemas.openxmlformats.org/officeDocument/2006/math">
                    <m:sSub>
                      <m:sSubPr>
                        <m:ctrlPr>
                          <a:rPr lang="en-US" sz="2800" i="1">
                            <a:solidFill>
                              <a:schemeClr val="bg1"/>
                            </a:solidFill>
                            <a:latin typeface="Cambria Math" panose="02040503050406030204" pitchFamily="18" charset="0"/>
                          </a:rPr>
                        </m:ctrlPr>
                      </m:sSubPr>
                      <m:e>
                        <m:r>
                          <m:rPr>
                            <m:sty m:val="p"/>
                          </m:rPr>
                          <a:rPr lang="en-US" sz="2800" i="0">
                            <a:solidFill>
                              <a:schemeClr val="bg1"/>
                            </a:solidFill>
                            <a:latin typeface="Cambria Math" panose="02040503050406030204" pitchFamily="18" charset="0"/>
                          </a:rPr>
                          <m:t>S</m:t>
                        </m:r>
                      </m:e>
                      <m:sub>
                        <m:r>
                          <m:rPr>
                            <m:sty m:val="p"/>
                          </m:rPr>
                          <a:rPr lang="en-US" sz="2800" i="0">
                            <a:solidFill>
                              <a:schemeClr val="bg1"/>
                            </a:solidFill>
                            <a:latin typeface="Cambria Math" panose="02040503050406030204" pitchFamily="18" charset="0"/>
                          </a:rPr>
                          <m:t>xq</m:t>
                        </m:r>
                      </m:sub>
                    </m:sSub>
                    <m:r>
                      <a:rPr lang="en-US" sz="2800" i="0">
                        <a:solidFill>
                          <a:schemeClr val="bg1"/>
                        </a:solidFill>
                        <a:latin typeface="Cambria Math" panose="02040503050406030204" pitchFamily="18" charset="0"/>
                      </a:rPr>
                      <m:t>=</m:t>
                    </m:r>
                    <m:r>
                      <m:rPr>
                        <m:sty m:val="p"/>
                      </m:rPr>
                      <a:rPr lang="en-US" sz="2800" i="0">
                        <a:solidFill>
                          <a:schemeClr val="bg1"/>
                        </a:solidFill>
                        <a:latin typeface="Cambria Math" panose="02040503050406030204" pitchFamily="18" charset="0"/>
                      </a:rPr>
                      <m:t>πr</m:t>
                    </m:r>
                    <m:r>
                      <a:rPr lang="en-US" sz="2800" i="0">
                        <a:solidFill>
                          <a:schemeClr val="bg1"/>
                        </a:solidFill>
                        <a:latin typeface="Cambria Math" panose="02040503050406030204" pitchFamily="18" charset="0"/>
                      </a:rPr>
                      <m:t>𝓁</m:t>
                    </m:r>
                  </m:oMath>
                </a14:m>
                <a:endParaRPr lang="en-US" sz="2800" dirty="0">
                  <a:solidFill>
                    <a:schemeClr val="bg1"/>
                  </a:solidFill>
                </a:endParaRPr>
              </a:p>
            </p:txBody>
          </p:sp>
        </mc:Choice>
        <mc:Fallback xmlns="">
          <p:sp>
            <p:nvSpPr>
              <p:cNvPr id="74" name="Rectangle 73"/>
              <p:cNvSpPr>
                <a:spLocks noRot="1" noChangeAspect="1" noMove="1" noResize="1" noEditPoints="1" noAdjustHandles="1" noChangeArrowheads="1" noChangeShapeType="1" noTextEdit="1"/>
              </p:cNvSpPr>
              <p:nvPr/>
            </p:nvSpPr>
            <p:spPr>
              <a:xfrm>
                <a:off x="628300" y="2905913"/>
                <a:ext cx="2868862" cy="561564"/>
              </a:xfrm>
              <a:prstGeom prst="rect">
                <a:avLst/>
              </a:prstGeom>
              <a:blipFill rotWithShape="0">
                <a:blip r:embed="rId2"/>
                <a:stretch>
                  <a:fillRect l="-2760" t="-1087" b="-14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3529460" y="2699778"/>
                <a:ext cx="1829347" cy="9179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0" smtClean="0">
                          <a:solidFill>
                            <a:schemeClr val="bg1"/>
                          </a:solidFill>
                          <a:latin typeface="Cambria Math" panose="02040503050406030204" pitchFamily="18" charset="0"/>
                        </a:rPr>
                        <m:t>⇒</m:t>
                      </m:r>
                      <m:r>
                        <a:rPr lang="en-US" sz="2800" i="0">
                          <a:solidFill>
                            <a:schemeClr val="bg1"/>
                          </a:solidFill>
                          <a:latin typeface="Cambria Math" panose="02040503050406030204" pitchFamily="18" charset="0"/>
                        </a:rPr>
                        <m:t>𝓁</m:t>
                      </m:r>
                      <m:r>
                        <a:rPr lang="en-US" sz="2800" i="0">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sSub>
                            <m:sSubPr>
                              <m:ctrlPr>
                                <a:rPr lang="en-US" sz="2800" i="1">
                                  <a:solidFill>
                                    <a:schemeClr val="bg1"/>
                                  </a:solidFill>
                                  <a:latin typeface="Cambria Math" panose="02040503050406030204" pitchFamily="18" charset="0"/>
                                </a:rPr>
                              </m:ctrlPr>
                            </m:sSubPr>
                            <m:e>
                              <m:r>
                                <m:rPr>
                                  <m:sty m:val="p"/>
                                </m:rPr>
                                <a:rPr lang="en-US" sz="2800" i="0">
                                  <a:solidFill>
                                    <a:schemeClr val="bg1"/>
                                  </a:solidFill>
                                  <a:latin typeface="Cambria Math" panose="02040503050406030204" pitchFamily="18" charset="0"/>
                                </a:rPr>
                                <m:t>S</m:t>
                              </m:r>
                            </m:e>
                            <m:sub>
                              <m:r>
                                <m:rPr>
                                  <m:sty m:val="p"/>
                                </m:rPr>
                                <a:rPr lang="en-US" sz="2800" i="0">
                                  <a:solidFill>
                                    <a:schemeClr val="bg1"/>
                                  </a:solidFill>
                                  <a:latin typeface="Cambria Math" panose="02040503050406030204" pitchFamily="18" charset="0"/>
                                </a:rPr>
                                <m:t>xq</m:t>
                              </m:r>
                            </m:sub>
                          </m:sSub>
                        </m:num>
                        <m:den>
                          <m:r>
                            <m:rPr>
                              <m:sty m:val="p"/>
                            </m:rPr>
                            <a:rPr lang="en-US" sz="2800" i="0">
                              <a:solidFill>
                                <a:schemeClr val="bg1"/>
                              </a:solidFill>
                              <a:latin typeface="Cambria Math" panose="02040503050406030204" pitchFamily="18" charset="0"/>
                            </a:rPr>
                            <m:t>πr</m:t>
                          </m:r>
                        </m:den>
                      </m:f>
                    </m:oMath>
                  </m:oMathPara>
                </a14:m>
                <a:endParaRPr lang="en-US" sz="2800" dirty="0">
                  <a:solidFill>
                    <a:schemeClr val="bg1"/>
                  </a:solidFill>
                </a:endParaRPr>
              </a:p>
            </p:txBody>
          </p:sp>
        </mc:Choice>
        <mc:Fallback xmlns="">
          <p:sp>
            <p:nvSpPr>
              <p:cNvPr id="75" name="Rectangle 74"/>
              <p:cNvSpPr>
                <a:spLocks noRot="1" noChangeAspect="1" noMove="1" noResize="1" noEditPoints="1" noAdjustHandles="1" noChangeArrowheads="1" noChangeShapeType="1" noTextEdit="1"/>
              </p:cNvSpPr>
              <p:nvPr/>
            </p:nvSpPr>
            <p:spPr>
              <a:xfrm>
                <a:off x="3529460" y="2699778"/>
                <a:ext cx="1829347" cy="91794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1207689" y="4309638"/>
                <a:ext cx="2939715" cy="852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600" i="0">
                          <a:solidFill>
                            <a:schemeClr val="bg1"/>
                          </a:solidFill>
                          <a:latin typeface="Cambria Math" panose="02040503050406030204" pitchFamily="18" charset="0"/>
                        </a:rPr>
                        <m:t>𝓁</m:t>
                      </m:r>
                      <m:r>
                        <a:rPr lang="en-US" sz="2600" i="0">
                          <a:solidFill>
                            <a:schemeClr val="bg1"/>
                          </a:solidFill>
                          <a:latin typeface="Cambria Math" panose="02040503050406030204" pitchFamily="18" charset="0"/>
                        </a:rPr>
                        <m:t>=</m:t>
                      </m:r>
                      <m:f>
                        <m:fPr>
                          <m:ctrlPr>
                            <a:rPr lang="en-US" sz="2600" i="1">
                              <a:solidFill>
                                <a:schemeClr val="bg1"/>
                              </a:solidFill>
                              <a:latin typeface="Cambria Math" panose="02040503050406030204" pitchFamily="18" charset="0"/>
                            </a:rPr>
                          </m:ctrlPr>
                        </m:fPr>
                        <m:num>
                          <m:r>
                            <a:rPr lang="en-US" sz="2600" i="0">
                              <a:solidFill>
                                <a:schemeClr val="bg1"/>
                              </a:solidFill>
                              <a:latin typeface="Cambria Math" panose="02040503050406030204" pitchFamily="18" charset="0"/>
                            </a:rPr>
                            <m:t>65</m:t>
                          </m:r>
                          <m:r>
                            <m:rPr>
                              <m:sty m:val="p"/>
                            </m:rPr>
                            <a:rPr lang="en-US" sz="2600" i="0">
                              <a:solidFill>
                                <a:schemeClr val="bg1"/>
                              </a:solidFill>
                              <a:latin typeface="Cambria Math" panose="02040503050406030204" pitchFamily="18" charset="0"/>
                            </a:rPr>
                            <m:t>π</m:t>
                          </m:r>
                        </m:num>
                        <m:den>
                          <m:r>
                            <a:rPr lang="en-US" sz="2600" i="0">
                              <a:solidFill>
                                <a:schemeClr val="bg1"/>
                              </a:solidFill>
                              <a:latin typeface="Cambria Math" panose="02040503050406030204" pitchFamily="18" charset="0"/>
                            </a:rPr>
                            <m:t>5</m:t>
                          </m:r>
                          <m:r>
                            <m:rPr>
                              <m:sty m:val="p"/>
                            </m:rPr>
                            <a:rPr lang="en-US" sz="2600" i="0">
                              <a:solidFill>
                                <a:schemeClr val="bg1"/>
                              </a:solidFill>
                              <a:latin typeface="Cambria Math" panose="02040503050406030204" pitchFamily="18" charset="0"/>
                            </a:rPr>
                            <m:t>π</m:t>
                          </m:r>
                        </m:den>
                      </m:f>
                      <m:r>
                        <a:rPr lang="en-US" sz="2600" i="0">
                          <a:solidFill>
                            <a:schemeClr val="bg1"/>
                          </a:solidFill>
                          <a:latin typeface="Cambria Math" panose="02040503050406030204" pitchFamily="18" charset="0"/>
                        </a:rPr>
                        <m:t>=13</m:t>
                      </m:r>
                      <m:d>
                        <m:dPr>
                          <m:ctrlPr>
                            <a:rPr lang="en-US" sz="2600" i="1">
                              <a:solidFill>
                                <a:schemeClr val="bg1"/>
                              </a:solidFill>
                              <a:latin typeface="Cambria Math" panose="02040503050406030204" pitchFamily="18" charset="0"/>
                            </a:rPr>
                          </m:ctrlPr>
                        </m:dPr>
                        <m:e>
                          <m:r>
                            <m:rPr>
                              <m:sty m:val="p"/>
                            </m:rPr>
                            <a:rPr lang="en-US" sz="2600" i="0">
                              <a:solidFill>
                                <a:schemeClr val="bg1"/>
                              </a:solidFill>
                              <a:latin typeface="Cambria Math" panose="02040503050406030204" pitchFamily="18" charset="0"/>
                            </a:rPr>
                            <m:t>cm</m:t>
                          </m:r>
                        </m:e>
                      </m:d>
                    </m:oMath>
                  </m:oMathPara>
                </a14:m>
                <a:endParaRPr lang="en-US" sz="2600" dirty="0">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a:off x="1207689" y="4309638"/>
                <a:ext cx="2939715" cy="852221"/>
              </a:xfrm>
              <a:prstGeom prst="rect">
                <a:avLst/>
              </a:prstGeom>
              <a:blipFill rotWithShape="0">
                <a:blip r:embed="rId4"/>
                <a:stretch>
                  <a:fillRect/>
                </a:stretch>
              </a:blipFill>
            </p:spPr>
            <p:txBody>
              <a:bodyPr/>
              <a:lstStyle/>
              <a:p>
                <a:r>
                  <a:rPr lang="en-US">
                    <a:noFill/>
                  </a:rPr>
                  <a:t> </a:t>
                </a:r>
              </a:p>
            </p:txBody>
          </p:sp>
        </mc:Fallback>
      </mc:AlternateContent>
      <p:sp>
        <p:nvSpPr>
          <p:cNvPr id="79" name="TextBox 78"/>
          <p:cNvSpPr txBox="1"/>
          <p:nvPr/>
        </p:nvSpPr>
        <p:spPr>
          <a:xfrm>
            <a:off x="594229" y="5245455"/>
            <a:ext cx="5342287" cy="461665"/>
          </a:xfrm>
          <a:prstGeom prst="rect">
            <a:avLst/>
          </a:prstGeom>
          <a:noFill/>
        </p:spPr>
        <p:txBody>
          <a:bodyPr wrap="square" rtlCol="0">
            <a:spAutoFit/>
          </a:bodyPr>
          <a:lstStyle/>
          <a:p>
            <a:r>
              <a:rPr lang="vi-VN" sz="2400" dirty="0">
                <a:solidFill>
                  <a:srgbClr val="FFFF00"/>
                </a:solidFill>
              </a:rPr>
              <a:t>+) Đường cao của hình nón: </a:t>
            </a:r>
            <a:endParaRPr lang="en-US" sz="2400" dirty="0">
              <a:solidFill>
                <a:srgbClr val="FFFF00"/>
              </a:solidFill>
            </a:endParaRPr>
          </a:p>
        </p:txBody>
      </p:sp>
      <p:sp>
        <p:nvSpPr>
          <p:cNvPr id="81" name="TextBox 80"/>
          <p:cNvSpPr txBox="1"/>
          <p:nvPr/>
        </p:nvSpPr>
        <p:spPr>
          <a:xfrm>
            <a:off x="540112" y="3774017"/>
            <a:ext cx="5806512" cy="461665"/>
          </a:xfrm>
          <a:prstGeom prst="rect">
            <a:avLst/>
          </a:prstGeom>
          <a:noFill/>
        </p:spPr>
        <p:txBody>
          <a:bodyPr wrap="square" rtlCol="0">
            <a:spAutoFit/>
          </a:bodyPr>
          <a:lstStyle/>
          <a:p>
            <a:r>
              <a:rPr lang="vi-VN" sz="2400" dirty="0">
                <a:solidFill>
                  <a:srgbClr val="FFFF00"/>
                </a:solidFill>
              </a:rPr>
              <a:t>+) Độ dài đường sinh của hình nón</a:t>
            </a:r>
            <a:endParaRPr lang="en-US" sz="2400" dirty="0">
              <a:solidFill>
                <a:schemeClr val="bg1"/>
              </a:solidFill>
            </a:endParaRPr>
          </a:p>
        </p:txBody>
      </p:sp>
      <mc:AlternateContent xmlns:mc="http://schemas.openxmlformats.org/markup-compatibility/2006" xmlns:a14="http://schemas.microsoft.com/office/drawing/2010/main">
        <mc:Choice Requires="a14">
          <p:sp>
            <p:nvSpPr>
              <p:cNvPr id="82" name="Rectangle 81"/>
              <p:cNvSpPr/>
              <p:nvPr/>
            </p:nvSpPr>
            <p:spPr>
              <a:xfrm>
                <a:off x="684696" y="5747942"/>
                <a:ext cx="2394438" cy="5913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smtClean="0">
                              <a:solidFill>
                                <a:schemeClr val="bg1"/>
                              </a:solidFill>
                              <a:latin typeface="Cambria Math" panose="02040503050406030204" pitchFamily="18" charset="0"/>
                            </a:rPr>
                          </m:ctrlPr>
                        </m:sSupPr>
                        <m:e>
                          <m:r>
                            <m:rPr>
                              <m:sty m:val="p"/>
                            </m:rPr>
                            <a:rPr lang="en-US" sz="2600" i="0">
                              <a:solidFill>
                                <a:schemeClr val="bg1"/>
                              </a:solidFill>
                              <a:latin typeface="Cambria Math" panose="02040503050406030204" pitchFamily="18" charset="0"/>
                            </a:rPr>
                            <m:t>h</m:t>
                          </m:r>
                        </m:e>
                        <m:sup/>
                      </m:sSup>
                      <m:r>
                        <a:rPr lang="en-US" sz="2600" i="0">
                          <a:solidFill>
                            <a:schemeClr val="bg1"/>
                          </a:solidFill>
                          <a:latin typeface="Cambria Math" panose="02040503050406030204" pitchFamily="18" charset="0"/>
                        </a:rPr>
                        <m:t>=</m:t>
                      </m:r>
                      <m:rad>
                        <m:radPr>
                          <m:degHide m:val="on"/>
                          <m:ctrlPr>
                            <a:rPr lang="en-US" sz="2600" i="1">
                              <a:solidFill>
                                <a:schemeClr val="bg1"/>
                              </a:solidFill>
                              <a:latin typeface="Cambria Math" panose="02040503050406030204" pitchFamily="18" charset="0"/>
                            </a:rPr>
                          </m:ctrlPr>
                        </m:radPr>
                        <m:deg/>
                        <m:e>
                          <m:sSup>
                            <m:sSupPr>
                              <m:ctrlPr>
                                <a:rPr lang="en-US" sz="2600" i="1">
                                  <a:solidFill>
                                    <a:schemeClr val="bg1"/>
                                  </a:solidFill>
                                  <a:latin typeface="Cambria Math" panose="02040503050406030204" pitchFamily="18" charset="0"/>
                                </a:rPr>
                              </m:ctrlPr>
                            </m:sSupPr>
                            <m:e>
                              <m:r>
                                <a:rPr lang="en-US" sz="2600" i="0">
                                  <a:solidFill>
                                    <a:schemeClr val="bg1"/>
                                  </a:solidFill>
                                  <a:latin typeface="Cambria Math" panose="02040503050406030204" pitchFamily="18" charset="0"/>
                                </a:rPr>
                                <m:t>𝓁</m:t>
                              </m:r>
                            </m:e>
                            <m:sup>
                              <m:r>
                                <a:rPr lang="en-US" sz="2600" i="0">
                                  <a:solidFill>
                                    <a:schemeClr val="bg1"/>
                                  </a:solidFill>
                                  <a:latin typeface="Cambria Math" panose="02040503050406030204" pitchFamily="18" charset="0"/>
                                </a:rPr>
                                <m:t>2</m:t>
                              </m:r>
                            </m:sup>
                          </m:sSup>
                          <m:r>
                            <a:rPr lang="en-US" sz="2600" i="0">
                              <a:solidFill>
                                <a:schemeClr val="bg1"/>
                              </a:solidFill>
                              <a:latin typeface="Cambria Math" panose="02040503050406030204" pitchFamily="18" charset="0"/>
                            </a:rPr>
                            <m:t>−</m:t>
                          </m:r>
                          <m:sSup>
                            <m:sSupPr>
                              <m:ctrlPr>
                                <a:rPr lang="en-US" sz="2600" i="1">
                                  <a:solidFill>
                                    <a:schemeClr val="bg1"/>
                                  </a:solidFill>
                                  <a:latin typeface="Cambria Math" panose="02040503050406030204" pitchFamily="18" charset="0"/>
                                </a:rPr>
                              </m:ctrlPr>
                            </m:sSupPr>
                            <m:e>
                              <m:r>
                                <m:rPr>
                                  <m:sty m:val="p"/>
                                </m:rPr>
                                <a:rPr lang="en-US" sz="2600" i="0">
                                  <a:solidFill>
                                    <a:schemeClr val="bg1"/>
                                  </a:solidFill>
                                  <a:latin typeface="Cambria Math" panose="02040503050406030204" pitchFamily="18" charset="0"/>
                                </a:rPr>
                                <m:t>r</m:t>
                              </m:r>
                            </m:e>
                            <m:sup>
                              <m:r>
                                <a:rPr lang="en-US" sz="2600" i="0">
                                  <a:solidFill>
                                    <a:schemeClr val="bg1"/>
                                  </a:solidFill>
                                  <a:latin typeface="Cambria Math" panose="02040503050406030204" pitchFamily="18" charset="0"/>
                                </a:rPr>
                                <m:t>2</m:t>
                              </m:r>
                            </m:sup>
                          </m:sSup>
                        </m:e>
                      </m:rad>
                    </m:oMath>
                  </m:oMathPara>
                </a14:m>
                <a:endParaRPr lang="en-US" sz="2600" dirty="0">
                  <a:solidFill>
                    <a:schemeClr val="bg1"/>
                  </a:solidFill>
                </a:endParaRPr>
              </a:p>
            </p:txBody>
          </p:sp>
        </mc:Choice>
        <mc:Fallback xmlns="">
          <p:sp>
            <p:nvSpPr>
              <p:cNvPr id="82" name="Rectangle 81"/>
              <p:cNvSpPr>
                <a:spLocks noRot="1" noChangeAspect="1" noMove="1" noResize="1" noEditPoints="1" noAdjustHandles="1" noChangeArrowheads="1" noChangeShapeType="1" noTextEdit="1"/>
              </p:cNvSpPr>
              <p:nvPr/>
            </p:nvSpPr>
            <p:spPr>
              <a:xfrm>
                <a:off x="684696" y="5747942"/>
                <a:ext cx="2394438" cy="5913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2921719" y="5693163"/>
                <a:ext cx="3612143" cy="5913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600" i="0" smtClean="0">
                          <a:solidFill>
                            <a:schemeClr val="bg1"/>
                          </a:solidFill>
                          <a:latin typeface="Cambria Math" panose="02040503050406030204" pitchFamily="18" charset="0"/>
                        </a:rPr>
                        <m:t>=</m:t>
                      </m:r>
                      <m:rad>
                        <m:radPr>
                          <m:degHide m:val="on"/>
                          <m:ctrlPr>
                            <a:rPr lang="en-US" sz="2600" i="1">
                              <a:solidFill>
                                <a:schemeClr val="bg1"/>
                              </a:solidFill>
                              <a:latin typeface="Cambria Math" panose="02040503050406030204" pitchFamily="18" charset="0"/>
                            </a:rPr>
                          </m:ctrlPr>
                        </m:radPr>
                        <m:deg/>
                        <m:e>
                          <m:sSup>
                            <m:sSupPr>
                              <m:ctrlPr>
                                <a:rPr lang="en-US" sz="2600" i="1">
                                  <a:solidFill>
                                    <a:schemeClr val="bg1"/>
                                  </a:solidFill>
                                  <a:latin typeface="Cambria Math" panose="02040503050406030204" pitchFamily="18" charset="0"/>
                                </a:rPr>
                              </m:ctrlPr>
                            </m:sSupPr>
                            <m:e>
                              <m:r>
                                <a:rPr lang="en-US" sz="2600" i="0">
                                  <a:solidFill>
                                    <a:schemeClr val="bg1"/>
                                  </a:solidFill>
                                  <a:latin typeface="Cambria Math" panose="02040503050406030204" pitchFamily="18" charset="0"/>
                                </a:rPr>
                                <m:t>13</m:t>
                              </m:r>
                            </m:e>
                            <m:sup>
                              <m:r>
                                <a:rPr lang="en-US" sz="2600" i="0">
                                  <a:solidFill>
                                    <a:schemeClr val="bg1"/>
                                  </a:solidFill>
                                  <a:latin typeface="Cambria Math" panose="02040503050406030204" pitchFamily="18" charset="0"/>
                                </a:rPr>
                                <m:t>2</m:t>
                              </m:r>
                            </m:sup>
                          </m:sSup>
                          <m:r>
                            <a:rPr lang="en-US" sz="2600" i="0">
                              <a:solidFill>
                                <a:schemeClr val="bg1"/>
                              </a:solidFill>
                              <a:latin typeface="Cambria Math" panose="02040503050406030204" pitchFamily="18" charset="0"/>
                            </a:rPr>
                            <m:t>−</m:t>
                          </m:r>
                          <m:sSup>
                            <m:sSupPr>
                              <m:ctrlPr>
                                <a:rPr lang="en-US" sz="2600" i="1">
                                  <a:solidFill>
                                    <a:schemeClr val="bg1"/>
                                  </a:solidFill>
                                  <a:latin typeface="Cambria Math" panose="02040503050406030204" pitchFamily="18" charset="0"/>
                                </a:rPr>
                              </m:ctrlPr>
                            </m:sSupPr>
                            <m:e>
                              <m:r>
                                <a:rPr lang="en-US" sz="2600" i="0">
                                  <a:solidFill>
                                    <a:schemeClr val="bg1"/>
                                  </a:solidFill>
                                  <a:latin typeface="Cambria Math" panose="02040503050406030204" pitchFamily="18" charset="0"/>
                                </a:rPr>
                                <m:t>5</m:t>
                              </m:r>
                            </m:e>
                            <m:sup>
                              <m:r>
                                <a:rPr lang="en-US" sz="2600" i="0">
                                  <a:solidFill>
                                    <a:schemeClr val="bg1"/>
                                  </a:solidFill>
                                  <a:latin typeface="Cambria Math" panose="02040503050406030204" pitchFamily="18" charset="0"/>
                                </a:rPr>
                                <m:t>2</m:t>
                              </m:r>
                            </m:sup>
                          </m:sSup>
                        </m:e>
                      </m:rad>
                      <m:r>
                        <a:rPr lang="en-US" sz="2600" i="0">
                          <a:solidFill>
                            <a:schemeClr val="bg1"/>
                          </a:solidFill>
                          <a:latin typeface="Cambria Math" panose="02040503050406030204" pitchFamily="18" charset="0"/>
                        </a:rPr>
                        <m:t>=12</m:t>
                      </m:r>
                      <m:d>
                        <m:dPr>
                          <m:ctrlPr>
                            <a:rPr lang="en-US" sz="2600" i="1">
                              <a:solidFill>
                                <a:schemeClr val="bg1"/>
                              </a:solidFill>
                              <a:latin typeface="Cambria Math" panose="02040503050406030204" pitchFamily="18" charset="0"/>
                            </a:rPr>
                          </m:ctrlPr>
                        </m:dPr>
                        <m:e>
                          <m:r>
                            <m:rPr>
                              <m:sty m:val="p"/>
                            </m:rPr>
                            <a:rPr lang="en-US" sz="2600" i="0">
                              <a:solidFill>
                                <a:schemeClr val="bg1"/>
                              </a:solidFill>
                              <a:latin typeface="Cambria Math" panose="02040503050406030204" pitchFamily="18" charset="0"/>
                            </a:rPr>
                            <m:t>cm</m:t>
                          </m:r>
                        </m:e>
                      </m:d>
                    </m:oMath>
                  </m:oMathPara>
                </a14:m>
                <a:endParaRPr lang="en-US" sz="2600" dirty="0">
                  <a:solidFill>
                    <a:schemeClr val="bg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2921719" y="5693163"/>
                <a:ext cx="3612143" cy="59131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6412903" y="4503915"/>
                <a:ext cx="1698094"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i="0" smtClean="0">
                          <a:solidFill>
                            <a:schemeClr val="bg1"/>
                          </a:solidFill>
                          <a:latin typeface="Cambria Math" panose="02040503050406030204" pitchFamily="18" charset="0"/>
                        </a:rPr>
                        <m:t>V</m:t>
                      </m:r>
                      <m:r>
                        <a:rPr lang="en-US" sz="2400" i="0">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r>
                            <a:rPr lang="en-US" sz="2400" i="0">
                              <a:solidFill>
                                <a:schemeClr val="bg1"/>
                              </a:solidFill>
                              <a:latin typeface="Cambria Math" panose="02040503050406030204" pitchFamily="18" charset="0"/>
                            </a:rPr>
                            <m:t>1</m:t>
                          </m:r>
                        </m:num>
                        <m:den>
                          <m:r>
                            <a:rPr lang="en-US" sz="2400" i="0">
                              <a:solidFill>
                                <a:schemeClr val="bg1"/>
                              </a:solidFill>
                              <a:latin typeface="Cambria Math" panose="02040503050406030204" pitchFamily="18" charset="0"/>
                            </a:rPr>
                            <m:t>3</m:t>
                          </m:r>
                        </m:den>
                      </m:f>
                      <m:r>
                        <m:rPr>
                          <m:sty m:val="p"/>
                        </m:rPr>
                        <a:rPr lang="en-US" sz="2400" i="0">
                          <a:solidFill>
                            <a:schemeClr val="bg1"/>
                          </a:solidFill>
                          <a:latin typeface="Cambria Math" panose="02040503050406030204" pitchFamily="18" charset="0"/>
                        </a:rPr>
                        <m:t>π</m:t>
                      </m:r>
                      <m:sSup>
                        <m:sSupPr>
                          <m:ctrlPr>
                            <a:rPr lang="en-US" sz="2400" i="1">
                              <a:solidFill>
                                <a:schemeClr val="bg1"/>
                              </a:solidFill>
                              <a:latin typeface="Cambria Math" panose="02040503050406030204" pitchFamily="18" charset="0"/>
                            </a:rPr>
                          </m:ctrlPr>
                        </m:sSupPr>
                        <m:e>
                          <m:r>
                            <m:rPr>
                              <m:sty m:val="p"/>
                            </m:rPr>
                            <a:rPr lang="en-US" sz="2400" i="0">
                              <a:solidFill>
                                <a:schemeClr val="bg1"/>
                              </a:solidFill>
                              <a:latin typeface="Cambria Math" panose="02040503050406030204" pitchFamily="18" charset="0"/>
                            </a:rPr>
                            <m:t>r</m:t>
                          </m:r>
                        </m:e>
                        <m:sup>
                          <m:r>
                            <a:rPr lang="en-US" sz="2400" i="0">
                              <a:solidFill>
                                <a:schemeClr val="bg1"/>
                              </a:solidFill>
                              <a:latin typeface="Cambria Math" panose="02040503050406030204" pitchFamily="18" charset="0"/>
                            </a:rPr>
                            <m:t>2</m:t>
                          </m:r>
                        </m:sup>
                      </m:sSup>
                      <m:r>
                        <m:rPr>
                          <m:sty m:val="p"/>
                        </m:rPr>
                        <a:rPr lang="en-US" sz="2400" i="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a:off x="6412903" y="4503915"/>
                <a:ext cx="1698094" cy="786177"/>
              </a:xfrm>
              <a:prstGeom prst="rect">
                <a:avLst/>
              </a:prstGeom>
              <a:blipFill rotWithShape="0">
                <a:blip r:embed="rId7"/>
                <a:stretch>
                  <a:fillRect/>
                </a:stretch>
              </a:blipFill>
            </p:spPr>
            <p:txBody>
              <a:bodyPr/>
              <a:lstStyle/>
              <a:p>
                <a:r>
                  <a:rPr lang="en-US">
                    <a:noFill/>
                  </a:rPr>
                  <a:t> </a:t>
                </a:r>
              </a:p>
            </p:txBody>
          </p:sp>
        </mc:Fallback>
      </mc:AlternateContent>
      <p:sp>
        <p:nvSpPr>
          <p:cNvPr id="85" name="TextBox 84"/>
          <p:cNvSpPr txBox="1"/>
          <p:nvPr/>
        </p:nvSpPr>
        <p:spPr>
          <a:xfrm>
            <a:off x="6619464" y="3806483"/>
            <a:ext cx="5354484" cy="461665"/>
          </a:xfrm>
          <a:prstGeom prst="rect">
            <a:avLst/>
          </a:prstGeom>
          <a:noFill/>
        </p:spPr>
        <p:txBody>
          <a:bodyPr wrap="square" rtlCol="0">
            <a:spAutoFit/>
          </a:bodyPr>
          <a:lstStyle/>
          <a:p>
            <a:r>
              <a:rPr lang="vi-VN" sz="2400" dirty="0">
                <a:solidFill>
                  <a:srgbClr val="FFFF00"/>
                </a:solidFill>
              </a:rPr>
              <a:t>+)Thể tích của hình nón: </a:t>
            </a:r>
            <a:endParaRPr lang="en-US" sz="2400" dirty="0">
              <a:solidFill>
                <a:srgbClr val="FFFF00"/>
              </a:solidFill>
            </a:endParaRPr>
          </a:p>
        </p:txBody>
      </p:sp>
      <mc:AlternateContent xmlns:mc="http://schemas.openxmlformats.org/markup-compatibility/2006" xmlns:a14="http://schemas.microsoft.com/office/drawing/2010/main">
        <mc:Choice Requires="a14">
          <p:sp>
            <p:nvSpPr>
              <p:cNvPr id="86" name="Rectangle 85"/>
              <p:cNvSpPr/>
              <p:nvPr/>
            </p:nvSpPr>
            <p:spPr>
              <a:xfrm>
                <a:off x="8110997" y="4459278"/>
                <a:ext cx="1969257"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0" smtClean="0">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r>
                            <a:rPr lang="en-US" sz="2400" i="0">
                              <a:solidFill>
                                <a:schemeClr val="bg1"/>
                              </a:solidFill>
                              <a:latin typeface="Cambria Math" panose="02040503050406030204" pitchFamily="18" charset="0"/>
                            </a:rPr>
                            <m:t>1</m:t>
                          </m:r>
                        </m:num>
                        <m:den>
                          <m:r>
                            <a:rPr lang="en-US" sz="2400" i="0">
                              <a:solidFill>
                                <a:schemeClr val="bg1"/>
                              </a:solidFill>
                              <a:latin typeface="Cambria Math" panose="02040503050406030204" pitchFamily="18" charset="0"/>
                            </a:rPr>
                            <m:t>3</m:t>
                          </m:r>
                        </m:den>
                      </m:f>
                      <m:r>
                        <a:rPr lang="en-US" sz="2400" i="0">
                          <a:solidFill>
                            <a:schemeClr val="bg1"/>
                          </a:solidFill>
                          <a:latin typeface="Cambria Math" panose="02040503050406030204" pitchFamily="18" charset="0"/>
                        </a:rPr>
                        <m:t>.</m:t>
                      </m:r>
                      <m:r>
                        <m:rPr>
                          <m:sty m:val="p"/>
                        </m:rPr>
                        <a:rPr lang="en-US" sz="2400" i="0">
                          <a:solidFill>
                            <a:schemeClr val="bg1"/>
                          </a:solidFill>
                          <a:latin typeface="Cambria Math" panose="02040503050406030204" pitchFamily="18" charset="0"/>
                        </a:rPr>
                        <m:t>π</m:t>
                      </m:r>
                      <m:sSup>
                        <m:sSupPr>
                          <m:ctrlPr>
                            <a:rPr lang="en-US" sz="2400" i="1">
                              <a:solidFill>
                                <a:schemeClr val="bg1"/>
                              </a:solidFill>
                              <a:latin typeface="Cambria Math" panose="02040503050406030204" pitchFamily="18" charset="0"/>
                            </a:rPr>
                          </m:ctrlPr>
                        </m:sSupPr>
                        <m:e>
                          <m:r>
                            <a:rPr lang="en-US" sz="2400" i="0">
                              <a:solidFill>
                                <a:schemeClr val="bg1"/>
                              </a:solidFill>
                              <a:latin typeface="Cambria Math" panose="02040503050406030204" pitchFamily="18" charset="0"/>
                            </a:rPr>
                            <m:t>.5</m:t>
                          </m:r>
                        </m:e>
                        <m:sup>
                          <m:r>
                            <a:rPr lang="en-US" sz="2400" i="0">
                              <a:solidFill>
                                <a:schemeClr val="bg1"/>
                              </a:solidFill>
                              <a:latin typeface="Cambria Math" panose="02040503050406030204" pitchFamily="18" charset="0"/>
                            </a:rPr>
                            <m:t>2</m:t>
                          </m:r>
                        </m:sup>
                      </m:sSup>
                      <m:r>
                        <a:rPr lang="en-US" sz="2400" i="0">
                          <a:solidFill>
                            <a:schemeClr val="bg1"/>
                          </a:solidFill>
                          <a:latin typeface="Cambria Math" panose="02040503050406030204" pitchFamily="18" charset="0"/>
                        </a:rPr>
                        <m:t>.12</m:t>
                      </m:r>
                    </m:oMath>
                  </m:oMathPara>
                </a14:m>
                <a:endParaRPr lang="en-US" sz="2400" dirty="0">
                  <a:solidFill>
                    <a:schemeClr val="bg1"/>
                  </a:solidFill>
                </a:endParaRPr>
              </a:p>
            </p:txBody>
          </p:sp>
        </mc:Choice>
        <mc:Fallback xmlns="">
          <p:sp>
            <p:nvSpPr>
              <p:cNvPr id="86" name="Rectangle 85"/>
              <p:cNvSpPr>
                <a:spLocks noRot="1" noChangeAspect="1" noMove="1" noResize="1" noEditPoints="1" noAdjustHandles="1" noChangeArrowheads="1" noChangeShapeType="1" noTextEdit="1"/>
              </p:cNvSpPr>
              <p:nvPr/>
            </p:nvSpPr>
            <p:spPr>
              <a:xfrm>
                <a:off x="8110997" y="4459278"/>
                <a:ext cx="1969257" cy="7861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10066206" y="4670365"/>
                <a:ext cx="20547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0" smtClean="0">
                          <a:solidFill>
                            <a:schemeClr val="bg1"/>
                          </a:solidFill>
                          <a:latin typeface="Cambria Math" panose="02040503050406030204" pitchFamily="18" charset="0"/>
                        </a:rPr>
                        <m:t>=</m:t>
                      </m:r>
                      <m:r>
                        <a:rPr lang="en-US" sz="2400" i="0">
                          <a:solidFill>
                            <a:schemeClr val="bg1"/>
                          </a:solidFill>
                          <a:latin typeface="Cambria Math" panose="02040503050406030204" pitchFamily="18" charset="0"/>
                        </a:rPr>
                        <m:t>100</m:t>
                      </m:r>
                      <m:r>
                        <m:rPr>
                          <m:sty m:val="p"/>
                        </m:rPr>
                        <a:rPr lang="en-US" sz="2400" i="0">
                          <a:solidFill>
                            <a:schemeClr val="bg1"/>
                          </a:solidFill>
                          <a:latin typeface="Cambria Math" panose="02040503050406030204" pitchFamily="18" charset="0"/>
                        </a:rPr>
                        <m:t>π</m:t>
                      </m:r>
                      <m:d>
                        <m:dPr>
                          <m:ctrlPr>
                            <a:rPr lang="en-US" sz="2400" i="1">
                              <a:solidFill>
                                <a:schemeClr val="bg1"/>
                              </a:solidFill>
                              <a:latin typeface="Cambria Math" panose="02040503050406030204" pitchFamily="18" charset="0"/>
                            </a:rPr>
                          </m:ctrlPr>
                        </m:dPr>
                        <m:e>
                          <m:r>
                            <m:rPr>
                              <m:sty m:val="p"/>
                            </m:rPr>
                            <a:rPr lang="en-US" sz="2400" i="0">
                              <a:solidFill>
                                <a:schemeClr val="bg1"/>
                              </a:solidFill>
                              <a:latin typeface="Cambria Math" panose="02040503050406030204" pitchFamily="18" charset="0"/>
                            </a:rPr>
                            <m:t>c</m:t>
                          </m:r>
                          <m:sSup>
                            <m:sSupPr>
                              <m:ctrlPr>
                                <a:rPr lang="en-US" sz="2400" i="1">
                                  <a:solidFill>
                                    <a:schemeClr val="bg1"/>
                                  </a:solidFill>
                                  <a:latin typeface="Cambria Math" panose="02040503050406030204" pitchFamily="18" charset="0"/>
                                </a:rPr>
                              </m:ctrlPr>
                            </m:sSupPr>
                            <m:e>
                              <m:r>
                                <m:rPr>
                                  <m:sty m:val="p"/>
                                </m:rPr>
                                <a:rPr lang="en-US" sz="2400" i="0">
                                  <a:solidFill>
                                    <a:schemeClr val="bg1"/>
                                  </a:solidFill>
                                  <a:latin typeface="Cambria Math" panose="02040503050406030204" pitchFamily="18" charset="0"/>
                                </a:rPr>
                                <m:t>m</m:t>
                              </m:r>
                            </m:e>
                            <m:sup>
                              <m:r>
                                <a:rPr lang="en-US" sz="2400" i="0">
                                  <a:solidFill>
                                    <a:schemeClr val="bg1"/>
                                  </a:solidFill>
                                  <a:latin typeface="Cambria Math" panose="02040503050406030204" pitchFamily="18" charset="0"/>
                                </a:rPr>
                                <m:t>3</m:t>
                              </m:r>
                            </m:sup>
                          </m:sSup>
                        </m:e>
                      </m:d>
                    </m:oMath>
                  </m:oMathPara>
                </a14:m>
                <a:endParaRPr lang="en-US" sz="2400" dirty="0">
                  <a:solidFill>
                    <a:schemeClr val="bg1"/>
                  </a:solidFill>
                </a:endParaRPr>
              </a:p>
            </p:txBody>
          </p:sp>
        </mc:Choice>
        <mc:Fallback xmlns="">
          <p:sp>
            <p:nvSpPr>
              <p:cNvPr id="87" name="Rectangle 86"/>
              <p:cNvSpPr>
                <a:spLocks noRot="1" noChangeAspect="1" noMove="1" noResize="1" noEditPoints="1" noAdjustHandles="1" noChangeArrowheads="1" noChangeShapeType="1" noTextEdit="1"/>
              </p:cNvSpPr>
              <p:nvPr/>
            </p:nvSpPr>
            <p:spPr>
              <a:xfrm>
                <a:off x="10066206" y="4670365"/>
                <a:ext cx="2054793" cy="461665"/>
              </a:xfrm>
              <a:prstGeom prst="rect">
                <a:avLst/>
              </a:prstGeom>
              <a:blipFill rotWithShape="0">
                <a:blip r:embed="rId9"/>
                <a:stretch>
                  <a:fillRect/>
                </a:stretch>
              </a:blipFill>
            </p:spPr>
            <p:txBody>
              <a:bodyPr/>
              <a:lstStyle/>
              <a:p>
                <a:r>
                  <a:rPr lang="en-US">
                    <a:noFill/>
                  </a:rPr>
                  <a:t> </a:t>
                </a:r>
              </a:p>
            </p:txBody>
          </p:sp>
        </mc:Fallback>
      </mc:AlternateContent>
      <p:grpSp>
        <p:nvGrpSpPr>
          <p:cNvPr id="51" name="Group 42"/>
          <p:cNvGrpSpPr>
            <a:grpSpLocks/>
          </p:cNvGrpSpPr>
          <p:nvPr/>
        </p:nvGrpSpPr>
        <p:grpSpPr bwMode="auto">
          <a:xfrm>
            <a:off x="5966330" y="2475072"/>
            <a:ext cx="2225675" cy="346075"/>
            <a:chOff x="3732" y="2064"/>
            <a:chExt cx="1402" cy="218"/>
          </a:xfrm>
        </p:grpSpPr>
        <p:sp>
          <p:nvSpPr>
            <p:cNvPr id="52" name="Freeform 40"/>
            <p:cNvSpPr>
              <a:spLocks/>
            </p:cNvSpPr>
            <p:nvPr/>
          </p:nvSpPr>
          <p:spPr bwMode="auto">
            <a:xfrm>
              <a:off x="3742" y="2070"/>
              <a:ext cx="1392" cy="212"/>
            </a:xfrm>
            <a:custGeom>
              <a:avLst/>
              <a:gdLst>
                <a:gd name="T0" fmla="*/ 18 w 1392"/>
                <a:gd name="T1" fmla="*/ 53 h 212"/>
                <a:gd name="T2" fmla="*/ 43 w 1392"/>
                <a:gd name="T3" fmla="*/ 77 h 212"/>
                <a:gd name="T4" fmla="*/ 68 w 1392"/>
                <a:gd name="T5" fmla="*/ 95 h 212"/>
                <a:gd name="T6" fmla="*/ 93 w 1392"/>
                <a:gd name="T7" fmla="*/ 109 h 212"/>
                <a:gd name="T8" fmla="*/ 118 w 1392"/>
                <a:gd name="T9" fmla="*/ 121 h 212"/>
                <a:gd name="T10" fmla="*/ 143 w 1392"/>
                <a:gd name="T11" fmla="*/ 131 h 212"/>
                <a:gd name="T12" fmla="*/ 168 w 1392"/>
                <a:gd name="T13" fmla="*/ 141 h 212"/>
                <a:gd name="T14" fmla="*/ 193 w 1392"/>
                <a:gd name="T15" fmla="*/ 149 h 212"/>
                <a:gd name="T16" fmla="*/ 224 w 1392"/>
                <a:gd name="T17" fmla="*/ 158 h 212"/>
                <a:gd name="T18" fmla="*/ 249 w 1392"/>
                <a:gd name="T19" fmla="*/ 164 h 212"/>
                <a:gd name="T20" fmla="*/ 273 w 1392"/>
                <a:gd name="T21" fmla="*/ 170 h 212"/>
                <a:gd name="T22" fmla="*/ 298 w 1392"/>
                <a:gd name="T23" fmla="*/ 176 h 212"/>
                <a:gd name="T24" fmla="*/ 323 w 1392"/>
                <a:gd name="T25" fmla="*/ 181 h 212"/>
                <a:gd name="T26" fmla="*/ 348 w 1392"/>
                <a:gd name="T27" fmla="*/ 185 h 212"/>
                <a:gd name="T28" fmla="*/ 373 w 1392"/>
                <a:gd name="T29" fmla="*/ 189 h 212"/>
                <a:gd name="T30" fmla="*/ 398 w 1392"/>
                <a:gd name="T31" fmla="*/ 193 h 212"/>
                <a:gd name="T32" fmla="*/ 423 w 1392"/>
                <a:gd name="T33" fmla="*/ 196 h 212"/>
                <a:gd name="T34" fmla="*/ 448 w 1392"/>
                <a:gd name="T35" fmla="*/ 199 h 212"/>
                <a:gd name="T36" fmla="*/ 472 w 1392"/>
                <a:gd name="T37" fmla="*/ 202 h 212"/>
                <a:gd name="T38" fmla="*/ 503 w 1392"/>
                <a:gd name="T39" fmla="*/ 205 h 212"/>
                <a:gd name="T40" fmla="*/ 528 w 1392"/>
                <a:gd name="T41" fmla="*/ 206 h 212"/>
                <a:gd name="T42" fmla="*/ 553 w 1392"/>
                <a:gd name="T43" fmla="*/ 208 h 212"/>
                <a:gd name="T44" fmla="*/ 578 w 1392"/>
                <a:gd name="T45" fmla="*/ 209 h 212"/>
                <a:gd name="T46" fmla="*/ 603 w 1392"/>
                <a:gd name="T47" fmla="*/ 211 h 212"/>
                <a:gd name="T48" fmla="*/ 628 w 1392"/>
                <a:gd name="T49" fmla="*/ 211 h 212"/>
                <a:gd name="T50" fmla="*/ 653 w 1392"/>
                <a:gd name="T51" fmla="*/ 212 h 212"/>
                <a:gd name="T52" fmla="*/ 684 w 1392"/>
                <a:gd name="T53" fmla="*/ 212 h 212"/>
                <a:gd name="T54" fmla="*/ 709 w 1392"/>
                <a:gd name="T55" fmla="*/ 212 h 212"/>
                <a:gd name="T56" fmla="*/ 733 w 1392"/>
                <a:gd name="T57" fmla="*/ 212 h 212"/>
                <a:gd name="T58" fmla="*/ 758 w 1392"/>
                <a:gd name="T59" fmla="*/ 211 h 212"/>
                <a:gd name="T60" fmla="*/ 789 w 1392"/>
                <a:gd name="T61" fmla="*/ 210 h 212"/>
                <a:gd name="T62" fmla="*/ 814 w 1392"/>
                <a:gd name="T63" fmla="*/ 209 h 212"/>
                <a:gd name="T64" fmla="*/ 839 w 1392"/>
                <a:gd name="T65" fmla="*/ 207 h 212"/>
                <a:gd name="T66" fmla="*/ 870 w 1392"/>
                <a:gd name="T67" fmla="*/ 205 h 212"/>
                <a:gd name="T68" fmla="*/ 895 w 1392"/>
                <a:gd name="T69" fmla="*/ 203 h 212"/>
                <a:gd name="T70" fmla="*/ 920 w 1392"/>
                <a:gd name="T71" fmla="*/ 200 h 212"/>
                <a:gd name="T72" fmla="*/ 945 w 1392"/>
                <a:gd name="T73" fmla="*/ 198 h 212"/>
                <a:gd name="T74" fmla="*/ 969 w 1392"/>
                <a:gd name="T75" fmla="*/ 195 h 212"/>
                <a:gd name="T76" fmla="*/ 994 w 1392"/>
                <a:gd name="T77" fmla="*/ 191 h 212"/>
                <a:gd name="T78" fmla="*/ 1019 w 1392"/>
                <a:gd name="T79" fmla="*/ 187 h 212"/>
                <a:gd name="T80" fmla="*/ 1044 w 1392"/>
                <a:gd name="T81" fmla="*/ 183 h 212"/>
                <a:gd name="T82" fmla="*/ 1069 w 1392"/>
                <a:gd name="T83" fmla="*/ 179 h 212"/>
                <a:gd name="T84" fmla="*/ 1094 w 1392"/>
                <a:gd name="T85" fmla="*/ 173 h 212"/>
                <a:gd name="T86" fmla="*/ 1119 w 1392"/>
                <a:gd name="T87" fmla="*/ 168 h 212"/>
                <a:gd name="T88" fmla="*/ 1143 w 1392"/>
                <a:gd name="T89" fmla="*/ 162 h 212"/>
                <a:gd name="T90" fmla="*/ 1168 w 1392"/>
                <a:gd name="T91" fmla="*/ 155 h 212"/>
                <a:gd name="T92" fmla="*/ 1193 w 1392"/>
                <a:gd name="T93" fmla="*/ 148 h 212"/>
                <a:gd name="T94" fmla="*/ 1218 w 1392"/>
                <a:gd name="T95" fmla="*/ 140 h 212"/>
                <a:gd name="T96" fmla="*/ 1243 w 1392"/>
                <a:gd name="T97" fmla="*/ 131 h 212"/>
                <a:gd name="T98" fmla="*/ 1268 w 1392"/>
                <a:gd name="T99" fmla="*/ 120 h 212"/>
                <a:gd name="T100" fmla="*/ 1292 w 1392"/>
                <a:gd name="T101" fmla="*/ 109 h 212"/>
                <a:gd name="T102" fmla="*/ 1317 w 1392"/>
                <a:gd name="T103" fmla="*/ 95 h 212"/>
                <a:gd name="T104" fmla="*/ 1348 w 1392"/>
                <a:gd name="T105" fmla="*/ 74 h 212"/>
                <a:gd name="T106" fmla="*/ 1373 w 1392"/>
                <a:gd name="T107" fmla="*/ 4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2" h="212">
                  <a:moveTo>
                    <a:pt x="0" y="4"/>
                  </a:moveTo>
                  <a:lnTo>
                    <a:pt x="6" y="32"/>
                  </a:lnTo>
                  <a:lnTo>
                    <a:pt x="12" y="44"/>
                  </a:lnTo>
                  <a:lnTo>
                    <a:pt x="18" y="53"/>
                  </a:lnTo>
                  <a:lnTo>
                    <a:pt x="25" y="60"/>
                  </a:lnTo>
                  <a:lnTo>
                    <a:pt x="31" y="66"/>
                  </a:lnTo>
                  <a:lnTo>
                    <a:pt x="37" y="72"/>
                  </a:lnTo>
                  <a:lnTo>
                    <a:pt x="43" y="77"/>
                  </a:lnTo>
                  <a:lnTo>
                    <a:pt x="50" y="82"/>
                  </a:lnTo>
                  <a:lnTo>
                    <a:pt x="56" y="87"/>
                  </a:lnTo>
                  <a:lnTo>
                    <a:pt x="62" y="91"/>
                  </a:lnTo>
                  <a:lnTo>
                    <a:pt x="68" y="95"/>
                  </a:lnTo>
                  <a:lnTo>
                    <a:pt x="74" y="99"/>
                  </a:lnTo>
                  <a:lnTo>
                    <a:pt x="81" y="102"/>
                  </a:lnTo>
                  <a:lnTo>
                    <a:pt x="87" y="106"/>
                  </a:lnTo>
                  <a:lnTo>
                    <a:pt x="93" y="109"/>
                  </a:lnTo>
                  <a:lnTo>
                    <a:pt x="99" y="112"/>
                  </a:lnTo>
                  <a:lnTo>
                    <a:pt x="106" y="115"/>
                  </a:lnTo>
                  <a:lnTo>
                    <a:pt x="112" y="118"/>
                  </a:lnTo>
                  <a:lnTo>
                    <a:pt x="118" y="121"/>
                  </a:lnTo>
                  <a:lnTo>
                    <a:pt x="124" y="124"/>
                  </a:lnTo>
                  <a:lnTo>
                    <a:pt x="130" y="126"/>
                  </a:lnTo>
                  <a:lnTo>
                    <a:pt x="137" y="129"/>
                  </a:lnTo>
                  <a:lnTo>
                    <a:pt x="143" y="131"/>
                  </a:lnTo>
                  <a:lnTo>
                    <a:pt x="149" y="134"/>
                  </a:lnTo>
                  <a:lnTo>
                    <a:pt x="155" y="136"/>
                  </a:lnTo>
                  <a:lnTo>
                    <a:pt x="162" y="138"/>
                  </a:lnTo>
                  <a:lnTo>
                    <a:pt x="168" y="141"/>
                  </a:lnTo>
                  <a:lnTo>
                    <a:pt x="174" y="143"/>
                  </a:lnTo>
                  <a:lnTo>
                    <a:pt x="180" y="145"/>
                  </a:lnTo>
                  <a:lnTo>
                    <a:pt x="186" y="147"/>
                  </a:lnTo>
                  <a:lnTo>
                    <a:pt x="193" y="149"/>
                  </a:lnTo>
                  <a:lnTo>
                    <a:pt x="199" y="151"/>
                  </a:lnTo>
                  <a:lnTo>
                    <a:pt x="205" y="153"/>
                  </a:lnTo>
                  <a:lnTo>
                    <a:pt x="211" y="154"/>
                  </a:lnTo>
                  <a:lnTo>
                    <a:pt x="224" y="158"/>
                  </a:lnTo>
                  <a:lnTo>
                    <a:pt x="230" y="160"/>
                  </a:lnTo>
                  <a:lnTo>
                    <a:pt x="236" y="161"/>
                  </a:lnTo>
                  <a:lnTo>
                    <a:pt x="242" y="163"/>
                  </a:lnTo>
                  <a:lnTo>
                    <a:pt x="249" y="164"/>
                  </a:lnTo>
                  <a:lnTo>
                    <a:pt x="255" y="166"/>
                  </a:lnTo>
                  <a:lnTo>
                    <a:pt x="261" y="167"/>
                  </a:lnTo>
                  <a:lnTo>
                    <a:pt x="267" y="169"/>
                  </a:lnTo>
                  <a:lnTo>
                    <a:pt x="273" y="170"/>
                  </a:lnTo>
                  <a:lnTo>
                    <a:pt x="280" y="172"/>
                  </a:lnTo>
                  <a:lnTo>
                    <a:pt x="286" y="173"/>
                  </a:lnTo>
                  <a:lnTo>
                    <a:pt x="292" y="174"/>
                  </a:lnTo>
                  <a:lnTo>
                    <a:pt x="298" y="176"/>
                  </a:lnTo>
                  <a:lnTo>
                    <a:pt x="305" y="177"/>
                  </a:lnTo>
                  <a:lnTo>
                    <a:pt x="311" y="178"/>
                  </a:lnTo>
                  <a:lnTo>
                    <a:pt x="317" y="179"/>
                  </a:lnTo>
                  <a:lnTo>
                    <a:pt x="323" y="181"/>
                  </a:lnTo>
                  <a:lnTo>
                    <a:pt x="329" y="182"/>
                  </a:lnTo>
                  <a:lnTo>
                    <a:pt x="336" y="183"/>
                  </a:lnTo>
                  <a:lnTo>
                    <a:pt x="342" y="184"/>
                  </a:lnTo>
                  <a:lnTo>
                    <a:pt x="348" y="185"/>
                  </a:lnTo>
                  <a:lnTo>
                    <a:pt x="354" y="186"/>
                  </a:lnTo>
                  <a:lnTo>
                    <a:pt x="361" y="187"/>
                  </a:lnTo>
                  <a:lnTo>
                    <a:pt x="367" y="188"/>
                  </a:lnTo>
                  <a:lnTo>
                    <a:pt x="373" y="189"/>
                  </a:lnTo>
                  <a:lnTo>
                    <a:pt x="379" y="190"/>
                  </a:lnTo>
                  <a:lnTo>
                    <a:pt x="385" y="191"/>
                  </a:lnTo>
                  <a:lnTo>
                    <a:pt x="392" y="192"/>
                  </a:lnTo>
                  <a:lnTo>
                    <a:pt x="398" y="193"/>
                  </a:lnTo>
                  <a:lnTo>
                    <a:pt x="404" y="194"/>
                  </a:lnTo>
                  <a:lnTo>
                    <a:pt x="410" y="195"/>
                  </a:lnTo>
                  <a:lnTo>
                    <a:pt x="416" y="195"/>
                  </a:lnTo>
                  <a:lnTo>
                    <a:pt x="423" y="196"/>
                  </a:lnTo>
                  <a:lnTo>
                    <a:pt x="429" y="197"/>
                  </a:lnTo>
                  <a:lnTo>
                    <a:pt x="435" y="198"/>
                  </a:lnTo>
                  <a:lnTo>
                    <a:pt x="441" y="198"/>
                  </a:lnTo>
                  <a:lnTo>
                    <a:pt x="448" y="199"/>
                  </a:lnTo>
                  <a:lnTo>
                    <a:pt x="454" y="200"/>
                  </a:lnTo>
                  <a:lnTo>
                    <a:pt x="460" y="200"/>
                  </a:lnTo>
                  <a:lnTo>
                    <a:pt x="466" y="201"/>
                  </a:lnTo>
                  <a:lnTo>
                    <a:pt x="472" y="202"/>
                  </a:lnTo>
                  <a:lnTo>
                    <a:pt x="479" y="202"/>
                  </a:lnTo>
                  <a:lnTo>
                    <a:pt x="491" y="203"/>
                  </a:lnTo>
                  <a:lnTo>
                    <a:pt x="497" y="204"/>
                  </a:lnTo>
                  <a:lnTo>
                    <a:pt x="503" y="205"/>
                  </a:lnTo>
                  <a:lnTo>
                    <a:pt x="510" y="205"/>
                  </a:lnTo>
                  <a:lnTo>
                    <a:pt x="516" y="206"/>
                  </a:lnTo>
                  <a:lnTo>
                    <a:pt x="522" y="206"/>
                  </a:lnTo>
                  <a:lnTo>
                    <a:pt x="528" y="206"/>
                  </a:lnTo>
                  <a:lnTo>
                    <a:pt x="535" y="207"/>
                  </a:lnTo>
                  <a:lnTo>
                    <a:pt x="541" y="207"/>
                  </a:lnTo>
                  <a:lnTo>
                    <a:pt x="547" y="208"/>
                  </a:lnTo>
                  <a:lnTo>
                    <a:pt x="553" y="208"/>
                  </a:lnTo>
                  <a:lnTo>
                    <a:pt x="559" y="209"/>
                  </a:lnTo>
                  <a:lnTo>
                    <a:pt x="566" y="209"/>
                  </a:lnTo>
                  <a:lnTo>
                    <a:pt x="572" y="209"/>
                  </a:lnTo>
                  <a:lnTo>
                    <a:pt x="578" y="209"/>
                  </a:lnTo>
                  <a:lnTo>
                    <a:pt x="584" y="210"/>
                  </a:lnTo>
                  <a:lnTo>
                    <a:pt x="591" y="210"/>
                  </a:lnTo>
                  <a:lnTo>
                    <a:pt x="597" y="210"/>
                  </a:lnTo>
                  <a:lnTo>
                    <a:pt x="603" y="211"/>
                  </a:lnTo>
                  <a:lnTo>
                    <a:pt x="609" y="211"/>
                  </a:lnTo>
                  <a:lnTo>
                    <a:pt x="615" y="211"/>
                  </a:lnTo>
                  <a:lnTo>
                    <a:pt x="622" y="211"/>
                  </a:lnTo>
                  <a:lnTo>
                    <a:pt x="628" y="211"/>
                  </a:lnTo>
                  <a:lnTo>
                    <a:pt x="634" y="212"/>
                  </a:lnTo>
                  <a:lnTo>
                    <a:pt x="640" y="212"/>
                  </a:lnTo>
                  <a:lnTo>
                    <a:pt x="646" y="212"/>
                  </a:lnTo>
                  <a:lnTo>
                    <a:pt x="653" y="212"/>
                  </a:lnTo>
                  <a:lnTo>
                    <a:pt x="659" y="212"/>
                  </a:lnTo>
                  <a:lnTo>
                    <a:pt x="665" y="212"/>
                  </a:lnTo>
                  <a:lnTo>
                    <a:pt x="677" y="212"/>
                  </a:lnTo>
                  <a:lnTo>
                    <a:pt x="684" y="212"/>
                  </a:lnTo>
                  <a:lnTo>
                    <a:pt x="690" y="212"/>
                  </a:lnTo>
                  <a:lnTo>
                    <a:pt x="696" y="212"/>
                  </a:lnTo>
                  <a:lnTo>
                    <a:pt x="702" y="212"/>
                  </a:lnTo>
                  <a:lnTo>
                    <a:pt x="709" y="212"/>
                  </a:lnTo>
                  <a:lnTo>
                    <a:pt x="715" y="212"/>
                  </a:lnTo>
                  <a:lnTo>
                    <a:pt x="721" y="212"/>
                  </a:lnTo>
                  <a:lnTo>
                    <a:pt x="727" y="212"/>
                  </a:lnTo>
                  <a:lnTo>
                    <a:pt x="733" y="212"/>
                  </a:lnTo>
                  <a:lnTo>
                    <a:pt x="740" y="212"/>
                  </a:lnTo>
                  <a:lnTo>
                    <a:pt x="746" y="212"/>
                  </a:lnTo>
                  <a:lnTo>
                    <a:pt x="752" y="211"/>
                  </a:lnTo>
                  <a:lnTo>
                    <a:pt x="758" y="211"/>
                  </a:lnTo>
                  <a:lnTo>
                    <a:pt x="771" y="211"/>
                  </a:lnTo>
                  <a:lnTo>
                    <a:pt x="777" y="211"/>
                  </a:lnTo>
                  <a:lnTo>
                    <a:pt x="783" y="210"/>
                  </a:lnTo>
                  <a:lnTo>
                    <a:pt x="789" y="210"/>
                  </a:lnTo>
                  <a:lnTo>
                    <a:pt x="796" y="210"/>
                  </a:lnTo>
                  <a:lnTo>
                    <a:pt x="802" y="209"/>
                  </a:lnTo>
                  <a:lnTo>
                    <a:pt x="808" y="209"/>
                  </a:lnTo>
                  <a:lnTo>
                    <a:pt x="814" y="209"/>
                  </a:lnTo>
                  <a:lnTo>
                    <a:pt x="820" y="208"/>
                  </a:lnTo>
                  <a:lnTo>
                    <a:pt x="827" y="208"/>
                  </a:lnTo>
                  <a:lnTo>
                    <a:pt x="833" y="208"/>
                  </a:lnTo>
                  <a:lnTo>
                    <a:pt x="839" y="207"/>
                  </a:lnTo>
                  <a:lnTo>
                    <a:pt x="845" y="207"/>
                  </a:lnTo>
                  <a:lnTo>
                    <a:pt x="851" y="206"/>
                  </a:lnTo>
                  <a:lnTo>
                    <a:pt x="864" y="206"/>
                  </a:lnTo>
                  <a:lnTo>
                    <a:pt x="870" y="205"/>
                  </a:lnTo>
                  <a:lnTo>
                    <a:pt x="876" y="205"/>
                  </a:lnTo>
                  <a:lnTo>
                    <a:pt x="883" y="204"/>
                  </a:lnTo>
                  <a:lnTo>
                    <a:pt x="889" y="203"/>
                  </a:lnTo>
                  <a:lnTo>
                    <a:pt x="895" y="203"/>
                  </a:lnTo>
                  <a:lnTo>
                    <a:pt x="901" y="202"/>
                  </a:lnTo>
                  <a:lnTo>
                    <a:pt x="907" y="202"/>
                  </a:lnTo>
                  <a:lnTo>
                    <a:pt x="914" y="201"/>
                  </a:lnTo>
                  <a:lnTo>
                    <a:pt x="920" y="200"/>
                  </a:lnTo>
                  <a:lnTo>
                    <a:pt x="926" y="200"/>
                  </a:lnTo>
                  <a:lnTo>
                    <a:pt x="932" y="199"/>
                  </a:lnTo>
                  <a:lnTo>
                    <a:pt x="938" y="198"/>
                  </a:lnTo>
                  <a:lnTo>
                    <a:pt x="945" y="198"/>
                  </a:lnTo>
                  <a:lnTo>
                    <a:pt x="951" y="197"/>
                  </a:lnTo>
                  <a:lnTo>
                    <a:pt x="957" y="196"/>
                  </a:lnTo>
                  <a:lnTo>
                    <a:pt x="963" y="195"/>
                  </a:lnTo>
                  <a:lnTo>
                    <a:pt x="969" y="195"/>
                  </a:lnTo>
                  <a:lnTo>
                    <a:pt x="976" y="194"/>
                  </a:lnTo>
                  <a:lnTo>
                    <a:pt x="982" y="193"/>
                  </a:lnTo>
                  <a:lnTo>
                    <a:pt x="988" y="192"/>
                  </a:lnTo>
                  <a:lnTo>
                    <a:pt x="994" y="191"/>
                  </a:lnTo>
                  <a:lnTo>
                    <a:pt x="1001" y="190"/>
                  </a:lnTo>
                  <a:lnTo>
                    <a:pt x="1007" y="189"/>
                  </a:lnTo>
                  <a:lnTo>
                    <a:pt x="1013" y="188"/>
                  </a:lnTo>
                  <a:lnTo>
                    <a:pt x="1019" y="187"/>
                  </a:lnTo>
                  <a:lnTo>
                    <a:pt x="1025" y="186"/>
                  </a:lnTo>
                  <a:lnTo>
                    <a:pt x="1032" y="185"/>
                  </a:lnTo>
                  <a:lnTo>
                    <a:pt x="1038" y="184"/>
                  </a:lnTo>
                  <a:lnTo>
                    <a:pt x="1044" y="183"/>
                  </a:lnTo>
                  <a:lnTo>
                    <a:pt x="1050" y="182"/>
                  </a:lnTo>
                  <a:lnTo>
                    <a:pt x="1056" y="181"/>
                  </a:lnTo>
                  <a:lnTo>
                    <a:pt x="1063" y="180"/>
                  </a:lnTo>
                  <a:lnTo>
                    <a:pt x="1069" y="179"/>
                  </a:lnTo>
                  <a:lnTo>
                    <a:pt x="1075" y="177"/>
                  </a:lnTo>
                  <a:lnTo>
                    <a:pt x="1081" y="176"/>
                  </a:lnTo>
                  <a:lnTo>
                    <a:pt x="1088" y="175"/>
                  </a:lnTo>
                  <a:lnTo>
                    <a:pt x="1094" y="173"/>
                  </a:lnTo>
                  <a:lnTo>
                    <a:pt x="1100" y="172"/>
                  </a:lnTo>
                  <a:lnTo>
                    <a:pt x="1106" y="171"/>
                  </a:lnTo>
                  <a:lnTo>
                    <a:pt x="1112" y="169"/>
                  </a:lnTo>
                  <a:lnTo>
                    <a:pt x="1119" y="168"/>
                  </a:lnTo>
                  <a:lnTo>
                    <a:pt x="1125" y="166"/>
                  </a:lnTo>
                  <a:lnTo>
                    <a:pt x="1131" y="165"/>
                  </a:lnTo>
                  <a:lnTo>
                    <a:pt x="1137" y="163"/>
                  </a:lnTo>
                  <a:lnTo>
                    <a:pt x="1143" y="162"/>
                  </a:lnTo>
                  <a:lnTo>
                    <a:pt x="1150" y="160"/>
                  </a:lnTo>
                  <a:lnTo>
                    <a:pt x="1156" y="159"/>
                  </a:lnTo>
                  <a:lnTo>
                    <a:pt x="1162" y="157"/>
                  </a:lnTo>
                  <a:lnTo>
                    <a:pt x="1168" y="155"/>
                  </a:lnTo>
                  <a:lnTo>
                    <a:pt x="1174" y="153"/>
                  </a:lnTo>
                  <a:lnTo>
                    <a:pt x="1181" y="152"/>
                  </a:lnTo>
                  <a:lnTo>
                    <a:pt x="1187" y="150"/>
                  </a:lnTo>
                  <a:lnTo>
                    <a:pt x="1193" y="148"/>
                  </a:lnTo>
                  <a:lnTo>
                    <a:pt x="1199" y="146"/>
                  </a:lnTo>
                  <a:lnTo>
                    <a:pt x="1205" y="144"/>
                  </a:lnTo>
                  <a:lnTo>
                    <a:pt x="1212" y="142"/>
                  </a:lnTo>
                  <a:lnTo>
                    <a:pt x="1218" y="140"/>
                  </a:lnTo>
                  <a:lnTo>
                    <a:pt x="1224" y="137"/>
                  </a:lnTo>
                  <a:lnTo>
                    <a:pt x="1230" y="135"/>
                  </a:lnTo>
                  <a:lnTo>
                    <a:pt x="1236" y="133"/>
                  </a:lnTo>
                  <a:lnTo>
                    <a:pt x="1243" y="131"/>
                  </a:lnTo>
                  <a:lnTo>
                    <a:pt x="1249" y="128"/>
                  </a:lnTo>
                  <a:lnTo>
                    <a:pt x="1255" y="126"/>
                  </a:lnTo>
                  <a:lnTo>
                    <a:pt x="1261" y="123"/>
                  </a:lnTo>
                  <a:lnTo>
                    <a:pt x="1268" y="120"/>
                  </a:lnTo>
                  <a:lnTo>
                    <a:pt x="1274" y="118"/>
                  </a:lnTo>
                  <a:lnTo>
                    <a:pt x="1280" y="115"/>
                  </a:lnTo>
                  <a:lnTo>
                    <a:pt x="1286" y="112"/>
                  </a:lnTo>
                  <a:lnTo>
                    <a:pt x="1292" y="109"/>
                  </a:lnTo>
                  <a:lnTo>
                    <a:pt x="1299" y="106"/>
                  </a:lnTo>
                  <a:lnTo>
                    <a:pt x="1305" y="102"/>
                  </a:lnTo>
                  <a:lnTo>
                    <a:pt x="1311" y="99"/>
                  </a:lnTo>
                  <a:lnTo>
                    <a:pt x="1317" y="95"/>
                  </a:lnTo>
                  <a:lnTo>
                    <a:pt x="1323" y="91"/>
                  </a:lnTo>
                  <a:lnTo>
                    <a:pt x="1330" y="87"/>
                  </a:lnTo>
                  <a:lnTo>
                    <a:pt x="1342" y="78"/>
                  </a:lnTo>
                  <a:lnTo>
                    <a:pt x="1348" y="74"/>
                  </a:lnTo>
                  <a:lnTo>
                    <a:pt x="1354" y="68"/>
                  </a:lnTo>
                  <a:lnTo>
                    <a:pt x="1361" y="62"/>
                  </a:lnTo>
                  <a:lnTo>
                    <a:pt x="1367" y="56"/>
                  </a:lnTo>
                  <a:lnTo>
                    <a:pt x="1373" y="49"/>
                  </a:lnTo>
                  <a:lnTo>
                    <a:pt x="1379" y="40"/>
                  </a:lnTo>
                  <a:lnTo>
                    <a:pt x="1392"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Rectangle 41"/>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grpSp>
        <p:nvGrpSpPr>
          <p:cNvPr id="54" name="Group 45"/>
          <p:cNvGrpSpPr>
            <a:grpSpLocks/>
          </p:cNvGrpSpPr>
          <p:nvPr/>
        </p:nvGrpSpPr>
        <p:grpSpPr bwMode="auto">
          <a:xfrm>
            <a:off x="5966330" y="2144871"/>
            <a:ext cx="2233613" cy="363538"/>
            <a:chOff x="3732" y="1856"/>
            <a:chExt cx="1407" cy="229"/>
          </a:xfrm>
        </p:grpSpPr>
        <p:sp>
          <p:nvSpPr>
            <p:cNvPr id="55" name="Freeform 43"/>
            <p:cNvSpPr>
              <a:spLocks noEditPoints="1"/>
            </p:cNvSpPr>
            <p:nvPr/>
          </p:nvSpPr>
          <p:spPr bwMode="auto">
            <a:xfrm>
              <a:off x="3736" y="1856"/>
              <a:ext cx="1403" cy="220"/>
            </a:xfrm>
            <a:custGeom>
              <a:avLst/>
              <a:gdLst>
                <a:gd name="T0" fmla="*/ 36 w 1403"/>
                <a:gd name="T1" fmla="*/ 148 h 220"/>
                <a:gd name="T2" fmla="*/ 29 w 1403"/>
                <a:gd name="T3" fmla="*/ 174 h 220"/>
                <a:gd name="T4" fmla="*/ 77 w 1403"/>
                <a:gd name="T5" fmla="*/ 118 h 220"/>
                <a:gd name="T6" fmla="*/ 115 w 1403"/>
                <a:gd name="T7" fmla="*/ 98 h 220"/>
                <a:gd name="T8" fmla="*/ 144 w 1403"/>
                <a:gd name="T9" fmla="*/ 99 h 220"/>
                <a:gd name="T10" fmla="*/ 126 w 1403"/>
                <a:gd name="T11" fmla="*/ 107 h 220"/>
                <a:gd name="T12" fmla="*/ 101 w 1403"/>
                <a:gd name="T13" fmla="*/ 119 h 220"/>
                <a:gd name="T14" fmla="*/ 83 w 1403"/>
                <a:gd name="T15" fmla="*/ 129 h 220"/>
                <a:gd name="T16" fmla="*/ 215 w 1403"/>
                <a:gd name="T17" fmla="*/ 61 h 220"/>
                <a:gd name="T18" fmla="*/ 259 w 1403"/>
                <a:gd name="T19" fmla="*/ 49 h 220"/>
                <a:gd name="T20" fmla="*/ 249 w 1403"/>
                <a:gd name="T21" fmla="*/ 65 h 220"/>
                <a:gd name="T22" fmla="*/ 231 w 1403"/>
                <a:gd name="T23" fmla="*/ 70 h 220"/>
                <a:gd name="T24" fmla="*/ 206 w 1403"/>
                <a:gd name="T25" fmla="*/ 77 h 220"/>
                <a:gd name="T26" fmla="*/ 315 w 1403"/>
                <a:gd name="T27" fmla="*/ 36 h 220"/>
                <a:gd name="T28" fmla="*/ 358 w 1403"/>
                <a:gd name="T29" fmla="*/ 28 h 220"/>
                <a:gd name="T30" fmla="*/ 379 w 1403"/>
                <a:gd name="T31" fmla="*/ 38 h 220"/>
                <a:gd name="T32" fmla="*/ 354 w 1403"/>
                <a:gd name="T33" fmla="*/ 42 h 220"/>
                <a:gd name="T34" fmla="*/ 336 w 1403"/>
                <a:gd name="T35" fmla="*/ 45 h 220"/>
                <a:gd name="T36" fmla="*/ 311 w 1403"/>
                <a:gd name="T37" fmla="*/ 50 h 220"/>
                <a:gd name="T38" fmla="*/ 458 w 1403"/>
                <a:gd name="T39" fmla="*/ 14 h 220"/>
                <a:gd name="T40" fmla="*/ 502 w 1403"/>
                <a:gd name="T41" fmla="*/ 10 h 220"/>
                <a:gd name="T42" fmla="*/ 478 w 1403"/>
                <a:gd name="T43" fmla="*/ 25 h 220"/>
                <a:gd name="T44" fmla="*/ 441 w 1403"/>
                <a:gd name="T45" fmla="*/ 29 h 220"/>
                <a:gd name="T46" fmla="*/ 558 w 1403"/>
                <a:gd name="T47" fmla="*/ 5 h 220"/>
                <a:gd name="T48" fmla="*/ 601 w 1403"/>
                <a:gd name="T49" fmla="*/ 3 h 220"/>
                <a:gd name="T50" fmla="*/ 614 w 1403"/>
                <a:gd name="T51" fmla="*/ 15 h 220"/>
                <a:gd name="T52" fmla="*/ 571 w 1403"/>
                <a:gd name="T53" fmla="*/ 17 h 220"/>
                <a:gd name="T54" fmla="*/ 676 w 1403"/>
                <a:gd name="T55" fmla="*/ 0 h 220"/>
                <a:gd name="T56" fmla="*/ 720 w 1403"/>
                <a:gd name="T57" fmla="*/ 0 h 220"/>
                <a:gd name="T58" fmla="*/ 738 w 1403"/>
                <a:gd name="T59" fmla="*/ 13 h 220"/>
                <a:gd name="T60" fmla="*/ 701 w 1403"/>
                <a:gd name="T61" fmla="*/ 13 h 220"/>
                <a:gd name="T62" fmla="*/ 794 w 1403"/>
                <a:gd name="T63" fmla="*/ 2 h 220"/>
                <a:gd name="T64" fmla="*/ 832 w 1403"/>
                <a:gd name="T65" fmla="*/ 4 h 220"/>
                <a:gd name="T66" fmla="*/ 867 w 1403"/>
                <a:gd name="T67" fmla="*/ 19 h 220"/>
                <a:gd name="T68" fmla="*/ 825 w 1403"/>
                <a:gd name="T69" fmla="*/ 16 h 220"/>
                <a:gd name="T70" fmla="*/ 794 w 1403"/>
                <a:gd name="T71" fmla="*/ 2 h 220"/>
                <a:gd name="T72" fmla="*/ 950 w 1403"/>
                <a:gd name="T73" fmla="*/ 13 h 220"/>
                <a:gd name="T74" fmla="*/ 989 w 1403"/>
                <a:gd name="T75" fmla="*/ 18 h 220"/>
                <a:gd name="T76" fmla="*/ 974 w 1403"/>
                <a:gd name="T77" fmla="*/ 29 h 220"/>
                <a:gd name="T78" fmla="*/ 937 w 1403"/>
                <a:gd name="T79" fmla="*/ 25 h 220"/>
                <a:gd name="T80" fmla="*/ 1037 w 1403"/>
                <a:gd name="T81" fmla="*/ 25 h 220"/>
                <a:gd name="T82" fmla="*/ 1075 w 1403"/>
                <a:gd name="T83" fmla="*/ 32 h 220"/>
                <a:gd name="T84" fmla="*/ 1104 w 1403"/>
                <a:gd name="T85" fmla="*/ 51 h 220"/>
                <a:gd name="T86" fmla="*/ 1079 w 1403"/>
                <a:gd name="T87" fmla="*/ 46 h 220"/>
                <a:gd name="T88" fmla="*/ 1054 w 1403"/>
                <a:gd name="T89" fmla="*/ 41 h 220"/>
                <a:gd name="T90" fmla="*/ 1036 w 1403"/>
                <a:gd name="T91" fmla="*/ 38 h 220"/>
                <a:gd name="T92" fmla="*/ 1187 w 1403"/>
                <a:gd name="T93" fmla="*/ 58 h 220"/>
                <a:gd name="T94" fmla="*/ 1227 w 1403"/>
                <a:gd name="T95" fmla="*/ 71 h 220"/>
                <a:gd name="T96" fmla="*/ 1209 w 1403"/>
                <a:gd name="T97" fmla="*/ 78 h 220"/>
                <a:gd name="T98" fmla="*/ 1184 w 1403"/>
                <a:gd name="T99" fmla="*/ 71 h 220"/>
                <a:gd name="T100" fmla="*/ 1160 w 1403"/>
                <a:gd name="T101" fmla="*/ 64 h 220"/>
                <a:gd name="T102" fmla="*/ 1294 w 1403"/>
                <a:gd name="T103" fmla="*/ 98 h 220"/>
                <a:gd name="T104" fmla="*/ 1338 w 1403"/>
                <a:gd name="T105" fmla="*/ 123 h 220"/>
                <a:gd name="T106" fmla="*/ 1320 w 1403"/>
                <a:gd name="T107" fmla="*/ 126 h 220"/>
                <a:gd name="T108" fmla="*/ 1301 w 1403"/>
                <a:gd name="T109" fmla="*/ 116 h 220"/>
                <a:gd name="T110" fmla="*/ 1277 w 1403"/>
                <a:gd name="T111" fmla="*/ 104 h 220"/>
                <a:gd name="T112" fmla="*/ 1383 w 1403"/>
                <a:gd name="T113" fmla="*/ 162 h 220"/>
                <a:gd name="T114" fmla="*/ 1374 w 1403"/>
                <a:gd name="T115" fmla="*/ 171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3" h="220">
                  <a:moveTo>
                    <a:pt x="0" y="217"/>
                  </a:moveTo>
                  <a:lnTo>
                    <a:pt x="6" y="188"/>
                  </a:lnTo>
                  <a:lnTo>
                    <a:pt x="13" y="175"/>
                  </a:lnTo>
                  <a:lnTo>
                    <a:pt x="19" y="166"/>
                  </a:lnTo>
                  <a:lnTo>
                    <a:pt x="26" y="158"/>
                  </a:lnTo>
                  <a:lnTo>
                    <a:pt x="32" y="152"/>
                  </a:lnTo>
                  <a:lnTo>
                    <a:pt x="36" y="148"/>
                  </a:lnTo>
                  <a:lnTo>
                    <a:pt x="44" y="158"/>
                  </a:lnTo>
                  <a:lnTo>
                    <a:pt x="41" y="161"/>
                  </a:lnTo>
                  <a:lnTo>
                    <a:pt x="35" y="167"/>
                  </a:lnTo>
                  <a:lnTo>
                    <a:pt x="29" y="174"/>
                  </a:lnTo>
                  <a:lnTo>
                    <a:pt x="23" y="183"/>
                  </a:lnTo>
                  <a:lnTo>
                    <a:pt x="23" y="182"/>
                  </a:lnTo>
                  <a:lnTo>
                    <a:pt x="17" y="194"/>
                  </a:lnTo>
                  <a:lnTo>
                    <a:pt x="18" y="192"/>
                  </a:lnTo>
                  <a:lnTo>
                    <a:pt x="12" y="220"/>
                  </a:lnTo>
                  <a:lnTo>
                    <a:pt x="0" y="217"/>
                  </a:lnTo>
                  <a:close/>
                  <a:moveTo>
                    <a:pt x="77" y="118"/>
                  </a:moveTo>
                  <a:lnTo>
                    <a:pt x="77" y="118"/>
                  </a:lnTo>
                  <a:lnTo>
                    <a:pt x="83" y="114"/>
                  </a:lnTo>
                  <a:lnTo>
                    <a:pt x="90" y="111"/>
                  </a:lnTo>
                  <a:lnTo>
                    <a:pt x="96" y="108"/>
                  </a:lnTo>
                  <a:lnTo>
                    <a:pt x="102" y="104"/>
                  </a:lnTo>
                  <a:lnTo>
                    <a:pt x="108" y="101"/>
                  </a:lnTo>
                  <a:lnTo>
                    <a:pt x="115" y="98"/>
                  </a:lnTo>
                  <a:lnTo>
                    <a:pt x="121" y="95"/>
                  </a:lnTo>
                  <a:lnTo>
                    <a:pt x="127" y="92"/>
                  </a:lnTo>
                  <a:lnTo>
                    <a:pt x="134" y="90"/>
                  </a:lnTo>
                  <a:lnTo>
                    <a:pt x="140" y="87"/>
                  </a:lnTo>
                  <a:lnTo>
                    <a:pt x="144" y="85"/>
                  </a:lnTo>
                  <a:lnTo>
                    <a:pt x="148" y="97"/>
                  </a:lnTo>
                  <a:lnTo>
                    <a:pt x="144" y="99"/>
                  </a:lnTo>
                  <a:lnTo>
                    <a:pt x="138" y="102"/>
                  </a:lnTo>
                  <a:lnTo>
                    <a:pt x="132" y="104"/>
                  </a:lnTo>
                  <a:lnTo>
                    <a:pt x="126" y="107"/>
                  </a:lnTo>
                  <a:lnTo>
                    <a:pt x="120" y="110"/>
                  </a:lnTo>
                  <a:lnTo>
                    <a:pt x="114" y="113"/>
                  </a:lnTo>
                  <a:lnTo>
                    <a:pt x="107" y="116"/>
                  </a:lnTo>
                  <a:lnTo>
                    <a:pt x="101" y="119"/>
                  </a:lnTo>
                  <a:lnTo>
                    <a:pt x="95" y="122"/>
                  </a:lnTo>
                  <a:lnTo>
                    <a:pt x="89" y="126"/>
                  </a:lnTo>
                  <a:lnTo>
                    <a:pt x="83" y="129"/>
                  </a:lnTo>
                  <a:lnTo>
                    <a:pt x="77" y="118"/>
                  </a:lnTo>
                  <a:close/>
                  <a:moveTo>
                    <a:pt x="190" y="69"/>
                  </a:moveTo>
                  <a:lnTo>
                    <a:pt x="196" y="67"/>
                  </a:lnTo>
                  <a:lnTo>
                    <a:pt x="202" y="65"/>
                  </a:lnTo>
                  <a:lnTo>
                    <a:pt x="209" y="63"/>
                  </a:lnTo>
                  <a:lnTo>
                    <a:pt x="215" y="61"/>
                  </a:lnTo>
                  <a:lnTo>
                    <a:pt x="221" y="59"/>
                  </a:lnTo>
                  <a:lnTo>
                    <a:pt x="227" y="58"/>
                  </a:lnTo>
                  <a:lnTo>
                    <a:pt x="234" y="56"/>
                  </a:lnTo>
                  <a:lnTo>
                    <a:pt x="240" y="54"/>
                  </a:lnTo>
                  <a:lnTo>
                    <a:pt x="246" y="52"/>
                  </a:lnTo>
                  <a:lnTo>
                    <a:pt x="252" y="51"/>
                  </a:lnTo>
                  <a:lnTo>
                    <a:pt x="259" y="49"/>
                  </a:lnTo>
                  <a:lnTo>
                    <a:pt x="261" y="49"/>
                  </a:lnTo>
                  <a:lnTo>
                    <a:pt x="264" y="61"/>
                  </a:lnTo>
                  <a:lnTo>
                    <a:pt x="261" y="62"/>
                  </a:lnTo>
                  <a:lnTo>
                    <a:pt x="255" y="63"/>
                  </a:lnTo>
                  <a:lnTo>
                    <a:pt x="249" y="65"/>
                  </a:lnTo>
                  <a:lnTo>
                    <a:pt x="243" y="67"/>
                  </a:lnTo>
                  <a:lnTo>
                    <a:pt x="237" y="68"/>
                  </a:lnTo>
                  <a:lnTo>
                    <a:pt x="231" y="70"/>
                  </a:lnTo>
                  <a:lnTo>
                    <a:pt x="224" y="72"/>
                  </a:lnTo>
                  <a:lnTo>
                    <a:pt x="218" y="73"/>
                  </a:lnTo>
                  <a:lnTo>
                    <a:pt x="212" y="75"/>
                  </a:lnTo>
                  <a:lnTo>
                    <a:pt x="206" y="77"/>
                  </a:lnTo>
                  <a:lnTo>
                    <a:pt x="200" y="79"/>
                  </a:lnTo>
                  <a:lnTo>
                    <a:pt x="194" y="81"/>
                  </a:lnTo>
                  <a:lnTo>
                    <a:pt x="190" y="69"/>
                  </a:lnTo>
                  <a:close/>
                  <a:moveTo>
                    <a:pt x="309" y="38"/>
                  </a:moveTo>
                  <a:lnTo>
                    <a:pt x="315" y="36"/>
                  </a:lnTo>
                  <a:lnTo>
                    <a:pt x="321" y="35"/>
                  </a:lnTo>
                  <a:lnTo>
                    <a:pt x="327" y="34"/>
                  </a:lnTo>
                  <a:lnTo>
                    <a:pt x="333" y="33"/>
                  </a:lnTo>
                  <a:lnTo>
                    <a:pt x="340" y="32"/>
                  </a:lnTo>
                  <a:lnTo>
                    <a:pt x="346" y="31"/>
                  </a:lnTo>
                  <a:lnTo>
                    <a:pt x="352" y="29"/>
                  </a:lnTo>
                  <a:lnTo>
                    <a:pt x="358" y="28"/>
                  </a:lnTo>
                  <a:lnTo>
                    <a:pt x="365" y="27"/>
                  </a:lnTo>
                  <a:lnTo>
                    <a:pt x="371" y="26"/>
                  </a:lnTo>
                  <a:lnTo>
                    <a:pt x="377" y="25"/>
                  </a:lnTo>
                  <a:lnTo>
                    <a:pt x="381" y="25"/>
                  </a:lnTo>
                  <a:lnTo>
                    <a:pt x="383" y="37"/>
                  </a:lnTo>
                  <a:lnTo>
                    <a:pt x="379" y="38"/>
                  </a:lnTo>
                  <a:lnTo>
                    <a:pt x="373" y="39"/>
                  </a:lnTo>
                  <a:lnTo>
                    <a:pt x="367" y="40"/>
                  </a:lnTo>
                  <a:lnTo>
                    <a:pt x="360" y="41"/>
                  </a:lnTo>
                  <a:lnTo>
                    <a:pt x="354" y="42"/>
                  </a:lnTo>
                  <a:lnTo>
                    <a:pt x="348" y="43"/>
                  </a:lnTo>
                  <a:lnTo>
                    <a:pt x="342" y="44"/>
                  </a:lnTo>
                  <a:lnTo>
                    <a:pt x="336" y="45"/>
                  </a:lnTo>
                  <a:lnTo>
                    <a:pt x="329" y="47"/>
                  </a:lnTo>
                  <a:lnTo>
                    <a:pt x="323" y="48"/>
                  </a:lnTo>
                  <a:lnTo>
                    <a:pt x="317" y="49"/>
                  </a:lnTo>
                  <a:lnTo>
                    <a:pt x="311" y="50"/>
                  </a:lnTo>
                  <a:lnTo>
                    <a:pt x="309" y="38"/>
                  </a:lnTo>
                  <a:close/>
                  <a:moveTo>
                    <a:pt x="429" y="18"/>
                  </a:moveTo>
                  <a:lnTo>
                    <a:pt x="433" y="17"/>
                  </a:lnTo>
                  <a:lnTo>
                    <a:pt x="439" y="16"/>
                  </a:lnTo>
                  <a:lnTo>
                    <a:pt x="446" y="16"/>
                  </a:lnTo>
                  <a:lnTo>
                    <a:pt x="452" y="15"/>
                  </a:lnTo>
                  <a:lnTo>
                    <a:pt x="458" y="14"/>
                  </a:lnTo>
                  <a:lnTo>
                    <a:pt x="464" y="13"/>
                  </a:lnTo>
                  <a:lnTo>
                    <a:pt x="471" y="13"/>
                  </a:lnTo>
                  <a:lnTo>
                    <a:pt x="477" y="12"/>
                  </a:lnTo>
                  <a:lnTo>
                    <a:pt x="483" y="11"/>
                  </a:lnTo>
                  <a:lnTo>
                    <a:pt x="489" y="11"/>
                  </a:lnTo>
                  <a:lnTo>
                    <a:pt x="495" y="10"/>
                  </a:lnTo>
                  <a:lnTo>
                    <a:pt x="502" y="10"/>
                  </a:lnTo>
                  <a:lnTo>
                    <a:pt x="503" y="22"/>
                  </a:lnTo>
                  <a:lnTo>
                    <a:pt x="497" y="23"/>
                  </a:lnTo>
                  <a:lnTo>
                    <a:pt x="490" y="23"/>
                  </a:lnTo>
                  <a:lnTo>
                    <a:pt x="484" y="24"/>
                  </a:lnTo>
                  <a:lnTo>
                    <a:pt x="478" y="25"/>
                  </a:lnTo>
                  <a:lnTo>
                    <a:pt x="472" y="25"/>
                  </a:lnTo>
                  <a:lnTo>
                    <a:pt x="466" y="26"/>
                  </a:lnTo>
                  <a:lnTo>
                    <a:pt x="459" y="27"/>
                  </a:lnTo>
                  <a:lnTo>
                    <a:pt x="453" y="28"/>
                  </a:lnTo>
                  <a:lnTo>
                    <a:pt x="447" y="28"/>
                  </a:lnTo>
                  <a:lnTo>
                    <a:pt x="441" y="29"/>
                  </a:lnTo>
                  <a:lnTo>
                    <a:pt x="435" y="30"/>
                  </a:lnTo>
                  <a:lnTo>
                    <a:pt x="431" y="30"/>
                  </a:lnTo>
                  <a:lnTo>
                    <a:pt x="429" y="18"/>
                  </a:lnTo>
                  <a:close/>
                  <a:moveTo>
                    <a:pt x="551" y="6"/>
                  </a:moveTo>
                  <a:lnTo>
                    <a:pt x="552" y="6"/>
                  </a:lnTo>
                  <a:lnTo>
                    <a:pt x="558" y="5"/>
                  </a:lnTo>
                  <a:lnTo>
                    <a:pt x="564" y="5"/>
                  </a:lnTo>
                  <a:lnTo>
                    <a:pt x="570" y="4"/>
                  </a:lnTo>
                  <a:lnTo>
                    <a:pt x="576" y="4"/>
                  </a:lnTo>
                  <a:lnTo>
                    <a:pt x="583" y="4"/>
                  </a:lnTo>
                  <a:lnTo>
                    <a:pt x="589" y="3"/>
                  </a:lnTo>
                  <a:lnTo>
                    <a:pt x="595" y="3"/>
                  </a:lnTo>
                  <a:lnTo>
                    <a:pt x="601" y="3"/>
                  </a:lnTo>
                  <a:lnTo>
                    <a:pt x="608" y="2"/>
                  </a:lnTo>
                  <a:lnTo>
                    <a:pt x="614" y="2"/>
                  </a:lnTo>
                  <a:lnTo>
                    <a:pt x="620" y="2"/>
                  </a:lnTo>
                  <a:lnTo>
                    <a:pt x="624" y="2"/>
                  </a:lnTo>
                  <a:lnTo>
                    <a:pt x="624" y="15"/>
                  </a:lnTo>
                  <a:lnTo>
                    <a:pt x="621" y="15"/>
                  </a:lnTo>
                  <a:lnTo>
                    <a:pt x="614" y="15"/>
                  </a:lnTo>
                  <a:lnTo>
                    <a:pt x="608" y="15"/>
                  </a:lnTo>
                  <a:lnTo>
                    <a:pt x="602" y="15"/>
                  </a:lnTo>
                  <a:lnTo>
                    <a:pt x="596" y="16"/>
                  </a:lnTo>
                  <a:lnTo>
                    <a:pt x="590" y="16"/>
                  </a:lnTo>
                  <a:lnTo>
                    <a:pt x="583" y="16"/>
                  </a:lnTo>
                  <a:lnTo>
                    <a:pt x="577" y="17"/>
                  </a:lnTo>
                  <a:lnTo>
                    <a:pt x="571" y="17"/>
                  </a:lnTo>
                  <a:lnTo>
                    <a:pt x="565" y="18"/>
                  </a:lnTo>
                  <a:lnTo>
                    <a:pt x="559" y="18"/>
                  </a:lnTo>
                  <a:lnTo>
                    <a:pt x="552" y="18"/>
                  </a:lnTo>
                  <a:lnTo>
                    <a:pt x="551" y="6"/>
                  </a:lnTo>
                  <a:close/>
                  <a:moveTo>
                    <a:pt x="672" y="0"/>
                  </a:moveTo>
                  <a:lnTo>
                    <a:pt x="676" y="0"/>
                  </a:lnTo>
                  <a:lnTo>
                    <a:pt x="682" y="0"/>
                  </a:lnTo>
                  <a:lnTo>
                    <a:pt x="689" y="0"/>
                  </a:lnTo>
                  <a:lnTo>
                    <a:pt x="695" y="0"/>
                  </a:lnTo>
                  <a:lnTo>
                    <a:pt x="701" y="0"/>
                  </a:lnTo>
                  <a:lnTo>
                    <a:pt x="707" y="0"/>
                  </a:lnTo>
                  <a:lnTo>
                    <a:pt x="713" y="0"/>
                  </a:lnTo>
                  <a:lnTo>
                    <a:pt x="720" y="0"/>
                  </a:lnTo>
                  <a:lnTo>
                    <a:pt x="732" y="0"/>
                  </a:lnTo>
                  <a:lnTo>
                    <a:pt x="738" y="0"/>
                  </a:lnTo>
                  <a:lnTo>
                    <a:pt x="745" y="0"/>
                  </a:lnTo>
                  <a:lnTo>
                    <a:pt x="746" y="0"/>
                  </a:lnTo>
                  <a:lnTo>
                    <a:pt x="745" y="13"/>
                  </a:lnTo>
                  <a:lnTo>
                    <a:pt x="744" y="13"/>
                  </a:lnTo>
                  <a:lnTo>
                    <a:pt x="738" y="13"/>
                  </a:lnTo>
                  <a:lnTo>
                    <a:pt x="732" y="13"/>
                  </a:lnTo>
                  <a:lnTo>
                    <a:pt x="720" y="13"/>
                  </a:lnTo>
                  <a:lnTo>
                    <a:pt x="713" y="13"/>
                  </a:lnTo>
                  <a:lnTo>
                    <a:pt x="707" y="13"/>
                  </a:lnTo>
                  <a:lnTo>
                    <a:pt x="701" y="13"/>
                  </a:lnTo>
                  <a:lnTo>
                    <a:pt x="695" y="13"/>
                  </a:lnTo>
                  <a:lnTo>
                    <a:pt x="689" y="13"/>
                  </a:lnTo>
                  <a:lnTo>
                    <a:pt x="683" y="13"/>
                  </a:lnTo>
                  <a:lnTo>
                    <a:pt x="676" y="13"/>
                  </a:lnTo>
                  <a:lnTo>
                    <a:pt x="673" y="13"/>
                  </a:lnTo>
                  <a:lnTo>
                    <a:pt x="672" y="0"/>
                  </a:lnTo>
                  <a:close/>
                  <a:moveTo>
                    <a:pt x="794" y="2"/>
                  </a:moveTo>
                  <a:lnTo>
                    <a:pt x="795" y="2"/>
                  </a:lnTo>
                  <a:lnTo>
                    <a:pt x="801" y="2"/>
                  </a:lnTo>
                  <a:lnTo>
                    <a:pt x="807" y="2"/>
                  </a:lnTo>
                  <a:lnTo>
                    <a:pt x="813" y="3"/>
                  </a:lnTo>
                  <a:lnTo>
                    <a:pt x="819" y="3"/>
                  </a:lnTo>
                  <a:lnTo>
                    <a:pt x="826" y="3"/>
                  </a:lnTo>
                  <a:lnTo>
                    <a:pt x="832" y="4"/>
                  </a:lnTo>
                  <a:lnTo>
                    <a:pt x="838" y="4"/>
                  </a:lnTo>
                  <a:lnTo>
                    <a:pt x="844" y="4"/>
                  </a:lnTo>
                  <a:lnTo>
                    <a:pt x="851" y="5"/>
                  </a:lnTo>
                  <a:lnTo>
                    <a:pt x="857" y="5"/>
                  </a:lnTo>
                  <a:lnTo>
                    <a:pt x="863" y="6"/>
                  </a:lnTo>
                  <a:lnTo>
                    <a:pt x="867" y="6"/>
                  </a:lnTo>
                  <a:lnTo>
                    <a:pt x="867" y="19"/>
                  </a:lnTo>
                  <a:lnTo>
                    <a:pt x="862" y="18"/>
                  </a:lnTo>
                  <a:lnTo>
                    <a:pt x="856" y="18"/>
                  </a:lnTo>
                  <a:lnTo>
                    <a:pt x="850" y="18"/>
                  </a:lnTo>
                  <a:lnTo>
                    <a:pt x="844" y="17"/>
                  </a:lnTo>
                  <a:lnTo>
                    <a:pt x="837" y="17"/>
                  </a:lnTo>
                  <a:lnTo>
                    <a:pt x="831" y="16"/>
                  </a:lnTo>
                  <a:lnTo>
                    <a:pt x="825" y="16"/>
                  </a:lnTo>
                  <a:lnTo>
                    <a:pt x="819" y="16"/>
                  </a:lnTo>
                  <a:lnTo>
                    <a:pt x="813" y="15"/>
                  </a:lnTo>
                  <a:lnTo>
                    <a:pt x="806" y="15"/>
                  </a:lnTo>
                  <a:lnTo>
                    <a:pt x="800" y="15"/>
                  </a:lnTo>
                  <a:lnTo>
                    <a:pt x="794" y="15"/>
                  </a:lnTo>
                  <a:lnTo>
                    <a:pt x="794" y="2"/>
                  </a:lnTo>
                  <a:close/>
                  <a:moveTo>
                    <a:pt x="916" y="10"/>
                  </a:moveTo>
                  <a:lnTo>
                    <a:pt x="919" y="10"/>
                  </a:lnTo>
                  <a:lnTo>
                    <a:pt x="925" y="11"/>
                  </a:lnTo>
                  <a:lnTo>
                    <a:pt x="932" y="11"/>
                  </a:lnTo>
                  <a:lnTo>
                    <a:pt x="938" y="12"/>
                  </a:lnTo>
                  <a:lnTo>
                    <a:pt x="944" y="13"/>
                  </a:lnTo>
                  <a:lnTo>
                    <a:pt x="950" y="13"/>
                  </a:lnTo>
                  <a:lnTo>
                    <a:pt x="956" y="14"/>
                  </a:lnTo>
                  <a:lnTo>
                    <a:pt x="963" y="15"/>
                  </a:lnTo>
                  <a:lnTo>
                    <a:pt x="969" y="16"/>
                  </a:lnTo>
                  <a:lnTo>
                    <a:pt x="975" y="16"/>
                  </a:lnTo>
                  <a:lnTo>
                    <a:pt x="981" y="17"/>
                  </a:lnTo>
                  <a:lnTo>
                    <a:pt x="988" y="18"/>
                  </a:lnTo>
                  <a:lnTo>
                    <a:pt x="989" y="18"/>
                  </a:lnTo>
                  <a:lnTo>
                    <a:pt x="987" y="31"/>
                  </a:lnTo>
                  <a:lnTo>
                    <a:pt x="986" y="31"/>
                  </a:lnTo>
                  <a:lnTo>
                    <a:pt x="980" y="30"/>
                  </a:lnTo>
                  <a:lnTo>
                    <a:pt x="974" y="29"/>
                  </a:lnTo>
                  <a:lnTo>
                    <a:pt x="968" y="28"/>
                  </a:lnTo>
                  <a:lnTo>
                    <a:pt x="961" y="28"/>
                  </a:lnTo>
                  <a:lnTo>
                    <a:pt x="955" y="27"/>
                  </a:lnTo>
                  <a:lnTo>
                    <a:pt x="949" y="26"/>
                  </a:lnTo>
                  <a:lnTo>
                    <a:pt x="943" y="25"/>
                  </a:lnTo>
                  <a:lnTo>
                    <a:pt x="937" y="25"/>
                  </a:lnTo>
                  <a:lnTo>
                    <a:pt x="930" y="24"/>
                  </a:lnTo>
                  <a:lnTo>
                    <a:pt x="924" y="23"/>
                  </a:lnTo>
                  <a:lnTo>
                    <a:pt x="918" y="23"/>
                  </a:lnTo>
                  <a:lnTo>
                    <a:pt x="915" y="23"/>
                  </a:lnTo>
                  <a:lnTo>
                    <a:pt x="916" y="10"/>
                  </a:lnTo>
                  <a:close/>
                  <a:moveTo>
                    <a:pt x="1037" y="25"/>
                  </a:moveTo>
                  <a:lnTo>
                    <a:pt x="1038" y="25"/>
                  </a:lnTo>
                  <a:lnTo>
                    <a:pt x="1044" y="26"/>
                  </a:lnTo>
                  <a:lnTo>
                    <a:pt x="1050" y="27"/>
                  </a:lnTo>
                  <a:lnTo>
                    <a:pt x="1056" y="29"/>
                  </a:lnTo>
                  <a:lnTo>
                    <a:pt x="1063" y="30"/>
                  </a:lnTo>
                  <a:lnTo>
                    <a:pt x="1069" y="31"/>
                  </a:lnTo>
                  <a:lnTo>
                    <a:pt x="1075" y="32"/>
                  </a:lnTo>
                  <a:lnTo>
                    <a:pt x="1081" y="33"/>
                  </a:lnTo>
                  <a:lnTo>
                    <a:pt x="1094" y="36"/>
                  </a:lnTo>
                  <a:lnTo>
                    <a:pt x="1100" y="37"/>
                  </a:lnTo>
                  <a:lnTo>
                    <a:pt x="1106" y="38"/>
                  </a:lnTo>
                  <a:lnTo>
                    <a:pt x="1109" y="39"/>
                  </a:lnTo>
                  <a:lnTo>
                    <a:pt x="1107" y="51"/>
                  </a:lnTo>
                  <a:lnTo>
                    <a:pt x="1104" y="51"/>
                  </a:lnTo>
                  <a:lnTo>
                    <a:pt x="1098" y="49"/>
                  </a:lnTo>
                  <a:lnTo>
                    <a:pt x="1091" y="48"/>
                  </a:lnTo>
                  <a:lnTo>
                    <a:pt x="1092" y="48"/>
                  </a:lnTo>
                  <a:lnTo>
                    <a:pt x="1079" y="46"/>
                  </a:lnTo>
                  <a:lnTo>
                    <a:pt x="1073" y="45"/>
                  </a:lnTo>
                  <a:lnTo>
                    <a:pt x="1067" y="43"/>
                  </a:lnTo>
                  <a:lnTo>
                    <a:pt x="1060" y="42"/>
                  </a:lnTo>
                  <a:lnTo>
                    <a:pt x="1061" y="42"/>
                  </a:lnTo>
                  <a:lnTo>
                    <a:pt x="1054" y="41"/>
                  </a:lnTo>
                  <a:lnTo>
                    <a:pt x="1048" y="40"/>
                  </a:lnTo>
                  <a:lnTo>
                    <a:pt x="1042" y="39"/>
                  </a:lnTo>
                  <a:lnTo>
                    <a:pt x="1036" y="38"/>
                  </a:lnTo>
                  <a:lnTo>
                    <a:pt x="1035" y="38"/>
                  </a:lnTo>
                  <a:lnTo>
                    <a:pt x="1037" y="25"/>
                  </a:lnTo>
                  <a:close/>
                  <a:moveTo>
                    <a:pt x="1157" y="50"/>
                  </a:moveTo>
                  <a:lnTo>
                    <a:pt x="1163" y="51"/>
                  </a:lnTo>
                  <a:lnTo>
                    <a:pt x="1169" y="53"/>
                  </a:lnTo>
                  <a:lnTo>
                    <a:pt x="1175" y="55"/>
                  </a:lnTo>
                  <a:lnTo>
                    <a:pt x="1187" y="58"/>
                  </a:lnTo>
                  <a:lnTo>
                    <a:pt x="1194" y="60"/>
                  </a:lnTo>
                  <a:lnTo>
                    <a:pt x="1200" y="62"/>
                  </a:lnTo>
                  <a:lnTo>
                    <a:pt x="1206" y="64"/>
                  </a:lnTo>
                  <a:lnTo>
                    <a:pt x="1213" y="66"/>
                  </a:lnTo>
                  <a:lnTo>
                    <a:pt x="1219" y="68"/>
                  </a:lnTo>
                  <a:lnTo>
                    <a:pt x="1225" y="70"/>
                  </a:lnTo>
                  <a:lnTo>
                    <a:pt x="1227" y="71"/>
                  </a:lnTo>
                  <a:lnTo>
                    <a:pt x="1224" y="83"/>
                  </a:lnTo>
                  <a:lnTo>
                    <a:pt x="1221" y="82"/>
                  </a:lnTo>
                  <a:lnTo>
                    <a:pt x="1215" y="80"/>
                  </a:lnTo>
                  <a:lnTo>
                    <a:pt x="1209" y="78"/>
                  </a:lnTo>
                  <a:lnTo>
                    <a:pt x="1203" y="76"/>
                  </a:lnTo>
                  <a:lnTo>
                    <a:pt x="1197" y="74"/>
                  </a:lnTo>
                  <a:lnTo>
                    <a:pt x="1190" y="72"/>
                  </a:lnTo>
                  <a:lnTo>
                    <a:pt x="1184" y="71"/>
                  </a:lnTo>
                  <a:lnTo>
                    <a:pt x="1172" y="67"/>
                  </a:lnTo>
                  <a:lnTo>
                    <a:pt x="1166" y="65"/>
                  </a:lnTo>
                  <a:lnTo>
                    <a:pt x="1166" y="66"/>
                  </a:lnTo>
                  <a:lnTo>
                    <a:pt x="1160" y="64"/>
                  </a:lnTo>
                  <a:lnTo>
                    <a:pt x="1154" y="62"/>
                  </a:lnTo>
                  <a:lnTo>
                    <a:pt x="1157" y="50"/>
                  </a:lnTo>
                  <a:close/>
                  <a:moveTo>
                    <a:pt x="1274" y="88"/>
                  </a:moveTo>
                  <a:lnTo>
                    <a:pt x="1275" y="89"/>
                  </a:lnTo>
                  <a:lnTo>
                    <a:pt x="1282" y="92"/>
                  </a:lnTo>
                  <a:lnTo>
                    <a:pt x="1288" y="95"/>
                  </a:lnTo>
                  <a:lnTo>
                    <a:pt x="1294" y="98"/>
                  </a:lnTo>
                  <a:lnTo>
                    <a:pt x="1300" y="101"/>
                  </a:lnTo>
                  <a:lnTo>
                    <a:pt x="1307" y="104"/>
                  </a:lnTo>
                  <a:lnTo>
                    <a:pt x="1313" y="107"/>
                  </a:lnTo>
                  <a:lnTo>
                    <a:pt x="1319" y="111"/>
                  </a:lnTo>
                  <a:lnTo>
                    <a:pt x="1326" y="115"/>
                  </a:lnTo>
                  <a:lnTo>
                    <a:pt x="1332" y="118"/>
                  </a:lnTo>
                  <a:lnTo>
                    <a:pt x="1338" y="123"/>
                  </a:lnTo>
                  <a:lnTo>
                    <a:pt x="1340" y="123"/>
                  </a:lnTo>
                  <a:lnTo>
                    <a:pt x="1333" y="134"/>
                  </a:lnTo>
                  <a:lnTo>
                    <a:pt x="1332" y="133"/>
                  </a:lnTo>
                  <a:lnTo>
                    <a:pt x="1326" y="129"/>
                  </a:lnTo>
                  <a:lnTo>
                    <a:pt x="1326" y="130"/>
                  </a:lnTo>
                  <a:lnTo>
                    <a:pt x="1320" y="126"/>
                  </a:lnTo>
                  <a:lnTo>
                    <a:pt x="1314" y="122"/>
                  </a:lnTo>
                  <a:lnTo>
                    <a:pt x="1307" y="119"/>
                  </a:lnTo>
                  <a:lnTo>
                    <a:pt x="1308" y="119"/>
                  </a:lnTo>
                  <a:lnTo>
                    <a:pt x="1301" y="116"/>
                  </a:lnTo>
                  <a:lnTo>
                    <a:pt x="1295" y="113"/>
                  </a:lnTo>
                  <a:lnTo>
                    <a:pt x="1289" y="109"/>
                  </a:lnTo>
                  <a:lnTo>
                    <a:pt x="1289" y="110"/>
                  </a:lnTo>
                  <a:lnTo>
                    <a:pt x="1283" y="107"/>
                  </a:lnTo>
                  <a:lnTo>
                    <a:pt x="1277" y="104"/>
                  </a:lnTo>
                  <a:lnTo>
                    <a:pt x="1271" y="101"/>
                  </a:lnTo>
                  <a:lnTo>
                    <a:pt x="1269" y="100"/>
                  </a:lnTo>
                  <a:lnTo>
                    <a:pt x="1274" y="88"/>
                  </a:lnTo>
                  <a:close/>
                  <a:moveTo>
                    <a:pt x="1379" y="157"/>
                  </a:moveTo>
                  <a:lnTo>
                    <a:pt x="1383" y="162"/>
                  </a:lnTo>
                  <a:lnTo>
                    <a:pt x="1390" y="172"/>
                  </a:lnTo>
                  <a:lnTo>
                    <a:pt x="1403" y="212"/>
                  </a:lnTo>
                  <a:lnTo>
                    <a:pt x="1392" y="216"/>
                  </a:lnTo>
                  <a:lnTo>
                    <a:pt x="1379" y="177"/>
                  </a:lnTo>
                  <a:lnTo>
                    <a:pt x="1380" y="179"/>
                  </a:lnTo>
                  <a:lnTo>
                    <a:pt x="1374" y="170"/>
                  </a:lnTo>
                  <a:lnTo>
                    <a:pt x="1374" y="171"/>
                  </a:lnTo>
                  <a:lnTo>
                    <a:pt x="1370" y="165"/>
                  </a:lnTo>
                  <a:lnTo>
                    <a:pt x="1379" y="157"/>
                  </a:lnTo>
                  <a:close/>
                </a:path>
              </a:pathLst>
            </a:custGeom>
            <a:solidFill>
              <a:schemeClr val="bg1"/>
            </a:solidFill>
            <a:ln w="1588" cap="flat">
              <a:solidFill>
                <a:schemeClr val="bg1"/>
              </a:solidFill>
              <a:prstDash val="solid"/>
              <a:bevel/>
              <a:headEnd/>
              <a:tailEnd/>
            </a:ln>
          </p:spPr>
          <p:txBody>
            <a:bodyPr/>
            <a:lstStyle/>
            <a:p>
              <a:endParaRPr lang="en-US"/>
            </a:p>
          </p:txBody>
        </p:sp>
        <p:sp>
          <p:nvSpPr>
            <p:cNvPr id="56" name="Rectangle 44"/>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57" name="Line 46"/>
          <p:cNvSpPr>
            <a:spLocks noChangeShapeType="1"/>
          </p:cNvSpPr>
          <p:nvPr/>
        </p:nvSpPr>
        <p:spPr bwMode="auto">
          <a:xfrm flipV="1">
            <a:off x="5982205" y="681196"/>
            <a:ext cx="1103313" cy="180975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 name="Line 48"/>
          <p:cNvSpPr>
            <a:spLocks noChangeShapeType="1"/>
          </p:cNvSpPr>
          <p:nvPr/>
        </p:nvSpPr>
        <p:spPr bwMode="auto">
          <a:xfrm>
            <a:off x="7085517" y="681197"/>
            <a:ext cx="1103312" cy="1782763"/>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9" name="Freeform 47"/>
          <p:cNvSpPr>
            <a:spLocks noEditPoints="1"/>
          </p:cNvSpPr>
          <p:nvPr/>
        </p:nvSpPr>
        <p:spPr bwMode="auto">
          <a:xfrm>
            <a:off x="7085277" y="681197"/>
            <a:ext cx="19050" cy="1751013"/>
          </a:xfrm>
          <a:custGeom>
            <a:avLst/>
            <a:gdLst>
              <a:gd name="T0" fmla="*/ 12 w 12"/>
              <a:gd name="T1" fmla="*/ 0 h 1103"/>
              <a:gd name="T2" fmla="*/ 12 w 12"/>
              <a:gd name="T3" fmla="*/ 77 h 1103"/>
              <a:gd name="T4" fmla="*/ 0 w 12"/>
              <a:gd name="T5" fmla="*/ 77 h 1103"/>
              <a:gd name="T6" fmla="*/ 0 w 12"/>
              <a:gd name="T7" fmla="*/ 0 h 1103"/>
              <a:gd name="T8" fmla="*/ 12 w 12"/>
              <a:gd name="T9" fmla="*/ 0 h 1103"/>
              <a:gd name="T10" fmla="*/ 12 w 12"/>
              <a:gd name="T11" fmla="*/ 129 h 1103"/>
              <a:gd name="T12" fmla="*/ 12 w 12"/>
              <a:gd name="T13" fmla="*/ 206 h 1103"/>
              <a:gd name="T14" fmla="*/ 0 w 12"/>
              <a:gd name="T15" fmla="*/ 206 h 1103"/>
              <a:gd name="T16" fmla="*/ 0 w 12"/>
              <a:gd name="T17" fmla="*/ 129 h 1103"/>
              <a:gd name="T18" fmla="*/ 12 w 12"/>
              <a:gd name="T19" fmla="*/ 129 h 1103"/>
              <a:gd name="T20" fmla="*/ 12 w 12"/>
              <a:gd name="T21" fmla="*/ 257 h 1103"/>
              <a:gd name="T22" fmla="*/ 12 w 12"/>
              <a:gd name="T23" fmla="*/ 334 h 1103"/>
              <a:gd name="T24" fmla="*/ 0 w 12"/>
              <a:gd name="T25" fmla="*/ 334 h 1103"/>
              <a:gd name="T26" fmla="*/ 0 w 12"/>
              <a:gd name="T27" fmla="*/ 257 h 1103"/>
              <a:gd name="T28" fmla="*/ 12 w 12"/>
              <a:gd name="T29" fmla="*/ 257 h 1103"/>
              <a:gd name="T30" fmla="*/ 12 w 12"/>
              <a:gd name="T31" fmla="*/ 385 h 1103"/>
              <a:gd name="T32" fmla="*/ 12 w 12"/>
              <a:gd name="T33" fmla="*/ 462 h 1103"/>
              <a:gd name="T34" fmla="*/ 0 w 12"/>
              <a:gd name="T35" fmla="*/ 462 h 1103"/>
              <a:gd name="T36" fmla="*/ 0 w 12"/>
              <a:gd name="T37" fmla="*/ 385 h 1103"/>
              <a:gd name="T38" fmla="*/ 12 w 12"/>
              <a:gd name="T39" fmla="*/ 385 h 1103"/>
              <a:gd name="T40" fmla="*/ 12 w 12"/>
              <a:gd name="T41" fmla="*/ 513 h 1103"/>
              <a:gd name="T42" fmla="*/ 12 w 12"/>
              <a:gd name="T43" fmla="*/ 590 h 1103"/>
              <a:gd name="T44" fmla="*/ 0 w 12"/>
              <a:gd name="T45" fmla="*/ 590 h 1103"/>
              <a:gd name="T46" fmla="*/ 0 w 12"/>
              <a:gd name="T47" fmla="*/ 513 h 1103"/>
              <a:gd name="T48" fmla="*/ 12 w 12"/>
              <a:gd name="T49" fmla="*/ 513 h 1103"/>
              <a:gd name="T50" fmla="*/ 12 w 12"/>
              <a:gd name="T51" fmla="*/ 642 h 1103"/>
              <a:gd name="T52" fmla="*/ 12 w 12"/>
              <a:gd name="T53" fmla="*/ 719 h 1103"/>
              <a:gd name="T54" fmla="*/ 0 w 12"/>
              <a:gd name="T55" fmla="*/ 719 h 1103"/>
              <a:gd name="T56" fmla="*/ 0 w 12"/>
              <a:gd name="T57" fmla="*/ 642 h 1103"/>
              <a:gd name="T58" fmla="*/ 12 w 12"/>
              <a:gd name="T59" fmla="*/ 642 h 1103"/>
              <a:gd name="T60" fmla="*/ 12 w 12"/>
              <a:gd name="T61" fmla="*/ 770 h 1103"/>
              <a:gd name="T62" fmla="*/ 12 w 12"/>
              <a:gd name="T63" fmla="*/ 847 h 1103"/>
              <a:gd name="T64" fmla="*/ 0 w 12"/>
              <a:gd name="T65" fmla="*/ 847 h 1103"/>
              <a:gd name="T66" fmla="*/ 0 w 12"/>
              <a:gd name="T67" fmla="*/ 770 h 1103"/>
              <a:gd name="T68" fmla="*/ 12 w 12"/>
              <a:gd name="T69" fmla="*/ 770 h 1103"/>
              <a:gd name="T70" fmla="*/ 12 w 12"/>
              <a:gd name="T71" fmla="*/ 898 h 1103"/>
              <a:gd name="T72" fmla="*/ 12 w 12"/>
              <a:gd name="T73" fmla="*/ 975 h 1103"/>
              <a:gd name="T74" fmla="*/ 0 w 12"/>
              <a:gd name="T75" fmla="*/ 975 h 1103"/>
              <a:gd name="T76" fmla="*/ 0 w 12"/>
              <a:gd name="T77" fmla="*/ 898 h 1103"/>
              <a:gd name="T78" fmla="*/ 12 w 12"/>
              <a:gd name="T79" fmla="*/ 898 h 1103"/>
              <a:gd name="T80" fmla="*/ 12 w 12"/>
              <a:gd name="T81" fmla="*/ 1027 h 1103"/>
              <a:gd name="T82" fmla="*/ 12 w 12"/>
              <a:gd name="T83" fmla="*/ 1103 h 1103"/>
              <a:gd name="T84" fmla="*/ 0 w 12"/>
              <a:gd name="T85" fmla="*/ 1103 h 1103"/>
              <a:gd name="T86" fmla="*/ 0 w 12"/>
              <a:gd name="T87" fmla="*/ 1027 h 1103"/>
              <a:gd name="T88" fmla="*/ 12 w 12"/>
              <a:gd name="T89" fmla="*/ 102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1103">
                <a:moveTo>
                  <a:pt x="12" y="0"/>
                </a:moveTo>
                <a:lnTo>
                  <a:pt x="12" y="77"/>
                </a:lnTo>
                <a:lnTo>
                  <a:pt x="0" y="77"/>
                </a:lnTo>
                <a:lnTo>
                  <a:pt x="0" y="0"/>
                </a:lnTo>
                <a:lnTo>
                  <a:pt x="12" y="0"/>
                </a:lnTo>
                <a:close/>
                <a:moveTo>
                  <a:pt x="12" y="129"/>
                </a:moveTo>
                <a:lnTo>
                  <a:pt x="12" y="206"/>
                </a:lnTo>
                <a:lnTo>
                  <a:pt x="0" y="206"/>
                </a:lnTo>
                <a:lnTo>
                  <a:pt x="0" y="129"/>
                </a:lnTo>
                <a:lnTo>
                  <a:pt x="12" y="129"/>
                </a:lnTo>
                <a:close/>
                <a:moveTo>
                  <a:pt x="12" y="257"/>
                </a:moveTo>
                <a:lnTo>
                  <a:pt x="12" y="334"/>
                </a:lnTo>
                <a:lnTo>
                  <a:pt x="0" y="334"/>
                </a:lnTo>
                <a:lnTo>
                  <a:pt x="0" y="257"/>
                </a:lnTo>
                <a:lnTo>
                  <a:pt x="12" y="257"/>
                </a:lnTo>
                <a:close/>
                <a:moveTo>
                  <a:pt x="12" y="385"/>
                </a:moveTo>
                <a:lnTo>
                  <a:pt x="12" y="462"/>
                </a:lnTo>
                <a:lnTo>
                  <a:pt x="0" y="462"/>
                </a:lnTo>
                <a:lnTo>
                  <a:pt x="0" y="385"/>
                </a:lnTo>
                <a:lnTo>
                  <a:pt x="12" y="385"/>
                </a:lnTo>
                <a:close/>
                <a:moveTo>
                  <a:pt x="12" y="513"/>
                </a:moveTo>
                <a:lnTo>
                  <a:pt x="12" y="590"/>
                </a:lnTo>
                <a:lnTo>
                  <a:pt x="0" y="590"/>
                </a:lnTo>
                <a:lnTo>
                  <a:pt x="0" y="513"/>
                </a:lnTo>
                <a:lnTo>
                  <a:pt x="12" y="513"/>
                </a:lnTo>
                <a:close/>
                <a:moveTo>
                  <a:pt x="12" y="642"/>
                </a:moveTo>
                <a:lnTo>
                  <a:pt x="12" y="719"/>
                </a:lnTo>
                <a:lnTo>
                  <a:pt x="0" y="719"/>
                </a:lnTo>
                <a:lnTo>
                  <a:pt x="0" y="642"/>
                </a:lnTo>
                <a:lnTo>
                  <a:pt x="12" y="642"/>
                </a:lnTo>
                <a:close/>
                <a:moveTo>
                  <a:pt x="12" y="770"/>
                </a:moveTo>
                <a:lnTo>
                  <a:pt x="12" y="847"/>
                </a:lnTo>
                <a:lnTo>
                  <a:pt x="0" y="847"/>
                </a:lnTo>
                <a:lnTo>
                  <a:pt x="0" y="770"/>
                </a:lnTo>
                <a:lnTo>
                  <a:pt x="12" y="770"/>
                </a:lnTo>
                <a:close/>
                <a:moveTo>
                  <a:pt x="12" y="898"/>
                </a:moveTo>
                <a:lnTo>
                  <a:pt x="12" y="975"/>
                </a:lnTo>
                <a:lnTo>
                  <a:pt x="0" y="975"/>
                </a:lnTo>
                <a:lnTo>
                  <a:pt x="0" y="898"/>
                </a:lnTo>
                <a:lnTo>
                  <a:pt x="12" y="898"/>
                </a:lnTo>
                <a:close/>
                <a:moveTo>
                  <a:pt x="12" y="1027"/>
                </a:moveTo>
                <a:lnTo>
                  <a:pt x="12" y="1103"/>
                </a:lnTo>
                <a:lnTo>
                  <a:pt x="0" y="1103"/>
                </a:lnTo>
                <a:lnTo>
                  <a:pt x="0" y="1027"/>
                </a:lnTo>
                <a:lnTo>
                  <a:pt x="12" y="1027"/>
                </a:lnTo>
                <a:close/>
              </a:path>
            </a:pathLst>
          </a:custGeom>
          <a:solidFill>
            <a:srgbClr val="FFC000"/>
          </a:solidFill>
          <a:ln w="1588" cap="flat">
            <a:solidFill>
              <a:srgbClr val="FFC000"/>
            </a:solidFill>
            <a:prstDash val="solid"/>
            <a:bevel/>
            <a:headEnd/>
            <a:tailEnd/>
          </a:ln>
        </p:spPr>
        <p:txBody>
          <a:bodyPr/>
          <a:lstStyle/>
          <a:p>
            <a:pPr>
              <a:defRPr/>
            </a:pPr>
            <a:endParaRPr lang="en-US"/>
          </a:p>
        </p:txBody>
      </p:sp>
      <p:grpSp>
        <p:nvGrpSpPr>
          <p:cNvPr id="60" name="Group 58"/>
          <p:cNvGrpSpPr>
            <a:grpSpLocks/>
          </p:cNvGrpSpPr>
          <p:nvPr/>
        </p:nvGrpSpPr>
        <p:grpSpPr bwMode="auto">
          <a:xfrm>
            <a:off x="7072826" y="2152811"/>
            <a:ext cx="250826" cy="338137"/>
            <a:chOff x="4429" y="1861"/>
            <a:chExt cx="158" cy="213"/>
          </a:xfrm>
        </p:grpSpPr>
        <p:sp>
          <p:nvSpPr>
            <p:cNvPr id="61" name="Oval 55"/>
            <p:cNvSpPr>
              <a:spLocks noChangeArrowheads="1"/>
            </p:cNvSpPr>
            <p:nvPr/>
          </p:nvSpPr>
          <p:spPr bwMode="auto">
            <a:xfrm>
              <a:off x="4429" y="2057"/>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2" name="Oval 56"/>
            <p:cNvSpPr>
              <a:spLocks noChangeArrowheads="1"/>
            </p:cNvSpPr>
            <p:nvPr/>
          </p:nvSpPr>
          <p:spPr bwMode="auto">
            <a:xfrm>
              <a:off x="4429" y="2057"/>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3" name="Rectangle 57"/>
            <p:cNvSpPr>
              <a:spLocks noChangeArrowheads="1"/>
            </p:cNvSpPr>
            <p:nvPr/>
          </p:nvSpPr>
          <p:spPr bwMode="auto">
            <a:xfrm>
              <a:off x="4470" y="186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dirty="0">
                  <a:solidFill>
                    <a:srgbClr val="FFFF00"/>
                  </a:solidFill>
                  <a:latin typeface="Times New Roman" panose="02020603050405020304" pitchFamily="18" charset="0"/>
                </a:rPr>
                <a:t>O</a:t>
              </a:r>
              <a:endParaRPr lang="en-US" altLang="en-US" sz="2000" dirty="0"/>
            </a:p>
          </p:txBody>
        </p:sp>
      </p:grpSp>
      <p:sp>
        <p:nvSpPr>
          <p:cNvPr id="64" name="Oval 59"/>
          <p:cNvSpPr>
            <a:spLocks noChangeArrowheads="1"/>
          </p:cNvSpPr>
          <p:nvPr/>
        </p:nvSpPr>
        <p:spPr bwMode="auto">
          <a:xfrm>
            <a:off x="5963154" y="2454435"/>
            <a:ext cx="19050" cy="2063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5" name="Oval 60"/>
          <p:cNvSpPr>
            <a:spLocks noChangeArrowheads="1"/>
          </p:cNvSpPr>
          <p:nvPr/>
        </p:nvSpPr>
        <p:spPr bwMode="auto">
          <a:xfrm>
            <a:off x="8122154" y="2363946"/>
            <a:ext cx="19050" cy="20638"/>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66" name="Group 63"/>
          <p:cNvGrpSpPr>
            <a:grpSpLocks/>
          </p:cNvGrpSpPr>
          <p:nvPr/>
        </p:nvGrpSpPr>
        <p:grpSpPr bwMode="auto">
          <a:xfrm>
            <a:off x="5969504" y="2478246"/>
            <a:ext cx="25400" cy="26988"/>
            <a:chOff x="3734" y="2066"/>
            <a:chExt cx="16" cy="17"/>
          </a:xfrm>
        </p:grpSpPr>
        <p:sp>
          <p:nvSpPr>
            <p:cNvPr id="67" name="Oval 61"/>
            <p:cNvSpPr>
              <a:spLocks noChangeArrowheads="1"/>
            </p:cNvSpPr>
            <p:nvPr/>
          </p:nvSpPr>
          <p:spPr bwMode="auto">
            <a:xfrm>
              <a:off x="3734" y="2066"/>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8" name="Oval 62"/>
            <p:cNvSpPr>
              <a:spLocks noChangeArrowheads="1"/>
            </p:cNvSpPr>
            <p:nvPr/>
          </p:nvSpPr>
          <p:spPr bwMode="auto">
            <a:xfrm>
              <a:off x="3734" y="2066"/>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cxnSp>
        <p:nvCxnSpPr>
          <p:cNvPr id="69" name="Straight Connector 68"/>
          <p:cNvCxnSpPr>
            <a:endCxn id="62" idx="6"/>
          </p:cNvCxnSpPr>
          <p:nvPr/>
        </p:nvCxnSpPr>
        <p:spPr>
          <a:xfrm flipV="1">
            <a:off x="5983249" y="2477455"/>
            <a:ext cx="1114977" cy="5556"/>
          </a:xfrm>
          <a:prstGeom prst="line">
            <a:avLst/>
          </a:prstGeom>
          <a:ln w="19050">
            <a:solidFill>
              <a:srgbClr val="FFC000"/>
            </a:solidFill>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6165224" y="1190178"/>
                <a:ext cx="49084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0" smtClean="0">
                          <a:solidFill>
                            <a:schemeClr val="bg1"/>
                          </a:solidFill>
                          <a:latin typeface="Cambria Math" panose="02040503050406030204" pitchFamily="18" charset="0"/>
                        </a:rPr>
                        <m:t>𝓁</m:t>
                      </m:r>
                    </m:oMath>
                  </m:oMathPara>
                </a14:m>
                <a:endParaRPr lang="en-US" sz="3200" dirty="0">
                  <a:solidFill>
                    <a:schemeClr val="bg1"/>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6165224" y="1190178"/>
                <a:ext cx="490840" cy="584775"/>
              </a:xfrm>
              <a:prstGeom prst="rect">
                <a:avLst/>
              </a:prstGeom>
              <a:blipFill rotWithShape="0">
                <a:blip r:embed="rId10"/>
                <a:stretch>
                  <a:fillRect/>
                </a:stretch>
              </a:blipFill>
            </p:spPr>
            <p:txBody>
              <a:bodyPr/>
              <a:lstStyle/>
              <a:p>
                <a:r>
                  <a:rPr lang="en-US">
                    <a:noFill/>
                  </a:rPr>
                  <a:t> </a:t>
                </a:r>
              </a:p>
            </p:txBody>
          </p:sp>
        </mc:Fallback>
      </mc:AlternateContent>
      <p:sp>
        <p:nvSpPr>
          <p:cNvPr id="71" name="TextBox 70"/>
          <p:cNvSpPr txBox="1"/>
          <p:nvPr/>
        </p:nvSpPr>
        <p:spPr>
          <a:xfrm>
            <a:off x="6495162" y="2385979"/>
            <a:ext cx="797112" cy="523220"/>
          </a:xfrm>
          <a:prstGeom prst="rect">
            <a:avLst/>
          </a:prstGeom>
          <a:noFill/>
        </p:spPr>
        <p:txBody>
          <a:bodyPr wrap="square" rtlCol="0">
            <a:spAutoFit/>
          </a:bodyPr>
          <a:lstStyle/>
          <a:p>
            <a:r>
              <a:rPr lang="vi-VN" sz="2800" dirty="0">
                <a:solidFill>
                  <a:srgbClr val="FFFF00"/>
                </a:solidFill>
              </a:rPr>
              <a:t>r </a:t>
            </a:r>
            <a:endParaRPr lang="en-US" sz="2800" dirty="0">
              <a:solidFill>
                <a:srgbClr val="FFFF00"/>
              </a:solidFill>
            </a:endParaRPr>
          </a:p>
        </p:txBody>
      </p:sp>
      <p:sp>
        <p:nvSpPr>
          <p:cNvPr id="72" name="TextBox 71"/>
          <p:cNvSpPr txBox="1"/>
          <p:nvPr/>
        </p:nvSpPr>
        <p:spPr>
          <a:xfrm>
            <a:off x="7104327" y="1460542"/>
            <a:ext cx="286388" cy="523220"/>
          </a:xfrm>
          <a:prstGeom prst="rect">
            <a:avLst/>
          </a:prstGeom>
          <a:noFill/>
        </p:spPr>
        <p:txBody>
          <a:bodyPr wrap="square" rtlCol="0">
            <a:spAutoFit/>
          </a:bodyPr>
          <a:lstStyle/>
          <a:p>
            <a:r>
              <a:rPr lang="vi-VN" sz="2800" dirty="0">
                <a:solidFill>
                  <a:schemeClr val="bg1"/>
                </a:solidFill>
              </a:rPr>
              <a:t>h</a:t>
            </a:r>
            <a:endParaRPr lang="en-US" sz="2800" dirty="0">
              <a:solidFill>
                <a:schemeClr val="bg1"/>
              </a:solidFill>
            </a:endParaRPr>
          </a:p>
        </p:txBody>
      </p:sp>
      <p:sp>
        <p:nvSpPr>
          <p:cNvPr id="88" name="Rectangle 87"/>
          <p:cNvSpPr/>
          <p:nvPr/>
        </p:nvSpPr>
        <p:spPr>
          <a:xfrm>
            <a:off x="6921251" y="2300119"/>
            <a:ext cx="176976" cy="170189"/>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919498" y="798169"/>
            <a:ext cx="2633020" cy="1548818"/>
            <a:chOff x="8654105" y="4279001"/>
            <a:chExt cx="2633020" cy="1548818"/>
          </a:xfrm>
        </p:grpSpPr>
        <p:sp>
          <p:nvSpPr>
            <p:cNvPr id="3" name="Oval Callout 2"/>
            <p:cNvSpPr/>
            <p:nvPr/>
          </p:nvSpPr>
          <p:spPr>
            <a:xfrm>
              <a:off x="8654105" y="4279001"/>
              <a:ext cx="2633020" cy="1548818"/>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8784396" y="4457764"/>
                  <a:ext cx="2413847" cy="9017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V</m:t>
                            </m:r>
                          </m:e>
                          <m:sub>
                            <m:r>
                              <m:rPr>
                                <m:sty m:val="p"/>
                              </m:rPr>
                              <a:rPr lang="vi-VN" sz="2800" b="0" i="0" smtClean="0">
                                <a:solidFill>
                                  <a:srgbClr val="FFFF00"/>
                                </a:solidFill>
                                <a:latin typeface="Cambria Math" panose="02040503050406030204" pitchFamily="18" charset="0"/>
                              </a:rPr>
                              <m:t>n</m:t>
                            </m:r>
                            <m:r>
                              <a:rPr lang="vi-VN" sz="2800" b="0" i="0" smtClean="0">
                                <a:solidFill>
                                  <a:srgbClr val="FFFF00"/>
                                </a:solidFill>
                                <a:latin typeface="Cambria Math" panose="02040503050406030204" pitchFamily="18" charset="0"/>
                              </a:rPr>
                              <m:t>ó</m:t>
                            </m:r>
                            <m:r>
                              <m:rPr>
                                <m:sty m:val="p"/>
                              </m:rPr>
                              <a:rPr lang="vi-VN" sz="2800" b="0" i="0" smtClean="0">
                                <a:solidFill>
                                  <a:srgbClr val="FFFF00"/>
                                </a:solidFill>
                                <a:latin typeface="Cambria Math" panose="02040503050406030204" pitchFamily="18" charset="0"/>
                              </a:rPr>
                              <m:t>n</m:t>
                            </m:r>
                          </m:sub>
                        </m:sSub>
                        <m:r>
                          <a:rPr lang="en-US" sz="2800" i="0">
                            <a:solidFill>
                              <a:srgbClr val="FFFF00"/>
                            </a:solidFill>
                            <a:latin typeface="Cambria Math" panose="02040503050406030204" pitchFamily="18" charset="0"/>
                          </a:rPr>
                          <m:t>=</m:t>
                        </m:r>
                        <m:f>
                          <m:fPr>
                            <m:ctrlPr>
                              <a:rPr lang="en-US" sz="2800" i="1">
                                <a:solidFill>
                                  <a:srgbClr val="FFFF00"/>
                                </a:solidFill>
                                <a:latin typeface="Cambria Math" panose="02040503050406030204" pitchFamily="18" charset="0"/>
                              </a:rPr>
                            </m:ctrlPr>
                          </m:fPr>
                          <m:num>
                            <m:r>
                              <a:rPr lang="en-US" sz="2800" i="0">
                                <a:solidFill>
                                  <a:srgbClr val="FFFF00"/>
                                </a:solidFill>
                                <a:latin typeface="Cambria Math" panose="02040503050406030204" pitchFamily="18" charset="0"/>
                              </a:rPr>
                              <m:t>1</m:t>
                            </m:r>
                          </m:num>
                          <m:den>
                            <m:r>
                              <a:rPr lang="en-US" sz="2800" i="0">
                                <a:solidFill>
                                  <a:srgbClr val="FFFF00"/>
                                </a:solidFill>
                                <a:latin typeface="Cambria Math" panose="02040503050406030204" pitchFamily="18" charset="0"/>
                              </a:rPr>
                              <m:t>3</m:t>
                            </m:r>
                          </m:den>
                        </m:f>
                        <m:r>
                          <m:rPr>
                            <m:sty m:val="p"/>
                          </m:rPr>
                          <a:rPr lang="en-US" sz="2800" i="0">
                            <a:solidFill>
                              <a:srgbClr val="FFFF00"/>
                            </a:solidFill>
                            <a:latin typeface="Cambria Math" panose="02040503050406030204" pitchFamily="18" charset="0"/>
                          </a:rPr>
                          <m:t>π</m:t>
                        </m:r>
                        <m:sSup>
                          <m:sSupPr>
                            <m:ctrlPr>
                              <a:rPr lang="en-US" sz="2800" i="1">
                                <a:solidFill>
                                  <a:srgbClr val="FFFF00"/>
                                </a:solidFill>
                                <a:latin typeface="Cambria Math" panose="02040503050406030204" pitchFamily="18" charset="0"/>
                              </a:rPr>
                            </m:ctrlPr>
                          </m:sSupPr>
                          <m:e>
                            <m:r>
                              <m:rPr>
                                <m:nor/>
                              </m:rPr>
                              <a:rPr lang="en-US" sz="2800">
                                <a:solidFill>
                                  <a:srgbClr val="FFFF00"/>
                                </a:solidFill>
                                <a:latin typeface="Cambria Math" panose="02040503050406030204" pitchFamily="18" charset="0"/>
                              </a:rPr>
                              <m:t>r</m:t>
                            </m:r>
                          </m:e>
                          <m:sup>
                            <m:r>
                              <a:rPr lang="en-US" sz="2800" i="0">
                                <a:solidFill>
                                  <a:srgbClr val="FFFF00"/>
                                </a:solidFill>
                                <a:latin typeface="Cambria Math" panose="02040503050406030204" pitchFamily="18" charset="0"/>
                              </a:rPr>
                              <m:t>2</m:t>
                            </m:r>
                          </m:sup>
                        </m:sSup>
                        <m:r>
                          <m:rPr>
                            <m:sty m:val="p"/>
                          </m:rPr>
                          <a:rPr lang="en-US" sz="2800" i="0">
                            <a:solidFill>
                              <a:srgbClr val="FFFF00"/>
                            </a:solidFill>
                            <a:latin typeface="Cambria Math" panose="02040503050406030204" pitchFamily="18" charset="0"/>
                          </a:rPr>
                          <m:t>h</m:t>
                        </m:r>
                      </m:oMath>
                    </m:oMathPara>
                  </a14:m>
                  <a:endParaRPr lang="en-US" sz="2800" dirty="0">
                    <a:solidFill>
                      <a:srgbClr val="FFFF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8784396" y="4457764"/>
                  <a:ext cx="2413847" cy="901785"/>
                </a:xfrm>
                <a:prstGeom prst="rect">
                  <a:avLst/>
                </a:prstGeom>
                <a:blipFill rotWithShape="0">
                  <a:blip r:embed="rId12"/>
                  <a:stretch>
                    <a:fillRect/>
                  </a:stretch>
                </a:blipFill>
              </p:spPr>
              <p:txBody>
                <a:bodyPr/>
                <a:lstStyle/>
                <a:p>
                  <a:r>
                    <a:rPr lang="en-US">
                      <a:noFill/>
                    </a:rPr>
                    <a:t> </a:t>
                  </a:r>
                </a:p>
              </p:txBody>
            </p:sp>
          </mc:Fallback>
        </mc:AlternateContent>
      </p:grpSp>
      <p:cxnSp>
        <p:nvCxnSpPr>
          <p:cNvPr id="8" name="Straight Connector 7"/>
          <p:cNvCxnSpPr/>
          <p:nvPr/>
        </p:nvCxnSpPr>
        <p:spPr>
          <a:xfrm>
            <a:off x="6486525" y="3245356"/>
            <a:ext cx="0" cy="3612644"/>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666596" y="1455249"/>
            <a:ext cx="2521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vi-VN" altLang="en-US" sz="2800" dirty="0">
                <a:solidFill>
                  <a:schemeClr val="bg1"/>
                </a:solidFill>
              </a:rPr>
              <a:t>r = 5 (cm)</a:t>
            </a:r>
          </a:p>
        </p:txBody>
      </p:sp>
      <p:sp>
        <p:nvSpPr>
          <p:cNvPr id="46" name="TextBox 45"/>
          <p:cNvSpPr txBox="1"/>
          <p:nvPr/>
        </p:nvSpPr>
        <p:spPr>
          <a:xfrm>
            <a:off x="567246" y="1063422"/>
            <a:ext cx="1517904" cy="430887"/>
          </a:xfrm>
          <a:prstGeom prst="rect">
            <a:avLst/>
          </a:prstGeom>
          <a:noFill/>
        </p:spPr>
        <p:txBody>
          <a:bodyPr wrap="square" rtlCol="0">
            <a:spAutoFit/>
          </a:bodyPr>
          <a:lstStyle/>
          <a:p>
            <a:r>
              <a:rPr lang="vi-VN" sz="2200" b="1" u="sng" dirty="0">
                <a:solidFill>
                  <a:srgbClr val="FFFF00"/>
                </a:solidFill>
              </a:rPr>
              <a:t>Cho biết </a:t>
            </a:r>
            <a:r>
              <a:rPr lang="vi-VN" sz="2200" b="1" dirty="0">
                <a:solidFill>
                  <a:srgbClr val="FFFF00"/>
                </a:solidFill>
              </a:rPr>
              <a:t>:</a:t>
            </a:r>
            <a:endParaRPr lang="en-US" sz="2200" b="1" dirty="0">
              <a:solidFill>
                <a:srgbClr val="FFFF00"/>
              </a:solidFill>
            </a:endParaRPr>
          </a:p>
        </p:txBody>
      </p:sp>
      <mc:AlternateContent xmlns:mc="http://schemas.openxmlformats.org/markup-compatibility/2006" xmlns:a14="http://schemas.microsoft.com/office/drawing/2010/main">
        <mc:Choice Requires="a14">
          <p:sp>
            <p:nvSpPr>
              <p:cNvPr id="47" name="Rectangle 46"/>
              <p:cNvSpPr/>
              <p:nvPr/>
            </p:nvSpPr>
            <p:spPr>
              <a:xfrm>
                <a:off x="569183" y="2056006"/>
                <a:ext cx="2512996" cy="521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0">
                              <a:solidFill>
                                <a:schemeClr val="bg1"/>
                              </a:solidFill>
                              <a:latin typeface="Cambria Math" panose="02040503050406030204" pitchFamily="18" charset="0"/>
                            </a:rPr>
                            <m:t>𝐒</m:t>
                          </m:r>
                        </m:e>
                        <m:sub>
                          <m:r>
                            <a:rPr lang="en-US" sz="2400" b="1" i="0">
                              <a:solidFill>
                                <a:schemeClr val="bg1"/>
                              </a:solidFill>
                              <a:latin typeface="Cambria Math" panose="02040503050406030204" pitchFamily="18" charset="0"/>
                            </a:rPr>
                            <m:t>𝐱𝐪</m:t>
                          </m:r>
                        </m:sub>
                      </m:sSub>
                      <m:r>
                        <a:rPr lang="en-US" sz="2400" b="1" i="0">
                          <a:solidFill>
                            <a:schemeClr val="bg1"/>
                          </a:solidFill>
                          <a:latin typeface="Cambria Math" panose="02040503050406030204" pitchFamily="18" charset="0"/>
                        </a:rPr>
                        <m:t>=</m:t>
                      </m:r>
                      <m:r>
                        <a:rPr lang="en-US" sz="2400" b="1" i="0">
                          <a:solidFill>
                            <a:schemeClr val="bg1"/>
                          </a:solidFill>
                          <a:latin typeface="Cambria Math" panose="02040503050406030204" pitchFamily="18" charset="0"/>
                        </a:rPr>
                        <m:t>𝟔𝟓</m:t>
                      </m:r>
                      <m:r>
                        <a:rPr lang="en-US" sz="2400" b="1" i="0">
                          <a:solidFill>
                            <a:schemeClr val="bg1"/>
                          </a:solidFill>
                          <a:latin typeface="Cambria Math" panose="02040503050406030204" pitchFamily="18" charset="0"/>
                        </a:rPr>
                        <m:t>𝛑</m:t>
                      </m:r>
                      <m:d>
                        <m:dPr>
                          <m:ctrlPr>
                            <a:rPr lang="en-US" sz="2400" b="1" i="1">
                              <a:solidFill>
                                <a:schemeClr val="bg1"/>
                              </a:solidFill>
                              <a:latin typeface="Cambria Math" panose="02040503050406030204" pitchFamily="18" charset="0"/>
                            </a:rPr>
                          </m:ctrlPr>
                        </m:dPr>
                        <m:e>
                          <m:r>
                            <a:rPr lang="en-US" sz="2400" b="1" i="0">
                              <a:solidFill>
                                <a:schemeClr val="bg1"/>
                              </a:solidFill>
                              <a:latin typeface="Cambria Math" panose="02040503050406030204" pitchFamily="18" charset="0"/>
                            </a:rPr>
                            <m:t>𝐜</m:t>
                          </m:r>
                          <m:sSup>
                            <m:sSupPr>
                              <m:ctrlPr>
                                <a:rPr lang="en-US" sz="2400" b="1" i="1">
                                  <a:solidFill>
                                    <a:schemeClr val="bg1"/>
                                  </a:solidFill>
                                  <a:latin typeface="Cambria Math" panose="02040503050406030204" pitchFamily="18" charset="0"/>
                                </a:rPr>
                              </m:ctrlPr>
                            </m:sSupPr>
                            <m:e>
                              <m:r>
                                <a:rPr lang="en-US" sz="2400" b="1" i="0">
                                  <a:solidFill>
                                    <a:schemeClr val="bg1"/>
                                  </a:solidFill>
                                  <a:latin typeface="Cambria Math" panose="02040503050406030204" pitchFamily="18" charset="0"/>
                                </a:rPr>
                                <m:t>𝐦</m:t>
                              </m:r>
                            </m:e>
                            <m:sup>
                              <m:r>
                                <a:rPr lang="en-US" sz="2400" b="1" i="0">
                                  <a:solidFill>
                                    <a:schemeClr val="bg1"/>
                                  </a:solidFill>
                                  <a:latin typeface="Cambria Math" panose="02040503050406030204" pitchFamily="18" charset="0"/>
                                </a:rPr>
                                <m:t>𝟐</m:t>
                              </m:r>
                            </m:sup>
                          </m:sSup>
                        </m:e>
                      </m:d>
                    </m:oMath>
                  </m:oMathPara>
                </a14:m>
                <a:endParaRPr lang="en-US" sz="2400" b="1" dirty="0">
                  <a:solidFill>
                    <a:schemeClr val="bg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569183" y="2056006"/>
                <a:ext cx="2512996" cy="521168"/>
              </a:xfrm>
              <a:prstGeom prst="rect">
                <a:avLst/>
              </a:prstGeom>
              <a:blipFill rotWithShape="0">
                <a:blip r:embed="rId13"/>
                <a:stretch>
                  <a:fillRect/>
                </a:stretch>
              </a:blipFill>
            </p:spPr>
            <p:txBody>
              <a:bodyPr/>
              <a:lstStyle/>
              <a:p>
                <a:r>
                  <a:rPr lang="en-US">
                    <a:noFill/>
                  </a:rPr>
                  <a:t> </a:t>
                </a:r>
              </a:p>
            </p:txBody>
          </p:sp>
        </mc:Fallback>
      </mc:AlternateContent>
      <p:sp>
        <p:nvSpPr>
          <p:cNvPr id="45" name="TextBox 13"/>
          <p:cNvSpPr txBox="1">
            <a:spLocks noChangeArrowheads="1"/>
          </p:cNvSpPr>
          <p:nvPr/>
        </p:nvSpPr>
        <p:spPr bwMode="auto">
          <a:xfrm>
            <a:off x="2629729" y="2420297"/>
            <a:ext cx="1655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u="sng" dirty="0">
                <a:solidFill>
                  <a:srgbClr val="FFFF00"/>
                </a:solidFill>
              </a:rPr>
              <a:t>Giải</a:t>
            </a:r>
            <a:r>
              <a:rPr lang="vi-VN" altLang="en-US" sz="2400" b="1" dirty="0">
                <a:solidFill>
                  <a:srgbClr val="FFFF00"/>
                </a:solidFill>
              </a:rPr>
              <a:t> </a:t>
            </a:r>
            <a:endParaRPr lang="en-US" altLang="en-US" sz="2400" b="1" dirty="0">
              <a:solidFill>
                <a:srgbClr val="FFFF00"/>
              </a:solidFill>
            </a:endParaRPr>
          </a:p>
        </p:txBody>
      </p:sp>
    </p:spTree>
    <p:extLst>
      <p:ext uri="{BB962C8B-B14F-4D97-AF65-F5344CB8AC3E}">
        <p14:creationId xmlns:p14="http://schemas.microsoft.com/office/powerpoint/2010/main" val="37954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barn(inVertic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arn(inVertic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barn(inVertical)">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9">
                                            <p:txEl>
                                              <p:pRg st="0" end="0"/>
                                            </p:txEl>
                                          </p:spTgt>
                                        </p:tgtEl>
                                        <p:attrNameLst>
                                          <p:attrName>style.visibility</p:attrName>
                                        </p:attrNameLst>
                                      </p:cBhvr>
                                      <p:to>
                                        <p:strVal val="visible"/>
                                      </p:to>
                                    </p:set>
                                    <p:animEffect transition="in" filter="barn(inVertical)">
                                      <p:cBhvr>
                                        <p:cTn id="47" dur="500"/>
                                        <p:tgtEl>
                                          <p:spTgt spid="7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barn(inVertical)">
                                      <p:cBhvr>
                                        <p:cTn id="52" dur="500"/>
                                        <p:tgtEl>
                                          <p:spTgt spid="8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3">
                                            <p:txEl>
                                              <p:pRg st="0" end="0"/>
                                            </p:txEl>
                                          </p:spTgt>
                                        </p:tgtEl>
                                        <p:attrNameLst>
                                          <p:attrName>style.visibility</p:attrName>
                                        </p:attrNameLst>
                                      </p:cBhvr>
                                      <p:to>
                                        <p:strVal val="visible"/>
                                      </p:to>
                                    </p:set>
                                    <p:animEffect transition="in" filter="barn(inVertical)">
                                      <p:cBhvr>
                                        <p:cTn id="57" dur="500"/>
                                        <p:tgtEl>
                                          <p:spTgt spid="8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barn(inVertical)">
                                      <p:cBhvr>
                                        <p:cTn id="62" dur="500"/>
                                        <p:tgtEl>
                                          <p:spTgt spid="8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barn(inVertical)">
                                      <p:cBhvr>
                                        <p:cTn id="67" dur="500"/>
                                        <p:tgtEl>
                                          <p:spTgt spid="8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86">
                                            <p:txEl>
                                              <p:pRg st="0" end="0"/>
                                            </p:txEl>
                                          </p:spTgt>
                                        </p:tgtEl>
                                        <p:attrNameLst>
                                          <p:attrName>style.visibility</p:attrName>
                                        </p:attrNameLst>
                                      </p:cBhvr>
                                      <p:to>
                                        <p:strVal val="visible"/>
                                      </p:to>
                                    </p:set>
                                    <p:animEffect transition="in" filter="barn(inVertical)">
                                      <p:cBhvr>
                                        <p:cTn id="72" dur="500"/>
                                        <p:tgtEl>
                                          <p:spTgt spid="8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barn(inVertical)">
                                      <p:cBhvr>
                                        <p:cTn id="7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8" grpId="0"/>
      <p:bldP spid="81" grpId="0"/>
      <p:bldP spid="82" grpId="0"/>
      <p:bldP spid="84" grpId="0"/>
      <p:bldP spid="85" grpId="0"/>
      <p:bldP spid="87" grpId="0"/>
      <p:bldP spid="70" grpId="0"/>
      <p:bldP spid="72"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658495" y="1740376"/>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err="1">
                <a:solidFill>
                  <a:schemeClr val="bg1"/>
                </a:solidFill>
                <a:latin typeface="Times New Roman" panose="02020603050405020304" pitchFamily="18" charset="0"/>
              </a:rPr>
              <a:t>Chiếc</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nón</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bài</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thơ</a:t>
            </a:r>
            <a:r>
              <a:rPr lang="en-US" altLang="en-US" sz="2400" dirty="0">
                <a:solidFill>
                  <a:schemeClr val="bg1"/>
                </a:solidFill>
                <a:latin typeface="Times New Roman" panose="02020603050405020304" pitchFamily="18" charset="0"/>
              </a:rPr>
              <a:t> </a:t>
            </a:r>
          </a:p>
        </p:txBody>
      </p:sp>
      <p:sp>
        <p:nvSpPr>
          <p:cNvPr id="18439" name="Text Box 7"/>
          <p:cNvSpPr txBox="1">
            <a:spLocks noChangeArrowheads="1"/>
          </p:cNvSpPr>
          <p:nvPr/>
        </p:nvSpPr>
        <p:spPr bwMode="auto">
          <a:xfrm>
            <a:off x="5332095" y="1827688"/>
            <a:ext cx="3200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err="1">
                <a:solidFill>
                  <a:schemeClr val="bg1"/>
                </a:solidFill>
                <a:latin typeface="Times New Roman" panose="02020603050405020304" pitchFamily="18" charset="0"/>
              </a:rPr>
              <a:t>Mái</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lều</a:t>
            </a:r>
            <a:r>
              <a:rPr lang="en-US" altLang="en-US" sz="2400" dirty="0">
                <a:solidFill>
                  <a:schemeClr val="bg1"/>
                </a:solidFill>
                <a:latin typeface="Times New Roman" panose="02020603050405020304" pitchFamily="18" charset="0"/>
              </a:rPr>
              <a:t> ở </a:t>
            </a:r>
            <a:r>
              <a:rPr lang="en-US" altLang="en-US" sz="2400" dirty="0" err="1">
                <a:solidFill>
                  <a:schemeClr val="bg1"/>
                </a:solidFill>
                <a:latin typeface="Times New Roman" panose="02020603050405020304" pitchFamily="18" charset="0"/>
              </a:rPr>
              <a:t>khu</a:t>
            </a:r>
            <a:r>
              <a:rPr lang="en-US" altLang="en-US" sz="2400" dirty="0">
                <a:solidFill>
                  <a:schemeClr val="bg1"/>
                </a:solidFill>
                <a:latin typeface="Times New Roman" panose="02020603050405020304" pitchFamily="18" charset="0"/>
              </a:rPr>
              <a:t> du </a:t>
            </a:r>
            <a:r>
              <a:rPr lang="en-US" altLang="en-US" sz="2400" dirty="0" err="1">
                <a:solidFill>
                  <a:schemeClr val="bg1"/>
                </a:solidFill>
                <a:latin typeface="Times New Roman" panose="02020603050405020304" pitchFamily="18" charset="0"/>
              </a:rPr>
              <a:t>lịch</a:t>
            </a:r>
            <a:r>
              <a:rPr lang="en-US" altLang="en-US" sz="2400" dirty="0">
                <a:solidFill>
                  <a:schemeClr val="bg1"/>
                </a:solidFill>
                <a:latin typeface="Times New Roman" panose="02020603050405020304" pitchFamily="18" charset="0"/>
              </a:rPr>
              <a:t> </a:t>
            </a:r>
          </a:p>
        </p:txBody>
      </p:sp>
      <p:sp>
        <p:nvSpPr>
          <p:cNvPr id="7174" name="Text Box 8"/>
          <p:cNvSpPr txBox="1">
            <a:spLocks noChangeArrowheads="1"/>
          </p:cNvSpPr>
          <p:nvPr/>
        </p:nvSpPr>
        <p:spPr bwMode="auto">
          <a:xfrm>
            <a:off x="2667000" y="2362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endParaRPr>
          </a:p>
        </p:txBody>
      </p:sp>
      <p:pic>
        <p:nvPicPr>
          <p:cNvPr id="18443" name="Picture 11" descr="du 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015" y="2590800"/>
            <a:ext cx="3093720" cy="33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Nón + thiếu n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2597153"/>
            <a:ext cx="4331970" cy="330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iúp tăng hiệu ứng cho không gian gia đình với đèn thả hình n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7117" y="2590800"/>
            <a:ext cx="3108960" cy="3108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07144" y="1827688"/>
            <a:ext cx="2668905" cy="461665"/>
          </a:xfrm>
          <a:prstGeom prst="rect">
            <a:avLst/>
          </a:prstGeom>
          <a:noFill/>
        </p:spPr>
        <p:txBody>
          <a:bodyPr wrap="square" rtlCol="0">
            <a:spAutoFit/>
          </a:bodyPr>
          <a:lstStyle/>
          <a:p>
            <a:pPr algn="ctr"/>
            <a:r>
              <a:rPr lang="vi-VN" sz="2400" dirty="0">
                <a:solidFill>
                  <a:schemeClr val="bg1"/>
                </a:solidFill>
                <a:latin typeface="+mj-lt"/>
              </a:rPr>
              <a:t>Chụp đèn</a:t>
            </a:r>
            <a:endParaRPr lang="en-US" sz="2400" dirty="0">
              <a:solidFill>
                <a:schemeClr val="bg1"/>
              </a:solidFill>
              <a:latin typeface="+mj-lt"/>
            </a:endParaRPr>
          </a:p>
        </p:txBody>
      </p:sp>
      <p:sp>
        <p:nvSpPr>
          <p:cNvPr id="3" name="Cloud Callout 2"/>
          <p:cNvSpPr/>
          <p:nvPr/>
        </p:nvSpPr>
        <p:spPr>
          <a:xfrm>
            <a:off x="2981325" y="29503"/>
            <a:ext cx="6572250" cy="16417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3225799" y="373776"/>
            <a:ext cx="6229351" cy="838200"/>
          </a:xfrm>
        </p:spPr>
        <p:txBody>
          <a:bodyPr vert="horz" lIns="0" tIns="0" rIns="0" bIns="0" rtlCol="0" anchor="ctr">
            <a:noAutofit/>
          </a:bodyPr>
          <a:lstStyle/>
          <a:p>
            <a:pPr algn="ctr" eaLnBrk="1" hangingPunct="1"/>
            <a:r>
              <a:rPr lang="vi-VN" altLang="en-US" sz="2800" b="1" dirty="0">
                <a:solidFill>
                  <a:srgbClr val="FFFF00"/>
                </a:solidFill>
                <a:latin typeface="+mn-lt"/>
              </a:rPr>
              <a:t>Những vật </a:t>
            </a:r>
            <a:r>
              <a:rPr lang="en-US" altLang="en-US" sz="2800" b="1" dirty="0" err="1">
                <a:solidFill>
                  <a:srgbClr val="FFFF00"/>
                </a:solidFill>
                <a:latin typeface="+mn-lt"/>
              </a:rPr>
              <a:t>thể</a:t>
            </a:r>
            <a:r>
              <a:rPr lang="en-US" altLang="en-US" sz="2800" b="1" dirty="0">
                <a:solidFill>
                  <a:srgbClr val="FFFF00"/>
                </a:solidFill>
                <a:latin typeface="+mn-lt"/>
              </a:rPr>
              <a:t> </a:t>
            </a:r>
            <a:r>
              <a:rPr lang="vi-VN" altLang="en-US" sz="2800" b="1" dirty="0">
                <a:solidFill>
                  <a:srgbClr val="FFFF00"/>
                </a:solidFill>
                <a:latin typeface="+mn-lt"/>
              </a:rPr>
              <a:t>này </a:t>
            </a:r>
            <a:r>
              <a:rPr lang="en-US" altLang="en-US" sz="2800" b="1" dirty="0" err="1">
                <a:solidFill>
                  <a:srgbClr val="FFFF00"/>
                </a:solidFill>
                <a:latin typeface="+mn-lt"/>
              </a:rPr>
              <a:t>mang</a:t>
            </a:r>
            <a:r>
              <a:rPr lang="en-US" altLang="en-US" sz="2800" b="1" dirty="0">
                <a:solidFill>
                  <a:srgbClr val="FFFF00"/>
                </a:solidFill>
                <a:latin typeface="+mn-lt"/>
              </a:rPr>
              <a:t> </a:t>
            </a:r>
            <a:r>
              <a:rPr lang="en-US" altLang="en-US" sz="2800" b="1" dirty="0" err="1">
                <a:solidFill>
                  <a:srgbClr val="FFFF00"/>
                </a:solidFill>
                <a:latin typeface="+mn-lt"/>
              </a:rPr>
              <a:t>hình</a:t>
            </a:r>
            <a:r>
              <a:rPr lang="en-US" altLang="en-US" sz="2800" b="1" dirty="0">
                <a:solidFill>
                  <a:srgbClr val="FFFF00"/>
                </a:solidFill>
                <a:latin typeface="+mn-lt"/>
              </a:rPr>
              <a:t> d</a:t>
            </a:r>
            <a:r>
              <a:rPr lang="vi-VN" altLang="en-US" sz="2800" b="1" dirty="0">
                <a:solidFill>
                  <a:srgbClr val="FFFF00"/>
                </a:solidFill>
                <a:latin typeface="+mn-lt"/>
              </a:rPr>
              <a:t>ạ</a:t>
            </a:r>
            <a:r>
              <a:rPr lang="en-US" altLang="en-US" sz="2800" b="1" dirty="0">
                <a:solidFill>
                  <a:srgbClr val="FFFF00"/>
                </a:solidFill>
                <a:latin typeface="+mn-lt"/>
              </a:rPr>
              <a:t>ng </a:t>
            </a:r>
            <a:br>
              <a:rPr lang="vi-VN" altLang="en-US" sz="2800" b="1" dirty="0">
                <a:solidFill>
                  <a:srgbClr val="FFFF00"/>
                </a:solidFill>
                <a:latin typeface="+mn-lt"/>
              </a:rPr>
            </a:br>
            <a:r>
              <a:rPr lang="en-US" altLang="en-US" sz="2800" b="1" dirty="0" err="1">
                <a:solidFill>
                  <a:srgbClr val="FFFF00"/>
                </a:solidFill>
                <a:latin typeface="+mn-lt"/>
              </a:rPr>
              <a:t>hình</a:t>
            </a:r>
            <a:r>
              <a:rPr lang="en-US" altLang="en-US" sz="2800" b="1" dirty="0">
                <a:solidFill>
                  <a:srgbClr val="FFFF00"/>
                </a:solidFill>
                <a:latin typeface="+mn-lt"/>
              </a:rPr>
              <a:t> </a:t>
            </a:r>
            <a:r>
              <a:rPr lang="en-US" altLang="en-US" sz="2800" b="1" dirty="0" err="1">
                <a:solidFill>
                  <a:srgbClr val="FFFF00"/>
                </a:solidFill>
                <a:latin typeface="+mn-lt"/>
              </a:rPr>
              <a:t>không</a:t>
            </a:r>
            <a:r>
              <a:rPr lang="en-US" altLang="en-US" sz="2800" b="1" dirty="0">
                <a:solidFill>
                  <a:srgbClr val="FFFF00"/>
                </a:solidFill>
                <a:latin typeface="+mn-lt"/>
              </a:rPr>
              <a:t> </a:t>
            </a:r>
            <a:r>
              <a:rPr lang="en-US" altLang="en-US" sz="2800" b="1" dirty="0" err="1">
                <a:solidFill>
                  <a:srgbClr val="FFFF00"/>
                </a:solidFill>
                <a:latin typeface="+mn-lt"/>
              </a:rPr>
              <a:t>gian</a:t>
            </a:r>
            <a:r>
              <a:rPr lang="vi-VN" altLang="en-US" sz="2800" b="1" dirty="0">
                <a:solidFill>
                  <a:srgbClr val="FFFF00"/>
                </a:solidFill>
                <a:latin typeface="+mn-lt"/>
              </a:rPr>
              <a:t> nào ? </a:t>
            </a:r>
            <a:endParaRPr lang="en-US" altLang="en-US" sz="2800" b="1" dirty="0">
              <a:solidFill>
                <a:srgbClr val="FFFF00"/>
              </a:solidFill>
              <a:latin typeface="+mn-lt"/>
            </a:endParaRPr>
          </a:p>
        </p:txBody>
      </p:sp>
    </p:spTree>
    <p:extLst>
      <p:ext uri="{BB962C8B-B14F-4D97-AF65-F5344CB8AC3E}">
        <p14:creationId xmlns:p14="http://schemas.microsoft.com/office/powerpoint/2010/main" val="29949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par>
                                <p:cTn id="8" presetID="16" presetClass="entr" presetSubtype="21" fill="hold" nodeType="withEffect">
                                  <p:stCondLst>
                                    <p:cond delay="0"/>
                                  </p:stCondLst>
                                  <p:childTnLst>
                                    <p:set>
                                      <p:cBhvr>
                                        <p:cTn id="9" dur="1" fill="hold">
                                          <p:stCondLst>
                                            <p:cond delay="0"/>
                                          </p:stCondLst>
                                        </p:cTn>
                                        <p:tgtEl>
                                          <p:spTgt spid="18445"/>
                                        </p:tgtEl>
                                        <p:attrNameLst>
                                          <p:attrName>style.visibility</p:attrName>
                                        </p:attrNameLst>
                                      </p:cBhvr>
                                      <p:to>
                                        <p:strVal val="visible"/>
                                      </p:to>
                                    </p:set>
                                    <p:animEffect transition="in" filter="barn(inVertical)">
                                      <p:cBhvr>
                                        <p:cTn id="10" dur="500"/>
                                        <p:tgtEl>
                                          <p:spTgt spid="184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barn(inVertical)">
                                      <p:cBhvr>
                                        <p:cTn id="13" dur="500"/>
                                        <p:tgtEl>
                                          <p:spTgt spid="18439"/>
                                        </p:tgtEl>
                                      </p:cBhvr>
                                    </p:animEffect>
                                  </p:childTnLst>
                                </p:cTn>
                              </p:par>
                              <p:par>
                                <p:cTn id="14" presetID="16" presetClass="entr" presetSubtype="21" fill="hold" nodeType="withEffect">
                                  <p:stCondLst>
                                    <p:cond delay="0"/>
                                  </p:stCondLst>
                                  <p:childTnLst>
                                    <p:set>
                                      <p:cBhvr>
                                        <p:cTn id="15" dur="1" fill="hold">
                                          <p:stCondLst>
                                            <p:cond delay="0"/>
                                          </p:stCondLst>
                                        </p:cTn>
                                        <p:tgtEl>
                                          <p:spTgt spid="18443"/>
                                        </p:tgtEl>
                                        <p:attrNameLst>
                                          <p:attrName>style.visibility</p:attrName>
                                        </p:attrNameLst>
                                      </p:cBhvr>
                                      <p:to>
                                        <p:strVal val="visible"/>
                                      </p:to>
                                    </p:set>
                                    <p:animEffect transition="in" filter="barn(inVertical)">
                                      <p:cBhvr>
                                        <p:cTn id="16" dur="500"/>
                                        <p:tgtEl>
                                          <p:spTgt spid="1844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barn(inVertical)">
                                      <p:cBhvr>
                                        <p:cTn id="27" dur="500"/>
                                        <p:tgtEl>
                                          <p:spTgt spid="1843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2" grpId="0"/>
      <p:bldP spid="3" grpId="0" animBg="1"/>
      <p:bldP spid="184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Page"/>
        <p:cNvGrpSpPr/>
        <p:nvPr/>
      </p:nvGrpSpPr>
      <p:grpSpPr>
        <a:xfrm>
          <a:off x="0" y="0"/>
          <a:ext cx="0" cy="0"/>
          <a:chOff x="0" y="0"/>
          <a:chExt cx="0" cy="0"/>
        </a:xfrm>
      </p:grpSpPr>
      <p:sp>
        <p:nvSpPr>
          <p:cNvPr id="38" name="MMConnector"/>
          <p:cNvSpPr/>
          <p:nvPr/>
        </p:nvSpPr>
        <p:spPr>
          <a:xfrm rot="11218768" flipV="1">
            <a:off x="3781878" y="4816482"/>
            <a:ext cx="839769" cy="361976"/>
          </a:xfrm>
          <a:custGeom>
            <a:avLst/>
            <a:gdLst/>
            <a:ahLst/>
            <a:cxnLst/>
            <a:rect l="0" t="0" r="0" b="0"/>
            <a:pathLst>
              <a:path w="550394" h="123034">
                <a:moveTo>
                  <a:pt x="74760" y="78152"/>
                </a:moveTo>
                <a:cubicBezTo>
                  <a:pt x="91661" y="69143"/>
                  <a:pt x="95301" y="50944"/>
                  <a:pt x="87464" y="38591"/>
                </a:cubicBezTo>
                <a:cubicBezTo>
                  <a:pt x="79627" y="26237"/>
                  <a:pt x="62247" y="22682"/>
                  <a:pt x="46261" y="33229"/>
                </a:cubicBezTo>
                <a:cubicBezTo>
                  <a:pt x="32170" y="42526"/>
                  <a:pt x="18080" y="51822"/>
                  <a:pt x="3355" y="60330"/>
                </a:cubicBezTo>
                <a:cubicBezTo>
                  <a:pt x="-11370" y="68838"/>
                  <a:pt x="-26729" y="76557"/>
                  <a:pt x="-42377" y="83776"/>
                </a:cubicBezTo>
                <a:cubicBezTo>
                  <a:pt x="-58025" y="90996"/>
                  <a:pt x="-73962" y="97717"/>
                  <a:pt x="-90159" y="103935"/>
                </a:cubicBezTo>
                <a:cubicBezTo>
                  <a:pt x="-106355" y="110153"/>
                  <a:pt x="-122810" y="115868"/>
                  <a:pt x="-139444" y="121147"/>
                </a:cubicBezTo>
                <a:cubicBezTo>
                  <a:pt x="-156078" y="126426"/>
                  <a:pt x="-172890" y="131269"/>
                  <a:pt x="-189847" y="135713"/>
                </a:cubicBezTo>
                <a:cubicBezTo>
                  <a:pt x="-206803" y="140158"/>
                  <a:pt x="-223904" y="144205"/>
                  <a:pt x="-241088" y="147889"/>
                </a:cubicBezTo>
                <a:cubicBezTo>
                  <a:pt x="-258273" y="151572"/>
                  <a:pt x="-275541" y="154894"/>
                  <a:pt x="-292962" y="157887"/>
                </a:cubicBezTo>
                <a:cubicBezTo>
                  <a:pt x="-310383" y="160881"/>
                  <a:pt x="-327956" y="163547"/>
                  <a:pt x="-345313" y="165890"/>
                </a:cubicBezTo>
                <a:cubicBezTo>
                  <a:pt x="-362671" y="168233"/>
                  <a:pt x="-379813" y="170253"/>
                  <a:pt x="-398022" y="172049"/>
                </a:cubicBezTo>
                <a:cubicBezTo>
                  <a:pt x="-416231" y="173846"/>
                  <a:pt x="-435508" y="175419"/>
                  <a:pt x="-450996" y="176494"/>
                </a:cubicBezTo>
                <a:cubicBezTo>
                  <a:pt x="-459913" y="177113"/>
                  <a:pt x="-467574" y="177567"/>
                  <a:pt x="-474703" y="177951"/>
                </a:cubicBezTo>
                <a:cubicBezTo>
                  <a:pt x="-484903" y="178501"/>
                  <a:pt x="-484903" y="178965"/>
                  <a:pt x="-474697" y="179366"/>
                </a:cubicBezTo>
                <a:cubicBezTo>
                  <a:pt x="-467557" y="179647"/>
                  <a:pt x="-459875" y="179907"/>
                  <a:pt x="-450917" y="180121"/>
                </a:cubicBezTo>
                <a:cubicBezTo>
                  <a:pt x="-435363" y="180491"/>
                  <a:pt x="-415959" y="180718"/>
                  <a:pt x="-397568" y="180622"/>
                </a:cubicBezTo>
                <a:cubicBezTo>
                  <a:pt x="-379177" y="180526"/>
                  <a:pt x="-361799" y="180107"/>
                  <a:pt x="-344140" y="179381"/>
                </a:cubicBezTo>
                <a:cubicBezTo>
                  <a:pt x="-326481" y="178656"/>
                  <a:pt x="-308542" y="177625"/>
                  <a:pt x="-290682" y="176246"/>
                </a:cubicBezTo>
                <a:cubicBezTo>
                  <a:pt x="-272821" y="174866"/>
                  <a:pt x="-255040" y="173139"/>
                  <a:pt x="-237256" y="171030"/>
                </a:cubicBezTo>
                <a:cubicBezTo>
                  <a:pt x="-219473" y="168921"/>
                  <a:pt x="-201688" y="166430"/>
                  <a:pt x="-183946" y="163508"/>
                </a:cubicBezTo>
                <a:cubicBezTo>
                  <a:pt x="-166204" y="160586"/>
                  <a:pt x="-148504" y="157232"/>
                  <a:pt x="-130862" y="153396"/>
                </a:cubicBezTo>
                <a:cubicBezTo>
                  <a:pt x="-113221" y="149559"/>
                  <a:pt x="-95638" y="145239"/>
                  <a:pt x="-78160" y="140337"/>
                </a:cubicBezTo>
                <a:cubicBezTo>
                  <a:pt x="-60683" y="135434"/>
                  <a:pt x="-43311" y="129949"/>
                  <a:pt x="-26065" y="123871"/>
                </a:cubicBezTo>
                <a:cubicBezTo>
                  <a:pt x="-8819" y="117792"/>
                  <a:pt x="8302" y="111120"/>
                  <a:pt x="25085" y="103402"/>
                </a:cubicBezTo>
                <a:cubicBezTo>
                  <a:pt x="41868" y="95683"/>
                  <a:pt x="58314" y="86917"/>
                  <a:pt x="74760" y="78152"/>
                </a:cubicBezTo>
                <a:close/>
              </a:path>
            </a:pathLst>
          </a:custGeom>
          <a:solidFill>
            <a:srgbClr val="D887F9"/>
          </a:solidFill>
          <a:ln w="7600" cap="rnd">
            <a:solidFill>
              <a:srgbClr val="D887F9"/>
            </a:solidFill>
            <a:round/>
          </a:ln>
        </p:spPr>
      </p:sp>
      <p:sp>
        <p:nvSpPr>
          <p:cNvPr id="37" name="MMConnector"/>
          <p:cNvSpPr/>
          <p:nvPr/>
        </p:nvSpPr>
        <p:spPr>
          <a:xfrm rot="704730">
            <a:off x="2412589" y="4527389"/>
            <a:ext cx="1859035" cy="2010941"/>
          </a:xfrm>
          <a:custGeom>
            <a:avLst/>
            <a:gdLst/>
            <a:ahLst/>
            <a:cxnLst/>
            <a:rect l="0" t="0" r="0" b="0"/>
            <a:pathLst>
              <a:path w="667749" h="813779">
                <a:moveTo>
                  <a:pt x="-151633" y="-211163"/>
                </a:moveTo>
                <a:cubicBezTo>
                  <a:pt x="-154506" y="-230099"/>
                  <a:pt x="-168727" y="-240659"/>
                  <a:pt x="-183155" y="-238234"/>
                </a:cubicBezTo>
                <a:cubicBezTo>
                  <a:pt x="-197583" y="-235810"/>
                  <a:pt x="-207846" y="-221130"/>
                  <a:pt x="-204098" y="-202348"/>
                </a:cubicBezTo>
                <a:cubicBezTo>
                  <a:pt x="-200581" y="-184723"/>
                  <a:pt x="-197064" y="-167097"/>
                  <a:pt x="-193239" y="-149536"/>
                </a:cubicBezTo>
                <a:cubicBezTo>
                  <a:pt x="-189414" y="-131975"/>
                  <a:pt x="-185282" y="-114478"/>
                  <a:pt x="-180908" y="-97041"/>
                </a:cubicBezTo>
                <a:cubicBezTo>
                  <a:pt x="-176533" y="-79604"/>
                  <a:pt x="-171917" y="-62227"/>
                  <a:pt x="-167022" y="-44927"/>
                </a:cubicBezTo>
                <a:cubicBezTo>
                  <a:pt x="-162127" y="-27626"/>
                  <a:pt x="-156953" y="-10403"/>
                  <a:pt x="-151490" y="6730"/>
                </a:cubicBezTo>
                <a:cubicBezTo>
                  <a:pt x="-146027" y="23863"/>
                  <a:pt x="-140274" y="40906"/>
                  <a:pt x="-134211" y="57840"/>
                </a:cubicBezTo>
                <a:cubicBezTo>
                  <a:pt x="-128149" y="74773"/>
                  <a:pt x="-121777" y="91599"/>
                  <a:pt x="-115076" y="108294"/>
                </a:cubicBezTo>
                <a:cubicBezTo>
                  <a:pt x="-108375" y="124990"/>
                  <a:pt x="-101344" y="141555"/>
                  <a:pt x="-93962" y="157965"/>
                </a:cubicBezTo>
                <a:cubicBezTo>
                  <a:pt x="-86581" y="174375"/>
                  <a:pt x="-78848" y="190630"/>
                  <a:pt x="-70740" y="206698"/>
                </a:cubicBezTo>
                <a:cubicBezTo>
                  <a:pt x="-62633" y="222766"/>
                  <a:pt x="-54151" y="238647"/>
                  <a:pt x="-45270" y="254304"/>
                </a:cubicBezTo>
                <a:cubicBezTo>
                  <a:pt x="-36388" y="269962"/>
                  <a:pt x="-27108" y="285395"/>
                  <a:pt x="-17403" y="300559"/>
                </a:cubicBezTo>
                <a:cubicBezTo>
                  <a:pt x="-7698" y="315723"/>
                  <a:pt x="2431" y="330618"/>
                  <a:pt x="13008" y="345188"/>
                </a:cubicBezTo>
                <a:cubicBezTo>
                  <a:pt x="23585" y="359759"/>
                  <a:pt x="34611" y="374005"/>
                  <a:pt x="46106" y="387862"/>
                </a:cubicBezTo>
                <a:cubicBezTo>
                  <a:pt x="57601" y="401719"/>
                  <a:pt x="69566" y="415187"/>
                  <a:pt x="82015" y="428189"/>
                </a:cubicBezTo>
                <a:cubicBezTo>
                  <a:pt x="94463" y="441191"/>
                  <a:pt x="107396" y="453727"/>
                  <a:pt x="120817" y="465710"/>
                </a:cubicBezTo>
                <a:cubicBezTo>
                  <a:pt x="134239" y="477694"/>
                  <a:pt x="148149" y="489125"/>
                  <a:pt x="162533" y="499908"/>
                </a:cubicBezTo>
                <a:cubicBezTo>
                  <a:pt x="176917" y="510692"/>
                  <a:pt x="191775" y="520828"/>
                  <a:pt x="207085" y="530221"/>
                </a:cubicBezTo>
                <a:cubicBezTo>
                  <a:pt x="222395" y="539615"/>
                  <a:pt x="238157" y="548264"/>
                  <a:pt x="254271" y="556084"/>
                </a:cubicBezTo>
                <a:cubicBezTo>
                  <a:pt x="270386" y="563904"/>
                  <a:pt x="286852" y="570893"/>
                  <a:pt x="303747" y="576984"/>
                </a:cubicBezTo>
                <a:cubicBezTo>
                  <a:pt x="320642" y="583074"/>
                  <a:pt x="337965" y="588265"/>
                  <a:pt x="355032" y="592527"/>
                </a:cubicBezTo>
                <a:cubicBezTo>
                  <a:pt x="372099" y="596789"/>
                  <a:pt x="388909" y="600122"/>
                  <a:pt x="407551" y="602503"/>
                </a:cubicBezTo>
                <a:cubicBezTo>
                  <a:pt x="426193" y="604884"/>
                  <a:pt x="446666" y="606313"/>
                  <a:pt x="460693" y="606908"/>
                </a:cubicBezTo>
                <a:cubicBezTo>
                  <a:pt x="470171" y="607310"/>
                  <a:pt x="476706" y="607331"/>
                  <a:pt x="482286" y="607228"/>
                </a:cubicBezTo>
                <a:cubicBezTo>
                  <a:pt x="487392" y="607134"/>
                  <a:pt x="487390" y="607018"/>
                  <a:pt x="482285" y="606875"/>
                </a:cubicBezTo>
                <a:cubicBezTo>
                  <a:pt x="476706" y="606719"/>
                  <a:pt x="470187" y="606395"/>
                  <a:pt x="460767" y="605557"/>
                </a:cubicBezTo>
                <a:cubicBezTo>
                  <a:pt x="446826" y="604316"/>
                  <a:pt x="426531" y="601947"/>
                  <a:pt x="408152" y="598728"/>
                </a:cubicBezTo>
                <a:cubicBezTo>
                  <a:pt x="389773" y="595509"/>
                  <a:pt x="373310" y="591440"/>
                  <a:pt x="356674" y="586454"/>
                </a:cubicBezTo>
                <a:cubicBezTo>
                  <a:pt x="340038" y="581468"/>
                  <a:pt x="323228" y="575567"/>
                  <a:pt x="306918" y="568818"/>
                </a:cubicBezTo>
                <a:cubicBezTo>
                  <a:pt x="290608" y="562068"/>
                  <a:pt x="274799" y="554471"/>
                  <a:pt x="259400" y="546094"/>
                </a:cubicBezTo>
                <a:cubicBezTo>
                  <a:pt x="244000" y="537718"/>
                  <a:pt x="229011" y="528561"/>
                  <a:pt x="214516" y="518714"/>
                </a:cubicBezTo>
                <a:cubicBezTo>
                  <a:pt x="200021" y="508867"/>
                  <a:pt x="186021" y="498331"/>
                  <a:pt x="172523" y="487198"/>
                </a:cubicBezTo>
                <a:cubicBezTo>
                  <a:pt x="159026" y="476064"/>
                  <a:pt x="146032" y="464334"/>
                  <a:pt x="133544" y="452097"/>
                </a:cubicBezTo>
                <a:cubicBezTo>
                  <a:pt x="121056" y="439860"/>
                  <a:pt x="109075" y="427116"/>
                  <a:pt x="97588" y="413946"/>
                </a:cubicBezTo>
                <a:cubicBezTo>
                  <a:pt x="86101" y="400776"/>
                  <a:pt x="75108" y="387180"/>
                  <a:pt x="64589" y="373230"/>
                </a:cubicBezTo>
                <a:cubicBezTo>
                  <a:pt x="54070" y="359279"/>
                  <a:pt x="44024" y="344974"/>
                  <a:pt x="34427" y="330375"/>
                </a:cubicBezTo>
                <a:cubicBezTo>
                  <a:pt x="24830" y="315775"/>
                  <a:pt x="15682" y="300881"/>
                  <a:pt x="6956" y="285743"/>
                </a:cubicBezTo>
                <a:cubicBezTo>
                  <a:pt x="-1769" y="270605"/>
                  <a:pt x="-10073" y="255223"/>
                  <a:pt x="-17980" y="239639"/>
                </a:cubicBezTo>
                <a:cubicBezTo>
                  <a:pt x="-25888" y="224055"/>
                  <a:pt x="-33399" y="208270"/>
                  <a:pt x="-40541" y="192316"/>
                </a:cubicBezTo>
                <a:cubicBezTo>
                  <a:pt x="-47682" y="176363"/>
                  <a:pt x="-54453" y="160242"/>
                  <a:pt x="-60878" y="143983"/>
                </a:cubicBezTo>
                <a:cubicBezTo>
                  <a:pt x="-67302" y="127724"/>
                  <a:pt x="-73380" y="111326"/>
                  <a:pt x="-79134" y="94814"/>
                </a:cubicBezTo>
                <a:cubicBezTo>
                  <a:pt x="-84887" y="78301"/>
                  <a:pt x="-90317" y="61674"/>
                  <a:pt x="-95442" y="44952"/>
                </a:cubicBezTo>
                <a:cubicBezTo>
                  <a:pt x="-100566" y="28230"/>
                  <a:pt x="-105387" y="11413"/>
                  <a:pt x="-109922" y="-5482"/>
                </a:cubicBezTo>
                <a:cubicBezTo>
                  <a:pt x="-114458" y="-22378"/>
                  <a:pt x="-118709" y="-39351"/>
                  <a:pt x="-122686" y="-56389"/>
                </a:cubicBezTo>
                <a:cubicBezTo>
                  <a:pt x="-126664" y="-73427"/>
                  <a:pt x="-130368" y="-90531"/>
                  <a:pt x="-133834" y="-107684"/>
                </a:cubicBezTo>
                <a:cubicBezTo>
                  <a:pt x="-137300" y="-124837"/>
                  <a:pt x="-140528" y="-142041"/>
                  <a:pt x="-143455" y="-159296"/>
                </a:cubicBezTo>
                <a:cubicBezTo>
                  <a:pt x="-146382" y="-176550"/>
                  <a:pt x="-149008" y="-193857"/>
                  <a:pt x="-151633" y="-211163"/>
                </a:cubicBezTo>
                <a:close/>
              </a:path>
            </a:pathLst>
          </a:custGeom>
          <a:solidFill>
            <a:srgbClr val="A284DC"/>
          </a:solidFill>
          <a:ln w="7600" cap="rnd">
            <a:solidFill>
              <a:srgbClr val="A284DC"/>
            </a:solidFill>
            <a:round/>
          </a:ln>
        </p:spPr>
      </p:sp>
      <p:sp>
        <p:nvSpPr>
          <p:cNvPr id="105" name="MMConnector"/>
          <p:cNvSpPr/>
          <p:nvPr/>
        </p:nvSpPr>
        <p:spPr>
          <a:xfrm>
            <a:off x="2674676" y="2691025"/>
            <a:ext cx="1268169" cy="981281"/>
          </a:xfrm>
          <a:custGeom>
            <a:avLst/>
            <a:gdLst/>
            <a:ahLst/>
            <a:cxnLst/>
            <a:rect l="0" t="0" r="0" b="0"/>
            <a:pathLst>
              <a:path w="638903" h="485073">
                <a:moveTo>
                  <a:pt x="-174169" y="39625"/>
                </a:moveTo>
                <a:cubicBezTo>
                  <a:pt x="-181234" y="57427"/>
                  <a:pt x="-173250" y="73704"/>
                  <a:pt x="-159418" y="78469"/>
                </a:cubicBezTo>
                <a:cubicBezTo>
                  <a:pt x="-145585" y="83235"/>
                  <a:pt x="-129822" y="75158"/>
                  <a:pt x="-123871" y="56955"/>
                </a:cubicBezTo>
                <a:cubicBezTo>
                  <a:pt x="-118509" y="40555"/>
                  <a:pt x="-113148" y="24155"/>
                  <a:pt x="-107187" y="7970"/>
                </a:cubicBezTo>
                <a:cubicBezTo>
                  <a:pt x="-101227" y="-8215"/>
                  <a:pt x="-94668" y="-24186"/>
                  <a:pt x="-87646" y="-39950"/>
                </a:cubicBezTo>
                <a:cubicBezTo>
                  <a:pt x="-80624" y="-55713"/>
                  <a:pt x="-73138" y="-71270"/>
                  <a:pt x="-65133" y="-86560"/>
                </a:cubicBezTo>
                <a:cubicBezTo>
                  <a:pt x="-57127" y="-101850"/>
                  <a:pt x="-48600" y="-116874"/>
                  <a:pt x="-39551" y="-131584"/>
                </a:cubicBezTo>
                <a:cubicBezTo>
                  <a:pt x="-30503" y="-146294"/>
                  <a:pt x="-20933" y="-160690"/>
                  <a:pt x="-10832" y="-174715"/>
                </a:cubicBezTo>
                <a:cubicBezTo>
                  <a:pt x="-731" y="-188740"/>
                  <a:pt x="9901" y="-202395"/>
                  <a:pt x="21060" y="-215620"/>
                </a:cubicBezTo>
                <a:cubicBezTo>
                  <a:pt x="32219" y="-228845"/>
                  <a:pt x="43906" y="-241640"/>
                  <a:pt x="56109" y="-253946"/>
                </a:cubicBezTo>
                <a:cubicBezTo>
                  <a:pt x="68311" y="-266252"/>
                  <a:pt x="81029" y="-278068"/>
                  <a:pt x="94239" y="-289336"/>
                </a:cubicBezTo>
                <a:cubicBezTo>
                  <a:pt x="107448" y="-300604"/>
                  <a:pt x="121149" y="-311324"/>
                  <a:pt x="135307" y="-321444"/>
                </a:cubicBezTo>
                <a:cubicBezTo>
                  <a:pt x="149465" y="-331563"/>
                  <a:pt x="164080" y="-341082"/>
                  <a:pt x="179098" y="-349956"/>
                </a:cubicBezTo>
                <a:cubicBezTo>
                  <a:pt x="194117" y="-358830"/>
                  <a:pt x="209540" y="-367059"/>
                  <a:pt x="225330" y="-374613"/>
                </a:cubicBezTo>
                <a:cubicBezTo>
                  <a:pt x="241120" y="-382166"/>
                  <a:pt x="257279" y="-389043"/>
                  <a:pt x="273665" y="-395226"/>
                </a:cubicBezTo>
                <a:cubicBezTo>
                  <a:pt x="290050" y="-401408"/>
                  <a:pt x="306664" y="-406896"/>
                  <a:pt x="323727" y="-411692"/>
                </a:cubicBezTo>
                <a:cubicBezTo>
                  <a:pt x="340790" y="-416487"/>
                  <a:pt x="358301" y="-420589"/>
                  <a:pt x="375128" y="-423993"/>
                </a:cubicBezTo>
                <a:cubicBezTo>
                  <a:pt x="391956" y="-427397"/>
                  <a:pt x="408099" y="-430103"/>
                  <a:pt x="427488" y="-432196"/>
                </a:cubicBezTo>
                <a:cubicBezTo>
                  <a:pt x="446876" y="-434289"/>
                  <a:pt x="469509" y="-435770"/>
                  <a:pt x="480450" y="-436433"/>
                </a:cubicBezTo>
                <a:cubicBezTo>
                  <a:pt x="480450" y="-436433"/>
                  <a:pt x="480450" y="-436433"/>
                  <a:pt x="480450" y="-436433"/>
                </a:cubicBezTo>
                <a:cubicBezTo>
                  <a:pt x="480450" y="-436433"/>
                  <a:pt x="489883" y="-436783"/>
                  <a:pt x="489883" y="-436783"/>
                </a:cubicBezTo>
                <a:cubicBezTo>
                  <a:pt x="490653" y="-436892"/>
                  <a:pt x="491423" y="-437001"/>
                  <a:pt x="480442" y="-437016"/>
                </a:cubicBezTo>
                <a:cubicBezTo>
                  <a:pt x="469462" y="-437031"/>
                  <a:pt x="446731" y="-436951"/>
                  <a:pt x="427155" y="-436054"/>
                </a:cubicBezTo>
                <a:cubicBezTo>
                  <a:pt x="407579" y="-435156"/>
                  <a:pt x="391157" y="-433442"/>
                  <a:pt x="373963" y="-431058"/>
                </a:cubicBezTo>
                <a:cubicBezTo>
                  <a:pt x="356769" y="-428675"/>
                  <a:pt x="338803" y="-425623"/>
                  <a:pt x="321195" y="-421829"/>
                </a:cubicBezTo>
                <a:cubicBezTo>
                  <a:pt x="303588" y="-418036"/>
                  <a:pt x="286337" y="-413501"/>
                  <a:pt x="269228" y="-408227"/>
                </a:cubicBezTo>
                <a:cubicBezTo>
                  <a:pt x="252118" y="-402954"/>
                  <a:pt x="235148" y="-396941"/>
                  <a:pt x="218464" y="-390193"/>
                </a:cubicBezTo>
                <a:cubicBezTo>
                  <a:pt x="201781" y="-383445"/>
                  <a:pt x="185384" y="-375960"/>
                  <a:pt x="169320" y="-367763"/>
                </a:cubicBezTo>
                <a:cubicBezTo>
                  <a:pt x="153256" y="-359565"/>
                  <a:pt x="137525" y="-350654"/>
                  <a:pt x="122193" y="-341069"/>
                </a:cubicBezTo>
                <a:cubicBezTo>
                  <a:pt x="106861" y="-331483"/>
                  <a:pt x="91927" y="-321222"/>
                  <a:pt x="77441" y="-310336"/>
                </a:cubicBezTo>
                <a:cubicBezTo>
                  <a:pt x="62955" y="-299450"/>
                  <a:pt x="48915" y="-287940"/>
                  <a:pt x="35361" y="-275864"/>
                </a:cubicBezTo>
                <a:cubicBezTo>
                  <a:pt x="21807" y="-263788"/>
                  <a:pt x="8737" y="-251146"/>
                  <a:pt x="-3823" y="-238003"/>
                </a:cubicBezTo>
                <a:cubicBezTo>
                  <a:pt x="-16383" y="-224860"/>
                  <a:pt x="-28434" y="-211215"/>
                  <a:pt x="-39962" y="-197132"/>
                </a:cubicBezTo>
                <a:cubicBezTo>
                  <a:pt x="-51490" y="-183050"/>
                  <a:pt x="-62496" y="-168530"/>
                  <a:pt x="-72979" y="-153635"/>
                </a:cubicBezTo>
                <a:cubicBezTo>
                  <a:pt x="-83463" y="-138740"/>
                  <a:pt x="-93425" y="-123471"/>
                  <a:pt x="-102859" y="-107881"/>
                </a:cubicBezTo>
                <a:cubicBezTo>
                  <a:pt x="-112293" y="-92291"/>
                  <a:pt x="-121199" y="-76380"/>
                  <a:pt x="-129633" y="-60216"/>
                </a:cubicBezTo>
                <a:cubicBezTo>
                  <a:pt x="-138067" y="-44053"/>
                  <a:pt x="-146028" y="-27637"/>
                  <a:pt x="-153372" y="-10955"/>
                </a:cubicBezTo>
                <a:cubicBezTo>
                  <a:pt x="-160716" y="5728"/>
                  <a:pt x="-167442" y="22677"/>
                  <a:pt x="-174169" y="39625"/>
                </a:cubicBezTo>
                <a:close/>
              </a:path>
            </a:pathLst>
          </a:custGeom>
          <a:solidFill>
            <a:srgbClr val="35D0E6"/>
          </a:solidFill>
          <a:ln w="7600" cap="rnd">
            <a:solidFill>
              <a:srgbClr val="35D0E6"/>
            </a:solidFill>
            <a:round/>
          </a:ln>
        </p:spPr>
      </p:sp>
      <p:sp>
        <p:nvSpPr>
          <p:cNvPr id="117" name="MMConnector"/>
          <p:cNvSpPr/>
          <p:nvPr/>
        </p:nvSpPr>
        <p:spPr>
          <a:xfrm>
            <a:off x="2537243" y="2996184"/>
            <a:ext cx="1543033" cy="286518"/>
          </a:xfrm>
          <a:custGeom>
            <a:avLst/>
            <a:gdLst/>
            <a:ahLst/>
            <a:cxnLst/>
            <a:rect l="0" t="0" r="0" b="0"/>
            <a:pathLst>
              <a:path w="539047" h="110537">
                <a:moveTo>
                  <a:pt x="-36000" y="36588"/>
                </a:moveTo>
                <a:cubicBezTo>
                  <a:pt x="-52440" y="26764"/>
                  <a:pt x="-69661" y="31194"/>
                  <a:pt x="-76901" y="43907"/>
                </a:cubicBezTo>
                <a:cubicBezTo>
                  <a:pt x="-84141" y="56620"/>
                  <a:pt x="-79633" y="74614"/>
                  <a:pt x="-62327" y="82817"/>
                </a:cubicBezTo>
                <a:cubicBezTo>
                  <a:pt x="-45539" y="90776"/>
                  <a:pt x="-28751" y="98734"/>
                  <a:pt x="-11697" y="105705"/>
                </a:cubicBezTo>
                <a:cubicBezTo>
                  <a:pt x="5357" y="112676"/>
                  <a:pt x="22678" y="118660"/>
                  <a:pt x="40094" y="124092"/>
                </a:cubicBezTo>
                <a:cubicBezTo>
                  <a:pt x="57511" y="129524"/>
                  <a:pt x="75023" y="134404"/>
                  <a:pt x="92616" y="138743"/>
                </a:cubicBezTo>
                <a:cubicBezTo>
                  <a:pt x="110208" y="143082"/>
                  <a:pt x="127881" y="146880"/>
                  <a:pt x="145594" y="150230"/>
                </a:cubicBezTo>
                <a:cubicBezTo>
                  <a:pt x="163307" y="153580"/>
                  <a:pt x="181061" y="156481"/>
                  <a:pt x="198850" y="158983"/>
                </a:cubicBezTo>
                <a:cubicBezTo>
                  <a:pt x="216639" y="161485"/>
                  <a:pt x="234463" y="163586"/>
                  <a:pt x="252257" y="165335"/>
                </a:cubicBezTo>
                <a:cubicBezTo>
                  <a:pt x="270051" y="167084"/>
                  <a:pt x="287815" y="168479"/>
                  <a:pt x="305728" y="169547"/>
                </a:cubicBezTo>
                <a:cubicBezTo>
                  <a:pt x="323641" y="170614"/>
                  <a:pt x="341704" y="171353"/>
                  <a:pt x="359195" y="171826"/>
                </a:cubicBezTo>
                <a:cubicBezTo>
                  <a:pt x="376686" y="172299"/>
                  <a:pt x="393605" y="172506"/>
                  <a:pt x="412608" y="172343"/>
                </a:cubicBezTo>
                <a:cubicBezTo>
                  <a:pt x="431612" y="172180"/>
                  <a:pt x="452700" y="171648"/>
                  <a:pt x="465927" y="171236"/>
                </a:cubicBezTo>
                <a:cubicBezTo>
                  <a:pt x="473437" y="171002"/>
                  <a:pt x="478413" y="170807"/>
                  <a:pt x="482293" y="170628"/>
                </a:cubicBezTo>
                <a:cubicBezTo>
                  <a:pt x="487395" y="170394"/>
                  <a:pt x="487392" y="170155"/>
                  <a:pt x="482291" y="169902"/>
                </a:cubicBezTo>
                <a:cubicBezTo>
                  <a:pt x="478412" y="169709"/>
                  <a:pt x="473444" y="169429"/>
                  <a:pt x="465956" y="168945"/>
                </a:cubicBezTo>
                <a:cubicBezTo>
                  <a:pt x="452771" y="168094"/>
                  <a:pt x="431775" y="166613"/>
                  <a:pt x="412917" y="164967"/>
                </a:cubicBezTo>
                <a:cubicBezTo>
                  <a:pt x="394059" y="163322"/>
                  <a:pt x="377339" y="161511"/>
                  <a:pt x="360109" y="159387"/>
                </a:cubicBezTo>
                <a:cubicBezTo>
                  <a:pt x="342878" y="157262"/>
                  <a:pt x="325136" y="154825"/>
                  <a:pt x="307614" y="152084"/>
                </a:cubicBezTo>
                <a:cubicBezTo>
                  <a:pt x="290091" y="149344"/>
                  <a:pt x="272788" y="146301"/>
                  <a:pt x="255535" y="142919"/>
                </a:cubicBezTo>
                <a:cubicBezTo>
                  <a:pt x="238282" y="139536"/>
                  <a:pt x="221079" y="135815"/>
                  <a:pt x="204008" y="131721"/>
                </a:cubicBezTo>
                <a:cubicBezTo>
                  <a:pt x="186937" y="127628"/>
                  <a:pt x="169997" y="123163"/>
                  <a:pt x="153212" y="118289"/>
                </a:cubicBezTo>
                <a:cubicBezTo>
                  <a:pt x="136427" y="113416"/>
                  <a:pt x="119795" y="108134"/>
                  <a:pt x="103391" y="102379"/>
                </a:cubicBezTo>
                <a:cubicBezTo>
                  <a:pt x="86988" y="96624"/>
                  <a:pt x="70811" y="90396"/>
                  <a:pt x="54887" y="83697"/>
                </a:cubicBezTo>
                <a:cubicBezTo>
                  <a:pt x="38964" y="76998"/>
                  <a:pt x="23293" y="69827"/>
                  <a:pt x="8187" y="61897"/>
                </a:cubicBezTo>
                <a:cubicBezTo>
                  <a:pt x="-6919" y="53967"/>
                  <a:pt x="-21459" y="45278"/>
                  <a:pt x="-36000" y="36588"/>
                </a:cubicBezTo>
                <a:close/>
              </a:path>
            </a:pathLst>
          </a:custGeom>
          <a:solidFill>
            <a:srgbClr val="5FB5F0"/>
          </a:solidFill>
          <a:ln w="7600" cap="rnd">
            <a:solidFill>
              <a:srgbClr val="5FB5F0"/>
            </a:solidFill>
            <a:round/>
          </a:ln>
        </p:spPr>
      </p:sp>
      <p:sp>
        <p:nvSpPr>
          <p:cNvPr id="119" name="MMConnector"/>
          <p:cNvSpPr/>
          <p:nvPr/>
        </p:nvSpPr>
        <p:spPr>
          <a:xfrm>
            <a:off x="5597729" y="3472144"/>
            <a:ext cx="292363" cy="235199"/>
          </a:xfrm>
          <a:custGeom>
            <a:avLst/>
            <a:gdLst/>
            <a:ahLst/>
            <a:cxnLst/>
            <a:rect l="0" t="0" r="0" b="0"/>
            <a:pathLst>
              <a:path w="220400" h="141233" fill="none">
                <a:moveTo>
                  <a:pt x="-110200" y="-70617"/>
                </a:moveTo>
                <a:lnTo>
                  <a:pt x="-41800" y="-70617"/>
                </a:lnTo>
                <a:cubicBezTo>
                  <a:pt x="-29214" y="-70617"/>
                  <a:pt x="-19487" y="-63084"/>
                  <a:pt x="-17696" y="-47867"/>
                </a:cubicBezTo>
                <a:cubicBezTo>
                  <a:pt x="-9226" y="24083"/>
                  <a:pt x="39845" y="70617"/>
                  <a:pt x="110200" y="70617"/>
                </a:cubicBezTo>
              </a:path>
            </a:pathLst>
          </a:custGeom>
          <a:noFill/>
          <a:ln w="28575" cap="rnd">
            <a:solidFill>
              <a:srgbClr val="5FB5F0"/>
            </a:solidFill>
            <a:round/>
          </a:ln>
        </p:spPr>
      </p:sp>
      <p:sp>
        <p:nvSpPr>
          <p:cNvPr id="121" name="MMConnector"/>
          <p:cNvSpPr/>
          <p:nvPr/>
        </p:nvSpPr>
        <p:spPr>
          <a:xfrm>
            <a:off x="2812789" y="3995004"/>
            <a:ext cx="1452480" cy="1355210"/>
          </a:xfrm>
          <a:custGeom>
            <a:avLst/>
            <a:gdLst/>
            <a:ahLst/>
            <a:cxnLst/>
            <a:rect l="0" t="0" r="0" b="0"/>
            <a:pathLst>
              <a:path w="667749" h="813779">
                <a:moveTo>
                  <a:pt x="-151633" y="-211163"/>
                </a:moveTo>
                <a:cubicBezTo>
                  <a:pt x="-154506" y="-230099"/>
                  <a:pt x="-168727" y="-240659"/>
                  <a:pt x="-183155" y="-238234"/>
                </a:cubicBezTo>
                <a:cubicBezTo>
                  <a:pt x="-197583" y="-235810"/>
                  <a:pt x="-207846" y="-221130"/>
                  <a:pt x="-204098" y="-202348"/>
                </a:cubicBezTo>
                <a:cubicBezTo>
                  <a:pt x="-200581" y="-184723"/>
                  <a:pt x="-197064" y="-167097"/>
                  <a:pt x="-193239" y="-149536"/>
                </a:cubicBezTo>
                <a:cubicBezTo>
                  <a:pt x="-189414" y="-131975"/>
                  <a:pt x="-185282" y="-114478"/>
                  <a:pt x="-180908" y="-97041"/>
                </a:cubicBezTo>
                <a:cubicBezTo>
                  <a:pt x="-176533" y="-79604"/>
                  <a:pt x="-171917" y="-62227"/>
                  <a:pt x="-167022" y="-44927"/>
                </a:cubicBezTo>
                <a:cubicBezTo>
                  <a:pt x="-162127" y="-27626"/>
                  <a:pt x="-156953" y="-10403"/>
                  <a:pt x="-151490" y="6730"/>
                </a:cubicBezTo>
                <a:cubicBezTo>
                  <a:pt x="-146027" y="23863"/>
                  <a:pt x="-140274" y="40906"/>
                  <a:pt x="-134211" y="57840"/>
                </a:cubicBezTo>
                <a:cubicBezTo>
                  <a:pt x="-128149" y="74773"/>
                  <a:pt x="-121777" y="91599"/>
                  <a:pt x="-115076" y="108294"/>
                </a:cubicBezTo>
                <a:cubicBezTo>
                  <a:pt x="-108375" y="124990"/>
                  <a:pt x="-101344" y="141555"/>
                  <a:pt x="-93962" y="157965"/>
                </a:cubicBezTo>
                <a:cubicBezTo>
                  <a:pt x="-86581" y="174375"/>
                  <a:pt x="-78848" y="190630"/>
                  <a:pt x="-70740" y="206698"/>
                </a:cubicBezTo>
                <a:cubicBezTo>
                  <a:pt x="-62633" y="222766"/>
                  <a:pt x="-54151" y="238647"/>
                  <a:pt x="-45270" y="254304"/>
                </a:cubicBezTo>
                <a:cubicBezTo>
                  <a:pt x="-36388" y="269962"/>
                  <a:pt x="-27108" y="285395"/>
                  <a:pt x="-17403" y="300559"/>
                </a:cubicBezTo>
                <a:cubicBezTo>
                  <a:pt x="-7698" y="315723"/>
                  <a:pt x="2431" y="330618"/>
                  <a:pt x="13008" y="345188"/>
                </a:cubicBezTo>
                <a:cubicBezTo>
                  <a:pt x="23585" y="359759"/>
                  <a:pt x="34611" y="374005"/>
                  <a:pt x="46106" y="387862"/>
                </a:cubicBezTo>
                <a:cubicBezTo>
                  <a:pt x="57601" y="401719"/>
                  <a:pt x="69566" y="415187"/>
                  <a:pt x="82015" y="428189"/>
                </a:cubicBezTo>
                <a:cubicBezTo>
                  <a:pt x="94463" y="441191"/>
                  <a:pt x="107396" y="453727"/>
                  <a:pt x="120817" y="465710"/>
                </a:cubicBezTo>
                <a:cubicBezTo>
                  <a:pt x="134239" y="477694"/>
                  <a:pt x="148149" y="489125"/>
                  <a:pt x="162533" y="499908"/>
                </a:cubicBezTo>
                <a:cubicBezTo>
                  <a:pt x="176917" y="510692"/>
                  <a:pt x="191775" y="520828"/>
                  <a:pt x="207085" y="530221"/>
                </a:cubicBezTo>
                <a:cubicBezTo>
                  <a:pt x="222395" y="539615"/>
                  <a:pt x="238157" y="548264"/>
                  <a:pt x="254271" y="556084"/>
                </a:cubicBezTo>
                <a:cubicBezTo>
                  <a:pt x="270386" y="563904"/>
                  <a:pt x="286852" y="570893"/>
                  <a:pt x="303747" y="576984"/>
                </a:cubicBezTo>
                <a:cubicBezTo>
                  <a:pt x="320642" y="583074"/>
                  <a:pt x="337965" y="588265"/>
                  <a:pt x="355032" y="592527"/>
                </a:cubicBezTo>
                <a:cubicBezTo>
                  <a:pt x="372099" y="596789"/>
                  <a:pt x="388909" y="600122"/>
                  <a:pt x="407551" y="602503"/>
                </a:cubicBezTo>
                <a:cubicBezTo>
                  <a:pt x="426193" y="604884"/>
                  <a:pt x="446666" y="606313"/>
                  <a:pt x="460693" y="606908"/>
                </a:cubicBezTo>
                <a:cubicBezTo>
                  <a:pt x="470171" y="607310"/>
                  <a:pt x="476706" y="607331"/>
                  <a:pt x="482286" y="607228"/>
                </a:cubicBezTo>
                <a:cubicBezTo>
                  <a:pt x="487392" y="607134"/>
                  <a:pt x="487390" y="607018"/>
                  <a:pt x="482285" y="606875"/>
                </a:cubicBezTo>
                <a:cubicBezTo>
                  <a:pt x="476706" y="606719"/>
                  <a:pt x="470187" y="606395"/>
                  <a:pt x="460767" y="605557"/>
                </a:cubicBezTo>
                <a:cubicBezTo>
                  <a:pt x="446826" y="604316"/>
                  <a:pt x="426531" y="601947"/>
                  <a:pt x="408152" y="598728"/>
                </a:cubicBezTo>
                <a:cubicBezTo>
                  <a:pt x="389773" y="595509"/>
                  <a:pt x="373310" y="591440"/>
                  <a:pt x="356674" y="586454"/>
                </a:cubicBezTo>
                <a:cubicBezTo>
                  <a:pt x="340038" y="581468"/>
                  <a:pt x="323228" y="575567"/>
                  <a:pt x="306918" y="568818"/>
                </a:cubicBezTo>
                <a:cubicBezTo>
                  <a:pt x="290608" y="562068"/>
                  <a:pt x="274799" y="554471"/>
                  <a:pt x="259400" y="546094"/>
                </a:cubicBezTo>
                <a:cubicBezTo>
                  <a:pt x="244000" y="537718"/>
                  <a:pt x="229011" y="528561"/>
                  <a:pt x="214516" y="518714"/>
                </a:cubicBezTo>
                <a:cubicBezTo>
                  <a:pt x="200021" y="508867"/>
                  <a:pt x="186021" y="498331"/>
                  <a:pt x="172523" y="487198"/>
                </a:cubicBezTo>
                <a:cubicBezTo>
                  <a:pt x="159026" y="476064"/>
                  <a:pt x="146032" y="464334"/>
                  <a:pt x="133544" y="452097"/>
                </a:cubicBezTo>
                <a:cubicBezTo>
                  <a:pt x="121056" y="439860"/>
                  <a:pt x="109075" y="427116"/>
                  <a:pt x="97588" y="413946"/>
                </a:cubicBezTo>
                <a:cubicBezTo>
                  <a:pt x="86101" y="400776"/>
                  <a:pt x="75108" y="387180"/>
                  <a:pt x="64589" y="373230"/>
                </a:cubicBezTo>
                <a:cubicBezTo>
                  <a:pt x="54070" y="359279"/>
                  <a:pt x="44024" y="344974"/>
                  <a:pt x="34427" y="330375"/>
                </a:cubicBezTo>
                <a:cubicBezTo>
                  <a:pt x="24830" y="315775"/>
                  <a:pt x="15682" y="300881"/>
                  <a:pt x="6956" y="285743"/>
                </a:cubicBezTo>
                <a:cubicBezTo>
                  <a:pt x="-1769" y="270605"/>
                  <a:pt x="-10073" y="255223"/>
                  <a:pt x="-17980" y="239639"/>
                </a:cubicBezTo>
                <a:cubicBezTo>
                  <a:pt x="-25888" y="224055"/>
                  <a:pt x="-33399" y="208270"/>
                  <a:pt x="-40541" y="192316"/>
                </a:cubicBezTo>
                <a:cubicBezTo>
                  <a:pt x="-47682" y="176363"/>
                  <a:pt x="-54453" y="160242"/>
                  <a:pt x="-60878" y="143983"/>
                </a:cubicBezTo>
                <a:cubicBezTo>
                  <a:pt x="-67302" y="127724"/>
                  <a:pt x="-73380" y="111326"/>
                  <a:pt x="-79134" y="94814"/>
                </a:cubicBezTo>
                <a:cubicBezTo>
                  <a:pt x="-84887" y="78301"/>
                  <a:pt x="-90317" y="61674"/>
                  <a:pt x="-95442" y="44952"/>
                </a:cubicBezTo>
                <a:cubicBezTo>
                  <a:pt x="-100566" y="28230"/>
                  <a:pt x="-105387" y="11413"/>
                  <a:pt x="-109922" y="-5482"/>
                </a:cubicBezTo>
                <a:cubicBezTo>
                  <a:pt x="-114458" y="-22378"/>
                  <a:pt x="-118709" y="-39351"/>
                  <a:pt x="-122686" y="-56389"/>
                </a:cubicBezTo>
                <a:cubicBezTo>
                  <a:pt x="-126664" y="-73427"/>
                  <a:pt x="-130368" y="-90531"/>
                  <a:pt x="-133834" y="-107684"/>
                </a:cubicBezTo>
                <a:cubicBezTo>
                  <a:pt x="-137300" y="-124837"/>
                  <a:pt x="-140528" y="-142041"/>
                  <a:pt x="-143455" y="-159296"/>
                </a:cubicBezTo>
                <a:cubicBezTo>
                  <a:pt x="-146382" y="-176550"/>
                  <a:pt x="-149008" y="-193857"/>
                  <a:pt x="-151633" y="-211163"/>
                </a:cubicBezTo>
                <a:close/>
              </a:path>
            </a:pathLst>
          </a:custGeom>
          <a:solidFill>
            <a:srgbClr val="A284DC"/>
          </a:solidFill>
          <a:ln w="7600" cap="rnd">
            <a:solidFill>
              <a:srgbClr val="A284DC"/>
            </a:solidFill>
            <a:round/>
          </a:ln>
        </p:spPr>
      </p:sp>
      <p:sp>
        <p:nvSpPr>
          <p:cNvPr id="139" name="MMConnector"/>
          <p:cNvSpPr/>
          <p:nvPr/>
        </p:nvSpPr>
        <p:spPr>
          <a:xfrm rot="10620420">
            <a:off x="4044371" y="4664355"/>
            <a:ext cx="730103" cy="204892"/>
          </a:xfrm>
          <a:custGeom>
            <a:avLst/>
            <a:gdLst/>
            <a:ahLst/>
            <a:cxnLst/>
            <a:rect l="0" t="0" r="0" b="0"/>
            <a:pathLst>
              <a:path w="550394" h="123034">
                <a:moveTo>
                  <a:pt x="74760" y="78152"/>
                </a:moveTo>
                <a:cubicBezTo>
                  <a:pt x="91661" y="69143"/>
                  <a:pt x="95301" y="50944"/>
                  <a:pt x="87464" y="38591"/>
                </a:cubicBezTo>
                <a:cubicBezTo>
                  <a:pt x="79627" y="26237"/>
                  <a:pt x="62247" y="22682"/>
                  <a:pt x="46261" y="33229"/>
                </a:cubicBezTo>
                <a:cubicBezTo>
                  <a:pt x="32170" y="42526"/>
                  <a:pt x="18080" y="51822"/>
                  <a:pt x="3355" y="60330"/>
                </a:cubicBezTo>
                <a:cubicBezTo>
                  <a:pt x="-11370" y="68838"/>
                  <a:pt x="-26729" y="76557"/>
                  <a:pt x="-42377" y="83776"/>
                </a:cubicBezTo>
                <a:cubicBezTo>
                  <a:pt x="-58025" y="90996"/>
                  <a:pt x="-73962" y="97717"/>
                  <a:pt x="-90159" y="103935"/>
                </a:cubicBezTo>
                <a:cubicBezTo>
                  <a:pt x="-106355" y="110153"/>
                  <a:pt x="-122810" y="115868"/>
                  <a:pt x="-139444" y="121147"/>
                </a:cubicBezTo>
                <a:cubicBezTo>
                  <a:pt x="-156078" y="126426"/>
                  <a:pt x="-172890" y="131269"/>
                  <a:pt x="-189847" y="135713"/>
                </a:cubicBezTo>
                <a:cubicBezTo>
                  <a:pt x="-206803" y="140158"/>
                  <a:pt x="-223904" y="144205"/>
                  <a:pt x="-241088" y="147889"/>
                </a:cubicBezTo>
                <a:cubicBezTo>
                  <a:pt x="-258273" y="151572"/>
                  <a:pt x="-275541" y="154894"/>
                  <a:pt x="-292962" y="157887"/>
                </a:cubicBezTo>
                <a:cubicBezTo>
                  <a:pt x="-310383" y="160881"/>
                  <a:pt x="-327956" y="163547"/>
                  <a:pt x="-345313" y="165890"/>
                </a:cubicBezTo>
                <a:cubicBezTo>
                  <a:pt x="-362671" y="168233"/>
                  <a:pt x="-379813" y="170253"/>
                  <a:pt x="-398022" y="172049"/>
                </a:cubicBezTo>
                <a:cubicBezTo>
                  <a:pt x="-416231" y="173846"/>
                  <a:pt x="-435508" y="175419"/>
                  <a:pt x="-450996" y="176494"/>
                </a:cubicBezTo>
                <a:cubicBezTo>
                  <a:pt x="-459913" y="177113"/>
                  <a:pt x="-467574" y="177567"/>
                  <a:pt x="-474703" y="177951"/>
                </a:cubicBezTo>
                <a:cubicBezTo>
                  <a:pt x="-484903" y="178501"/>
                  <a:pt x="-484903" y="178965"/>
                  <a:pt x="-474697" y="179366"/>
                </a:cubicBezTo>
                <a:cubicBezTo>
                  <a:pt x="-467557" y="179647"/>
                  <a:pt x="-459875" y="179907"/>
                  <a:pt x="-450917" y="180121"/>
                </a:cubicBezTo>
                <a:cubicBezTo>
                  <a:pt x="-435363" y="180491"/>
                  <a:pt x="-415959" y="180718"/>
                  <a:pt x="-397568" y="180622"/>
                </a:cubicBezTo>
                <a:cubicBezTo>
                  <a:pt x="-379177" y="180526"/>
                  <a:pt x="-361799" y="180107"/>
                  <a:pt x="-344140" y="179381"/>
                </a:cubicBezTo>
                <a:cubicBezTo>
                  <a:pt x="-326481" y="178656"/>
                  <a:pt x="-308542" y="177625"/>
                  <a:pt x="-290682" y="176246"/>
                </a:cubicBezTo>
                <a:cubicBezTo>
                  <a:pt x="-272821" y="174866"/>
                  <a:pt x="-255040" y="173139"/>
                  <a:pt x="-237256" y="171030"/>
                </a:cubicBezTo>
                <a:cubicBezTo>
                  <a:pt x="-219473" y="168921"/>
                  <a:pt x="-201688" y="166430"/>
                  <a:pt x="-183946" y="163508"/>
                </a:cubicBezTo>
                <a:cubicBezTo>
                  <a:pt x="-166204" y="160586"/>
                  <a:pt x="-148504" y="157232"/>
                  <a:pt x="-130862" y="153396"/>
                </a:cubicBezTo>
                <a:cubicBezTo>
                  <a:pt x="-113221" y="149559"/>
                  <a:pt x="-95638" y="145239"/>
                  <a:pt x="-78160" y="140337"/>
                </a:cubicBezTo>
                <a:cubicBezTo>
                  <a:pt x="-60683" y="135434"/>
                  <a:pt x="-43311" y="129949"/>
                  <a:pt x="-26065" y="123871"/>
                </a:cubicBezTo>
                <a:cubicBezTo>
                  <a:pt x="-8819" y="117792"/>
                  <a:pt x="8302" y="111120"/>
                  <a:pt x="25085" y="103402"/>
                </a:cubicBezTo>
                <a:cubicBezTo>
                  <a:pt x="41868" y="95683"/>
                  <a:pt x="58314" y="86917"/>
                  <a:pt x="74760" y="78152"/>
                </a:cubicBezTo>
                <a:close/>
              </a:path>
            </a:pathLst>
          </a:custGeom>
          <a:solidFill>
            <a:srgbClr val="D887F9"/>
          </a:solidFill>
          <a:ln w="7600" cap="rnd">
            <a:solidFill>
              <a:srgbClr val="D887F9"/>
            </a:solidFill>
            <a:round/>
          </a:ln>
        </p:spPr>
      </p:sp>
      <p:sp>
        <p:nvSpPr>
          <p:cNvPr id="145" name="MMConnector"/>
          <p:cNvSpPr/>
          <p:nvPr/>
        </p:nvSpPr>
        <p:spPr>
          <a:xfrm>
            <a:off x="-1366886" y="3600414"/>
            <a:ext cx="292363" cy="133947"/>
          </a:xfrm>
          <a:custGeom>
            <a:avLst/>
            <a:gdLst/>
            <a:ahLst/>
            <a:cxnLst/>
            <a:rect l="0" t="0" r="0" b="0"/>
            <a:pathLst>
              <a:path w="220400" h="80433" fill="none">
                <a:moveTo>
                  <a:pt x="110200" y="-40217"/>
                </a:moveTo>
                <a:lnTo>
                  <a:pt x="41800" y="-40217"/>
                </a:lnTo>
                <a:cubicBezTo>
                  <a:pt x="29214" y="-40217"/>
                  <a:pt x="20420" y="-32223"/>
                  <a:pt x="14968" y="-17905"/>
                </a:cubicBezTo>
                <a:cubicBezTo>
                  <a:pt x="1409" y="17704"/>
                  <a:pt x="-45355" y="40217"/>
                  <a:pt x="-110200" y="40217"/>
                </a:cubicBezTo>
              </a:path>
            </a:pathLst>
          </a:custGeom>
          <a:noFill/>
          <a:ln w="7600" cap="rnd">
            <a:solidFill>
              <a:srgbClr val="F68AC8"/>
            </a:solidFill>
            <a:round/>
          </a:ln>
        </p:spPr>
      </p:sp>
      <p:sp>
        <p:nvSpPr>
          <p:cNvPr id="101" name="MainIdea"/>
          <p:cNvSpPr/>
          <p:nvPr/>
        </p:nvSpPr>
        <p:spPr>
          <a:xfrm>
            <a:off x="324081" y="2580583"/>
            <a:ext cx="2398096" cy="1407859"/>
          </a:xfrm>
          <a:custGeom>
            <a:avLst/>
            <a:gdLst>
              <a:gd name="rtl" fmla="*/ 136167 w 1001933"/>
              <a:gd name="rtt" fmla="*/ 422433 h 1001933"/>
              <a:gd name="rtr" fmla="*/ 873367 w 1001933"/>
              <a:gd name="rtb" fmla="*/ 587100 h 1001933"/>
            </a:gdLst>
            <a:ahLst/>
            <a:cxnLst/>
            <a:rect l="rtl" t="rtt" r="rtr" b="rtb"/>
            <a:pathLst>
              <a:path w="1001933" h="1001933">
                <a:moveTo>
                  <a:pt x="965925" y="500967"/>
                </a:moveTo>
                <a:cubicBezTo>
                  <a:pt x="1012784" y="580130"/>
                  <a:pt x="1044065" y="723021"/>
                  <a:pt x="859912" y="762788"/>
                </a:cubicBezTo>
                <a:cubicBezTo>
                  <a:pt x="860277" y="913541"/>
                  <a:pt x="766427" y="961171"/>
                  <a:pt x="634269" y="925420"/>
                </a:cubicBezTo>
                <a:cubicBezTo>
                  <a:pt x="498564" y="1062951"/>
                  <a:pt x="391028" y="984659"/>
                  <a:pt x="347675" y="925420"/>
                </a:cubicBezTo>
                <a:cubicBezTo>
                  <a:pt x="142064" y="977482"/>
                  <a:pt x="123816" y="796097"/>
                  <a:pt x="125970" y="763362"/>
                </a:cubicBezTo>
                <a:cubicBezTo>
                  <a:pt x="-37163" y="696922"/>
                  <a:pt x="-15004" y="584046"/>
                  <a:pt x="43328" y="500967"/>
                </a:cubicBezTo>
                <a:cubicBezTo>
                  <a:pt x="-49546" y="338066"/>
                  <a:pt x="36483" y="261727"/>
                  <a:pt x="137498" y="237270"/>
                </a:cubicBezTo>
                <a:cubicBezTo>
                  <a:pt x="121860" y="70555"/>
                  <a:pt x="249601" y="41847"/>
                  <a:pt x="362061" y="75044"/>
                </a:cubicBezTo>
                <a:cubicBezTo>
                  <a:pt x="380817" y="50739"/>
                  <a:pt x="507936" y="-80925"/>
                  <a:pt x="634269" y="75044"/>
                </a:cubicBezTo>
                <a:cubicBezTo>
                  <a:pt x="757418" y="37778"/>
                  <a:pt x="877061" y="72154"/>
                  <a:pt x="881208" y="237270"/>
                </a:cubicBezTo>
                <a:cubicBezTo>
                  <a:pt x="969341" y="261220"/>
                  <a:pt x="1050357" y="345012"/>
                  <a:pt x="965925" y="500967"/>
                </a:cubicBezTo>
                <a:close/>
              </a:path>
            </a:pathLst>
          </a:custGeom>
          <a:solidFill>
            <a:schemeClr val="accent5">
              <a:lumMod val="50000"/>
            </a:schemeClr>
          </a:solidFill>
          <a:ln w="22800" cap="flat">
            <a:solidFill>
              <a:srgbClr val="8BD4A7"/>
            </a:solidFill>
            <a:round/>
          </a:ln>
        </p:spPr>
        <p:txBody>
          <a:bodyPr wrap="square" lIns="0" tIns="0" rIns="0" bIns="0" rtlCol="0" anchor="ctr"/>
          <a:lstStyle/>
          <a:p>
            <a:pPr algn="ctr"/>
            <a:r>
              <a:rPr sz="2800" b="1" dirty="0">
                <a:solidFill>
                  <a:srgbClr val="FFFF00"/>
                </a:solidFill>
                <a:latin typeface="Arial"/>
              </a:rPr>
              <a:t>HÌNH NÓN</a:t>
            </a:r>
          </a:p>
        </p:txBody>
      </p:sp>
      <p:sp>
        <p:nvSpPr>
          <p:cNvPr id="104" name="MainTopic"/>
          <p:cNvSpPr/>
          <p:nvPr/>
        </p:nvSpPr>
        <p:spPr>
          <a:xfrm>
            <a:off x="3453530" y="804873"/>
            <a:ext cx="1742484" cy="1223679"/>
          </a:xfrm>
          <a:custGeom>
            <a:avLst/>
            <a:gdLst>
              <a:gd name="rtl" fmla="*/ 86793 w 1313586"/>
              <a:gd name="rtt" fmla="*/ 240964 h 616194"/>
              <a:gd name="rtr" fmla="*/ 1234393 w 1313586"/>
              <a:gd name="rtb" fmla="*/ 382830 h 616194"/>
            </a:gdLst>
            <a:ahLst/>
            <a:cxnLst/>
            <a:rect l="rtl" t="rtt" r="rtr" b="rtb"/>
            <a:pathLst>
              <a:path w="1313586" h="616194">
                <a:moveTo>
                  <a:pt x="0" y="308097"/>
                </a:moveTo>
                <a:cubicBezTo>
                  <a:pt x="0" y="137940"/>
                  <a:pt x="294057" y="0"/>
                  <a:pt x="656793" y="0"/>
                </a:cubicBezTo>
                <a:cubicBezTo>
                  <a:pt x="1019530" y="0"/>
                  <a:pt x="1313586" y="137940"/>
                  <a:pt x="1313586" y="308097"/>
                </a:cubicBezTo>
                <a:cubicBezTo>
                  <a:pt x="1313586" y="478254"/>
                  <a:pt x="1019530" y="616194"/>
                  <a:pt x="656793" y="616194"/>
                </a:cubicBezTo>
                <a:cubicBezTo>
                  <a:pt x="294057" y="616194"/>
                  <a:pt x="0" y="478254"/>
                  <a:pt x="0" y="308097"/>
                </a:cubicBezTo>
                <a:close/>
              </a:path>
            </a:pathLst>
          </a:custGeom>
          <a:solidFill>
            <a:srgbClr val="35D0E6"/>
          </a:solidFill>
          <a:ln w="7600" cap="flat">
            <a:solidFill>
              <a:srgbClr val="35D0E6"/>
            </a:solidFill>
            <a:round/>
          </a:ln>
        </p:spPr>
        <p:txBody>
          <a:bodyPr wrap="square" lIns="0" tIns="0" rIns="0" bIns="0" rtlCol="0" anchor="ctr"/>
          <a:lstStyle/>
          <a:p>
            <a:pPr algn="ctr"/>
            <a:r>
              <a:rPr b="1" dirty="0" err="1">
                <a:solidFill>
                  <a:srgbClr val="FFFF00"/>
                </a:solidFill>
                <a:latin typeface="Arial"/>
              </a:rPr>
              <a:t>Các</a:t>
            </a:r>
            <a:r>
              <a:rPr b="1" dirty="0">
                <a:solidFill>
                  <a:srgbClr val="FFFF00"/>
                </a:solidFill>
                <a:latin typeface="Arial"/>
              </a:rPr>
              <a:t> </a:t>
            </a:r>
            <a:r>
              <a:rPr b="1" dirty="0" err="1">
                <a:solidFill>
                  <a:srgbClr val="FFFF00"/>
                </a:solidFill>
                <a:latin typeface="Arial"/>
              </a:rPr>
              <a:t>yếu</a:t>
            </a:r>
            <a:r>
              <a:rPr b="1" dirty="0">
                <a:solidFill>
                  <a:srgbClr val="FFFF00"/>
                </a:solidFill>
                <a:latin typeface="Arial"/>
              </a:rPr>
              <a:t> </a:t>
            </a:r>
            <a:r>
              <a:rPr b="1" dirty="0" err="1">
                <a:solidFill>
                  <a:srgbClr val="FFFF00"/>
                </a:solidFill>
                <a:latin typeface="Arial"/>
              </a:rPr>
              <a:t>tố</a:t>
            </a:r>
            <a:r>
              <a:rPr b="1" dirty="0">
                <a:solidFill>
                  <a:srgbClr val="FFFF00"/>
                </a:solidFill>
                <a:latin typeface="Arial"/>
              </a:rPr>
              <a:t> </a:t>
            </a:r>
            <a:r>
              <a:rPr b="1" dirty="0" err="1">
                <a:solidFill>
                  <a:srgbClr val="FFFF00"/>
                </a:solidFill>
                <a:latin typeface="Arial"/>
              </a:rPr>
              <a:t>hình</a:t>
            </a:r>
            <a:r>
              <a:rPr b="1" dirty="0">
                <a:solidFill>
                  <a:srgbClr val="FFFF00"/>
                </a:solidFill>
                <a:latin typeface="Arial"/>
              </a:rPr>
              <a:t> </a:t>
            </a:r>
            <a:r>
              <a:rPr b="1" dirty="0" err="1">
                <a:solidFill>
                  <a:srgbClr val="FFFF00"/>
                </a:solidFill>
                <a:latin typeface="Arial"/>
              </a:rPr>
              <a:t>nón</a:t>
            </a:r>
            <a:endParaRPr b="1" dirty="0">
              <a:solidFill>
                <a:srgbClr val="FFFF00"/>
              </a:solidFill>
              <a:latin typeface="Arial"/>
            </a:endParaRPr>
          </a:p>
        </p:txBody>
      </p:sp>
      <p:grpSp>
        <p:nvGrpSpPr>
          <p:cNvPr id="8" name="Group 7"/>
          <p:cNvGrpSpPr/>
          <p:nvPr/>
        </p:nvGrpSpPr>
        <p:grpSpPr>
          <a:xfrm>
            <a:off x="5336480" y="373164"/>
            <a:ext cx="1952408" cy="2212993"/>
            <a:chOff x="4159399" y="605346"/>
            <a:chExt cx="2477383" cy="2212993"/>
          </a:xfrm>
        </p:grpSpPr>
        <p:sp>
          <p:nvSpPr>
            <p:cNvPr id="115" name="MMConnector"/>
            <p:cNvSpPr/>
            <p:nvPr/>
          </p:nvSpPr>
          <p:spPr>
            <a:xfrm>
              <a:off x="4159399" y="1928376"/>
              <a:ext cx="292363" cy="889963"/>
            </a:xfrm>
            <a:custGeom>
              <a:avLst/>
              <a:gdLst/>
              <a:ahLst/>
              <a:cxnLst/>
              <a:rect l="0" t="0" r="0" b="0"/>
              <a:pathLst>
                <a:path w="220400" h="534407" fill="none">
                  <a:moveTo>
                    <a:pt x="-110200" y="-267203"/>
                  </a:moveTo>
                  <a:lnTo>
                    <a:pt x="-41800" y="-267203"/>
                  </a:lnTo>
                  <a:cubicBezTo>
                    <a:pt x="-29214" y="-267203"/>
                    <a:pt x="-19031" y="-259725"/>
                    <a:pt x="-18912" y="-244404"/>
                  </a:cubicBezTo>
                  <a:cubicBezTo>
                    <a:pt x="-16516" y="63534"/>
                    <a:pt x="34532" y="267203"/>
                    <a:pt x="110200" y="267203"/>
                  </a:cubicBezTo>
                </a:path>
              </a:pathLst>
            </a:custGeom>
            <a:noFill/>
            <a:ln w="28575" cap="rnd">
              <a:solidFill>
                <a:srgbClr val="35D0E6"/>
              </a:solidFill>
              <a:round/>
            </a:ln>
          </p:spPr>
        </p:sp>
        <p:grpSp>
          <p:nvGrpSpPr>
            <p:cNvPr id="7" name="Group 6"/>
            <p:cNvGrpSpPr/>
            <p:nvPr/>
          </p:nvGrpSpPr>
          <p:grpSpPr>
            <a:xfrm>
              <a:off x="4159399" y="605346"/>
              <a:ext cx="2477383" cy="1768010"/>
              <a:chOff x="4159399" y="605346"/>
              <a:chExt cx="2477383" cy="1768010"/>
            </a:xfrm>
          </p:grpSpPr>
          <p:sp>
            <p:nvSpPr>
              <p:cNvPr id="107" name="MMConnector"/>
              <p:cNvSpPr/>
              <p:nvPr/>
            </p:nvSpPr>
            <p:spPr>
              <a:xfrm>
                <a:off x="4159399" y="1172360"/>
                <a:ext cx="292363" cy="622067"/>
              </a:xfrm>
              <a:custGeom>
                <a:avLst/>
                <a:gdLst/>
                <a:ahLst/>
                <a:cxnLst/>
                <a:rect l="0" t="0" r="0" b="0"/>
                <a:pathLst>
                  <a:path w="220400" h="373540" fill="none">
                    <a:moveTo>
                      <a:pt x="-110200" y="186770"/>
                    </a:moveTo>
                    <a:lnTo>
                      <a:pt x="-41800" y="186770"/>
                    </a:lnTo>
                    <a:cubicBezTo>
                      <a:pt x="-29214" y="186770"/>
                      <a:pt x="-19065" y="179291"/>
                      <a:pt x="-18819" y="163971"/>
                    </a:cubicBezTo>
                    <a:cubicBezTo>
                      <a:pt x="-15424" y="-47430"/>
                      <a:pt x="35339" y="-186770"/>
                      <a:pt x="110200" y="-186770"/>
                    </a:cubicBezTo>
                  </a:path>
                </a:pathLst>
              </a:custGeom>
              <a:noFill/>
              <a:ln w="28575" cap="rnd">
                <a:solidFill>
                  <a:srgbClr val="35D0E6"/>
                </a:solidFill>
                <a:round/>
              </a:ln>
            </p:spPr>
          </p:sp>
          <p:sp>
            <p:nvSpPr>
              <p:cNvPr id="109" name="MMConnector"/>
              <p:cNvSpPr/>
              <p:nvPr/>
            </p:nvSpPr>
            <p:spPr>
              <a:xfrm>
                <a:off x="4159399" y="1361365"/>
                <a:ext cx="292363" cy="244059"/>
              </a:xfrm>
              <a:custGeom>
                <a:avLst/>
                <a:gdLst/>
                <a:ahLst/>
                <a:cxnLst/>
                <a:rect l="0" t="0" r="0" b="0"/>
                <a:pathLst>
                  <a:path w="220400" h="146553" fill="none">
                    <a:moveTo>
                      <a:pt x="-110200" y="73277"/>
                    </a:moveTo>
                    <a:lnTo>
                      <a:pt x="-41800" y="73277"/>
                    </a:lnTo>
                    <a:cubicBezTo>
                      <a:pt x="-29214" y="73277"/>
                      <a:pt x="-19451" y="65751"/>
                      <a:pt x="-17791" y="50520"/>
                    </a:cubicBezTo>
                    <a:cubicBezTo>
                      <a:pt x="-9598" y="-24624"/>
                      <a:pt x="39578" y="-73277"/>
                      <a:pt x="110200" y="-73277"/>
                    </a:cubicBezTo>
                  </a:path>
                </a:pathLst>
              </a:custGeom>
              <a:noFill/>
              <a:ln w="7600" cap="rnd">
                <a:solidFill>
                  <a:srgbClr val="35D0E6"/>
                </a:solidFill>
                <a:round/>
              </a:ln>
            </p:spPr>
          </p:sp>
          <p:sp>
            <p:nvSpPr>
              <p:cNvPr id="111" name="MMConnector"/>
              <p:cNvSpPr/>
              <p:nvPr/>
            </p:nvSpPr>
            <p:spPr>
              <a:xfrm>
                <a:off x="4159399" y="1550368"/>
                <a:ext cx="292363" cy="133947"/>
              </a:xfrm>
              <a:custGeom>
                <a:avLst/>
                <a:gdLst/>
                <a:ahLst/>
                <a:cxnLst/>
                <a:rect l="0" t="0" r="0" b="0"/>
                <a:pathLst>
                  <a:path w="220400" h="80433" fill="none">
                    <a:moveTo>
                      <a:pt x="-110200" y="-40217"/>
                    </a:moveTo>
                    <a:lnTo>
                      <a:pt x="-41800" y="-40217"/>
                    </a:lnTo>
                    <a:cubicBezTo>
                      <a:pt x="-29214" y="-40217"/>
                      <a:pt x="-20420" y="-32223"/>
                      <a:pt x="-14968" y="-17905"/>
                    </a:cubicBezTo>
                    <a:cubicBezTo>
                      <a:pt x="-1409" y="17704"/>
                      <a:pt x="45355" y="40217"/>
                      <a:pt x="110200" y="40217"/>
                    </a:cubicBezTo>
                  </a:path>
                </a:pathLst>
              </a:custGeom>
              <a:noFill/>
              <a:ln w="7600" cap="rnd">
                <a:solidFill>
                  <a:srgbClr val="35D0E6"/>
                </a:solidFill>
                <a:round/>
              </a:ln>
            </p:spPr>
          </p:sp>
          <p:sp>
            <p:nvSpPr>
              <p:cNvPr id="113" name="MMConnector"/>
              <p:cNvSpPr/>
              <p:nvPr/>
            </p:nvSpPr>
            <p:spPr>
              <a:xfrm>
                <a:off x="4159399" y="1739372"/>
                <a:ext cx="292363" cy="511955"/>
              </a:xfrm>
              <a:custGeom>
                <a:avLst/>
                <a:gdLst/>
                <a:ahLst/>
                <a:cxnLst/>
                <a:rect l="0" t="0" r="0" b="0"/>
                <a:pathLst>
                  <a:path w="220400" h="307420" fill="none">
                    <a:moveTo>
                      <a:pt x="-110200" y="-153710"/>
                    </a:moveTo>
                    <a:lnTo>
                      <a:pt x="-41800" y="-153710"/>
                    </a:lnTo>
                    <a:cubicBezTo>
                      <a:pt x="-29214" y="-153710"/>
                      <a:pt x="-19096" y="-146229"/>
                      <a:pt x="-18731" y="-130912"/>
                    </a:cubicBezTo>
                    <a:cubicBezTo>
                      <a:pt x="-14636" y="40805"/>
                      <a:pt x="35920" y="153710"/>
                      <a:pt x="110200" y="153710"/>
                    </a:cubicBezTo>
                  </a:path>
                </a:pathLst>
              </a:custGeom>
              <a:noFill/>
              <a:ln w="28575" cap="rnd">
                <a:solidFill>
                  <a:srgbClr val="35D0E6"/>
                </a:solidFill>
                <a:round/>
              </a:ln>
            </p:spPr>
          </p:sp>
          <p:sp>
            <p:nvSpPr>
              <p:cNvPr id="106" name="SubTopic"/>
              <p:cNvSpPr/>
              <p:nvPr/>
            </p:nvSpPr>
            <p:spPr>
              <a:xfrm>
                <a:off x="4305581" y="605346"/>
                <a:ext cx="1692518" cy="255981"/>
              </a:xfrm>
              <a:custGeom>
                <a:avLst/>
                <a:gdLst>
                  <a:gd name="rtt" fmla="*/ 20900 h 160867"/>
                  <a:gd name="rtb" fmla="*/ 139967 h 160867"/>
                </a:gdLst>
                <a:ahLst/>
                <a:cxnLst/>
                <a:rect l="l" t="rtt" r="r" b="rtb"/>
                <a:pathLst>
                  <a:path w="402800" h="160867" stroke="0">
                    <a:moveTo>
                      <a:pt x="0" y="0"/>
                    </a:moveTo>
                    <a:lnTo>
                      <a:pt x="402800" y="0"/>
                    </a:lnTo>
                    <a:lnTo>
                      <a:pt x="402800" y="160867"/>
                    </a:lnTo>
                    <a:lnTo>
                      <a:pt x="0" y="160867"/>
                    </a:lnTo>
                    <a:lnTo>
                      <a:pt x="0" y="0"/>
                    </a:lnTo>
                    <a:close/>
                  </a:path>
                  <a:path w="402800" h="160867" fill="none">
                    <a:moveTo>
                      <a:pt x="0" y="160867"/>
                    </a:moveTo>
                    <a:lnTo>
                      <a:pt x="402800" y="160867"/>
                    </a:lnTo>
                  </a:path>
                </a:pathLst>
              </a:custGeom>
              <a:noFill/>
              <a:ln w="7600" cap="flat">
                <a:solidFill>
                  <a:srgbClr val="35D0E6"/>
                </a:solidFill>
                <a:round/>
              </a:ln>
            </p:spPr>
            <p:txBody>
              <a:bodyPr wrap="square" lIns="0" tIns="0" rIns="0" bIns="0" rtlCol="0" anchor="ctr"/>
              <a:lstStyle/>
              <a:p>
                <a:pPr algn="ctr"/>
                <a:r>
                  <a:rPr dirty="0" err="1">
                    <a:solidFill>
                      <a:srgbClr val="FFFF00"/>
                    </a:solidFill>
                    <a:latin typeface="Arial"/>
                  </a:rPr>
                  <a:t>Mặt</a:t>
                </a:r>
                <a:r>
                  <a:rPr dirty="0">
                    <a:solidFill>
                      <a:srgbClr val="FFFF00"/>
                    </a:solidFill>
                    <a:latin typeface="Arial"/>
                  </a:rPr>
                  <a:t> </a:t>
                </a:r>
                <a:r>
                  <a:rPr dirty="0" err="1">
                    <a:solidFill>
                      <a:srgbClr val="FFFF00"/>
                    </a:solidFill>
                    <a:latin typeface="Arial"/>
                  </a:rPr>
                  <a:t>đáy</a:t>
                </a:r>
                <a:endParaRPr dirty="0">
                  <a:solidFill>
                    <a:srgbClr val="FFFF00"/>
                  </a:solidFill>
                  <a:latin typeface="Arial"/>
                </a:endParaRPr>
              </a:p>
            </p:txBody>
          </p:sp>
          <p:sp>
            <p:nvSpPr>
              <p:cNvPr id="108" name="SubTopic"/>
              <p:cNvSpPr/>
              <p:nvPr/>
            </p:nvSpPr>
            <p:spPr>
              <a:xfrm>
                <a:off x="4252662" y="1005272"/>
                <a:ext cx="2253861" cy="244057"/>
              </a:xfrm>
              <a:custGeom>
                <a:avLst/>
                <a:gdLst>
                  <a:gd name="rtt" fmla="*/ 20900 h 160867"/>
                  <a:gd name="rtb" fmla="*/ 139967 h 160867"/>
                </a:gdLst>
                <a:ahLst/>
                <a:cxnLst/>
                <a:rect l="l" t="rtt" r="r" b="rtb"/>
                <a:pathLst>
                  <a:path w="737200" h="160867" stroke="0">
                    <a:moveTo>
                      <a:pt x="0" y="0"/>
                    </a:moveTo>
                    <a:lnTo>
                      <a:pt x="737200" y="0"/>
                    </a:lnTo>
                    <a:lnTo>
                      <a:pt x="737200" y="160867"/>
                    </a:lnTo>
                    <a:lnTo>
                      <a:pt x="0" y="160867"/>
                    </a:lnTo>
                    <a:lnTo>
                      <a:pt x="0" y="0"/>
                    </a:lnTo>
                    <a:close/>
                  </a:path>
                  <a:path w="737200" h="160867" fill="none">
                    <a:moveTo>
                      <a:pt x="0" y="160867"/>
                    </a:moveTo>
                    <a:lnTo>
                      <a:pt x="737200" y="160867"/>
                    </a:lnTo>
                  </a:path>
                </a:pathLst>
              </a:custGeom>
              <a:noFill/>
              <a:ln w="28575" cap="flat">
                <a:solidFill>
                  <a:srgbClr val="35D0E6"/>
                </a:solidFill>
                <a:round/>
              </a:ln>
            </p:spPr>
            <p:txBody>
              <a:bodyPr wrap="square" lIns="0" tIns="0" rIns="0" bIns="0" rtlCol="0" anchor="ctr"/>
              <a:lstStyle/>
              <a:p>
                <a:pPr algn="ctr"/>
                <a:r>
                  <a:rPr dirty="0" err="1">
                    <a:solidFill>
                      <a:srgbClr val="FFFF00"/>
                    </a:solidFill>
                    <a:latin typeface="Arial"/>
                  </a:rPr>
                  <a:t>Mặt</a:t>
                </a:r>
                <a:r>
                  <a:rPr dirty="0">
                    <a:solidFill>
                      <a:srgbClr val="FFFF00"/>
                    </a:solidFill>
                    <a:latin typeface="Arial"/>
                  </a:rPr>
                  <a:t> </a:t>
                </a:r>
                <a:r>
                  <a:rPr dirty="0" err="1">
                    <a:solidFill>
                      <a:srgbClr val="FFFF00"/>
                    </a:solidFill>
                    <a:latin typeface="Arial"/>
                  </a:rPr>
                  <a:t>xung</a:t>
                </a:r>
                <a:r>
                  <a:rPr dirty="0">
                    <a:solidFill>
                      <a:srgbClr val="FFFF00"/>
                    </a:solidFill>
                    <a:latin typeface="Arial"/>
                  </a:rPr>
                  <a:t> </a:t>
                </a:r>
                <a:r>
                  <a:rPr dirty="0" err="1">
                    <a:solidFill>
                      <a:srgbClr val="FFFF00"/>
                    </a:solidFill>
                    <a:latin typeface="Arial"/>
                  </a:rPr>
                  <a:t>quanh</a:t>
                </a:r>
                <a:endParaRPr dirty="0">
                  <a:solidFill>
                    <a:srgbClr val="FFFF00"/>
                  </a:solidFill>
                  <a:latin typeface="Arial"/>
                </a:endParaRPr>
              </a:p>
            </p:txBody>
          </p:sp>
          <p:sp>
            <p:nvSpPr>
              <p:cNvPr id="110" name="SubTopic"/>
              <p:cNvSpPr/>
              <p:nvPr/>
            </p:nvSpPr>
            <p:spPr>
              <a:xfrm>
                <a:off x="4305579" y="1361360"/>
                <a:ext cx="2331203" cy="255981"/>
              </a:xfrm>
              <a:custGeom>
                <a:avLst/>
                <a:gdLst>
                  <a:gd name="rtt" fmla="*/ 20900 h 160867"/>
                  <a:gd name="rtb" fmla="*/ 139967 h 160867"/>
                </a:gdLst>
                <a:ahLst/>
                <a:cxnLst/>
                <a:rect l="l" t="rtt" r="r" b="rtb"/>
                <a:pathLst>
                  <a:path w="554800" h="160867" stroke="0">
                    <a:moveTo>
                      <a:pt x="0" y="0"/>
                    </a:moveTo>
                    <a:lnTo>
                      <a:pt x="554800" y="0"/>
                    </a:lnTo>
                    <a:lnTo>
                      <a:pt x="554800" y="160867"/>
                    </a:lnTo>
                    <a:lnTo>
                      <a:pt x="0" y="160867"/>
                    </a:lnTo>
                    <a:lnTo>
                      <a:pt x="0" y="0"/>
                    </a:lnTo>
                    <a:close/>
                  </a:path>
                  <a:path w="554800" h="160867" fill="none">
                    <a:moveTo>
                      <a:pt x="0" y="160867"/>
                    </a:moveTo>
                    <a:lnTo>
                      <a:pt x="554800" y="160867"/>
                    </a:lnTo>
                  </a:path>
                </a:pathLst>
              </a:custGeom>
              <a:noFill/>
              <a:ln w="28575" cap="flat">
                <a:solidFill>
                  <a:srgbClr val="35D0E6"/>
                </a:solidFill>
                <a:round/>
              </a:ln>
            </p:spPr>
            <p:txBody>
              <a:bodyPr wrap="square" lIns="0" tIns="0" rIns="0" bIns="0" rtlCol="0" anchor="ctr"/>
              <a:lstStyle/>
              <a:p>
                <a:pPr algn="ctr">
                  <a:lnSpc>
                    <a:spcPct val="100000"/>
                  </a:lnSpc>
                </a:pPr>
                <a:r>
                  <a:rPr dirty="0" err="1">
                    <a:solidFill>
                      <a:srgbClr val="FFFF00"/>
                    </a:solidFill>
                    <a:latin typeface="Arial"/>
                  </a:rPr>
                  <a:t>Đường</a:t>
                </a:r>
                <a:r>
                  <a:rPr dirty="0">
                    <a:solidFill>
                      <a:srgbClr val="FFFF00"/>
                    </a:solidFill>
                    <a:latin typeface="Arial"/>
                  </a:rPr>
                  <a:t> </a:t>
                </a:r>
                <a:r>
                  <a:rPr dirty="0" err="1">
                    <a:solidFill>
                      <a:srgbClr val="FFFF00"/>
                    </a:solidFill>
                    <a:latin typeface="Arial"/>
                  </a:rPr>
                  <a:t>sinh</a:t>
                </a:r>
                <a:endParaRPr dirty="0">
                  <a:solidFill>
                    <a:srgbClr val="FFFF00"/>
                  </a:solidFill>
                  <a:latin typeface="Arial"/>
                </a:endParaRPr>
              </a:p>
            </p:txBody>
          </p:sp>
          <p:sp>
            <p:nvSpPr>
              <p:cNvPr id="112" name="SubTopic"/>
              <p:cNvSpPr/>
              <p:nvPr/>
            </p:nvSpPr>
            <p:spPr>
              <a:xfrm>
                <a:off x="4318199" y="1749055"/>
                <a:ext cx="989963" cy="255981"/>
              </a:xfrm>
              <a:custGeom>
                <a:avLst/>
                <a:gdLst>
                  <a:gd name="rtt" fmla="*/ 20900 h 160867"/>
                  <a:gd name="rtb" fmla="*/ 139967 h 160867"/>
                </a:gdLst>
                <a:ahLst/>
                <a:cxnLst/>
                <a:rect l="l" t="rtt" r="r" b="rtb"/>
                <a:pathLst>
                  <a:path w="235600" h="160867" stroke="0">
                    <a:moveTo>
                      <a:pt x="0" y="0"/>
                    </a:moveTo>
                    <a:lnTo>
                      <a:pt x="235600" y="0"/>
                    </a:lnTo>
                    <a:lnTo>
                      <a:pt x="235600" y="160867"/>
                    </a:lnTo>
                    <a:lnTo>
                      <a:pt x="0" y="160867"/>
                    </a:lnTo>
                    <a:lnTo>
                      <a:pt x="0" y="0"/>
                    </a:lnTo>
                    <a:close/>
                  </a:path>
                  <a:path w="235600" h="160867" fill="none">
                    <a:moveTo>
                      <a:pt x="0" y="160867"/>
                    </a:moveTo>
                    <a:lnTo>
                      <a:pt x="235600" y="160867"/>
                    </a:lnTo>
                  </a:path>
                </a:pathLst>
              </a:custGeom>
              <a:noFill/>
              <a:ln w="19050" cap="flat">
                <a:solidFill>
                  <a:srgbClr val="35D0E6"/>
                </a:solidFill>
                <a:round/>
              </a:ln>
            </p:spPr>
            <p:txBody>
              <a:bodyPr wrap="square" lIns="0" tIns="0" rIns="0" bIns="0" rtlCol="0" anchor="ctr"/>
              <a:lstStyle/>
              <a:p>
                <a:pPr algn="ctr"/>
                <a:r>
                  <a:rPr dirty="0" err="1">
                    <a:solidFill>
                      <a:srgbClr val="FFFF00"/>
                    </a:solidFill>
                    <a:latin typeface="Arial"/>
                  </a:rPr>
                  <a:t>Đỉnh</a:t>
                </a:r>
                <a:endParaRPr dirty="0">
                  <a:solidFill>
                    <a:srgbClr val="FFFF00"/>
                  </a:solidFill>
                  <a:latin typeface="Arial"/>
                </a:endParaRPr>
              </a:p>
            </p:txBody>
          </p:sp>
          <p:sp>
            <p:nvSpPr>
              <p:cNvPr id="114" name="SubTopic"/>
              <p:cNvSpPr/>
              <p:nvPr/>
            </p:nvSpPr>
            <p:spPr>
              <a:xfrm>
                <a:off x="4305581" y="2117375"/>
                <a:ext cx="2267333" cy="255981"/>
              </a:xfrm>
              <a:custGeom>
                <a:avLst/>
                <a:gdLst>
                  <a:gd name="rtt" fmla="*/ 20900 h 160867"/>
                  <a:gd name="rtb" fmla="*/ 139967 h 160867"/>
                </a:gdLst>
                <a:ahLst/>
                <a:cxnLst/>
                <a:rect l="l" t="rtt" r="r" b="rtb"/>
                <a:pathLst>
                  <a:path w="539600" h="160867" stroke="0">
                    <a:moveTo>
                      <a:pt x="0" y="0"/>
                    </a:moveTo>
                    <a:lnTo>
                      <a:pt x="539600" y="0"/>
                    </a:lnTo>
                    <a:lnTo>
                      <a:pt x="539600" y="160867"/>
                    </a:lnTo>
                    <a:lnTo>
                      <a:pt x="0" y="160867"/>
                    </a:lnTo>
                    <a:lnTo>
                      <a:pt x="0" y="0"/>
                    </a:lnTo>
                    <a:close/>
                  </a:path>
                  <a:path w="539600" h="160867" fill="none">
                    <a:moveTo>
                      <a:pt x="0" y="160867"/>
                    </a:moveTo>
                    <a:lnTo>
                      <a:pt x="539600" y="160867"/>
                    </a:lnTo>
                  </a:path>
                </a:pathLst>
              </a:custGeom>
              <a:noFill/>
              <a:ln w="28575" cap="flat">
                <a:solidFill>
                  <a:srgbClr val="35D0E6"/>
                </a:solidFill>
                <a:round/>
              </a:ln>
            </p:spPr>
            <p:txBody>
              <a:bodyPr wrap="square" lIns="0" tIns="0" rIns="0" bIns="0" rtlCol="0" anchor="ctr"/>
              <a:lstStyle/>
              <a:p>
                <a:pPr algn="ctr"/>
                <a:r>
                  <a:rPr dirty="0" err="1">
                    <a:solidFill>
                      <a:srgbClr val="FFFF00"/>
                    </a:solidFill>
                    <a:latin typeface="Arial"/>
                  </a:rPr>
                  <a:t>Đường</a:t>
                </a:r>
                <a:r>
                  <a:rPr dirty="0">
                    <a:solidFill>
                      <a:srgbClr val="2DB7CA"/>
                    </a:solidFill>
                    <a:latin typeface="Arial"/>
                  </a:rPr>
                  <a:t> </a:t>
                </a:r>
                <a:r>
                  <a:rPr dirty="0" err="1">
                    <a:solidFill>
                      <a:srgbClr val="FFFF00"/>
                    </a:solidFill>
                    <a:latin typeface="Arial"/>
                  </a:rPr>
                  <a:t>cao</a:t>
                </a:r>
                <a:endParaRPr dirty="0">
                  <a:solidFill>
                    <a:srgbClr val="FFFF00"/>
                  </a:solidFill>
                  <a:latin typeface="Arial"/>
                </a:endParaRPr>
              </a:p>
            </p:txBody>
          </p:sp>
        </p:grpSp>
      </p:grpSp>
      <p:sp>
        <p:nvSpPr>
          <p:cNvPr id="116" name="MainTopic"/>
          <p:cNvSpPr/>
          <p:nvPr/>
        </p:nvSpPr>
        <p:spPr>
          <a:xfrm>
            <a:off x="3535828" y="2625401"/>
            <a:ext cx="1916659" cy="1249123"/>
          </a:xfrm>
          <a:custGeom>
            <a:avLst/>
            <a:gdLst>
              <a:gd name="rtl" fmla="*/ 87845 w 1444890"/>
              <a:gd name="rtt" fmla="*/ 270507 h 675280"/>
              <a:gd name="rtr" fmla="*/ 1364645 w 1444890"/>
              <a:gd name="rtb" fmla="*/ 412374 h 675280"/>
            </a:gdLst>
            <a:ahLst/>
            <a:cxnLst/>
            <a:rect l="rtl" t="rtt" r="rtr" b="rtb"/>
            <a:pathLst>
              <a:path w="1444890" h="675280">
                <a:moveTo>
                  <a:pt x="0" y="337640"/>
                </a:moveTo>
                <a:cubicBezTo>
                  <a:pt x="0" y="151167"/>
                  <a:pt x="323450" y="0"/>
                  <a:pt x="722445" y="0"/>
                </a:cubicBezTo>
                <a:cubicBezTo>
                  <a:pt x="1121440" y="0"/>
                  <a:pt x="1444890" y="151167"/>
                  <a:pt x="1444890" y="337640"/>
                </a:cubicBezTo>
                <a:cubicBezTo>
                  <a:pt x="1444890" y="524113"/>
                  <a:pt x="1121440" y="675280"/>
                  <a:pt x="722445" y="675280"/>
                </a:cubicBezTo>
                <a:cubicBezTo>
                  <a:pt x="323450" y="675280"/>
                  <a:pt x="0" y="524113"/>
                  <a:pt x="0" y="337640"/>
                </a:cubicBezTo>
                <a:close/>
              </a:path>
            </a:pathLst>
          </a:custGeom>
          <a:solidFill>
            <a:srgbClr val="5FB5F0"/>
          </a:solidFill>
          <a:ln w="7600" cap="flat">
            <a:solidFill>
              <a:srgbClr val="5FB5F0"/>
            </a:solidFill>
            <a:round/>
          </a:ln>
        </p:spPr>
        <p:txBody>
          <a:bodyPr wrap="square" lIns="0" tIns="0" rIns="0" bIns="0" rtlCol="0" anchor="ctr"/>
          <a:lstStyle/>
          <a:p>
            <a:pPr algn="ctr"/>
            <a:r>
              <a:rPr sz="1900" b="1" dirty="0" err="1">
                <a:solidFill>
                  <a:srgbClr val="FFFFFF"/>
                </a:solidFill>
                <a:latin typeface="Arial"/>
              </a:rPr>
              <a:t>Sự</a:t>
            </a:r>
            <a:r>
              <a:rPr sz="1900" b="1" dirty="0">
                <a:solidFill>
                  <a:srgbClr val="FFFFFF"/>
                </a:solidFill>
                <a:latin typeface="Arial"/>
              </a:rPr>
              <a:t> </a:t>
            </a:r>
            <a:r>
              <a:rPr sz="1900" b="1" dirty="0" err="1">
                <a:solidFill>
                  <a:srgbClr val="FFFFFF"/>
                </a:solidFill>
                <a:latin typeface="Arial"/>
              </a:rPr>
              <a:t>tạo</a:t>
            </a:r>
            <a:r>
              <a:rPr sz="1900" b="1" dirty="0">
                <a:solidFill>
                  <a:srgbClr val="FFFFFF"/>
                </a:solidFill>
                <a:latin typeface="Arial"/>
              </a:rPr>
              <a:t> </a:t>
            </a:r>
            <a:r>
              <a:rPr sz="1900" b="1" dirty="0" err="1">
                <a:solidFill>
                  <a:srgbClr val="FFFFFF"/>
                </a:solidFill>
                <a:latin typeface="Arial"/>
              </a:rPr>
              <a:t>thành</a:t>
            </a:r>
            <a:r>
              <a:rPr sz="1900" b="1" dirty="0">
                <a:solidFill>
                  <a:srgbClr val="FFFFFF"/>
                </a:solidFill>
                <a:latin typeface="Arial"/>
              </a:rPr>
              <a:t> </a:t>
            </a:r>
            <a:r>
              <a:rPr sz="1900" b="1" dirty="0" err="1">
                <a:solidFill>
                  <a:srgbClr val="FFFFFF"/>
                </a:solidFill>
                <a:latin typeface="Arial"/>
              </a:rPr>
              <a:t>hình</a:t>
            </a:r>
            <a:r>
              <a:rPr sz="1900" b="1" dirty="0">
                <a:solidFill>
                  <a:srgbClr val="FFFFFF"/>
                </a:solidFill>
                <a:latin typeface="Arial"/>
              </a:rPr>
              <a:t> </a:t>
            </a:r>
            <a:r>
              <a:rPr sz="1900" b="1" dirty="0" err="1">
                <a:solidFill>
                  <a:srgbClr val="FFFFFF"/>
                </a:solidFill>
                <a:latin typeface="Arial"/>
              </a:rPr>
              <a:t>nón</a:t>
            </a:r>
            <a:endParaRPr sz="1900" b="1" dirty="0">
              <a:solidFill>
                <a:srgbClr val="FFFFFF"/>
              </a:solidFill>
              <a:latin typeface="Arial"/>
            </a:endParaRPr>
          </a:p>
        </p:txBody>
      </p:sp>
      <p:sp>
        <p:nvSpPr>
          <p:cNvPr id="118" name="SubTopic"/>
          <p:cNvSpPr/>
          <p:nvPr/>
        </p:nvSpPr>
        <p:spPr>
          <a:xfrm>
            <a:off x="5762172" y="2586405"/>
            <a:ext cx="3551883" cy="1001677"/>
          </a:xfrm>
          <a:custGeom>
            <a:avLst/>
            <a:gdLst>
              <a:gd name="rtt" fmla="*/ 20900 h 282467"/>
              <a:gd name="rtb" fmla="*/ 261567 h 282467"/>
            </a:gdLst>
            <a:ahLst/>
            <a:cxnLst/>
            <a:rect l="l" t="rtt" r="r" b="rtb"/>
            <a:pathLst>
              <a:path w="1573200" h="282467" stroke="0">
                <a:moveTo>
                  <a:pt x="0" y="0"/>
                </a:moveTo>
                <a:lnTo>
                  <a:pt x="1573200" y="0"/>
                </a:lnTo>
                <a:lnTo>
                  <a:pt x="1573200" y="282467"/>
                </a:lnTo>
                <a:lnTo>
                  <a:pt x="0" y="282467"/>
                </a:lnTo>
                <a:lnTo>
                  <a:pt x="0" y="0"/>
                </a:lnTo>
                <a:close/>
              </a:path>
              <a:path w="1573200" h="282467" fill="none">
                <a:moveTo>
                  <a:pt x="0" y="282467"/>
                </a:moveTo>
                <a:lnTo>
                  <a:pt x="1573200" y="282467"/>
                </a:lnTo>
              </a:path>
            </a:pathLst>
          </a:custGeom>
          <a:noFill/>
          <a:ln w="19050" cap="flat">
            <a:solidFill>
              <a:schemeClr val="accent1"/>
            </a:solidFill>
            <a:round/>
          </a:ln>
        </p:spPr>
        <p:txBody>
          <a:bodyPr wrap="square" lIns="0" tIns="0" rIns="0" bIns="0" rtlCol="0" anchor="ctr"/>
          <a:lstStyle/>
          <a:p>
            <a:pPr algn="l"/>
            <a:r>
              <a:rPr dirty="0">
                <a:solidFill>
                  <a:srgbClr val="FFFF00"/>
                </a:solidFill>
                <a:latin typeface="Arial"/>
              </a:rPr>
              <a:t>Quay tam </a:t>
            </a:r>
            <a:r>
              <a:rPr dirty="0" err="1">
                <a:solidFill>
                  <a:srgbClr val="FFFF00"/>
                </a:solidFill>
                <a:latin typeface="Arial"/>
              </a:rPr>
              <a:t>giác</a:t>
            </a:r>
            <a:r>
              <a:rPr dirty="0">
                <a:solidFill>
                  <a:srgbClr val="FFFF00"/>
                </a:solidFill>
                <a:latin typeface="Arial"/>
              </a:rPr>
              <a:t> AOC </a:t>
            </a:r>
            <a:r>
              <a:rPr dirty="0" err="1">
                <a:solidFill>
                  <a:srgbClr val="FFFF00"/>
                </a:solidFill>
                <a:latin typeface="Arial"/>
              </a:rPr>
              <a:t>vuông</a:t>
            </a:r>
            <a:r>
              <a:rPr dirty="0">
                <a:solidFill>
                  <a:srgbClr val="FFFF00"/>
                </a:solidFill>
                <a:latin typeface="Arial"/>
              </a:rPr>
              <a:t> </a:t>
            </a:r>
            <a:r>
              <a:rPr dirty="0" err="1">
                <a:solidFill>
                  <a:srgbClr val="FFFF00"/>
                </a:solidFill>
                <a:latin typeface="Arial"/>
              </a:rPr>
              <a:t>tại</a:t>
            </a:r>
            <a:r>
              <a:rPr dirty="0">
                <a:solidFill>
                  <a:srgbClr val="FFFF00"/>
                </a:solidFill>
                <a:latin typeface="Arial"/>
              </a:rPr>
              <a:t> O </a:t>
            </a:r>
            <a:r>
              <a:rPr dirty="0" err="1">
                <a:solidFill>
                  <a:srgbClr val="FFFF00"/>
                </a:solidFill>
                <a:latin typeface="Arial"/>
              </a:rPr>
              <a:t>quanh</a:t>
            </a:r>
            <a:r>
              <a:rPr dirty="0">
                <a:solidFill>
                  <a:srgbClr val="FFFF00"/>
                </a:solidFill>
                <a:latin typeface="Arial"/>
              </a:rPr>
              <a:t> </a:t>
            </a:r>
            <a:r>
              <a:rPr dirty="0" err="1">
                <a:solidFill>
                  <a:srgbClr val="FFFF00"/>
                </a:solidFill>
                <a:latin typeface="Arial"/>
              </a:rPr>
              <a:t>cạnh</a:t>
            </a:r>
            <a:r>
              <a:rPr dirty="0">
                <a:solidFill>
                  <a:srgbClr val="FFFF00"/>
                </a:solidFill>
                <a:latin typeface="Arial"/>
              </a:rPr>
              <a:t> </a:t>
            </a:r>
            <a:r>
              <a:rPr dirty="0" err="1">
                <a:solidFill>
                  <a:srgbClr val="FFFF00"/>
                </a:solidFill>
                <a:latin typeface="Arial"/>
              </a:rPr>
              <a:t>góc</a:t>
            </a:r>
            <a:r>
              <a:rPr dirty="0">
                <a:solidFill>
                  <a:srgbClr val="FFFF00"/>
                </a:solidFill>
                <a:latin typeface="Arial"/>
              </a:rPr>
              <a:t> </a:t>
            </a:r>
            <a:r>
              <a:rPr dirty="0" err="1">
                <a:solidFill>
                  <a:srgbClr val="FFFF00"/>
                </a:solidFill>
                <a:latin typeface="Arial"/>
              </a:rPr>
              <a:t>vuông</a:t>
            </a:r>
            <a:r>
              <a:rPr dirty="0">
                <a:solidFill>
                  <a:srgbClr val="FFFF00"/>
                </a:solidFill>
                <a:latin typeface="Arial"/>
              </a:rPr>
              <a:t> OA </a:t>
            </a:r>
            <a:r>
              <a:rPr dirty="0" err="1">
                <a:solidFill>
                  <a:srgbClr val="FFFF00"/>
                </a:solidFill>
                <a:latin typeface="Arial"/>
              </a:rPr>
              <a:t>cố</a:t>
            </a:r>
            <a:r>
              <a:rPr dirty="0">
                <a:solidFill>
                  <a:srgbClr val="FFFF00"/>
                </a:solidFill>
                <a:latin typeface="Arial"/>
              </a:rPr>
              <a:t> </a:t>
            </a:r>
            <a:r>
              <a:rPr dirty="0" err="1">
                <a:solidFill>
                  <a:srgbClr val="FFFF00"/>
                </a:solidFill>
                <a:latin typeface="Arial"/>
              </a:rPr>
              <a:t>định</a:t>
            </a:r>
            <a:r>
              <a:rPr dirty="0">
                <a:solidFill>
                  <a:srgbClr val="FFFF00"/>
                </a:solidFill>
                <a:latin typeface="Arial"/>
              </a:rPr>
              <a:t> </a:t>
            </a:r>
          </a:p>
        </p:txBody>
      </p:sp>
      <p:sp>
        <p:nvSpPr>
          <p:cNvPr id="120" name="MainTopic"/>
          <p:cNvSpPr/>
          <p:nvPr/>
        </p:nvSpPr>
        <p:spPr>
          <a:xfrm>
            <a:off x="3578719" y="4397823"/>
            <a:ext cx="1544600" cy="940833"/>
          </a:xfrm>
          <a:custGeom>
            <a:avLst/>
            <a:gdLst>
              <a:gd name="rtl" fmla="*/ 81968 w 711136"/>
              <a:gd name="rtt" fmla="*/ 105412 h 345091"/>
              <a:gd name="rtr" fmla="*/ 636768 w 711136"/>
              <a:gd name="rtb" fmla="*/ 247279 h 345091"/>
            </a:gdLst>
            <a:ahLst/>
            <a:cxnLst/>
            <a:rect l="rtl" t="rtt" r="rtr" b="rtb"/>
            <a:pathLst>
              <a:path w="711136" h="345091">
                <a:moveTo>
                  <a:pt x="0" y="172546"/>
                </a:moveTo>
                <a:cubicBezTo>
                  <a:pt x="0" y="77251"/>
                  <a:pt x="159194" y="0"/>
                  <a:pt x="355568" y="0"/>
                </a:cubicBezTo>
                <a:cubicBezTo>
                  <a:pt x="551943" y="0"/>
                  <a:pt x="711136" y="77251"/>
                  <a:pt x="711136" y="172546"/>
                </a:cubicBezTo>
                <a:cubicBezTo>
                  <a:pt x="711136" y="267840"/>
                  <a:pt x="551943" y="345091"/>
                  <a:pt x="355568" y="345091"/>
                </a:cubicBezTo>
                <a:cubicBezTo>
                  <a:pt x="159194" y="345091"/>
                  <a:pt x="0" y="267840"/>
                  <a:pt x="0" y="172546"/>
                </a:cubicBezTo>
                <a:close/>
              </a:path>
            </a:pathLst>
          </a:custGeom>
          <a:solidFill>
            <a:srgbClr val="A284DC"/>
          </a:solidFill>
          <a:ln w="7600" cap="flat">
            <a:solidFill>
              <a:srgbClr val="A284DC"/>
            </a:solidFill>
            <a:round/>
          </a:ln>
        </p:spPr>
        <p:txBody>
          <a:bodyPr wrap="square" lIns="0" tIns="0" rIns="0" bIns="0" rtlCol="0" anchor="ctr"/>
          <a:lstStyle/>
          <a:p>
            <a:pPr algn="ctr"/>
            <a:r>
              <a:rPr sz="2000" b="1" dirty="0" err="1">
                <a:solidFill>
                  <a:srgbClr val="FFFFFF"/>
                </a:solidFill>
                <a:latin typeface="Arial"/>
              </a:rPr>
              <a:t>Diện</a:t>
            </a:r>
            <a:r>
              <a:rPr sz="2000" b="1" dirty="0">
                <a:solidFill>
                  <a:srgbClr val="FFFFFF"/>
                </a:solidFill>
                <a:latin typeface="Arial"/>
              </a:rPr>
              <a:t> </a:t>
            </a:r>
            <a:r>
              <a:rPr sz="2000" b="1" dirty="0" err="1">
                <a:solidFill>
                  <a:srgbClr val="FFFFFF"/>
                </a:solidFill>
                <a:latin typeface="Arial"/>
              </a:rPr>
              <a:t>tích</a:t>
            </a:r>
            <a:r>
              <a:rPr sz="2000" b="1" dirty="0">
                <a:solidFill>
                  <a:srgbClr val="FFFFFF"/>
                </a:solidFill>
                <a:latin typeface="Arial"/>
              </a:rPr>
              <a:t> </a:t>
            </a:r>
          </a:p>
        </p:txBody>
      </p:sp>
      <p:sp>
        <p:nvSpPr>
          <p:cNvPr id="138" name="MainTopic"/>
          <p:cNvSpPr/>
          <p:nvPr/>
        </p:nvSpPr>
        <p:spPr>
          <a:xfrm>
            <a:off x="3578719" y="5659737"/>
            <a:ext cx="1438857" cy="969105"/>
          </a:xfrm>
          <a:custGeom>
            <a:avLst/>
            <a:gdLst>
              <a:gd name="rtl" fmla="*/ 81659 w 672518"/>
              <a:gd name="rtt" fmla="*/ 96723 h 327713"/>
              <a:gd name="rtr" fmla="*/ 598459 w 672518"/>
              <a:gd name="rtb" fmla="*/ 238590 h 327713"/>
            </a:gdLst>
            <a:ahLst/>
            <a:cxnLst/>
            <a:rect l="rtl" t="rtt" r="rtr" b="rtb"/>
            <a:pathLst>
              <a:path w="672518" h="327713">
                <a:moveTo>
                  <a:pt x="0" y="163856"/>
                </a:moveTo>
                <a:cubicBezTo>
                  <a:pt x="0" y="73361"/>
                  <a:pt x="150548" y="0"/>
                  <a:pt x="336259" y="0"/>
                </a:cubicBezTo>
                <a:cubicBezTo>
                  <a:pt x="521969" y="0"/>
                  <a:pt x="672518" y="73361"/>
                  <a:pt x="672518" y="163856"/>
                </a:cubicBezTo>
                <a:cubicBezTo>
                  <a:pt x="672518" y="254352"/>
                  <a:pt x="521969" y="327713"/>
                  <a:pt x="336259" y="327713"/>
                </a:cubicBezTo>
                <a:cubicBezTo>
                  <a:pt x="150548" y="327713"/>
                  <a:pt x="0" y="254352"/>
                  <a:pt x="0" y="163856"/>
                </a:cubicBezTo>
                <a:close/>
              </a:path>
            </a:pathLst>
          </a:custGeom>
          <a:solidFill>
            <a:srgbClr val="F68AC8"/>
          </a:solidFill>
          <a:ln w="7600" cap="flat">
            <a:solidFill>
              <a:srgbClr val="F68AC8"/>
            </a:solidFill>
            <a:round/>
          </a:ln>
        </p:spPr>
        <p:txBody>
          <a:bodyPr wrap="square" lIns="0" tIns="0" rIns="0" bIns="0" rtlCol="0" anchor="ctr"/>
          <a:lstStyle/>
          <a:p>
            <a:pPr algn="ctr"/>
            <a:r>
              <a:rPr sz="2000" b="1" dirty="0" err="1">
                <a:solidFill>
                  <a:srgbClr val="FFFFFF"/>
                </a:solidFill>
                <a:latin typeface="Arial"/>
              </a:rPr>
              <a:t>Thể</a:t>
            </a:r>
            <a:r>
              <a:rPr sz="2000" b="1" dirty="0">
                <a:solidFill>
                  <a:srgbClr val="FFFFFF"/>
                </a:solidFill>
                <a:latin typeface="Arial"/>
              </a:rPr>
              <a:t> </a:t>
            </a:r>
            <a:r>
              <a:rPr sz="2000" b="1" dirty="0" err="1">
                <a:solidFill>
                  <a:srgbClr val="FFFFFF"/>
                </a:solidFill>
                <a:latin typeface="Arial"/>
              </a:rPr>
              <a:t>tích</a:t>
            </a:r>
            <a:r>
              <a:rPr sz="2000" b="1" dirty="0">
                <a:solidFill>
                  <a:srgbClr val="FFFFFF"/>
                </a:solidFill>
                <a:latin typeface="Arial"/>
              </a:rPr>
              <a:t> </a:t>
            </a:r>
          </a:p>
        </p:txBody>
      </p:sp>
      <mc:AlternateContent xmlns:mc="http://schemas.openxmlformats.org/markup-compatibility/2006" xmlns:a14="http://schemas.microsoft.com/office/drawing/2010/main">
        <mc:Choice Requires="a14">
          <p:sp>
            <p:nvSpPr>
              <p:cNvPr id="2" name="Rectangle 1"/>
              <p:cNvSpPr/>
              <p:nvPr/>
            </p:nvSpPr>
            <p:spPr>
              <a:xfrm>
                <a:off x="5336480" y="4259515"/>
                <a:ext cx="1657185" cy="494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rgbClr val="FFFF00"/>
                              </a:solidFill>
                              <a:latin typeface="Cambria Math" panose="02040503050406030204" pitchFamily="18" charset="0"/>
                            </a:rPr>
                          </m:ctrlPr>
                        </m:sSubPr>
                        <m:e>
                          <m:r>
                            <a:rPr lang="en-US" sz="2400" b="1" i="1">
                              <a:solidFill>
                                <a:srgbClr val="FFFF00"/>
                              </a:solidFill>
                              <a:latin typeface="Cambria Math" panose="02040503050406030204" pitchFamily="18" charset="0"/>
                            </a:rPr>
                            <m:t>𝑺</m:t>
                          </m:r>
                        </m:e>
                        <m:sub>
                          <m:r>
                            <a:rPr lang="en-US" sz="2400" b="1" i="1">
                              <a:solidFill>
                                <a:srgbClr val="FFFF00"/>
                              </a:solidFill>
                              <a:latin typeface="Cambria Math" panose="02040503050406030204" pitchFamily="18" charset="0"/>
                            </a:rPr>
                            <m:t>𝒙𝒒</m:t>
                          </m:r>
                        </m:sub>
                      </m:sSub>
                      <m:r>
                        <a:rPr lang="en-US" sz="2400" b="1">
                          <a:solidFill>
                            <a:srgbClr val="FFFF00"/>
                          </a:solidFill>
                          <a:latin typeface="Cambria Math" panose="02040503050406030204" pitchFamily="18" charset="0"/>
                        </a:rPr>
                        <m:t>=</m:t>
                      </m:r>
                      <m:r>
                        <a:rPr lang="en-US" sz="2400" b="1" i="1">
                          <a:solidFill>
                            <a:srgbClr val="FFFF00"/>
                          </a:solidFill>
                          <a:latin typeface="Cambria Math" panose="02040503050406030204" pitchFamily="18" charset="0"/>
                        </a:rPr>
                        <m:t>𝝅</m:t>
                      </m:r>
                      <m:r>
                        <a:rPr lang="en-US" sz="2400" b="1" i="1">
                          <a:solidFill>
                            <a:srgbClr val="FFFF00"/>
                          </a:solidFill>
                          <a:latin typeface="Cambria Math" panose="02040503050406030204" pitchFamily="18" charset="0"/>
                        </a:rPr>
                        <m:t>𝒓</m:t>
                      </m:r>
                      <m:r>
                        <a:rPr lang="en-US" sz="2400" b="1">
                          <a:solidFill>
                            <a:srgbClr val="FFFF00"/>
                          </a:solidFill>
                          <a:latin typeface="Cambria Math" panose="02040503050406030204" pitchFamily="18" charset="0"/>
                        </a:rPr>
                        <m:t>𝓵</m:t>
                      </m:r>
                    </m:oMath>
                  </m:oMathPara>
                </a14:m>
                <a:endParaRPr lang="en-US" sz="2400" b="1" dirty="0">
                  <a:solidFill>
                    <a:srgbClr val="FFFF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5336480" y="4259515"/>
                <a:ext cx="1657185" cy="494879"/>
              </a:xfrm>
              <a:prstGeom prst="rect">
                <a:avLst/>
              </a:prstGeom>
              <a:blipFill rotWithShape="0">
                <a:blip r:embed="rId2"/>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232570" y="5167412"/>
                <a:ext cx="2487284" cy="511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rgbClr val="FFFF00"/>
                              </a:solidFill>
                              <a:latin typeface="Cambria Math" panose="02040503050406030204" pitchFamily="18" charset="0"/>
                            </a:rPr>
                          </m:ctrlPr>
                        </m:sSubPr>
                        <m:e>
                          <m:r>
                            <a:rPr lang="en-US" sz="2400" b="1" i="1">
                              <a:solidFill>
                                <a:srgbClr val="FFFF00"/>
                              </a:solidFill>
                              <a:latin typeface="Cambria Math" panose="02040503050406030204" pitchFamily="18" charset="0"/>
                            </a:rPr>
                            <m:t>𝑺</m:t>
                          </m:r>
                        </m:e>
                        <m:sub>
                          <m:r>
                            <a:rPr lang="en-US" sz="2400" b="1" i="1">
                              <a:solidFill>
                                <a:srgbClr val="FFFF00"/>
                              </a:solidFill>
                              <a:latin typeface="Cambria Math" panose="02040503050406030204" pitchFamily="18" charset="0"/>
                            </a:rPr>
                            <m:t>𝒕𝒑</m:t>
                          </m:r>
                        </m:sub>
                      </m:sSub>
                      <m:r>
                        <a:rPr lang="en-US" sz="2400" b="1">
                          <a:solidFill>
                            <a:srgbClr val="FFFF00"/>
                          </a:solidFill>
                          <a:latin typeface="Cambria Math" panose="02040503050406030204" pitchFamily="18" charset="0"/>
                        </a:rPr>
                        <m:t>=</m:t>
                      </m:r>
                      <m:r>
                        <a:rPr lang="en-US" sz="2400" b="1" i="1">
                          <a:solidFill>
                            <a:srgbClr val="FFFF00"/>
                          </a:solidFill>
                          <a:latin typeface="Cambria Math" panose="02040503050406030204" pitchFamily="18" charset="0"/>
                        </a:rPr>
                        <m:t>𝝅</m:t>
                      </m:r>
                      <m:r>
                        <a:rPr lang="en-US" sz="2400" b="1" i="1">
                          <a:solidFill>
                            <a:srgbClr val="FFFF00"/>
                          </a:solidFill>
                          <a:latin typeface="Cambria Math" panose="02040503050406030204" pitchFamily="18" charset="0"/>
                        </a:rPr>
                        <m:t>𝒓</m:t>
                      </m:r>
                      <m:r>
                        <a:rPr lang="en-US" sz="2400" b="1">
                          <a:solidFill>
                            <a:srgbClr val="FFFF00"/>
                          </a:solidFill>
                          <a:latin typeface="Cambria Math" panose="02040503050406030204" pitchFamily="18" charset="0"/>
                        </a:rPr>
                        <m:t>𝓵</m:t>
                      </m:r>
                      <m:r>
                        <a:rPr lang="en-US" sz="2400" b="1">
                          <a:solidFill>
                            <a:srgbClr val="FFFF00"/>
                          </a:solidFill>
                          <a:latin typeface="Cambria Math" panose="02040503050406030204" pitchFamily="18" charset="0"/>
                        </a:rPr>
                        <m:t>+</m:t>
                      </m:r>
                      <m:r>
                        <a:rPr lang="en-US" sz="2400" b="1" i="1">
                          <a:solidFill>
                            <a:srgbClr val="FFFF00"/>
                          </a:solidFill>
                          <a:latin typeface="Cambria Math" panose="02040503050406030204" pitchFamily="18" charset="0"/>
                        </a:rPr>
                        <m:t>𝝅</m:t>
                      </m:r>
                      <m:sSup>
                        <m:sSupPr>
                          <m:ctrlPr>
                            <a:rPr lang="en-US" sz="2400" b="1" i="1">
                              <a:solidFill>
                                <a:srgbClr val="FFFF00"/>
                              </a:solidFill>
                              <a:latin typeface="Cambria Math" panose="02040503050406030204" pitchFamily="18" charset="0"/>
                            </a:rPr>
                          </m:ctrlPr>
                        </m:sSupPr>
                        <m:e>
                          <m:r>
                            <m:rPr>
                              <m:nor/>
                            </m:rPr>
                            <a:rPr lang="en-US" sz="2400" b="1" i="1">
                              <a:solidFill>
                                <a:srgbClr val="FFFF00"/>
                              </a:solidFill>
                              <a:latin typeface="Cambria Math" panose="02040503050406030204" pitchFamily="18" charset="0"/>
                            </a:rPr>
                            <m:t>r</m:t>
                          </m:r>
                        </m:e>
                        <m:sup>
                          <m:r>
                            <a:rPr lang="en-US" sz="2400" b="1">
                              <a:solidFill>
                                <a:srgbClr val="FFFF00"/>
                              </a:solidFill>
                              <a:latin typeface="Cambria Math" panose="02040503050406030204" pitchFamily="18" charset="0"/>
                            </a:rPr>
                            <m:t>𝟐</m:t>
                          </m:r>
                        </m:sup>
                      </m:sSup>
                    </m:oMath>
                  </m:oMathPara>
                </a14:m>
                <a:endParaRPr lang="en-US" sz="2400" b="1" dirty="0">
                  <a:solidFill>
                    <a:srgbClr val="FFFF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232570" y="5167412"/>
                <a:ext cx="2487284" cy="51161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65734" y="5924398"/>
                <a:ext cx="3710951"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rgbClr val="FFFF00"/>
                              </a:solidFill>
                              <a:latin typeface="Cambria Math" panose="02040503050406030204" pitchFamily="18" charset="0"/>
                            </a:rPr>
                          </m:ctrlPr>
                        </m:sSubPr>
                        <m:e>
                          <m:r>
                            <a:rPr lang="en-US" sz="2400" b="1">
                              <a:solidFill>
                                <a:srgbClr val="FFFF00"/>
                              </a:solidFill>
                              <a:latin typeface="Cambria Math" panose="02040503050406030204" pitchFamily="18" charset="0"/>
                            </a:rPr>
                            <m:t>𝐕</m:t>
                          </m:r>
                        </m:e>
                        <m:sub>
                          <m:r>
                            <a:rPr lang="vi-VN" sz="2400" b="1">
                              <a:solidFill>
                                <a:srgbClr val="FFFF00"/>
                              </a:solidFill>
                              <a:latin typeface="Cambria Math" panose="02040503050406030204" pitchFamily="18" charset="0"/>
                            </a:rPr>
                            <m:t>𝐧</m:t>
                          </m:r>
                          <m:r>
                            <a:rPr lang="vi-VN" sz="2400" b="1">
                              <a:solidFill>
                                <a:srgbClr val="FFFF00"/>
                              </a:solidFill>
                              <a:latin typeface="Cambria Math" panose="02040503050406030204" pitchFamily="18" charset="0"/>
                            </a:rPr>
                            <m:t>ó</m:t>
                          </m:r>
                          <m:r>
                            <a:rPr lang="vi-VN" sz="2400" b="1">
                              <a:solidFill>
                                <a:srgbClr val="FFFF00"/>
                              </a:solidFill>
                              <a:latin typeface="Cambria Math" panose="02040503050406030204" pitchFamily="18" charset="0"/>
                            </a:rPr>
                            <m:t>𝐧</m:t>
                          </m:r>
                        </m:sub>
                      </m:sSub>
                      <m:r>
                        <a:rPr lang="en-US" sz="2400" b="1">
                          <a:solidFill>
                            <a:srgbClr val="FFFF00"/>
                          </a:solidFill>
                          <a:latin typeface="Cambria Math" panose="02040503050406030204" pitchFamily="18" charset="0"/>
                        </a:rPr>
                        <m:t>=</m:t>
                      </m:r>
                      <m:f>
                        <m:fPr>
                          <m:ctrlPr>
                            <a:rPr lang="en-US" sz="2400" b="1" i="1">
                              <a:solidFill>
                                <a:srgbClr val="FFFF00"/>
                              </a:solidFill>
                              <a:latin typeface="Cambria Math" panose="02040503050406030204" pitchFamily="18" charset="0"/>
                            </a:rPr>
                          </m:ctrlPr>
                        </m:fPr>
                        <m:num>
                          <m:r>
                            <a:rPr lang="en-US" sz="2400" b="1">
                              <a:solidFill>
                                <a:srgbClr val="FFFF00"/>
                              </a:solidFill>
                              <a:latin typeface="Cambria Math" panose="02040503050406030204" pitchFamily="18" charset="0"/>
                            </a:rPr>
                            <m:t>𝟏</m:t>
                          </m:r>
                        </m:num>
                        <m:den>
                          <m:r>
                            <a:rPr lang="en-US" sz="2400" b="1">
                              <a:solidFill>
                                <a:srgbClr val="FFFF00"/>
                              </a:solidFill>
                              <a:latin typeface="Cambria Math" panose="02040503050406030204" pitchFamily="18" charset="0"/>
                            </a:rPr>
                            <m:t>𝟑</m:t>
                          </m:r>
                        </m:den>
                      </m:f>
                      <m:r>
                        <a:rPr lang="en-US" sz="2400" b="1">
                          <a:solidFill>
                            <a:srgbClr val="FFFF00"/>
                          </a:solidFill>
                          <a:latin typeface="Cambria Math" panose="02040503050406030204" pitchFamily="18" charset="0"/>
                        </a:rPr>
                        <m:t>𝛑</m:t>
                      </m:r>
                      <m:sSup>
                        <m:sSupPr>
                          <m:ctrlPr>
                            <a:rPr lang="en-US" sz="2400" b="1" i="1">
                              <a:solidFill>
                                <a:srgbClr val="FFFF00"/>
                              </a:solidFill>
                              <a:latin typeface="Cambria Math" panose="02040503050406030204" pitchFamily="18" charset="0"/>
                            </a:rPr>
                          </m:ctrlPr>
                        </m:sSupPr>
                        <m:e>
                          <m:r>
                            <m:rPr>
                              <m:nor/>
                            </m:rPr>
                            <a:rPr lang="en-US" sz="2400" b="1">
                              <a:solidFill>
                                <a:srgbClr val="FFFF00"/>
                              </a:solidFill>
                              <a:latin typeface="Cambria Math" panose="02040503050406030204" pitchFamily="18" charset="0"/>
                            </a:rPr>
                            <m:t>r</m:t>
                          </m:r>
                        </m:e>
                        <m:sup>
                          <m:r>
                            <a:rPr lang="en-US" sz="2400" b="1">
                              <a:solidFill>
                                <a:srgbClr val="FFFF00"/>
                              </a:solidFill>
                              <a:latin typeface="Cambria Math" panose="02040503050406030204" pitchFamily="18" charset="0"/>
                            </a:rPr>
                            <m:t>𝟐</m:t>
                          </m:r>
                        </m:sup>
                      </m:sSup>
                      <m:r>
                        <a:rPr lang="en-US" sz="2400" b="1">
                          <a:solidFill>
                            <a:srgbClr val="FFFF00"/>
                          </a:solidFill>
                          <a:latin typeface="Cambria Math" panose="02040503050406030204" pitchFamily="18" charset="0"/>
                        </a:rPr>
                        <m:t>𝐡</m:t>
                      </m:r>
                      <m:r>
                        <a:rPr lang="en-US" sz="2400" b="1">
                          <a:solidFill>
                            <a:srgbClr val="FFFF00"/>
                          </a:solidFill>
                          <a:latin typeface="Cambria Math" panose="02040503050406030204" pitchFamily="18" charset="0"/>
                        </a:rPr>
                        <m:t>=</m:t>
                      </m:r>
                      <m:f>
                        <m:fPr>
                          <m:ctrlPr>
                            <a:rPr lang="en-US" sz="2400" b="1" i="1">
                              <a:solidFill>
                                <a:srgbClr val="FFFF00"/>
                              </a:solidFill>
                              <a:latin typeface="Cambria Math" panose="02040503050406030204" pitchFamily="18" charset="0"/>
                            </a:rPr>
                          </m:ctrlPr>
                        </m:fPr>
                        <m:num>
                          <m:r>
                            <a:rPr lang="vi-VN" sz="2400" b="1" i="1">
                              <a:solidFill>
                                <a:srgbClr val="FFFF00"/>
                              </a:solidFill>
                              <a:latin typeface="Cambria Math" panose="02040503050406030204" pitchFamily="18" charset="0"/>
                            </a:rPr>
                            <m:t>𝟏</m:t>
                          </m:r>
                        </m:num>
                        <m:den>
                          <m:r>
                            <a:rPr lang="vi-VN" sz="2400" b="1" i="1">
                              <a:solidFill>
                                <a:srgbClr val="FFFF00"/>
                              </a:solidFill>
                              <a:latin typeface="Cambria Math" panose="02040503050406030204" pitchFamily="18" charset="0"/>
                            </a:rPr>
                            <m:t>𝟑</m:t>
                          </m:r>
                        </m:den>
                      </m:f>
                      <m:sSub>
                        <m:sSubPr>
                          <m:ctrlPr>
                            <a:rPr lang="en-US" sz="2400" b="1" i="1">
                              <a:solidFill>
                                <a:srgbClr val="FFFF00"/>
                              </a:solidFill>
                              <a:latin typeface="Cambria Math" panose="02040503050406030204" pitchFamily="18" charset="0"/>
                            </a:rPr>
                          </m:ctrlPr>
                        </m:sSubPr>
                        <m:e>
                          <m:r>
                            <a:rPr lang="en-US" sz="2400" b="1">
                              <a:solidFill>
                                <a:srgbClr val="FFFF00"/>
                              </a:solidFill>
                              <a:latin typeface="Cambria Math" panose="02040503050406030204" pitchFamily="18" charset="0"/>
                            </a:rPr>
                            <m:t>𝐒</m:t>
                          </m:r>
                        </m:e>
                        <m:sub>
                          <m:r>
                            <a:rPr lang="vi-VN" sz="2400" b="1">
                              <a:solidFill>
                                <a:srgbClr val="FFFF00"/>
                              </a:solidFill>
                              <a:latin typeface="Cambria Math" panose="02040503050406030204" pitchFamily="18" charset="0"/>
                            </a:rPr>
                            <m:t>đá</m:t>
                          </m:r>
                          <m:r>
                            <a:rPr lang="vi-VN" sz="2400" b="1">
                              <a:solidFill>
                                <a:srgbClr val="FFFF00"/>
                              </a:solidFill>
                              <a:latin typeface="Cambria Math" panose="02040503050406030204" pitchFamily="18" charset="0"/>
                            </a:rPr>
                            <m:t>𝐲</m:t>
                          </m:r>
                        </m:sub>
                      </m:sSub>
                      <m:r>
                        <a:rPr lang="en-US" sz="2400" b="1">
                          <a:solidFill>
                            <a:srgbClr val="FFFF00"/>
                          </a:solidFill>
                          <a:latin typeface="Cambria Math" panose="02040503050406030204" pitchFamily="18" charset="0"/>
                        </a:rPr>
                        <m:t>.</m:t>
                      </m:r>
                      <m:r>
                        <a:rPr lang="en-US" sz="2400" b="1">
                          <a:solidFill>
                            <a:srgbClr val="FFFF00"/>
                          </a:solidFill>
                          <a:latin typeface="Cambria Math" panose="02040503050406030204" pitchFamily="18" charset="0"/>
                        </a:rPr>
                        <m:t>𝐡</m:t>
                      </m:r>
                    </m:oMath>
                  </m:oMathPara>
                </a14:m>
                <a:endParaRPr lang="en-US" sz="2400" b="1" dirty="0">
                  <a:solidFill>
                    <a:srgbClr val="FF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065734" y="5924398"/>
                <a:ext cx="3710951"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880507" y="4030621"/>
                <a:ext cx="1601272" cy="7956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solidFill>
                            <a:srgbClr val="FFFF00"/>
                          </a:solidFill>
                          <a:latin typeface="Cambria Math" panose="02040503050406030204" pitchFamily="18" charset="0"/>
                        </a:rPr>
                        <m:t>⇒</m:t>
                      </m:r>
                      <m:r>
                        <a:rPr lang="en-US" sz="2400">
                          <a:solidFill>
                            <a:srgbClr val="FFFF00"/>
                          </a:solidFill>
                          <a:latin typeface="Cambria Math" panose="02040503050406030204" pitchFamily="18" charset="0"/>
                        </a:rPr>
                        <m:t>𝓁</m:t>
                      </m:r>
                      <m:r>
                        <a:rPr lang="en-US" sz="2400">
                          <a:solidFill>
                            <a:srgbClr val="FFFF00"/>
                          </a:solidFill>
                          <a:latin typeface="Cambria Math" panose="02040503050406030204" pitchFamily="18" charset="0"/>
                        </a:rPr>
                        <m:t>=</m:t>
                      </m:r>
                      <m:f>
                        <m:fPr>
                          <m:ctrlPr>
                            <a:rPr lang="en-US" sz="2400" i="1">
                              <a:solidFill>
                                <a:srgbClr val="FFFF00"/>
                              </a:solidFill>
                              <a:latin typeface="Cambria Math" panose="02040503050406030204" pitchFamily="18" charset="0"/>
                            </a:rPr>
                          </m:ctrlPr>
                        </m:fPr>
                        <m:num>
                          <m:sSub>
                            <m:sSubPr>
                              <m:ctrlPr>
                                <a:rPr lang="en-US" sz="2400" i="1">
                                  <a:solidFill>
                                    <a:srgbClr val="FFFF00"/>
                                  </a:solidFill>
                                  <a:latin typeface="Cambria Math" panose="02040503050406030204" pitchFamily="18" charset="0"/>
                                </a:rPr>
                              </m:ctrlPr>
                            </m:sSubPr>
                            <m:e>
                              <m:r>
                                <a:rPr lang="en-US" sz="2400" i="1">
                                  <a:solidFill>
                                    <a:srgbClr val="FFFF00"/>
                                  </a:solidFill>
                                  <a:latin typeface="Cambria Math" panose="02040503050406030204" pitchFamily="18" charset="0"/>
                                </a:rPr>
                                <m:t>𝑆</m:t>
                              </m:r>
                            </m:e>
                            <m:sub>
                              <m:r>
                                <a:rPr lang="en-US" sz="2400" i="1">
                                  <a:solidFill>
                                    <a:srgbClr val="FFFF00"/>
                                  </a:solidFill>
                                  <a:latin typeface="Cambria Math" panose="02040503050406030204" pitchFamily="18" charset="0"/>
                                </a:rPr>
                                <m:t>𝑥𝑞</m:t>
                              </m:r>
                            </m:sub>
                          </m:sSub>
                        </m:num>
                        <m:den>
                          <m:r>
                            <a:rPr lang="en-US" sz="2400" i="1">
                              <a:solidFill>
                                <a:srgbClr val="FFFF00"/>
                              </a:solidFill>
                              <a:latin typeface="Cambria Math" panose="02040503050406030204" pitchFamily="18" charset="0"/>
                            </a:rPr>
                            <m:t>𝜋</m:t>
                          </m:r>
                          <m:r>
                            <a:rPr lang="en-US" sz="2400" i="1">
                              <a:solidFill>
                                <a:srgbClr val="FFFF00"/>
                              </a:solidFill>
                              <a:latin typeface="Cambria Math" panose="02040503050406030204" pitchFamily="18" charset="0"/>
                            </a:rPr>
                            <m:t>𝑟</m:t>
                          </m:r>
                        </m:den>
                      </m:f>
                    </m:oMath>
                  </m:oMathPara>
                </a14:m>
                <a:endParaRPr lang="en-US" sz="2400" dirty="0">
                  <a:solidFill>
                    <a:srgbClr val="FFFF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880507" y="4030621"/>
                <a:ext cx="1601272" cy="795602"/>
              </a:xfrm>
              <a:prstGeom prst="rect">
                <a:avLst/>
              </a:prstGeom>
              <a:blipFill rotWithShape="0">
                <a:blip r:embed="rId5"/>
                <a:stretch>
                  <a:fillRect/>
                </a:stretch>
              </a:blipFill>
            </p:spPr>
            <p:txBody>
              <a:bodyPr/>
              <a:lstStyle/>
              <a:p>
                <a:r>
                  <a:rPr lang="en-US">
                    <a:noFill/>
                  </a:rPr>
                  <a:t> </a:t>
                </a:r>
              </a:p>
            </p:txBody>
          </p:sp>
        </mc:Fallback>
      </mc:AlternateContent>
      <p:grpSp>
        <p:nvGrpSpPr>
          <p:cNvPr id="71" name="Group 70"/>
          <p:cNvGrpSpPr/>
          <p:nvPr/>
        </p:nvGrpSpPr>
        <p:grpSpPr>
          <a:xfrm>
            <a:off x="533608" y="0"/>
            <a:ext cx="2236789" cy="2374627"/>
            <a:chOff x="8334243" y="1367038"/>
            <a:chExt cx="2236789" cy="2374627"/>
          </a:xfrm>
        </p:grpSpPr>
        <p:sp>
          <p:nvSpPr>
            <p:cNvPr id="72" name="TextBox 6"/>
            <p:cNvSpPr txBox="1">
              <a:spLocks noChangeArrowheads="1"/>
            </p:cNvSpPr>
            <p:nvPr/>
          </p:nvSpPr>
          <p:spPr bwMode="auto">
            <a:xfrm>
              <a:off x="9479625" y="2350536"/>
              <a:ext cx="277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h</a:t>
              </a:r>
              <a:endParaRPr lang="en-US" altLang="en-US" sz="2400" dirty="0">
                <a:solidFill>
                  <a:srgbClr val="FFFF00"/>
                </a:solidFill>
              </a:endParaRPr>
            </a:p>
          </p:txBody>
        </p:sp>
        <p:sp>
          <p:nvSpPr>
            <p:cNvPr id="73" name="TextBox 7"/>
            <p:cNvSpPr txBox="1">
              <a:spLocks noChangeArrowheads="1"/>
            </p:cNvSpPr>
            <p:nvPr/>
          </p:nvSpPr>
          <p:spPr bwMode="auto">
            <a:xfrm>
              <a:off x="9174345" y="3067027"/>
              <a:ext cx="277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r</a:t>
              </a:r>
              <a:endParaRPr lang="en-US" altLang="en-US" sz="2400" dirty="0">
                <a:solidFill>
                  <a:srgbClr val="FFFF00"/>
                </a:solidFill>
              </a:endParaRPr>
            </a:p>
          </p:txBody>
        </p:sp>
        <p:grpSp>
          <p:nvGrpSpPr>
            <p:cNvPr id="74" name="Group 42"/>
            <p:cNvGrpSpPr>
              <a:grpSpLocks/>
            </p:cNvGrpSpPr>
            <p:nvPr/>
          </p:nvGrpSpPr>
          <p:grpSpPr bwMode="auto">
            <a:xfrm>
              <a:off x="8337419" y="3395590"/>
              <a:ext cx="2225675" cy="346075"/>
              <a:chOff x="3732" y="2064"/>
              <a:chExt cx="1402" cy="218"/>
            </a:xfrm>
          </p:grpSpPr>
          <p:sp>
            <p:nvSpPr>
              <p:cNvPr id="95" name="Freeform 40"/>
              <p:cNvSpPr>
                <a:spLocks/>
              </p:cNvSpPr>
              <p:nvPr/>
            </p:nvSpPr>
            <p:spPr bwMode="auto">
              <a:xfrm>
                <a:off x="3742" y="2070"/>
                <a:ext cx="1392" cy="212"/>
              </a:xfrm>
              <a:custGeom>
                <a:avLst/>
                <a:gdLst>
                  <a:gd name="T0" fmla="*/ 18 w 1392"/>
                  <a:gd name="T1" fmla="*/ 53 h 212"/>
                  <a:gd name="T2" fmla="*/ 43 w 1392"/>
                  <a:gd name="T3" fmla="*/ 77 h 212"/>
                  <a:gd name="T4" fmla="*/ 68 w 1392"/>
                  <a:gd name="T5" fmla="*/ 95 h 212"/>
                  <a:gd name="T6" fmla="*/ 93 w 1392"/>
                  <a:gd name="T7" fmla="*/ 109 h 212"/>
                  <a:gd name="T8" fmla="*/ 118 w 1392"/>
                  <a:gd name="T9" fmla="*/ 121 h 212"/>
                  <a:gd name="T10" fmla="*/ 143 w 1392"/>
                  <a:gd name="T11" fmla="*/ 131 h 212"/>
                  <a:gd name="T12" fmla="*/ 168 w 1392"/>
                  <a:gd name="T13" fmla="*/ 141 h 212"/>
                  <a:gd name="T14" fmla="*/ 193 w 1392"/>
                  <a:gd name="T15" fmla="*/ 149 h 212"/>
                  <a:gd name="T16" fmla="*/ 224 w 1392"/>
                  <a:gd name="T17" fmla="*/ 158 h 212"/>
                  <a:gd name="T18" fmla="*/ 249 w 1392"/>
                  <a:gd name="T19" fmla="*/ 164 h 212"/>
                  <a:gd name="T20" fmla="*/ 273 w 1392"/>
                  <a:gd name="T21" fmla="*/ 170 h 212"/>
                  <a:gd name="T22" fmla="*/ 298 w 1392"/>
                  <a:gd name="T23" fmla="*/ 176 h 212"/>
                  <a:gd name="T24" fmla="*/ 323 w 1392"/>
                  <a:gd name="T25" fmla="*/ 181 h 212"/>
                  <a:gd name="T26" fmla="*/ 348 w 1392"/>
                  <a:gd name="T27" fmla="*/ 185 h 212"/>
                  <a:gd name="T28" fmla="*/ 373 w 1392"/>
                  <a:gd name="T29" fmla="*/ 189 h 212"/>
                  <a:gd name="T30" fmla="*/ 398 w 1392"/>
                  <a:gd name="T31" fmla="*/ 193 h 212"/>
                  <a:gd name="T32" fmla="*/ 423 w 1392"/>
                  <a:gd name="T33" fmla="*/ 196 h 212"/>
                  <a:gd name="T34" fmla="*/ 448 w 1392"/>
                  <a:gd name="T35" fmla="*/ 199 h 212"/>
                  <a:gd name="T36" fmla="*/ 472 w 1392"/>
                  <a:gd name="T37" fmla="*/ 202 h 212"/>
                  <a:gd name="T38" fmla="*/ 503 w 1392"/>
                  <a:gd name="T39" fmla="*/ 205 h 212"/>
                  <a:gd name="T40" fmla="*/ 528 w 1392"/>
                  <a:gd name="T41" fmla="*/ 206 h 212"/>
                  <a:gd name="T42" fmla="*/ 553 w 1392"/>
                  <a:gd name="T43" fmla="*/ 208 h 212"/>
                  <a:gd name="T44" fmla="*/ 578 w 1392"/>
                  <a:gd name="T45" fmla="*/ 209 h 212"/>
                  <a:gd name="T46" fmla="*/ 603 w 1392"/>
                  <a:gd name="T47" fmla="*/ 211 h 212"/>
                  <a:gd name="T48" fmla="*/ 628 w 1392"/>
                  <a:gd name="T49" fmla="*/ 211 h 212"/>
                  <a:gd name="T50" fmla="*/ 653 w 1392"/>
                  <a:gd name="T51" fmla="*/ 212 h 212"/>
                  <a:gd name="T52" fmla="*/ 684 w 1392"/>
                  <a:gd name="T53" fmla="*/ 212 h 212"/>
                  <a:gd name="T54" fmla="*/ 709 w 1392"/>
                  <a:gd name="T55" fmla="*/ 212 h 212"/>
                  <a:gd name="T56" fmla="*/ 733 w 1392"/>
                  <a:gd name="T57" fmla="*/ 212 h 212"/>
                  <a:gd name="T58" fmla="*/ 758 w 1392"/>
                  <a:gd name="T59" fmla="*/ 211 h 212"/>
                  <a:gd name="T60" fmla="*/ 789 w 1392"/>
                  <a:gd name="T61" fmla="*/ 210 h 212"/>
                  <a:gd name="T62" fmla="*/ 814 w 1392"/>
                  <a:gd name="T63" fmla="*/ 209 h 212"/>
                  <a:gd name="T64" fmla="*/ 839 w 1392"/>
                  <a:gd name="T65" fmla="*/ 207 h 212"/>
                  <a:gd name="T66" fmla="*/ 870 w 1392"/>
                  <a:gd name="T67" fmla="*/ 205 h 212"/>
                  <a:gd name="T68" fmla="*/ 895 w 1392"/>
                  <a:gd name="T69" fmla="*/ 203 h 212"/>
                  <a:gd name="T70" fmla="*/ 920 w 1392"/>
                  <a:gd name="T71" fmla="*/ 200 h 212"/>
                  <a:gd name="T72" fmla="*/ 945 w 1392"/>
                  <a:gd name="T73" fmla="*/ 198 h 212"/>
                  <a:gd name="T74" fmla="*/ 969 w 1392"/>
                  <a:gd name="T75" fmla="*/ 195 h 212"/>
                  <a:gd name="T76" fmla="*/ 994 w 1392"/>
                  <a:gd name="T77" fmla="*/ 191 h 212"/>
                  <a:gd name="T78" fmla="*/ 1019 w 1392"/>
                  <a:gd name="T79" fmla="*/ 187 h 212"/>
                  <a:gd name="T80" fmla="*/ 1044 w 1392"/>
                  <a:gd name="T81" fmla="*/ 183 h 212"/>
                  <a:gd name="T82" fmla="*/ 1069 w 1392"/>
                  <a:gd name="T83" fmla="*/ 179 h 212"/>
                  <a:gd name="T84" fmla="*/ 1094 w 1392"/>
                  <a:gd name="T85" fmla="*/ 173 h 212"/>
                  <a:gd name="T86" fmla="*/ 1119 w 1392"/>
                  <a:gd name="T87" fmla="*/ 168 h 212"/>
                  <a:gd name="T88" fmla="*/ 1143 w 1392"/>
                  <a:gd name="T89" fmla="*/ 162 h 212"/>
                  <a:gd name="T90" fmla="*/ 1168 w 1392"/>
                  <a:gd name="T91" fmla="*/ 155 h 212"/>
                  <a:gd name="T92" fmla="*/ 1193 w 1392"/>
                  <a:gd name="T93" fmla="*/ 148 h 212"/>
                  <a:gd name="T94" fmla="*/ 1218 w 1392"/>
                  <a:gd name="T95" fmla="*/ 140 h 212"/>
                  <a:gd name="T96" fmla="*/ 1243 w 1392"/>
                  <a:gd name="T97" fmla="*/ 131 h 212"/>
                  <a:gd name="T98" fmla="*/ 1268 w 1392"/>
                  <a:gd name="T99" fmla="*/ 120 h 212"/>
                  <a:gd name="T100" fmla="*/ 1292 w 1392"/>
                  <a:gd name="T101" fmla="*/ 109 h 212"/>
                  <a:gd name="T102" fmla="*/ 1317 w 1392"/>
                  <a:gd name="T103" fmla="*/ 95 h 212"/>
                  <a:gd name="T104" fmla="*/ 1348 w 1392"/>
                  <a:gd name="T105" fmla="*/ 74 h 212"/>
                  <a:gd name="T106" fmla="*/ 1373 w 1392"/>
                  <a:gd name="T107" fmla="*/ 4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2" h="212">
                    <a:moveTo>
                      <a:pt x="0" y="4"/>
                    </a:moveTo>
                    <a:lnTo>
                      <a:pt x="6" y="32"/>
                    </a:lnTo>
                    <a:lnTo>
                      <a:pt x="12" y="44"/>
                    </a:lnTo>
                    <a:lnTo>
                      <a:pt x="18" y="53"/>
                    </a:lnTo>
                    <a:lnTo>
                      <a:pt x="25" y="60"/>
                    </a:lnTo>
                    <a:lnTo>
                      <a:pt x="31" y="66"/>
                    </a:lnTo>
                    <a:lnTo>
                      <a:pt x="37" y="72"/>
                    </a:lnTo>
                    <a:lnTo>
                      <a:pt x="43" y="77"/>
                    </a:lnTo>
                    <a:lnTo>
                      <a:pt x="50" y="82"/>
                    </a:lnTo>
                    <a:lnTo>
                      <a:pt x="56" y="87"/>
                    </a:lnTo>
                    <a:lnTo>
                      <a:pt x="62" y="91"/>
                    </a:lnTo>
                    <a:lnTo>
                      <a:pt x="68" y="95"/>
                    </a:lnTo>
                    <a:lnTo>
                      <a:pt x="74" y="99"/>
                    </a:lnTo>
                    <a:lnTo>
                      <a:pt x="81" y="102"/>
                    </a:lnTo>
                    <a:lnTo>
                      <a:pt x="87" y="106"/>
                    </a:lnTo>
                    <a:lnTo>
                      <a:pt x="93" y="109"/>
                    </a:lnTo>
                    <a:lnTo>
                      <a:pt x="99" y="112"/>
                    </a:lnTo>
                    <a:lnTo>
                      <a:pt x="106" y="115"/>
                    </a:lnTo>
                    <a:lnTo>
                      <a:pt x="112" y="118"/>
                    </a:lnTo>
                    <a:lnTo>
                      <a:pt x="118" y="121"/>
                    </a:lnTo>
                    <a:lnTo>
                      <a:pt x="124" y="124"/>
                    </a:lnTo>
                    <a:lnTo>
                      <a:pt x="130" y="126"/>
                    </a:lnTo>
                    <a:lnTo>
                      <a:pt x="137" y="129"/>
                    </a:lnTo>
                    <a:lnTo>
                      <a:pt x="143" y="131"/>
                    </a:lnTo>
                    <a:lnTo>
                      <a:pt x="149" y="134"/>
                    </a:lnTo>
                    <a:lnTo>
                      <a:pt x="155" y="136"/>
                    </a:lnTo>
                    <a:lnTo>
                      <a:pt x="162" y="138"/>
                    </a:lnTo>
                    <a:lnTo>
                      <a:pt x="168" y="141"/>
                    </a:lnTo>
                    <a:lnTo>
                      <a:pt x="174" y="143"/>
                    </a:lnTo>
                    <a:lnTo>
                      <a:pt x="180" y="145"/>
                    </a:lnTo>
                    <a:lnTo>
                      <a:pt x="186" y="147"/>
                    </a:lnTo>
                    <a:lnTo>
                      <a:pt x="193" y="149"/>
                    </a:lnTo>
                    <a:lnTo>
                      <a:pt x="199" y="151"/>
                    </a:lnTo>
                    <a:lnTo>
                      <a:pt x="205" y="153"/>
                    </a:lnTo>
                    <a:lnTo>
                      <a:pt x="211" y="154"/>
                    </a:lnTo>
                    <a:lnTo>
                      <a:pt x="224" y="158"/>
                    </a:lnTo>
                    <a:lnTo>
                      <a:pt x="230" y="160"/>
                    </a:lnTo>
                    <a:lnTo>
                      <a:pt x="236" y="161"/>
                    </a:lnTo>
                    <a:lnTo>
                      <a:pt x="242" y="163"/>
                    </a:lnTo>
                    <a:lnTo>
                      <a:pt x="249" y="164"/>
                    </a:lnTo>
                    <a:lnTo>
                      <a:pt x="255" y="166"/>
                    </a:lnTo>
                    <a:lnTo>
                      <a:pt x="261" y="167"/>
                    </a:lnTo>
                    <a:lnTo>
                      <a:pt x="267" y="169"/>
                    </a:lnTo>
                    <a:lnTo>
                      <a:pt x="273" y="170"/>
                    </a:lnTo>
                    <a:lnTo>
                      <a:pt x="280" y="172"/>
                    </a:lnTo>
                    <a:lnTo>
                      <a:pt x="286" y="173"/>
                    </a:lnTo>
                    <a:lnTo>
                      <a:pt x="292" y="174"/>
                    </a:lnTo>
                    <a:lnTo>
                      <a:pt x="298" y="176"/>
                    </a:lnTo>
                    <a:lnTo>
                      <a:pt x="305" y="177"/>
                    </a:lnTo>
                    <a:lnTo>
                      <a:pt x="311" y="178"/>
                    </a:lnTo>
                    <a:lnTo>
                      <a:pt x="317" y="179"/>
                    </a:lnTo>
                    <a:lnTo>
                      <a:pt x="323" y="181"/>
                    </a:lnTo>
                    <a:lnTo>
                      <a:pt x="329" y="182"/>
                    </a:lnTo>
                    <a:lnTo>
                      <a:pt x="336" y="183"/>
                    </a:lnTo>
                    <a:lnTo>
                      <a:pt x="342" y="184"/>
                    </a:lnTo>
                    <a:lnTo>
                      <a:pt x="348" y="185"/>
                    </a:lnTo>
                    <a:lnTo>
                      <a:pt x="354" y="186"/>
                    </a:lnTo>
                    <a:lnTo>
                      <a:pt x="361" y="187"/>
                    </a:lnTo>
                    <a:lnTo>
                      <a:pt x="367" y="188"/>
                    </a:lnTo>
                    <a:lnTo>
                      <a:pt x="373" y="189"/>
                    </a:lnTo>
                    <a:lnTo>
                      <a:pt x="379" y="190"/>
                    </a:lnTo>
                    <a:lnTo>
                      <a:pt x="385" y="191"/>
                    </a:lnTo>
                    <a:lnTo>
                      <a:pt x="392" y="192"/>
                    </a:lnTo>
                    <a:lnTo>
                      <a:pt x="398" y="193"/>
                    </a:lnTo>
                    <a:lnTo>
                      <a:pt x="404" y="194"/>
                    </a:lnTo>
                    <a:lnTo>
                      <a:pt x="410" y="195"/>
                    </a:lnTo>
                    <a:lnTo>
                      <a:pt x="416" y="195"/>
                    </a:lnTo>
                    <a:lnTo>
                      <a:pt x="423" y="196"/>
                    </a:lnTo>
                    <a:lnTo>
                      <a:pt x="429" y="197"/>
                    </a:lnTo>
                    <a:lnTo>
                      <a:pt x="435" y="198"/>
                    </a:lnTo>
                    <a:lnTo>
                      <a:pt x="441" y="198"/>
                    </a:lnTo>
                    <a:lnTo>
                      <a:pt x="448" y="199"/>
                    </a:lnTo>
                    <a:lnTo>
                      <a:pt x="454" y="200"/>
                    </a:lnTo>
                    <a:lnTo>
                      <a:pt x="460" y="200"/>
                    </a:lnTo>
                    <a:lnTo>
                      <a:pt x="466" y="201"/>
                    </a:lnTo>
                    <a:lnTo>
                      <a:pt x="472" y="202"/>
                    </a:lnTo>
                    <a:lnTo>
                      <a:pt x="479" y="202"/>
                    </a:lnTo>
                    <a:lnTo>
                      <a:pt x="491" y="203"/>
                    </a:lnTo>
                    <a:lnTo>
                      <a:pt x="497" y="204"/>
                    </a:lnTo>
                    <a:lnTo>
                      <a:pt x="503" y="205"/>
                    </a:lnTo>
                    <a:lnTo>
                      <a:pt x="510" y="205"/>
                    </a:lnTo>
                    <a:lnTo>
                      <a:pt x="516" y="206"/>
                    </a:lnTo>
                    <a:lnTo>
                      <a:pt x="522" y="206"/>
                    </a:lnTo>
                    <a:lnTo>
                      <a:pt x="528" y="206"/>
                    </a:lnTo>
                    <a:lnTo>
                      <a:pt x="535" y="207"/>
                    </a:lnTo>
                    <a:lnTo>
                      <a:pt x="541" y="207"/>
                    </a:lnTo>
                    <a:lnTo>
                      <a:pt x="547" y="208"/>
                    </a:lnTo>
                    <a:lnTo>
                      <a:pt x="553" y="208"/>
                    </a:lnTo>
                    <a:lnTo>
                      <a:pt x="559" y="209"/>
                    </a:lnTo>
                    <a:lnTo>
                      <a:pt x="566" y="209"/>
                    </a:lnTo>
                    <a:lnTo>
                      <a:pt x="572" y="209"/>
                    </a:lnTo>
                    <a:lnTo>
                      <a:pt x="578" y="209"/>
                    </a:lnTo>
                    <a:lnTo>
                      <a:pt x="584" y="210"/>
                    </a:lnTo>
                    <a:lnTo>
                      <a:pt x="591" y="210"/>
                    </a:lnTo>
                    <a:lnTo>
                      <a:pt x="597" y="210"/>
                    </a:lnTo>
                    <a:lnTo>
                      <a:pt x="603" y="211"/>
                    </a:lnTo>
                    <a:lnTo>
                      <a:pt x="609" y="211"/>
                    </a:lnTo>
                    <a:lnTo>
                      <a:pt x="615" y="211"/>
                    </a:lnTo>
                    <a:lnTo>
                      <a:pt x="622" y="211"/>
                    </a:lnTo>
                    <a:lnTo>
                      <a:pt x="628" y="211"/>
                    </a:lnTo>
                    <a:lnTo>
                      <a:pt x="634" y="212"/>
                    </a:lnTo>
                    <a:lnTo>
                      <a:pt x="640" y="212"/>
                    </a:lnTo>
                    <a:lnTo>
                      <a:pt x="646" y="212"/>
                    </a:lnTo>
                    <a:lnTo>
                      <a:pt x="653" y="212"/>
                    </a:lnTo>
                    <a:lnTo>
                      <a:pt x="659" y="212"/>
                    </a:lnTo>
                    <a:lnTo>
                      <a:pt x="665" y="212"/>
                    </a:lnTo>
                    <a:lnTo>
                      <a:pt x="677" y="212"/>
                    </a:lnTo>
                    <a:lnTo>
                      <a:pt x="684" y="212"/>
                    </a:lnTo>
                    <a:lnTo>
                      <a:pt x="690" y="212"/>
                    </a:lnTo>
                    <a:lnTo>
                      <a:pt x="696" y="212"/>
                    </a:lnTo>
                    <a:lnTo>
                      <a:pt x="702" y="212"/>
                    </a:lnTo>
                    <a:lnTo>
                      <a:pt x="709" y="212"/>
                    </a:lnTo>
                    <a:lnTo>
                      <a:pt x="715" y="212"/>
                    </a:lnTo>
                    <a:lnTo>
                      <a:pt x="721" y="212"/>
                    </a:lnTo>
                    <a:lnTo>
                      <a:pt x="727" y="212"/>
                    </a:lnTo>
                    <a:lnTo>
                      <a:pt x="733" y="212"/>
                    </a:lnTo>
                    <a:lnTo>
                      <a:pt x="740" y="212"/>
                    </a:lnTo>
                    <a:lnTo>
                      <a:pt x="746" y="212"/>
                    </a:lnTo>
                    <a:lnTo>
                      <a:pt x="752" y="211"/>
                    </a:lnTo>
                    <a:lnTo>
                      <a:pt x="758" y="211"/>
                    </a:lnTo>
                    <a:lnTo>
                      <a:pt x="771" y="211"/>
                    </a:lnTo>
                    <a:lnTo>
                      <a:pt x="777" y="211"/>
                    </a:lnTo>
                    <a:lnTo>
                      <a:pt x="783" y="210"/>
                    </a:lnTo>
                    <a:lnTo>
                      <a:pt x="789" y="210"/>
                    </a:lnTo>
                    <a:lnTo>
                      <a:pt x="796" y="210"/>
                    </a:lnTo>
                    <a:lnTo>
                      <a:pt x="802" y="209"/>
                    </a:lnTo>
                    <a:lnTo>
                      <a:pt x="808" y="209"/>
                    </a:lnTo>
                    <a:lnTo>
                      <a:pt x="814" y="209"/>
                    </a:lnTo>
                    <a:lnTo>
                      <a:pt x="820" y="208"/>
                    </a:lnTo>
                    <a:lnTo>
                      <a:pt x="827" y="208"/>
                    </a:lnTo>
                    <a:lnTo>
                      <a:pt x="833" y="208"/>
                    </a:lnTo>
                    <a:lnTo>
                      <a:pt x="839" y="207"/>
                    </a:lnTo>
                    <a:lnTo>
                      <a:pt x="845" y="207"/>
                    </a:lnTo>
                    <a:lnTo>
                      <a:pt x="851" y="206"/>
                    </a:lnTo>
                    <a:lnTo>
                      <a:pt x="864" y="206"/>
                    </a:lnTo>
                    <a:lnTo>
                      <a:pt x="870" y="205"/>
                    </a:lnTo>
                    <a:lnTo>
                      <a:pt x="876" y="205"/>
                    </a:lnTo>
                    <a:lnTo>
                      <a:pt x="883" y="204"/>
                    </a:lnTo>
                    <a:lnTo>
                      <a:pt x="889" y="203"/>
                    </a:lnTo>
                    <a:lnTo>
                      <a:pt x="895" y="203"/>
                    </a:lnTo>
                    <a:lnTo>
                      <a:pt x="901" y="202"/>
                    </a:lnTo>
                    <a:lnTo>
                      <a:pt x="907" y="202"/>
                    </a:lnTo>
                    <a:lnTo>
                      <a:pt x="914" y="201"/>
                    </a:lnTo>
                    <a:lnTo>
                      <a:pt x="920" y="200"/>
                    </a:lnTo>
                    <a:lnTo>
                      <a:pt x="926" y="200"/>
                    </a:lnTo>
                    <a:lnTo>
                      <a:pt x="932" y="199"/>
                    </a:lnTo>
                    <a:lnTo>
                      <a:pt x="938" y="198"/>
                    </a:lnTo>
                    <a:lnTo>
                      <a:pt x="945" y="198"/>
                    </a:lnTo>
                    <a:lnTo>
                      <a:pt x="951" y="197"/>
                    </a:lnTo>
                    <a:lnTo>
                      <a:pt x="957" y="196"/>
                    </a:lnTo>
                    <a:lnTo>
                      <a:pt x="963" y="195"/>
                    </a:lnTo>
                    <a:lnTo>
                      <a:pt x="969" y="195"/>
                    </a:lnTo>
                    <a:lnTo>
                      <a:pt x="976" y="194"/>
                    </a:lnTo>
                    <a:lnTo>
                      <a:pt x="982" y="193"/>
                    </a:lnTo>
                    <a:lnTo>
                      <a:pt x="988" y="192"/>
                    </a:lnTo>
                    <a:lnTo>
                      <a:pt x="994" y="191"/>
                    </a:lnTo>
                    <a:lnTo>
                      <a:pt x="1001" y="190"/>
                    </a:lnTo>
                    <a:lnTo>
                      <a:pt x="1007" y="189"/>
                    </a:lnTo>
                    <a:lnTo>
                      <a:pt x="1013" y="188"/>
                    </a:lnTo>
                    <a:lnTo>
                      <a:pt x="1019" y="187"/>
                    </a:lnTo>
                    <a:lnTo>
                      <a:pt x="1025" y="186"/>
                    </a:lnTo>
                    <a:lnTo>
                      <a:pt x="1032" y="185"/>
                    </a:lnTo>
                    <a:lnTo>
                      <a:pt x="1038" y="184"/>
                    </a:lnTo>
                    <a:lnTo>
                      <a:pt x="1044" y="183"/>
                    </a:lnTo>
                    <a:lnTo>
                      <a:pt x="1050" y="182"/>
                    </a:lnTo>
                    <a:lnTo>
                      <a:pt x="1056" y="181"/>
                    </a:lnTo>
                    <a:lnTo>
                      <a:pt x="1063" y="180"/>
                    </a:lnTo>
                    <a:lnTo>
                      <a:pt x="1069" y="179"/>
                    </a:lnTo>
                    <a:lnTo>
                      <a:pt x="1075" y="177"/>
                    </a:lnTo>
                    <a:lnTo>
                      <a:pt x="1081" y="176"/>
                    </a:lnTo>
                    <a:lnTo>
                      <a:pt x="1088" y="175"/>
                    </a:lnTo>
                    <a:lnTo>
                      <a:pt x="1094" y="173"/>
                    </a:lnTo>
                    <a:lnTo>
                      <a:pt x="1100" y="172"/>
                    </a:lnTo>
                    <a:lnTo>
                      <a:pt x="1106" y="171"/>
                    </a:lnTo>
                    <a:lnTo>
                      <a:pt x="1112" y="169"/>
                    </a:lnTo>
                    <a:lnTo>
                      <a:pt x="1119" y="168"/>
                    </a:lnTo>
                    <a:lnTo>
                      <a:pt x="1125" y="166"/>
                    </a:lnTo>
                    <a:lnTo>
                      <a:pt x="1131" y="165"/>
                    </a:lnTo>
                    <a:lnTo>
                      <a:pt x="1137" y="163"/>
                    </a:lnTo>
                    <a:lnTo>
                      <a:pt x="1143" y="162"/>
                    </a:lnTo>
                    <a:lnTo>
                      <a:pt x="1150" y="160"/>
                    </a:lnTo>
                    <a:lnTo>
                      <a:pt x="1156" y="159"/>
                    </a:lnTo>
                    <a:lnTo>
                      <a:pt x="1162" y="157"/>
                    </a:lnTo>
                    <a:lnTo>
                      <a:pt x="1168" y="155"/>
                    </a:lnTo>
                    <a:lnTo>
                      <a:pt x="1174" y="153"/>
                    </a:lnTo>
                    <a:lnTo>
                      <a:pt x="1181" y="152"/>
                    </a:lnTo>
                    <a:lnTo>
                      <a:pt x="1187" y="150"/>
                    </a:lnTo>
                    <a:lnTo>
                      <a:pt x="1193" y="148"/>
                    </a:lnTo>
                    <a:lnTo>
                      <a:pt x="1199" y="146"/>
                    </a:lnTo>
                    <a:lnTo>
                      <a:pt x="1205" y="144"/>
                    </a:lnTo>
                    <a:lnTo>
                      <a:pt x="1212" y="142"/>
                    </a:lnTo>
                    <a:lnTo>
                      <a:pt x="1218" y="140"/>
                    </a:lnTo>
                    <a:lnTo>
                      <a:pt x="1224" y="137"/>
                    </a:lnTo>
                    <a:lnTo>
                      <a:pt x="1230" y="135"/>
                    </a:lnTo>
                    <a:lnTo>
                      <a:pt x="1236" y="133"/>
                    </a:lnTo>
                    <a:lnTo>
                      <a:pt x="1243" y="131"/>
                    </a:lnTo>
                    <a:lnTo>
                      <a:pt x="1249" y="128"/>
                    </a:lnTo>
                    <a:lnTo>
                      <a:pt x="1255" y="126"/>
                    </a:lnTo>
                    <a:lnTo>
                      <a:pt x="1261" y="123"/>
                    </a:lnTo>
                    <a:lnTo>
                      <a:pt x="1268" y="120"/>
                    </a:lnTo>
                    <a:lnTo>
                      <a:pt x="1274" y="118"/>
                    </a:lnTo>
                    <a:lnTo>
                      <a:pt x="1280" y="115"/>
                    </a:lnTo>
                    <a:lnTo>
                      <a:pt x="1286" y="112"/>
                    </a:lnTo>
                    <a:lnTo>
                      <a:pt x="1292" y="109"/>
                    </a:lnTo>
                    <a:lnTo>
                      <a:pt x="1299" y="106"/>
                    </a:lnTo>
                    <a:lnTo>
                      <a:pt x="1305" y="102"/>
                    </a:lnTo>
                    <a:lnTo>
                      <a:pt x="1311" y="99"/>
                    </a:lnTo>
                    <a:lnTo>
                      <a:pt x="1317" y="95"/>
                    </a:lnTo>
                    <a:lnTo>
                      <a:pt x="1323" y="91"/>
                    </a:lnTo>
                    <a:lnTo>
                      <a:pt x="1330" y="87"/>
                    </a:lnTo>
                    <a:lnTo>
                      <a:pt x="1342" y="78"/>
                    </a:lnTo>
                    <a:lnTo>
                      <a:pt x="1348" y="74"/>
                    </a:lnTo>
                    <a:lnTo>
                      <a:pt x="1354" y="68"/>
                    </a:lnTo>
                    <a:lnTo>
                      <a:pt x="1361" y="62"/>
                    </a:lnTo>
                    <a:lnTo>
                      <a:pt x="1367" y="56"/>
                    </a:lnTo>
                    <a:lnTo>
                      <a:pt x="1373" y="49"/>
                    </a:lnTo>
                    <a:lnTo>
                      <a:pt x="1379" y="40"/>
                    </a:lnTo>
                    <a:lnTo>
                      <a:pt x="1392"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Rectangle 41"/>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grpSp>
          <p:nvGrpSpPr>
            <p:cNvPr id="75" name="Group 45"/>
            <p:cNvGrpSpPr>
              <a:grpSpLocks/>
            </p:cNvGrpSpPr>
            <p:nvPr/>
          </p:nvGrpSpPr>
          <p:grpSpPr bwMode="auto">
            <a:xfrm>
              <a:off x="8337419" y="3065389"/>
              <a:ext cx="2233613" cy="363538"/>
              <a:chOff x="3732" y="1856"/>
              <a:chExt cx="1407" cy="229"/>
            </a:xfrm>
          </p:grpSpPr>
          <p:sp>
            <p:nvSpPr>
              <p:cNvPr id="93" name="Freeform 43"/>
              <p:cNvSpPr>
                <a:spLocks noEditPoints="1"/>
              </p:cNvSpPr>
              <p:nvPr/>
            </p:nvSpPr>
            <p:spPr bwMode="auto">
              <a:xfrm>
                <a:off x="3736" y="1856"/>
                <a:ext cx="1403" cy="220"/>
              </a:xfrm>
              <a:custGeom>
                <a:avLst/>
                <a:gdLst>
                  <a:gd name="T0" fmla="*/ 36 w 1403"/>
                  <a:gd name="T1" fmla="*/ 148 h 220"/>
                  <a:gd name="T2" fmla="*/ 29 w 1403"/>
                  <a:gd name="T3" fmla="*/ 174 h 220"/>
                  <a:gd name="T4" fmla="*/ 77 w 1403"/>
                  <a:gd name="T5" fmla="*/ 118 h 220"/>
                  <a:gd name="T6" fmla="*/ 115 w 1403"/>
                  <a:gd name="T7" fmla="*/ 98 h 220"/>
                  <a:gd name="T8" fmla="*/ 144 w 1403"/>
                  <a:gd name="T9" fmla="*/ 99 h 220"/>
                  <a:gd name="T10" fmla="*/ 126 w 1403"/>
                  <a:gd name="T11" fmla="*/ 107 h 220"/>
                  <a:gd name="T12" fmla="*/ 101 w 1403"/>
                  <a:gd name="T13" fmla="*/ 119 h 220"/>
                  <a:gd name="T14" fmla="*/ 83 w 1403"/>
                  <a:gd name="T15" fmla="*/ 129 h 220"/>
                  <a:gd name="T16" fmla="*/ 215 w 1403"/>
                  <a:gd name="T17" fmla="*/ 61 h 220"/>
                  <a:gd name="T18" fmla="*/ 259 w 1403"/>
                  <a:gd name="T19" fmla="*/ 49 h 220"/>
                  <a:gd name="T20" fmla="*/ 249 w 1403"/>
                  <a:gd name="T21" fmla="*/ 65 h 220"/>
                  <a:gd name="T22" fmla="*/ 231 w 1403"/>
                  <a:gd name="T23" fmla="*/ 70 h 220"/>
                  <a:gd name="T24" fmla="*/ 206 w 1403"/>
                  <a:gd name="T25" fmla="*/ 77 h 220"/>
                  <a:gd name="T26" fmla="*/ 315 w 1403"/>
                  <a:gd name="T27" fmla="*/ 36 h 220"/>
                  <a:gd name="T28" fmla="*/ 358 w 1403"/>
                  <a:gd name="T29" fmla="*/ 28 h 220"/>
                  <a:gd name="T30" fmla="*/ 379 w 1403"/>
                  <a:gd name="T31" fmla="*/ 38 h 220"/>
                  <a:gd name="T32" fmla="*/ 354 w 1403"/>
                  <a:gd name="T33" fmla="*/ 42 h 220"/>
                  <a:gd name="T34" fmla="*/ 336 w 1403"/>
                  <a:gd name="T35" fmla="*/ 45 h 220"/>
                  <a:gd name="T36" fmla="*/ 311 w 1403"/>
                  <a:gd name="T37" fmla="*/ 50 h 220"/>
                  <a:gd name="T38" fmla="*/ 458 w 1403"/>
                  <a:gd name="T39" fmla="*/ 14 h 220"/>
                  <a:gd name="T40" fmla="*/ 502 w 1403"/>
                  <a:gd name="T41" fmla="*/ 10 h 220"/>
                  <a:gd name="T42" fmla="*/ 478 w 1403"/>
                  <a:gd name="T43" fmla="*/ 25 h 220"/>
                  <a:gd name="T44" fmla="*/ 441 w 1403"/>
                  <a:gd name="T45" fmla="*/ 29 h 220"/>
                  <a:gd name="T46" fmla="*/ 558 w 1403"/>
                  <a:gd name="T47" fmla="*/ 5 h 220"/>
                  <a:gd name="T48" fmla="*/ 601 w 1403"/>
                  <a:gd name="T49" fmla="*/ 3 h 220"/>
                  <a:gd name="T50" fmla="*/ 614 w 1403"/>
                  <a:gd name="T51" fmla="*/ 15 h 220"/>
                  <a:gd name="T52" fmla="*/ 571 w 1403"/>
                  <a:gd name="T53" fmla="*/ 17 h 220"/>
                  <a:gd name="T54" fmla="*/ 676 w 1403"/>
                  <a:gd name="T55" fmla="*/ 0 h 220"/>
                  <a:gd name="T56" fmla="*/ 720 w 1403"/>
                  <a:gd name="T57" fmla="*/ 0 h 220"/>
                  <a:gd name="T58" fmla="*/ 738 w 1403"/>
                  <a:gd name="T59" fmla="*/ 13 h 220"/>
                  <a:gd name="T60" fmla="*/ 701 w 1403"/>
                  <a:gd name="T61" fmla="*/ 13 h 220"/>
                  <a:gd name="T62" fmla="*/ 794 w 1403"/>
                  <a:gd name="T63" fmla="*/ 2 h 220"/>
                  <a:gd name="T64" fmla="*/ 832 w 1403"/>
                  <a:gd name="T65" fmla="*/ 4 h 220"/>
                  <a:gd name="T66" fmla="*/ 867 w 1403"/>
                  <a:gd name="T67" fmla="*/ 19 h 220"/>
                  <a:gd name="T68" fmla="*/ 825 w 1403"/>
                  <a:gd name="T69" fmla="*/ 16 h 220"/>
                  <a:gd name="T70" fmla="*/ 794 w 1403"/>
                  <a:gd name="T71" fmla="*/ 2 h 220"/>
                  <a:gd name="T72" fmla="*/ 950 w 1403"/>
                  <a:gd name="T73" fmla="*/ 13 h 220"/>
                  <a:gd name="T74" fmla="*/ 989 w 1403"/>
                  <a:gd name="T75" fmla="*/ 18 h 220"/>
                  <a:gd name="T76" fmla="*/ 974 w 1403"/>
                  <a:gd name="T77" fmla="*/ 29 h 220"/>
                  <a:gd name="T78" fmla="*/ 937 w 1403"/>
                  <a:gd name="T79" fmla="*/ 25 h 220"/>
                  <a:gd name="T80" fmla="*/ 1037 w 1403"/>
                  <a:gd name="T81" fmla="*/ 25 h 220"/>
                  <a:gd name="T82" fmla="*/ 1075 w 1403"/>
                  <a:gd name="T83" fmla="*/ 32 h 220"/>
                  <a:gd name="T84" fmla="*/ 1104 w 1403"/>
                  <a:gd name="T85" fmla="*/ 51 h 220"/>
                  <a:gd name="T86" fmla="*/ 1079 w 1403"/>
                  <a:gd name="T87" fmla="*/ 46 h 220"/>
                  <a:gd name="T88" fmla="*/ 1054 w 1403"/>
                  <a:gd name="T89" fmla="*/ 41 h 220"/>
                  <a:gd name="T90" fmla="*/ 1036 w 1403"/>
                  <a:gd name="T91" fmla="*/ 38 h 220"/>
                  <a:gd name="T92" fmla="*/ 1187 w 1403"/>
                  <a:gd name="T93" fmla="*/ 58 h 220"/>
                  <a:gd name="T94" fmla="*/ 1227 w 1403"/>
                  <a:gd name="T95" fmla="*/ 71 h 220"/>
                  <a:gd name="T96" fmla="*/ 1209 w 1403"/>
                  <a:gd name="T97" fmla="*/ 78 h 220"/>
                  <a:gd name="T98" fmla="*/ 1184 w 1403"/>
                  <a:gd name="T99" fmla="*/ 71 h 220"/>
                  <a:gd name="T100" fmla="*/ 1160 w 1403"/>
                  <a:gd name="T101" fmla="*/ 64 h 220"/>
                  <a:gd name="T102" fmla="*/ 1294 w 1403"/>
                  <a:gd name="T103" fmla="*/ 98 h 220"/>
                  <a:gd name="T104" fmla="*/ 1338 w 1403"/>
                  <a:gd name="T105" fmla="*/ 123 h 220"/>
                  <a:gd name="T106" fmla="*/ 1320 w 1403"/>
                  <a:gd name="T107" fmla="*/ 126 h 220"/>
                  <a:gd name="T108" fmla="*/ 1301 w 1403"/>
                  <a:gd name="T109" fmla="*/ 116 h 220"/>
                  <a:gd name="T110" fmla="*/ 1277 w 1403"/>
                  <a:gd name="T111" fmla="*/ 104 h 220"/>
                  <a:gd name="T112" fmla="*/ 1383 w 1403"/>
                  <a:gd name="T113" fmla="*/ 162 h 220"/>
                  <a:gd name="T114" fmla="*/ 1374 w 1403"/>
                  <a:gd name="T115" fmla="*/ 171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3" h="220">
                    <a:moveTo>
                      <a:pt x="0" y="217"/>
                    </a:moveTo>
                    <a:lnTo>
                      <a:pt x="6" y="188"/>
                    </a:lnTo>
                    <a:lnTo>
                      <a:pt x="13" y="175"/>
                    </a:lnTo>
                    <a:lnTo>
                      <a:pt x="19" y="166"/>
                    </a:lnTo>
                    <a:lnTo>
                      <a:pt x="26" y="158"/>
                    </a:lnTo>
                    <a:lnTo>
                      <a:pt x="32" y="152"/>
                    </a:lnTo>
                    <a:lnTo>
                      <a:pt x="36" y="148"/>
                    </a:lnTo>
                    <a:lnTo>
                      <a:pt x="44" y="158"/>
                    </a:lnTo>
                    <a:lnTo>
                      <a:pt x="41" y="161"/>
                    </a:lnTo>
                    <a:lnTo>
                      <a:pt x="35" y="167"/>
                    </a:lnTo>
                    <a:lnTo>
                      <a:pt x="29" y="174"/>
                    </a:lnTo>
                    <a:lnTo>
                      <a:pt x="23" y="183"/>
                    </a:lnTo>
                    <a:lnTo>
                      <a:pt x="23" y="182"/>
                    </a:lnTo>
                    <a:lnTo>
                      <a:pt x="17" y="194"/>
                    </a:lnTo>
                    <a:lnTo>
                      <a:pt x="18" y="192"/>
                    </a:lnTo>
                    <a:lnTo>
                      <a:pt x="12" y="220"/>
                    </a:lnTo>
                    <a:lnTo>
                      <a:pt x="0" y="217"/>
                    </a:lnTo>
                    <a:close/>
                    <a:moveTo>
                      <a:pt x="77" y="118"/>
                    </a:moveTo>
                    <a:lnTo>
                      <a:pt x="77" y="118"/>
                    </a:lnTo>
                    <a:lnTo>
                      <a:pt x="83" y="114"/>
                    </a:lnTo>
                    <a:lnTo>
                      <a:pt x="90" y="111"/>
                    </a:lnTo>
                    <a:lnTo>
                      <a:pt x="96" y="108"/>
                    </a:lnTo>
                    <a:lnTo>
                      <a:pt x="102" y="104"/>
                    </a:lnTo>
                    <a:lnTo>
                      <a:pt x="108" y="101"/>
                    </a:lnTo>
                    <a:lnTo>
                      <a:pt x="115" y="98"/>
                    </a:lnTo>
                    <a:lnTo>
                      <a:pt x="121" y="95"/>
                    </a:lnTo>
                    <a:lnTo>
                      <a:pt x="127" y="92"/>
                    </a:lnTo>
                    <a:lnTo>
                      <a:pt x="134" y="90"/>
                    </a:lnTo>
                    <a:lnTo>
                      <a:pt x="140" y="87"/>
                    </a:lnTo>
                    <a:lnTo>
                      <a:pt x="144" y="85"/>
                    </a:lnTo>
                    <a:lnTo>
                      <a:pt x="148" y="97"/>
                    </a:lnTo>
                    <a:lnTo>
                      <a:pt x="144" y="99"/>
                    </a:lnTo>
                    <a:lnTo>
                      <a:pt x="138" y="102"/>
                    </a:lnTo>
                    <a:lnTo>
                      <a:pt x="132" y="104"/>
                    </a:lnTo>
                    <a:lnTo>
                      <a:pt x="126" y="107"/>
                    </a:lnTo>
                    <a:lnTo>
                      <a:pt x="120" y="110"/>
                    </a:lnTo>
                    <a:lnTo>
                      <a:pt x="114" y="113"/>
                    </a:lnTo>
                    <a:lnTo>
                      <a:pt x="107" y="116"/>
                    </a:lnTo>
                    <a:lnTo>
                      <a:pt x="101" y="119"/>
                    </a:lnTo>
                    <a:lnTo>
                      <a:pt x="95" y="122"/>
                    </a:lnTo>
                    <a:lnTo>
                      <a:pt x="89" y="126"/>
                    </a:lnTo>
                    <a:lnTo>
                      <a:pt x="83" y="129"/>
                    </a:lnTo>
                    <a:lnTo>
                      <a:pt x="77" y="118"/>
                    </a:lnTo>
                    <a:close/>
                    <a:moveTo>
                      <a:pt x="190" y="69"/>
                    </a:moveTo>
                    <a:lnTo>
                      <a:pt x="196" y="67"/>
                    </a:lnTo>
                    <a:lnTo>
                      <a:pt x="202" y="65"/>
                    </a:lnTo>
                    <a:lnTo>
                      <a:pt x="209" y="63"/>
                    </a:lnTo>
                    <a:lnTo>
                      <a:pt x="215" y="61"/>
                    </a:lnTo>
                    <a:lnTo>
                      <a:pt x="221" y="59"/>
                    </a:lnTo>
                    <a:lnTo>
                      <a:pt x="227" y="58"/>
                    </a:lnTo>
                    <a:lnTo>
                      <a:pt x="234" y="56"/>
                    </a:lnTo>
                    <a:lnTo>
                      <a:pt x="240" y="54"/>
                    </a:lnTo>
                    <a:lnTo>
                      <a:pt x="246" y="52"/>
                    </a:lnTo>
                    <a:lnTo>
                      <a:pt x="252" y="51"/>
                    </a:lnTo>
                    <a:lnTo>
                      <a:pt x="259" y="49"/>
                    </a:lnTo>
                    <a:lnTo>
                      <a:pt x="261" y="49"/>
                    </a:lnTo>
                    <a:lnTo>
                      <a:pt x="264" y="61"/>
                    </a:lnTo>
                    <a:lnTo>
                      <a:pt x="261" y="62"/>
                    </a:lnTo>
                    <a:lnTo>
                      <a:pt x="255" y="63"/>
                    </a:lnTo>
                    <a:lnTo>
                      <a:pt x="249" y="65"/>
                    </a:lnTo>
                    <a:lnTo>
                      <a:pt x="243" y="67"/>
                    </a:lnTo>
                    <a:lnTo>
                      <a:pt x="237" y="68"/>
                    </a:lnTo>
                    <a:lnTo>
                      <a:pt x="231" y="70"/>
                    </a:lnTo>
                    <a:lnTo>
                      <a:pt x="224" y="72"/>
                    </a:lnTo>
                    <a:lnTo>
                      <a:pt x="218" y="73"/>
                    </a:lnTo>
                    <a:lnTo>
                      <a:pt x="212" y="75"/>
                    </a:lnTo>
                    <a:lnTo>
                      <a:pt x="206" y="77"/>
                    </a:lnTo>
                    <a:lnTo>
                      <a:pt x="200" y="79"/>
                    </a:lnTo>
                    <a:lnTo>
                      <a:pt x="194" y="81"/>
                    </a:lnTo>
                    <a:lnTo>
                      <a:pt x="190" y="69"/>
                    </a:lnTo>
                    <a:close/>
                    <a:moveTo>
                      <a:pt x="309" y="38"/>
                    </a:moveTo>
                    <a:lnTo>
                      <a:pt x="315" y="36"/>
                    </a:lnTo>
                    <a:lnTo>
                      <a:pt x="321" y="35"/>
                    </a:lnTo>
                    <a:lnTo>
                      <a:pt x="327" y="34"/>
                    </a:lnTo>
                    <a:lnTo>
                      <a:pt x="333" y="33"/>
                    </a:lnTo>
                    <a:lnTo>
                      <a:pt x="340" y="32"/>
                    </a:lnTo>
                    <a:lnTo>
                      <a:pt x="346" y="31"/>
                    </a:lnTo>
                    <a:lnTo>
                      <a:pt x="352" y="29"/>
                    </a:lnTo>
                    <a:lnTo>
                      <a:pt x="358" y="28"/>
                    </a:lnTo>
                    <a:lnTo>
                      <a:pt x="365" y="27"/>
                    </a:lnTo>
                    <a:lnTo>
                      <a:pt x="371" y="26"/>
                    </a:lnTo>
                    <a:lnTo>
                      <a:pt x="377" y="25"/>
                    </a:lnTo>
                    <a:lnTo>
                      <a:pt x="381" y="25"/>
                    </a:lnTo>
                    <a:lnTo>
                      <a:pt x="383" y="37"/>
                    </a:lnTo>
                    <a:lnTo>
                      <a:pt x="379" y="38"/>
                    </a:lnTo>
                    <a:lnTo>
                      <a:pt x="373" y="39"/>
                    </a:lnTo>
                    <a:lnTo>
                      <a:pt x="367" y="40"/>
                    </a:lnTo>
                    <a:lnTo>
                      <a:pt x="360" y="41"/>
                    </a:lnTo>
                    <a:lnTo>
                      <a:pt x="354" y="42"/>
                    </a:lnTo>
                    <a:lnTo>
                      <a:pt x="348" y="43"/>
                    </a:lnTo>
                    <a:lnTo>
                      <a:pt x="342" y="44"/>
                    </a:lnTo>
                    <a:lnTo>
                      <a:pt x="336" y="45"/>
                    </a:lnTo>
                    <a:lnTo>
                      <a:pt x="329" y="47"/>
                    </a:lnTo>
                    <a:lnTo>
                      <a:pt x="323" y="48"/>
                    </a:lnTo>
                    <a:lnTo>
                      <a:pt x="317" y="49"/>
                    </a:lnTo>
                    <a:lnTo>
                      <a:pt x="311" y="50"/>
                    </a:lnTo>
                    <a:lnTo>
                      <a:pt x="309" y="38"/>
                    </a:lnTo>
                    <a:close/>
                    <a:moveTo>
                      <a:pt x="429" y="18"/>
                    </a:moveTo>
                    <a:lnTo>
                      <a:pt x="433" y="17"/>
                    </a:lnTo>
                    <a:lnTo>
                      <a:pt x="439" y="16"/>
                    </a:lnTo>
                    <a:lnTo>
                      <a:pt x="446" y="16"/>
                    </a:lnTo>
                    <a:lnTo>
                      <a:pt x="452" y="15"/>
                    </a:lnTo>
                    <a:lnTo>
                      <a:pt x="458" y="14"/>
                    </a:lnTo>
                    <a:lnTo>
                      <a:pt x="464" y="13"/>
                    </a:lnTo>
                    <a:lnTo>
                      <a:pt x="471" y="13"/>
                    </a:lnTo>
                    <a:lnTo>
                      <a:pt x="477" y="12"/>
                    </a:lnTo>
                    <a:lnTo>
                      <a:pt x="483" y="11"/>
                    </a:lnTo>
                    <a:lnTo>
                      <a:pt x="489" y="11"/>
                    </a:lnTo>
                    <a:lnTo>
                      <a:pt x="495" y="10"/>
                    </a:lnTo>
                    <a:lnTo>
                      <a:pt x="502" y="10"/>
                    </a:lnTo>
                    <a:lnTo>
                      <a:pt x="503" y="22"/>
                    </a:lnTo>
                    <a:lnTo>
                      <a:pt x="497" y="23"/>
                    </a:lnTo>
                    <a:lnTo>
                      <a:pt x="490" y="23"/>
                    </a:lnTo>
                    <a:lnTo>
                      <a:pt x="484" y="24"/>
                    </a:lnTo>
                    <a:lnTo>
                      <a:pt x="478" y="25"/>
                    </a:lnTo>
                    <a:lnTo>
                      <a:pt x="472" y="25"/>
                    </a:lnTo>
                    <a:lnTo>
                      <a:pt x="466" y="26"/>
                    </a:lnTo>
                    <a:lnTo>
                      <a:pt x="459" y="27"/>
                    </a:lnTo>
                    <a:lnTo>
                      <a:pt x="453" y="28"/>
                    </a:lnTo>
                    <a:lnTo>
                      <a:pt x="447" y="28"/>
                    </a:lnTo>
                    <a:lnTo>
                      <a:pt x="441" y="29"/>
                    </a:lnTo>
                    <a:lnTo>
                      <a:pt x="435" y="30"/>
                    </a:lnTo>
                    <a:lnTo>
                      <a:pt x="431" y="30"/>
                    </a:lnTo>
                    <a:lnTo>
                      <a:pt x="429" y="18"/>
                    </a:lnTo>
                    <a:close/>
                    <a:moveTo>
                      <a:pt x="551" y="6"/>
                    </a:moveTo>
                    <a:lnTo>
                      <a:pt x="552" y="6"/>
                    </a:lnTo>
                    <a:lnTo>
                      <a:pt x="558" y="5"/>
                    </a:lnTo>
                    <a:lnTo>
                      <a:pt x="564" y="5"/>
                    </a:lnTo>
                    <a:lnTo>
                      <a:pt x="570" y="4"/>
                    </a:lnTo>
                    <a:lnTo>
                      <a:pt x="576" y="4"/>
                    </a:lnTo>
                    <a:lnTo>
                      <a:pt x="583" y="4"/>
                    </a:lnTo>
                    <a:lnTo>
                      <a:pt x="589" y="3"/>
                    </a:lnTo>
                    <a:lnTo>
                      <a:pt x="595" y="3"/>
                    </a:lnTo>
                    <a:lnTo>
                      <a:pt x="601" y="3"/>
                    </a:lnTo>
                    <a:lnTo>
                      <a:pt x="608" y="2"/>
                    </a:lnTo>
                    <a:lnTo>
                      <a:pt x="614" y="2"/>
                    </a:lnTo>
                    <a:lnTo>
                      <a:pt x="620" y="2"/>
                    </a:lnTo>
                    <a:lnTo>
                      <a:pt x="624" y="2"/>
                    </a:lnTo>
                    <a:lnTo>
                      <a:pt x="624" y="15"/>
                    </a:lnTo>
                    <a:lnTo>
                      <a:pt x="621" y="15"/>
                    </a:lnTo>
                    <a:lnTo>
                      <a:pt x="614" y="15"/>
                    </a:lnTo>
                    <a:lnTo>
                      <a:pt x="608" y="15"/>
                    </a:lnTo>
                    <a:lnTo>
                      <a:pt x="602" y="15"/>
                    </a:lnTo>
                    <a:lnTo>
                      <a:pt x="596" y="16"/>
                    </a:lnTo>
                    <a:lnTo>
                      <a:pt x="590" y="16"/>
                    </a:lnTo>
                    <a:lnTo>
                      <a:pt x="583" y="16"/>
                    </a:lnTo>
                    <a:lnTo>
                      <a:pt x="577" y="17"/>
                    </a:lnTo>
                    <a:lnTo>
                      <a:pt x="571" y="17"/>
                    </a:lnTo>
                    <a:lnTo>
                      <a:pt x="565" y="18"/>
                    </a:lnTo>
                    <a:lnTo>
                      <a:pt x="559" y="18"/>
                    </a:lnTo>
                    <a:lnTo>
                      <a:pt x="552" y="18"/>
                    </a:lnTo>
                    <a:lnTo>
                      <a:pt x="551" y="6"/>
                    </a:lnTo>
                    <a:close/>
                    <a:moveTo>
                      <a:pt x="672" y="0"/>
                    </a:moveTo>
                    <a:lnTo>
                      <a:pt x="676" y="0"/>
                    </a:lnTo>
                    <a:lnTo>
                      <a:pt x="682" y="0"/>
                    </a:lnTo>
                    <a:lnTo>
                      <a:pt x="689" y="0"/>
                    </a:lnTo>
                    <a:lnTo>
                      <a:pt x="695" y="0"/>
                    </a:lnTo>
                    <a:lnTo>
                      <a:pt x="701" y="0"/>
                    </a:lnTo>
                    <a:lnTo>
                      <a:pt x="707" y="0"/>
                    </a:lnTo>
                    <a:lnTo>
                      <a:pt x="713" y="0"/>
                    </a:lnTo>
                    <a:lnTo>
                      <a:pt x="720" y="0"/>
                    </a:lnTo>
                    <a:lnTo>
                      <a:pt x="732" y="0"/>
                    </a:lnTo>
                    <a:lnTo>
                      <a:pt x="738" y="0"/>
                    </a:lnTo>
                    <a:lnTo>
                      <a:pt x="745" y="0"/>
                    </a:lnTo>
                    <a:lnTo>
                      <a:pt x="746" y="0"/>
                    </a:lnTo>
                    <a:lnTo>
                      <a:pt x="745" y="13"/>
                    </a:lnTo>
                    <a:lnTo>
                      <a:pt x="744" y="13"/>
                    </a:lnTo>
                    <a:lnTo>
                      <a:pt x="738" y="13"/>
                    </a:lnTo>
                    <a:lnTo>
                      <a:pt x="732" y="13"/>
                    </a:lnTo>
                    <a:lnTo>
                      <a:pt x="720" y="13"/>
                    </a:lnTo>
                    <a:lnTo>
                      <a:pt x="713" y="13"/>
                    </a:lnTo>
                    <a:lnTo>
                      <a:pt x="707" y="13"/>
                    </a:lnTo>
                    <a:lnTo>
                      <a:pt x="701" y="13"/>
                    </a:lnTo>
                    <a:lnTo>
                      <a:pt x="695" y="13"/>
                    </a:lnTo>
                    <a:lnTo>
                      <a:pt x="689" y="13"/>
                    </a:lnTo>
                    <a:lnTo>
                      <a:pt x="683" y="13"/>
                    </a:lnTo>
                    <a:lnTo>
                      <a:pt x="676" y="13"/>
                    </a:lnTo>
                    <a:lnTo>
                      <a:pt x="673" y="13"/>
                    </a:lnTo>
                    <a:lnTo>
                      <a:pt x="672" y="0"/>
                    </a:lnTo>
                    <a:close/>
                    <a:moveTo>
                      <a:pt x="794" y="2"/>
                    </a:moveTo>
                    <a:lnTo>
                      <a:pt x="795" y="2"/>
                    </a:lnTo>
                    <a:lnTo>
                      <a:pt x="801" y="2"/>
                    </a:lnTo>
                    <a:lnTo>
                      <a:pt x="807" y="2"/>
                    </a:lnTo>
                    <a:lnTo>
                      <a:pt x="813" y="3"/>
                    </a:lnTo>
                    <a:lnTo>
                      <a:pt x="819" y="3"/>
                    </a:lnTo>
                    <a:lnTo>
                      <a:pt x="826" y="3"/>
                    </a:lnTo>
                    <a:lnTo>
                      <a:pt x="832" y="4"/>
                    </a:lnTo>
                    <a:lnTo>
                      <a:pt x="838" y="4"/>
                    </a:lnTo>
                    <a:lnTo>
                      <a:pt x="844" y="4"/>
                    </a:lnTo>
                    <a:lnTo>
                      <a:pt x="851" y="5"/>
                    </a:lnTo>
                    <a:lnTo>
                      <a:pt x="857" y="5"/>
                    </a:lnTo>
                    <a:lnTo>
                      <a:pt x="863" y="6"/>
                    </a:lnTo>
                    <a:lnTo>
                      <a:pt x="867" y="6"/>
                    </a:lnTo>
                    <a:lnTo>
                      <a:pt x="867" y="19"/>
                    </a:lnTo>
                    <a:lnTo>
                      <a:pt x="862" y="18"/>
                    </a:lnTo>
                    <a:lnTo>
                      <a:pt x="856" y="18"/>
                    </a:lnTo>
                    <a:lnTo>
                      <a:pt x="850" y="18"/>
                    </a:lnTo>
                    <a:lnTo>
                      <a:pt x="844" y="17"/>
                    </a:lnTo>
                    <a:lnTo>
                      <a:pt x="837" y="17"/>
                    </a:lnTo>
                    <a:lnTo>
                      <a:pt x="831" y="16"/>
                    </a:lnTo>
                    <a:lnTo>
                      <a:pt x="825" y="16"/>
                    </a:lnTo>
                    <a:lnTo>
                      <a:pt x="819" y="16"/>
                    </a:lnTo>
                    <a:lnTo>
                      <a:pt x="813" y="15"/>
                    </a:lnTo>
                    <a:lnTo>
                      <a:pt x="806" y="15"/>
                    </a:lnTo>
                    <a:lnTo>
                      <a:pt x="800" y="15"/>
                    </a:lnTo>
                    <a:lnTo>
                      <a:pt x="794" y="15"/>
                    </a:lnTo>
                    <a:lnTo>
                      <a:pt x="794" y="2"/>
                    </a:lnTo>
                    <a:close/>
                    <a:moveTo>
                      <a:pt x="916" y="10"/>
                    </a:moveTo>
                    <a:lnTo>
                      <a:pt x="919" y="10"/>
                    </a:lnTo>
                    <a:lnTo>
                      <a:pt x="925" y="11"/>
                    </a:lnTo>
                    <a:lnTo>
                      <a:pt x="932" y="11"/>
                    </a:lnTo>
                    <a:lnTo>
                      <a:pt x="938" y="12"/>
                    </a:lnTo>
                    <a:lnTo>
                      <a:pt x="944" y="13"/>
                    </a:lnTo>
                    <a:lnTo>
                      <a:pt x="950" y="13"/>
                    </a:lnTo>
                    <a:lnTo>
                      <a:pt x="956" y="14"/>
                    </a:lnTo>
                    <a:lnTo>
                      <a:pt x="963" y="15"/>
                    </a:lnTo>
                    <a:lnTo>
                      <a:pt x="969" y="16"/>
                    </a:lnTo>
                    <a:lnTo>
                      <a:pt x="975" y="16"/>
                    </a:lnTo>
                    <a:lnTo>
                      <a:pt x="981" y="17"/>
                    </a:lnTo>
                    <a:lnTo>
                      <a:pt x="988" y="18"/>
                    </a:lnTo>
                    <a:lnTo>
                      <a:pt x="989" y="18"/>
                    </a:lnTo>
                    <a:lnTo>
                      <a:pt x="987" y="31"/>
                    </a:lnTo>
                    <a:lnTo>
                      <a:pt x="986" y="31"/>
                    </a:lnTo>
                    <a:lnTo>
                      <a:pt x="980" y="30"/>
                    </a:lnTo>
                    <a:lnTo>
                      <a:pt x="974" y="29"/>
                    </a:lnTo>
                    <a:lnTo>
                      <a:pt x="968" y="28"/>
                    </a:lnTo>
                    <a:lnTo>
                      <a:pt x="961" y="28"/>
                    </a:lnTo>
                    <a:lnTo>
                      <a:pt x="955" y="27"/>
                    </a:lnTo>
                    <a:lnTo>
                      <a:pt x="949" y="26"/>
                    </a:lnTo>
                    <a:lnTo>
                      <a:pt x="943" y="25"/>
                    </a:lnTo>
                    <a:lnTo>
                      <a:pt x="937" y="25"/>
                    </a:lnTo>
                    <a:lnTo>
                      <a:pt x="930" y="24"/>
                    </a:lnTo>
                    <a:lnTo>
                      <a:pt x="924" y="23"/>
                    </a:lnTo>
                    <a:lnTo>
                      <a:pt x="918" y="23"/>
                    </a:lnTo>
                    <a:lnTo>
                      <a:pt x="915" y="23"/>
                    </a:lnTo>
                    <a:lnTo>
                      <a:pt x="916" y="10"/>
                    </a:lnTo>
                    <a:close/>
                    <a:moveTo>
                      <a:pt x="1037" y="25"/>
                    </a:moveTo>
                    <a:lnTo>
                      <a:pt x="1038" y="25"/>
                    </a:lnTo>
                    <a:lnTo>
                      <a:pt x="1044" y="26"/>
                    </a:lnTo>
                    <a:lnTo>
                      <a:pt x="1050" y="27"/>
                    </a:lnTo>
                    <a:lnTo>
                      <a:pt x="1056" y="29"/>
                    </a:lnTo>
                    <a:lnTo>
                      <a:pt x="1063" y="30"/>
                    </a:lnTo>
                    <a:lnTo>
                      <a:pt x="1069" y="31"/>
                    </a:lnTo>
                    <a:lnTo>
                      <a:pt x="1075" y="32"/>
                    </a:lnTo>
                    <a:lnTo>
                      <a:pt x="1081" y="33"/>
                    </a:lnTo>
                    <a:lnTo>
                      <a:pt x="1094" y="36"/>
                    </a:lnTo>
                    <a:lnTo>
                      <a:pt x="1100" y="37"/>
                    </a:lnTo>
                    <a:lnTo>
                      <a:pt x="1106" y="38"/>
                    </a:lnTo>
                    <a:lnTo>
                      <a:pt x="1109" y="39"/>
                    </a:lnTo>
                    <a:lnTo>
                      <a:pt x="1107" y="51"/>
                    </a:lnTo>
                    <a:lnTo>
                      <a:pt x="1104" y="51"/>
                    </a:lnTo>
                    <a:lnTo>
                      <a:pt x="1098" y="49"/>
                    </a:lnTo>
                    <a:lnTo>
                      <a:pt x="1091" y="48"/>
                    </a:lnTo>
                    <a:lnTo>
                      <a:pt x="1092" y="48"/>
                    </a:lnTo>
                    <a:lnTo>
                      <a:pt x="1079" y="46"/>
                    </a:lnTo>
                    <a:lnTo>
                      <a:pt x="1073" y="45"/>
                    </a:lnTo>
                    <a:lnTo>
                      <a:pt x="1067" y="43"/>
                    </a:lnTo>
                    <a:lnTo>
                      <a:pt x="1060" y="42"/>
                    </a:lnTo>
                    <a:lnTo>
                      <a:pt x="1061" y="42"/>
                    </a:lnTo>
                    <a:lnTo>
                      <a:pt x="1054" y="41"/>
                    </a:lnTo>
                    <a:lnTo>
                      <a:pt x="1048" y="40"/>
                    </a:lnTo>
                    <a:lnTo>
                      <a:pt x="1042" y="39"/>
                    </a:lnTo>
                    <a:lnTo>
                      <a:pt x="1036" y="38"/>
                    </a:lnTo>
                    <a:lnTo>
                      <a:pt x="1035" y="38"/>
                    </a:lnTo>
                    <a:lnTo>
                      <a:pt x="1037" y="25"/>
                    </a:lnTo>
                    <a:close/>
                    <a:moveTo>
                      <a:pt x="1157" y="50"/>
                    </a:moveTo>
                    <a:lnTo>
                      <a:pt x="1163" y="51"/>
                    </a:lnTo>
                    <a:lnTo>
                      <a:pt x="1169" y="53"/>
                    </a:lnTo>
                    <a:lnTo>
                      <a:pt x="1175" y="55"/>
                    </a:lnTo>
                    <a:lnTo>
                      <a:pt x="1187" y="58"/>
                    </a:lnTo>
                    <a:lnTo>
                      <a:pt x="1194" y="60"/>
                    </a:lnTo>
                    <a:lnTo>
                      <a:pt x="1200" y="62"/>
                    </a:lnTo>
                    <a:lnTo>
                      <a:pt x="1206" y="64"/>
                    </a:lnTo>
                    <a:lnTo>
                      <a:pt x="1213" y="66"/>
                    </a:lnTo>
                    <a:lnTo>
                      <a:pt x="1219" y="68"/>
                    </a:lnTo>
                    <a:lnTo>
                      <a:pt x="1225" y="70"/>
                    </a:lnTo>
                    <a:lnTo>
                      <a:pt x="1227" y="71"/>
                    </a:lnTo>
                    <a:lnTo>
                      <a:pt x="1224" y="83"/>
                    </a:lnTo>
                    <a:lnTo>
                      <a:pt x="1221" y="82"/>
                    </a:lnTo>
                    <a:lnTo>
                      <a:pt x="1215" y="80"/>
                    </a:lnTo>
                    <a:lnTo>
                      <a:pt x="1209" y="78"/>
                    </a:lnTo>
                    <a:lnTo>
                      <a:pt x="1203" y="76"/>
                    </a:lnTo>
                    <a:lnTo>
                      <a:pt x="1197" y="74"/>
                    </a:lnTo>
                    <a:lnTo>
                      <a:pt x="1190" y="72"/>
                    </a:lnTo>
                    <a:lnTo>
                      <a:pt x="1184" y="71"/>
                    </a:lnTo>
                    <a:lnTo>
                      <a:pt x="1172" y="67"/>
                    </a:lnTo>
                    <a:lnTo>
                      <a:pt x="1166" y="65"/>
                    </a:lnTo>
                    <a:lnTo>
                      <a:pt x="1166" y="66"/>
                    </a:lnTo>
                    <a:lnTo>
                      <a:pt x="1160" y="64"/>
                    </a:lnTo>
                    <a:lnTo>
                      <a:pt x="1154" y="62"/>
                    </a:lnTo>
                    <a:lnTo>
                      <a:pt x="1157" y="50"/>
                    </a:lnTo>
                    <a:close/>
                    <a:moveTo>
                      <a:pt x="1274" y="88"/>
                    </a:moveTo>
                    <a:lnTo>
                      <a:pt x="1275" y="89"/>
                    </a:lnTo>
                    <a:lnTo>
                      <a:pt x="1282" y="92"/>
                    </a:lnTo>
                    <a:lnTo>
                      <a:pt x="1288" y="95"/>
                    </a:lnTo>
                    <a:lnTo>
                      <a:pt x="1294" y="98"/>
                    </a:lnTo>
                    <a:lnTo>
                      <a:pt x="1300" y="101"/>
                    </a:lnTo>
                    <a:lnTo>
                      <a:pt x="1307" y="104"/>
                    </a:lnTo>
                    <a:lnTo>
                      <a:pt x="1313" y="107"/>
                    </a:lnTo>
                    <a:lnTo>
                      <a:pt x="1319" y="111"/>
                    </a:lnTo>
                    <a:lnTo>
                      <a:pt x="1326" y="115"/>
                    </a:lnTo>
                    <a:lnTo>
                      <a:pt x="1332" y="118"/>
                    </a:lnTo>
                    <a:lnTo>
                      <a:pt x="1338" y="123"/>
                    </a:lnTo>
                    <a:lnTo>
                      <a:pt x="1340" y="123"/>
                    </a:lnTo>
                    <a:lnTo>
                      <a:pt x="1333" y="134"/>
                    </a:lnTo>
                    <a:lnTo>
                      <a:pt x="1332" y="133"/>
                    </a:lnTo>
                    <a:lnTo>
                      <a:pt x="1326" y="129"/>
                    </a:lnTo>
                    <a:lnTo>
                      <a:pt x="1326" y="130"/>
                    </a:lnTo>
                    <a:lnTo>
                      <a:pt x="1320" y="126"/>
                    </a:lnTo>
                    <a:lnTo>
                      <a:pt x="1314" y="122"/>
                    </a:lnTo>
                    <a:lnTo>
                      <a:pt x="1307" y="119"/>
                    </a:lnTo>
                    <a:lnTo>
                      <a:pt x="1308" y="119"/>
                    </a:lnTo>
                    <a:lnTo>
                      <a:pt x="1301" y="116"/>
                    </a:lnTo>
                    <a:lnTo>
                      <a:pt x="1295" y="113"/>
                    </a:lnTo>
                    <a:lnTo>
                      <a:pt x="1289" y="109"/>
                    </a:lnTo>
                    <a:lnTo>
                      <a:pt x="1289" y="110"/>
                    </a:lnTo>
                    <a:lnTo>
                      <a:pt x="1283" y="107"/>
                    </a:lnTo>
                    <a:lnTo>
                      <a:pt x="1277" y="104"/>
                    </a:lnTo>
                    <a:lnTo>
                      <a:pt x="1271" y="101"/>
                    </a:lnTo>
                    <a:lnTo>
                      <a:pt x="1269" y="100"/>
                    </a:lnTo>
                    <a:lnTo>
                      <a:pt x="1274" y="88"/>
                    </a:lnTo>
                    <a:close/>
                    <a:moveTo>
                      <a:pt x="1379" y="157"/>
                    </a:moveTo>
                    <a:lnTo>
                      <a:pt x="1383" y="162"/>
                    </a:lnTo>
                    <a:lnTo>
                      <a:pt x="1390" y="172"/>
                    </a:lnTo>
                    <a:lnTo>
                      <a:pt x="1403" y="212"/>
                    </a:lnTo>
                    <a:lnTo>
                      <a:pt x="1392" y="216"/>
                    </a:lnTo>
                    <a:lnTo>
                      <a:pt x="1379" y="177"/>
                    </a:lnTo>
                    <a:lnTo>
                      <a:pt x="1380" y="179"/>
                    </a:lnTo>
                    <a:lnTo>
                      <a:pt x="1374" y="170"/>
                    </a:lnTo>
                    <a:lnTo>
                      <a:pt x="1374" y="171"/>
                    </a:lnTo>
                    <a:lnTo>
                      <a:pt x="1370" y="165"/>
                    </a:lnTo>
                    <a:lnTo>
                      <a:pt x="1379" y="157"/>
                    </a:lnTo>
                    <a:close/>
                  </a:path>
                </a:pathLst>
              </a:custGeom>
              <a:solidFill>
                <a:schemeClr val="bg1"/>
              </a:solidFill>
              <a:ln w="1588" cap="flat">
                <a:solidFill>
                  <a:schemeClr val="bg1"/>
                </a:solidFill>
                <a:prstDash val="solid"/>
                <a:bevel/>
                <a:headEnd/>
                <a:tailEnd/>
              </a:ln>
            </p:spPr>
            <p:txBody>
              <a:bodyPr/>
              <a:lstStyle/>
              <a:p>
                <a:endParaRPr lang="en-US"/>
              </a:p>
            </p:txBody>
          </p:sp>
          <p:sp>
            <p:nvSpPr>
              <p:cNvPr id="94" name="Rectangle 44"/>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76" name="Line 46"/>
            <p:cNvSpPr>
              <a:spLocks noChangeShapeType="1"/>
            </p:cNvSpPr>
            <p:nvPr/>
          </p:nvSpPr>
          <p:spPr bwMode="auto">
            <a:xfrm flipV="1">
              <a:off x="8353294" y="1601714"/>
              <a:ext cx="1103313" cy="180975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7" name="Line 48"/>
            <p:cNvSpPr>
              <a:spLocks noChangeShapeType="1"/>
            </p:cNvSpPr>
            <p:nvPr/>
          </p:nvSpPr>
          <p:spPr bwMode="auto">
            <a:xfrm>
              <a:off x="9456606" y="1601715"/>
              <a:ext cx="1103312" cy="1782763"/>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78" name="Group 77"/>
            <p:cNvGrpSpPr/>
            <p:nvPr/>
          </p:nvGrpSpPr>
          <p:grpSpPr>
            <a:xfrm>
              <a:off x="8922966" y="1601715"/>
              <a:ext cx="552450" cy="2108200"/>
              <a:chOff x="6510098" y="1482726"/>
              <a:chExt cx="552450" cy="2108200"/>
            </a:xfrm>
            <a:solidFill>
              <a:srgbClr val="FFC000"/>
            </a:solidFill>
          </p:grpSpPr>
          <p:sp>
            <p:nvSpPr>
              <p:cNvPr id="90" name="Freeform 47"/>
              <p:cNvSpPr>
                <a:spLocks noEditPoints="1"/>
              </p:cNvSpPr>
              <p:nvPr/>
            </p:nvSpPr>
            <p:spPr bwMode="auto">
              <a:xfrm>
                <a:off x="7043498" y="1482726"/>
                <a:ext cx="19050" cy="1751013"/>
              </a:xfrm>
              <a:custGeom>
                <a:avLst/>
                <a:gdLst>
                  <a:gd name="T0" fmla="*/ 12 w 12"/>
                  <a:gd name="T1" fmla="*/ 0 h 1103"/>
                  <a:gd name="T2" fmla="*/ 12 w 12"/>
                  <a:gd name="T3" fmla="*/ 77 h 1103"/>
                  <a:gd name="T4" fmla="*/ 0 w 12"/>
                  <a:gd name="T5" fmla="*/ 77 h 1103"/>
                  <a:gd name="T6" fmla="*/ 0 w 12"/>
                  <a:gd name="T7" fmla="*/ 0 h 1103"/>
                  <a:gd name="T8" fmla="*/ 12 w 12"/>
                  <a:gd name="T9" fmla="*/ 0 h 1103"/>
                  <a:gd name="T10" fmla="*/ 12 w 12"/>
                  <a:gd name="T11" fmla="*/ 129 h 1103"/>
                  <a:gd name="T12" fmla="*/ 12 w 12"/>
                  <a:gd name="T13" fmla="*/ 206 h 1103"/>
                  <a:gd name="T14" fmla="*/ 0 w 12"/>
                  <a:gd name="T15" fmla="*/ 206 h 1103"/>
                  <a:gd name="T16" fmla="*/ 0 w 12"/>
                  <a:gd name="T17" fmla="*/ 129 h 1103"/>
                  <a:gd name="T18" fmla="*/ 12 w 12"/>
                  <a:gd name="T19" fmla="*/ 129 h 1103"/>
                  <a:gd name="T20" fmla="*/ 12 w 12"/>
                  <a:gd name="T21" fmla="*/ 257 h 1103"/>
                  <a:gd name="T22" fmla="*/ 12 w 12"/>
                  <a:gd name="T23" fmla="*/ 334 h 1103"/>
                  <a:gd name="T24" fmla="*/ 0 w 12"/>
                  <a:gd name="T25" fmla="*/ 334 h 1103"/>
                  <a:gd name="T26" fmla="*/ 0 w 12"/>
                  <a:gd name="T27" fmla="*/ 257 h 1103"/>
                  <a:gd name="T28" fmla="*/ 12 w 12"/>
                  <a:gd name="T29" fmla="*/ 257 h 1103"/>
                  <a:gd name="T30" fmla="*/ 12 w 12"/>
                  <a:gd name="T31" fmla="*/ 385 h 1103"/>
                  <a:gd name="T32" fmla="*/ 12 w 12"/>
                  <a:gd name="T33" fmla="*/ 462 h 1103"/>
                  <a:gd name="T34" fmla="*/ 0 w 12"/>
                  <a:gd name="T35" fmla="*/ 462 h 1103"/>
                  <a:gd name="T36" fmla="*/ 0 w 12"/>
                  <a:gd name="T37" fmla="*/ 385 h 1103"/>
                  <a:gd name="T38" fmla="*/ 12 w 12"/>
                  <a:gd name="T39" fmla="*/ 385 h 1103"/>
                  <a:gd name="T40" fmla="*/ 12 w 12"/>
                  <a:gd name="T41" fmla="*/ 513 h 1103"/>
                  <a:gd name="T42" fmla="*/ 12 w 12"/>
                  <a:gd name="T43" fmla="*/ 590 h 1103"/>
                  <a:gd name="T44" fmla="*/ 0 w 12"/>
                  <a:gd name="T45" fmla="*/ 590 h 1103"/>
                  <a:gd name="T46" fmla="*/ 0 w 12"/>
                  <a:gd name="T47" fmla="*/ 513 h 1103"/>
                  <a:gd name="T48" fmla="*/ 12 w 12"/>
                  <a:gd name="T49" fmla="*/ 513 h 1103"/>
                  <a:gd name="T50" fmla="*/ 12 w 12"/>
                  <a:gd name="T51" fmla="*/ 642 h 1103"/>
                  <a:gd name="T52" fmla="*/ 12 w 12"/>
                  <a:gd name="T53" fmla="*/ 719 h 1103"/>
                  <a:gd name="T54" fmla="*/ 0 w 12"/>
                  <a:gd name="T55" fmla="*/ 719 h 1103"/>
                  <a:gd name="T56" fmla="*/ 0 w 12"/>
                  <a:gd name="T57" fmla="*/ 642 h 1103"/>
                  <a:gd name="T58" fmla="*/ 12 w 12"/>
                  <a:gd name="T59" fmla="*/ 642 h 1103"/>
                  <a:gd name="T60" fmla="*/ 12 w 12"/>
                  <a:gd name="T61" fmla="*/ 770 h 1103"/>
                  <a:gd name="T62" fmla="*/ 12 w 12"/>
                  <a:gd name="T63" fmla="*/ 847 h 1103"/>
                  <a:gd name="T64" fmla="*/ 0 w 12"/>
                  <a:gd name="T65" fmla="*/ 847 h 1103"/>
                  <a:gd name="T66" fmla="*/ 0 w 12"/>
                  <a:gd name="T67" fmla="*/ 770 h 1103"/>
                  <a:gd name="T68" fmla="*/ 12 w 12"/>
                  <a:gd name="T69" fmla="*/ 770 h 1103"/>
                  <a:gd name="T70" fmla="*/ 12 w 12"/>
                  <a:gd name="T71" fmla="*/ 898 h 1103"/>
                  <a:gd name="T72" fmla="*/ 12 w 12"/>
                  <a:gd name="T73" fmla="*/ 975 h 1103"/>
                  <a:gd name="T74" fmla="*/ 0 w 12"/>
                  <a:gd name="T75" fmla="*/ 975 h 1103"/>
                  <a:gd name="T76" fmla="*/ 0 w 12"/>
                  <a:gd name="T77" fmla="*/ 898 h 1103"/>
                  <a:gd name="T78" fmla="*/ 12 w 12"/>
                  <a:gd name="T79" fmla="*/ 898 h 1103"/>
                  <a:gd name="T80" fmla="*/ 12 w 12"/>
                  <a:gd name="T81" fmla="*/ 1027 h 1103"/>
                  <a:gd name="T82" fmla="*/ 12 w 12"/>
                  <a:gd name="T83" fmla="*/ 1103 h 1103"/>
                  <a:gd name="T84" fmla="*/ 0 w 12"/>
                  <a:gd name="T85" fmla="*/ 1103 h 1103"/>
                  <a:gd name="T86" fmla="*/ 0 w 12"/>
                  <a:gd name="T87" fmla="*/ 1027 h 1103"/>
                  <a:gd name="T88" fmla="*/ 12 w 12"/>
                  <a:gd name="T89" fmla="*/ 102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1103">
                    <a:moveTo>
                      <a:pt x="12" y="0"/>
                    </a:moveTo>
                    <a:lnTo>
                      <a:pt x="12" y="77"/>
                    </a:lnTo>
                    <a:lnTo>
                      <a:pt x="0" y="77"/>
                    </a:lnTo>
                    <a:lnTo>
                      <a:pt x="0" y="0"/>
                    </a:lnTo>
                    <a:lnTo>
                      <a:pt x="12" y="0"/>
                    </a:lnTo>
                    <a:close/>
                    <a:moveTo>
                      <a:pt x="12" y="129"/>
                    </a:moveTo>
                    <a:lnTo>
                      <a:pt x="12" y="206"/>
                    </a:lnTo>
                    <a:lnTo>
                      <a:pt x="0" y="206"/>
                    </a:lnTo>
                    <a:lnTo>
                      <a:pt x="0" y="129"/>
                    </a:lnTo>
                    <a:lnTo>
                      <a:pt x="12" y="129"/>
                    </a:lnTo>
                    <a:close/>
                    <a:moveTo>
                      <a:pt x="12" y="257"/>
                    </a:moveTo>
                    <a:lnTo>
                      <a:pt x="12" y="334"/>
                    </a:lnTo>
                    <a:lnTo>
                      <a:pt x="0" y="334"/>
                    </a:lnTo>
                    <a:lnTo>
                      <a:pt x="0" y="257"/>
                    </a:lnTo>
                    <a:lnTo>
                      <a:pt x="12" y="257"/>
                    </a:lnTo>
                    <a:close/>
                    <a:moveTo>
                      <a:pt x="12" y="385"/>
                    </a:moveTo>
                    <a:lnTo>
                      <a:pt x="12" y="462"/>
                    </a:lnTo>
                    <a:lnTo>
                      <a:pt x="0" y="462"/>
                    </a:lnTo>
                    <a:lnTo>
                      <a:pt x="0" y="385"/>
                    </a:lnTo>
                    <a:lnTo>
                      <a:pt x="12" y="385"/>
                    </a:lnTo>
                    <a:close/>
                    <a:moveTo>
                      <a:pt x="12" y="513"/>
                    </a:moveTo>
                    <a:lnTo>
                      <a:pt x="12" y="590"/>
                    </a:lnTo>
                    <a:lnTo>
                      <a:pt x="0" y="590"/>
                    </a:lnTo>
                    <a:lnTo>
                      <a:pt x="0" y="513"/>
                    </a:lnTo>
                    <a:lnTo>
                      <a:pt x="12" y="513"/>
                    </a:lnTo>
                    <a:close/>
                    <a:moveTo>
                      <a:pt x="12" y="642"/>
                    </a:moveTo>
                    <a:lnTo>
                      <a:pt x="12" y="719"/>
                    </a:lnTo>
                    <a:lnTo>
                      <a:pt x="0" y="719"/>
                    </a:lnTo>
                    <a:lnTo>
                      <a:pt x="0" y="642"/>
                    </a:lnTo>
                    <a:lnTo>
                      <a:pt x="12" y="642"/>
                    </a:lnTo>
                    <a:close/>
                    <a:moveTo>
                      <a:pt x="12" y="770"/>
                    </a:moveTo>
                    <a:lnTo>
                      <a:pt x="12" y="847"/>
                    </a:lnTo>
                    <a:lnTo>
                      <a:pt x="0" y="847"/>
                    </a:lnTo>
                    <a:lnTo>
                      <a:pt x="0" y="770"/>
                    </a:lnTo>
                    <a:lnTo>
                      <a:pt x="12" y="770"/>
                    </a:lnTo>
                    <a:close/>
                    <a:moveTo>
                      <a:pt x="12" y="898"/>
                    </a:moveTo>
                    <a:lnTo>
                      <a:pt x="12" y="975"/>
                    </a:lnTo>
                    <a:lnTo>
                      <a:pt x="0" y="975"/>
                    </a:lnTo>
                    <a:lnTo>
                      <a:pt x="0" y="898"/>
                    </a:lnTo>
                    <a:lnTo>
                      <a:pt x="12" y="898"/>
                    </a:lnTo>
                    <a:close/>
                    <a:moveTo>
                      <a:pt x="12" y="1027"/>
                    </a:moveTo>
                    <a:lnTo>
                      <a:pt x="12" y="1103"/>
                    </a:lnTo>
                    <a:lnTo>
                      <a:pt x="0" y="1103"/>
                    </a:lnTo>
                    <a:lnTo>
                      <a:pt x="0" y="1027"/>
                    </a:lnTo>
                    <a:lnTo>
                      <a:pt x="12" y="1027"/>
                    </a:lnTo>
                    <a:close/>
                  </a:path>
                </a:pathLst>
              </a:custGeom>
              <a:grpFill/>
              <a:ln w="1588" cap="flat">
                <a:solidFill>
                  <a:srgbClr val="FFC000"/>
                </a:solidFill>
                <a:prstDash val="solid"/>
                <a:bevel/>
                <a:headEnd/>
                <a:tailEnd/>
              </a:ln>
            </p:spPr>
            <p:txBody>
              <a:bodyPr/>
              <a:lstStyle/>
              <a:p>
                <a:pPr>
                  <a:defRPr/>
                </a:pPr>
                <a:endParaRPr lang="en-US"/>
              </a:p>
            </p:txBody>
          </p:sp>
          <p:sp>
            <p:nvSpPr>
              <p:cNvPr id="91" name="Line 49"/>
              <p:cNvSpPr>
                <a:spLocks noChangeShapeType="1"/>
              </p:cNvSpPr>
              <p:nvPr/>
            </p:nvSpPr>
            <p:spPr bwMode="auto">
              <a:xfrm flipV="1">
                <a:off x="6514860" y="1482726"/>
                <a:ext cx="538163" cy="2098675"/>
              </a:xfrm>
              <a:prstGeom prst="line">
                <a:avLst/>
              </a:prstGeom>
              <a:grpFill/>
              <a:ln w="19050" cap="flat">
                <a:solidFill>
                  <a:srgbClr val="FFC000"/>
                </a:solidFill>
                <a:prstDash val="solid"/>
                <a:miter lim="800000"/>
                <a:headEnd/>
                <a:tailEnd/>
              </a:ln>
            </p:spPr>
            <p:txBody>
              <a:bodyPr/>
              <a:lstStyle/>
              <a:p>
                <a:pPr>
                  <a:defRPr/>
                </a:pPr>
                <a:endParaRPr lang="en-US"/>
              </a:p>
            </p:txBody>
          </p:sp>
          <p:sp>
            <p:nvSpPr>
              <p:cNvPr id="92" name="Freeform 50"/>
              <p:cNvSpPr>
                <a:spLocks noEditPoints="1"/>
              </p:cNvSpPr>
              <p:nvPr/>
            </p:nvSpPr>
            <p:spPr bwMode="auto">
              <a:xfrm>
                <a:off x="6510098" y="3270251"/>
                <a:ext cx="547688" cy="320675"/>
              </a:xfrm>
              <a:custGeom>
                <a:avLst/>
                <a:gdLst>
                  <a:gd name="T0" fmla="*/ 345 w 345"/>
                  <a:gd name="T1" fmla="*/ 11 h 202"/>
                  <a:gd name="T2" fmla="*/ 280 w 345"/>
                  <a:gd name="T3" fmla="*/ 47 h 202"/>
                  <a:gd name="T4" fmla="*/ 275 w 345"/>
                  <a:gd name="T5" fmla="*/ 36 h 202"/>
                  <a:gd name="T6" fmla="*/ 339 w 345"/>
                  <a:gd name="T7" fmla="*/ 0 h 202"/>
                  <a:gd name="T8" fmla="*/ 345 w 345"/>
                  <a:gd name="T9" fmla="*/ 11 h 202"/>
                  <a:gd name="T10" fmla="*/ 237 w 345"/>
                  <a:gd name="T11" fmla="*/ 72 h 202"/>
                  <a:gd name="T12" fmla="*/ 173 w 345"/>
                  <a:gd name="T13" fmla="*/ 108 h 202"/>
                  <a:gd name="T14" fmla="*/ 167 w 345"/>
                  <a:gd name="T15" fmla="*/ 97 h 202"/>
                  <a:gd name="T16" fmla="*/ 232 w 345"/>
                  <a:gd name="T17" fmla="*/ 60 h 202"/>
                  <a:gd name="T18" fmla="*/ 237 w 345"/>
                  <a:gd name="T19" fmla="*/ 72 h 202"/>
                  <a:gd name="T20" fmla="*/ 130 w 345"/>
                  <a:gd name="T21" fmla="*/ 132 h 202"/>
                  <a:gd name="T22" fmla="*/ 66 w 345"/>
                  <a:gd name="T23" fmla="*/ 168 h 202"/>
                  <a:gd name="T24" fmla="*/ 60 w 345"/>
                  <a:gd name="T25" fmla="*/ 157 h 202"/>
                  <a:gd name="T26" fmla="*/ 124 w 345"/>
                  <a:gd name="T27" fmla="*/ 121 h 202"/>
                  <a:gd name="T28" fmla="*/ 130 w 345"/>
                  <a:gd name="T29" fmla="*/ 132 h 202"/>
                  <a:gd name="T30" fmla="*/ 23 w 345"/>
                  <a:gd name="T31" fmla="*/ 192 h 202"/>
                  <a:gd name="T32" fmla="*/ 6 w 345"/>
                  <a:gd name="T33" fmla="*/ 202 h 202"/>
                  <a:gd name="T34" fmla="*/ 0 w 345"/>
                  <a:gd name="T35" fmla="*/ 191 h 202"/>
                  <a:gd name="T36" fmla="*/ 17 w 345"/>
                  <a:gd name="T37" fmla="*/ 181 h 202"/>
                  <a:gd name="T38" fmla="*/ 23 w 345"/>
                  <a:gd name="T39"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 h="202">
                    <a:moveTo>
                      <a:pt x="345" y="11"/>
                    </a:moveTo>
                    <a:lnTo>
                      <a:pt x="280" y="47"/>
                    </a:lnTo>
                    <a:lnTo>
                      <a:pt x="275" y="36"/>
                    </a:lnTo>
                    <a:lnTo>
                      <a:pt x="339" y="0"/>
                    </a:lnTo>
                    <a:lnTo>
                      <a:pt x="345" y="11"/>
                    </a:lnTo>
                    <a:close/>
                    <a:moveTo>
                      <a:pt x="237" y="72"/>
                    </a:moveTo>
                    <a:lnTo>
                      <a:pt x="173" y="108"/>
                    </a:lnTo>
                    <a:lnTo>
                      <a:pt x="167" y="97"/>
                    </a:lnTo>
                    <a:lnTo>
                      <a:pt x="232" y="60"/>
                    </a:lnTo>
                    <a:lnTo>
                      <a:pt x="237" y="72"/>
                    </a:lnTo>
                    <a:close/>
                    <a:moveTo>
                      <a:pt x="130" y="132"/>
                    </a:moveTo>
                    <a:lnTo>
                      <a:pt x="66" y="168"/>
                    </a:lnTo>
                    <a:lnTo>
                      <a:pt x="60" y="157"/>
                    </a:lnTo>
                    <a:lnTo>
                      <a:pt x="124" y="121"/>
                    </a:lnTo>
                    <a:lnTo>
                      <a:pt x="130" y="132"/>
                    </a:lnTo>
                    <a:close/>
                    <a:moveTo>
                      <a:pt x="23" y="192"/>
                    </a:moveTo>
                    <a:lnTo>
                      <a:pt x="6" y="202"/>
                    </a:lnTo>
                    <a:lnTo>
                      <a:pt x="0" y="191"/>
                    </a:lnTo>
                    <a:lnTo>
                      <a:pt x="17" y="181"/>
                    </a:lnTo>
                    <a:lnTo>
                      <a:pt x="23" y="192"/>
                    </a:lnTo>
                    <a:close/>
                  </a:path>
                </a:pathLst>
              </a:custGeom>
              <a:grpFill/>
              <a:ln w="1588" cap="flat">
                <a:solidFill>
                  <a:srgbClr val="FFC000"/>
                </a:solidFill>
                <a:prstDash val="solid"/>
                <a:bevel/>
                <a:headEnd/>
                <a:tailEnd/>
              </a:ln>
            </p:spPr>
            <p:txBody>
              <a:bodyPr/>
              <a:lstStyle/>
              <a:p>
                <a:pPr>
                  <a:defRPr/>
                </a:pPr>
                <a:endParaRPr lang="en-US"/>
              </a:p>
            </p:txBody>
          </p:sp>
        </p:grpSp>
        <p:grpSp>
          <p:nvGrpSpPr>
            <p:cNvPr id="79" name="Group 58"/>
            <p:cNvGrpSpPr>
              <a:grpSpLocks/>
            </p:cNvGrpSpPr>
            <p:nvPr/>
          </p:nvGrpSpPr>
          <p:grpSpPr bwMode="auto">
            <a:xfrm>
              <a:off x="9432793" y="3384478"/>
              <a:ext cx="185738" cy="325437"/>
              <a:chOff x="4422" y="2057"/>
              <a:chExt cx="117" cy="205"/>
            </a:xfrm>
          </p:grpSpPr>
          <p:sp>
            <p:nvSpPr>
              <p:cNvPr id="87" name="Oval 55"/>
              <p:cNvSpPr>
                <a:spLocks noChangeArrowheads="1"/>
              </p:cNvSpPr>
              <p:nvPr/>
            </p:nvSpPr>
            <p:spPr bwMode="auto">
              <a:xfrm>
                <a:off x="4429" y="2057"/>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8" name="Oval 56"/>
              <p:cNvSpPr>
                <a:spLocks noChangeArrowheads="1"/>
              </p:cNvSpPr>
              <p:nvPr/>
            </p:nvSpPr>
            <p:spPr bwMode="auto">
              <a:xfrm>
                <a:off x="4429" y="2057"/>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9" name="Rectangle 57"/>
              <p:cNvSpPr>
                <a:spLocks noChangeArrowheads="1"/>
              </p:cNvSpPr>
              <p:nvPr/>
            </p:nvSpPr>
            <p:spPr bwMode="auto">
              <a:xfrm>
                <a:off x="4422" y="206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a:solidFill>
                      <a:srgbClr val="FFFF00"/>
                    </a:solidFill>
                    <a:latin typeface="Times New Roman" panose="02020603050405020304" pitchFamily="18" charset="0"/>
                  </a:rPr>
                  <a:t>O</a:t>
                </a:r>
                <a:endParaRPr lang="en-US" altLang="en-US" sz="2000"/>
              </a:p>
            </p:txBody>
          </p:sp>
        </p:grpSp>
        <p:sp>
          <p:nvSpPr>
            <p:cNvPr id="80" name="Oval 59"/>
            <p:cNvSpPr>
              <a:spLocks noChangeArrowheads="1"/>
            </p:cNvSpPr>
            <p:nvPr/>
          </p:nvSpPr>
          <p:spPr bwMode="auto">
            <a:xfrm>
              <a:off x="8334243" y="3374953"/>
              <a:ext cx="19050" cy="2063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1" name="Oval 60"/>
            <p:cNvSpPr>
              <a:spLocks noChangeArrowheads="1"/>
            </p:cNvSpPr>
            <p:nvPr/>
          </p:nvSpPr>
          <p:spPr bwMode="auto">
            <a:xfrm>
              <a:off x="10493243" y="3284464"/>
              <a:ext cx="19050" cy="20638"/>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82" name="Group 63"/>
            <p:cNvGrpSpPr>
              <a:grpSpLocks/>
            </p:cNvGrpSpPr>
            <p:nvPr/>
          </p:nvGrpSpPr>
          <p:grpSpPr bwMode="auto">
            <a:xfrm>
              <a:off x="8340593" y="3398764"/>
              <a:ext cx="25400" cy="26988"/>
              <a:chOff x="3734" y="2066"/>
              <a:chExt cx="16" cy="17"/>
            </a:xfrm>
          </p:grpSpPr>
          <p:sp>
            <p:nvSpPr>
              <p:cNvPr id="85" name="Oval 61"/>
              <p:cNvSpPr>
                <a:spLocks noChangeArrowheads="1"/>
              </p:cNvSpPr>
              <p:nvPr/>
            </p:nvSpPr>
            <p:spPr bwMode="auto">
              <a:xfrm>
                <a:off x="3734" y="2066"/>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6" name="Oval 62"/>
              <p:cNvSpPr>
                <a:spLocks noChangeArrowheads="1"/>
              </p:cNvSpPr>
              <p:nvPr/>
            </p:nvSpPr>
            <p:spPr bwMode="auto">
              <a:xfrm>
                <a:off x="3734" y="2066"/>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83" name="TextBox 82"/>
            <p:cNvSpPr txBox="1"/>
            <p:nvPr/>
          </p:nvSpPr>
          <p:spPr>
            <a:xfrm>
              <a:off x="9131250" y="1367038"/>
              <a:ext cx="258763" cy="400110"/>
            </a:xfrm>
            <a:prstGeom prst="rect">
              <a:avLst/>
            </a:prstGeom>
            <a:noFill/>
          </p:spPr>
          <p:txBody>
            <a:bodyPr wrap="square" rtlCol="0">
              <a:spAutoFit/>
            </a:bodyPr>
            <a:lstStyle/>
            <a:p>
              <a:r>
                <a:rPr lang="vi-VN" sz="2000" b="1" dirty="0">
                  <a:solidFill>
                    <a:schemeClr val="bg1"/>
                  </a:solidFill>
                </a:rPr>
                <a:t>A</a:t>
              </a:r>
              <a:endParaRPr lang="en-US" sz="2000" b="1" dirty="0">
                <a:solidFill>
                  <a:schemeClr val="bg1"/>
                </a:solidFill>
              </a:endParaRPr>
            </a:p>
          </p:txBody>
        </p:sp>
        <mc:AlternateContent xmlns:mc="http://schemas.openxmlformats.org/markup-compatibility/2006" xmlns:a14="http://schemas.microsoft.com/office/drawing/2010/main">
          <mc:Choice Requires="a14">
            <p:sp>
              <p:nvSpPr>
                <p:cNvPr id="84" name="Rectangle 83"/>
                <p:cNvSpPr/>
                <p:nvPr/>
              </p:nvSpPr>
              <p:spPr>
                <a:xfrm>
                  <a:off x="8871293" y="2426232"/>
                  <a:ext cx="4523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solidFill>
                              <a:schemeClr val="bg1"/>
                            </a:solidFill>
                            <a:latin typeface="Cambria Math" panose="02040503050406030204" pitchFamily="18" charset="0"/>
                          </a:rPr>
                          <m:t>𝓁</m:t>
                        </m:r>
                      </m:oMath>
                    </m:oMathPara>
                  </a14:m>
                  <a:endParaRPr lang="en-US" sz="2800" dirty="0">
                    <a:solidFill>
                      <a:schemeClr val="bg1"/>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a:off x="8871293" y="2426232"/>
                  <a:ext cx="452368" cy="523220"/>
                </a:xfrm>
                <a:prstGeom prst="rect">
                  <a:avLst/>
                </a:prstGeom>
                <a:blipFill rotWithShape="0">
                  <a:blip r:embed="rId6"/>
                  <a:stretch>
                    <a:fillRect/>
                  </a:stretch>
                </a:blipFill>
              </p:spPr>
              <p:txBody>
                <a:bodyPr/>
                <a:lstStyle/>
                <a:p>
                  <a:r>
                    <a:rPr lang="en-US">
                      <a:noFill/>
                    </a:rPr>
                    <a:t> </a:t>
                  </a:r>
                </a:p>
              </p:txBody>
            </p:sp>
          </mc:Fallback>
        </mc:AlternateContent>
      </p:grpSp>
      <p:sp>
        <p:nvSpPr>
          <p:cNvPr id="97" name="TextBox 96"/>
          <p:cNvSpPr txBox="1"/>
          <p:nvPr/>
        </p:nvSpPr>
        <p:spPr>
          <a:xfrm>
            <a:off x="897957" y="2279049"/>
            <a:ext cx="258763" cy="400110"/>
          </a:xfrm>
          <a:prstGeom prst="rect">
            <a:avLst/>
          </a:prstGeom>
          <a:noFill/>
        </p:spPr>
        <p:txBody>
          <a:bodyPr wrap="square" rtlCol="0">
            <a:spAutoFit/>
          </a:bodyPr>
          <a:lstStyle/>
          <a:p>
            <a:r>
              <a:rPr lang="vi-VN" sz="2000" b="1" dirty="0">
                <a:solidFill>
                  <a:schemeClr val="bg1"/>
                </a:solidFill>
              </a:rPr>
              <a:t>C</a:t>
            </a:r>
            <a:endParaRPr lang="en-US" sz="2000" b="1" dirty="0">
              <a:solidFill>
                <a:schemeClr val="bg1"/>
              </a:solidFill>
            </a:endParaRPr>
          </a:p>
        </p:txBody>
      </p:sp>
      <p:sp>
        <p:nvSpPr>
          <p:cNvPr id="9" name="TextBox 8"/>
          <p:cNvSpPr txBox="1"/>
          <p:nvPr/>
        </p:nvSpPr>
        <p:spPr>
          <a:xfrm>
            <a:off x="8624216" y="3589744"/>
            <a:ext cx="3143250" cy="2092881"/>
          </a:xfrm>
          <a:prstGeom prst="rect">
            <a:avLst/>
          </a:prstGeom>
          <a:noFill/>
        </p:spPr>
        <p:txBody>
          <a:bodyPr wrap="square" rtlCol="0">
            <a:spAutoFit/>
          </a:bodyPr>
          <a:lstStyle/>
          <a:p>
            <a:pPr>
              <a:lnSpc>
                <a:spcPct val="150000"/>
              </a:lnSpc>
            </a:pPr>
            <a:r>
              <a:rPr lang="vi-VN" sz="2000" u="sng" dirty="0">
                <a:solidFill>
                  <a:srgbClr val="FFFF00"/>
                </a:solidFill>
              </a:rPr>
              <a:t>Trong đó </a:t>
            </a:r>
          </a:p>
          <a:p>
            <a:pPr>
              <a:lnSpc>
                <a:spcPct val="150000"/>
              </a:lnSpc>
            </a:pPr>
            <a:r>
              <a:rPr lang="vi-VN" sz="2000" dirty="0">
                <a:solidFill>
                  <a:srgbClr val="FFFF00"/>
                </a:solidFill>
              </a:rPr>
              <a:t>r </a:t>
            </a:r>
            <a:r>
              <a:rPr lang="vi-VN" sz="2000" dirty="0">
                <a:solidFill>
                  <a:schemeClr val="bg1"/>
                </a:solidFill>
              </a:rPr>
              <a:t>là</a:t>
            </a:r>
            <a:r>
              <a:rPr lang="vi-VN" sz="2000" dirty="0">
                <a:solidFill>
                  <a:srgbClr val="FFFF00"/>
                </a:solidFill>
              </a:rPr>
              <a:t> </a:t>
            </a:r>
            <a:r>
              <a:rPr lang="vi-VN" sz="2000" dirty="0">
                <a:solidFill>
                  <a:schemeClr val="bg1"/>
                </a:solidFill>
              </a:rPr>
              <a:t>bán kính đáy hình nón</a:t>
            </a:r>
          </a:p>
          <a:p>
            <a:pPr>
              <a:lnSpc>
                <a:spcPct val="150000"/>
              </a:lnSpc>
            </a:pPr>
            <a:r>
              <a:rPr lang="vi-VN" sz="2000" dirty="0">
                <a:solidFill>
                  <a:srgbClr val="FFFF00"/>
                </a:solidFill>
              </a:rPr>
              <a:t>h</a:t>
            </a:r>
            <a:r>
              <a:rPr lang="vi-VN" sz="2000" dirty="0">
                <a:solidFill>
                  <a:schemeClr val="bg1"/>
                </a:solidFill>
              </a:rPr>
              <a:t> là chiều cao hình nón</a:t>
            </a:r>
          </a:p>
          <a:p>
            <a:r>
              <a:rPr lang="vi-VN" sz="2000" dirty="0">
                <a:solidFill>
                  <a:schemeClr val="bg1"/>
                </a:solidFill>
              </a:rPr>
              <a:t>   </a:t>
            </a:r>
          </a:p>
          <a:p>
            <a:endParaRPr lang="en-US" sz="2000" dirty="0">
              <a:solidFill>
                <a:schemeClr val="bg1"/>
              </a:solidFill>
            </a:endParaRPr>
          </a:p>
        </p:txBody>
      </p:sp>
      <mc:AlternateContent xmlns:mc="http://schemas.openxmlformats.org/markup-compatibility/2006" xmlns:a14="http://schemas.microsoft.com/office/drawing/2010/main">
        <mc:Choice Requires="a14">
          <p:sp>
            <p:nvSpPr>
              <p:cNvPr id="62" name="Rectangle 61"/>
              <p:cNvSpPr/>
              <p:nvPr/>
            </p:nvSpPr>
            <p:spPr>
              <a:xfrm>
                <a:off x="8538466" y="5014657"/>
                <a:ext cx="31566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300" smtClean="0">
                          <a:solidFill>
                            <a:srgbClr val="FFFF00"/>
                          </a:solidFill>
                          <a:latin typeface="Cambria Math" panose="02040503050406030204" pitchFamily="18" charset="0"/>
                        </a:rPr>
                        <m:t>𝓁</m:t>
                      </m:r>
                      <m:r>
                        <a:rPr lang="vi-VN" sz="2300" b="0" i="0" smtClean="0">
                          <a:solidFill>
                            <a:schemeClr val="bg1"/>
                          </a:solidFill>
                          <a:latin typeface="Cambria Math" panose="02040503050406030204" pitchFamily="18" charset="0"/>
                        </a:rPr>
                        <m:t> </m:t>
                      </m:r>
                      <m:r>
                        <m:rPr>
                          <m:sty m:val="p"/>
                        </m:rPr>
                        <a:rPr lang="vi-VN" sz="2300" b="0" i="0" smtClean="0">
                          <a:solidFill>
                            <a:schemeClr val="bg1"/>
                          </a:solidFill>
                          <a:latin typeface="Cambria Math" panose="02040503050406030204" pitchFamily="18" charset="0"/>
                        </a:rPr>
                        <m:t>l</m:t>
                      </m:r>
                      <m:r>
                        <a:rPr lang="vi-VN" sz="2300" b="0" i="0" smtClean="0">
                          <a:solidFill>
                            <a:schemeClr val="bg1"/>
                          </a:solidFill>
                          <a:latin typeface="Cambria Math" panose="02040503050406030204" pitchFamily="18" charset="0"/>
                        </a:rPr>
                        <m:t>à độ </m:t>
                      </m:r>
                      <m:r>
                        <m:rPr>
                          <m:sty m:val="p"/>
                        </m:rPr>
                        <a:rPr lang="vi-VN" sz="2300" b="0" i="0" smtClean="0">
                          <a:solidFill>
                            <a:schemeClr val="bg1"/>
                          </a:solidFill>
                          <a:latin typeface="Cambria Math" panose="02040503050406030204" pitchFamily="18" charset="0"/>
                        </a:rPr>
                        <m:t>d</m:t>
                      </m:r>
                      <m:r>
                        <a:rPr lang="vi-VN" sz="2300" b="0" i="0" smtClean="0">
                          <a:solidFill>
                            <a:schemeClr val="bg1"/>
                          </a:solidFill>
                          <a:latin typeface="Cambria Math" panose="02040503050406030204" pitchFamily="18" charset="0"/>
                        </a:rPr>
                        <m:t>à</m:t>
                      </m:r>
                      <m:r>
                        <m:rPr>
                          <m:sty m:val="p"/>
                        </m:rPr>
                        <a:rPr lang="vi-VN" sz="2300" b="0" i="0" smtClean="0">
                          <a:solidFill>
                            <a:schemeClr val="bg1"/>
                          </a:solidFill>
                          <a:latin typeface="Cambria Math" panose="02040503050406030204" pitchFamily="18" charset="0"/>
                        </a:rPr>
                        <m:t>i</m:t>
                      </m:r>
                      <m:r>
                        <a:rPr lang="vi-VN" sz="2300" b="0" i="0" smtClean="0">
                          <a:solidFill>
                            <a:schemeClr val="bg1"/>
                          </a:solidFill>
                          <a:latin typeface="Cambria Math" panose="02040503050406030204" pitchFamily="18" charset="0"/>
                        </a:rPr>
                        <m:t> đườ</m:t>
                      </m:r>
                      <m:r>
                        <m:rPr>
                          <m:sty m:val="p"/>
                        </m:rPr>
                        <a:rPr lang="vi-VN" sz="2300" b="0" i="0" smtClean="0">
                          <a:solidFill>
                            <a:schemeClr val="bg1"/>
                          </a:solidFill>
                          <a:latin typeface="Cambria Math" panose="02040503050406030204" pitchFamily="18" charset="0"/>
                        </a:rPr>
                        <m:t>ng</m:t>
                      </m:r>
                      <m:r>
                        <a:rPr lang="vi-VN" sz="2300" b="0" i="0" smtClean="0">
                          <a:solidFill>
                            <a:schemeClr val="bg1"/>
                          </a:solidFill>
                          <a:latin typeface="Cambria Math" panose="02040503050406030204" pitchFamily="18" charset="0"/>
                        </a:rPr>
                        <m:t> </m:t>
                      </m:r>
                      <m:r>
                        <m:rPr>
                          <m:sty m:val="p"/>
                        </m:rPr>
                        <a:rPr lang="vi-VN" sz="2300" b="0" i="0" smtClean="0">
                          <a:solidFill>
                            <a:schemeClr val="bg1"/>
                          </a:solidFill>
                          <a:latin typeface="Cambria Math" panose="02040503050406030204" pitchFamily="18" charset="0"/>
                        </a:rPr>
                        <m:t>sinh</m:t>
                      </m:r>
                    </m:oMath>
                  </m:oMathPara>
                </a14:m>
                <a:endParaRPr lang="en-US" sz="2300" dirty="0">
                  <a:solidFill>
                    <a:schemeClr val="bg1"/>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8538466" y="5014657"/>
                <a:ext cx="3156633" cy="461665"/>
              </a:xfrm>
              <a:prstGeom prst="rect">
                <a:avLst/>
              </a:prstGeom>
              <a:blipFill rotWithShape="0">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8824844" y="5440231"/>
                <a:ext cx="1727781" cy="1298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smtClean="0">
                              <a:solidFill>
                                <a:schemeClr val="bg1"/>
                              </a:solidFill>
                              <a:latin typeface="Cambria Math" panose="02040503050406030204" pitchFamily="18" charset="0"/>
                            </a:rPr>
                          </m:ctrlPr>
                        </m:mPr>
                        <m:mr>
                          <m:e>
                            <m:r>
                              <a:rPr lang="en-US" sz="2000">
                                <a:solidFill>
                                  <a:schemeClr val="bg1"/>
                                </a:solidFill>
                                <a:latin typeface="Cambria Math" panose="02040503050406030204" pitchFamily="18" charset="0"/>
                              </a:rPr>
                              <m:t>𝓁</m:t>
                            </m:r>
                            <m:r>
                              <a:rPr lang="en-US" sz="2000" i="0">
                                <a:solidFill>
                                  <a:schemeClr val="bg1"/>
                                </a:solidFill>
                                <a:latin typeface="Cambria Math" panose="02040503050406030204" pitchFamily="18" charset="0"/>
                              </a:rPr>
                              <m:t>=</m:t>
                            </m:r>
                            <m:rad>
                              <m:radPr>
                                <m:degHide m:val="on"/>
                                <m:ctrlPr>
                                  <a:rPr lang="en-US" sz="2000" i="1">
                                    <a:solidFill>
                                      <a:schemeClr val="bg1"/>
                                    </a:solidFill>
                                    <a:latin typeface="Cambria Math" panose="02040503050406030204" pitchFamily="18" charset="0"/>
                                  </a:rPr>
                                </m:ctrlPr>
                              </m:radPr>
                              <m:deg/>
                              <m:e>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h</m:t>
                                    </m:r>
                                  </m:e>
                                  <m:sup>
                                    <m:r>
                                      <a:rPr lang="en-US" sz="2000" i="0">
                                        <a:solidFill>
                                          <a:schemeClr val="bg1"/>
                                        </a:solidFill>
                                        <a:latin typeface="Cambria Math" panose="02040503050406030204" pitchFamily="18" charset="0"/>
                                      </a:rPr>
                                      <m:t>2</m:t>
                                    </m:r>
                                  </m:sup>
                                </m:sSup>
                                <m:r>
                                  <a:rPr lang="en-US" sz="2000" i="0">
                                    <a:solidFill>
                                      <a:schemeClr val="bg1"/>
                                    </a:solidFill>
                                    <a:latin typeface="Cambria Math" panose="02040503050406030204" pitchFamily="18" charset="0"/>
                                  </a:rPr>
                                  <m:t>+</m:t>
                                </m:r>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𝑟</m:t>
                                    </m:r>
                                  </m:e>
                                  <m:sup>
                                    <m:r>
                                      <a:rPr lang="en-US" sz="2000" i="0">
                                        <a:solidFill>
                                          <a:schemeClr val="bg1"/>
                                        </a:solidFill>
                                        <a:latin typeface="Cambria Math" panose="02040503050406030204" pitchFamily="18" charset="0"/>
                                      </a:rPr>
                                      <m:t>2</m:t>
                                    </m:r>
                                  </m:sup>
                                </m:sSup>
                              </m:e>
                            </m:rad>
                          </m:e>
                        </m:mr>
                        <m:mr>
                          <m:e>
                            <m:r>
                              <a:rPr lang="en-US" sz="2000" i="1">
                                <a:solidFill>
                                  <a:schemeClr val="bg1"/>
                                </a:solidFill>
                                <a:latin typeface="Cambria Math" panose="02040503050406030204" pitchFamily="18" charset="0"/>
                              </a:rPr>
                              <m:t>h</m:t>
                            </m:r>
                            <m:r>
                              <a:rPr lang="en-US" sz="2000" i="0">
                                <a:solidFill>
                                  <a:schemeClr val="bg1"/>
                                </a:solidFill>
                                <a:latin typeface="Cambria Math" panose="02040503050406030204" pitchFamily="18" charset="0"/>
                              </a:rPr>
                              <m:t>=</m:t>
                            </m:r>
                            <m:rad>
                              <m:radPr>
                                <m:degHide m:val="on"/>
                                <m:ctrlPr>
                                  <a:rPr lang="en-US" sz="2000" i="1">
                                    <a:solidFill>
                                      <a:schemeClr val="bg1"/>
                                    </a:solidFill>
                                    <a:latin typeface="Cambria Math" panose="02040503050406030204" pitchFamily="18" charset="0"/>
                                  </a:rPr>
                                </m:ctrlPr>
                              </m:radPr>
                              <m:deg/>
                              <m:e>
                                <m:sSup>
                                  <m:sSupPr>
                                    <m:ctrlPr>
                                      <a:rPr lang="en-US" sz="2000" i="1">
                                        <a:solidFill>
                                          <a:schemeClr val="bg1"/>
                                        </a:solidFill>
                                        <a:latin typeface="Cambria Math" panose="02040503050406030204" pitchFamily="18" charset="0"/>
                                      </a:rPr>
                                    </m:ctrlPr>
                                  </m:sSupPr>
                                  <m:e>
                                    <m:r>
                                      <a:rPr lang="en-US" sz="2000" i="0">
                                        <a:solidFill>
                                          <a:schemeClr val="bg1"/>
                                        </a:solidFill>
                                        <a:latin typeface="Cambria Math" panose="02040503050406030204" pitchFamily="18" charset="0"/>
                                      </a:rPr>
                                      <m:t>𝓁</m:t>
                                    </m:r>
                                  </m:e>
                                  <m:sup>
                                    <m:r>
                                      <a:rPr lang="en-US" sz="2000" i="0">
                                        <a:solidFill>
                                          <a:schemeClr val="bg1"/>
                                        </a:solidFill>
                                        <a:latin typeface="Cambria Math" panose="02040503050406030204" pitchFamily="18" charset="0"/>
                                      </a:rPr>
                                      <m:t>2</m:t>
                                    </m:r>
                                  </m:sup>
                                </m:sSup>
                                <m:r>
                                  <a:rPr lang="en-US" sz="2000" i="0">
                                    <a:solidFill>
                                      <a:schemeClr val="bg1"/>
                                    </a:solidFill>
                                    <a:latin typeface="Cambria Math" panose="02040503050406030204" pitchFamily="18" charset="0"/>
                                  </a:rPr>
                                  <m:t>−</m:t>
                                </m:r>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𝑟</m:t>
                                    </m:r>
                                  </m:e>
                                  <m:sup>
                                    <m:r>
                                      <a:rPr lang="en-US" sz="2000" i="0">
                                        <a:solidFill>
                                          <a:schemeClr val="bg1"/>
                                        </a:solidFill>
                                        <a:latin typeface="Cambria Math" panose="02040503050406030204" pitchFamily="18" charset="0"/>
                                      </a:rPr>
                                      <m:t>2</m:t>
                                    </m:r>
                                  </m:sup>
                                </m:sSup>
                              </m:e>
                            </m:rad>
                          </m:e>
                        </m:mr>
                        <m:mr>
                          <m:e>
                            <m:r>
                              <a:rPr lang="en-US" sz="2000" i="1">
                                <a:solidFill>
                                  <a:schemeClr val="bg1"/>
                                </a:solidFill>
                                <a:latin typeface="Cambria Math" panose="02040503050406030204" pitchFamily="18" charset="0"/>
                              </a:rPr>
                              <m:t>𝑟</m:t>
                            </m:r>
                            <m:r>
                              <a:rPr lang="en-US" sz="2000" i="0">
                                <a:solidFill>
                                  <a:schemeClr val="bg1"/>
                                </a:solidFill>
                                <a:latin typeface="Cambria Math" panose="02040503050406030204" pitchFamily="18" charset="0"/>
                              </a:rPr>
                              <m:t>=</m:t>
                            </m:r>
                            <m:rad>
                              <m:radPr>
                                <m:degHide m:val="on"/>
                                <m:ctrlPr>
                                  <a:rPr lang="en-US" sz="2000" i="1">
                                    <a:solidFill>
                                      <a:schemeClr val="bg1"/>
                                    </a:solidFill>
                                    <a:latin typeface="Cambria Math" panose="02040503050406030204" pitchFamily="18" charset="0"/>
                                  </a:rPr>
                                </m:ctrlPr>
                              </m:radPr>
                              <m:deg/>
                              <m:e>
                                <m:sSup>
                                  <m:sSupPr>
                                    <m:ctrlPr>
                                      <a:rPr lang="en-US" sz="2000" i="1">
                                        <a:solidFill>
                                          <a:schemeClr val="bg1"/>
                                        </a:solidFill>
                                        <a:latin typeface="Cambria Math" panose="02040503050406030204" pitchFamily="18" charset="0"/>
                                      </a:rPr>
                                    </m:ctrlPr>
                                  </m:sSupPr>
                                  <m:e>
                                    <m:r>
                                      <a:rPr lang="en-US" sz="2000" i="0">
                                        <a:solidFill>
                                          <a:schemeClr val="bg1"/>
                                        </a:solidFill>
                                        <a:latin typeface="Cambria Math" panose="02040503050406030204" pitchFamily="18" charset="0"/>
                                      </a:rPr>
                                      <m:t>𝓁</m:t>
                                    </m:r>
                                  </m:e>
                                  <m:sup>
                                    <m:r>
                                      <a:rPr lang="en-US" sz="2000" i="0">
                                        <a:solidFill>
                                          <a:schemeClr val="bg1"/>
                                        </a:solidFill>
                                        <a:latin typeface="Cambria Math" panose="02040503050406030204" pitchFamily="18" charset="0"/>
                                      </a:rPr>
                                      <m:t>2</m:t>
                                    </m:r>
                                  </m:sup>
                                </m:sSup>
                                <m:r>
                                  <a:rPr lang="en-US" sz="2000" i="0">
                                    <a:solidFill>
                                      <a:schemeClr val="bg1"/>
                                    </a:solidFill>
                                    <a:latin typeface="Cambria Math" panose="02040503050406030204" pitchFamily="18" charset="0"/>
                                  </a:rPr>
                                  <m:t>−</m:t>
                                </m:r>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h</m:t>
                                    </m:r>
                                  </m:e>
                                  <m:sup>
                                    <m:r>
                                      <a:rPr lang="en-US" sz="2000" i="0">
                                        <a:solidFill>
                                          <a:schemeClr val="bg1"/>
                                        </a:solidFill>
                                        <a:latin typeface="Cambria Math" panose="02040503050406030204" pitchFamily="18" charset="0"/>
                                      </a:rPr>
                                      <m:t>2</m:t>
                                    </m:r>
                                  </m:sup>
                                </m:sSup>
                              </m:e>
                            </m:rad>
                          </m:e>
                        </m:mr>
                      </m:m>
                    </m:oMath>
                  </m:oMathPara>
                </a14:m>
                <a:endParaRPr lang="en-US" sz="2000" dirty="0">
                  <a:solidFill>
                    <a:schemeClr val="bg1"/>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8824844" y="5440231"/>
                <a:ext cx="1727781" cy="1298882"/>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3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barn(inVertical)">
                                      <p:cBhvr>
                                        <p:cTn id="12" dur="500"/>
                                        <p:tgtEl>
                                          <p:spTgt spid="1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barn(inVertical)">
                                      <p:cBhvr>
                                        <p:cTn id="15" dur="500"/>
                                        <p:tgtEl>
                                          <p:spTgt spid="1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barn(inVertical)">
                                      <p:cBhvr>
                                        <p:cTn id="20" dur="500"/>
                                        <p:tgtEl>
                                          <p:spTgt spid="10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arn(inVertical)">
                                      <p:cBhvr>
                                        <p:cTn id="23" dur="500"/>
                                        <p:tgtEl>
                                          <p:spTgt spid="10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barn(inVertical)">
                                      <p:cBhvr>
                                        <p:cTn id="28" dur="500"/>
                                        <p:tgtEl>
                                          <p:spTgt spid="1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barn(inVertical)">
                                      <p:cBhvr>
                                        <p:cTn id="31" dur="500"/>
                                        <p:tgtEl>
                                          <p:spTgt spid="1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barn(inVertical)">
                                      <p:cBhvr>
                                        <p:cTn id="39" dur="500"/>
                                        <p:tgtEl>
                                          <p:spTgt spid="13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barn(inVertical)">
                                      <p:cBhvr>
                                        <p:cTn id="44" dur="500"/>
                                        <p:tgtEl>
                                          <p:spTgt spid="11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barn(inVertical)">
                                      <p:cBhvr>
                                        <p:cTn id="47" dur="500"/>
                                        <p:tgtEl>
                                          <p:spTgt spid="1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barn(inVertical)">
                                      <p:cBhvr>
                                        <p:cTn id="57" dur="500"/>
                                        <p:tgtEl>
                                          <p:spTgt spid="13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arn(inVertical)">
                                      <p:cBhvr>
                                        <p:cTn id="73" dur="5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arn(inVertical)">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arn(inVertical)">
                                      <p:cBhvr>
                                        <p:cTn id="86" dur="500"/>
                                        <p:tgtEl>
                                          <p:spTgt spid="6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barn(inVertical)">
                                      <p:cBhvr>
                                        <p:cTn id="8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animBg="1"/>
      <p:bldP spid="116" grpId="0" animBg="1"/>
      <p:bldP spid="118" grpId="0" animBg="1"/>
      <p:bldP spid="120" grpId="0" animBg="1"/>
      <p:bldP spid="138" grpId="0" animBg="1"/>
      <p:bldP spid="2" grpId="0"/>
      <p:bldP spid="3" grpId="0"/>
      <p:bldP spid="4" grpId="0"/>
      <p:bldP spid="6" grpId="0"/>
      <p:bldP spid="9" grpId="0"/>
      <p:bldP spid="62"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176" y="1051560"/>
            <a:ext cx="9482328" cy="707886"/>
          </a:xfrm>
          <a:prstGeom prst="rect">
            <a:avLst/>
          </a:prstGeom>
          <a:noFill/>
        </p:spPr>
        <p:txBody>
          <a:bodyPr wrap="square" rtlCol="0">
            <a:spAutoFit/>
          </a:bodyPr>
          <a:lstStyle/>
          <a:p>
            <a:pPr algn="ctr"/>
            <a:r>
              <a:rPr lang="vi-VN" sz="4000" b="1" dirty="0">
                <a:solidFill>
                  <a:srgbClr val="FFFF00"/>
                </a:solidFill>
              </a:rPr>
              <a:t>HƯỚNG DẪN VỀ NHÀ</a:t>
            </a:r>
            <a:endParaRPr lang="en-US" sz="4000" b="1" dirty="0">
              <a:solidFill>
                <a:srgbClr val="FFFF00"/>
              </a:solidFill>
            </a:endParaRPr>
          </a:p>
        </p:txBody>
      </p:sp>
      <p:sp>
        <p:nvSpPr>
          <p:cNvPr id="23" name="TextBox 22"/>
          <p:cNvSpPr txBox="1"/>
          <p:nvPr/>
        </p:nvSpPr>
        <p:spPr>
          <a:xfrm>
            <a:off x="668020" y="1759446"/>
            <a:ext cx="10962640" cy="6001643"/>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vi-VN" sz="2400" b="1" dirty="0">
                <a:solidFill>
                  <a:schemeClr val="bg1"/>
                </a:solidFill>
              </a:rPr>
              <a:t>Học thuộc các công thức tính diện tích xung quanh, diện tích toàn phần, thể tích của hình nón.</a:t>
            </a:r>
          </a:p>
          <a:p>
            <a:pPr marL="285750" indent="-285750">
              <a:lnSpc>
                <a:spcPct val="200000"/>
              </a:lnSpc>
              <a:buFont typeface="Wingdings" panose="05000000000000000000" pitchFamily="2" charset="2"/>
              <a:buChar char="Ø"/>
            </a:pPr>
            <a:r>
              <a:rPr lang="vi-VN" sz="2400" b="1" dirty="0">
                <a:solidFill>
                  <a:schemeClr val="bg1"/>
                </a:solidFill>
              </a:rPr>
              <a:t>Nắm vững các khái niệm về hình nón: đáy, mặt xung quanh, đường sinh, đường cao, bán kính.</a:t>
            </a:r>
          </a:p>
          <a:p>
            <a:pPr marL="285750" indent="-285750">
              <a:lnSpc>
                <a:spcPct val="200000"/>
              </a:lnSpc>
              <a:buFont typeface="Wingdings" panose="05000000000000000000" pitchFamily="2" charset="2"/>
              <a:buChar char="Ø"/>
            </a:pPr>
            <a:r>
              <a:rPr lang="vi-VN" sz="2400" b="1" dirty="0">
                <a:solidFill>
                  <a:schemeClr val="bg1"/>
                </a:solidFill>
              </a:rPr>
              <a:t>Làm các bài tập 16 ; 17; 18; 19; 20; 21 ( SGK- Trang 117; 118).</a:t>
            </a:r>
          </a:p>
          <a:p>
            <a:pPr marL="285750" indent="-285750">
              <a:lnSpc>
                <a:spcPct val="200000"/>
              </a:lnSpc>
              <a:buFont typeface="Wingdings" panose="05000000000000000000" pitchFamily="2" charset="2"/>
              <a:buChar char="Ø"/>
            </a:pPr>
            <a:r>
              <a:rPr lang="vi-VN" sz="2400" b="1" dirty="0">
                <a:solidFill>
                  <a:schemeClr val="bg1"/>
                </a:solidFill>
              </a:rPr>
              <a:t>Làm các bài tập 16 ; 18; 20; 24 ( SBT- Trang 167, 168, 169 ).</a:t>
            </a:r>
          </a:p>
          <a:p>
            <a:pPr>
              <a:lnSpc>
                <a:spcPct val="200000"/>
              </a:lnSpc>
            </a:pPr>
            <a:endParaRPr lang="vi-VN" sz="2400" b="1" dirty="0">
              <a:solidFill>
                <a:srgbClr val="FFFF00"/>
              </a:solidFill>
            </a:endParaRPr>
          </a:p>
          <a:p>
            <a:pPr marL="285750" indent="-285750">
              <a:lnSpc>
                <a:spcPct val="200000"/>
              </a:lnSpc>
              <a:buFont typeface="Wingdings" panose="05000000000000000000" pitchFamily="2" charset="2"/>
              <a:buChar char="Ø"/>
            </a:pPr>
            <a:endParaRPr lang="en-US" sz="2400" b="1" dirty="0">
              <a:solidFill>
                <a:srgbClr val="FFFF00"/>
              </a:solidFill>
            </a:endParaRPr>
          </a:p>
        </p:txBody>
      </p:sp>
    </p:spTree>
    <p:extLst>
      <p:ext uri="{BB962C8B-B14F-4D97-AF65-F5344CB8AC3E}">
        <p14:creationId xmlns:p14="http://schemas.microsoft.com/office/powerpoint/2010/main" val="174862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50975" y="368300"/>
            <a:ext cx="2819400" cy="533400"/>
          </a:xfrm>
        </p:spPr>
        <p:txBody>
          <a:bodyPr vert="horz" lIns="0" tIns="0" rIns="0" bIns="0" rtlCol="0" anchor="ctr">
            <a:normAutofit/>
          </a:bodyPr>
          <a:lstStyle/>
          <a:p>
            <a:pPr eaLnBrk="1" hangingPunct="1"/>
            <a:r>
              <a:rPr lang="en-US" altLang="en-US" sz="2800" b="1" dirty="0">
                <a:solidFill>
                  <a:srgbClr val="FFFF00"/>
                </a:solidFill>
                <a:latin typeface="Times New Roman" panose="02020603050405020304" pitchFamily="18" charset="0"/>
                <a:cs typeface="Times New Roman" panose="02020603050405020304" pitchFamily="18" charset="0"/>
              </a:rPr>
              <a:t>1</a:t>
            </a:r>
            <a:r>
              <a:rPr lang="vi-VN" altLang="en-US" sz="2800" b="1" dirty="0">
                <a:solidFill>
                  <a:srgbClr val="FFFF00"/>
                </a:solidFill>
                <a:latin typeface="Times New Roman" panose="02020603050405020304" pitchFamily="18" charset="0"/>
                <a:cs typeface="Times New Roman" panose="02020603050405020304" pitchFamily="18" charset="0"/>
              </a:rPr>
              <a:t>.</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Hình</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nón</a:t>
            </a:r>
            <a:r>
              <a:rPr lang="en-US" altLang="en-US" sz="2800" b="1" dirty="0">
                <a:solidFill>
                  <a:srgbClr val="FFFF00"/>
                </a:solidFill>
                <a:latin typeface="Times New Roman" panose="02020603050405020304" pitchFamily="18" charset="0"/>
                <a:cs typeface="Times New Roman" panose="02020603050405020304" pitchFamily="18" charset="0"/>
              </a:rPr>
              <a:t>  </a:t>
            </a:r>
          </a:p>
        </p:txBody>
      </p:sp>
      <p:sp>
        <p:nvSpPr>
          <p:cNvPr id="4103" name="Text Box 7"/>
          <p:cNvSpPr txBox="1">
            <a:spLocks noChangeArrowheads="1"/>
          </p:cNvSpPr>
          <p:nvPr/>
        </p:nvSpPr>
        <p:spPr bwMode="auto">
          <a:xfrm>
            <a:off x="1405198" y="901700"/>
            <a:ext cx="41592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lnSpc>
                <a:spcPct val="150000"/>
              </a:lnSpc>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Q</a:t>
            </a:r>
            <a:r>
              <a:rPr lang="en-US" altLang="en-US" sz="2400" dirty="0" err="1">
                <a:solidFill>
                  <a:schemeClr val="bg1"/>
                </a:solidFill>
                <a:latin typeface="Times New Roman" panose="02020603050405020304" pitchFamily="18" charset="0"/>
              </a:rPr>
              <a:t>uay</a:t>
            </a:r>
            <a:r>
              <a:rPr lang="en-US" altLang="en-US" sz="2400" dirty="0">
                <a:solidFill>
                  <a:schemeClr val="bg1"/>
                </a:solidFill>
                <a:latin typeface="Times New Roman" panose="02020603050405020304" pitchFamily="18" charset="0"/>
              </a:rPr>
              <a:t> tam </a:t>
            </a:r>
            <a:r>
              <a:rPr lang="en-US" altLang="en-US" sz="2400" dirty="0" err="1">
                <a:solidFill>
                  <a:schemeClr val="bg1"/>
                </a:solidFill>
                <a:latin typeface="Times New Roman" panose="02020603050405020304" pitchFamily="18" charset="0"/>
              </a:rPr>
              <a:t>giác</a:t>
            </a:r>
            <a:r>
              <a:rPr lang="en-US" altLang="en-US" sz="2400" dirty="0">
                <a:solidFill>
                  <a:schemeClr val="bg1"/>
                </a:solidFill>
                <a:latin typeface="Times New Roman" panose="02020603050405020304" pitchFamily="18" charset="0"/>
              </a:rPr>
              <a:t> AOC </a:t>
            </a:r>
            <a:r>
              <a:rPr lang="en-US" altLang="en-US" sz="2400" dirty="0" err="1">
                <a:solidFill>
                  <a:schemeClr val="bg1"/>
                </a:solidFill>
                <a:latin typeface="Times New Roman" panose="02020603050405020304" pitchFamily="18" charset="0"/>
              </a:rPr>
              <a:t>vuông</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tại</a:t>
            </a:r>
            <a:r>
              <a:rPr lang="en-US" altLang="en-US" sz="2400" dirty="0">
                <a:solidFill>
                  <a:schemeClr val="bg1"/>
                </a:solidFill>
                <a:latin typeface="Times New Roman" panose="02020603050405020304" pitchFamily="18" charset="0"/>
              </a:rPr>
              <a:t> O </a:t>
            </a:r>
            <a:r>
              <a:rPr lang="en-US" altLang="en-US" sz="2400" dirty="0" err="1">
                <a:solidFill>
                  <a:schemeClr val="bg1"/>
                </a:solidFill>
                <a:latin typeface="Times New Roman" panose="02020603050405020304" pitchFamily="18" charset="0"/>
              </a:rPr>
              <a:t>một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vòng</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quanh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cạnh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góc</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vuông</a:t>
            </a:r>
            <a:r>
              <a:rPr lang="en-US" altLang="en-US" sz="2400" dirty="0">
                <a:solidFill>
                  <a:schemeClr val="bg1"/>
                </a:solidFill>
                <a:latin typeface="Times New Roman" panose="02020603050405020304" pitchFamily="18" charset="0"/>
              </a:rPr>
              <a:t> OA </a:t>
            </a:r>
            <a:r>
              <a:rPr lang="en-US" altLang="en-US" sz="2400" dirty="0" err="1">
                <a:solidFill>
                  <a:schemeClr val="bg1"/>
                </a:solidFill>
                <a:latin typeface="Times New Roman" panose="02020603050405020304" pitchFamily="18" charset="0"/>
              </a:rPr>
              <a:t>cố</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định</a:t>
            </a:r>
            <a:r>
              <a:rPr lang="vi-VN" altLang="en-US" sz="2400" dirty="0">
                <a:solidFill>
                  <a:schemeClr val="bg1"/>
                </a:solidFill>
                <a:latin typeface="Times New Roman" panose="02020603050405020304" pitchFamily="18" charset="0"/>
              </a:rPr>
              <a:t> thì được một hình nón </a:t>
            </a:r>
            <a:endParaRPr lang="en-US" altLang="en-US" sz="2400" dirty="0">
              <a:solidFill>
                <a:schemeClr val="bg1"/>
              </a:solidFill>
              <a:latin typeface="Times New Roman" panose="02020603050405020304" pitchFamily="18" charset="0"/>
            </a:endParaRPr>
          </a:p>
        </p:txBody>
      </p:sp>
      <p:sp>
        <p:nvSpPr>
          <p:cNvPr id="9337" name="AutoShape 11"/>
          <p:cNvSpPr>
            <a:spLocks noChangeArrowheads="1"/>
          </p:cNvSpPr>
          <p:nvPr/>
        </p:nvSpPr>
        <p:spPr bwMode="auto">
          <a:xfrm flipH="1">
            <a:off x="7108983" y="1124389"/>
            <a:ext cx="961712" cy="2465991"/>
          </a:xfrm>
          <a:prstGeom prst="rtTriangle">
            <a:avLst/>
          </a:prstGeom>
          <a:noFill/>
          <a:ln w="19050">
            <a:solidFill>
              <a:schemeClr val="bg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338" name="Line 12"/>
          <p:cNvSpPr>
            <a:spLocks noChangeShapeType="1"/>
          </p:cNvSpPr>
          <p:nvPr/>
        </p:nvSpPr>
        <p:spPr bwMode="auto">
          <a:xfrm flipH="1">
            <a:off x="8064032" y="823762"/>
            <a:ext cx="0" cy="318888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9" name="Rectangle 13"/>
          <p:cNvSpPr>
            <a:spLocks noChangeArrowheads="1"/>
          </p:cNvSpPr>
          <p:nvPr/>
        </p:nvSpPr>
        <p:spPr bwMode="auto">
          <a:xfrm>
            <a:off x="7877298" y="3419369"/>
            <a:ext cx="193397" cy="16466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340" name="Text Box 14"/>
          <p:cNvSpPr txBox="1">
            <a:spLocks noChangeArrowheads="1"/>
          </p:cNvSpPr>
          <p:nvPr/>
        </p:nvSpPr>
        <p:spPr bwMode="auto">
          <a:xfrm>
            <a:off x="7712029" y="901700"/>
            <a:ext cx="914400" cy="381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900" dirty="0">
                <a:solidFill>
                  <a:schemeClr val="bg1"/>
                </a:solidFill>
                <a:latin typeface=".VnArial"/>
              </a:rPr>
              <a:t>A</a:t>
            </a:r>
          </a:p>
        </p:txBody>
      </p:sp>
      <p:sp>
        <p:nvSpPr>
          <p:cNvPr id="9341" name="Text Box 15"/>
          <p:cNvSpPr txBox="1">
            <a:spLocks noChangeArrowheads="1"/>
          </p:cNvSpPr>
          <p:nvPr/>
        </p:nvSpPr>
        <p:spPr bwMode="auto">
          <a:xfrm>
            <a:off x="8023383" y="3311199"/>
            <a:ext cx="914400" cy="381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900" dirty="0">
                <a:solidFill>
                  <a:schemeClr val="bg1"/>
                </a:solidFill>
                <a:latin typeface=".VnArial"/>
              </a:rPr>
              <a:t>O</a:t>
            </a:r>
          </a:p>
        </p:txBody>
      </p:sp>
      <p:sp>
        <p:nvSpPr>
          <p:cNvPr id="9342" name="Text Box 16"/>
          <p:cNvSpPr txBox="1">
            <a:spLocks noChangeArrowheads="1"/>
          </p:cNvSpPr>
          <p:nvPr/>
        </p:nvSpPr>
        <p:spPr bwMode="auto">
          <a:xfrm>
            <a:off x="6784428" y="339353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900" dirty="0">
                <a:solidFill>
                  <a:schemeClr val="bg1"/>
                </a:solidFill>
                <a:latin typeface=".VnArial"/>
              </a:rPr>
              <a:t>C</a:t>
            </a:r>
          </a:p>
        </p:txBody>
      </p:sp>
      <p:sp>
        <p:nvSpPr>
          <p:cNvPr id="4116" name="Arc 20"/>
          <p:cNvSpPr>
            <a:spLocks/>
          </p:cNvSpPr>
          <p:nvPr/>
        </p:nvSpPr>
        <p:spPr bwMode="auto">
          <a:xfrm rot="9085817" flipV="1">
            <a:off x="7922942" y="1819379"/>
            <a:ext cx="418130" cy="307224"/>
          </a:xfrm>
          <a:custGeom>
            <a:avLst/>
            <a:gdLst>
              <a:gd name="T0" fmla="*/ 2147483646 w 43200"/>
              <a:gd name="T1" fmla="*/ 0 h 37451"/>
              <a:gd name="T2" fmla="*/ 2147483646 w 43200"/>
              <a:gd name="T3" fmla="*/ 2147483646 h 37451"/>
              <a:gd name="T4" fmla="*/ 2147483646 w 43200"/>
              <a:gd name="T5" fmla="*/ 2147483646 h 37451"/>
              <a:gd name="T6" fmla="*/ 0 60000 65536"/>
              <a:gd name="T7" fmla="*/ 0 60000 65536"/>
              <a:gd name="T8" fmla="*/ 0 60000 65536"/>
            </a:gdLst>
            <a:ahLst/>
            <a:cxnLst>
              <a:cxn ang="T6">
                <a:pos x="T0" y="T1"/>
              </a:cxn>
              <a:cxn ang="T7">
                <a:pos x="T2" y="T3"/>
              </a:cxn>
              <a:cxn ang="T8">
                <a:pos x="T4" y="T5"/>
              </a:cxn>
            </a:cxnLst>
            <a:rect l="0" t="0" r="r" b="b"/>
            <a:pathLst>
              <a:path w="43200" h="37451" fill="none" extrusionOk="0">
                <a:moveTo>
                  <a:pt x="36273" y="-1"/>
                </a:moveTo>
                <a:cubicBezTo>
                  <a:pt x="40689" y="4087"/>
                  <a:pt x="43200" y="9833"/>
                  <a:pt x="43200" y="15851"/>
                </a:cubicBezTo>
                <a:cubicBezTo>
                  <a:pt x="43200" y="27780"/>
                  <a:pt x="33529" y="37451"/>
                  <a:pt x="21600" y="37451"/>
                </a:cubicBezTo>
                <a:cubicBezTo>
                  <a:pt x="9670" y="37451"/>
                  <a:pt x="0" y="27780"/>
                  <a:pt x="0" y="15851"/>
                </a:cubicBezTo>
                <a:cubicBezTo>
                  <a:pt x="-1" y="13015"/>
                  <a:pt x="558" y="10207"/>
                  <a:pt x="1642" y="7587"/>
                </a:cubicBezTo>
              </a:path>
              <a:path w="43200" h="37451" stroke="0" extrusionOk="0">
                <a:moveTo>
                  <a:pt x="36273" y="-1"/>
                </a:moveTo>
                <a:cubicBezTo>
                  <a:pt x="40689" y="4087"/>
                  <a:pt x="43200" y="9833"/>
                  <a:pt x="43200" y="15851"/>
                </a:cubicBezTo>
                <a:cubicBezTo>
                  <a:pt x="43200" y="27780"/>
                  <a:pt x="33529" y="37451"/>
                  <a:pt x="21600" y="37451"/>
                </a:cubicBezTo>
                <a:cubicBezTo>
                  <a:pt x="9670" y="37451"/>
                  <a:pt x="0" y="27780"/>
                  <a:pt x="0" y="15851"/>
                </a:cubicBezTo>
                <a:cubicBezTo>
                  <a:pt x="-1" y="13015"/>
                  <a:pt x="558" y="10207"/>
                  <a:pt x="1642" y="7587"/>
                </a:cubicBezTo>
                <a:lnTo>
                  <a:pt x="21600" y="15851"/>
                </a:lnTo>
                <a:lnTo>
                  <a:pt x="36273" y="-1"/>
                </a:lnTo>
                <a:close/>
              </a:path>
            </a:pathLst>
          </a:custGeom>
          <a:noFill/>
          <a:ln w="28575">
            <a:solidFill>
              <a:srgbClr val="00B0F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Action Button: Forward or Next 1">
            <a:hlinkClick r:id="rId2" action="ppaction://program" highlightClick="1"/>
          </p:cNvPr>
          <p:cNvSpPr/>
          <p:nvPr/>
        </p:nvSpPr>
        <p:spPr>
          <a:xfrm>
            <a:off x="64008" y="6419088"/>
            <a:ext cx="640080" cy="438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2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barn(inVertical)">
                                      <p:cBhvr>
                                        <p:cTn id="7" dur="500"/>
                                        <p:tgtEl>
                                          <p:spTgt spid="4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507" y="3666334"/>
            <a:ext cx="2516957" cy="817996"/>
          </a:xfrm>
          <a:prstGeom prst="rect">
            <a:avLst/>
          </a:prstGeom>
        </p:spPr>
      </p:pic>
      <p:sp>
        <p:nvSpPr>
          <p:cNvPr id="10244" name="Rectangle 33"/>
          <p:cNvSpPr>
            <a:spLocks noChangeArrowheads="1"/>
          </p:cNvSpPr>
          <p:nvPr/>
        </p:nvSpPr>
        <p:spPr bwMode="auto">
          <a:xfrm>
            <a:off x="1847850" y="476251"/>
            <a:ext cx="28194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b="1" u="sng">
              <a:solidFill>
                <a:schemeClr val="tx2"/>
              </a:solidFill>
              <a:cs typeface="Times New Roman" panose="02020603050405020304" pitchFamily="18" charset="0"/>
            </a:endParaRPr>
          </a:p>
        </p:txBody>
      </p:sp>
      <p:sp>
        <p:nvSpPr>
          <p:cNvPr id="19491" name="Text Box 35"/>
          <p:cNvSpPr txBox="1">
            <a:spLocks noChangeArrowheads="1"/>
          </p:cNvSpPr>
          <p:nvPr/>
        </p:nvSpPr>
        <p:spPr bwMode="auto">
          <a:xfrm>
            <a:off x="1361879" y="1504952"/>
            <a:ext cx="43576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Hình </a:t>
            </a:r>
            <a:r>
              <a:rPr lang="en-US" altLang="en-US" sz="2400" dirty="0" err="1">
                <a:solidFill>
                  <a:schemeClr val="bg1"/>
                </a:solidFill>
                <a:latin typeface="Times New Roman" panose="02020603050405020304" pitchFamily="18" charset="0"/>
              </a:rPr>
              <a:t>tròn</a:t>
            </a:r>
            <a:r>
              <a:rPr lang="en-US" altLang="en-US" sz="2400" dirty="0">
                <a:solidFill>
                  <a:schemeClr val="bg1"/>
                </a:solidFill>
                <a:latin typeface="Times New Roman" panose="02020603050405020304" pitchFamily="18" charset="0"/>
              </a:rPr>
              <a:t> </a:t>
            </a:r>
            <a:r>
              <a:rPr lang="vi-VN" altLang="en-US" sz="2400" dirty="0">
                <a:solidFill>
                  <a:schemeClr val="bg1"/>
                </a:solidFill>
                <a:latin typeface="Times New Roman" panose="02020603050405020304" pitchFamily="18" charset="0"/>
              </a:rPr>
              <a:t>(</a:t>
            </a:r>
            <a:r>
              <a:rPr lang="en-US" altLang="en-US" sz="2400" dirty="0">
                <a:solidFill>
                  <a:schemeClr val="bg1"/>
                </a:solidFill>
                <a:latin typeface="Times New Roman" panose="02020603050405020304" pitchFamily="18" charset="0"/>
              </a:rPr>
              <a:t>O</a:t>
            </a:r>
            <a:r>
              <a:rPr lang="vi-VN" altLang="en-US" sz="2400" dirty="0">
                <a:solidFill>
                  <a:schemeClr val="bg1"/>
                </a:solidFill>
                <a:latin typeface="Times New Roman" panose="02020603050405020304" pitchFamily="18" charset="0"/>
              </a:rPr>
              <a:t>) là </a:t>
            </a:r>
            <a:r>
              <a:rPr lang="vi-VN" altLang="en-US" sz="2400" dirty="0">
                <a:solidFill>
                  <a:srgbClr val="FFFF00"/>
                </a:solidFill>
                <a:latin typeface="Times New Roman" panose="02020603050405020304" pitchFamily="18" charset="0"/>
              </a:rPr>
              <a:t>đáy</a:t>
            </a:r>
            <a:r>
              <a:rPr lang="vi-VN" altLang="en-US" sz="2400" dirty="0">
                <a:solidFill>
                  <a:schemeClr val="bg1"/>
                </a:solidFill>
                <a:latin typeface="Times New Roman" panose="02020603050405020304" pitchFamily="18" charset="0"/>
              </a:rPr>
              <a:t> của hình nón</a:t>
            </a:r>
          </a:p>
          <a:p>
            <a:pPr eaLnBrk="1" hangingPunct="1">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Đường tròn (O) là </a:t>
            </a:r>
            <a:r>
              <a:rPr lang="vi-VN" altLang="en-US" sz="2400" dirty="0">
                <a:solidFill>
                  <a:srgbClr val="FFFF00"/>
                </a:solidFill>
                <a:latin typeface="Times New Roman" panose="02020603050405020304" pitchFamily="18" charset="0"/>
              </a:rPr>
              <a:t>đường tròn đáy</a:t>
            </a:r>
          </a:p>
          <a:p>
            <a:pPr eaLnBrk="1" hangingPunct="1">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AD : là một </a:t>
            </a:r>
            <a:r>
              <a:rPr lang="vi-VN" altLang="en-US" sz="2400" dirty="0">
                <a:solidFill>
                  <a:srgbClr val="FFFF00"/>
                </a:solidFill>
                <a:latin typeface="Times New Roman" panose="02020603050405020304" pitchFamily="18" charset="0"/>
              </a:rPr>
              <a:t>đường sinh </a:t>
            </a:r>
          </a:p>
          <a:p>
            <a:pPr eaLnBrk="1" hangingPunct="1">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Điểm A : là </a:t>
            </a:r>
            <a:r>
              <a:rPr lang="vi-VN" altLang="en-US" sz="2400" dirty="0">
                <a:solidFill>
                  <a:srgbClr val="FFFF00"/>
                </a:solidFill>
                <a:latin typeface="Times New Roman" panose="02020603050405020304" pitchFamily="18" charset="0"/>
              </a:rPr>
              <a:t>đỉnh</a:t>
            </a:r>
            <a:r>
              <a:rPr lang="vi-VN" altLang="en-US" sz="2400" dirty="0">
                <a:solidFill>
                  <a:schemeClr val="bg1"/>
                </a:solidFill>
                <a:latin typeface="Times New Roman" panose="02020603050405020304" pitchFamily="18" charset="0"/>
              </a:rPr>
              <a:t> của hình nón</a:t>
            </a:r>
          </a:p>
          <a:p>
            <a:pPr eaLnBrk="1" hangingPunct="1">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AO : là </a:t>
            </a:r>
            <a:r>
              <a:rPr lang="vi-VN" altLang="en-US" sz="2400" dirty="0">
                <a:solidFill>
                  <a:srgbClr val="FFFF00"/>
                </a:solidFill>
                <a:latin typeface="Times New Roman" panose="02020603050405020304" pitchFamily="18" charset="0"/>
              </a:rPr>
              <a:t>đường cao </a:t>
            </a:r>
            <a:r>
              <a:rPr lang="vi-VN" altLang="en-US" sz="2400" dirty="0">
                <a:solidFill>
                  <a:schemeClr val="bg1"/>
                </a:solidFill>
                <a:latin typeface="Times New Roman" panose="02020603050405020304" pitchFamily="18" charset="0"/>
              </a:rPr>
              <a:t>của hình nón</a:t>
            </a:r>
          </a:p>
          <a:p>
            <a:pPr eaLnBrk="1" hangingPunct="1">
              <a:spcBef>
                <a:spcPct val="50000"/>
              </a:spcBef>
              <a:buFont typeface="Wingdings" panose="05000000000000000000" pitchFamily="2" charset="2"/>
              <a:buChar char="v"/>
            </a:pPr>
            <a:r>
              <a:rPr lang="vi-VN" altLang="en-US" sz="2400" dirty="0">
                <a:solidFill>
                  <a:schemeClr val="bg1"/>
                </a:solidFill>
                <a:latin typeface="Times New Roman" panose="02020603050405020304" pitchFamily="18" charset="0"/>
              </a:rPr>
              <a:t>OC : là </a:t>
            </a:r>
            <a:r>
              <a:rPr lang="vi-VN" altLang="en-US" sz="2400" dirty="0">
                <a:solidFill>
                  <a:srgbClr val="FFFF00"/>
                </a:solidFill>
                <a:latin typeface="Times New Roman" panose="02020603050405020304" pitchFamily="18" charset="0"/>
              </a:rPr>
              <a:t>bán kính đáy </a:t>
            </a:r>
            <a:r>
              <a:rPr lang="vi-VN" altLang="en-US" sz="2400" dirty="0">
                <a:solidFill>
                  <a:schemeClr val="bg1"/>
                </a:solidFill>
                <a:latin typeface="Times New Roman" panose="02020603050405020304" pitchFamily="18" charset="0"/>
              </a:rPr>
              <a:t>của hình nón </a:t>
            </a:r>
          </a:p>
          <a:p>
            <a:pPr eaLnBrk="1" hangingPunct="1">
              <a:spcBef>
                <a:spcPct val="50000"/>
              </a:spcBef>
              <a:buFont typeface="Wingdings" panose="05000000000000000000" pitchFamily="2" charset="2"/>
              <a:buChar char="v"/>
            </a:pPr>
            <a:endParaRPr lang="en-US" altLang="en-US" sz="2400" dirty="0">
              <a:solidFill>
                <a:schemeClr val="bg1"/>
              </a:solidFill>
              <a:latin typeface="Times New Roman" panose="02020603050405020304" pitchFamily="18" charset="0"/>
            </a:endParaRPr>
          </a:p>
        </p:txBody>
      </p:sp>
      <p:sp>
        <p:nvSpPr>
          <p:cNvPr id="5" name="AutoShape 3"/>
          <p:cNvSpPr>
            <a:spLocks noChangeAspect="1" noChangeArrowheads="1" noTextEdit="1"/>
          </p:cNvSpPr>
          <p:nvPr/>
        </p:nvSpPr>
        <p:spPr bwMode="auto">
          <a:xfrm>
            <a:off x="7664101" y="5905502"/>
            <a:ext cx="2592387"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0"/>
          <p:cNvGrpSpPr>
            <a:grpSpLocks/>
          </p:cNvGrpSpPr>
          <p:nvPr/>
        </p:nvGrpSpPr>
        <p:grpSpPr bwMode="auto">
          <a:xfrm>
            <a:off x="8053546" y="3100014"/>
            <a:ext cx="2367757" cy="1233067"/>
            <a:chOff x="4864" y="2023"/>
            <a:chExt cx="1518" cy="790"/>
          </a:xfrm>
        </p:grpSpPr>
        <p:sp>
          <p:nvSpPr>
            <p:cNvPr id="57" name="Freeform 8"/>
            <p:cNvSpPr>
              <a:spLocks/>
            </p:cNvSpPr>
            <p:nvPr/>
          </p:nvSpPr>
          <p:spPr bwMode="auto">
            <a:xfrm>
              <a:off x="4864" y="2023"/>
              <a:ext cx="1506" cy="790"/>
            </a:xfrm>
            <a:custGeom>
              <a:avLst/>
              <a:gdLst>
                <a:gd name="T0" fmla="*/ 1481 w 1485"/>
                <a:gd name="T1" fmla="*/ 367 h 804"/>
                <a:gd name="T2" fmla="*/ 1465 w 1485"/>
                <a:gd name="T3" fmla="*/ 317 h 804"/>
                <a:gd name="T4" fmla="*/ 1447 w 1485"/>
                <a:gd name="T5" fmla="*/ 282 h 804"/>
                <a:gd name="T6" fmla="*/ 1420 w 1485"/>
                <a:gd name="T7" fmla="*/ 244 h 804"/>
                <a:gd name="T8" fmla="*/ 1377 w 1485"/>
                <a:gd name="T9" fmla="*/ 199 h 804"/>
                <a:gd name="T10" fmla="*/ 1323 w 1485"/>
                <a:gd name="T11" fmla="*/ 157 h 804"/>
                <a:gd name="T12" fmla="*/ 1267 w 1485"/>
                <a:gd name="T13" fmla="*/ 123 h 804"/>
                <a:gd name="T14" fmla="*/ 1219 w 1485"/>
                <a:gd name="T15" fmla="*/ 98 h 804"/>
                <a:gd name="T16" fmla="*/ 1167 w 1485"/>
                <a:gd name="T17" fmla="*/ 76 h 804"/>
                <a:gd name="T18" fmla="*/ 1112 w 1485"/>
                <a:gd name="T19" fmla="*/ 57 h 804"/>
                <a:gd name="T20" fmla="*/ 1054 w 1485"/>
                <a:gd name="T21" fmla="*/ 40 h 804"/>
                <a:gd name="T22" fmla="*/ 994 w 1485"/>
                <a:gd name="T23" fmla="*/ 26 h 804"/>
                <a:gd name="T24" fmla="*/ 931 w 1485"/>
                <a:gd name="T25" fmla="*/ 15 h 804"/>
                <a:gd name="T26" fmla="*/ 868 w 1485"/>
                <a:gd name="T27" fmla="*/ 7 h 804"/>
                <a:gd name="T28" fmla="*/ 794 w 1485"/>
                <a:gd name="T29" fmla="*/ 1 h 804"/>
                <a:gd name="T30" fmla="*/ 728 w 1485"/>
                <a:gd name="T31" fmla="*/ 0 h 804"/>
                <a:gd name="T32" fmla="*/ 654 w 1485"/>
                <a:gd name="T33" fmla="*/ 2 h 804"/>
                <a:gd name="T34" fmla="*/ 590 w 1485"/>
                <a:gd name="T35" fmla="*/ 7 h 804"/>
                <a:gd name="T36" fmla="*/ 517 w 1485"/>
                <a:gd name="T37" fmla="*/ 16 h 804"/>
                <a:gd name="T38" fmla="*/ 456 w 1485"/>
                <a:gd name="T39" fmla="*/ 28 h 804"/>
                <a:gd name="T40" fmla="*/ 397 w 1485"/>
                <a:gd name="T41" fmla="*/ 42 h 804"/>
                <a:gd name="T42" fmla="*/ 333 w 1485"/>
                <a:gd name="T43" fmla="*/ 62 h 804"/>
                <a:gd name="T44" fmla="*/ 280 w 1485"/>
                <a:gd name="T45" fmla="*/ 83 h 804"/>
                <a:gd name="T46" fmla="*/ 224 w 1485"/>
                <a:gd name="T47" fmla="*/ 109 h 804"/>
                <a:gd name="T48" fmla="*/ 167 w 1485"/>
                <a:gd name="T49" fmla="*/ 142 h 804"/>
                <a:gd name="T50" fmla="*/ 108 w 1485"/>
                <a:gd name="T51" fmla="*/ 187 h 804"/>
                <a:gd name="T52" fmla="*/ 58 w 1485"/>
                <a:gd name="T53" fmla="*/ 240 h 804"/>
                <a:gd name="T54" fmla="*/ 35 w 1485"/>
                <a:gd name="T55" fmla="*/ 273 h 804"/>
                <a:gd name="T56" fmla="*/ 16 w 1485"/>
                <a:gd name="T57" fmla="*/ 312 h 804"/>
                <a:gd name="T58" fmla="*/ 1 w 1485"/>
                <a:gd name="T59" fmla="*/ 377 h 804"/>
                <a:gd name="T60" fmla="*/ 7 w 1485"/>
                <a:gd name="T61" fmla="*/ 448 h 804"/>
                <a:gd name="T62" fmla="*/ 22 w 1485"/>
                <a:gd name="T63" fmla="*/ 492 h 804"/>
                <a:gd name="T64" fmla="*/ 41 w 1485"/>
                <a:gd name="T65" fmla="*/ 526 h 804"/>
                <a:gd name="T66" fmla="*/ 69 w 1485"/>
                <a:gd name="T67" fmla="*/ 564 h 804"/>
                <a:gd name="T68" fmla="*/ 118 w 1485"/>
                <a:gd name="T69" fmla="*/ 614 h 804"/>
                <a:gd name="T70" fmla="*/ 174 w 1485"/>
                <a:gd name="T71" fmla="*/ 655 h 804"/>
                <a:gd name="T72" fmla="*/ 224 w 1485"/>
                <a:gd name="T73" fmla="*/ 685 h 804"/>
                <a:gd name="T74" fmla="*/ 273 w 1485"/>
                <a:gd name="T75" fmla="*/ 709 h 804"/>
                <a:gd name="T76" fmla="*/ 325 w 1485"/>
                <a:gd name="T77" fmla="*/ 731 h 804"/>
                <a:gd name="T78" fmla="*/ 381 w 1485"/>
                <a:gd name="T79" fmla="*/ 750 h 804"/>
                <a:gd name="T80" fmla="*/ 439 w 1485"/>
                <a:gd name="T81" fmla="*/ 766 h 804"/>
                <a:gd name="T82" fmla="*/ 500 w 1485"/>
                <a:gd name="T83" fmla="*/ 780 h 804"/>
                <a:gd name="T84" fmla="*/ 563 w 1485"/>
                <a:gd name="T85" fmla="*/ 791 h 804"/>
                <a:gd name="T86" fmla="*/ 627 w 1485"/>
                <a:gd name="T87" fmla="*/ 798 h 804"/>
                <a:gd name="T88" fmla="*/ 701 w 1485"/>
                <a:gd name="T89" fmla="*/ 803 h 804"/>
                <a:gd name="T90" fmla="*/ 766 w 1485"/>
                <a:gd name="T91" fmla="*/ 804 h 804"/>
                <a:gd name="T92" fmla="*/ 840 w 1485"/>
                <a:gd name="T93" fmla="*/ 802 h 804"/>
                <a:gd name="T94" fmla="*/ 914 w 1485"/>
                <a:gd name="T95" fmla="*/ 795 h 804"/>
                <a:gd name="T96" fmla="*/ 977 w 1485"/>
                <a:gd name="T97" fmla="*/ 786 h 804"/>
                <a:gd name="T98" fmla="*/ 1038 w 1485"/>
                <a:gd name="T99" fmla="*/ 774 h 804"/>
                <a:gd name="T100" fmla="*/ 1105 w 1485"/>
                <a:gd name="T101" fmla="*/ 757 h 804"/>
                <a:gd name="T102" fmla="*/ 1160 w 1485"/>
                <a:gd name="T103" fmla="*/ 739 h 804"/>
                <a:gd name="T104" fmla="*/ 1212 w 1485"/>
                <a:gd name="T105" fmla="*/ 718 h 804"/>
                <a:gd name="T106" fmla="*/ 1268 w 1485"/>
                <a:gd name="T107" fmla="*/ 692 h 804"/>
                <a:gd name="T108" fmla="*/ 1329 w 1485"/>
                <a:gd name="T109" fmla="*/ 655 h 804"/>
                <a:gd name="T110" fmla="*/ 1382 w 1485"/>
                <a:gd name="T111" fmla="*/ 613 h 804"/>
                <a:gd name="T112" fmla="*/ 1431 w 1485"/>
                <a:gd name="T113" fmla="*/ 5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5" h="804">
                  <a:moveTo>
                    <a:pt x="1485" y="407"/>
                  </a:moveTo>
                  <a:lnTo>
                    <a:pt x="1485" y="402"/>
                  </a:lnTo>
                  <a:lnTo>
                    <a:pt x="1485" y="397"/>
                  </a:lnTo>
                  <a:lnTo>
                    <a:pt x="1484" y="392"/>
                  </a:lnTo>
                  <a:lnTo>
                    <a:pt x="1484" y="387"/>
                  </a:lnTo>
                  <a:lnTo>
                    <a:pt x="1482" y="372"/>
                  </a:lnTo>
                  <a:lnTo>
                    <a:pt x="1481" y="367"/>
                  </a:lnTo>
                  <a:lnTo>
                    <a:pt x="1478" y="357"/>
                  </a:lnTo>
                  <a:lnTo>
                    <a:pt x="1477" y="351"/>
                  </a:lnTo>
                  <a:lnTo>
                    <a:pt x="1474" y="342"/>
                  </a:lnTo>
                  <a:lnTo>
                    <a:pt x="1473" y="336"/>
                  </a:lnTo>
                  <a:lnTo>
                    <a:pt x="1471" y="332"/>
                  </a:lnTo>
                  <a:lnTo>
                    <a:pt x="1467" y="322"/>
                  </a:lnTo>
                  <a:lnTo>
                    <a:pt x="1465" y="317"/>
                  </a:lnTo>
                  <a:lnTo>
                    <a:pt x="1463" y="312"/>
                  </a:lnTo>
                  <a:lnTo>
                    <a:pt x="1460" y="307"/>
                  </a:lnTo>
                  <a:lnTo>
                    <a:pt x="1458" y="302"/>
                  </a:lnTo>
                  <a:lnTo>
                    <a:pt x="1455" y="297"/>
                  </a:lnTo>
                  <a:lnTo>
                    <a:pt x="1453" y="292"/>
                  </a:lnTo>
                  <a:lnTo>
                    <a:pt x="1450" y="287"/>
                  </a:lnTo>
                  <a:lnTo>
                    <a:pt x="1447" y="282"/>
                  </a:lnTo>
                  <a:lnTo>
                    <a:pt x="1444" y="278"/>
                  </a:lnTo>
                  <a:lnTo>
                    <a:pt x="1441" y="273"/>
                  </a:lnTo>
                  <a:lnTo>
                    <a:pt x="1438" y="268"/>
                  </a:lnTo>
                  <a:lnTo>
                    <a:pt x="1434" y="263"/>
                  </a:lnTo>
                  <a:lnTo>
                    <a:pt x="1431" y="259"/>
                  </a:lnTo>
                  <a:lnTo>
                    <a:pt x="1424" y="249"/>
                  </a:lnTo>
                  <a:lnTo>
                    <a:pt x="1420" y="244"/>
                  </a:lnTo>
                  <a:lnTo>
                    <a:pt x="1416" y="240"/>
                  </a:lnTo>
                  <a:lnTo>
                    <a:pt x="1412" y="235"/>
                  </a:lnTo>
                  <a:lnTo>
                    <a:pt x="1400" y="221"/>
                  </a:lnTo>
                  <a:lnTo>
                    <a:pt x="1395" y="217"/>
                  </a:lnTo>
                  <a:lnTo>
                    <a:pt x="1386" y="208"/>
                  </a:lnTo>
                  <a:lnTo>
                    <a:pt x="1381" y="204"/>
                  </a:lnTo>
                  <a:lnTo>
                    <a:pt x="1377" y="199"/>
                  </a:lnTo>
                  <a:lnTo>
                    <a:pt x="1367" y="191"/>
                  </a:lnTo>
                  <a:lnTo>
                    <a:pt x="1362" y="186"/>
                  </a:lnTo>
                  <a:lnTo>
                    <a:pt x="1351" y="178"/>
                  </a:lnTo>
                  <a:lnTo>
                    <a:pt x="1346" y="174"/>
                  </a:lnTo>
                  <a:lnTo>
                    <a:pt x="1340" y="170"/>
                  </a:lnTo>
                  <a:lnTo>
                    <a:pt x="1329" y="161"/>
                  </a:lnTo>
                  <a:lnTo>
                    <a:pt x="1323" y="157"/>
                  </a:lnTo>
                  <a:lnTo>
                    <a:pt x="1311" y="149"/>
                  </a:lnTo>
                  <a:lnTo>
                    <a:pt x="1305" y="145"/>
                  </a:lnTo>
                  <a:lnTo>
                    <a:pt x="1299" y="142"/>
                  </a:lnTo>
                  <a:lnTo>
                    <a:pt x="1293" y="138"/>
                  </a:lnTo>
                  <a:lnTo>
                    <a:pt x="1280" y="130"/>
                  </a:lnTo>
                  <a:lnTo>
                    <a:pt x="1274" y="126"/>
                  </a:lnTo>
                  <a:lnTo>
                    <a:pt x="1267" y="123"/>
                  </a:lnTo>
                  <a:lnTo>
                    <a:pt x="1261" y="119"/>
                  </a:lnTo>
                  <a:lnTo>
                    <a:pt x="1254" y="116"/>
                  </a:lnTo>
                  <a:lnTo>
                    <a:pt x="1247" y="112"/>
                  </a:lnTo>
                  <a:lnTo>
                    <a:pt x="1240" y="109"/>
                  </a:lnTo>
                  <a:lnTo>
                    <a:pt x="1233" y="105"/>
                  </a:lnTo>
                  <a:lnTo>
                    <a:pt x="1226" y="102"/>
                  </a:lnTo>
                  <a:lnTo>
                    <a:pt x="1219" y="98"/>
                  </a:lnTo>
                  <a:lnTo>
                    <a:pt x="1212" y="95"/>
                  </a:lnTo>
                  <a:lnTo>
                    <a:pt x="1205" y="92"/>
                  </a:lnTo>
                  <a:lnTo>
                    <a:pt x="1197" y="89"/>
                  </a:lnTo>
                  <a:lnTo>
                    <a:pt x="1190" y="86"/>
                  </a:lnTo>
                  <a:lnTo>
                    <a:pt x="1182" y="82"/>
                  </a:lnTo>
                  <a:lnTo>
                    <a:pt x="1175" y="79"/>
                  </a:lnTo>
                  <a:lnTo>
                    <a:pt x="1167" y="76"/>
                  </a:lnTo>
                  <a:lnTo>
                    <a:pt x="1160" y="74"/>
                  </a:lnTo>
                  <a:lnTo>
                    <a:pt x="1152" y="71"/>
                  </a:lnTo>
                  <a:lnTo>
                    <a:pt x="1144" y="68"/>
                  </a:lnTo>
                  <a:lnTo>
                    <a:pt x="1136" y="65"/>
                  </a:lnTo>
                  <a:lnTo>
                    <a:pt x="1128" y="62"/>
                  </a:lnTo>
                  <a:lnTo>
                    <a:pt x="1120" y="60"/>
                  </a:lnTo>
                  <a:lnTo>
                    <a:pt x="1112" y="57"/>
                  </a:lnTo>
                  <a:lnTo>
                    <a:pt x="1104" y="54"/>
                  </a:lnTo>
                  <a:lnTo>
                    <a:pt x="1096" y="52"/>
                  </a:lnTo>
                  <a:lnTo>
                    <a:pt x="1088" y="49"/>
                  </a:lnTo>
                  <a:lnTo>
                    <a:pt x="1079" y="47"/>
                  </a:lnTo>
                  <a:lnTo>
                    <a:pt x="1071" y="45"/>
                  </a:lnTo>
                  <a:lnTo>
                    <a:pt x="1063" y="42"/>
                  </a:lnTo>
                  <a:lnTo>
                    <a:pt x="1054" y="40"/>
                  </a:lnTo>
                  <a:lnTo>
                    <a:pt x="1046" y="38"/>
                  </a:lnTo>
                  <a:lnTo>
                    <a:pt x="1037" y="36"/>
                  </a:lnTo>
                  <a:lnTo>
                    <a:pt x="1029" y="34"/>
                  </a:lnTo>
                  <a:lnTo>
                    <a:pt x="1020" y="32"/>
                  </a:lnTo>
                  <a:lnTo>
                    <a:pt x="1011" y="30"/>
                  </a:lnTo>
                  <a:lnTo>
                    <a:pt x="1003" y="28"/>
                  </a:lnTo>
                  <a:lnTo>
                    <a:pt x="994" y="26"/>
                  </a:lnTo>
                  <a:lnTo>
                    <a:pt x="985" y="24"/>
                  </a:lnTo>
                  <a:lnTo>
                    <a:pt x="976" y="23"/>
                  </a:lnTo>
                  <a:lnTo>
                    <a:pt x="967" y="21"/>
                  </a:lnTo>
                  <a:lnTo>
                    <a:pt x="958" y="19"/>
                  </a:lnTo>
                  <a:lnTo>
                    <a:pt x="949" y="18"/>
                  </a:lnTo>
                  <a:lnTo>
                    <a:pt x="940" y="16"/>
                  </a:lnTo>
                  <a:lnTo>
                    <a:pt x="931" y="15"/>
                  </a:lnTo>
                  <a:lnTo>
                    <a:pt x="922" y="14"/>
                  </a:lnTo>
                  <a:lnTo>
                    <a:pt x="913" y="12"/>
                  </a:lnTo>
                  <a:lnTo>
                    <a:pt x="904" y="11"/>
                  </a:lnTo>
                  <a:lnTo>
                    <a:pt x="895" y="10"/>
                  </a:lnTo>
                  <a:lnTo>
                    <a:pt x="886" y="9"/>
                  </a:lnTo>
                  <a:lnTo>
                    <a:pt x="877" y="8"/>
                  </a:lnTo>
                  <a:lnTo>
                    <a:pt x="868" y="7"/>
                  </a:lnTo>
                  <a:lnTo>
                    <a:pt x="858" y="6"/>
                  </a:lnTo>
                  <a:lnTo>
                    <a:pt x="849" y="5"/>
                  </a:lnTo>
                  <a:lnTo>
                    <a:pt x="840" y="4"/>
                  </a:lnTo>
                  <a:lnTo>
                    <a:pt x="831" y="4"/>
                  </a:lnTo>
                  <a:lnTo>
                    <a:pt x="822" y="3"/>
                  </a:lnTo>
                  <a:lnTo>
                    <a:pt x="812" y="2"/>
                  </a:lnTo>
                  <a:lnTo>
                    <a:pt x="794" y="1"/>
                  </a:lnTo>
                  <a:lnTo>
                    <a:pt x="784" y="1"/>
                  </a:lnTo>
                  <a:lnTo>
                    <a:pt x="775" y="0"/>
                  </a:lnTo>
                  <a:lnTo>
                    <a:pt x="766" y="0"/>
                  </a:lnTo>
                  <a:lnTo>
                    <a:pt x="756" y="0"/>
                  </a:lnTo>
                  <a:lnTo>
                    <a:pt x="747" y="0"/>
                  </a:lnTo>
                  <a:lnTo>
                    <a:pt x="738" y="0"/>
                  </a:lnTo>
                  <a:lnTo>
                    <a:pt x="728" y="0"/>
                  </a:lnTo>
                  <a:lnTo>
                    <a:pt x="719" y="0"/>
                  </a:lnTo>
                  <a:lnTo>
                    <a:pt x="710" y="0"/>
                  </a:lnTo>
                  <a:lnTo>
                    <a:pt x="691" y="0"/>
                  </a:lnTo>
                  <a:lnTo>
                    <a:pt x="682" y="0"/>
                  </a:lnTo>
                  <a:lnTo>
                    <a:pt x="672" y="1"/>
                  </a:lnTo>
                  <a:lnTo>
                    <a:pt x="663" y="1"/>
                  </a:lnTo>
                  <a:lnTo>
                    <a:pt x="654" y="2"/>
                  </a:lnTo>
                  <a:lnTo>
                    <a:pt x="645" y="2"/>
                  </a:lnTo>
                  <a:lnTo>
                    <a:pt x="635" y="3"/>
                  </a:lnTo>
                  <a:lnTo>
                    <a:pt x="626" y="4"/>
                  </a:lnTo>
                  <a:lnTo>
                    <a:pt x="617" y="4"/>
                  </a:lnTo>
                  <a:lnTo>
                    <a:pt x="608" y="5"/>
                  </a:lnTo>
                  <a:lnTo>
                    <a:pt x="599" y="6"/>
                  </a:lnTo>
                  <a:lnTo>
                    <a:pt x="590" y="7"/>
                  </a:lnTo>
                  <a:lnTo>
                    <a:pt x="571" y="9"/>
                  </a:lnTo>
                  <a:lnTo>
                    <a:pt x="562" y="10"/>
                  </a:lnTo>
                  <a:lnTo>
                    <a:pt x="553" y="11"/>
                  </a:lnTo>
                  <a:lnTo>
                    <a:pt x="544" y="12"/>
                  </a:lnTo>
                  <a:lnTo>
                    <a:pt x="535" y="14"/>
                  </a:lnTo>
                  <a:lnTo>
                    <a:pt x="526" y="15"/>
                  </a:lnTo>
                  <a:lnTo>
                    <a:pt x="517" y="16"/>
                  </a:lnTo>
                  <a:lnTo>
                    <a:pt x="508" y="18"/>
                  </a:lnTo>
                  <a:lnTo>
                    <a:pt x="500" y="19"/>
                  </a:lnTo>
                  <a:lnTo>
                    <a:pt x="491" y="21"/>
                  </a:lnTo>
                  <a:lnTo>
                    <a:pt x="482" y="23"/>
                  </a:lnTo>
                  <a:lnTo>
                    <a:pt x="473" y="24"/>
                  </a:lnTo>
                  <a:lnTo>
                    <a:pt x="465" y="26"/>
                  </a:lnTo>
                  <a:lnTo>
                    <a:pt x="456" y="28"/>
                  </a:lnTo>
                  <a:lnTo>
                    <a:pt x="447" y="30"/>
                  </a:lnTo>
                  <a:lnTo>
                    <a:pt x="439" y="32"/>
                  </a:lnTo>
                  <a:lnTo>
                    <a:pt x="430" y="34"/>
                  </a:lnTo>
                  <a:lnTo>
                    <a:pt x="422" y="36"/>
                  </a:lnTo>
                  <a:lnTo>
                    <a:pt x="414" y="38"/>
                  </a:lnTo>
                  <a:lnTo>
                    <a:pt x="405" y="40"/>
                  </a:lnTo>
                  <a:lnTo>
                    <a:pt x="397" y="42"/>
                  </a:lnTo>
                  <a:lnTo>
                    <a:pt x="381" y="47"/>
                  </a:lnTo>
                  <a:lnTo>
                    <a:pt x="372" y="50"/>
                  </a:lnTo>
                  <a:lnTo>
                    <a:pt x="364" y="52"/>
                  </a:lnTo>
                  <a:lnTo>
                    <a:pt x="356" y="55"/>
                  </a:lnTo>
                  <a:lnTo>
                    <a:pt x="349" y="57"/>
                  </a:lnTo>
                  <a:lnTo>
                    <a:pt x="341" y="60"/>
                  </a:lnTo>
                  <a:lnTo>
                    <a:pt x="333" y="62"/>
                  </a:lnTo>
                  <a:lnTo>
                    <a:pt x="325" y="65"/>
                  </a:lnTo>
                  <a:lnTo>
                    <a:pt x="317" y="68"/>
                  </a:lnTo>
                  <a:lnTo>
                    <a:pt x="310" y="71"/>
                  </a:lnTo>
                  <a:lnTo>
                    <a:pt x="302" y="74"/>
                  </a:lnTo>
                  <a:lnTo>
                    <a:pt x="295" y="77"/>
                  </a:lnTo>
                  <a:lnTo>
                    <a:pt x="287" y="80"/>
                  </a:lnTo>
                  <a:lnTo>
                    <a:pt x="280" y="83"/>
                  </a:lnTo>
                  <a:lnTo>
                    <a:pt x="273" y="86"/>
                  </a:lnTo>
                  <a:lnTo>
                    <a:pt x="266" y="89"/>
                  </a:lnTo>
                  <a:lnTo>
                    <a:pt x="259" y="92"/>
                  </a:lnTo>
                  <a:lnTo>
                    <a:pt x="251" y="95"/>
                  </a:lnTo>
                  <a:lnTo>
                    <a:pt x="238" y="102"/>
                  </a:lnTo>
                  <a:lnTo>
                    <a:pt x="231" y="105"/>
                  </a:lnTo>
                  <a:lnTo>
                    <a:pt x="224" y="109"/>
                  </a:lnTo>
                  <a:lnTo>
                    <a:pt x="217" y="112"/>
                  </a:lnTo>
                  <a:lnTo>
                    <a:pt x="211" y="116"/>
                  </a:lnTo>
                  <a:lnTo>
                    <a:pt x="204" y="119"/>
                  </a:lnTo>
                  <a:lnTo>
                    <a:pt x="192" y="127"/>
                  </a:lnTo>
                  <a:lnTo>
                    <a:pt x="185" y="130"/>
                  </a:lnTo>
                  <a:lnTo>
                    <a:pt x="173" y="138"/>
                  </a:lnTo>
                  <a:lnTo>
                    <a:pt x="167" y="142"/>
                  </a:lnTo>
                  <a:lnTo>
                    <a:pt x="156" y="150"/>
                  </a:lnTo>
                  <a:lnTo>
                    <a:pt x="150" y="154"/>
                  </a:lnTo>
                  <a:lnTo>
                    <a:pt x="139" y="162"/>
                  </a:lnTo>
                  <a:lnTo>
                    <a:pt x="134" y="166"/>
                  </a:lnTo>
                  <a:lnTo>
                    <a:pt x="123" y="174"/>
                  </a:lnTo>
                  <a:lnTo>
                    <a:pt x="118" y="178"/>
                  </a:lnTo>
                  <a:lnTo>
                    <a:pt x="108" y="187"/>
                  </a:lnTo>
                  <a:lnTo>
                    <a:pt x="103" y="191"/>
                  </a:lnTo>
                  <a:lnTo>
                    <a:pt x="90" y="204"/>
                  </a:lnTo>
                  <a:lnTo>
                    <a:pt x="85" y="208"/>
                  </a:lnTo>
                  <a:lnTo>
                    <a:pt x="73" y="222"/>
                  </a:lnTo>
                  <a:lnTo>
                    <a:pt x="69" y="226"/>
                  </a:lnTo>
                  <a:lnTo>
                    <a:pt x="61" y="235"/>
                  </a:lnTo>
                  <a:lnTo>
                    <a:pt x="58" y="240"/>
                  </a:lnTo>
                  <a:lnTo>
                    <a:pt x="54" y="245"/>
                  </a:lnTo>
                  <a:lnTo>
                    <a:pt x="51" y="249"/>
                  </a:lnTo>
                  <a:lnTo>
                    <a:pt x="47" y="254"/>
                  </a:lnTo>
                  <a:lnTo>
                    <a:pt x="44" y="259"/>
                  </a:lnTo>
                  <a:lnTo>
                    <a:pt x="41" y="263"/>
                  </a:lnTo>
                  <a:lnTo>
                    <a:pt x="38" y="268"/>
                  </a:lnTo>
                  <a:lnTo>
                    <a:pt x="35" y="273"/>
                  </a:lnTo>
                  <a:lnTo>
                    <a:pt x="32" y="278"/>
                  </a:lnTo>
                  <a:lnTo>
                    <a:pt x="30" y="283"/>
                  </a:lnTo>
                  <a:lnTo>
                    <a:pt x="27" y="288"/>
                  </a:lnTo>
                  <a:lnTo>
                    <a:pt x="25" y="292"/>
                  </a:lnTo>
                  <a:lnTo>
                    <a:pt x="20" y="302"/>
                  </a:lnTo>
                  <a:lnTo>
                    <a:pt x="18" y="307"/>
                  </a:lnTo>
                  <a:lnTo>
                    <a:pt x="16" y="312"/>
                  </a:lnTo>
                  <a:lnTo>
                    <a:pt x="14" y="317"/>
                  </a:lnTo>
                  <a:lnTo>
                    <a:pt x="12" y="322"/>
                  </a:lnTo>
                  <a:lnTo>
                    <a:pt x="8" y="337"/>
                  </a:lnTo>
                  <a:lnTo>
                    <a:pt x="7" y="342"/>
                  </a:lnTo>
                  <a:lnTo>
                    <a:pt x="2" y="367"/>
                  </a:lnTo>
                  <a:lnTo>
                    <a:pt x="1" y="372"/>
                  </a:lnTo>
                  <a:lnTo>
                    <a:pt x="1" y="377"/>
                  </a:lnTo>
                  <a:lnTo>
                    <a:pt x="0" y="402"/>
                  </a:lnTo>
                  <a:lnTo>
                    <a:pt x="1" y="407"/>
                  </a:lnTo>
                  <a:lnTo>
                    <a:pt x="1" y="412"/>
                  </a:lnTo>
                  <a:lnTo>
                    <a:pt x="1" y="417"/>
                  </a:lnTo>
                  <a:lnTo>
                    <a:pt x="3" y="433"/>
                  </a:lnTo>
                  <a:lnTo>
                    <a:pt x="4" y="438"/>
                  </a:lnTo>
                  <a:lnTo>
                    <a:pt x="7" y="448"/>
                  </a:lnTo>
                  <a:lnTo>
                    <a:pt x="8" y="453"/>
                  </a:lnTo>
                  <a:lnTo>
                    <a:pt x="11" y="463"/>
                  </a:lnTo>
                  <a:lnTo>
                    <a:pt x="12" y="468"/>
                  </a:lnTo>
                  <a:lnTo>
                    <a:pt x="14" y="473"/>
                  </a:lnTo>
                  <a:lnTo>
                    <a:pt x="18" y="483"/>
                  </a:lnTo>
                  <a:lnTo>
                    <a:pt x="20" y="488"/>
                  </a:lnTo>
                  <a:lnTo>
                    <a:pt x="22" y="492"/>
                  </a:lnTo>
                  <a:lnTo>
                    <a:pt x="25" y="497"/>
                  </a:lnTo>
                  <a:lnTo>
                    <a:pt x="27" y="502"/>
                  </a:lnTo>
                  <a:lnTo>
                    <a:pt x="30" y="507"/>
                  </a:lnTo>
                  <a:lnTo>
                    <a:pt x="32" y="512"/>
                  </a:lnTo>
                  <a:lnTo>
                    <a:pt x="35" y="517"/>
                  </a:lnTo>
                  <a:lnTo>
                    <a:pt x="38" y="522"/>
                  </a:lnTo>
                  <a:lnTo>
                    <a:pt x="41" y="526"/>
                  </a:lnTo>
                  <a:lnTo>
                    <a:pt x="44" y="531"/>
                  </a:lnTo>
                  <a:lnTo>
                    <a:pt x="47" y="536"/>
                  </a:lnTo>
                  <a:lnTo>
                    <a:pt x="51" y="541"/>
                  </a:lnTo>
                  <a:lnTo>
                    <a:pt x="54" y="546"/>
                  </a:lnTo>
                  <a:lnTo>
                    <a:pt x="61" y="555"/>
                  </a:lnTo>
                  <a:lnTo>
                    <a:pt x="65" y="560"/>
                  </a:lnTo>
                  <a:lnTo>
                    <a:pt x="69" y="564"/>
                  </a:lnTo>
                  <a:lnTo>
                    <a:pt x="73" y="569"/>
                  </a:lnTo>
                  <a:lnTo>
                    <a:pt x="85" y="583"/>
                  </a:lnTo>
                  <a:lnTo>
                    <a:pt x="90" y="587"/>
                  </a:lnTo>
                  <a:lnTo>
                    <a:pt x="99" y="596"/>
                  </a:lnTo>
                  <a:lnTo>
                    <a:pt x="104" y="600"/>
                  </a:lnTo>
                  <a:lnTo>
                    <a:pt x="109" y="605"/>
                  </a:lnTo>
                  <a:lnTo>
                    <a:pt x="118" y="614"/>
                  </a:lnTo>
                  <a:lnTo>
                    <a:pt x="124" y="618"/>
                  </a:lnTo>
                  <a:lnTo>
                    <a:pt x="134" y="626"/>
                  </a:lnTo>
                  <a:lnTo>
                    <a:pt x="139" y="630"/>
                  </a:lnTo>
                  <a:lnTo>
                    <a:pt x="145" y="635"/>
                  </a:lnTo>
                  <a:lnTo>
                    <a:pt x="156" y="643"/>
                  </a:lnTo>
                  <a:lnTo>
                    <a:pt x="162" y="647"/>
                  </a:lnTo>
                  <a:lnTo>
                    <a:pt x="174" y="655"/>
                  </a:lnTo>
                  <a:lnTo>
                    <a:pt x="180" y="659"/>
                  </a:lnTo>
                  <a:lnTo>
                    <a:pt x="186" y="662"/>
                  </a:lnTo>
                  <a:lnTo>
                    <a:pt x="192" y="666"/>
                  </a:lnTo>
                  <a:lnTo>
                    <a:pt x="205" y="674"/>
                  </a:lnTo>
                  <a:lnTo>
                    <a:pt x="211" y="678"/>
                  </a:lnTo>
                  <a:lnTo>
                    <a:pt x="218" y="681"/>
                  </a:lnTo>
                  <a:lnTo>
                    <a:pt x="224" y="685"/>
                  </a:lnTo>
                  <a:lnTo>
                    <a:pt x="231" y="688"/>
                  </a:lnTo>
                  <a:lnTo>
                    <a:pt x="238" y="692"/>
                  </a:lnTo>
                  <a:lnTo>
                    <a:pt x="245" y="695"/>
                  </a:lnTo>
                  <a:lnTo>
                    <a:pt x="252" y="699"/>
                  </a:lnTo>
                  <a:lnTo>
                    <a:pt x="259" y="702"/>
                  </a:lnTo>
                  <a:lnTo>
                    <a:pt x="266" y="706"/>
                  </a:lnTo>
                  <a:lnTo>
                    <a:pt x="273" y="709"/>
                  </a:lnTo>
                  <a:lnTo>
                    <a:pt x="280" y="712"/>
                  </a:lnTo>
                  <a:lnTo>
                    <a:pt x="288" y="715"/>
                  </a:lnTo>
                  <a:lnTo>
                    <a:pt x="295" y="719"/>
                  </a:lnTo>
                  <a:lnTo>
                    <a:pt x="303" y="722"/>
                  </a:lnTo>
                  <a:lnTo>
                    <a:pt x="310" y="725"/>
                  </a:lnTo>
                  <a:lnTo>
                    <a:pt x="318" y="728"/>
                  </a:lnTo>
                  <a:lnTo>
                    <a:pt x="325" y="731"/>
                  </a:lnTo>
                  <a:lnTo>
                    <a:pt x="333" y="733"/>
                  </a:lnTo>
                  <a:lnTo>
                    <a:pt x="341" y="736"/>
                  </a:lnTo>
                  <a:lnTo>
                    <a:pt x="349" y="739"/>
                  </a:lnTo>
                  <a:lnTo>
                    <a:pt x="357" y="742"/>
                  </a:lnTo>
                  <a:lnTo>
                    <a:pt x="365" y="745"/>
                  </a:lnTo>
                  <a:lnTo>
                    <a:pt x="373" y="747"/>
                  </a:lnTo>
                  <a:lnTo>
                    <a:pt x="381" y="750"/>
                  </a:lnTo>
                  <a:lnTo>
                    <a:pt x="389" y="752"/>
                  </a:lnTo>
                  <a:lnTo>
                    <a:pt x="397" y="755"/>
                  </a:lnTo>
                  <a:lnTo>
                    <a:pt x="406" y="757"/>
                  </a:lnTo>
                  <a:lnTo>
                    <a:pt x="414" y="759"/>
                  </a:lnTo>
                  <a:lnTo>
                    <a:pt x="423" y="762"/>
                  </a:lnTo>
                  <a:lnTo>
                    <a:pt x="431" y="764"/>
                  </a:lnTo>
                  <a:lnTo>
                    <a:pt x="439" y="766"/>
                  </a:lnTo>
                  <a:lnTo>
                    <a:pt x="448" y="768"/>
                  </a:lnTo>
                  <a:lnTo>
                    <a:pt x="456" y="770"/>
                  </a:lnTo>
                  <a:lnTo>
                    <a:pt x="465" y="772"/>
                  </a:lnTo>
                  <a:lnTo>
                    <a:pt x="474" y="774"/>
                  </a:lnTo>
                  <a:lnTo>
                    <a:pt x="483" y="776"/>
                  </a:lnTo>
                  <a:lnTo>
                    <a:pt x="491" y="778"/>
                  </a:lnTo>
                  <a:lnTo>
                    <a:pt x="500" y="780"/>
                  </a:lnTo>
                  <a:lnTo>
                    <a:pt x="509" y="782"/>
                  </a:lnTo>
                  <a:lnTo>
                    <a:pt x="518" y="783"/>
                  </a:lnTo>
                  <a:lnTo>
                    <a:pt x="527" y="785"/>
                  </a:lnTo>
                  <a:lnTo>
                    <a:pt x="536" y="786"/>
                  </a:lnTo>
                  <a:lnTo>
                    <a:pt x="545" y="788"/>
                  </a:lnTo>
                  <a:lnTo>
                    <a:pt x="554" y="789"/>
                  </a:lnTo>
                  <a:lnTo>
                    <a:pt x="563" y="791"/>
                  </a:lnTo>
                  <a:lnTo>
                    <a:pt x="572" y="792"/>
                  </a:lnTo>
                  <a:lnTo>
                    <a:pt x="581" y="793"/>
                  </a:lnTo>
                  <a:lnTo>
                    <a:pt x="590" y="794"/>
                  </a:lnTo>
                  <a:lnTo>
                    <a:pt x="599" y="795"/>
                  </a:lnTo>
                  <a:lnTo>
                    <a:pt x="608" y="796"/>
                  </a:lnTo>
                  <a:lnTo>
                    <a:pt x="618" y="797"/>
                  </a:lnTo>
                  <a:lnTo>
                    <a:pt x="627" y="798"/>
                  </a:lnTo>
                  <a:lnTo>
                    <a:pt x="636" y="799"/>
                  </a:lnTo>
                  <a:lnTo>
                    <a:pt x="645" y="800"/>
                  </a:lnTo>
                  <a:lnTo>
                    <a:pt x="654" y="801"/>
                  </a:lnTo>
                  <a:lnTo>
                    <a:pt x="664" y="801"/>
                  </a:lnTo>
                  <a:lnTo>
                    <a:pt x="673" y="802"/>
                  </a:lnTo>
                  <a:lnTo>
                    <a:pt x="692" y="803"/>
                  </a:lnTo>
                  <a:lnTo>
                    <a:pt x="701" y="803"/>
                  </a:lnTo>
                  <a:lnTo>
                    <a:pt x="710" y="804"/>
                  </a:lnTo>
                  <a:lnTo>
                    <a:pt x="719" y="804"/>
                  </a:lnTo>
                  <a:lnTo>
                    <a:pt x="729" y="804"/>
                  </a:lnTo>
                  <a:lnTo>
                    <a:pt x="738" y="804"/>
                  </a:lnTo>
                  <a:lnTo>
                    <a:pt x="747" y="804"/>
                  </a:lnTo>
                  <a:lnTo>
                    <a:pt x="757" y="804"/>
                  </a:lnTo>
                  <a:lnTo>
                    <a:pt x="766" y="804"/>
                  </a:lnTo>
                  <a:lnTo>
                    <a:pt x="775" y="804"/>
                  </a:lnTo>
                  <a:lnTo>
                    <a:pt x="794" y="804"/>
                  </a:lnTo>
                  <a:lnTo>
                    <a:pt x="803" y="804"/>
                  </a:lnTo>
                  <a:lnTo>
                    <a:pt x="813" y="803"/>
                  </a:lnTo>
                  <a:lnTo>
                    <a:pt x="822" y="803"/>
                  </a:lnTo>
                  <a:lnTo>
                    <a:pt x="831" y="802"/>
                  </a:lnTo>
                  <a:lnTo>
                    <a:pt x="840" y="802"/>
                  </a:lnTo>
                  <a:lnTo>
                    <a:pt x="850" y="801"/>
                  </a:lnTo>
                  <a:lnTo>
                    <a:pt x="859" y="801"/>
                  </a:lnTo>
                  <a:lnTo>
                    <a:pt x="868" y="800"/>
                  </a:lnTo>
                  <a:lnTo>
                    <a:pt x="877" y="799"/>
                  </a:lnTo>
                  <a:lnTo>
                    <a:pt x="886" y="798"/>
                  </a:lnTo>
                  <a:lnTo>
                    <a:pt x="896" y="797"/>
                  </a:lnTo>
                  <a:lnTo>
                    <a:pt x="914" y="795"/>
                  </a:lnTo>
                  <a:lnTo>
                    <a:pt x="923" y="794"/>
                  </a:lnTo>
                  <a:lnTo>
                    <a:pt x="932" y="793"/>
                  </a:lnTo>
                  <a:lnTo>
                    <a:pt x="941" y="792"/>
                  </a:lnTo>
                  <a:lnTo>
                    <a:pt x="950" y="790"/>
                  </a:lnTo>
                  <a:lnTo>
                    <a:pt x="959" y="789"/>
                  </a:lnTo>
                  <a:lnTo>
                    <a:pt x="968" y="788"/>
                  </a:lnTo>
                  <a:lnTo>
                    <a:pt x="977" y="786"/>
                  </a:lnTo>
                  <a:lnTo>
                    <a:pt x="986" y="785"/>
                  </a:lnTo>
                  <a:lnTo>
                    <a:pt x="994" y="783"/>
                  </a:lnTo>
                  <a:lnTo>
                    <a:pt x="1003" y="781"/>
                  </a:lnTo>
                  <a:lnTo>
                    <a:pt x="1012" y="780"/>
                  </a:lnTo>
                  <a:lnTo>
                    <a:pt x="1020" y="778"/>
                  </a:lnTo>
                  <a:lnTo>
                    <a:pt x="1029" y="776"/>
                  </a:lnTo>
                  <a:lnTo>
                    <a:pt x="1038" y="774"/>
                  </a:lnTo>
                  <a:lnTo>
                    <a:pt x="1046" y="772"/>
                  </a:lnTo>
                  <a:lnTo>
                    <a:pt x="1055" y="770"/>
                  </a:lnTo>
                  <a:lnTo>
                    <a:pt x="1063" y="768"/>
                  </a:lnTo>
                  <a:lnTo>
                    <a:pt x="1071" y="766"/>
                  </a:lnTo>
                  <a:lnTo>
                    <a:pt x="1080" y="764"/>
                  </a:lnTo>
                  <a:lnTo>
                    <a:pt x="1088" y="762"/>
                  </a:lnTo>
                  <a:lnTo>
                    <a:pt x="1105" y="757"/>
                  </a:lnTo>
                  <a:lnTo>
                    <a:pt x="1113" y="755"/>
                  </a:lnTo>
                  <a:lnTo>
                    <a:pt x="1121" y="752"/>
                  </a:lnTo>
                  <a:lnTo>
                    <a:pt x="1129" y="750"/>
                  </a:lnTo>
                  <a:lnTo>
                    <a:pt x="1137" y="747"/>
                  </a:lnTo>
                  <a:lnTo>
                    <a:pt x="1144" y="744"/>
                  </a:lnTo>
                  <a:lnTo>
                    <a:pt x="1152" y="742"/>
                  </a:lnTo>
                  <a:lnTo>
                    <a:pt x="1160" y="739"/>
                  </a:lnTo>
                  <a:lnTo>
                    <a:pt x="1168" y="736"/>
                  </a:lnTo>
                  <a:lnTo>
                    <a:pt x="1175" y="733"/>
                  </a:lnTo>
                  <a:lnTo>
                    <a:pt x="1183" y="730"/>
                  </a:lnTo>
                  <a:lnTo>
                    <a:pt x="1190" y="728"/>
                  </a:lnTo>
                  <a:lnTo>
                    <a:pt x="1198" y="725"/>
                  </a:lnTo>
                  <a:lnTo>
                    <a:pt x="1205" y="721"/>
                  </a:lnTo>
                  <a:lnTo>
                    <a:pt x="1212" y="718"/>
                  </a:lnTo>
                  <a:lnTo>
                    <a:pt x="1220" y="715"/>
                  </a:lnTo>
                  <a:lnTo>
                    <a:pt x="1227" y="712"/>
                  </a:lnTo>
                  <a:lnTo>
                    <a:pt x="1234" y="709"/>
                  </a:lnTo>
                  <a:lnTo>
                    <a:pt x="1248" y="702"/>
                  </a:lnTo>
                  <a:lnTo>
                    <a:pt x="1254" y="699"/>
                  </a:lnTo>
                  <a:lnTo>
                    <a:pt x="1261" y="695"/>
                  </a:lnTo>
                  <a:lnTo>
                    <a:pt x="1268" y="692"/>
                  </a:lnTo>
                  <a:lnTo>
                    <a:pt x="1274" y="688"/>
                  </a:lnTo>
                  <a:lnTo>
                    <a:pt x="1281" y="685"/>
                  </a:lnTo>
                  <a:lnTo>
                    <a:pt x="1293" y="677"/>
                  </a:lnTo>
                  <a:lnTo>
                    <a:pt x="1300" y="674"/>
                  </a:lnTo>
                  <a:lnTo>
                    <a:pt x="1312" y="666"/>
                  </a:lnTo>
                  <a:lnTo>
                    <a:pt x="1318" y="662"/>
                  </a:lnTo>
                  <a:lnTo>
                    <a:pt x="1329" y="655"/>
                  </a:lnTo>
                  <a:lnTo>
                    <a:pt x="1335" y="651"/>
                  </a:lnTo>
                  <a:lnTo>
                    <a:pt x="1346" y="643"/>
                  </a:lnTo>
                  <a:lnTo>
                    <a:pt x="1351" y="638"/>
                  </a:lnTo>
                  <a:lnTo>
                    <a:pt x="1362" y="630"/>
                  </a:lnTo>
                  <a:lnTo>
                    <a:pt x="1367" y="626"/>
                  </a:lnTo>
                  <a:lnTo>
                    <a:pt x="1377" y="618"/>
                  </a:lnTo>
                  <a:lnTo>
                    <a:pt x="1382" y="613"/>
                  </a:lnTo>
                  <a:lnTo>
                    <a:pt x="1395" y="600"/>
                  </a:lnTo>
                  <a:lnTo>
                    <a:pt x="1400" y="596"/>
                  </a:lnTo>
                  <a:lnTo>
                    <a:pt x="1412" y="582"/>
                  </a:lnTo>
                  <a:lnTo>
                    <a:pt x="1416" y="578"/>
                  </a:lnTo>
                  <a:lnTo>
                    <a:pt x="1424" y="569"/>
                  </a:lnTo>
                  <a:lnTo>
                    <a:pt x="1428" y="564"/>
                  </a:lnTo>
                  <a:lnTo>
                    <a:pt x="1431" y="559"/>
                  </a:lnTo>
                  <a:lnTo>
                    <a:pt x="1435" y="555"/>
                  </a:lnTo>
                </a:path>
              </a:pathLst>
            </a:custGeom>
            <a:noFill/>
            <a:ln w="19050" cap="flat">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9"/>
            <p:cNvSpPr>
              <a:spLocks/>
            </p:cNvSpPr>
            <p:nvPr/>
          </p:nvSpPr>
          <p:spPr bwMode="auto">
            <a:xfrm>
              <a:off x="6332" y="2416"/>
              <a:ext cx="50" cy="148"/>
            </a:xfrm>
            <a:custGeom>
              <a:avLst/>
              <a:gdLst>
                <a:gd name="T0" fmla="*/ 0 w 50"/>
                <a:gd name="T1" fmla="*/ 148 h 148"/>
                <a:gd name="T2" fmla="*/ 3 w 50"/>
                <a:gd name="T3" fmla="*/ 143 h 148"/>
                <a:gd name="T4" fmla="*/ 6 w 50"/>
                <a:gd name="T5" fmla="*/ 138 h 148"/>
                <a:gd name="T6" fmla="*/ 9 w 50"/>
                <a:gd name="T7" fmla="*/ 134 h 148"/>
                <a:gd name="T8" fmla="*/ 12 w 50"/>
                <a:gd name="T9" fmla="*/ 129 h 148"/>
                <a:gd name="T10" fmla="*/ 15 w 50"/>
                <a:gd name="T11" fmla="*/ 124 h 148"/>
                <a:gd name="T12" fmla="*/ 18 w 50"/>
                <a:gd name="T13" fmla="*/ 119 h 148"/>
                <a:gd name="T14" fmla="*/ 20 w 50"/>
                <a:gd name="T15" fmla="*/ 114 h 148"/>
                <a:gd name="T16" fmla="*/ 23 w 50"/>
                <a:gd name="T17" fmla="*/ 110 h 148"/>
                <a:gd name="T18" fmla="*/ 26 w 50"/>
                <a:gd name="T19" fmla="*/ 105 h 148"/>
                <a:gd name="T20" fmla="*/ 30 w 50"/>
                <a:gd name="T21" fmla="*/ 95 h 148"/>
                <a:gd name="T22" fmla="*/ 32 w 50"/>
                <a:gd name="T23" fmla="*/ 90 h 148"/>
                <a:gd name="T24" fmla="*/ 34 w 50"/>
                <a:gd name="T25" fmla="*/ 85 h 148"/>
                <a:gd name="T26" fmla="*/ 36 w 50"/>
                <a:gd name="T27" fmla="*/ 80 h 148"/>
                <a:gd name="T28" fmla="*/ 38 w 50"/>
                <a:gd name="T29" fmla="*/ 75 h 148"/>
                <a:gd name="T30" fmla="*/ 42 w 50"/>
                <a:gd name="T31" fmla="*/ 60 h 148"/>
                <a:gd name="T32" fmla="*/ 44 w 50"/>
                <a:gd name="T33" fmla="*/ 55 h 148"/>
                <a:gd name="T34" fmla="*/ 48 w 50"/>
                <a:gd name="T35" fmla="*/ 30 h 148"/>
                <a:gd name="T36" fmla="*/ 49 w 50"/>
                <a:gd name="T37" fmla="*/ 25 h 148"/>
                <a:gd name="T38" fmla="*/ 49 w 50"/>
                <a:gd name="T39" fmla="*/ 20 h 148"/>
                <a:gd name="T40" fmla="*/ 50 w 50"/>
                <a:gd name="T41" fmla="*/ 5 h 148"/>
                <a:gd name="T42" fmla="*/ 50 w 50"/>
                <a:gd name="T4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48">
                  <a:moveTo>
                    <a:pt x="0" y="148"/>
                  </a:moveTo>
                  <a:lnTo>
                    <a:pt x="3" y="143"/>
                  </a:lnTo>
                  <a:lnTo>
                    <a:pt x="6" y="138"/>
                  </a:lnTo>
                  <a:lnTo>
                    <a:pt x="9" y="134"/>
                  </a:lnTo>
                  <a:lnTo>
                    <a:pt x="12" y="129"/>
                  </a:lnTo>
                  <a:lnTo>
                    <a:pt x="15" y="124"/>
                  </a:lnTo>
                  <a:lnTo>
                    <a:pt x="18" y="119"/>
                  </a:lnTo>
                  <a:lnTo>
                    <a:pt x="20" y="114"/>
                  </a:lnTo>
                  <a:lnTo>
                    <a:pt x="23" y="110"/>
                  </a:lnTo>
                  <a:lnTo>
                    <a:pt x="26" y="105"/>
                  </a:lnTo>
                  <a:lnTo>
                    <a:pt x="30" y="95"/>
                  </a:lnTo>
                  <a:lnTo>
                    <a:pt x="32" y="90"/>
                  </a:lnTo>
                  <a:lnTo>
                    <a:pt x="34" y="85"/>
                  </a:lnTo>
                  <a:lnTo>
                    <a:pt x="36" y="80"/>
                  </a:lnTo>
                  <a:lnTo>
                    <a:pt x="38" y="75"/>
                  </a:lnTo>
                  <a:lnTo>
                    <a:pt x="42" y="60"/>
                  </a:lnTo>
                  <a:lnTo>
                    <a:pt x="44" y="55"/>
                  </a:lnTo>
                  <a:lnTo>
                    <a:pt x="48" y="30"/>
                  </a:lnTo>
                  <a:lnTo>
                    <a:pt x="49" y="25"/>
                  </a:lnTo>
                  <a:lnTo>
                    <a:pt x="49" y="20"/>
                  </a:lnTo>
                  <a:lnTo>
                    <a:pt x="50" y="5"/>
                  </a:lnTo>
                  <a:lnTo>
                    <a:pt x="50" y="0"/>
                  </a:lnTo>
                </a:path>
              </a:pathLst>
            </a:custGeom>
            <a:noFill/>
            <a:ln w="19050" cap="flat">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11"/>
          <p:cNvSpPr>
            <a:spLocks noEditPoints="1"/>
          </p:cNvSpPr>
          <p:nvPr/>
        </p:nvSpPr>
        <p:spPr bwMode="auto">
          <a:xfrm>
            <a:off x="9267190" y="1205707"/>
            <a:ext cx="9525" cy="2525713"/>
          </a:xfrm>
          <a:custGeom>
            <a:avLst/>
            <a:gdLst>
              <a:gd name="T0" fmla="*/ 0 w 6"/>
              <a:gd name="T1" fmla="*/ 36 h 1591"/>
              <a:gd name="T2" fmla="*/ 6 w 6"/>
              <a:gd name="T3" fmla="*/ 60 h 1591"/>
              <a:gd name="T4" fmla="*/ 0 w 6"/>
              <a:gd name="T5" fmla="*/ 60 h 1591"/>
              <a:gd name="T6" fmla="*/ 6 w 6"/>
              <a:gd name="T7" fmla="*/ 157 h 1591"/>
              <a:gd name="T8" fmla="*/ 6 w 6"/>
              <a:gd name="T9" fmla="*/ 120 h 1591"/>
              <a:gd name="T10" fmla="*/ 0 w 6"/>
              <a:gd name="T11" fmla="*/ 217 h 1591"/>
              <a:gd name="T12" fmla="*/ 6 w 6"/>
              <a:gd name="T13" fmla="*/ 241 h 1591"/>
              <a:gd name="T14" fmla="*/ 0 w 6"/>
              <a:gd name="T15" fmla="*/ 241 h 1591"/>
              <a:gd name="T16" fmla="*/ 6 w 6"/>
              <a:gd name="T17" fmla="*/ 337 h 1591"/>
              <a:gd name="T18" fmla="*/ 6 w 6"/>
              <a:gd name="T19" fmla="*/ 301 h 1591"/>
              <a:gd name="T20" fmla="*/ 0 w 6"/>
              <a:gd name="T21" fmla="*/ 397 h 1591"/>
              <a:gd name="T22" fmla="*/ 6 w 6"/>
              <a:gd name="T23" fmla="*/ 421 h 1591"/>
              <a:gd name="T24" fmla="*/ 0 w 6"/>
              <a:gd name="T25" fmla="*/ 421 h 1591"/>
              <a:gd name="T26" fmla="*/ 6 w 6"/>
              <a:gd name="T27" fmla="*/ 517 h 1591"/>
              <a:gd name="T28" fmla="*/ 6 w 6"/>
              <a:gd name="T29" fmla="*/ 481 h 1591"/>
              <a:gd name="T30" fmla="*/ 0 w 6"/>
              <a:gd name="T31" fmla="*/ 577 h 1591"/>
              <a:gd name="T32" fmla="*/ 6 w 6"/>
              <a:gd name="T33" fmla="*/ 602 h 1591"/>
              <a:gd name="T34" fmla="*/ 0 w 6"/>
              <a:gd name="T35" fmla="*/ 602 h 1591"/>
              <a:gd name="T36" fmla="*/ 6 w 6"/>
              <a:gd name="T37" fmla="*/ 698 h 1591"/>
              <a:gd name="T38" fmla="*/ 6 w 6"/>
              <a:gd name="T39" fmla="*/ 662 h 1591"/>
              <a:gd name="T40" fmla="*/ 0 w 6"/>
              <a:gd name="T41" fmla="*/ 758 h 1591"/>
              <a:gd name="T42" fmla="*/ 6 w 6"/>
              <a:gd name="T43" fmla="*/ 782 h 1591"/>
              <a:gd name="T44" fmla="*/ 0 w 6"/>
              <a:gd name="T45" fmla="*/ 782 h 1591"/>
              <a:gd name="T46" fmla="*/ 6 w 6"/>
              <a:gd name="T47" fmla="*/ 878 h 1591"/>
              <a:gd name="T48" fmla="*/ 6 w 6"/>
              <a:gd name="T49" fmla="*/ 842 h 1591"/>
              <a:gd name="T50" fmla="*/ 0 w 6"/>
              <a:gd name="T51" fmla="*/ 938 h 1591"/>
              <a:gd name="T52" fmla="*/ 6 w 6"/>
              <a:gd name="T53" fmla="*/ 962 h 1591"/>
              <a:gd name="T54" fmla="*/ 0 w 6"/>
              <a:gd name="T55" fmla="*/ 962 h 1591"/>
              <a:gd name="T56" fmla="*/ 6 w 6"/>
              <a:gd name="T57" fmla="*/ 1058 h 1591"/>
              <a:gd name="T58" fmla="*/ 6 w 6"/>
              <a:gd name="T59" fmla="*/ 1022 h 1591"/>
              <a:gd name="T60" fmla="*/ 0 w 6"/>
              <a:gd name="T61" fmla="*/ 1119 h 1591"/>
              <a:gd name="T62" fmla="*/ 6 w 6"/>
              <a:gd name="T63" fmla="*/ 1143 h 1591"/>
              <a:gd name="T64" fmla="*/ 0 w 6"/>
              <a:gd name="T65" fmla="*/ 1143 h 1591"/>
              <a:gd name="T66" fmla="*/ 6 w 6"/>
              <a:gd name="T67" fmla="*/ 1239 h 1591"/>
              <a:gd name="T68" fmla="*/ 6 w 6"/>
              <a:gd name="T69" fmla="*/ 1203 h 1591"/>
              <a:gd name="T70" fmla="*/ 0 w 6"/>
              <a:gd name="T71" fmla="*/ 1299 h 1591"/>
              <a:gd name="T72" fmla="*/ 6 w 6"/>
              <a:gd name="T73" fmla="*/ 1323 h 1591"/>
              <a:gd name="T74" fmla="*/ 0 w 6"/>
              <a:gd name="T75" fmla="*/ 1323 h 1591"/>
              <a:gd name="T76" fmla="*/ 6 w 6"/>
              <a:gd name="T77" fmla="*/ 1419 h 1591"/>
              <a:gd name="T78" fmla="*/ 6 w 6"/>
              <a:gd name="T79" fmla="*/ 1383 h 1591"/>
              <a:gd name="T80" fmla="*/ 0 w 6"/>
              <a:gd name="T81" fmla="*/ 1479 h 1591"/>
              <a:gd name="T82" fmla="*/ 6 w 6"/>
              <a:gd name="T83" fmla="*/ 1503 h 1591"/>
              <a:gd name="T84" fmla="*/ 0 w 6"/>
              <a:gd name="T85" fmla="*/ 1503 h 1591"/>
              <a:gd name="T86" fmla="*/ 6 w 6"/>
              <a:gd name="T87" fmla="*/ 1591 h 1591"/>
              <a:gd name="T88" fmla="*/ 6 w 6"/>
              <a:gd name="T89" fmla="*/ 156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1591">
                <a:moveTo>
                  <a:pt x="6" y="0"/>
                </a:moveTo>
                <a:lnTo>
                  <a:pt x="6" y="36"/>
                </a:lnTo>
                <a:lnTo>
                  <a:pt x="0" y="36"/>
                </a:lnTo>
                <a:lnTo>
                  <a:pt x="0" y="0"/>
                </a:lnTo>
                <a:lnTo>
                  <a:pt x="6" y="0"/>
                </a:lnTo>
                <a:close/>
                <a:moveTo>
                  <a:pt x="6" y="60"/>
                </a:moveTo>
                <a:lnTo>
                  <a:pt x="6" y="96"/>
                </a:lnTo>
                <a:lnTo>
                  <a:pt x="0" y="96"/>
                </a:lnTo>
                <a:lnTo>
                  <a:pt x="0" y="60"/>
                </a:lnTo>
                <a:lnTo>
                  <a:pt x="6" y="60"/>
                </a:lnTo>
                <a:close/>
                <a:moveTo>
                  <a:pt x="6" y="120"/>
                </a:moveTo>
                <a:lnTo>
                  <a:pt x="6" y="157"/>
                </a:lnTo>
                <a:lnTo>
                  <a:pt x="0" y="157"/>
                </a:lnTo>
                <a:lnTo>
                  <a:pt x="0" y="120"/>
                </a:lnTo>
                <a:lnTo>
                  <a:pt x="6" y="120"/>
                </a:lnTo>
                <a:close/>
                <a:moveTo>
                  <a:pt x="6" y="181"/>
                </a:moveTo>
                <a:lnTo>
                  <a:pt x="6" y="217"/>
                </a:lnTo>
                <a:lnTo>
                  <a:pt x="0" y="217"/>
                </a:lnTo>
                <a:lnTo>
                  <a:pt x="0" y="181"/>
                </a:lnTo>
                <a:lnTo>
                  <a:pt x="6" y="181"/>
                </a:lnTo>
                <a:close/>
                <a:moveTo>
                  <a:pt x="6" y="241"/>
                </a:moveTo>
                <a:lnTo>
                  <a:pt x="6" y="277"/>
                </a:lnTo>
                <a:lnTo>
                  <a:pt x="0" y="277"/>
                </a:lnTo>
                <a:lnTo>
                  <a:pt x="0" y="241"/>
                </a:lnTo>
                <a:lnTo>
                  <a:pt x="6" y="241"/>
                </a:lnTo>
                <a:close/>
                <a:moveTo>
                  <a:pt x="6" y="301"/>
                </a:moveTo>
                <a:lnTo>
                  <a:pt x="6" y="337"/>
                </a:lnTo>
                <a:lnTo>
                  <a:pt x="0" y="337"/>
                </a:lnTo>
                <a:lnTo>
                  <a:pt x="0" y="301"/>
                </a:lnTo>
                <a:lnTo>
                  <a:pt x="6" y="301"/>
                </a:lnTo>
                <a:close/>
                <a:moveTo>
                  <a:pt x="6" y="361"/>
                </a:moveTo>
                <a:lnTo>
                  <a:pt x="6" y="397"/>
                </a:lnTo>
                <a:lnTo>
                  <a:pt x="0" y="397"/>
                </a:lnTo>
                <a:lnTo>
                  <a:pt x="0" y="361"/>
                </a:lnTo>
                <a:lnTo>
                  <a:pt x="6" y="361"/>
                </a:lnTo>
                <a:close/>
                <a:moveTo>
                  <a:pt x="6" y="421"/>
                </a:moveTo>
                <a:lnTo>
                  <a:pt x="6" y="457"/>
                </a:lnTo>
                <a:lnTo>
                  <a:pt x="0" y="457"/>
                </a:lnTo>
                <a:lnTo>
                  <a:pt x="0" y="421"/>
                </a:lnTo>
                <a:lnTo>
                  <a:pt x="6" y="421"/>
                </a:lnTo>
                <a:close/>
                <a:moveTo>
                  <a:pt x="6" y="481"/>
                </a:moveTo>
                <a:lnTo>
                  <a:pt x="6" y="517"/>
                </a:lnTo>
                <a:lnTo>
                  <a:pt x="0" y="517"/>
                </a:lnTo>
                <a:lnTo>
                  <a:pt x="0" y="481"/>
                </a:lnTo>
                <a:lnTo>
                  <a:pt x="6" y="481"/>
                </a:lnTo>
                <a:close/>
                <a:moveTo>
                  <a:pt x="6" y="541"/>
                </a:moveTo>
                <a:lnTo>
                  <a:pt x="6" y="577"/>
                </a:lnTo>
                <a:lnTo>
                  <a:pt x="0" y="577"/>
                </a:lnTo>
                <a:lnTo>
                  <a:pt x="0" y="541"/>
                </a:lnTo>
                <a:lnTo>
                  <a:pt x="6" y="541"/>
                </a:lnTo>
                <a:close/>
                <a:moveTo>
                  <a:pt x="6" y="602"/>
                </a:moveTo>
                <a:lnTo>
                  <a:pt x="6" y="638"/>
                </a:lnTo>
                <a:lnTo>
                  <a:pt x="0" y="638"/>
                </a:lnTo>
                <a:lnTo>
                  <a:pt x="0" y="602"/>
                </a:lnTo>
                <a:lnTo>
                  <a:pt x="6" y="602"/>
                </a:lnTo>
                <a:close/>
                <a:moveTo>
                  <a:pt x="6" y="662"/>
                </a:moveTo>
                <a:lnTo>
                  <a:pt x="6" y="698"/>
                </a:lnTo>
                <a:lnTo>
                  <a:pt x="0" y="698"/>
                </a:lnTo>
                <a:lnTo>
                  <a:pt x="0" y="662"/>
                </a:lnTo>
                <a:lnTo>
                  <a:pt x="6" y="662"/>
                </a:lnTo>
                <a:close/>
                <a:moveTo>
                  <a:pt x="6" y="722"/>
                </a:moveTo>
                <a:lnTo>
                  <a:pt x="6" y="758"/>
                </a:lnTo>
                <a:lnTo>
                  <a:pt x="0" y="758"/>
                </a:lnTo>
                <a:lnTo>
                  <a:pt x="0" y="722"/>
                </a:lnTo>
                <a:lnTo>
                  <a:pt x="6" y="722"/>
                </a:lnTo>
                <a:close/>
                <a:moveTo>
                  <a:pt x="6" y="782"/>
                </a:moveTo>
                <a:lnTo>
                  <a:pt x="6" y="818"/>
                </a:lnTo>
                <a:lnTo>
                  <a:pt x="0" y="818"/>
                </a:lnTo>
                <a:lnTo>
                  <a:pt x="0" y="782"/>
                </a:lnTo>
                <a:lnTo>
                  <a:pt x="6" y="782"/>
                </a:lnTo>
                <a:close/>
                <a:moveTo>
                  <a:pt x="6" y="842"/>
                </a:moveTo>
                <a:lnTo>
                  <a:pt x="6" y="878"/>
                </a:lnTo>
                <a:lnTo>
                  <a:pt x="0" y="878"/>
                </a:lnTo>
                <a:lnTo>
                  <a:pt x="0" y="842"/>
                </a:lnTo>
                <a:lnTo>
                  <a:pt x="6" y="842"/>
                </a:lnTo>
                <a:close/>
                <a:moveTo>
                  <a:pt x="6" y="902"/>
                </a:moveTo>
                <a:lnTo>
                  <a:pt x="6" y="938"/>
                </a:lnTo>
                <a:lnTo>
                  <a:pt x="0" y="938"/>
                </a:lnTo>
                <a:lnTo>
                  <a:pt x="0" y="902"/>
                </a:lnTo>
                <a:lnTo>
                  <a:pt x="6" y="902"/>
                </a:lnTo>
                <a:close/>
                <a:moveTo>
                  <a:pt x="6" y="962"/>
                </a:moveTo>
                <a:lnTo>
                  <a:pt x="6" y="998"/>
                </a:lnTo>
                <a:lnTo>
                  <a:pt x="0" y="998"/>
                </a:lnTo>
                <a:lnTo>
                  <a:pt x="0" y="962"/>
                </a:lnTo>
                <a:lnTo>
                  <a:pt x="6" y="962"/>
                </a:lnTo>
                <a:close/>
                <a:moveTo>
                  <a:pt x="6" y="1022"/>
                </a:moveTo>
                <a:lnTo>
                  <a:pt x="6" y="1058"/>
                </a:lnTo>
                <a:lnTo>
                  <a:pt x="0" y="1058"/>
                </a:lnTo>
                <a:lnTo>
                  <a:pt x="0" y="1022"/>
                </a:lnTo>
                <a:lnTo>
                  <a:pt x="6" y="1022"/>
                </a:lnTo>
                <a:close/>
                <a:moveTo>
                  <a:pt x="6" y="1083"/>
                </a:moveTo>
                <a:lnTo>
                  <a:pt x="6" y="1119"/>
                </a:lnTo>
                <a:lnTo>
                  <a:pt x="0" y="1119"/>
                </a:lnTo>
                <a:lnTo>
                  <a:pt x="0" y="1083"/>
                </a:lnTo>
                <a:lnTo>
                  <a:pt x="6" y="1083"/>
                </a:lnTo>
                <a:close/>
                <a:moveTo>
                  <a:pt x="6" y="1143"/>
                </a:moveTo>
                <a:lnTo>
                  <a:pt x="6" y="1179"/>
                </a:lnTo>
                <a:lnTo>
                  <a:pt x="0" y="1179"/>
                </a:lnTo>
                <a:lnTo>
                  <a:pt x="0" y="1143"/>
                </a:lnTo>
                <a:lnTo>
                  <a:pt x="6" y="1143"/>
                </a:lnTo>
                <a:close/>
                <a:moveTo>
                  <a:pt x="6" y="1203"/>
                </a:moveTo>
                <a:lnTo>
                  <a:pt x="6" y="1239"/>
                </a:lnTo>
                <a:lnTo>
                  <a:pt x="0" y="1239"/>
                </a:lnTo>
                <a:lnTo>
                  <a:pt x="0" y="1203"/>
                </a:lnTo>
                <a:lnTo>
                  <a:pt x="6" y="1203"/>
                </a:lnTo>
                <a:close/>
                <a:moveTo>
                  <a:pt x="6" y="1263"/>
                </a:moveTo>
                <a:lnTo>
                  <a:pt x="6" y="1299"/>
                </a:lnTo>
                <a:lnTo>
                  <a:pt x="0" y="1299"/>
                </a:lnTo>
                <a:lnTo>
                  <a:pt x="0" y="1263"/>
                </a:lnTo>
                <a:lnTo>
                  <a:pt x="6" y="1263"/>
                </a:lnTo>
                <a:close/>
                <a:moveTo>
                  <a:pt x="6" y="1323"/>
                </a:moveTo>
                <a:lnTo>
                  <a:pt x="6" y="1359"/>
                </a:lnTo>
                <a:lnTo>
                  <a:pt x="0" y="1359"/>
                </a:lnTo>
                <a:lnTo>
                  <a:pt x="0" y="1323"/>
                </a:lnTo>
                <a:lnTo>
                  <a:pt x="6" y="1323"/>
                </a:lnTo>
                <a:close/>
                <a:moveTo>
                  <a:pt x="6" y="1383"/>
                </a:moveTo>
                <a:lnTo>
                  <a:pt x="6" y="1419"/>
                </a:lnTo>
                <a:lnTo>
                  <a:pt x="0" y="1419"/>
                </a:lnTo>
                <a:lnTo>
                  <a:pt x="0" y="1383"/>
                </a:lnTo>
                <a:lnTo>
                  <a:pt x="6" y="1383"/>
                </a:lnTo>
                <a:close/>
                <a:moveTo>
                  <a:pt x="6" y="1443"/>
                </a:moveTo>
                <a:lnTo>
                  <a:pt x="6" y="1479"/>
                </a:lnTo>
                <a:lnTo>
                  <a:pt x="0" y="1479"/>
                </a:lnTo>
                <a:lnTo>
                  <a:pt x="0" y="1443"/>
                </a:lnTo>
                <a:lnTo>
                  <a:pt x="6" y="1443"/>
                </a:lnTo>
                <a:close/>
                <a:moveTo>
                  <a:pt x="6" y="1503"/>
                </a:moveTo>
                <a:lnTo>
                  <a:pt x="6" y="1540"/>
                </a:lnTo>
                <a:lnTo>
                  <a:pt x="0" y="1540"/>
                </a:lnTo>
                <a:lnTo>
                  <a:pt x="0" y="1503"/>
                </a:lnTo>
                <a:lnTo>
                  <a:pt x="6" y="1503"/>
                </a:lnTo>
                <a:close/>
                <a:moveTo>
                  <a:pt x="6" y="1564"/>
                </a:moveTo>
                <a:lnTo>
                  <a:pt x="6" y="1591"/>
                </a:lnTo>
                <a:lnTo>
                  <a:pt x="0" y="1591"/>
                </a:lnTo>
                <a:lnTo>
                  <a:pt x="0" y="1564"/>
                </a:lnTo>
                <a:lnTo>
                  <a:pt x="6" y="1564"/>
                </a:lnTo>
                <a:close/>
              </a:path>
            </a:pathLst>
          </a:custGeom>
          <a:solidFill>
            <a:srgbClr val="FDFDFF"/>
          </a:solidFill>
          <a:ln w="1588" cap="flat">
            <a:solidFill>
              <a:srgbClr val="FDFD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noEditPoints="1"/>
          </p:cNvSpPr>
          <p:nvPr/>
        </p:nvSpPr>
        <p:spPr bwMode="auto">
          <a:xfrm>
            <a:off x="8270254" y="3726657"/>
            <a:ext cx="1003286" cy="293687"/>
          </a:xfrm>
          <a:custGeom>
            <a:avLst/>
            <a:gdLst>
              <a:gd name="T0" fmla="*/ 0 w 645"/>
              <a:gd name="T1" fmla="*/ 194 h 200"/>
              <a:gd name="T2" fmla="*/ 34 w 645"/>
              <a:gd name="T3" fmla="*/ 183 h 200"/>
              <a:gd name="T4" fmla="*/ 36 w 645"/>
              <a:gd name="T5" fmla="*/ 189 h 200"/>
              <a:gd name="T6" fmla="*/ 1 w 645"/>
              <a:gd name="T7" fmla="*/ 200 h 200"/>
              <a:gd name="T8" fmla="*/ 0 w 645"/>
              <a:gd name="T9" fmla="*/ 194 h 200"/>
              <a:gd name="T10" fmla="*/ 57 w 645"/>
              <a:gd name="T11" fmla="*/ 176 h 200"/>
              <a:gd name="T12" fmla="*/ 92 w 645"/>
              <a:gd name="T13" fmla="*/ 166 h 200"/>
              <a:gd name="T14" fmla="*/ 94 w 645"/>
              <a:gd name="T15" fmla="*/ 172 h 200"/>
              <a:gd name="T16" fmla="*/ 59 w 645"/>
              <a:gd name="T17" fmla="*/ 182 h 200"/>
              <a:gd name="T18" fmla="*/ 57 w 645"/>
              <a:gd name="T19" fmla="*/ 176 h 200"/>
              <a:gd name="T20" fmla="*/ 115 w 645"/>
              <a:gd name="T21" fmla="*/ 159 h 200"/>
              <a:gd name="T22" fmla="*/ 149 w 645"/>
              <a:gd name="T23" fmla="*/ 149 h 200"/>
              <a:gd name="T24" fmla="*/ 151 w 645"/>
              <a:gd name="T25" fmla="*/ 155 h 200"/>
              <a:gd name="T26" fmla="*/ 116 w 645"/>
              <a:gd name="T27" fmla="*/ 165 h 200"/>
              <a:gd name="T28" fmla="*/ 115 w 645"/>
              <a:gd name="T29" fmla="*/ 159 h 200"/>
              <a:gd name="T30" fmla="*/ 172 w 645"/>
              <a:gd name="T31" fmla="*/ 142 h 200"/>
              <a:gd name="T32" fmla="*/ 207 w 645"/>
              <a:gd name="T33" fmla="*/ 132 h 200"/>
              <a:gd name="T34" fmla="*/ 208 w 645"/>
              <a:gd name="T35" fmla="*/ 137 h 200"/>
              <a:gd name="T36" fmla="*/ 174 w 645"/>
              <a:gd name="T37" fmla="*/ 148 h 200"/>
              <a:gd name="T38" fmla="*/ 172 w 645"/>
              <a:gd name="T39" fmla="*/ 142 h 200"/>
              <a:gd name="T40" fmla="*/ 230 w 645"/>
              <a:gd name="T41" fmla="*/ 125 h 200"/>
              <a:gd name="T42" fmla="*/ 264 w 645"/>
              <a:gd name="T43" fmla="*/ 114 h 200"/>
              <a:gd name="T44" fmla="*/ 266 w 645"/>
              <a:gd name="T45" fmla="*/ 120 h 200"/>
              <a:gd name="T46" fmla="*/ 231 w 645"/>
              <a:gd name="T47" fmla="*/ 130 h 200"/>
              <a:gd name="T48" fmla="*/ 230 w 645"/>
              <a:gd name="T49" fmla="*/ 125 h 200"/>
              <a:gd name="T50" fmla="*/ 287 w 645"/>
              <a:gd name="T51" fmla="*/ 107 h 200"/>
              <a:gd name="T52" fmla="*/ 322 w 645"/>
              <a:gd name="T53" fmla="*/ 97 h 200"/>
              <a:gd name="T54" fmla="*/ 323 w 645"/>
              <a:gd name="T55" fmla="*/ 103 h 200"/>
              <a:gd name="T56" fmla="*/ 289 w 645"/>
              <a:gd name="T57" fmla="*/ 113 h 200"/>
              <a:gd name="T58" fmla="*/ 287 w 645"/>
              <a:gd name="T59" fmla="*/ 107 h 200"/>
              <a:gd name="T60" fmla="*/ 345 w 645"/>
              <a:gd name="T61" fmla="*/ 90 h 200"/>
              <a:gd name="T62" fmla="*/ 379 w 645"/>
              <a:gd name="T63" fmla="*/ 80 h 200"/>
              <a:gd name="T64" fmla="*/ 381 w 645"/>
              <a:gd name="T65" fmla="*/ 85 h 200"/>
              <a:gd name="T66" fmla="*/ 346 w 645"/>
              <a:gd name="T67" fmla="*/ 96 h 200"/>
              <a:gd name="T68" fmla="*/ 345 w 645"/>
              <a:gd name="T69" fmla="*/ 90 h 200"/>
              <a:gd name="T70" fmla="*/ 402 w 645"/>
              <a:gd name="T71" fmla="*/ 73 h 200"/>
              <a:gd name="T72" fmla="*/ 437 w 645"/>
              <a:gd name="T73" fmla="*/ 62 h 200"/>
              <a:gd name="T74" fmla="*/ 438 w 645"/>
              <a:gd name="T75" fmla="*/ 68 h 200"/>
              <a:gd name="T76" fmla="*/ 404 w 645"/>
              <a:gd name="T77" fmla="*/ 79 h 200"/>
              <a:gd name="T78" fmla="*/ 402 w 645"/>
              <a:gd name="T79" fmla="*/ 73 h 200"/>
              <a:gd name="T80" fmla="*/ 460 w 645"/>
              <a:gd name="T81" fmla="*/ 55 h 200"/>
              <a:gd name="T82" fmla="*/ 494 w 645"/>
              <a:gd name="T83" fmla="*/ 45 h 200"/>
              <a:gd name="T84" fmla="*/ 496 w 645"/>
              <a:gd name="T85" fmla="*/ 51 h 200"/>
              <a:gd name="T86" fmla="*/ 462 w 645"/>
              <a:gd name="T87" fmla="*/ 61 h 200"/>
              <a:gd name="T88" fmla="*/ 460 w 645"/>
              <a:gd name="T89" fmla="*/ 55 h 200"/>
              <a:gd name="T90" fmla="*/ 517 w 645"/>
              <a:gd name="T91" fmla="*/ 38 h 200"/>
              <a:gd name="T92" fmla="*/ 552 w 645"/>
              <a:gd name="T93" fmla="*/ 28 h 200"/>
              <a:gd name="T94" fmla="*/ 553 w 645"/>
              <a:gd name="T95" fmla="*/ 34 h 200"/>
              <a:gd name="T96" fmla="*/ 519 w 645"/>
              <a:gd name="T97" fmla="*/ 44 h 200"/>
              <a:gd name="T98" fmla="*/ 517 w 645"/>
              <a:gd name="T99" fmla="*/ 38 h 200"/>
              <a:gd name="T100" fmla="*/ 575 w 645"/>
              <a:gd name="T101" fmla="*/ 21 h 200"/>
              <a:gd name="T102" fmla="*/ 609 w 645"/>
              <a:gd name="T103" fmla="*/ 11 h 200"/>
              <a:gd name="T104" fmla="*/ 611 w 645"/>
              <a:gd name="T105" fmla="*/ 16 h 200"/>
              <a:gd name="T106" fmla="*/ 576 w 645"/>
              <a:gd name="T107" fmla="*/ 27 h 200"/>
              <a:gd name="T108" fmla="*/ 575 w 645"/>
              <a:gd name="T109" fmla="*/ 21 h 200"/>
              <a:gd name="T110" fmla="*/ 632 w 645"/>
              <a:gd name="T111" fmla="*/ 4 h 200"/>
              <a:gd name="T112" fmla="*/ 644 w 645"/>
              <a:gd name="T113" fmla="*/ 0 h 200"/>
              <a:gd name="T114" fmla="*/ 645 w 645"/>
              <a:gd name="T115" fmla="*/ 6 h 200"/>
              <a:gd name="T116" fmla="*/ 634 w 645"/>
              <a:gd name="T117" fmla="*/ 9 h 200"/>
              <a:gd name="T118" fmla="*/ 632 w 645"/>
              <a:gd name="T11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5" h="200">
                <a:moveTo>
                  <a:pt x="0" y="194"/>
                </a:moveTo>
                <a:lnTo>
                  <a:pt x="34" y="183"/>
                </a:lnTo>
                <a:lnTo>
                  <a:pt x="36" y="189"/>
                </a:lnTo>
                <a:lnTo>
                  <a:pt x="1" y="200"/>
                </a:lnTo>
                <a:lnTo>
                  <a:pt x="0" y="194"/>
                </a:lnTo>
                <a:close/>
                <a:moveTo>
                  <a:pt x="57" y="176"/>
                </a:moveTo>
                <a:lnTo>
                  <a:pt x="92" y="166"/>
                </a:lnTo>
                <a:lnTo>
                  <a:pt x="94" y="172"/>
                </a:lnTo>
                <a:lnTo>
                  <a:pt x="59" y="182"/>
                </a:lnTo>
                <a:lnTo>
                  <a:pt x="57" y="176"/>
                </a:lnTo>
                <a:close/>
                <a:moveTo>
                  <a:pt x="115" y="159"/>
                </a:moveTo>
                <a:lnTo>
                  <a:pt x="149" y="149"/>
                </a:lnTo>
                <a:lnTo>
                  <a:pt x="151" y="155"/>
                </a:lnTo>
                <a:lnTo>
                  <a:pt x="116" y="165"/>
                </a:lnTo>
                <a:lnTo>
                  <a:pt x="115" y="159"/>
                </a:lnTo>
                <a:close/>
                <a:moveTo>
                  <a:pt x="172" y="142"/>
                </a:moveTo>
                <a:lnTo>
                  <a:pt x="207" y="132"/>
                </a:lnTo>
                <a:lnTo>
                  <a:pt x="208" y="137"/>
                </a:lnTo>
                <a:lnTo>
                  <a:pt x="174" y="148"/>
                </a:lnTo>
                <a:lnTo>
                  <a:pt x="172" y="142"/>
                </a:lnTo>
                <a:close/>
                <a:moveTo>
                  <a:pt x="230" y="125"/>
                </a:moveTo>
                <a:lnTo>
                  <a:pt x="264" y="114"/>
                </a:lnTo>
                <a:lnTo>
                  <a:pt x="266" y="120"/>
                </a:lnTo>
                <a:lnTo>
                  <a:pt x="231" y="130"/>
                </a:lnTo>
                <a:lnTo>
                  <a:pt x="230" y="125"/>
                </a:lnTo>
                <a:close/>
                <a:moveTo>
                  <a:pt x="287" y="107"/>
                </a:moveTo>
                <a:lnTo>
                  <a:pt x="322" y="97"/>
                </a:lnTo>
                <a:lnTo>
                  <a:pt x="323" y="103"/>
                </a:lnTo>
                <a:lnTo>
                  <a:pt x="289" y="113"/>
                </a:lnTo>
                <a:lnTo>
                  <a:pt x="287" y="107"/>
                </a:lnTo>
                <a:close/>
                <a:moveTo>
                  <a:pt x="345" y="90"/>
                </a:moveTo>
                <a:lnTo>
                  <a:pt x="379" y="80"/>
                </a:lnTo>
                <a:lnTo>
                  <a:pt x="381" y="85"/>
                </a:lnTo>
                <a:lnTo>
                  <a:pt x="346" y="96"/>
                </a:lnTo>
                <a:lnTo>
                  <a:pt x="345" y="90"/>
                </a:lnTo>
                <a:close/>
                <a:moveTo>
                  <a:pt x="402" y="73"/>
                </a:moveTo>
                <a:lnTo>
                  <a:pt x="437" y="62"/>
                </a:lnTo>
                <a:lnTo>
                  <a:pt x="438" y="68"/>
                </a:lnTo>
                <a:lnTo>
                  <a:pt x="404" y="79"/>
                </a:lnTo>
                <a:lnTo>
                  <a:pt x="402" y="73"/>
                </a:lnTo>
                <a:close/>
                <a:moveTo>
                  <a:pt x="460" y="55"/>
                </a:moveTo>
                <a:lnTo>
                  <a:pt x="494" y="45"/>
                </a:lnTo>
                <a:lnTo>
                  <a:pt x="496" y="51"/>
                </a:lnTo>
                <a:lnTo>
                  <a:pt x="462" y="61"/>
                </a:lnTo>
                <a:lnTo>
                  <a:pt x="460" y="55"/>
                </a:lnTo>
                <a:close/>
                <a:moveTo>
                  <a:pt x="517" y="38"/>
                </a:moveTo>
                <a:lnTo>
                  <a:pt x="552" y="28"/>
                </a:lnTo>
                <a:lnTo>
                  <a:pt x="553" y="34"/>
                </a:lnTo>
                <a:lnTo>
                  <a:pt x="519" y="44"/>
                </a:lnTo>
                <a:lnTo>
                  <a:pt x="517" y="38"/>
                </a:lnTo>
                <a:close/>
                <a:moveTo>
                  <a:pt x="575" y="21"/>
                </a:moveTo>
                <a:lnTo>
                  <a:pt x="609" y="11"/>
                </a:lnTo>
                <a:lnTo>
                  <a:pt x="611" y="16"/>
                </a:lnTo>
                <a:lnTo>
                  <a:pt x="576" y="27"/>
                </a:lnTo>
                <a:lnTo>
                  <a:pt x="575" y="21"/>
                </a:lnTo>
                <a:close/>
                <a:moveTo>
                  <a:pt x="632" y="4"/>
                </a:moveTo>
                <a:lnTo>
                  <a:pt x="644" y="0"/>
                </a:lnTo>
                <a:lnTo>
                  <a:pt x="645" y="6"/>
                </a:lnTo>
                <a:lnTo>
                  <a:pt x="634" y="9"/>
                </a:lnTo>
                <a:lnTo>
                  <a:pt x="632" y="4"/>
                </a:lnTo>
                <a:close/>
              </a:path>
            </a:pathLst>
          </a:custGeom>
          <a:solidFill>
            <a:srgbClr val="FDFDFF"/>
          </a:solidFill>
          <a:ln w="1588" cap="flat">
            <a:solidFill>
              <a:srgbClr val="FDFD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flipH="1">
            <a:off x="8260732" y="1205707"/>
            <a:ext cx="1011220" cy="2814637"/>
          </a:xfrm>
          <a:prstGeom prst="line">
            <a:avLst/>
          </a:prstGeom>
          <a:noFill/>
          <a:ln w="19050" cap="flat">
            <a:solidFill>
              <a:srgbClr val="FDFD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4"/>
          <p:cNvSpPr>
            <a:spLocks noChangeShapeType="1"/>
          </p:cNvSpPr>
          <p:nvPr/>
        </p:nvSpPr>
        <p:spPr bwMode="auto">
          <a:xfrm>
            <a:off x="9252903" y="1194593"/>
            <a:ext cx="1149683" cy="2452692"/>
          </a:xfrm>
          <a:prstGeom prst="line">
            <a:avLst/>
          </a:prstGeom>
          <a:noFill/>
          <a:ln w="2857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15"/>
          <p:cNvSpPr>
            <a:spLocks noChangeShapeType="1"/>
          </p:cNvSpPr>
          <p:nvPr/>
        </p:nvSpPr>
        <p:spPr bwMode="auto">
          <a:xfrm flipH="1">
            <a:off x="8053546" y="1205707"/>
            <a:ext cx="1227153" cy="2460627"/>
          </a:xfrm>
          <a:prstGeom prst="line">
            <a:avLst/>
          </a:prstGeom>
          <a:noFill/>
          <a:ln w="28575" cap="flat">
            <a:solidFill>
              <a:srgbClr val="FF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9" name="Group 19"/>
          <p:cNvGrpSpPr>
            <a:grpSpLocks/>
          </p:cNvGrpSpPr>
          <p:nvPr/>
        </p:nvGrpSpPr>
        <p:grpSpPr bwMode="auto">
          <a:xfrm>
            <a:off x="9138642" y="783433"/>
            <a:ext cx="222251" cy="441326"/>
            <a:chOff x="5555" y="554"/>
            <a:chExt cx="140" cy="278"/>
          </a:xfrm>
        </p:grpSpPr>
        <p:sp>
          <p:nvSpPr>
            <p:cNvPr id="54" name="Oval 16"/>
            <p:cNvSpPr>
              <a:spLocks noChangeArrowheads="1"/>
            </p:cNvSpPr>
            <p:nvPr/>
          </p:nvSpPr>
          <p:spPr bwMode="auto">
            <a:xfrm>
              <a:off x="5627" y="808"/>
              <a:ext cx="25" cy="24"/>
            </a:xfrm>
            <a:prstGeom prst="ellipse">
              <a:avLst/>
            </a:prstGeom>
            <a:solidFill>
              <a:srgbClr val="D56A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17"/>
            <p:cNvSpPr>
              <a:spLocks noChangeArrowheads="1"/>
            </p:cNvSpPr>
            <p:nvPr/>
          </p:nvSpPr>
          <p:spPr bwMode="auto">
            <a:xfrm>
              <a:off x="5627" y="808"/>
              <a:ext cx="25" cy="24"/>
            </a:xfrm>
            <a:prstGeom prst="ellipse">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18"/>
            <p:cNvSpPr>
              <a:spLocks noChangeArrowheads="1"/>
            </p:cNvSpPr>
            <p:nvPr/>
          </p:nvSpPr>
          <p:spPr bwMode="auto">
            <a:xfrm>
              <a:off x="5555" y="554"/>
              <a:ext cx="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a:ln>
                    <a:noFill/>
                  </a:ln>
                  <a:solidFill>
                    <a:srgbClr val="FFFF00"/>
                  </a:solidFill>
                  <a:effectLst/>
                  <a:latin typeface="Times New Roman" panose="02020603050405020304" pitchFamily="18" charset="0"/>
                </a:rPr>
                <a:t>A</a:t>
              </a:r>
              <a:endParaRPr kumimoji="0" lang="en-US" altLang="en-US" sz="2400" b="0" u="none" strike="noStrike" cap="none" normalizeH="0" baseline="0" dirty="0">
                <a:ln>
                  <a:noFill/>
                </a:ln>
                <a:solidFill>
                  <a:srgbClr val="FFFF00"/>
                </a:solidFill>
                <a:effectLst/>
              </a:endParaRPr>
            </a:p>
          </p:txBody>
        </p:sp>
      </p:grpSp>
      <p:grpSp>
        <p:nvGrpSpPr>
          <p:cNvPr id="40" name="Group 23"/>
          <p:cNvGrpSpPr>
            <a:grpSpLocks/>
          </p:cNvGrpSpPr>
          <p:nvPr/>
        </p:nvGrpSpPr>
        <p:grpSpPr bwMode="auto">
          <a:xfrm>
            <a:off x="9252919" y="3707606"/>
            <a:ext cx="241300" cy="369888"/>
            <a:chOff x="5627" y="2396"/>
            <a:chExt cx="152" cy="233"/>
          </a:xfrm>
        </p:grpSpPr>
        <p:sp>
          <p:nvSpPr>
            <p:cNvPr id="51" name="Oval 20"/>
            <p:cNvSpPr>
              <a:spLocks noChangeArrowheads="1"/>
            </p:cNvSpPr>
            <p:nvPr/>
          </p:nvSpPr>
          <p:spPr bwMode="auto">
            <a:xfrm>
              <a:off x="5627" y="2399"/>
              <a:ext cx="25" cy="24"/>
            </a:xfrm>
            <a:prstGeom prst="ellipse">
              <a:avLst/>
            </a:prstGeom>
            <a:solidFill>
              <a:srgbClr val="D56A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21"/>
            <p:cNvSpPr>
              <a:spLocks noChangeArrowheads="1"/>
            </p:cNvSpPr>
            <p:nvPr/>
          </p:nvSpPr>
          <p:spPr bwMode="auto">
            <a:xfrm>
              <a:off x="5627" y="2399"/>
              <a:ext cx="25" cy="24"/>
            </a:xfrm>
            <a:prstGeom prst="ellipse">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22"/>
            <p:cNvSpPr>
              <a:spLocks noChangeArrowheads="1"/>
            </p:cNvSpPr>
            <p:nvPr/>
          </p:nvSpPr>
          <p:spPr bwMode="auto">
            <a:xfrm>
              <a:off x="5639" y="2396"/>
              <a:ext cx="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solidFill>
                    <a:srgbClr val="FFFF00"/>
                  </a:solidFill>
                  <a:effectLst/>
                  <a:latin typeface="Times New Roman" panose="02020603050405020304" pitchFamily="18" charset="0"/>
                </a:rPr>
                <a:t>O</a:t>
              </a:r>
              <a:endParaRPr kumimoji="0" lang="en-US" altLang="en-US" sz="2400" u="none" strike="noStrike" cap="none" normalizeH="0" baseline="0" dirty="0">
                <a:ln>
                  <a:noFill/>
                </a:ln>
                <a:solidFill>
                  <a:srgbClr val="FFFF00"/>
                </a:solidFill>
                <a:effectLst/>
              </a:endParaRPr>
            </a:p>
          </p:txBody>
        </p:sp>
      </p:grpSp>
      <p:grpSp>
        <p:nvGrpSpPr>
          <p:cNvPr id="41" name="Group 27"/>
          <p:cNvGrpSpPr>
            <a:grpSpLocks/>
          </p:cNvGrpSpPr>
          <p:nvPr/>
        </p:nvGrpSpPr>
        <p:grpSpPr bwMode="auto">
          <a:xfrm>
            <a:off x="7925766" y="3852069"/>
            <a:ext cx="344488" cy="369888"/>
            <a:chOff x="4791" y="2487"/>
            <a:chExt cx="217" cy="233"/>
          </a:xfrm>
        </p:grpSpPr>
        <p:sp>
          <p:nvSpPr>
            <p:cNvPr id="48" name="Oval 24"/>
            <p:cNvSpPr>
              <a:spLocks noChangeArrowheads="1"/>
            </p:cNvSpPr>
            <p:nvPr/>
          </p:nvSpPr>
          <p:spPr bwMode="auto">
            <a:xfrm>
              <a:off x="4984" y="2593"/>
              <a:ext cx="24" cy="24"/>
            </a:xfrm>
            <a:prstGeom prst="ellipse">
              <a:avLst/>
            </a:prstGeom>
            <a:solidFill>
              <a:srgbClr val="D56A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25"/>
            <p:cNvSpPr>
              <a:spLocks noChangeArrowheads="1"/>
            </p:cNvSpPr>
            <p:nvPr/>
          </p:nvSpPr>
          <p:spPr bwMode="auto">
            <a:xfrm>
              <a:off x="4984" y="2593"/>
              <a:ext cx="24" cy="24"/>
            </a:xfrm>
            <a:prstGeom prst="ellipse">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26"/>
            <p:cNvSpPr>
              <a:spLocks noChangeArrowheads="1"/>
            </p:cNvSpPr>
            <p:nvPr/>
          </p:nvSpPr>
          <p:spPr bwMode="auto">
            <a:xfrm>
              <a:off x="4791" y="2487"/>
              <a:ext cx="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a:ln>
                    <a:noFill/>
                  </a:ln>
                  <a:solidFill>
                    <a:srgbClr val="FFFF00"/>
                  </a:solidFill>
                  <a:effectLst/>
                  <a:latin typeface="Times New Roman" panose="02020603050405020304" pitchFamily="18" charset="0"/>
                </a:rPr>
                <a:t>C</a:t>
              </a:r>
              <a:endParaRPr kumimoji="0" lang="en-US" altLang="en-US" sz="2400" b="0" u="none" strike="noStrike" cap="none" normalizeH="0" baseline="0" dirty="0">
                <a:ln>
                  <a:noFill/>
                </a:ln>
                <a:solidFill>
                  <a:srgbClr val="FFFF00"/>
                </a:solidFill>
                <a:effectLst/>
              </a:endParaRPr>
            </a:p>
          </p:txBody>
        </p:sp>
      </p:grpSp>
      <p:grpSp>
        <p:nvGrpSpPr>
          <p:cNvPr id="42" name="Group 30"/>
          <p:cNvGrpSpPr>
            <a:grpSpLocks/>
          </p:cNvGrpSpPr>
          <p:nvPr/>
        </p:nvGrpSpPr>
        <p:grpSpPr bwMode="auto">
          <a:xfrm>
            <a:off x="10421303" y="3639345"/>
            <a:ext cx="38100" cy="38100"/>
            <a:chOff x="6363" y="2353"/>
            <a:chExt cx="24" cy="24"/>
          </a:xfrm>
        </p:grpSpPr>
        <p:sp>
          <p:nvSpPr>
            <p:cNvPr id="46" name="Oval 28"/>
            <p:cNvSpPr>
              <a:spLocks noChangeArrowheads="1"/>
            </p:cNvSpPr>
            <p:nvPr/>
          </p:nvSpPr>
          <p:spPr bwMode="auto">
            <a:xfrm>
              <a:off x="6363" y="2353"/>
              <a:ext cx="24" cy="24"/>
            </a:xfrm>
            <a:prstGeom prst="ellipse">
              <a:avLst/>
            </a:prstGeom>
            <a:solidFill>
              <a:srgbClr val="D56A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29"/>
            <p:cNvSpPr>
              <a:spLocks noChangeArrowheads="1"/>
            </p:cNvSpPr>
            <p:nvPr/>
          </p:nvSpPr>
          <p:spPr bwMode="auto">
            <a:xfrm>
              <a:off x="6363" y="2353"/>
              <a:ext cx="24" cy="24"/>
            </a:xfrm>
            <a:prstGeom prst="ellipse">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 name="TextBox 60"/>
          <p:cNvSpPr txBox="1"/>
          <p:nvPr/>
        </p:nvSpPr>
        <p:spPr>
          <a:xfrm>
            <a:off x="10357876" y="3593669"/>
            <a:ext cx="340329" cy="461665"/>
          </a:xfrm>
          <a:prstGeom prst="rect">
            <a:avLst/>
          </a:prstGeom>
          <a:noFill/>
        </p:spPr>
        <p:txBody>
          <a:bodyPr wrap="square" rtlCol="0">
            <a:spAutoFit/>
          </a:bodyPr>
          <a:lstStyle/>
          <a:p>
            <a:r>
              <a:rPr lang="vi-VN" sz="2400" b="1" dirty="0">
                <a:solidFill>
                  <a:srgbClr val="FFFF00"/>
                </a:solidFill>
              </a:rPr>
              <a:t>D</a:t>
            </a:r>
            <a:endParaRPr lang="en-US" sz="2400" b="1" dirty="0">
              <a:solidFill>
                <a:srgbClr val="FFFF00"/>
              </a:solidFill>
            </a:endParaRPr>
          </a:p>
        </p:txBody>
      </p:sp>
      <p:sp>
        <p:nvSpPr>
          <p:cNvPr id="73" name="TextBox 3"/>
          <p:cNvSpPr txBox="1">
            <a:spLocks noChangeArrowheads="1"/>
          </p:cNvSpPr>
          <p:nvPr/>
        </p:nvSpPr>
        <p:spPr bwMode="auto">
          <a:xfrm>
            <a:off x="10287952" y="1821619"/>
            <a:ext cx="179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b="1" dirty="0">
                <a:solidFill>
                  <a:srgbClr val="FFFF00"/>
                </a:solidFill>
              </a:rPr>
              <a:t>Đường sinh</a:t>
            </a:r>
            <a:endParaRPr lang="en-US" altLang="en-US" sz="2000" b="1" dirty="0">
              <a:solidFill>
                <a:srgbClr val="FFFF00"/>
              </a:solidFill>
            </a:endParaRPr>
          </a:p>
        </p:txBody>
      </p:sp>
      <p:sp>
        <p:nvSpPr>
          <p:cNvPr id="74" name="TextBox 4"/>
          <p:cNvSpPr txBox="1">
            <a:spLocks noChangeArrowheads="1"/>
          </p:cNvSpPr>
          <p:nvPr/>
        </p:nvSpPr>
        <p:spPr bwMode="auto">
          <a:xfrm>
            <a:off x="9974659" y="4726721"/>
            <a:ext cx="9667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b="1" dirty="0">
                <a:solidFill>
                  <a:srgbClr val="FFFF00"/>
                </a:solidFill>
              </a:rPr>
              <a:t>Đáy </a:t>
            </a:r>
            <a:endParaRPr lang="en-US" altLang="en-US" sz="2000" b="1" dirty="0">
              <a:solidFill>
                <a:srgbClr val="FFFF00"/>
              </a:solidFill>
            </a:endParaRPr>
          </a:p>
        </p:txBody>
      </p:sp>
      <p:sp>
        <p:nvSpPr>
          <p:cNvPr id="75" name="Line 40"/>
          <p:cNvSpPr>
            <a:spLocks noChangeShapeType="1"/>
          </p:cNvSpPr>
          <p:nvPr/>
        </p:nvSpPr>
        <p:spPr bwMode="auto">
          <a:xfrm flipV="1">
            <a:off x="9827577" y="2240877"/>
            <a:ext cx="727075" cy="125412"/>
          </a:xfrm>
          <a:prstGeom prst="line">
            <a:avLst/>
          </a:prstGeom>
          <a:noFill/>
          <a:ln w="1270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43"/>
          <p:cNvSpPr>
            <a:spLocks/>
          </p:cNvSpPr>
          <p:nvPr/>
        </p:nvSpPr>
        <p:spPr bwMode="auto">
          <a:xfrm>
            <a:off x="9293446" y="1139200"/>
            <a:ext cx="796925" cy="798512"/>
          </a:xfrm>
          <a:custGeom>
            <a:avLst/>
            <a:gdLst>
              <a:gd name="T0" fmla="*/ 0 w 192"/>
              <a:gd name="T1" fmla="*/ 2147483646 h 144"/>
              <a:gd name="T2" fmla="*/ 2147483646 w 192"/>
              <a:gd name="T3" fmla="*/ 2147483646 h 144"/>
              <a:gd name="T4" fmla="*/ 2147483646 w 192"/>
              <a:gd name="T5" fmla="*/ 0 h 144"/>
              <a:gd name="T6" fmla="*/ 0 60000 65536"/>
              <a:gd name="T7" fmla="*/ 0 60000 65536"/>
              <a:gd name="T8" fmla="*/ 0 60000 65536"/>
            </a:gdLst>
            <a:ahLst/>
            <a:cxnLst>
              <a:cxn ang="T6">
                <a:pos x="T0" y="T1"/>
              </a:cxn>
              <a:cxn ang="T7">
                <a:pos x="T2" y="T3"/>
              </a:cxn>
              <a:cxn ang="T8">
                <a:pos x="T4" y="T5"/>
              </a:cxn>
            </a:cxnLst>
            <a:rect l="0" t="0" r="r" b="b"/>
            <a:pathLst>
              <a:path w="192" h="144">
                <a:moveTo>
                  <a:pt x="0" y="144"/>
                </a:moveTo>
                <a:cubicBezTo>
                  <a:pt x="32" y="132"/>
                  <a:pt x="64" y="120"/>
                  <a:pt x="96" y="96"/>
                </a:cubicBezTo>
                <a:cubicBezTo>
                  <a:pt x="128" y="72"/>
                  <a:pt x="160" y="36"/>
                  <a:pt x="192" y="0"/>
                </a:cubicBezTo>
              </a:path>
            </a:pathLst>
          </a:custGeom>
          <a:noFill/>
          <a:ln w="19050">
            <a:solidFill>
              <a:srgbClr val="FFFF00"/>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46"/>
          <p:cNvSpPr>
            <a:spLocks noChangeShapeType="1"/>
          </p:cNvSpPr>
          <p:nvPr/>
        </p:nvSpPr>
        <p:spPr bwMode="auto">
          <a:xfrm>
            <a:off x="9638394" y="4074855"/>
            <a:ext cx="512001" cy="639640"/>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Box 2"/>
          <p:cNvSpPr txBox="1">
            <a:spLocks noChangeArrowheads="1"/>
          </p:cNvSpPr>
          <p:nvPr/>
        </p:nvSpPr>
        <p:spPr bwMode="auto">
          <a:xfrm>
            <a:off x="9519502" y="850299"/>
            <a:ext cx="164592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b="1" dirty="0">
                <a:solidFill>
                  <a:srgbClr val="FFFF00"/>
                </a:solidFill>
              </a:rPr>
              <a:t>Đường cao</a:t>
            </a:r>
            <a:endParaRPr lang="en-US" altLang="en-US" sz="2000" b="1" dirty="0">
              <a:solidFill>
                <a:srgbClr val="FFFF00"/>
              </a:solidFill>
            </a:endParaRPr>
          </a:p>
        </p:txBody>
      </p:sp>
      <p:cxnSp>
        <p:nvCxnSpPr>
          <p:cNvPr id="63" name="Straight Arrow Connector 62"/>
          <p:cNvCxnSpPr>
            <a:stCxn id="16" idx="27"/>
          </p:cNvCxnSpPr>
          <p:nvPr/>
        </p:nvCxnSpPr>
        <p:spPr>
          <a:xfrm flipH="1">
            <a:off x="8653225" y="3877906"/>
            <a:ext cx="119450" cy="84881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836409" y="4726721"/>
            <a:ext cx="1683094" cy="400110"/>
          </a:xfrm>
          <a:prstGeom prst="rect">
            <a:avLst/>
          </a:prstGeom>
          <a:noFill/>
        </p:spPr>
        <p:txBody>
          <a:bodyPr wrap="square" rtlCol="0">
            <a:spAutoFit/>
          </a:bodyPr>
          <a:lstStyle/>
          <a:p>
            <a:r>
              <a:rPr lang="vi-VN" sz="2000" dirty="0">
                <a:solidFill>
                  <a:srgbClr val="FFFF00"/>
                </a:solidFill>
              </a:rPr>
              <a:t>Bán kính đáy</a:t>
            </a:r>
            <a:endParaRPr lang="en-US" sz="2000" dirty="0">
              <a:solidFill>
                <a:srgbClr val="FFFF00"/>
              </a:solidFill>
            </a:endParaRPr>
          </a:p>
        </p:txBody>
      </p:sp>
      <p:sp>
        <p:nvSpPr>
          <p:cNvPr id="3" name="TextBox 2"/>
          <p:cNvSpPr txBox="1"/>
          <p:nvPr/>
        </p:nvSpPr>
        <p:spPr>
          <a:xfrm>
            <a:off x="1538200" y="598767"/>
            <a:ext cx="3438699" cy="523220"/>
          </a:xfrm>
          <a:prstGeom prst="rect">
            <a:avLst/>
          </a:prstGeom>
          <a:noFill/>
        </p:spPr>
        <p:txBody>
          <a:bodyPr wrap="square" rtlCol="0">
            <a:spAutoFit/>
          </a:bodyPr>
          <a:lstStyle/>
          <a:p>
            <a:r>
              <a:rPr lang="en-US" altLang="en-US" sz="2800" b="1" dirty="0">
                <a:solidFill>
                  <a:srgbClr val="FFFF00"/>
                </a:solidFill>
                <a:latin typeface="Times New Roman" panose="02020603050405020304" pitchFamily="18" charset="0"/>
                <a:cs typeface="Times New Roman" panose="02020603050405020304" pitchFamily="18" charset="0"/>
              </a:rPr>
              <a:t>1</a:t>
            </a:r>
            <a:r>
              <a:rPr lang="vi-VN" altLang="en-US" sz="2800" b="1" dirty="0">
                <a:solidFill>
                  <a:srgbClr val="FFFF00"/>
                </a:solidFill>
                <a:latin typeface="Times New Roman" panose="02020603050405020304" pitchFamily="18" charset="0"/>
                <a:cs typeface="Times New Roman" panose="02020603050405020304" pitchFamily="18" charset="0"/>
              </a:rPr>
              <a:t>.</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Hình</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nón</a:t>
            </a:r>
            <a:r>
              <a:rPr lang="vi-VN" altLang="en-US" sz="2800" b="1" dirty="0">
                <a:solidFill>
                  <a:srgbClr val="FFFF00"/>
                </a:solidFill>
                <a:latin typeface="Times New Roman" panose="02020603050405020304" pitchFamily="18" charset="0"/>
                <a:cs typeface="Times New Roman" panose="02020603050405020304" pitchFamily="18" charset="0"/>
              </a:rPr>
              <a:t>.</a:t>
            </a:r>
            <a:r>
              <a:rPr lang="en-US" altLang="en-US" sz="2800" b="1" dirty="0">
                <a:solidFill>
                  <a:srgbClr val="FFFF00"/>
                </a:solidFill>
                <a:latin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4876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91"/>
                                        </p:tgtEl>
                                        <p:attrNameLst>
                                          <p:attrName>style.visibility</p:attrName>
                                        </p:attrNameLst>
                                      </p:cBhvr>
                                      <p:to>
                                        <p:strVal val="visible"/>
                                      </p:to>
                                    </p:set>
                                    <p:anim calcmode="lin" valueType="num">
                                      <p:cBhvr additive="base">
                                        <p:cTn id="7" dur="500" fill="hold"/>
                                        <p:tgtEl>
                                          <p:spTgt spid="19491"/>
                                        </p:tgtEl>
                                        <p:attrNameLst>
                                          <p:attrName>ppt_x</p:attrName>
                                        </p:attrNameLst>
                                      </p:cBhvr>
                                      <p:tavLst>
                                        <p:tav tm="0">
                                          <p:val>
                                            <p:strVal val="0-#ppt_w/2"/>
                                          </p:val>
                                        </p:tav>
                                        <p:tav tm="100000">
                                          <p:val>
                                            <p:strVal val="#ppt_x"/>
                                          </p:val>
                                        </p:tav>
                                      </p:tavLst>
                                    </p:anim>
                                    <p:anim calcmode="lin" valueType="num">
                                      <p:cBhvr additive="base">
                                        <p:cTn id="8" dur="500" fill="hold"/>
                                        <p:tgtEl>
                                          <p:spTgt spid="194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barn(inVertical)">
                                      <p:cBhvr>
                                        <p:cTn id="16" dur="5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491">
                                            <p:txEl>
                                              <p:pRg st="0" end="0"/>
                                            </p:txEl>
                                          </p:spTgt>
                                        </p:tgtEl>
                                        <p:attrNameLst>
                                          <p:attrName>style.visibility</p:attrName>
                                        </p:attrNameLst>
                                      </p:cBhvr>
                                      <p:to>
                                        <p:strVal val="visible"/>
                                      </p:to>
                                    </p:set>
                                    <p:animEffect transition="in" filter="barn(inVertical)">
                                      <p:cBhvr>
                                        <p:cTn id="21" dur="500"/>
                                        <p:tgtEl>
                                          <p:spTgt spid="1949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491">
                                            <p:txEl>
                                              <p:pRg st="1" end="1"/>
                                            </p:txEl>
                                          </p:spTgt>
                                        </p:tgtEl>
                                        <p:attrNameLst>
                                          <p:attrName>style.visibility</p:attrName>
                                        </p:attrNameLst>
                                      </p:cBhvr>
                                      <p:to>
                                        <p:strVal val="visible"/>
                                      </p:to>
                                    </p:set>
                                    <p:animEffect transition="in" filter="barn(inVertical)">
                                      <p:cBhvr>
                                        <p:cTn id="26" dur="500"/>
                                        <p:tgtEl>
                                          <p:spTgt spid="1949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barn(inVertical)">
                                      <p:cBhvr>
                                        <p:cTn id="31" dur="500"/>
                                        <p:tgtEl>
                                          <p:spTgt spid="7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arn(inVertical)">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491">
                                            <p:txEl>
                                              <p:pRg st="2" end="2"/>
                                            </p:txEl>
                                          </p:spTgt>
                                        </p:tgtEl>
                                        <p:attrNameLst>
                                          <p:attrName>style.visibility</p:attrName>
                                        </p:attrNameLst>
                                      </p:cBhvr>
                                      <p:to>
                                        <p:strVal val="visible"/>
                                      </p:to>
                                    </p:set>
                                    <p:animEffect transition="in" filter="barn(inVertical)">
                                      <p:cBhvr>
                                        <p:cTn id="39" dur="500"/>
                                        <p:tgtEl>
                                          <p:spTgt spid="1949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491">
                                            <p:txEl>
                                              <p:pRg st="3" end="3"/>
                                            </p:txEl>
                                          </p:spTgt>
                                        </p:tgtEl>
                                        <p:attrNameLst>
                                          <p:attrName>style.visibility</p:attrName>
                                        </p:attrNameLst>
                                      </p:cBhvr>
                                      <p:to>
                                        <p:strVal val="visible"/>
                                      </p:to>
                                    </p:set>
                                    <p:animEffect transition="in" filter="barn(inVertical)">
                                      <p:cBhvr>
                                        <p:cTn id="44" dur="500"/>
                                        <p:tgtEl>
                                          <p:spTgt spid="19491">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barn(inVertical)">
                                      <p:cBhvr>
                                        <p:cTn id="49" dur="500"/>
                                        <p:tgtEl>
                                          <p:spTgt spid="7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inVertical)">
                                      <p:cBhvr>
                                        <p:cTn id="52" dur="500"/>
                                        <p:tgtEl>
                                          <p:spTgt spid="7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491">
                                            <p:txEl>
                                              <p:pRg st="4" end="4"/>
                                            </p:txEl>
                                          </p:spTgt>
                                        </p:tgtEl>
                                        <p:attrNameLst>
                                          <p:attrName>style.visibility</p:attrName>
                                        </p:attrNameLst>
                                      </p:cBhvr>
                                      <p:to>
                                        <p:strVal val="visible"/>
                                      </p:to>
                                    </p:set>
                                    <p:animEffect transition="in" filter="barn(inVertical)">
                                      <p:cBhvr>
                                        <p:cTn id="57" dur="500"/>
                                        <p:tgtEl>
                                          <p:spTgt spid="1949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arn(inVertical)">
                                      <p:cBhvr>
                                        <p:cTn id="62" dur="500"/>
                                        <p:tgtEl>
                                          <p:spTgt spid="6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barn(inVertical)">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9491">
                                            <p:txEl>
                                              <p:pRg st="5" end="5"/>
                                            </p:txEl>
                                          </p:spTgt>
                                        </p:tgtEl>
                                        <p:attrNameLst>
                                          <p:attrName>style.visibility</p:attrName>
                                        </p:attrNameLst>
                                      </p:cBhvr>
                                      <p:to>
                                        <p:strVal val="visible"/>
                                      </p:to>
                                    </p:set>
                                    <p:animEffect transition="in" filter="barn(inVertical)">
                                      <p:cBhvr>
                                        <p:cTn id="70" dur="500"/>
                                        <p:tgtEl>
                                          <p:spTgt spid="19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1" grpId="0"/>
      <p:bldP spid="73" grpId="0"/>
      <p:bldP spid="74" grpId="0"/>
      <p:bldP spid="75" grpId="0" animBg="1"/>
      <p:bldP spid="76" grpId="0" animBg="1"/>
      <p:bldP spid="77" grpId="0" animBg="1"/>
      <p:bldP spid="78"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8"/>
          <p:cNvSpPr txBox="1">
            <a:spLocks noChangeArrowheads="1"/>
          </p:cNvSpPr>
          <p:nvPr/>
        </p:nvSpPr>
        <p:spPr bwMode="auto">
          <a:xfrm>
            <a:off x="1000821" y="189214"/>
            <a:ext cx="772547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err="1">
                <a:solidFill>
                  <a:schemeClr val="bg1"/>
                </a:solidFill>
                <a:latin typeface="Times New Roman" panose="02020603050405020304" pitchFamily="18" charset="0"/>
              </a:rPr>
              <a:t>Chiếc</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nón</a:t>
            </a:r>
            <a:r>
              <a:rPr lang="vi-VN" altLang="en-US" sz="2400" dirty="0">
                <a:solidFill>
                  <a:schemeClr val="bg1"/>
                </a:solidFill>
                <a:latin typeface="Times New Roman" panose="02020603050405020304" pitchFamily="18" charset="0"/>
              </a:rPr>
              <a:t> ( hình vẽ )</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có</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dạng</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mặt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xung</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quanh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của</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một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hình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nón</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Quan</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sát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hình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và</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cho</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biết</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đâu</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là</a:t>
            </a:r>
            <a:r>
              <a:rPr lang="en-US" altLang="en-US" sz="2400" dirty="0">
                <a:solidFill>
                  <a:schemeClr val="bg1"/>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đường</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tròn</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đáy</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đâu</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là</a:t>
            </a:r>
            <a:r>
              <a:rPr lang="en-US" altLang="en-US" sz="2400" dirty="0">
                <a:solidFill>
                  <a:schemeClr val="bg1"/>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mặt</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xung</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quanh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đâu</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là</a:t>
            </a:r>
            <a:r>
              <a:rPr lang="en-US" altLang="en-US" sz="2400" dirty="0">
                <a:solidFill>
                  <a:schemeClr val="bg1"/>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đường</a:t>
            </a:r>
            <a:r>
              <a:rPr lang="en-US" altLang="en-US" sz="2400" dirty="0">
                <a:solidFill>
                  <a:srgbClr val="FFFF00"/>
                </a:solidFill>
                <a:latin typeface="Times New Roman" panose="02020603050405020304" pitchFamily="18" charset="0"/>
              </a:rPr>
              <a:t> </a:t>
            </a:r>
            <a:r>
              <a:rPr lang="en-US" altLang="en-US" sz="2400" dirty="0" err="1">
                <a:solidFill>
                  <a:srgbClr val="FFFF00"/>
                </a:solidFill>
                <a:latin typeface="Times New Roman" panose="02020603050405020304" pitchFamily="18" charset="0"/>
              </a:rPr>
              <a:t>sinh</a:t>
            </a:r>
            <a:r>
              <a:rPr lang="en-US" altLang="en-US" sz="2400" dirty="0">
                <a:solidFill>
                  <a:srgbClr val="FFFF00"/>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của</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hình</a:t>
            </a:r>
            <a:r>
              <a:rPr lang="en-US" altLang="en-US" sz="2400" dirty="0">
                <a:solidFill>
                  <a:schemeClr val="bg1"/>
                </a:solidFill>
                <a:latin typeface="Times New Roman" panose="02020603050405020304" pitchFamily="18" charset="0"/>
              </a:rPr>
              <a:t> </a:t>
            </a:r>
            <a:r>
              <a:rPr lang="en-US" altLang="en-US" sz="2400" dirty="0" err="1">
                <a:solidFill>
                  <a:schemeClr val="bg1"/>
                </a:solidFill>
                <a:latin typeface="Times New Roman" panose="02020603050405020304" pitchFamily="18" charset="0"/>
              </a:rPr>
              <a:t>nón</a:t>
            </a:r>
            <a:endParaRPr lang="en-US" altLang="en-US" sz="2400" dirty="0">
              <a:solidFill>
                <a:schemeClr val="bg1"/>
              </a:solidFill>
              <a:latin typeface="Times New Roman" panose="02020603050405020304" pitchFamily="18" charset="0"/>
            </a:endParaRPr>
          </a:p>
        </p:txBody>
      </p:sp>
      <p:pic>
        <p:nvPicPr>
          <p:cNvPr id="2052" name="Picture 4" descr="Nón lá Hà Nội Mới 100%, giá: 28.000đ, gọi: 0984 694 688, Huyệ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520" y="1581697"/>
            <a:ext cx="5695076"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8048" y="1389364"/>
            <a:ext cx="5686360" cy="3323987"/>
          </a:xfrm>
          <a:prstGeom prst="rect">
            <a:avLst/>
          </a:prstGeom>
          <a:noFill/>
        </p:spPr>
        <p:txBody>
          <a:bodyPr wrap="square" rtlCol="0">
            <a:spAutoFit/>
          </a:bodyPr>
          <a:lstStyle/>
          <a:p>
            <a:pPr>
              <a:lnSpc>
                <a:spcPct val="150000"/>
              </a:lnSpc>
            </a:pPr>
            <a:r>
              <a:rPr lang="vi-VN" sz="2000" b="1" dirty="0">
                <a:solidFill>
                  <a:srgbClr val="FFFF00"/>
                </a:solidFill>
              </a:rPr>
              <a:t>Trả lời :</a:t>
            </a:r>
          </a:p>
          <a:p>
            <a:pPr marL="285750" indent="-285750">
              <a:lnSpc>
                <a:spcPct val="150000"/>
              </a:lnSpc>
              <a:buFont typeface="Wingdings" panose="05000000000000000000" pitchFamily="2" charset="2"/>
              <a:buChar char="Ø"/>
            </a:pPr>
            <a:r>
              <a:rPr lang="vi-VN" sz="2000" dirty="0">
                <a:solidFill>
                  <a:srgbClr val="FFFF00"/>
                </a:solidFill>
              </a:rPr>
              <a:t>Đường tròn đáy </a:t>
            </a:r>
            <a:r>
              <a:rPr lang="vi-VN" sz="2000" dirty="0">
                <a:solidFill>
                  <a:schemeClr val="bg1"/>
                </a:solidFill>
              </a:rPr>
              <a:t>là phần vành rộng nhất của nón.</a:t>
            </a:r>
          </a:p>
          <a:p>
            <a:pPr marL="285750" indent="-285750">
              <a:lnSpc>
                <a:spcPct val="150000"/>
              </a:lnSpc>
              <a:buFont typeface="Wingdings" panose="05000000000000000000" pitchFamily="2" charset="2"/>
              <a:buChar char="Ø"/>
            </a:pPr>
            <a:r>
              <a:rPr lang="vi-VN" sz="2000" dirty="0">
                <a:solidFill>
                  <a:srgbClr val="FFFF00"/>
                </a:solidFill>
              </a:rPr>
              <a:t>Mặt xung quanh </a:t>
            </a:r>
            <a:r>
              <a:rPr lang="vi-VN" sz="2000" dirty="0">
                <a:solidFill>
                  <a:schemeClr val="bg1"/>
                </a:solidFill>
              </a:rPr>
              <a:t>là phần bên ngoài của nón, tính từ đỉnh nón đến đường tròn đáy.</a:t>
            </a:r>
          </a:p>
          <a:p>
            <a:pPr marL="285750" indent="-285750">
              <a:lnSpc>
                <a:spcPct val="150000"/>
              </a:lnSpc>
              <a:buFont typeface="Wingdings" panose="05000000000000000000" pitchFamily="2" charset="2"/>
              <a:buChar char="Ø"/>
            </a:pPr>
            <a:r>
              <a:rPr lang="vi-VN" sz="2000" dirty="0">
                <a:solidFill>
                  <a:srgbClr val="FFFF00"/>
                </a:solidFill>
              </a:rPr>
              <a:t>Đường sinh </a:t>
            </a:r>
            <a:r>
              <a:rPr lang="vi-VN" sz="2000" dirty="0">
                <a:solidFill>
                  <a:schemeClr val="bg1"/>
                </a:solidFill>
              </a:rPr>
              <a:t>là đoạn thẳng bất kỳ nối từ đỉnh đến đường tròn đáy</a:t>
            </a:r>
          </a:p>
        </p:txBody>
      </p:sp>
      <p:cxnSp>
        <p:nvCxnSpPr>
          <p:cNvPr id="5" name="Straight Arrow Connector 4"/>
          <p:cNvCxnSpPr/>
          <p:nvPr/>
        </p:nvCxnSpPr>
        <p:spPr>
          <a:xfrm flipV="1">
            <a:off x="5066594" y="3967353"/>
            <a:ext cx="1435608" cy="50292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72543" y="4441864"/>
            <a:ext cx="2002536" cy="400110"/>
          </a:xfrm>
          <a:prstGeom prst="rect">
            <a:avLst/>
          </a:prstGeom>
          <a:noFill/>
        </p:spPr>
        <p:txBody>
          <a:bodyPr wrap="square" rtlCol="0">
            <a:spAutoFit/>
          </a:bodyPr>
          <a:lstStyle/>
          <a:p>
            <a:r>
              <a:rPr lang="vi-VN" sz="2000" dirty="0">
                <a:solidFill>
                  <a:srgbClr val="FFFF00"/>
                </a:solidFill>
              </a:rPr>
              <a:t>Đường tròn đáy</a:t>
            </a:r>
            <a:endParaRPr lang="en-US" sz="2000" dirty="0">
              <a:solidFill>
                <a:srgbClr val="FFFF00"/>
              </a:solidFill>
            </a:endParaRPr>
          </a:p>
        </p:txBody>
      </p:sp>
      <p:cxnSp>
        <p:nvCxnSpPr>
          <p:cNvPr id="10" name="Straight Arrow Connector 9"/>
          <p:cNvCxnSpPr/>
          <p:nvPr/>
        </p:nvCxnSpPr>
        <p:spPr>
          <a:xfrm flipV="1">
            <a:off x="7690104" y="4626530"/>
            <a:ext cx="1440998" cy="150909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00" y="6041230"/>
            <a:ext cx="2122226" cy="400110"/>
          </a:xfrm>
          <a:prstGeom prst="rect">
            <a:avLst/>
          </a:prstGeom>
          <a:noFill/>
        </p:spPr>
        <p:txBody>
          <a:bodyPr wrap="square" rtlCol="0">
            <a:spAutoFit/>
          </a:bodyPr>
          <a:lstStyle/>
          <a:p>
            <a:r>
              <a:rPr lang="vi-VN" sz="2000" dirty="0">
                <a:solidFill>
                  <a:srgbClr val="FFFF00"/>
                </a:solidFill>
              </a:rPr>
              <a:t>Mặt xung quanh</a:t>
            </a:r>
            <a:endParaRPr lang="en-US" sz="2000" dirty="0">
              <a:solidFill>
                <a:srgbClr val="FFFF00"/>
              </a:solidFill>
            </a:endParaRPr>
          </a:p>
        </p:txBody>
      </p:sp>
      <p:cxnSp>
        <p:nvCxnSpPr>
          <p:cNvPr id="12" name="Straight Connector 11"/>
          <p:cNvCxnSpPr/>
          <p:nvPr/>
        </p:nvCxnSpPr>
        <p:spPr>
          <a:xfrm flipH="1">
            <a:off x="10017308" y="3028950"/>
            <a:ext cx="17958" cy="242430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007658" y="5149906"/>
            <a:ext cx="1032454" cy="118131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99173" y="6245352"/>
            <a:ext cx="1439771" cy="707886"/>
          </a:xfrm>
          <a:prstGeom prst="rect">
            <a:avLst/>
          </a:prstGeom>
          <a:noFill/>
        </p:spPr>
        <p:txBody>
          <a:bodyPr wrap="square" rtlCol="0">
            <a:spAutoFit/>
          </a:bodyPr>
          <a:lstStyle/>
          <a:p>
            <a:r>
              <a:rPr lang="vi-VN" sz="2000" dirty="0">
                <a:solidFill>
                  <a:srgbClr val="FFFF00"/>
                </a:solidFill>
              </a:rPr>
              <a:t>Đường sinh</a:t>
            </a:r>
            <a:endParaRPr lang="en-US" sz="2000" dirty="0">
              <a:solidFill>
                <a:srgbClr val="FFFF00"/>
              </a:solidFill>
            </a:endParaRPr>
          </a:p>
        </p:txBody>
      </p:sp>
      <p:sp>
        <p:nvSpPr>
          <p:cNvPr id="3" name="Rectangle 2"/>
          <p:cNvSpPr/>
          <p:nvPr/>
        </p:nvSpPr>
        <p:spPr>
          <a:xfrm>
            <a:off x="257241" y="189214"/>
            <a:ext cx="657160" cy="423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C000"/>
                </a:solidFill>
              </a:rPr>
              <a:t>?1</a:t>
            </a:r>
            <a:endParaRPr lang="en-US" sz="3200" b="1" dirty="0">
              <a:solidFill>
                <a:srgbClr val="FFC000"/>
              </a:solidFill>
            </a:endParaRPr>
          </a:p>
        </p:txBody>
      </p:sp>
    </p:spTree>
    <p:extLst>
      <p:ext uri="{BB962C8B-B14F-4D97-AF65-F5344CB8AC3E}">
        <p14:creationId xmlns:p14="http://schemas.microsoft.com/office/powerpoint/2010/main" val="346783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barn(inVertical)">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barn(inVertical)">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par>
                                <p:cTn id="52" presetID="16" presetClass="entr" presetSubtype="21"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animEffect transition="in" filter="barn(inVertical)">
                                      <p:cBhvr>
                                        <p:cTn id="6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4"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0"/>
          <p:cNvSpPr txBox="1">
            <a:spLocks noChangeArrowheads="1"/>
          </p:cNvSpPr>
          <p:nvPr/>
        </p:nvSpPr>
        <p:spPr bwMode="auto">
          <a:xfrm>
            <a:off x="485775" y="188522"/>
            <a:ext cx="5486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dirty="0">
                <a:solidFill>
                  <a:srgbClr val="FFFF00"/>
                </a:solidFill>
                <a:latin typeface="Times New Roman" panose="02020603050405020304" pitchFamily="18" charset="0"/>
              </a:rPr>
              <a:t>2. Diện tích xung quanh hình nón</a:t>
            </a:r>
            <a:endParaRPr lang="en-US" altLang="en-US" sz="2800" b="1" dirty="0">
              <a:solidFill>
                <a:srgbClr val="FFFF00"/>
              </a:solidFill>
              <a:latin typeface="Times New Roman" panose="02020603050405020304" pitchFamily="18" charset="0"/>
            </a:endParaRPr>
          </a:p>
        </p:txBody>
      </p:sp>
      <p:sp>
        <p:nvSpPr>
          <p:cNvPr id="12291" name="Oval 1"/>
          <p:cNvSpPr>
            <a:spLocks noChangeArrowheads="1"/>
          </p:cNvSpPr>
          <p:nvPr/>
        </p:nvSpPr>
        <p:spPr bwMode="auto">
          <a:xfrm>
            <a:off x="2993406" y="4044172"/>
            <a:ext cx="1628624" cy="1187715"/>
          </a:xfrm>
          <a:prstGeom prst="ellipse">
            <a:avLst/>
          </a:prstGeom>
          <a:noFill/>
          <a:ln w="1905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000" b="1" dirty="0">
                <a:solidFill>
                  <a:srgbClr val="FFFF00"/>
                </a:solidFill>
              </a:rPr>
              <a:t>Hình quạt </a:t>
            </a:r>
          </a:p>
          <a:p>
            <a:pPr algn="ctr" eaLnBrk="1" hangingPunct="1">
              <a:spcBef>
                <a:spcPct val="0"/>
              </a:spcBef>
              <a:buFontTx/>
              <a:buNone/>
            </a:pPr>
            <a:r>
              <a:rPr lang="vi-VN" altLang="en-US" sz="2000" b="1" dirty="0">
                <a:solidFill>
                  <a:srgbClr val="FFFF00"/>
                </a:solidFill>
              </a:rPr>
              <a:t>tròn </a:t>
            </a:r>
            <a:endParaRPr lang="en-US" altLang="en-US" sz="2000" b="1" dirty="0">
              <a:solidFill>
                <a:srgbClr val="FFFF00"/>
              </a:solidFill>
            </a:endParaRPr>
          </a:p>
        </p:txBody>
      </p:sp>
      <p:cxnSp>
        <p:nvCxnSpPr>
          <p:cNvPr id="12292" name="Straight Arrow Connector 3"/>
          <p:cNvCxnSpPr>
            <a:cxnSpLocks noChangeShapeType="1"/>
          </p:cNvCxnSpPr>
          <p:nvPr/>
        </p:nvCxnSpPr>
        <p:spPr bwMode="auto">
          <a:xfrm flipV="1">
            <a:off x="4632884" y="3665989"/>
            <a:ext cx="1217613" cy="906462"/>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3" name="TextBox 4"/>
          <p:cNvSpPr txBox="1">
            <a:spLocks noChangeArrowheads="1"/>
          </p:cNvSpPr>
          <p:nvPr/>
        </p:nvSpPr>
        <p:spPr bwMode="auto">
          <a:xfrm>
            <a:off x="5789746" y="3365230"/>
            <a:ext cx="3673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dirty="0">
                <a:solidFill>
                  <a:schemeClr val="bg1"/>
                </a:solidFill>
              </a:rPr>
              <a:t>Tâm S là đỉnh của hình nón.</a:t>
            </a:r>
            <a:endParaRPr lang="en-US" altLang="en-US" sz="2000" dirty="0">
              <a:solidFill>
                <a:schemeClr val="bg1"/>
              </a:solidFill>
            </a:endParaRPr>
          </a:p>
        </p:txBody>
      </p:sp>
      <p:cxnSp>
        <p:nvCxnSpPr>
          <p:cNvPr id="12294" name="Straight Arrow Connector 19"/>
          <p:cNvCxnSpPr>
            <a:cxnSpLocks noChangeShapeType="1"/>
          </p:cNvCxnSpPr>
          <p:nvPr/>
        </p:nvCxnSpPr>
        <p:spPr bwMode="auto">
          <a:xfrm flipV="1">
            <a:off x="4632884" y="4343436"/>
            <a:ext cx="1157677" cy="256182"/>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5" name="TextBox 6"/>
          <p:cNvSpPr txBox="1">
            <a:spLocks noChangeArrowheads="1"/>
          </p:cNvSpPr>
          <p:nvPr/>
        </p:nvSpPr>
        <p:spPr bwMode="auto">
          <a:xfrm>
            <a:off x="5777413" y="4031090"/>
            <a:ext cx="61289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dirty="0">
                <a:solidFill>
                  <a:schemeClr val="bg1"/>
                </a:solidFill>
              </a:rPr>
              <a:t>Bán kính SA bằng độ dài đường sinh của hình nón </a:t>
            </a:r>
            <a:endParaRPr lang="en-US" altLang="en-US" sz="2000" dirty="0">
              <a:solidFill>
                <a:schemeClr val="bg1"/>
              </a:solidFill>
            </a:endParaRPr>
          </a:p>
        </p:txBody>
      </p:sp>
      <p:cxnSp>
        <p:nvCxnSpPr>
          <p:cNvPr id="12296" name="Straight Arrow Connector 22"/>
          <p:cNvCxnSpPr>
            <a:cxnSpLocks noChangeShapeType="1"/>
          </p:cNvCxnSpPr>
          <p:nvPr/>
        </p:nvCxnSpPr>
        <p:spPr bwMode="auto">
          <a:xfrm>
            <a:off x="4686342" y="4610400"/>
            <a:ext cx="1121039" cy="318273"/>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7" name="TextBox 9"/>
          <p:cNvSpPr txBox="1">
            <a:spLocks noChangeArrowheads="1"/>
          </p:cNvSpPr>
          <p:nvPr/>
        </p:nvSpPr>
        <p:spPr bwMode="auto">
          <a:xfrm>
            <a:off x="5795266" y="4695707"/>
            <a:ext cx="6111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dirty="0">
                <a:solidFill>
                  <a:schemeClr val="bg1"/>
                </a:solidFill>
              </a:rPr>
              <a:t>Độ dài cung AA’A bằng bằng độ dài đường tròn đáy của hình nón  và bằng </a:t>
            </a:r>
            <a:endParaRPr lang="en-US" altLang="en-US" sz="2000" dirty="0">
              <a:solidFill>
                <a:schemeClr val="bg1"/>
              </a:solidFill>
            </a:endParaRPr>
          </a:p>
        </p:txBody>
      </p:sp>
      <mc:AlternateContent xmlns:mc="http://schemas.openxmlformats.org/markup-compatibility/2006" xmlns:a14="http://schemas.microsoft.com/office/drawing/2010/main">
        <mc:Choice Requires="a14">
          <p:sp>
            <p:nvSpPr>
              <p:cNvPr id="2" name="Rectangle 1"/>
              <p:cNvSpPr/>
              <p:nvPr/>
            </p:nvSpPr>
            <p:spPr>
              <a:xfrm>
                <a:off x="5972176" y="5613472"/>
                <a:ext cx="2239010" cy="494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FF00"/>
                              </a:solidFill>
                              <a:latin typeface="Cambria Math" panose="02040503050406030204" pitchFamily="18" charset="0"/>
                            </a:rPr>
                          </m:ctrlPr>
                        </m:sSubPr>
                        <m:e>
                          <m:r>
                            <a:rPr lang="en-US" sz="2400" b="1" i="1">
                              <a:solidFill>
                                <a:srgbClr val="FFFF00"/>
                              </a:solidFill>
                              <a:latin typeface="Cambria Math" panose="02040503050406030204" pitchFamily="18" charset="0"/>
                            </a:rPr>
                            <m:t>𝑺</m:t>
                          </m:r>
                        </m:e>
                        <m:sub>
                          <m:r>
                            <a:rPr lang="en-US" sz="2400" b="1" i="1">
                              <a:solidFill>
                                <a:srgbClr val="FFFF00"/>
                              </a:solidFill>
                              <a:latin typeface="Cambria Math" panose="02040503050406030204" pitchFamily="18" charset="0"/>
                            </a:rPr>
                            <m:t>𝒙𝒒</m:t>
                          </m:r>
                          <m:r>
                            <a:rPr lang="vi-VN" sz="2400" b="1" i="1" smtClean="0">
                              <a:solidFill>
                                <a:srgbClr val="FFFF00"/>
                              </a:solidFill>
                              <a:latin typeface="Cambria Math" panose="02040503050406030204" pitchFamily="18" charset="0"/>
                            </a:rPr>
                            <m:t> </m:t>
                          </m:r>
                          <m:r>
                            <a:rPr lang="vi-VN" sz="2400" b="1" i="1" smtClean="0">
                              <a:solidFill>
                                <a:srgbClr val="FFFF00"/>
                              </a:solidFill>
                              <a:latin typeface="Cambria Math" panose="02040503050406030204" pitchFamily="18" charset="0"/>
                            </a:rPr>
                            <m:t>𝒏</m:t>
                          </m:r>
                          <m:r>
                            <a:rPr lang="vi-VN" sz="2400" b="1" i="1" smtClean="0">
                              <a:solidFill>
                                <a:srgbClr val="FFFF00"/>
                              </a:solidFill>
                              <a:latin typeface="Cambria Math" panose="02040503050406030204" pitchFamily="18" charset="0"/>
                            </a:rPr>
                            <m:t>ó</m:t>
                          </m:r>
                          <m:r>
                            <a:rPr lang="vi-VN" sz="2400" b="1" i="1" smtClean="0">
                              <a:solidFill>
                                <a:srgbClr val="FFFF00"/>
                              </a:solidFill>
                              <a:latin typeface="Cambria Math" panose="02040503050406030204" pitchFamily="18" charset="0"/>
                            </a:rPr>
                            <m:t>𝒏</m:t>
                          </m:r>
                        </m:sub>
                      </m:sSub>
                      <m:r>
                        <a:rPr lang="en-US" sz="2400" b="1" i="0">
                          <a:solidFill>
                            <a:srgbClr val="FFFF00"/>
                          </a:solidFill>
                          <a:latin typeface="Cambria Math" panose="02040503050406030204" pitchFamily="18" charset="0"/>
                        </a:rPr>
                        <m:t>=</m:t>
                      </m:r>
                      <m:sSub>
                        <m:sSubPr>
                          <m:ctrlPr>
                            <a:rPr lang="en-US" sz="2400" b="1" i="1">
                              <a:solidFill>
                                <a:srgbClr val="FFFF00"/>
                              </a:solidFill>
                              <a:latin typeface="Cambria Math" panose="02040503050406030204" pitchFamily="18" charset="0"/>
                            </a:rPr>
                          </m:ctrlPr>
                        </m:sSubPr>
                        <m:e>
                          <m:r>
                            <a:rPr lang="en-US" sz="2400" b="1" i="1">
                              <a:solidFill>
                                <a:srgbClr val="FFFF00"/>
                              </a:solidFill>
                              <a:latin typeface="Cambria Math" panose="02040503050406030204" pitchFamily="18" charset="0"/>
                            </a:rPr>
                            <m:t>𝑺</m:t>
                          </m:r>
                        </m:e>
                        <m:sub>
                          <m:r>
                            <a:rPr lang="vi-VN" sz="2400" b="1" i="1" smtClean="0">
                              <a:solidFill>
                                <a:srgbClr val="FFFF00"/>
                              </a:solidFill>
                              <a:latin typeface="Cambria Math" panose="02040503050406030204" pitchFamily="18" charset="0"/>
                            </a:rPr>
                            <m:t>𝒒𝒖</m:t>
                          </m:r>
                          <m:r>
                            <a:rPr lang="vi-VN" sz="2400" b="1" i="1" smtClean="0">
                              <a:solidFill>
                                <a:srgbClr val="FFFF00"/>
                              </a:solidFill>
                              <a:latin typeface="Cambria Math" panose="02040503050406030204" pitchFamily="18" charset="0"/>
                            </a:rPr>
                            <m:t>ạ</m:t>
                          </m:r>
                          <m:r>
                            <a:rPr lang="vi-VN" sz="2400" b="1" i="1" smtClean="0">
                              <a:solidFill>
                                <a:srgbClr val="FFFF00"/>
                              </a:solidFill>
                              <a:latin typeface="Cambria Math" panose="02040503050406030204" pitchFamily="18" charset="0"/>
                            </a:rPr>
                            <m:t>𝒕</m:t>
                          </m:r>
                        </m:sub>
                      </m:sSub>
                    </m:oMath>
                  </m:oMathPara>
                </a14:m>
                <a:endParaRPr lang="en-US" sz="2400" b="1" dirty="0">
                  <a:solidFill>
                    <a:srgbClr val="FFFF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5972176" y="5613472"/>
                <a:ext cx="2239010" cy="494879"/>
              </a:xfrm>
              <a:prstGeom prst="rect">
                <a:avLst/>
              </a:prstGeom>
              <a:blipFill rotWithShape="0">
                <a:blip r:embed="rId2"/>
                <a:stretch>
                  <a:fillRect b="-9877"/>
                </a:stretch>
              </a:blipFill>
            </p:spPr>
            <p:txBody>
              <a:bodyPr/>
              <a:lstStyle/>
              <a:p>
                <a:r>
                  <a:rPr lang="en-US">
                    <a:noFill/>
                  </a:rPr>
                  <a:t> </a:t>
                </a:r>
              </a:p>
            </p:txBody>
          </p:sp>
        </mc:Fallback>
      </mc:AlternateContent>
      <p:grpSp>
        <p:nvGrpSpPr>
          <p:cNvPr id="76" name="Group 28"/>
          <p:cNvGrpSpPr>
            <a:grpSpLocks/>
          </p:cNvGrpSpPr>
          <p:nvPr/>
        </p:nvGrpSpPr>
        <p:grpSpPr bwMode="auto">
          <a:xfrm>
            <a:off x="7238697" y="738598"/>
            <a:ext cx="2697181" cy="2170098"/>
            <a:chOff x="4560888" y="502708"/>
            <a:chExt cx="2697181" cy="2169055"/>
          </a:xfrm>
        </p:grpSpPr>
        <p:sp>
          <p:nvSpPr>
            <p:cNvPr id="77" name="Freeform 59"/>
            <p:cNvSpPr>
              <a:spLocks/>
            </p:cNvSpPr>
            <p:nvPr/>
          </p:nvSpPr>
          <p:spPr bwMode="auto">
            <a:xfrm>
              <a:off x="4806950" y="1679575"/>
              <a:ext cx="2278063" cy="857250"/>
            </a:xfrm>
            <a:custGeom>
              <a:avLst/>
              <a:gdLst>
                <a:gd name="T0" fmla="*/ 2147483646 w 1435"/>
                <a:gd name="T1" fmla="*/ 0 h 540"/>
                <a:gd name="T2" fmla="*/ 2147483646 w 1435"/>
                <a:gd name="T3" fmla="*/ 2147483646 h 540"/>
                <a:gd name="T4" fmla="*/ 0 w 1435"/>
                <a:gd name="T5" fmla="*/ 2147483646 h 540"/>
                <a:gd name="T6" fmla="*/ 0 60000 65536"/>
                <a:gd name="T7" fmla="*/ 0 60000 65536"/>
                <a:gd name="T8" fmla="*/ 0 60000 65536"/>
              </a:gdLst>
              <a:ahLst/>
              <a:cxnLst>
                <a:cxn ang="T6">
                  <a:pos x="T0" y="T1"/>
                </a:cxn>
                <a:cxn ang="T7">
                  <a:pos x="T2" y="T3"/>
                </a:cxn>
                <a:cxn ang="T8">
                  <a:pos x="T4" y="T5"/>
                </a:cxn>
              </a:cxnLst>
              <a:rect l="0" t="0" r="r" b="b"/>
              <a:pathLst>
                <a:path w="1435" h="540">
                  <a:moveTo>
                    <a:pt x="1435" y="0"/>
                  </a:moveTo>
                  <a:cubicBezTo>
                    <a:pt x="1208" y="400"/>
                    <a:pt x="700" y="540"/>
                    <a:pt x="301" y="312"/>
                  </a:cubicBezTo>
                  <a:cubicBezTo>
                    <a:pt x="177" y="242"/>
                    <a:pt x="74" y="141"/>
                    <a:pt x="0" y="18"/>
                  </a:cubicBezTo>
                </a:path>
              </a:pathLst>
            </a:custGeom>
            <a:noFill/>
            <a:ln w="19050" cap="flat">
              <a:solidFill>
                <a:srgbClr val="FFFFF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Line 60"/>
            <p:cNvSpPr>
              <a:spLocks noChangeShapeType="1"/>
            </p:cNvSpPr>
            <p:nvPr/>
          </p:nvSpPr>
          <p:spPr bwMode="auto">
            <a:xfrm>
              <a:off x="5852418" y="774171"/>
              <a:ext cx="1232595" cy="905404"/>
            </a:xfrm>
            <a:prstGeom prst="line">
              <a:avLst/>
            </a:prstGeom>
            <a:noFill/>
            <a:ln w="19050">
              <a:solidFill>
                <a:srgbClr val="FFFFF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9" name="Line 61"/>
            <p:cNvSpPr>
              <a:spLocks noChangeShapeType="1"/>
            </p:cNvSpPr>
            <p:nvPr/>
          </p:nvSpPr>
          <p:spPr bwMode="auto">
            <a:xfrm flipH="1">
              <a:off x="4806949" y="774171"/>
              <a:ext cx="1080017" cy="933980"/>
            </a:xfrm>
            <a:prstGeom prst="line">
              <a:avLst/>
            </a:prstGeom>
            <a:noFill/>
            <a:ln w="19050">
              <a:solidFill>
                <a:srgbClr val="FFFFF7"/>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80" name="Group 65"/>
            <p:cNvGrpSpPr>
              <a:grpSpLocks/>
            </p:cNvGrpSpPr>
            <p:nvPr/>
          </p:nvGrpSpPr>
          <p:grpSpPr bwMode="auto">
            <a:xfrm>
              <a:off x="5838140" y="502708"/>
              <a:ext cx="128588" cy="309563"/>
              <a:chOff x="3713" y="475"/>
              <a:chExt cx="81" cy="195"/>
            </a:xfrm>
          </p:grpSpPr>
          <p:sp>
            <p:nvSpPr>
              <p:cNvPr id="93" name="Oval 62"/>
              <p:cNvSpPr>
                <a:spLocks noChangeArrowheads="1"/>
              </p:cNvSpPr>
              <p:nvPr/>
            </p:nvSpPr>
            <p:spPr bwMode="auto">
              <a:xfrm>
                <a:off x="3722" y="646"/>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94" name="Oval 63"/>
              <p:cNvSpPr>
                <a:spLocks noChangeArrowheads="1"/>
              </p:cNvSpPr>
              <p:nvPr/>
            </p:nvSpPr>
            <p:spPr bwMode="auto">
              <a:xfrm>
                <a:off x="3722" y="646"/>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95" name="Rectangle 64"/>
              <p:cNvSpPr>
                <a:spLocks noChangeArrowheads="1"/>
              </p:cNvSpPr>
              <p:nvPr/>
            </p:nvSpPr>
            <p:spPr bwMode="auto">
              <a:xfrm>
                <a:off x="3713" y="47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FFFFF9"/>
                    </a:solidFill>
                    <a:latin typeface="Times New Roman" panose="02020603050405020304" pitchFamily="18" charset="0"/>
                  </a:rPr>
                  <a:t>S</a:t>
                </a:r>
                <a:endParaRPr lang="en-US" altLang="en-US" sz="1800"/>
              </a:p>
            </p:txBody>
          </p:sp>
        </p:grpSp>
        <p:grpSp>
          <p:nvGrpSpPr>
            <p:cNvPr id="81" name="Group 69"/>
            <p:cNvGrpSpPr>
              <a:grpSpLocks/>
            </p:cNvGrpSpPr>
            <p:nvPr/>
          </p:nvGrpSpPr>
          <p:grpSpPr bwMode="auto">
            <a:xfrm>
              <a:off x="7065981" y="1660525"/>
              <a:ext cx="192088" cy="333375"/>
              <a:chOff x="4451" y="1046"/>
              <a:chExt cx="121" cy="210"/>
            </a:xfrm>
          </p:grpSpPr>
          <p:sp>
            <p:nvSpPr>
              <p:cNvPr id="90" name="Oval 66"/>
              <p:cNvSpPr>
                <a:spLocks noChangeArrowheads="1"/>
              </p:cNvSpPr>
              <p:nvPr/>
            </p:nvSpPr>
            <p:spPr bwMode="auto">
              <a:xfrm>
                <a:off x="4451" y="1046"/>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91" name="Oval 67"/>
              <p:cNvSpPr>
                <a:spLocks noChangeArrowheads="1"/>
              </p:cNvSpPr>
              <p:nvPr/>
            </p:nvSpPr>
            <p:spPr bwMode="auto">
              <a:xfrm>
                <a:off x="4451" y="1046"/>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92" name="Rectangle 68"/>
              <p:cNvSpPr>
                <a:spLocks noChangeArrowheads="1"/>
              </p:cNvSpPr>
              <p:nvPr/>
            </p:nvSpPr>
            <p:spPr bwMode="auto">
              <a:xfrm>
                <a:off x="4475" y="1082"/>
                <a:ext cx="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FFFFF9"/>
                    </a:solidFill>
                    <a:latin typeface="Times New Roman" panose="02020603050405020304" pitchFamily="18" charset="0"/>
                  </a:rPr>
                  <a:t>A</a:t>
                </a:r>
                <a:endParaRPr lang="en-US" altLang="en-US" sz="1800"/>
              </a:p>
            </p:txBody>
          </p:sp>
        </p:grpSp>
        <p:grpSp>
          <p:nvGrpSpPr>
            <p:cNvPr id="82" name="Group 73"/>
            <p:cNvGrpSpPr>
              <a:grpSpLocks/>
            </p:cNvGrpSpPr>
            <p:nvPr/>
          </p:nvGrpSpPr>
          <p:grpSpPr bwMode="auto">
            <a:xfrm>
              <a:off x="5797563" y="2327275"/>
              <a:ext cx="217488" cy="344488"/>
              <a:chOff x="3652" y="1466"/>
              <a:chExt cx="137" cy="217"/>
            </a:xfrm>
          </p:grpSpPr>
          <p:sp>
            <p:nvSpPr>
              <p:cNvPr id="87" name="Oval 70"/>
              <p:cNvSpPr>
                <a:spLocks noChangeArrowheads="1"/>
              </p:cNvSpPr>
              <p:nvPr/>
            </p:nvSpPr>
            <p:spPr bwMode="auto">
              <a:xfrm>
                <a:off x="3761" y="1466"/>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8" name="Oval 71"/>
              <p:cNvSpPr>
                <a:spLocks noChangeArrowheads="1"/>
              </p:cNvSpPr>
              <p:nvPr/>
            </p:nvSpPr>
            <p:spPr bwMode="auto">
              <a:xfrm>
                <a:off x="3761" y="1466"/>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9" name="Rectangle 72"/>
              <p:cNvSpPr>
                <a:spLocks noChangeArrowheads="1"/>
              </p:cNvSpPr>
              <p:nvPr/>
            </p:nvSpPr>
            <p:spPr bwMode="auto">
              <a:xfrm>
                <a:off x="3652" y="1509"/>
                <a:ext cx="1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dirty="0">
                    <a:solidFill>
                      <a:srgbClr val="FFFFF9"/>
                    </a:solidFill>
                    <a:latin typeface="Times New Roman" panose="02020603050405020304" pitchFamily="18" charset="0"/>
                  </a:rPr>
                  <a:t>A'</a:t>
                </a:r>
                <a:endParaRPr lang="en-US" altLang="en-US" sz="1800" dirty="0"/>
              </a:p>
            </p:txBody>
          </p:sp>
        </p:grpSp>
        <p:grpSp>
          <p:nvGrpSpPr>
            <p:cNvPr id="83" name="Group 77"/>
            <p:cNvGrpSpPr>
              <a:grpSpLocks/>
            </p:cNvGrpSpPr>
            <p:nvPr/>
          </p:nvGrpSpPr>
          <p:grpSpPr bwMode="auto">
            <a:xfrm>
              <a:off x="4560888" y="1689100"/>
              <a:ext cx="265113" cy="342900"/>
              <a:chOff x="2873" y="1064"/>
              <a:chExt cx="167" cy="216"/>
            </a:xfrm>
          </p:grpSpPr>
          <p:sp>
            <p:nvSpPr>
              <p:cNvPr id="84" name="Oval 74"/>
              <p:cNvSpPr>
                <a:spLocks noChangeArrowheads="1"/>
              </p:cNvSpPr>
              <p:nvPr/>
            </p:nvSpPr>
            <p:spPr bwMode="auto">
              <a:xfrm>
                <a:off x="3016" y="1064"/>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5" name="Oval 75"/>
              <p:cNvSpPr>
                <a:spLocks noChangeArrowheads="1"/>
              </p:cNvSpPr>
              <p:nvPr/>
            </p:nvSpPr>
            <p:spPr bwMode="auto">
              <a:xfrm>
                <a:off x="3016" y="1064"/>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86" name="Rectangle 76"/>
              <p:cNvSpPr>
                <a:spLocks noChangeArrowheads="1"/>
              </p:cNvSpPr>
              <p:nvPr/>
            </p:nvSpPr>
            <p:spPr bwMode="auto">
              <a:xfrm>
                <a:off x="2873" y="1106"/>
                <a:ext cx="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dirty="0">
                    <a:solidFill>
                      <a:srgbClr val="FFFFF9"/>
                    </a:solidFill>
                    <a:latin typeface="Times New Roman" panose="02020603050405020304" pitchFamily="18" charset="0"/>
                  </a:rPr>
                  <a:t>A</a:t>
                </a:r>
                <a:endParaRPr lang="en-US" altLang="en-US" sz="1800" dirty="0"/>
              </a:p>
            </p:txBody>
          </p:sp>
        </p:grpSp>
      </p:grpSp>
      <p:cxnSp>
        <p:nvCxnSpPr>
          <p:cNvPr id="106" name="Straight Arrow Connector 50"/>
          <p:cNvCxnSpPr>
            <a:cxnSpLocks noChangeShapeType="1"/>
          </p:cNvCxnSpPr>
          <p:nvPr/>
        </p:nvCxnSpPr>
        <p:spPr bwMode="auto">
          <a:xfrm>
            <a:off x="8735709" y="890998"/>
            <a:ext cx="1141413" cy="830262"/>
          </a:xfrm>
          <a:prstGeom prst="straightConnector1">
            <a:avLst/>
          </a:prstGeom>
          <a:noFill/>
          <a:ln w="12700" algn="ctr">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TextBox 53"/>
          <p:cNvSpPr txBox="1">
            <a:spLocks noChangeArrowheads="1"/>
          </p:cNvSpPr>
          <p:nvPr/>
        </p:nvSpPr>
        <p:spPr bwMode="auto">
          <a:xfrm>
            <a:off x="9035747" y="2434048"/>
            <a:ext cx="54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a:solidFill>
                  <a:srgbClr val="FFFF00"/>
                </a:solidFill>
              </a:rPr>
              <a:t>n</a:t>
            </a:r>
            <a:r>
              <a:rPr lang="vi-VN" altLang="en-US" sz="2000" baseline="30000">
                <a:solidFill>
                  <a:srgbClr val="FFFF00"/>
                </a:solidFill>
              </a:rPr>
              <a:t>0</a:t>
            </a:r>
            <a:endParaRPr lang="en-US" altLang="en-US" sz="2000">
              <a:solidFill>
                <a:srgbClr val="FFFF00"/>
              </a:solidFill>
            </a:endParaRPr>
          </a:p>
        </p:txBody>
      </p:sp>
      <p:sp>
        <p:nvSpPr>
          <p:cNvPr id="96" name="Text Box 3"/>
          <p:cNvSpPr txBox="1">
            <a:spLocks noChangeArrowheads="1"/>
          </p:cNvSpPr>
          <p:nvPr/>
        </p:nvSpPr>
        <p:spPr bwMode="auto">
          <a:xfrm>
            <a:off x="225927" y="3054166"/>
            <a:ext cx="4797425" cy="89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50000"/>
              </a:spcBef>
              <a:buFont typeface="Wingdings" panose="05000000000000000000" pitchFamily="2" charset="2"/>
              <a:buChar char="v"/>
            </a:pPr>
            <a:r>
              <a:rPr lang="en-US" altLang="en-US" sz="2400" dirty="0" err="1">
                <a:solidFill>
                  <a:schemeClr val="bg1"/>
                </a:solidFill>
                <a:latin typeface="Times New Roman" panose="02020603050405020304" pitchFamily="18" charset="0"/>
                <a:cs typeface="Times New Roman" panose="02020603050405020304" pitchFamily="18" charset="0"/>
              </a:rPr>
              <a:t>Gọi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kính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đáy</a:t>
            </a:r>
            <a:r>
              <a:rPr lang="en-US" altLang="en-US" sz="2400" dirty="0">
                <a:solidFill>
                  <a:schemeClr val="bg1"/>
                </a:solidFill>
                <a:latin typeface="Times New Roman" panose="02020603050405020304" pitchFamily="18" charset="0"/>
                <a:cs typeface="Times New Roman" panose="02020603050405020304" pitchFamily="18" charset="0"/>
              </a:rPr>
              <a:t> </a:t>
            </a:r>
            <a:r>
              <a:rPr lang="vi-VN" altLang="en-US" sz="2400" dirty="0">
                <a:solidFill>
                  <a:schemeClr val="bg1"/>
                </a:solidFill>
                <a:latin typeface="Times New Roman" panose="02020603050405020304" pitchFamily="18" charset="0"/>
                <a:cs typeface="Times New Roman" panose="02020603050405020304" pitchFamily="18" charset="0"/>
              </a:rPr>
              <a:t>của hình nón là  </a:t>
            </a:r>
            <a:r>
              <a:rPr lang="vi-VN" altLang="en-US" sz="2800" b="1" dirty="0">
                <a:solidFill>
                  <a:srgbClr val="FFFF00"/>
                </a:solidFill>
                <a:latin typeface="Times New Roman" panose="02020603050405020304" pitchFamily="18" charset="0"/>
                <a:cs typeface="Times New Roman" panose="02020603050405020304" pitchFamily="18" charset="0"/>
              </a:rPr>
              <a:t>r </a:t>
            </a:r>
            <a:r>
              <a:rPr lang="vi-VN" altLang="en-US" sz="2400" dirty="0">
                <a:solidFill>
                  <a:schemeClr val="bg1"/>
                </a:solidFill>
                <a:latin typeface="Times New Roman" panose="02020603050405020304" pitchFamily="18" charset="0"/>
                <a:cs typeface="Times New Roman" panose="02020603050405020304" pitchFamily="18" charset="0"/>
              </a:rPr>
              <a:t>; đường sinh là </a:t>
            </a:r>
            <a:r>
              <a:rPr lang="en-US" altLang="en-US" sz="2400" dirty="0">
                <a:solidFill>
                  <a:schemeClr val="bg1"/>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4316914" y="557187"/>
            <a:ext cx="2501105" cy="2652512"/>
            <a:chOff x="4316914" y="557187"/>
            <a:chExt cx="2501105" cy="2652512"/>
          </a:xfrm>
        </p:grpSpPr>
        <p:cxnSp>
          <p:nvCxnSpPr>
            <p:cNvPr id="131" name="Straight Connector 77"/>
            <p:cNvCxnSpPr>
              <a:cxnSpLocks noChangeShapeType="1"/>
            </p:cNvCxnSpPr>
            <p:nvPr/>
          </p:nvCxnSpPr>
          <p:spPr bwMode="auto">
            <a:xfrm>
              <a:off x="5368632" y="2579017"/>
              <a:ext cx="817562" cy="4763"/>
            </a:xfrm>
            <a:prstGeom prst="line">
              <a:avLst/>
            </a:prstGeom>
            <a:noFill/>
            <a:ln w="28575" algn="ctr">
              <a:solidFill>
                <a:schemeClr val="bg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p:cNvGrpSpPr/>
            <p:nvPr/>
          </p:nvGrpSpPr>
          <p:grpSpPr>
            <a:xfrm>
              <a:off x="4316914" y="557187"/>
              <a:ext cx="2501105" cy="2652512"/>
              <a:chOff x="4316914" y="557187"/>
              <a:chExt cx="2501105" cy="2652512"/>
            </a:xfrm>
          </p:grpSpPr>
          <p:grpSp>
            <p:nvGrpSpPr>
              <p:cNvPr id="112" name="Group 4"/>
              <p:cNvGrpSpPr>
                <a:grpSpLocks/>
              </p:cNvGrpSpPr>
              <p:nvPr/>
            </p:nvGrpSpPr>
            <p:grpSpPr bwMode="auto">
              <a:xfrm>
                <a:off x="4316914" y="557187"/>
                <a:ext cx="2276474" cy="2590800"/>
                <a:chOff x="3590925" y="1773238"/>
                <a:chExt cx="2276475" cy="2590800"/>
              </a:xfrm>
            </p:grpSpPr>
            <p:sp>
              <p:nvSpPr>
                <p:cNvPr id="113" name="AutoShape 38"/>
                <p:cNvSpPr>
                  <a:spLocks noChangeAspect="1" noChangeArrowheads="1" noTextEdit="1"/>
                </p:cNvSpPr>
                <p:nvPr/>
              </p:nvSpPr>
              <p:spPr bwMode="auto">
                <a:xfrm>
                  <a:off x="3590925" y="1773238"/>
                  <a:ext cx="2276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14" name="Line 41"/>
                <p:cNvSpPr>
                  <a:spLocks noChangeShapeType="1"/>
                </p:cNvSpPr>
                <p:nvPr/>
              </p:nvSpPr>
              <p:spPr bwMode="auto">
                <a:xfrm flipH="1">
                  <a:off x="3889375" y="2309813"/>
                  <a:ext cx="779463" cy="1484312"/>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sz="2000"/>
                </a:p>
              </p:txBody>
            </p:sp>
            <p:sp>
              <p:nvSpPr>
                <p:cNvPr id="115" name="Line 42"/>
                <p:cNvSpPr>
                  <a:spLocks noChangeShapeType="1"/>
                </p:cNvSpPr>
                <p:nvPr/>
              </p:nvSpPr>
              <p:spPr bwMode="auto">
                <a:xfrm>
                  <a:off x="4643428" y="2290763"/>
                  <a:ext cx="851699" cy="1557647"/>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sz="2000"/>
                </a:p>
              </p:txBody>
            </p:sp>
            <p:grpSp>
              <p:nvGrpSpPr>
                <p:cNvPr id="116" name="Group 47"/>
                <p:cNvGrpSpPr>
                  <a:grpSpLocks/>
                </p:cNvGrpSpPr>
                <p:nvPr/>
              </p:nvGrpSpPr>
              <p:grpSpPr bwMode="auto">
                <a:xfrm>
                  <a:off x="5424488" y="3797300"/>
                  <a:ext cx="44450" cy="52388"/>
                  <a:chOff x="3417" y="2392"/>
                  <a:chExt cx="28" cy="33"/>
                </a:xfrm>
              </p:grpSpPr>
              <p:sp>
                <p:nvSpPr>
                  <p:cNvPr id="129" name="Oval 44"/>
                  <p:cNvSpPr>
                    <a:spLocks noChangeArrowheads="1"/>
                  </p:cNvSpPr>
                  <p:nvPr/>
                </p:nvSpPr>
                <p:spPr bwMode="auto">
                  <a:xfrm>
                    <a:off x="3417" y="2392"/>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0" name="Oval 45"/>
                  <p:cNvSpPr>
                    <a:spLocks noChangeArrowheads="1"/>
                  </p:cNvSpPr>
                  <p:nvPr/>
                </p:nvSpPr>
                <p:spPr bwMode="auto">
                  <a:xfrm>
                    <a:off x="3417" y="2392"/>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grpSp>
            <p:grpSp>
              <p:nvGrpSpPr>
                <p:cNvPr id="117" name="Group 51"/>
                <p:cNvGrpSpPr>
                  <a:grpSpLocks/>
                </p:cNvGrpSpPr>
                <p:nvPr/>
              </p:nvGrpSpPr>
              <p:grpSpPr bwMode="auto">
                <a:xfrm>
                  <a:off x="3867150" y="3768757"/>
                  <a:ext cx="44450" cy="52388"/>
                  <a:chOff x="2436" y="2374"/>
                  <a:chExt cx="28" cy="33"/>
                </a:xfrm>
              </p:grpSpPr>
              <p:sp>
                <p:nvSpPr>
                  <p:cNvPr id="127" name="Oval 48"/>
                  <p:cNvSpPr>
                    <a:spLocks noChangeArrowheads="1"/>
                  </p:cNvSpPr>
                  <p:nvPr/>
                </p:nvSpPr>
                <p:spPr bwMode="auto">
                  <a:xfrm>
                    <a:off x="2436" y="2374"/>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28" name="Oval 49"/>
                  <p:cNvSpPr>
                    <a:spLocks noChangeArrowheads="1"/>
                  </p:cNvSpPr>
                  <p:nvPr/>
                </p:nvSpPr>
                <p:spPr bwMode="auto">
                  <a:xfrm>
                    <a:off x="2436" y="2374"/>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grpSp>
            <p:grpSp>
              <p:nvGrpSpPr>
                <p:cNvPr id="118" name="Group 55"/>
                <p:cNvGrpSpPr>
                  <a:grpSpLocks/>
                </p:cNvGrpSpPr>
                <p:nvPr/>
              </p:nvGrpSpPr>
              <p:grpSpPr bwMode="auto">
                <a:xfrm>
                  <a:off x="4564063" y="2001837"/>
                  <a:ext cx="142875" cy="334962"/>
                  <a:chOff x="2875" y="1261"/>
                  <a:chExt cx="90" cy="211"/>
                </a:xfrm>
              </p:grpSpPr>
              <p:sp>
                <p:nvSpPr>
                  <p:cNvPr id="124" name="Oval 52"/>
                  <p:cNvSpPr>
                    <a:spLocks noChangeArrowheads="1"/>
                  </p:cNvSpPr>
                  <p:nvPr/>
                </p:nvSpPr>
                <p:spPr bwMode="auto">
                  <a:xfrm>
                    <a:off x="2927" y="1439"/>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25" name="Oval 53"/>
                  <p:cNvSpPr>
                    <a:spLocks noChangeArrowheads="1"/>
                  </p:cNvSpPr>
                  <p:nvPr/>
                </p:nvSpPr>
                <p:spPr bwMode="auto">
                  <a:xfrm>
                    <a:off x="2927" y="1439"/>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26" name="Rectangle 54"/>
                  <p:cNvSpPr>
                    <a:spLocks noChangeArrowheads="1"/>
                  </p:cNvSpPr>
                  <p:nvPr/>
                </p:nvSpPr>
                <p:spPr bwMode="auto">
                  <a:xfrm>
                    <a:off x="2875" y="126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chemeClr val="bg1"/>
                        </a:solidFill>
                        <a:latin typeface="Times New Roman" panose="02020603050405020304" pitchFamily="18" charset="0"/>
                      </a:rPr>
                      <a:t>S</a:t>
                    </a:r>
                    <a:endParaRPr lang="en-US" altLang="en-US" sz="2000" dirty="0">
                      <a:solidFill>
                        <a:schemeClr val="bg1"/>
                      </a:solidFill>
                    </a:endParaRPr>
                  </a:p>
                </p:txBody>
              </p:sp>
            </p:grpSp>
            <p:grpSp>
              <p:nvGrpSpPr>
                <p:cNvPr id="119" name="Group 59"/>
                <p:cNvGrpSpPr>
                  <a:grpSpLocks/>
                </p:cNvGrpSpPr>
                <p:nvPr/>
              </p:nvGrpSpPr>
              <p:grpSpPr bwMode="auto">
                <a:xfrm>
                  <a:off x="4633896" y="3509969"/>
                  <a:ext cx="73025" cy="325438"/>
                  <a:chOff x="2919" y="2211"/>
                  <a:chExt cx="46" cy="205"/>
                </a:xfrm>
              </p:grpSpPr>
              <p:sp>
                <p:nvSpPr>
                  <p:cNvPr id="121" name="Oval 56"/>
                  <p:cNvSpPr>
                    <a:spLocks noChangeArrowheads="1"/>
                  </p:cNvSpPr>
                  <p:nvPr/>
                </p:nvSpPr>
                <p:spPr bwMode="auto">
                  <a:xfrm>
                    <a:off x="2927" y="2383"/>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22" name="Oval 57"/>
                  <p:cNvSpPr>
                    <a:spLocks noChangeArrowheads="1"/>
                  </p:cNvSpPr>
                  <p:nvPr/>
                </p:nvSpPr>
                <p:spPr bwMode="auto">
                  <a:xfrm>
                    <a:off x="2927" y="2383"/>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23" name="Rectangle 58"/>
                  <p:cNvSpPr>
                    <a:spLocks noChangeArrowheads="1"/>
                  </p:cNvSpPr>
                  <p:nvPr/>
                </p:nvSpPr>
                <p:spPr bwMode="auto">
                  <a:xfrm>
                    <a:off x="2919" y="2211"/>
                    <a:ext cx="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i="1">
                        <a:solidFill>
                          <a:srgbClr val="FFFF00"/>
                        </a:solidFill>
                        <a:latin typeface="Times New Roman" panose="02020603050405020304" pitchFamily="18" charset="0"/>
                      </a:rPr>
                      <a:t>O</a:t>
                    </a:r>
                    <a:endParaRPr lang="en-US" altLang="en-US" sz="2000"/>
                  </a:p>
                </p:txBody>
              </p:sp>
            </p:grpSp>
            <p:sp>
              <p:nvSpPr>
                <p:cNvPr id="120" name="Freeform 40"/>
                <p:cNvSpPr>
                  <a:spLocks/>
                </p:cNvSpPr>
                <p:nvPr/>
              </p:nvSpPr>
              <p:spPr bwMode="auto">
                <a:xfrm>
                  <a:off x="3902075" y="3448050"/>
                  <a:ext cx="1560512" cy="755650"/>
                </a:xfrm>
                <a:custGeom>
                  <a:avLst/>
                  <a:gdLst>
                    <a:gd name="T0" fmla="*/ 2147483646 w 981"/>
                    <a:gd name="T1" fmla="*/ 2147483646 h 472"/>
                    <a:gd name="T2" fmla="*/ 2147483646 w 981"/>
                    <a:gd name="T3" fmla="*/ 2147483646 h 472"/>
                    <a:gd name="T4" fmla="*/ 2147483646 w 981"/>
                    <a:gd name="T5" fmla="*/ 2147483646 h 472"/>
                    <a:gd name="T6" fmla="*/ 2147483646 w 981"/>
                    <a:gd name="T7" fmla="*/ 2147483646 h 472"/>
                    <a:gd name="T8" fmla="*/ 2147483646 w 981"/>
                    <a:gd name="T9" fmla="*/ 2147483646 h 472"/>
                    <a:gd name="T10" fmla="*/ 2147483646 w 981"/>
                    <a:gd name="T11" fmla="*/ 2147483646 h 472"/>
                    <a:gd name="T12" fmla="*/ 2147483646 w 981"/>
                    <a:gd name="T13" fmla="*/ 2147483646 h 472"/>
                    <a:gd name="T14" fmla="*/ 2147483646 w 981"/>
                    <a:gd name="T15" fmla="*/ 2147483646 h 472"/>
                    <a:gd name="T16" fmla="*/ 2147483646 w 981"/>
                    <a:gd name="T17" fmla="*/ 2147483646 h 472"/>
                    <a:gd name="T18" fmla="*/ 2147483646 w 981"/>
                    <a:gd name="T19" fmla="*/ 2147483646 h 472"/>
                    <a:gd name="T20" fmla="*/ 2147483646 w 981"/>
                    <a:gd name="T21" fmla="*/ 2147483646 h 472"/>
                    <a:gd name="T22" fmla="*/ 2147483646 w 981"/>
                    <a:gd name="T23" fmla="*/ 2147483646 h 472"/>
                    <a:gd name="T24" fmla="*/ 2147483646 w 981"/>
                    <a:gd name="T25" fmla="*/ 2147483646 h 472"/>
                    <a:gd name="T26" fmla="*/ 2147483646 w 981"/>
                    <a:gd name="T27" fmla="*/ 2147483646 h 472"/>
                    <a:gd name="T28" fmla="*/ 2147483646 w 981"/>
                    <a:gd name="T29" fmla="*/ 2147483646 h 472"/>
                    <a:gd name="T30" fmla="*/ 2147483646 w 981"/>
                    <a:gd name="T31" fmla="*/ 2147483646 h 472"/>
                    <a:gd name="T32" fmla="*/ 2147483646 w 981"/>
                    <a:gd name="T33" fmla="*/ 2147483646 h 472"/>
                    <a:gd name="T34" fmla="*/ 2147483646 w 981"/>
                    <a:gd name="T35" fmla="*/ 2147483646 h 472"/>
                    <a:gd name="T36" fmla="*/ 2147483646 w 981"/>
                    <a:gd name="T37" fmla="*/ 2147483646 h 472"/>
                    <a:gd name="T38" fmla="*/ 2147483646 w 981"/>
                    <a:gd name="T39" fmla="*/ 2147483646 h 472"/>
                    <a:gd name="T40" fmla="*/ 2147483646 w 981"/>
                    <a:gd name="T41" fmla="*/ 2147483646 h 472"/>
                    <a:gd name="T42" fmla="*/ 2147483646 w 981"/>
                    <a:gd name="T43" fmla="*/ 2147483646 h 472"/>
                    <a:gd name="T44" fmla="*/ 2147483646 w 981"/>
                    <a:gd name="T45" fmla="*/ 2147483646 h 472"/>
                    <a:gd name="T46" fmla="*/ 2147483646 w 981"/>
                    <a:gd name="T47" fmla="*/ 2147483646 h 472"/>
                    <a:gd name="T48" fmla="*/ 2147483646 w 981"/>
                    <a:gd name="T49" fmla="*/ 2147483646 h 472"/>
                    <a:gd name="T50" fmla="*/ 2147483646 w 981"/>
                    <a:gd name="T51" fmla="*/ 2147483646 h 472"/>
                    <a:gd name="T52" fmla="*/ 2147483646 w 981"/>
                    <a:gd name="T53" fmla="*/ 2147483646 h 472"/>
                    <a:gd name="T54" fmla="*/ 2147483646 w 981"/>
                    <a:gd name="T55" fmla="*/ 2147483646 h 472"/>
                    <a:gd name="T56" fmla="*/ 0 w 981"/>
                    <a:gd name="T57" fmla="*/ 2147483646 h 472"/>
                    <a:gd name="T58" fmla="*/ 2147483646 w 981"/>
                    <a:gd name="T59" fmla="*/ 2147483646 h 472"/>
                    <a:gd name="T60" fmla="*/ 2147483646 w 981"/>
                    <a:gd name="T61" fmla="*/ 2147483646 h 472"/>
                    <a:gd name="T62" fmla="*/ 2147483646 w 981"/>
                    <a:gd name="T63" fmla="*/ 2147483646 h 472"/>
                    <a:gd name="T64" fmla="*/ 2147483646 w 981"/>
                    <a:gd name="T65" fmla="*/ 2147483646 h 472"/>
                    <a:gd name="T66" fmla="*/ 2147483646 w 981"/>
                    <a:gd name="T67" fmla="*/ 2147483646 h 472"/>
                    <a:gd name="T68" fmla="*/ 2147483646 w 981"/>
                    <a:gd name="T69" fmla="*/ 2147483646 h 472"/>
                    <a:gd name="T70" fmla="*/ 2147483646 w 981"/>
                    <a:gd name="T71" fmla="*/ 2147483646 h 472"/>
                    <a:gd name="T72" fmla="*/ 2147483646 w 981"/>
                    <a:gd name="T73" fmla="*/ 2147483646 h 472"/>
                    <a:gd name="T74" fmla="*/ 2147483646 w 981"/>
                    <a:gd name="T75" fmla="*/ 2147483646 h 472"/>
                    <a:gd name="T76" fmla="*/ 2147483646 w 981"/>
                    <a:gd name="T77" fmla="*/ 2147483646 h 472"/>
                    <a:gd name="T78" fmla="*/ 2147483646 w 981"/>
                    <a:gd name="T79" fmla="*/ 2147483646 h 472"/>
                    <a:gd name="T80" fmla="*/ 2147483646 w 981"/>
                    <a:gd name="T81" fmla="*/ 2147483646 h 472"/>
                    <a:gd name="T82" fmla="*/ 2147483646 w 981"/>
                    <a:gd name="T83" fmla="*/ 2147483646 h 472"/>
                    <a:gd name="T84" fmla="*/ 2147483646 w 981"/>
                    <a:gd name="T85" fmla="*/ 2147483646 h 472"/>
                    <a:gd name="T86" fmla="*/ 2147483646 w 981"/>
                    <a:gd name="T87" fmla="*/ 2147483646 h 472"/>
                    <a:gd name="T88" fmla="*/ 2147483646 w 981"/>
                    <a:gd name="T89" fmla="*/ 2147483646 h 472"/>
                    <a:gd name="T90" fmla="*/ 2147483646 w 981"/>
                    <a:gd name="T91" fmla="*/ 2147483646 h 472"/>
                    <a:gd name="T92" fmla="*/ 2147483646 w 981"/>
                    <a:gd name="T93" fmla="*/ 2147483646 h 472"/>
                    <a:gd name="T94" fmla="*/ 2147483646 w 981"/>
                    <a:gd name="T95" fmla="*/ 2147483646 h 472"/>
                    <a:gd name="T96" fmla="*/ 2147483646 w 981"/>
                    <a:gd name="T97" fmla="*/ 2147483646 h 472"/>
                    <a:gd name="T98" fmla="*/ 2147483646 w 981"/>
                    <a:gd name="T99" fmla="*/ 2147483646 h 472"/>
                    <a:gd name="T100" fmla="*/ 2147483646 w 981"/>
                    <a:gd name="T101" fmla="*/ 2147483646 h 472"/>
                    <a:gd name="T102" fmla="*/ 2147483646 w 981"/>
                    <a:gd name="T103" fmla="*/ 2147483646 h 472"/>
                    <a:gd name="T104" fmla="*/ 2147483646 w 981"/>
                    <a:gd name="T105" fmla="*/ 2147483646 h 472"/>
                    <a:gd name="T106" fmla="*/ 2147483646 w 981"/>
                    <a:gd name="T107" fmla="*/ 2147483646 h 472"/>
                    <a:gd name="T108" fmla="*/ 2147483646 w 981"/>
                    <a:gd name="T109" fmla="*/ 2147483646 h 472"/>
                    <a:gd name="T110" fmla="*/ 2147483646 w 981"/>
                    <a:gd name="T111" fmla="*/ 2147483646 h 472"/>
                    <a:gd name="T112" fmla="*/ 2147483646 w 981"/>
                    <a:gd name="T113" fmla="*/ 2147483646 h 472"/>
                    <a:gd name="T114" fmla="*/ 2147483646 w 981"/>
                    <a:gd name="T115" fmla="*/ 2147483646 h 4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1" h="472">
                      <a:moveTo>
                        <a:pt x="981" y="242"/>
                      </a:moveTo>
                      <a:lnTo>
                        <a:pt x="981" y="239"/>
                      </a:lnTo>
                      <a:lnTo>
                        <a:pt x="981" y="233"/>
                      </a:lnTo>
                      <a:lnTo>
                        <a:pt x="980" y="230"/>
                      </a:lnTo>
                      <a:lnTo>
                        <a:pt x="980" y="224"/>
                      </a:lnTo>
                      <a:lnTo>
                        <a:pt x="979" y="221"/>
                      </a:lnTo>
                      <a:lnTo>
                        <a:pt x="978" y="218"/>
                      </a:lnTo>
                      <a:lnTo>
                        <a:pt x="978" y="215"/>
                      </a:lnTo>
                      <a:lnTo>
                        <a:pt x="976" y="209"/>
                      </a:lnTo>
                      <a:lnTo>
                        <a:pt x="975" y="206"/>
                      </a:lnTo>
                      <a:lnTo>
                        <a:pt x="973" y="200"/>
                      </a:lnTo>
                      <a:lnTo>
                        <a:pt x="972" y="197"/>
                      </a:lnTo>
                      <a:lnTo>
                        <a:pt x="970" y="195"/>
                      </a:lnTo>
                      <a:lnTo>
                        <a:pt x="969" y="192"/>
                      </a:lnTo>
                      <a:lnTo>
                        <a:pt x="968" y="189"/>
                      </a:lnTo>
                      <a:lnTo>
                        <a:pt x="965" y="183"/>
                      </a:lnTo>
                      <a:lnTo>
                        <a:pt x="963" y="180"/>
                      </a:lnTo>
                      <a:lnTo>
                        <a:pt x="960" y="174"/>
                      </a:lnTo>
                      <a:lnTo>
                        <a:pt x="958" y="171"/>
                      </a:lnTo>
                      <a:lnTo>
                        <a:pt x="956" y="169"/>
                      </a:lnTo>
                      <a:lnTo>
                        <a:pt x="954" y="166"/>
                      </a:lnTo>
                      <a:lnTo>
                        <a:pt x="952" y="163"/>
                      </a:lnTo>
                      <a:lnTo>
                        <a:pt x="950" y="160"/>
                      </a:lnTo>
                      <a:lnTo>
                        <a:pt x="947" y="157"/>
                      </a:lnTo>
                      <a:lnTo>
                        <a:pt x="945" y="154"/>
                      </a:lnTo>
                      <a:lnTo>
                        <a:pt x="943" y="152"/>
                      </a:lnTo>
                      <a:lnTo>
                        <a:pt x="940" y="149"/>
                      </a:lnTo>
                      <a:lnTo>
                        <a:pt x="938" y="146"/>
                      </a:lnTo>
                      <a:lnTo>
                        <a:pt x="935" y="143"/>
                      </a:lnTo>
                      <a:lnTo>
                        <a:pt x="933" y="141"/>
                      </a:lnTo>
                      <a:lnTo>
                        <a:pt x="930" y="138"/>
                      </a:lnTo>
                      <a:lnTo>
                        <a:pt x="927" y="135"/>
                      </a:lnTo>
                      <a:lnTo>
                        <a:pt x="924" y="133"/>
                      </a:lnTo>
                      <a:lnTo>
                        <a:pt x="921" y="130"/>
                      </a:lnTo>
                      <a:lnTo>
                        <a:pt x="918" y="127"/>
                      </a:lnTo>
                      <a:lnTo>
                        <a:pt x="915" y="125"/>
                      </a:lnTo>
                      <a:lnTo>
                        <a:pt x="912" y="122"/>
                      </a:lnTo>
                      <a:lnTo>
                        <a:pt x="909" y="119"/>
                      </a:lnTo>
                      <a:lnTo>
                        <a:pt x="906" y="117"/>
                      </a:lnTo>
                      <a:lnTo>
                        <a:pt x="902" y="114"/>
                      </a:lnTo>
                      <a:lnTo>
                        <a:pt x="899" y="112"/>
                      </a:lnTo>
                      <a:lnTo>
                        <a:pt x="896" y="109"/>
                      </a:lnTo>
                      <a:lnTo>
                        <a:pt x="892" y="107"/>
                      </a:lnTo>
                      <a:lnTo>
                        <a:pt x="889" y="104"/>
                      </a:lnTo>
                      <a:lnTo>
                        <a:pt x="885" y="102"/>
                      </a:lnTo>
                      <a:lnTo>
                        <a:pt x="881" y="100"/>
                      </a:lnTo>
                      <a:lnTo>
                        <a:pt x="877" y="97"/>
                      </a:lnTo>
                      <a:lnTo>
                        <a:pt x="874" y="95"/>
                      </a:lnTo>
                      <a:lnTo>
                        <a:pt x="870" y="92"/>
                      </a:lnTo>
                      <a:lnTo>
                        <a:pt x="866" y="90"/>
                      </a:lnTo>
                      <a:lnTo>
                        <a:pt x="862" y="88"/>
                      </a:lnTo>
                      <a:lnTo>
                        <a:pt x="858" y="85"/>
                      </a:lnTo>
                      <a:lnTo>
                        <a:pt x="854" y="83"/>
                      </a:lnTo>
                      <a:lnTo>
                        <a:pt x="849" y="81"/>
                      </a:lnTo>
                      <a:lnTo>
                        <a:pt x="845" y="79"/>
                      </a:lnTo>
                      <a:lnTo>
                        <a:pt x="841" y="76"/>
                      </a:lnTo>
                      <a:lnTo>
                        <a:pt x="837" y="74"/>
                      </a:lnTo>
                      <a:lnTo>
                        <a:pt x="832" y="72"/>
                      </a:lnTo>
                      <a:lnTo>
                        <a:pt x="823" y="68"/>
                      </a:lnTo>
                      <a:lnTo>
                        <a:pt x="819" y="66"/>
                      </a:lnTo>
                      <a:lnTo>
                        <a:pt x="814" y="64"/>
                      </a:lnTo>
                      <a:lnTo>
                        <a:pt x="809" y="62"/>
                      </a:lnTo>
                      <a:lnTo>
                        <a:pt x="805" y="60"/>
                      </a:lnTo>
                      <a:lnTo>
                        <a:pt x="800" y="58"/>
                      </a:lnTo>
                      <a:lnTo>
                        <a:pt x="795" y="56"/>
                      </a:lnTo>
                      <a:lnTo>
                        <a:pt x="790" y="54"/>
                      </a:lnTo>
                      <a:lnTo>
                        <a:pt x="780" y="50"/>
                      </a:lnTo>
                      <a:lnTo>
                        <a:pt x="775" y="48"/>
                      </a:lnTo>
                      <a:lnTo>
                        <a:pt x="770" y="47"/>
                      </a:lnTo>
                      <a:lnTo>
                        <a:pt x="755" y="41"/>
                      </a:lnTo>
                      <a:lnTo>
                        <a:pt x="750" y="40"/>
                      </a:lnTo>
                      <a:lnTo>
                        <a:pt x="734" y="35"/>
                      </a:lnTo>
                      <a:lnTo>
                        <a:pt x="728" y="33"/>
                      </a:lnTo>
                      <a:lnTo>
                        <a:pt x="723" y="32"/>
                      </a:lnTo>
                      <a:lnTo>
                        <a:pt x="712" y="29"/>
                      </a:lnTo>
                      <a:lnTo>
                        <a:pt x="707" y="28"/>
                      </a:lnTo>
                      <a:lnTo>
                        <a:pt x="695" y="25"/>
                      </a:lnTo>
                      <a:lnTo>
                        <a:pt x="690" y="24"/>
                      </a:lnTo>
                      <a:lnTo>
                        <a:pt x="679" y="21"/>
                      </a:lnTo>
                      <a:lnTo>
                        <a:pt x="673" y="20"/>
                      </a:lnTo>
                      <a:lnTo>
                        <a:pt x="656" y="16"/>
                      </a:lnTo>
                      <a:lnTo>
                        <a:pt x="650" y="15"/>
                      </a:lnTo>
                      <a:lnTo>
                        <a:pt x="644" y="14"/>
                      </a:lnTo>
                      <a:lnTo>
                        <a:pt x="638" y="13"/>
                      </a:lnTo>
                      <a:lnTo>
                        <a:pt x="608" y="9"/>
                      </a:lnTo>
                      <a:lnTo>
                        <a:pt x="602" y="8"/>
                      </a:lnTo>
                      <a:lnTo>
                        <a:pt x="596" y="7"/>
                      </a:lnTo>
                      <a:lnTo>
                        <a:pt x="560" y="4"/>
                      </a:lnTo>
                      <a:lnTo>
                        <a:pt x="554" y="3"/>
                      </a:lnTo>
                      <a:lnTo>
                        <a:pt x="511" y="1"/>
                      </a:lnTo>
                      <a:lnTo>
                        <a:pt x="505" y="1"/>
                      </a:lnTo>
                      <a:lnTo>
                        <a:pt x="455" y="0"/>
                      </a:lnTo>
                      <a:lnTo>
                        <a:pt x="449" y="0"/>
                      </a:lnTo>
                      <a:lnTo>
                        <a:pt x="407" y="2"/>
                      </a:lnTo>
                      <a:lnTo>
                        <a:pt x="400" y="3"/>
                      </a:lnTo>
                      <a:lnTo>
                        <a:pt x="358" y="7"/>
                      </a:lnTo>
                      <a:lnTo>
                        <a:pt x="353" y="8"/>
                      </a:lnTo>
                      <a:lnTo>
                        <a:pt x="323" y="12"/>
                      </a:lnTo>
                      <a:lnTo>
                        <a:pt x="317" y="13"/>
                      </a:lnTo>
                      <a:lnTo>
                        <a:pt x="306" y="15"/>
                      </a:lnTo>
                      <a:lnTo>
                        <a:pt x="300" y="16"/>
                      </a:lnTo>
                      <a:lnTo>
                        <a:pt x="295" y="17"/>
                      </a:lnTo>
                      <a:lnTo>
                        <a:pt x="289" y="18"/>
                      </a:lnTo>
                      <a:lnTo>
                        <a:pt x="267" y="23"/>
                      </a:lnTo>
                      <a:lnTo>
                        <a:pt x="261" y="24"/>
                      </a:lnTo>
                      <a:lnTo>
                        <a:pt x="240" y="30"/>
                      </a:lnTo>
                      <a:lnTo>
                        <a:pt x="235" y="31"/>
                      </a:lnTo>
                      <a:lnTo>
                        <a:pt x="229" y="32"/>
                      </a:lnTo>
                      <a:lnTo>
                        <a:pt x="219" y="36"/>
                      </a:lnTo>
                      <a:lnTo>
                        <a:pt x="214" y="37"/>
                      </a:lnTo>
                      <a:lnTo>
                        <a:pt x="204" y="40"/>
                      </a:lnTo>
                      <a:lnTo>
                        <a:pt x="199" y="42"/>
                      </a:lnTo>
                      <a:lnTo>
                        <a:pt x="184" y="47"/>
                      </a:lnTo>
                      <a:lnTo>
                        <a:pt x="179" y="49"/>
                      </a:lnTo>
                      <a:lnTo>
                        <a:pt x="170" y="53"/>
                      </a:lnTo>
                      <a:lnTo>
                        <a:pt x="165" y="55"/>
                      </a:lnTo>
                      <a:lnTo>
                        <a:pt x="161" y="57"/>
                      </a:lnTo>
                      <a:lnTo>
                        <a:pt x="156" y="58"/>
                      </a:lnTo>
                      <a:lnTo>
                        <a:pt x="152" y="60"/>
                      </a:lnTo>
                      <a:lnTo>
                        <a:pt x="147" y="62"/>
                      </a:lnTo>
                      <a:lnTo>
                        <a:pt x="143" y="64"/>
                      </a:lnTo>
                      <a:lnTo>
                        <a:pt x="139" y="67"/>
                      </a:lnTo>
                      <a:lnTo>
                        <a:pt x="134" y="69"/>
                      </a:lnTo>
                      <a:lnTo>
                        <a:pt x="130" y="71"/>
                      </a:lnTo>
                      <a:lnTo>
                        <a:pt x="126" y="73"/>
                      </a:lnTo>
                      <a:lnTo>
                        <a:pt x="122" y="75"/>
                      </a:lnTo>
                      <a:lnTo>
                        <a:pt x="114" y="79"/>
                      </a:lnTo>
                      <a:lnTo>
                        <a:pt x="110" y="82"/>
                      </a:lnTo>
                      <a:lnTo>
                        <a:pt x="106" y="84"/>
                      </a:lnTo>
                      <a:lnTo>
                        <a:pt x="102" y="86"/>
                      </a:lnTo>
                      <a:lnTo>
                        <a:pt x="99" y="88"/>
                      </a:lnTo>
                      <a:lnTo>
                        <a:pt x="95" y="91"/>
                      </a:lnTo>
                      <a:lnTo>
                        <a:pt x="91" y="93"/>
                      </a:lnTo>
                      <a:lnTo>
                        <a:pt x="88" y="96"/>
                      </a:lnTo>
                      <a:lnTo>
                        <a:pt x="84" y="98"/>
                      </a:lnTo>
                      <a:lnTo>
                        <a:pt x="81" y="100"/>
                      </a:lnTo>
                      <a:lnTo>
                        <a:pt x="78" y="103"/>
                      </a:lnTo>
                      <a:lnTo>
                        <a:pt x="74" y="105"/>
                      </a:lnTo>
                      <a:lnTo>
                        <a:pt x="71" y="108"/>
                      </a:lnTo>
                      <a:lnTo>
                        <a:pt x="68" y="110"/>
                      </a:lnTo>
                      <a:lnTo>
                        <a:pt x="65" y="113"/>
                      </a:lnTo>
                      <a:lnTo>
                        <a:pt x="62" y="115"/>
                      </a:lnTo>
                      <a:lnTo>
                        <a:pt x="59" y="118"/>
                      </a:lnTo>
                      <a:lnTo>
                        <a:pt x="53" y="123"/>
                      </a:lnTo>
                      <a:lnTo>
                        <a:pt x="50" y="126"/>
                      </a:lnTo>
                      <a:lnTo>
                        <a:pt x="48" y="128"/>
                      </a:lnTo>
                      <a:lnTo>
                        <a:pt x="45" y="131"/>
                      </a:lnTo>
                      <a:lnTo>
                        <a:pt x="43" y="133"/>
                      </a:lnTo>
                      <a:lnTo>
                        <a:pt x="40" y="136"/>
                      </a:lnTo>
                      <a:lnTo>
                        <a:pt x="38" y="139"/>
                      </a:lnTo>
                      <a:lnTo>
                        <a:pt x="35" y="142"/>
                      </a:lnTo>
                      <a:lnTo>
                        <a:pt x="33" y="144"/>
                      </a:lnTo>
                      <a:lnTo>
                        <a:pt x="31" y="147"/>
                      </a:lnTo>
                      <a:lnTo>
                        <a:pt x="29" y="150"/>
                      </a:lnTo>
                      <a:lnTo>
                        <a:pt x="25" y="155"/>
                      </a:lnTo>
                      <a:lnTo>
                        <a:pt x="23" y="158"/>
                      </a:lnTo>
                      <a:lnTo>
                        <a:pt x="19" y="164"/>
                      </a:lnTo>
                      <a:lnTo>
                        <a:pt x="18" y="167"/>
                      </a:lnTo>
                      <a:lnTo>
                        <a:pt x="16" y="169"/>
                      </a:lnTo>
                      <a:lnTo>
                        <a:pt x="15" y="172"/>
                      </a:lnTo>
                      <a:lnTo>
                        <a:pt x="13" y="175"/>
                      </a:lnTo>
                      <a:lnTo>
                        <a:pt x="10" y="181"/>
                      </a:lnTo>
                      <a:lnTo>
                        <a:pt x="9" y="184"/>
                      </a:lnTo>
                      <a:lnTo>
                        <a:pt x="7" y="190"/>
                      </a:lnTo>
                      <a:lnTo>
                        <a:pt x="6" y="193"/>
                      </a:lnTo>
                      <a:lnTo>
                        <a:pt x="4" y="198"/>
                      </a:lnTo>
                      <a:lnTo>
                        <a:pt x="4" y="201"/>
                      </a:lnTo>
                      <a:lnTo>
                        <a:pt x="3" y="204"/>
                      </a:lnTo>
                      <a:lnTo>
                        <a:pt x="2" y="207"/>
                      </a:lnTo>
                      <a:lnTo>
                        <a:pt x="1" y="213"/>
                      </a:lnTo>
                      <a:lnTo>
                        <a:pt x="1" y="216"/>
                      </a:lnTo>
                      <a:lnTo>
                        <a:pt x="0" y="222"/>
                      </a:lnTo>
                      <a:lnTo>
                        <a:pt x="0" y="225"/>
                      </a:lnTo>
                      <a:lnTo>
                        <a:pt x="0" y="231"/>
                      </a:lnTo>
                      <a:lnTo>
                        <a:pt x="0" y="234"/>
                      </a:lnTo>
                      <a:lnTo>
                        <a:pt x="1" y="240"/>
                      </a:lnTo>
                      <a:lnTo>
                        <a:pt x="1" y="243"/>
                      </a:lnTo>
                      <a:lnTo>
                        <a:pt x="2" y="249"/>
                      </a:lnTo>
                      <a:lnTo>
                        <a:pt x="3" y="252"/>
                      </a:lnTo>
                      <a:lnTo>
                        <a:pt x="3" y="255"/>
                      </a:lnTo>
                      <a:lnTo>
                        <a:pt x="4" y="258"/>
                      </a:lnTo>
                      <a:lnTo>
                        <a:pt x="6" y="264"/>
                      </a:lnTo>
                      <a:lnTo>
                        <a:pt x="7" y="266"/>
                      </a:lnTo>
                      <a:lnTo>
                        <a:pt x="9" y="272"/>
                      </a:lnTo>
                      <a:lnTo>
                        <a:pt x="10" y="275"/>
                      </a:lnTo>
                      <a:lnTo>
                        <a:pt x="11" y="278"/>
                      </a:lnTo>
                      <a:lnTo>
                        <a:pt x="12" y="281"/>
                      </a:lnTo>
                      <a:lnTo>
                        <a:pt x="14" y="284"/>
                      </a:lnTo>
                      <a:lnTo>
                        <a:pt x="17" y="290"/>
                      </a:lnTo>
                      <a:lnTo>
                        <a:pt x="19" y="293"/>
                      </a:lnTo>
                      <a:lnTo>
                        <a:pt x="22" y="299"/>
                      </a:lnTo>
                      <a:lnTo>
                        <a:pt x="24" y="301"/>
                      </a:lnTo>
                      <a:lnTo>
                        <a:pt x="26" y="304"/>
                      </a:lnTo>
                      <a:lnTo>
                        <a:pt x="28" y="307"/>
                      </a:lnTo>
                      <a:lnTo>
                        <a:pt x="30" y="310"/>
                      </a:lnTo>
                      <a:lnTo>
                        <a:pt x="32" y="313"/>
                      </a:lnTo>
                      <a:lnTo>
                        <a:pt x="34" y="316"/>
                      </a:lnTo>
                      <a:lnTo>
                        <a:pt x="36" y="318"/>
                      </a:lnTo>
                      <a:lnTo>
                        <a:pt x="39" y="321"/>
                      </a:lnTo>
                      <a:lnTo>
                        <a:pt x="41" y="324"/>
                      </a:lnTo>
                      <a:lnTo>
                        <a:pt x="44" y="327"/>
                      </a:lnTo>
                      <a:lnTo>
                        <a:pt x="46" y="329"/>
                      </a:lnTo>
                      <a:lnTo>
                        <a:pt x="49" y="332"/>
                      </a:lnTo>
                      <a:lnTo>
                        <a:pt x="52" y="335"/>
                      </a:lnTo>
                      <a:lnTo>
                        <a:pt x="54" y="337"/>
                      </a:lnTo>
                      <a:lnTo>
                        <a:pt x="57" y="340"/>
                      </a:lnTo>
                      <a:lnTo>
                        <a:pt x="60" y="343"/>
                      </a:lnTo>
                      <a:lnTo>
                        <a:pt x="63" y="345"/>
                      </a:lnTo>
                      <a:lnTo>
                        <a:pt x="66" y="348"/>
                      </a:lnTo>
                      <a:lnTo>
                        <a:pt x="69" y="351"/>
                      </a:lnTo>
                      <a:lnTo>
                        <a:pt x="73" y="353"/>
                      </a:lnTo>
                      <a:lnTo>
                        <a:pt x="76" y="356"/>
                      </a:lnTo>
                      <a:lnTo>
                        <a:pt x="79" y="358"/>
                      </a:lnTo>
                      <a:lnTo>
                        <a:pt x="82" y="361"/>
                      </a:lnTo>
                      <a:lnTo>
                        <a:pt x="86" y="363"/>
                      </a:lnTo>
                      <a:lnTo>
                        <a:pt x="89" y="366"/>
                      </a:lnTo>
                      <a:lnTo>
                        <a:pt x="93" y="368"/>
                      </a:lnTo>
                      <a:lnTo>
                        <a:pt x="97" y="371"/>
                      </a:lnTo>
                      <a:lnTo>
                        <a:pt x="100" y="373"/>
                      </a:lnTo>
                      <a:lnTo>
                        <a:pt x="104" y="376"/>
                      </a:lnTo>
                      <a:lnTo>
                        <a:pt x="108" y="378"/>
                      </a:lnTo>
                      <a:lnTo>
                        <a:pt x="112" y="380"/>
                      </a:lnTo>
                      <a:lnTo>
                        <a:pt x="116" y="383"/>
                      </a:lnTo>
                      <a:lnTo>
                        <a:pt x="120" y="385"/>
                      </a:lnTo>
                      <a:lnTo>
                        <a:pt x="124" y="387"/>
                      </a:lnTo>
                      <a:lnTo>
                        <a:pt x="128" y="390"/>
                      </a:lnTo>
                      <a:lnTo>
                        <a:pt x="132" y="392"/>
                      </a:lnTo>
                      <a:lnTo>
                        <a:pt x="136" y="394"/>
                      </a:lnTo>
                      <a:lnTo>
                        <a:pt x="141" y="396"/>
                      </a:lnTo>
                      <a:lnTo>
                        <a:pt x="145" y="398"/>
                      </a:lnTo>
                      <a:lnTo>
                        <a:pt x="149" y="401"/>
                      </a:lnTo>
                      <a:lnTo>
                        <a:pt x="158" y="405"/>
                      </a:lnTo>
                      <a:lnTo>
                        <a:pt x="163" y="407"/>
                      </a:lnTo>
                      <a:lnTo>
                        <a:pt x="168" y="409"/>
                      </a:lnTo>
                      <a:lnTo>
                        <a:pt x="172" y="411"/>
                      </a:lnTo>
                      <a:lnTo>
                        <a:pt x="177" y="413"/>
                      </a:lnTo>
                      <a:lnTo>
                        <a:pt x="182" y="415"/>
                      </a:lnTo>
                      <a:lnTo>
                        <a:pt x="186" y="417"/>
                      </a:lnTo>
                      <a:lnTo>
                        <a:pt x="191" y="419"/>
                      </a:lnTo>
                      <a:lnTo>
                        <a:pt x="201" y="422"/>
                      </a:lnTo>
                      <a:lnTo>
                        <a:pt x="206" y="424"/>
                      </a:lnTo>
                      <a:lnTo>
                        <a:pt x="211" y="426"/>
                      </a:lnTo>
                      <a:lnTo>
                        <a:pt x="227" y="431"/>
                      </a:lnTo>
                      <a:lnTo>
                        <a:pt x="232" y="433"/>
                      </a:lnTo>
                      <a:lnTo>
                        <a:pt x="248" y="438"/>
                      </a:lnTo>
                      <a:lnTo>
                        <a:pt x="253" y="439"/>
                      </a:lnTo>
                      <a:lnTo>
                        <a:pt x="258" y="441"/>
                      </a:lnTo>
                      <a:lnTo>
                        <a:pt x="269" y="444"/>
                      </a:lnTo>
                      <a:lnTo>
                        <a:pt x="275" y="445"/>
                      </a:lnTo>
                      <a:lnTo>
                        <a:pt x="286" y="448"/>
                      </a:lnTo>
                      <a:lnTo>
                        <a:pt x="292" y="449"/>
                      </a:lnTo>
                      <a:lnTo>
                        <a:pt x="303" y="452"/>
                      </a:lnTo>
                      <a:lnTo>
                        <a:pt x="309" y="453"/>
                      </a:lnTo>
                      <a:lnTo>
                        <a:pt x="326" y="456"/>
                      </a:lnTo>
                      <a:lnTo>
                        <a:pt x="332" y="457"/>
                      </a:lnTo>
                      <a:lnTo>
                        <a:pt x="338" y="458"/>
                      </a:lnTo>
                      <a:lnTo>
                        <a:pt x="344" y="459"/>
                      </a:lnTo>
                      <a:lnTo>
                        <a:pt x="373" y="464"/>
                      </a:lnTo>
                      <a:lnTo>
                        <a:pt x="379" y="465"/>
                      </a:lnTo>
                      <a:lnTo>
                        <a:pt x="385" y="465"/>
                      </a:lnTo>
                      <a:lnTo>
                        <a:pt x="422" y="469"/>
                      </a:lnTo>
                      <a:lnTo>
                        <a:pt x="428" y="470"/>
                      </a:lnTo>
                      <a:lnTo>
                        <a:pt x="471" y="472"/>
                      </a:lnTo>
                      <a:lnTo>
                        <a:pt x="477" y="472"/>
                      </a:lnTo>
                      <a:lnTo>
                        <a:pt x="526" y="472"/>
                      </a:lnTo>
                      <a:lnTo>
                        <a:pt x="532" y="472"/>
                      </a:lnTo>
                      <a:lnTo>
                        <a:pt x="575" y="470"/>
                      </a:lnTo>
                      <a:lnTo>
                        <a:pt x="581" y="470"/>
                      </a:lnTo>
                      <a:lnTo>
                        <a:pt x="623" y="466"/>
                      </a:lnTo>
                      <a:lnTo>
                        <a:pt x="629" y="465"/>
                      </a:lnTo>
                      <a:lnTo>
                        <a:pt x="658" y="461"/>
                      </a:lnTo>
                      <a:lnTo>
                        <a:pt x="664" y="460"/>
                      </a:lnTo>
                      <a:lnTo>
                        <a:pt x="676" y="458"/>
                      </a:lnTo>
                      <a:lnTo>
                        <a:pt x="681" y="457"/>
                      </a:lnTo>
                      <a:lnTo>
                        <a:pt x="687" y="456"/>
                      </a:lnTo>
                      <a:lnTo>
                        <a:pt x="693" y="455"/>
                      </a:lnTo>
                      <a:lnTo>
                        <a:pt x="715" y="450"/>
                      </a:lnTo>
                      <a:lnTo>
                        <a:pt x="720" y="449"/>
                      </a:lnTo>
                      <a:lnTo>
                        <a:pt x="742" y="443"/>
                      </a:lnTo>
                      <a:lnTo>
                        <a:pt x="747" y="442"/>
                      </a:lnTo>
                      <a:lnTo>
                        <a:pt x="752" y="440"/>
                      </a:lnTo>
                      <a:lnTo>
                        <a:pt x="763" y="437"/>
                      </a:lnTo>
                      <a:lnTo>
                        <a:pt x="768" y="436"/>
                      </a:lnTo>
                      <a:lnTo>
                        <a:pt x="778" y="432"/>
                      </a:lnTo>
                      <a:lnTo>
                        <a:pt x="783" y="431"/>
                      </a:lnTo>
                      <a:lnTo>
                        <a:pt x="797" y="425"/>
                      </a:lnTo>
                      <a:lnTo>
                        <a:pt x="802" y="424"/>
                      </a:lnTo>
                      <a:lnTo>
                        <a:pt x="812" y="420"/>
                      </a:lnTo>
                      <a:lnTo>
                        <a:pt x="816" y="418"/>
                      </a:lnTo>
                      <a:lnTo>
                        <a:pt x="821" y="416"/>
                      </a:lnTo>
                      <a:lnTo>
                        <a:pt x="825" y="414"/>
                      </a:lnTo>
                      <a:lnTo>
                        <a:pt x="830" y="412"/>
                      </a:lnTo>
                      <a:lnTo>
                        <a:pt x="834" y="410"/>
                      </a:lnTo>
                      <a:lnTo>
                        <a:pt x="839" y="408"/>
                      </a:lnTo>
                      <a:lnTo>
                        <a:pt x="843" y="406"/>
                      </a:lnTo>
                      <a:lnTo>
                        <a:pt x="847" y="404"/>
                      </a:lnTo>
                      <a:lnTo>
                        <a:pt x="851" y="402"/>
                      </a:lnTo>
                      <a:lnTo>
                        <a:pt x="856" y="400"/>
                      </a:lnTo>
                      <a:lnTo>
                        <a:pt x="860" y="398"/>
                      </a:lnTo>
                      <a:lnTo>
                        <a:pt x="868" y="393"/>
                      </a:lnTo>
                      <a:lnTo>
                        <a:pt x="872" y="391"/>
                      </a:lnTo>
                      <a:lnTo>
                        <a:pt x="875" y="389"/>
                      </a:lnTo>
                      <a:lnTo>
                        <a:pt x="879" y="387"/>
                      </a:lnTo>
                      <a:lnTo>
                        <a:pt x="883" y="384"/>
                      </a:lnTo>
                      <a:lnTo>
                        <a:pt x="887" y="382"/>
                      </a:lnTo>
                      <a:lnTo>
                        <a:pt x="890" y="380"/>
                      </a:lnTo>
                      <a:lnTo>
                        <a:pt x="894" y="377"/>
                      </a:lnTo>
                      <a:lnTo>
                        <a:pt x="897" y="375"/>
                      </a:lnTo>
                      <a:lnTo>
                        <a:pt x="901" y="372"/>
                      </a:lnTo>
                      <a:lnTo>
                        <a:pt x="904" y="370"/>
                      </a:lnTo>
                      <a:lnTo>
                        <a:pt x="907" y="368"/>
                      </a:lnTo>
                      <a:lnTo>
                        <a:pt x="911" y="365"/>
                      </a:lnTo>
                      <a:lnTo>
                        <a:pt x="914" y="363"/>
                      </a:lnTo>
                      <a:lnTo>
                        <a:pt x="917" y="360"/>
                      </a:lnTo>
                      <a:lnTo>
                        <a:pt x="920" y="357"/>
                      </a:lnTo>
                      <a:lnTo>
                        <a:pt x="923" y="355"/>
                      </a:lnTo>
                      <a:lnTo>
                        <a:pt x="928" y="350"/>
                      </a:lnTo>
                      <a:lnTo>
                        <a:pt x="931" y="347"/>
                      </a:lnTo>
                      <a:lnTo>
                        <a:pt x="934" y="344"/>
                      </a:lnTo>
                      <a:lnTo>
                        <a:pt x="937" y="342"/>
                      </a:lnTo>
                      <a:lnTo>
                        <a:pt x="939" y="339"/>
                      </a:lnTo>
                      <a:lnTo>
                        <a:pt x="942" y="336"/>
                      </a:lnTo>
                      <a:lnTo>
                        <a:pt x="944" y="334"/>
                      </a:lnTo>
                      <a:lnTo>
                        <a:pt x="946" y="331"/>
                      </a:lnTo>
                      <a:lnTo>
                        <a:pt x="948" y="328"/>
                      </a:lnTo>
                      <a:lnTo>
                        <a:pt x="951" y="326"/>
                      </a:lnTo>
                      <a:lnTo>
                        <a:pt x="953" y="323"/>
                      </a:lnTo>
                      <a:lnTo>
                        <a:pt x="957" y="317"/>
                      </a:lnTo>
                      <a:lnTo>
                        <a:pt x="959" y="315"/>
                      </a:lnTo>
                      <a:lnTo>
                        <a:pt x="962" y="309"/>
                      </a:lnTo>
                      <a:lnTo>
                        <a:pt x="964" y="306"/>
                      </a:lnTo>
                      <a:lnTo>
                        <a:pt x="965" y="303"/>
                      </a:lnTo>
                      <a:lnTo>
                        <a:pt x="967" y="300"/>
                      </a:lnTo>
                      <a:lnTo>
                        <a:pt x="968" y="298"/>
                      </a:lnTo>
                      <a:lnTo>
                        <a:pt x="971" y="292"/>
                      </a:lnTo>
                      <a:lnTo>
                        <a:pt x="972" y="289"/>
                      </a:lnTo>
                      <a:lnTo>
                        <a:pt x="975" y="283"/>
                      </a:lnTo>
                      <a:lnTo>
                        <a:pt x="975" y="280"/>
                      </a:lnTo>
                      <a:lnTo>
                        <a:pt x="977" y="274"/>
                      </a:lnTo>
                      <a:lnTo>
                        <a:pt x="978" y="271"/>
                      </a:lnTo>
                      <a:lnTo>
                        <a:pt x="979" y="268"/>
                      </a:lnTo>
                      <a:lnTo>
                        <a:pt x="979" y="265"/>
                      </a:lnTo>
                      <a:lnTo>
                        <a:pt x="980" y="260"/>
                      </a:lnTo>
                      <a:lnTo>
                        <a:pt x="981" y="257"/>
                      </a:lnTo>
                      <a:lnTo>
                        <a:pt x="981" y="251"/>
                      </a:lnTo>
                      <a:lnTo>
                        <a:pt x="981" y="248"/>
                      </a:lnTo>
                      <a:lnTo>
                        <a:pt x="981" y="245"/>
                      </a:lnTo>
                      <a:lnTo>
                        <a:pt x="981" y="242"/>
                      </a:lnTo>
                    </a:path>
                  </a:pathLst>
                </a:custGeom>
                <a:noFill/>
                <a:ln w="19050" cap="flat">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grpSp>
          <p:sp>
            <p:nvSpPr>
              <p:cNvPr id="132" name="TextBox 131"/>
              <p:cNvSpPr txBox="1"/>
              <p:nvPr/>
            </p:nvSpPr>
            <p:spPr>
              <a:xfrm>
                <a:off x="4319315" y="2231999"/>
                <a:ext cx="183349" cy="400110"/>
              </a:xfrm>
              <a:prstGeom prst="rect">
                <a:avLst/>
              </a:prstGeom>
              <a:noFill/>
            </p:spPr>
            <p:txBody>
              <a:bodyPr wrap="square" rtlCol="0">
                <a:spAutoFit/>
              </a:bodyPr>
              <a:lstStyle/>
              <a:p>
                <a:r>
                  <a:rPr lang="vi-VN" sz="2000" dirty="0">
                    <a:solidFill>
                      <a:schemeClr val="bg1"/>
                    </a:solidFill>
                  </a:rPr>
                  <a:t>A</a:t>
                </a:r>
                <a:endParaRPr lang="en-US" sz="2000" dirty="0">
                  <a:solidFill>
                    <a:schemeClr val="bg1"/>
                  </a:solidFill>
                </a:endParaRPr>
              </a:p>
            </p:txBody>
          </p:sp>
          <p:sp>
            <p:nvSpPr>
              <p:cNvPr id="133" name="TextBox 132"/>
              <p:cNvSpPr txBox="1"/>
              <p:nvPr/>
            </p:nvSpPr>
            <p:spPr>
              <a:xfrm>
                <a:off x="6129819" y="2265993"/>
                <a:ext cx="430210" cy="400110"/>
              </a:xfrm>
              <a:prstGeom prst="rect">
                <a:avLst/>
              </a:prstGeom>
              <a:noFill/>
            </p:spPr>
            <p:txBody>
              <a:bodyPr wrap="square" rtlCol="0">
                <a:spAutoFit/>
              </a:bodyPr>
              <a:lstStyle/>
              <a:p>
                <a:r>
                  <a:rPr lang="vi-VN" sz="2000" dirty="0">
                    <a:solidFill>
                      <a:schemeClr val="bg1"/>
                    </a:solidFill>
                  </a:rPr>
                  <a:t>A’</a:t>
                </a:r>
                <a:endParaRPr lang="en-US" sz="2000" dirty="0">
                  <a:solidFill>
                    <a:schemeClr val="bg1"/>
                  </a:solidFill>
                </a:endParaRPr>
              </a:p>
            </p:txBody>
          </p:sp>
          <p:pic>
            <p:nvPicPr>
              <p:cNvPr id="134" name="Picture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402" y="2590123"/>
                <a:ext cx="2460617" cy="619576"/>
              </a:xfrm>
              <a:prstGeom prst="rect">
                <a:avLst/>
              </a:prstGeom>
            </p:spPr>
          </p:pic>
        </p:grpSp>
      </p:grpSp>
      <p:sp>
        <p:nvSpPr>
          <p:cNvPr id="136" name="TextBox 61"/>
          <p:cNvSpPr txBox="1">
            <a:spLocks noChangeArrowheads="1"/>
          </p:cNvSpPr>
          <p:nvPr/>
        </p:nvSpPr>
        <p:spPr bwMode="auto">
          <a:xfrm>
            <a:off x="5686926" y="2192992"/>
            <a:ext cx="257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r</a:t>
            </a:r>
            <a:endParaRPr lang="en-US" altLang="en-US" sz="2400" dirty="0">
              <a:solidFill>
                <a:srgbClr val="FFFF00"/>
              </a:solidFill>
            </a:endParaRPr>
          </a:p>
        </p:txBody>
      </p:sp>
      <mc:AlternateContent xmlns:mc="http://schemas.openxmlformats.org/markup-compatibility/2006" xmlns:a14="http://schemas.microsoft.com/office/drawing/2010/main">
        <mc:Choice Requires="a14">
          <p:sp>
            <p:nvSpPr>
              <p:cNvPr id="3" name="Rectangle 2"/>
              <p:cNvSpPr/>
              <p:nvPr/>
            </p:nvSpPr>
            <p:spPr>
              <a:xfrm>
                <a:off x="5727104" y="1454662"/>
                <a:ext cx="5084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FF00"/>
                          </a:solidFill>
                          <a:latin typeface="Cambria Math" panose="02040503050406030204" pitchFamily="18" charset="0"/>
                        </a:rPr>
                        <m:t>𝓁</m:t>
                      </m:r>
                    </m:oMath>
                  </m:oMathPara>
                </a14:m>
                <a:endParaRPr lang="en-US" sz="3200" i="1" dirty="0">
                  <a:solidFill>
                    <a:srgbClr val="FFFF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727104" y="1454662"/>
                <a:ext cx="508473"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15724" y="2212309"/>
                <a:ext cx="6647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smtClean="0">
                          <a:solidFill>
                            <a:srgbClr val="FFFF00"/>
                          </a:solidFill>
                          <a:latin typeface="Cambria Math" panose="02040503050406030204" pitchFamily="18" charset="0"/>
                        </a:rPr>
                        <m:t>2</m:t>
                      </m:r>
                      <m:r>
                        <a:rPr lang="en-US" sz="2000" i="1">
                          <a:solidFill>
                            <a:srgbClr val="FFFF00"/>
                          </a:solidFill>
                          <a:latin typeface="Cambria Math" panose="02040503050406030204" pitchFamily="18" charset="0"/>
                        </a:rPr>
                        <m:t>𝜋</m:t>
                      </m:r>
                      <m:r>
                        <a:rPr lang="en-US" sz="2000" i="1">
                          <a:solidFill>
                            <a:srgbClr val="FFFF00"/>
                          </a:solidFill>
                          <a:latin typeface="Cambria Math" panose="02040503050406030204" pitchFamily="18" charset="0"/>
                        </a:rPr>
                        <m:t>𝑟</m:t>
                      </m:r>
                    </m:oMath>
                  </m:oMathPara>
                </a14:m>
                <a:endParaRPr lang="en-US" sz="2000" dirty="0">
                  <a:solidFill>
                    <a:srgbClr val="FF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315724" y="2212309"/>
                <a:ext cx="664797"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p:cNvSpPr/>
              <p:nvPr/>
            </p:nvSpPr>
            <p:spPr>
              <a:xfrm>
                <a:off x="9294192" y="902859"/>
                <a:ext cx="4683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𝓁</m:t>
                      </m:r>
                    </m:oMath>
                  </m:oMathPara>
                </a14:m>
                <a:endParaRPr lang="en-US" sz="2800" dirty="0">
                  <a:solidFill>
                    <a:srgbClr val="FFFF00"/>
                  </a:solidFill>
                </a:endParaRPr>
              </a:p>
            </p:txBody>
          </p:sp>
        </mc:Choice>
        <mc:Fallback xmlns="">
          <p:sp>
            <p:nvSpPr>
              <p:cNvPr id="137" name="Rectangle 136"/>
              <p:cNvSpPr>
                <a:spLocks noRot="1" noChangeAspect="1" noMove="1" noResize="1" noEditPoints="1" noAdjustHandles="1" noChangeArrowheads="1" noChangeShapeType="1" noTextEdit="1"/>
              </p:cNvSpPr>
              <p:nvPr/>
            </p:nvSpPr>
            <p:spPr>
              <a:xfrm>
                <a:off x="9294192" y="902859"/>
                <a:ext cx="468397" cy="52322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542336" y="3984923"/>
                <a:ext cx="728084" cy="461665"/>
              </a:xfrm>
              <a:prstGeom prst="rect">
                <a:avLst/>
              </a:prstGeom>
            </p:spPr>
            <p:txBody>
              <a:bodyPr wrap="none">
                <a:spAutoFit/>
              </a:bodyPr>
              <a:lstStyle/>
              <a:p>
                <a:r>
                  <a:rPr lang="vi-VN" sz="2400" dirty="0">
                    <a:solidFill>
                      <a:srgbClr val="FFFF00"/>
                    </a:solidFill>
                  </a:rPr>
                  <a:t>(=</a:t>
                </a:r>
                <a14:m>
                  <m:oMath xmlns:m="http://schemas.openxmlformats.org/officeDocument/2006/math">
                    <m:r>
                      <a:rPr lang="en-US" sz="2400" smtClean="0">
                        <a:solidFill>
                          <a:srgbClr val="FFFF00"/>
                        </a:solidFill>
                        <a:latin typeface="Cambria Math" panose="02040503050406030204" pitchFamily="18" charset="0"/>
                      </a:rPr>
                      <m:t>𝓁</m:t>
                    </m:r>
                  </m:oMath>
                </a14:m>
                <a:r>
                  <a:rPr lang="vi-VN" sz="2400" dirty="0">
                    <a:solidFill>
                      <a:srgbClr val="FFFF00"/>
                    </a:solidFill>
                  </a:rPr>
                  <a:t>)</a:t>
                </a:r>
                <a:endParaRPr lang="en-US" sz="2400" dirty="0">
                  <a:solidFill>
                    <a:srgbClr val="FFFF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1542336" y="3984923"/>
                <a:ext cx="728084" cy="461665"/>
              </a:xfrm>
              <a:prstGeom prst="rect">
                <a:avLst/>
              </a:prstGeom>
              <a:blipFill rotWithShape="0">
                <a:blip r:embed="rId7"/>
                <a:stretch>
                  <a:fillRect l="-12500" t="-12000" r="-12500" b="-2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Rectangle 137"/>
              <p:cNvSpPr/>
              <p:nvPr/>
            </p:nvSpPr>
            <p:spPr>
              <a:xfrm>
                <a:off x="8480262" y="5031832"/>
                <a:ext cx="6647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smtClean="0">
                          <a:solidFill>
                            <a:srgbClr val="FFFF00"/>
                          </a:solidFill>
                          <a:latin typeface="Cambria Math" panose="02040503050406030204" pitchFamily="18" charset="0"/>
                        </a:rPr>
                        <m:t>2</m:t>
                      </m:r>
                      <m:r>
                        <a:rPr lang="en-US" sz="2000" i="1">
                          <a:solidFill>
                            <a:srgbClr val="FFFF00"/>
                          </a:solidFill>
                          <a:latin typeface="Cambria Math" panose="02040503050406030204" pitchFamily="18" charset="0"/>
                        </a:rPr>
                        <m:t>𝜋</m:t>
                      </m:r>
                      <m:r>
                        <a:rPr lang="en-US" sz="2000" i="1">
                          <a:solidFill>
                            <a:srgbClr val="FFFF00"/>
                          </a:solidFill>
                          <a:latin typeface="Cambria Math" panose="02040503050406030204" pitchFamily="18" charset="0"/>
                        </a:rPr>
                        <m:t>𝑟</m:t>
                      </m:r>
                    </m:oMath>
                  </m:oMathPara>
                </a14:m>
                <a:endParaRPr lang="en-US" sz="2000" dirty="0">
                  <a:solidFill>
                    <a:srgbClr val="FFFF00"/>
                  </a:solidFill>
                </a:endParaRPr>
              </a:p>
            </p:txBody>
          </p:sp>
        </mc:Choice>
        <mc:Fallback xmlns="">
          <p:sp>
            <p:nvSpPr>
              <p:cNvPr id="138" name="Rectangle 137"/>
              <p:cNvSpPr>
                <a:spLocks noRot="1" noChangeAspect="1" noMove="1" noResize="1" noEditPoints="1" noAdjustHandles="1" noChangeArrowheads="1" noChangeShapeType="1" noTextEdit="1"/>
              </p:cNvSpPr>
              <p:nvPr/>
            </p:nvSpPr>
            <p:spPr>
              <a:xfrm>
                <a:off x="8480262" y="5031832"/>
                <a:ext cx="664797" cy="400110"/>
              </a:xfrm>
              <a:prstGeom prst="rect">
                <a:avLst/>
              </a:prstGeom>
              <a:blipFill rotWithShape="0">
                <a:blip r:embed="rId8"/>
                <a:stretch>
                  <a:fillRect/>
                </a:stretch>
              </a:blipFill>
            </p:spPr>
            <p:txBody>
              <a:bodyPr/>
              <a:lstStyle/>
              <a:p>
                <a:r>
                  <a:rPr lang="en-US">
                    <a:noFill/>
                  </a:rPr>
                  <a:t> </a:t>
                </a:r>
              </a:p>
            </p:txBody>
          </p:sp>
        </mc:Fallback>
      </mc:AlternateContent>
      <p:cxnSp>
        <p:nvCxnSpPr>
          <p:cNvPr id="139" name="Straight Arrow Connector 22"/>
          <p:cNvCxnSpPr>
            <a:cxnSpLocks noChangeShapeType="1"/>
          </p:cNvCxnSpPr>
          <p:nvPr/>
        </p:nvCxnSpPr>
        <p:spPr bwMode="auto">
          <a:xfrm>
            <a:off x="4637589" y="4610400"/>
            <a:ext cx="1139824" cy="1155427"/>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Rectangle 15"/>
              <p:cNvSpPr/>
              <p:nvPr/>
            </p:nvSpPr>
            <p:spPr>
              <a:xfrm>
                <a:off x="2760578" y="3454454"/>
                <a:ext cx="4683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panose="02040503050406030204" pitchFamily="18" charset="0"/>
                        </a:rPr>
                        <m:t>𝓵</m:t>
                      </m:r>
                    </m:oMath>
                  </m:oMathPara>
                </a14:m>
                <a:endParaRPr lang="en-US" sz="2800" b="1" dirty="0">
                  <a:solidFill>
                    <a:srgbClr val="FFFF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760578" y="3454454"/>
                <a:ext cx="468397" cy="523220"/>
              </a:xfrm>
              <a:prstGeom prst="rect">
                <a:avLst/>
              </a:prstGeom>
              <a:blipFill rotWithShape="0">
                <a:blip r:embed="rId9"/>
                <a:stretch>
                  <a:fillRect/>
                </a:stretch>
              </a:blipFill>
            </p:spPr>
            <p:txBody>
              <a:bodyPr/>
              <a:lstStyle/>
              <a:p>
                <a:r>
                  <a:rPr lang="en-US">
                    <a:noFill/>
                  </a:rPr>
                  <a:t> </a:t>
                </a:r>
              </a:p>
            </p:txBody>
          </p:sp>
        </mc:Fallback>
      </mc:AlternateContent>
      <p:grpSp>
        <p:nvGrpSpPr>
          <p:cNvPr id="22" name="Group 21"/>
          <p:cNvGrpSpPr/>
          <p:nvPr/>
        </p:nvGrpSpPr>
        <p:grpSpPr>
          <a:xfrm>
            <a:off x="161858" y="4215756"/>
            <a:ext cx="2080040" cy="1330932"/>
            <a:chOff x="351141" y="4343436"/>
            <a:chExt cx="2080040" cy="1330932"/>
          </a:xfrm>
        </p:grpSpPr>
        <p:sp>
          <p:nvSpPr>
            <p:cNvPr id="19" name="Rectangle 18"/>
            <p:cNvSpPr/>
            <p:nvPr/>
          </p:nvSpPr>
          <p:spPr>
            <a:xfrm>
              <a:off x="553499" y="4343436"/>
              <a:ext cx="1742086" cy="1128546"/>
            </a:xfrm>
            <a:prstGeom prst="rect">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1141" y="4474039"/>
              <a:ext cx="2080040" cy="1200329"/>
            </a:xfrm>
            <a:prstGeom prst="rect">
              <a:avLst/>
            </a:prstGeom>
            <a:noFill/>
          </p:spPr>
          <p:txBody>
            <a:bodyPr wrap="square" rtlCol="0">
              <a:spAutoFit/>
            </a:bodyPr>
            <a:lstStyle/>
            <a:p>
              <a:pPr algn="ctr">
                <a:spcBef>
                  <a:spcPct val="0"/>
                </a:spcBef>
              </a:pPr>
              <a:r>
                <a:rPr lang="vi-VN" altLang="en-US" b="1" dirty="0">
                  <a:solidFill>
                    <a:srgbClr val="FFFF00"/>
                  </a:solidFill>
                </a:rPr>
                <a:t>Hình khai triển</a:t>
              </a:r>
            </a:p>
            <a:p>
              <a:pPr algn="ctr">
                <a:spcBef>
                  <a:spcPct val="0"/>
                </a:spcBef>
              </a:pPr>
              <a:r>
                <a:rPr lang="vi-VN" altLang="en-US" b="1" dirty="0">
                  <a:solidFill>
                    <a:srgbClr val="FFFF00"/>
                  </a:solidFill>
                </a:rPr>
                <a:t> mặt xung quanh</a:t>
              </a:r>
            </a:p>
            <a:p>
              <a:pPr algn="ctr">
                <a:spcBef>
                  <a:spcPct val="0"/>
                </a:spcBef>
              </a:pPr>
              <a:r>
                <a:rPr lang="vi-VN" altLang="en-US" b="1" dirty="0">
                  <a:solidFill>
                    <a:srgbClr val="FFFF00"/>
                  </a:solidFill>
                </a:rPr>
                <a:t> của hình nón</a:t>
              </a:r>
              <a:endParaRPr lang="en-US" altLang="en-US" b="1" dirty="0">
                <a:solidFill>
                  <a:srgbClr val="FFFF00"/>
                </a:solidFill>
              </a:endParaRPr>
            </a:p>
            <a:p>
              <a:endParaRPr lang="en-US" dirty="0"/>
            </a:p>
          </p:txBody>
        </p:sp>
      </p:grpSp>
      <p:sp>
        <p:nvSpPr>
          <p:cNvPr id="26" name="Right Arrow 25"/>
          <p:cNvSpPr/>
          <p:nvPr/>
        </p:nvSpPr>
        <p:spPr>
          <a:xfrm>
            <a:off x="2124155" y="4695708"/>
            <a:ext cx="873770" cy="13029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125" idx="4"/>
          </p:cNvCxnSpPr>
          <p:nvPr/>
        </p:nvCxnSpPr>
        <p:spPr>
          <a:xfrm flipH="1">
            <a:off x="5184648" y="1120748"/>
            <a:ext cx="210179" cy="178794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59627" y="202697"/>
            <a:ext cx="1246902" cy="523220"/>
          </a:xfrm>
          <a:prstGeom prst="rect">
            <a:avLst/>
          </a:prstGeom>
          <a:noFill/>
        </p:spPr>
        <p:txBody>
          <a:bodyPr wrap="square" rtlCol="0">
            <a:spAutoFit/>
          </a:bodyPr>
          <a:lstStyle/>
          <a:p>
            <a:r>
              <a:rPr lang="vi-VN" sz="2800" dirty="0">
                <a:solidFill>
                  <a:srgbClr val="FFFF00"/>
                </a:solidFill>
              </a:rPr>
              <a:t>(S</a:t>
            </a:r>
            <a:r>
              <a:rPr lang="vi-VN" sz="2800" baseline="-25000" dirty="0">
                <a:solidFill>
                  <a:srgbClr val="FFFF00"/>
                </a:solidFill>
              </a:rPr>
              <a:t>xq </a:t>
            </a:r>
            <a:r>
              <a:rPr lang="vi-VN" sz="2800" dirty="0">
                <a:solidFill>
                  <a:srgbClr val="FFFF00"/>
                </a:solidFill>
              </a:rPr>
              <a:t>)</a:t>
            </a:r>
            <a:endParaRPr lang="en-US" sz="2800" dirty="0">
              <a:solidFill>
                <a:srgbClr val="FFFF00"/>
              </a:solidFill>
            </a:endParaRPr>
          </a:p>
        </p:txBody>
      </p:sp>
    </p:spTree>
    <p:extLst>
      <p:ext uri="{BB962C8B-B14F-4D97-AF65-F5344CB8AC3E}">
        <p14:creationId xmlns:p14="http://schemas.microsoft.com/office/powerpoint/2010/main" val="21132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barn(inVertical)">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barn(inVertical)">
                                      <p:cBhvr>
                                        <p:cTn id="27" dur="500"/>
                                        <p:tgtEl>
                                          <p:spTgt spid="9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barn(inVertical)">
                                      <p:cBhvr>
                                        <p:cTn id="50" dur="500"/>
                                        <p:tgtEl>
                                          <p:spTgt spid="7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2291"/>
                                        </p:tgtEl>
                                        <p:attrNameLst>
                                          <p:attrName>style.visibility</p:attrName>
                                        </p:attrNameLst>
                                      </p:cBhvr>
                                      <p:to>
                                        <p:strVal val="visible"/>
                                      </p:to>
                                    </p:set>
                                    <p:animEffect transition="in" filter="barn(inVertical)">
                                      <p:cBhvr>
                                        <p:cTn id="60" dur="500"/>
                                        <p:tgtEl>
                                          <p:spTgt spid="1229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2292"/>
                                        </p:tgtEl>
                                        <p:attrNameLst>
                                          <p:attrName>style.visibility</p:attrName>
                                        </p:attrNameLst>
                                      </p:cBhvr>
                                      <p:to>
                                        <p:strVal val="visible"/>
                                      </p:to>
                                    </p:set>
                                    <p:animEffect transition="in" filter="barn(inVertical)">
                                      <p:cBhvr>
                                        <p:cTn id="65" dur="500"/>
                                        <p:tgtEl>
                                          <p:spTgt spid="12292"/>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2293"/>
                                        </p:tgtEl>
                                        <p:attrNameLst>
                                          <p:attrName>style.visibility</p:attrName>
                                        </p:attrNameLst>
                                      </p:cBhvr>
                                      <p:to>
                                        <p:strVal val="visible"/>
                                      </p:to>
                                    </p:set>
                                    <p:animEffect transition="in" filter="barn(inVertical)">
                                      <p:cBhvr>
                                        <p:cTn id="68" dur="500"/>
                                        <p:tgtEl>
                                          <p:spTgt spid="1229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down)">
                                      <p:cBhvr>
                                        <p:cTn id="73" dur="500"/>
                                        <p:tgtEl>
                                          <p:spTgt spid="10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2294"/>
                                        </p:tgtEl>
                                        <p:attrNameLst>
                                          <p:attrName>style.visibility</p:attrName>
                                        </p:attrNameLst>
                                      </p:cBhvr>
                                      <p:to>
                                        <p:strVal val="visible"/>
                                      </p:to>
                                    </p:set>
                                    <p:animEffect transition="in" filter="barn(inVertical)">
                                      <p:cBhvr>
                                        <p:cTn id="78" dur="500"/>
                                        <p:tgtEl>
                                          <p:spTgt spid="1229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2295"/>
                                        </p:tgtEl>
                                        <p:attrNameLst>
                                          <p:attrName>style.visibility</p:attrName>
                                        </p:attrNameLst>
                                      </p:cBhvr>
                                      <p:to>
                                        <p:strVal val="visible"/>
                                      </p:to>
                                    </p:set>
                                    <p:animEffect transition="in" filter="barn(inVertical)">
                                      <p:cBhvr>
                                        <p:cTn id="81" dur="500"/>
                                        <p:tgtEl>
                                          <p:spTgt spid="1229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wipe(down)">
                                      <p:cBhvr>
                                        <p:cTn id="84" dur="500"/>
                                        <p:tgtEl>
                                          <p:spTgt spid="137"/>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Effect transition="in" filter="barn(inVertical)">
                                      <p:cBhvr>
                                        <p:cTn id="89" dur="500"/>
                                        <p:tgtEl>
                                          <p:spTgt spid="10">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barn(inVertical)">
                                      <p:cBhvr>
                                        <p:cTn id="94" dur="500"/>
                                        <p:tgtEl>
                                          <p:spTgt spid="4"/>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barn(inVertical)">
                                      <p:cBhvr>
                                        <p:cTn id="97" dur="500"/>
                                        <p:tgtEl>
                                          <p:spTgt spid="10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2297"/>
                                        </p:tgtEl>
                                        <p:attrNameLst>
                                          <p:attrName>style.visibility</p:attrName>
                                        </p:attrNameLst>
                                      </p:cBhvr>
                                      <p:to>
                                        <p:strVal val="visible"/>
                                      </p:to>
                                    </p:set>
                                    <p:animEffect transition="in" filter="barn(inVertical)">
                                      <p:cBhvr>
                                        <p:cTn id="102" dur="500"/>
                                        <p:tgtEl>
                                          <p:spTgt spid="12297"/>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138"/>
                                        </p:tgtEl>
                                        <p:attrNameLst>
                                          <p:attrName>style.visibility</p:attrName>
                                        </p:attrNameLst>
                                      </p:cBhvr>
                                      <p:to>
                                        <p:strVal val="visible"/>
                                      </p:to>
                                    </p:set>
                                    <p:animEffect transition="in" filter="barn(inVertical)">
                                      <p:cBhvr>
                                        <p:cTn id="105" dur="500"/>
                                        <p:tgtEl>
                                          <p:spTgt spid="138"/>
                                        </p:tgtEl>
                                      </p:cBhvr>
                                    </p:animEffect>
                                  </p:childTnLst>
                                </p:cTn>
                              </p:par>
                              <p:par>
                                <p:cTn id="106" presetID="16" presetClass="entr" presetSubtype="21" fill="hold" nodeType="withEffect">
                                  <p:stCondLst>
                                    <p:cond delay="0"/>
                                  </p:stCondLst>
                                  <p:childTnLst>
                                    <p:set>
                                      <p:cBhvr>
                                        <p:cTn id="107" dur="1" fill="hold">
                                          <p:stCondLst>
                                            <p:cond delay="0"/>
                                          </p:stCondLst>
                                        </p:cTn>
                                        <p:tgtEl>
                                          <p:spTgt spid="12296"/>
                                        </p:tgtEl>
                                        <p:attrNameLst>
                                          <p:attrName>style.visibility</p:attrName>
                                        </p:attrNameLst>
                                      </p:cBhvr>
                                      <p:to>
                                        <p:strVal val="visible"/>
                                      </p:to>
                                    </p:set>
                                    <p:animEffect transition="in" filter="barn(inVertical)">
                                      <p:cBhvr>
                                        <p:cTn id="108" dur="500"/>
                                        <p:tgtEl>
                                          <p:spTgt spid="1229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139"/>
                                        </p:tgtEl>
                                        <p:attrNameLst>
                                          <p:attrName>style.visibility</p:attrName>
                                        </p:attrNameLst>
                                      </p:cBhvr>
                                      <p:to>
                                        <p:strVal val="visible"/>
                                      </p:to>
                                    </p:set>
                                    <p:animEffect transition="in" filter="barn(inVertical)">
                                      <p:cBhvr>
                                        <p:cTn id="113" dur="500"/>
                                        <p:tgtEl>
                                          <p:spTgt spid="139"/>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barn(inVertical)">
                                      <p:cBhvr>
                                        <p:cTn id="1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3" grpId="0"/>
      <p:bldP spid="12295" grpId="0"/>
      <p:bldP spid="12297" grpId="0"/>
      <p:bldP spid="2" grpId="0"/>
      <p:bldP spid="109" grpId="0"/>
      <p:bldP spid="96" grpId="0"/>
      <p:bldP spid="136" grpId="0"/>
      <p:bldP spid="4" grpId="0"/>
      <p:bldP spid="137" grpId="0"/>
      <p:bldP spid="138" grpId="0"/>
      <p:bldP spid="16" grpId="0"/>
      <p:bldP spid="2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0"/>
          <p:cNvSpPr txBox="1">
            <a:spLocks noChangeArrowheads="1"/>
          </p:cNvSpPr>
          <p:nvPr/>
        </p:nvSpPr>
        <p:spPr bwMode="auto">
          <a:xfrm>
            <a:off x="354013" y="57442"/>
            <a:ext cx="714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dirty="0">
                <a:solidFill>
                  <a:srgbClr val="FFFF00"/>
                </a:solidFill>
                <a:latin typeface="Times New Roman" panose="02020603050405020304" pitchFamily="18" charset="0"/>
              </a:rPr>
              <a:t>2. Diện tích xung quanh hình nón ( </a:t>
            </a:r>
            <a:r>
              <a:rPr lang="vi-VN" altLang="en-US" b="1" dirty="0">
                <a:solidFill>
                  <a:srgbClr val="FFFF00"/>
                </a:solidFill>
                <a:latin typeface="Times New Roman" panose="02020603050405020304" pitchFamily="18" charset="0"/>
              </a:rPr>
              <a:t>S</a:t>
            </a:r>
            <a:r>
              <a:rPr lang="vi-VN" altLang="en-US" b="1" baseline="-25000" dirty="0">
                <a:solidFill>
                  <a:srgbClr val="FFFF00"/>
                </a:solidFill>
                <a:latin typeface="Times New Roman" panose="02020603050405020304" pitchFamily="18" charset="0"/>
              </a:rPr>
              <a:t>xq</a:t>
            </a:r>
            <a:r>
              <a:rPr lang="vi-VN" altLang="en-US" sz="2800" b="1" dirty="0">
                <a:solidFill>
                  <a:srgbClr val="FFFF00"/>
                </a:solidFill>
                <a:latin typeface="Times New Roman" panose="02020603050405020304" pitchFamily="18" charset="0"/>
              </a:rPr>
              <a:t>)</a:t>
            </a:r>
            <a:endParaRPr lang="en-US" altLang="en-US" sz="2800" b="1" dirty="0">
              <a:solidFill>
                <a:srgbClr val="FFFF00"/>
              </a:solidFill>
              <a:latin typeface="Times New Roman" panose="02020603050405020304" pitchFamily="18" charset="0"/>
            </a:endParaRPr>
          </a:p>
        </p:txBody>
      </p:sp>
      <p:sp>
        <p:nvSpPr>
          <p:cNvPr id="65" name="Rectangle 64"/>
          <p:cNvSpPr>
            <a:spLocks noRot="1" noChangeAspect="1" noMove="1" noResize="1" noEditPoints="1" noAdjustHandles="1" noChangeArrowheads="1" noChangeShapeType="1" noTextEdit="1"/>
          </p:cNvSpPr>
          <p:nvPr/>
        </p:nvSpPr>
        <p:spPr>
          <a:xfrm>
            <a:off x="1532678" y="4252139"/>
            <a:ext cx="5436553" cy="745782"/>
          </a:xfrm>
          <a:prstGeom prst="rect">
            <a:avLst/>
          </a:prstGeom>
          <a:blipFill rotWithShape="0">
            <a:blip r:embed="rId2"/>
            <a:stretch>
              <a:fillRect/>
            </a:stretch>
          </a:blipFill>
        </p:spPr>
        <p:txBody>
          <a:bodyPr/>
          <a:lstStyle/>
          <a:p>
            <a:pPr>
              <a:defRPr/>
            </a:pPr>
            <a:r>
              <a:rPr lang="en-US" sz="2400">
                <a:solidFill>
                  <a:schemeClr val="bg1"/>
                </a:solidFill>
              </a:rPr>
              <a:t> </a:t>
            </a:r>
          </a:p>
        </p:txBody>
      </p:sp>
      <p:grpSp>
        <p:nvGrpSpPr>
          <p:cNvPr id="120" name="Group 4"/>
          <p:cNvGrpSpPr>
            <a:grpSpLocks/>
          </p:cNvGrpSpPr>
          <p:nvPr/>
        </p:nvGrpSpPr>
        <p:grpSpPr bwMode="auto">
          <a:xfrm>
            <a:off x="3354389" y="378925"/>
            <a:ext cx="2276474" cy="2590800"/>
            <a:chOff x="3590925" y="1773238"/>
            <a:chExt cx="2276475" cy="2590800"/>
          </a:xfrm>
        </p:grpSpPr>
        <p:sp>
          <p:nvSpPr>
            <p:cNvPr id="121" name="AutoShape 38"/>
            <p:cNvSpPr>
              <a:spLocks noChangeAspect="1" noChangeArrowheads="1" noTextEdit="1"/>
            </p:cNvSpPr>
            <p:nvPr/>
          </p:nvSpPr>
          <p:spPr bwMode="auto">
            <a:xfrm>
              <a:off x="3590925" y="1773238"/>
              <a:ext cx="2276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22" name="Line 41"/>
            <p:cNvSpPr>
              <a:spLocks noChangeShapeType="1"/>
            </p:cNvSpPr>
            <p:nvPr/>
          </p:nvSpPr>
          <p:spPr bwMode="auto">
            <a:xfrm flipH="1">
              <a:off x="3889375" y="2309813"/>
              <a:ext cx="779463" cy="1484312"/>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sz="2000"/>
            </a:p>
          </p:txBody>
        </p:sp>
        <p:sp>
          <p:nvSpPr>
            <p:cNvPr id="123" name="Line 42"/>
            <p:cNvSpPr>
              <a:spLocks noChangeShapeType="1"/>
            </p:cNvSpPr>
            <p:nvPr/>
          </p:nvSpPr>
          <p:spPr bwMode="auto">
            <a:xfrm>
              <a:off x="4643429" y="2290764"/>
              <a:ext cx="833436" cy="1497712"/>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sz="2000"/>
            </a:p>
          </p:txBody>
        </p:sp>
        <p:grpSp>
          <p:nvGrpSpPr>
            <p:cNvPr id="124" name="Group 47"/>
            <p:cNvGrpSpPr>
              <a:grpSpLocks/>
            </p:cNvGrpSpPr>
            <p:nvPr/>
          </p:nvGrpSpPr>
          <p:grpSpPr bwMode="auto">
            <a:xfrm>
              <a:off x="5424488" y="3797300"/>
              <a:ext cx="44450" cy="52388"/>
              <a:chOff x="3417" y="2392"/>
              <a:chExt cx="28" cy="33"/>
            </a:xfrm>
          </p:grpSpPr>
          <p:sp>
            <p:nvSpPr>
              <p:cNvPr id="137" name="Oval 44"/>
              <p:cNvSpPr>
                <a:spLocks noChangeArrowheads="1"/>
              </p:cNvSpPr>
              <p:nvPr/>
            </p:nvSpPr>
            <p:spPr bwMode="auto">
              <a:xfrm>
                <a:off x="3417" y="2392"/>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8" name="Oval 45"/>
              <p:cNvSpPr>
                <a:spLocks noChangeArrowheads="1"/>
              </p:cNvSpPr>
              <p:nvPr/>
            </p:nvSpPr>
            <p:spPr bwMode="auto">
              <a:xfrm>
                <a:off x="3417" y="2392"/>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grpSp>
        <p:grpSp>
          <p:nvGrpSpPr>
            <p:cNvPr id="125" name="Group 51"/>
            <p:cNvGrpSpPr>
              <a:grpSpLocks/>
            </p:cNvGrpSpPr>
            <p:nvPr/>
          </p:nvGrpSpPr>
          <p:grpSpPr bwMode="auto">
            <a:xfrm>
              <a:off x="3867150" y="3768757"/>
              <a:ext cx="44450" cy="52388"/>
              <a:chOff x="2436" y="2374"/>
              <a:chExt cx="28" cy="33"/>
            </a:xfrm>
          </p:grpSpPr>
          <p:sp>
            <p:nvSpPr>
              <p:cNvPr id="135" name="Oval 48"/>
              <p:cNvSpPr>
                <a:spLocks noChangeArrowheads="1"/>
              </p:cNvSpPr>
              <p:nvPr/>
            </p:nvSpPr>
            <p:spPr bwMode="auto">
              <a:xfrm>
                <a:off x="2436" y="2374"/>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6" name="Oval 49"/>
              <p:cNvSpPr>
                <a:spLocks noChangeArrowheads="1"/>
              </p:cNvSpPr>
              <p:nvPr/>
            </p:nvSpPr>
            <p:spPr bwMode="auto">
              <a:xfrm>
                <a:off x="2436" y="2374"/>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grpSp>
        <p:grpSp>
          <p:nvGrpSpPr>
            <p:cNvPr id="126" name="Group 55"/>
            <p:cNvGrpSpPr>
              <a:grpSpLocks/>
            </p:cNvGrpSpPr>
            <p:nvPr/>
          </p:nvGrpSpPr>
          <p:grpSpPr bwMode="auto">
            <a:xfrm>
              <a:off x="4630738" y="1906588"/>
              <a:ext cx="171450" cy="430212"/>
              <a:chOff x="2917" y="1201"/>
              <a:chExt cx="108" cy="271"/>
            </a:xfrm>
          </p:grpSpPr>
          <p:sp>
            <p:nvSpPr>
              <p:cNvPr id="132" name="Oval 52"/>
              <p:cNvSpPr>
                <a:spLocks noChangeArrowheads="1"/>
              </p:cNvSpPr>
              <p:nvPr/>
            </p:nvSpPr>
            <p:spPr bwMode="auto">
              <a:xfrm>
                <a:off x="2927" y="1439"/>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3" name="Oval 53"/>
              <p:cNvSpPr>
                <a:spLocks noChangeArrowheads="1"/>
              </p:cNvSpPr>
              <p:nvPr/>
            </p:nvSpPr>
            <p:spPr bwMode="auto">
              <a:xfrm>
                <a:off x="2927" y="1439"/>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4" name="Rectangle 54"/>
              <p:cNvSpPr>
                <a:spLocks noChangeArrowheads="1"/>
              </p:cNvSpPr>
              <p:nvPr/>
            </p:nvSpPr>
            <p:spPr bwMode="auto">
              <a:xfrm>
                <a:off x="2917" y="1201"/>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solidFill>
                      <a:schemeClr val="bg1"/>
                    </a:solidFill>
                    <a:latin typeface="Times New Roman" panose="02020603050405020304" pitchFamily="18" charset="0"/>
                  </a:rPr>
                  <a:t>S</a:t>
                </a:r>
                <a:endParaRPr lang="en-US" altLang="en-US" sz="2400" dirty="0">
                  <a:solidFill>
                    <a:schemeClr val="bg1"/>
                  </a:solidFill>
                </a:endParaRPr>
              </a:p>
            </p:txBody>
          </p:sp>
        </p:grpSp>
        <p:grpSp>
          <p:nvGrpSpPr>
            <p:cNvPr id="127" name="Group 59"/>
            <p:cNvGrpSpPr>
              <a:grpSpLocks/>
            </p:cNvGrpSpPr>
            <p:nvPr/>
          </p:nvGrpSpPr>
          <p:grpSpPr bwMode="auto">
            <a:xfrm>
              <a:off x="4633896" y="3509969"/>
              <a:ext cx="73025" cy="325438"/>
              <a:chOff x="2919" y="2211"/>
              <a:chExt cx="46" cy="205"/>
            </a:xfrm>
          </p:grpSpPr>
          <p:sp>
            <p:nvSpPr>
              <p:cNvPr id="129" name="Oval 56"/>
              <p:cNvSpPr>
                <a:spLocks noChangeArrowheads="1"/>
              </p:cNvSpPr>
              <p:nvPr/>
            </p:nvSpPr>
            <p:spPr bwMode="auto">
              <a:xfrm>
                <a:off x="2927" y="2383"/>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0" name="Oval 57"/>
              <p:cNvSpPr>
                <a:spLocks noChangeArrowheads="1"/>
              </p:cNvSpPr>
              <p:nvPr/>
            </p:nvSpPr>
            <p:spPr bwMode="auto">
              <a:xfrm>
                <a:off x="2927" y="2383"/>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31" name="Rectangle 58"/>
              <p:cNvSpPr>
                <a:spLocks noChangeArrowheads="1"/>
              </p:cNvSpPr>
              <p:nvPr/>
            </p:nvSpPr>
            <p:spPr bwMode="auto">
              <a:xfrm>
                <a:off x="2919" y="2211"/>
                <a:ext cx="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i="1">
                    <a:solidFill>
                      <a:srgbClr val="FFFF00"/>
                    </a:solidFill>
                    <a:latin typeface="Times New Roman" panose="02020603050405020304" pitchFamily="18" charset="0"/>
                  </a:rPr>
                  <a:t>O</a:t>
                </a:r>
                <a:endParaRPr lang="en-US" altLang="en-US" sz="2000"/>
              </a:p>
            </p:txBody>
          </p:sp>
        </p:grpSp>
        <p:sp>
          <p:nvSpPr>
            <p:cNvPr id="128" name="Freeform 40"/>
            <p:cNvSpPr>
              <a:spLocks/>
            </p:cNvSpPr>
            <p:nvPr/>
          </p:nvSpPr>
          <p:spPr bwMode="auto">
            <a:xfrm>
              <a:off x="3902075" y="3448050"/>
              <a:ext cx="1560512" cy="755650"/>
            </a:xfrm>
            <a:custGeom>
              <a:avLst/>
              <a:gdLst>
                <a:gd name="T0" fmla="*/ 2147483646 w 981"/>
                <a:gd name="T1" fmla="*/ 2147483646 h 472"/>
                <a:gd name="T2" fmla="*/ 2147483646 w 981"/>
                <a:gd name="T3" fmla="*/ 2147483646 h 472"/>
                <a:gd name="T4" fmla="*/ 2147483646 w 981"/>
                <a:gd name="T5" fmla="*/ 2147483646 h 472"/>
                <a:gd name="T6" fmla="*/ 2147483646 w 981"/>
                <a:gd name="T7" fmla="*/ 2147483646 h 472"/>
                <a:gd name="T8" fmla="*/ 2147483646 w 981"/>
                <a:gd name="T9" fmla="*/ 2147483646 h 472"/>
                <a:gd name="T10" fmla="*/ 2147483646 w 981"/>
                <a:gd name="T11" fmla="*/ 2147483646 h 472"/>
                <a:gd name="T12" fmla="*/ 2147483646 w 981"/>
                <a:gd name="T13" fmla="*/ 2147483646 h 472"/>
                <a:gd name="T14" fmla="*/ 2147483646 w 981"/>
                <a:gd name="T15" fmla="*/ 2147483646 h 472"/>
                <a:gd name="T16" fmla="*/ 2147483646 w 981"/>
                <a:gd name="T17" fmla="*/ 2147483646 h 472"/>
                <a:gd name="T18" fmla="*/ 2147483646 w 981"/>
                <a:gd name="T19" fmla="*/ 2147483646 h 472"/>
                <a:gd name="T20" fmla="*/ 2147483646 w 981"/>
                <a:gd name="T21" fmla="*/ 2147483646 h 472"/>
                <a:gd name="T22" fmla="*/ 2147483646 w 981"/>
                <a:gd name="T23" fmla="*/ 2147483646 h 472"/>
                <a:gd name="T24" fmla="*/ 2147483646 w 981"/>
                <a:gd name="T25" fmla="*/ 2147483646 h 472"/>
                <a:gd name="T26" fmla="*/ 2147483646 w 981"/>
                <a:gd name="T27" fmla="*/ 2147483646 h 472"/>
                <a:gd name="T28" fmla="*/ 2147483646 w 981"/>
                <a:gd name="T29" fmla="*/ 2147483646 h 472"/>
                <a:gd name="T30" fmla="*/ 2147483646 w 981"/>
                <a:gd name="T31" fmla="*/ 2147483646 h 472"/>
                <a:gd name="T32" fmla="*/ 2147483646 w 981"/>
                <a:gd name="T33" fmla="*/ 2147483646 h 472"/>
                <a:gd name="T34" fmla="*/ 2147483646 w 981"/>
                <a:gd name="T35" fmla="*/ 2147483646 h 472"/>
                <a:gd name="T36" fmla="*/ 2147483646 w 981"/>
                <a:gd name="T37" fmla="*/ 2147483646 h 472"/>
                <a:gd name="T38" fmla="*/ 2147483646 w 981"/>
                <a:gd name="T39" fmla="*/ 2147483646 h 472"/>
                <a:gd name="T40" fmla="*/ 2147483646 w 981"/>
                <a:gd name="T41" fmla="*/ 2147483646 h 472"/>
                <a:gd name="T42" fmla="*/ 2147483646 w 981"/>
                <a:gd name="T43" fmla="*/ 2147483646 h 472"/>
                <a:gd name="T44" fmla="*/ 2147483646 w 981"/>
                <a:gd name="T45" fmla="*/ 2147483646 h 472"/>
                <a:gd name="T46" fmla="*/ 2147483646 w 981"/>
                <a:gd name="T47" fmla="*/ 2147483646 h 472"/>
                <a:gd name="T48" fmla="*/ 2147483646 w 981"/>
                <a:gd name="T49" fmla="*/ 2147483646 h 472"/>
                <a:gd name="T50" fmla="*/ 2147483646 w 981"/>
                <a:gd name="T51" fmla="*/ 2147483646 h 472"/>
                <a:gd name="T52" fmla="*/ 2147483646 w 981"/>
                <a:gd name="T53" fmla="*/ 2147483646 h 472"/>
                <a:gd name="T54" fmla="*/ 2147483646 w 981"/>
                <a:gd name="T55" fmla="*/ 2147483646 h 472"/>
                <a:gd name="T56" fmla="*/ 0 w 981"/>
                <a:gd name="T57" fmla="*/ 2147483646 h 472"/>
                <a:gd name="T58" fmla="*/ 2147483646 w 981"/>
                <a:gd name="T59" fmla="*/ 2147483646 h 472"/>
                <a:gd name="T60" fmla="*/ 2147483646 w 981"/>
                <a:gd name="T61" fmla="*/ 2147483646 h 472"/>
                <a:gd name="T62" fmla="*/ 2147483646 w 981"/>
                <a:gd name="T63" fmla="*/ 2147483646 h 472"/>
                <a:gd name="T64" fmla="*/ 2147483646 w 981"/>
                <a:gd name="T65" fmla="*/ 2147483646 h 472"/>
                <a:gd name="T66" fmla="*/ 2147483646 w 981"/>
                <a:gd name="T67" fmla="*/ 2147483646 h 472"/>
                <a:gd name="T68" fmla="*/ 2147483646 w 981"/>
                <a:gd name="T69" fmla="*/ 2147483646 h 472"/>
                <a:gd name="T70" fmla="*/ 2147483646 w 981"/>
                <a:gd name="T71" fmla="*/ 2147483646 h 472"/>
                <a:gd name="T72" fmla="*/ 2147483646 w 981"/>
                <a:gd name="T73" fmla="*/ 2147483646 h 472"/>
                <a:gd name="T74" fmla="*/ 2147483646 w 981"/>
                <a:gd name="T75" fmla="*/ 2147483646 h 472"/>
                <a:gd name="T76" fmla="*/ 2147483646 w 981"/>
                <a:gd name="T77" fmla="*/ 2147483646 h 472"/>
                <a:gd name="T78" fmla="*/ 2147483646 w 981"/>
                <a:gd name="T79" fmla="*/ 2147483646 h 472"/>
                <a:gd name="T80" fmla="*/ 2147483646 w 981"/>
                <a:gd name="T81" fmla="*/ 2147483646 h 472"/>
                <a:gd name="T82" fmla="*/ 2147483646 w 981"/>
                <a:gd name="T83" fmla="*/ 2147483646 h 472"/>
                <a:gd name="T84" fmla="*/ 2147483646 w 981"/>
                <a:gd name="T85" fmla="*/ 2147483646 h 472"/>
                <a:gd name="T86" fmla="*/ 2147483646 w 981"/>
                <a:gd name="T87" fmla="*/ 2147483646 h 472"/>
                <a:gd name="T88" fmla="*/ 2147483646 w 981"/>
                <a:gd name="T89" fmla="*/ 2147483646 h 472"/>
                <a:gd name="T90" fmla="*/ 2147483646 w 981"/>
                <a:gd name="T91" fmla="*/ 2147483646 h 472"/>
                <a:gd name="T92" fmla="*/ 2147483646 w 981"/>
                <a:gd name="T93" fmla="*/ 2147483646 h 472"/>
                <a:gd name="T94" fmla="*/ 2147483646 w 981"/>
                <a:gd name="T95" fmla="*/ 2147483646 h 472"/>
                <a:gd name="T96" fmla="*/ 2147483646 w 981"/>
                <a:gd name="T97" fmla="*/ 2147483646 h 472"/>
                <a:gd name="T98" fmla="*/ 2147483646 w 981"/>
                <a:gd name="T99" fmla="*/ 2147483646 h 472"/>
                <a:gd name="T100" fmla="*/ 2147483646 w 981"/>
                <a:gd name="T101" fmla="*/ 2147483646 h 472"/>
                <a:gd name="T102" fmla="*/ 2147483646 w 981"/>
                <a:gd name="T103" fmla="*/ 2147483646 h 472"/>
                <a:gd name="T104" fmla="*/ 2147483646 w 981"/>
                <a:gd name="T105" fmla="*/ 2147483646 h 472"/>
                <a:gd name="T106" fmla="*/ 2147483646 w 981"/>
                <a:gd name="T107" fmla="*/ 2147483646 h 472"/>
                <a:gd name="T108" fmla="*/ 2147483646 w 981"/>
                <a:gd name="T109" fmla="*/ 2147483646 h 472"/>
                <a:gd name="T110" fmla="*/ 2147483646 w 981"/>
                <a:gd name="T111" fmla="*/ 2147483646 h 472"/>
                <a:gd name="T112" fmla="*/ 2147483646 w 981"/>
                <a:gd name="T113" fmla="*/ 2147483646 h 472"/>
                <a:gd name="T114" fmla="*/ 2147483646 w 981"/>
                <a:gd name="T115" fmla="*/ 2147483646 h 4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1" h="472">
                  <a:moveTo>
                    <a:pt x="981" y="242"/>
                  </a:moveTo>
                  <a:lnTo>
                    <a:pt x="981" y="239"/>
                  </a:lnTo>
                  <a:lnTo>
                    <a:pt x="981" y="233"/>
                  </a:lnTo>
                  <a:lnTo>
                    <a:pt x="980" y="230"/>
                  </a:lnTo>
                  <a:lnTo>
                    <a:pt x="980" y="224"/>
                  </a:lnTo>
                  <a:lnTo>
                    <a:pt x="979" y="221"/>
                  </a:lnTo>
                  <a:lnTo>
                    <a:pt x="978" y="218"/>
                  </a:lnTo>
                  <a:lnTo>
                    <a:pt x="978" y="215"/>
                  </a:lnTo>
                  <a:lnTo>
                    <a:pt x="976" y="209"/>
                  </a:lnTo>
                  <a:lnTo>
                    <a:pt x="975" y="206"/>
                  </a:lnTo>
                  <a:lnTo>
                    <a:pt x="973" y="200"/>
                  </a:lnTo>
                  <a:lnTo>
                    <a:pt x="972" y="197"/>
                  </a:lnTo>
                  <a:lnTo>
                    <a:pt x="970" y="195"/>
                  </a:lnTo>
                  <a:lnTo>
                    <a:pt x="969" y="192"/>
                  </a:lnTo>
                  <a:lnTo>
                    <a:pt x="968" y="189"/>
                  </a:lnTo>
                  <a:lnTo>
                    <a:pt x="965" y="183"/>
                  </a:lnTo>
                  <a:lnTo>
                    <a:pt x="963" y="180"/>
                  </a:lnTo>
                  <a:lnTo>
                    <a:pt x="960" y="174"/>
                  </a:lnTo>
                  <a:lnTo>
                    <a:pt x="958" y="171"/>
                  </a:lnTo>
                  <a:lnTo>
                    <a:pt x="956" y="169"/>
                  </a:lnTo>
                  <a:lnTo>
                    <a:pt x="954" y="166"/>
                  </a:lnTo>
                  <a:lnTo>
                    <a:pt x="952" y="163"/>
                  </a:lnTo>
                  <a:lnTo>
                    <a:pt x="950" y="160"/>
                  </a:lnTo>
                  <a:lnTo>
                    <a:pt x="947" y="157"/>
                  </a:lnTo>
                  <a:lnTo>
                    <a:pt x="945" y="154"/>
                  </a:lnTo>
                  <a:lnTo>
                    <a:pt x="943" y="152"/>
                  </a:lnTo>
                  <a:lnTo>
                    <a:pt x="940" y="149"/>
                  </a:lnTo>
                  <a:lnTo>
                    <a:pt x="938" y="146"/>
                  </a:lnTo>
                  <a:lnTo>
                    <a:pt x="935" y="143"/>
                  </a:lnTo>
                  <a:lnTo>
                    <a:pt x="933" y="141"/>
                  </a:lnTo>
                  <a:lnTo>
                    <a:pt x="930" y="138"/>
                  </a:lnTo>
                  <a:lnTo>
                    <a:pt x="927" y="135"/>
                  </a:lnTo>
                  <a:lnTo>
                    <a:pt x="924" y="133"/>
                  </a:lnTo>
                  <a:lnTo>
                    <a:pt x="921" y="130"/>
                  </a:lnTo>
                  <a:lnTo>
                    <a:pt x="918" y="127"/>
                  </a:lnTo>
                  <a:lnTo>
                    <a:pt x="915" y="125"/>
                  </a:lnTo>
                  <a:lnTo>
                    <a:pt x="912" y="122"/>
                  </a:lnTo>
                  <a:lnTo>
                    <a:pt x="909" y="119"/>
                  </a:lnTo>
                  <a:lnTo>
                    <a:pt x="906" y="117"/>
                  </a:lnTo>
                  <a:lnTo>
                    <a:pt x="902" y="114"/>
                  </a:lnTo>
                  <a:lnTo>
                    <a:pt x="899" y="112"/>
                  </a:lnTo>
                  <a:lnTo>
                    <a:pt x="896" y="109"/>
                  </a:lnTo>
                  <a:lnTo>
                    <a:pt x="892" y="107"/>
                  </a:lnTo>
                  <a:lnTo>
                    <a:pt x="889" y="104"/>
                  </a:lnTo>
                  <a:lnTo>
                    <a:pt x="885" y="102"/>
                  </a:lnTo>
                  <a:lnTo>
                    <a:pt x="881" y="100"/>
                  </a:lnTo>
                  <a:lnTo>
                    <a:pt x="877" y="97"/>
                  </a:lnTo>
                  <a:lnTo>
                    <a:pt x="874" y="95"/>
                  </a:lnTo>
                  <a:lnTo>
                    <a:pt x="870" y="92"/>
                  </a:lnTo>
                  <a:lnTo>
                    <a:pt x="866" y="90"/>
                  </a:lnTo>
                  <a:lnTo>
                    <a:pt x="862" y="88"/>
                  </a:lnTo>
                  <a:lnTo>
                    <a:pt x="858" y="85"/>
                  </a:lnTo>
                  <a:lnTo>
                    <a:pt x="854" y="83"/>
                  </a:lnTo>
                  <a:lnTo>
                    <a:pt x="849" y="81"/>
                  </a:lnTo>
                  <a:lnTo>
                    <a:pt x="845" y="79"/>
                  </a:lnTo>
                  <a:lnTo>
                    <a:pt x="841" y="76"/>
                  </a:lnTo>
                  <a:lnTo>
                    <a:pt x="837" y="74"/>
                  </a:lnTo>
                  <a:lnTo>
                    <a:pt x="832" y="72"/>
                  </a:lnTo>
                  <a:lnTo>
                    <a:pt x="823" y="68"/>
                  </a:lnTo>
                  <a:lnTo>
                    <a:pt x="819" y="66"/>
                  </a:lnTo>
                  <a:lnTo>
                    <a:pt x="814" y="64"/>
                  </a:lnTo>
                  <a:lnTo>
                    <a:pt x="809" y="62"/>
                  </a:lnTo>
                  <a:lnTo>
                    <a:pt x="805" y="60"/>
                  </a:lnTo>
                  <a:lnTo>
                    <a:pt x="800" y="58"/>
                  </a:lnTo>
                  <a:lnTo>
                    <a:pt x="795" y="56"/>
                  </a:lnTo>
                  <a:lnTo>
                    <a:pt x="790" y="54"/>
                  </a:lnTo>
                  <a:lnTo>
                    <a:pt x="780" y="50"/>
                  </a:lnTo>
                  <a:lnTo>
                    <a:pt x="775" y="48"/>
                  </a:lnTo>
                  <a:lnTo>
                    <a:pt x="770" y="47"/>
                  </a:lnTo>
                  <a:lnTo>
                    <a:pt x="755" y="41"/>
                  </a:lnTo>
                  <a:lnTo>
                    <a:pt x="750" y="40"/>
                  </a:lnTo>
                  <a:lnTo>
                    <a:pt x="734" y="35"/>
                  </a:lnTo>
                  <a:lnTo>
                    <a:pt x="728" y="33"/>
                  </a:lnTo>
                  <a:lnTo>
                    <a:pt x="723" y="32"/>
                  </a:lnTo>
                  <a:lnTo>
                    <a:pt x="712" y="29"/>
                  </a:lnTo>
                  <a:lnTo>
                    <a:pt x="707" y="28"/>
                  </a:lnTo>
                  <a:lnTo>
                    <a:pt x="695" y="25"/>
                  </a:lnTo>
                  <a:lnTo>
                    <a:pt x="690" y="24"/>
                  </a:lnTo>
                  <a:lnTo>
                    <a:pt x="679" y="21"/>
                  </a:lnTo>
                  <a:lnTo>
                    <a:pt x="673" y="20"/>
                  </a:lnTo>
                  <a:lnTo>
                    <a:pt x="656" y="16"/>
                  </a:lnTo>
                  <a:lnTo>
                    <a:pt x="650" y="15"/>
                  </a:lnTo>
                  <a:lnTo>
                    <a:pt x="644" y="14"/>
                  </a:lnTo>
                  <a:lnTo>
                    <a:pt x="638" y="13"/>
                  </a:lnTo>
                  <a:lnTo>
                    <a:pt x="608" y="9"/>
                  </a:lnTo>
                  <a:lnTo>
                    <a:pt x="602" y="8"/>
                  </a:lnTo>
                  <a:lnTo>
                    <a:pt x="596" y="7"/>
                  </a:lnTo>
                  <a:lnTo>
                    <a:pt x="560" y="4"/>
                  </a:lnTo>
                  <a:lnTo>
                    <a:pt x="554" y="3"/>
                  </a:lnTo>
                  <a:lnTo>
                    <a:pt x="511" y="1"/>
                  </a:lnTo>
                  <a:lnTo>
                    <a:pt x="505" y="1"/>
                  </a:lnTo>
                  <a:lnTo>
                    <a:pt x="455" y="0"/>
                  </a:lnTo>
                  <a:lnTo>
                    <a:pt x="449" y="0"/>
                  </a:lnTo>
                  <a:lnTo>
                    <a:pt x="407" y="2"/>
                  </a:lnTo>
                  <a:lnTo>
                    <a:pt x="400" y="3"/>
                  </a:lnTo>
                  <a:lnTo>
                    <a:pt x="358" y="7"/>
                  </a:lnTo>
                  <a:lnTo>
                    <a:pt x="353" y="8"/>
                  </a:lnTo>
                  <a:lnTo>
                    <a:pt x="323" y="12"/>
                  </a:lnTo>
                  <a:lnTo>
                    <a:pt x="317" y="13"/>
                  </a:lnTo>
                  <a:lnTo>
                    <a:pt x="306" y="15"/>
                  </a:lnTo>
                  <a:lnTo>
                    <a:pt x="300" y="16"/>
                  </a:lnTo>
                  <a:lnTo>
                    <a:pt x="295" y="17"/>
                  </a:lnTo>
                  <a:lnTo>
                    <a:pt x="289" y="18"/>
                  </a:lnTo>
                  <a:lnTo>
                    <a:pt x="267" y="23"/>
                  </a:lnTo>
                  <a:lnTo>
                    <a:pt x="261" y="24"/>
                  </a:lnTo>
                  <a:lnTo>
                    <a:pt x="240" y="30"/>
                  </a:lnTo>
                  <a:lnTo>
                    <a:pt x="235" y="31"/>
                  </a:lnTo>
                  <a:lnTo>
                    <a:pt x="229" y="32"/>
                  </a:lnTo>
                  <a:lnTo>
                    <a:pt x="219" y="36"/>
                  </a:lnTo>
                  <a:lnTo>
                    <a:pt x="214" y="37"/>
                  </a:lnTo>
                  <a:lnTo>
                    <a:pt x="204" y="40"/>
                  </a:lnTo>
                  <a:lnTo>
                    <a:pt x="199" y="42"/>
                  </a:lnTo>
                  <a:lnTo>
                    <a:pt x="184" y="47"/>
                  </a:lnTo>
                  <a:lnTo>
                    <a:pt x="179" y="49"/>
                  </a:lnTo>
                  <a:lnTo>
                    <a:pt x="170" y="53"/>
                  </a:lnTo>
                  <a:lnTo>
                    <a:pt x="165" y="55"/>
                  </a:lnTo>
                  <a:lnTo>
                    <a:pt x="161" y="57"/>
                  </a:lnTo>
                  <a:lnTo>
                    <a:pt x="156" y="58"/>
                  </a:lnTo>
                  <a:lnTo>
                    <a:pt x="152" y="60"/>
                  </a:lnTo>
                  <a:lnTo>
                    <a:pt x="147" y="62"/>
                  </a:lnTo>
                  <a:lnTo>
                    <a:pt x="143" y="64"/>
                  </a:lnTo>
                  <a:lnTo>
                    <a:pt x="139" y="67"/>
                  </a:lnTo>
                  <a:lnTo>
                    <a:pt x="134" y="69"/>
                  </a:lnTo>
                  <a:lnTo>
                    <a:pt x="130" y="71"/>
                  </a:lnTo>
                  <a:lnTo>
                    <a:pt x="126" y="73"/>
                  </a:lnTo>
                  <a:lnTo>
                    <a:pt x="122" y="75"/>
                  </a:lnTo>
                  <a:lnTo>
                    <a:pt x="114" y="79"/>
                  </a:lnTo>
                  <a:lnTo>
                    <a:pt x="110" y="82"/>
                  </a:lnTo>
                  <a:lnTo>
                    <a:pt x="106" y="84"/>
                  </a:lnTo>
                  <a:lnTo>
                    <a:pt x="102" y="86"/>
                  </a:lnTo>
                  <a:lnTo>
                    <a:pt x="99" y="88"/>
                  </a:lnTo>
                  <a:lnTo>
                    <a:pt x="95" y="91"/>
                  </a:lnTo>
                  <a:lnTo>
                    <a:pt x="91" y="93"/>
                  </a:lnTo>
                  <a:lnTo>
                    <a:pt x="88" y="96"/>
                  </a:lnTo>
                  <a:lnTo>
                    <a:pt x="84" y="98"/>
                  </a:lnTo>
                  <a:lnTo>
                    <a:pt x="81" y="100"/>
                  </a:lnTo>
                  <a:lnTo>
                    <a:pt x="78" y="103"/>
                  </a:lnTo>
                  <a:lnTo>
                    <a:pt x="74" y="105"/>
                  </a:lnTo>
                  <a:lnTo>
                    <a:pt x="71" y="108"/>
                  </a:lnTo>
                  <a:lnTo>
                    <a:pt x="68" y="110"/>
                  </a:lnTo>
                  <a:lnTo>
                    <a:pt x="65" y="113"/>
                  </a:lnTo>
                  <a:lnTo>
                    <a:pt x="62" y="115"/>
                  </a:lnTo>
                  <a:lnTo>
                    <a:pt x="59" y="118"/>
                  </a:lnTo>
                  <a:lnTo>
                    <a:pt x="53" y="123"/>
                  </a:lnTo>
                  <a:lnTo>
                    <a:pt x="50" y="126"/>
                  </a:lnTo>
                  <a:lnTo>
                    <a:pt x="48" y="128"/>
                  </a:lnTo>
                  <a:lnTo>
                    <a:pt x="45" y="131"/>
                  </a:lnTo>
                  <a:lnTo>
                    <a:pt x="43" y="133"/>
                  </a:lnTo>
                  <a:lnTo>
                    <a:pt x="40" y="136"/>
                  </a:lnTo>
                  <a:lnTo>
                    <a:pt x="38" y="139"/>
                  </a:lnTo>
                  <a:lnTo>
                    <a:pt x="35" y="142"/>
                  </a:lnTo>
                  <a:lnTo>
                    <a:pt x="33" y="144"/>
                  </a:lnTo>
                  <a:lnTo>
                    <a:pt x="31" y="147"/>
                  </a:lnTo>
                  <a:lnTo>
                    <a:pt x="29" y="150"/>
                  </a:lnTo>
                  <a:lnTo>
                    <a:pt x="25" y="155"/>
                  </a:lnTo>
                  <a:lnTo>
                    <a:pt x="23" y="158"/>
                  </a:lnTo>
                  <a:lnTo>
                    <a:pt x="19" y="164"/>
                  </a:lnTo>
                  <a:lnTo>
                    <a:pt x="18" y="167"/>
                  </a:lnTo>
                  <a:lnTo>
                    <a:pt x="16" y="169"/>
                  </a:lnTo>
                  <a:lnTo>
                    <a:pt x="15" y="172"/>
                  </a:lnTo>
                  <a:lnTo>
                    <a:pt x="13" y="175"/>
                  </a:lnTo>
                  <a:lnTo>
                    <a:pt x="10" y="181"/>
                  </a:lnTo>
                  <a:lnTo>
                    <a:pt x="9" y="184"/>
                  </a:lnTo>
                  <a:lnTo>
                    <a:pt x="7" y="190"/>
                  </a:lnTo>
                  <a:lnTo>
                    <a:pt x="6" y="193"/>
                  </a:lnTo>
                  <a:lnTo>
                    <a:pt x="4" y="198"/>
                  </a:lnTo>
                  <a:lnTo>
                    <a:pt x="4" y="201"/>
                  </a:lnTo>
                  <a:lnTo>
                    <a:pt x="3" y="204"/>
                  </a:lnTo>
                  <a:lnTo>
                    <a:pt x="2" y="207"/>
                  </a:lnTo>
                  <a:lnTo>
                    <a:pt x="1" y="213"/>
                  </a:lnTo>
                  <a:lnTo>
                    <a:pt x="1" y="216"/>
                  </a:lnTo>
                  <a:lnTo>
                    <a:pt x="0" y="222"/>
                  </a:lnTo>
                  <a:lnTo>
                    <a:pt x="0" y="225"/>
                  </a:lnTo>
                  <a:lnTo>
                    <a:pt x="0" y="231"/>
                  </a:lnTo>
                  <a:lnTo>
                    <a:pt x="0" y="234"/>
                  </a:lnTo>
                  <a:lnTo>
                    <a:pt x="1" y="240"/>
                  </a:lnTo>
                  <a:lnTo>
                    <a:pt x="1" y="243"/>
                  </a:lnTo>
                  <a:lnTo>
                    <a:pt x="2" y="249"/>
                  </a:lnTo>
                  <a:lnTo>
                    <a:pt x="3" y="252"/>
                  </a:lnTo>
                  <a:lnTo>
                    <a:pt x="3" y="255"/>
                  </a:lnTo>
                  <a:lnTo>
                    <a:pt x="4" y="258"/>
                  </a:lnTo>
                  <a:lnTo>
                    <a:pt x="6" y="264"/>
                  </a:lnTo>
                  <a:lnTo>
                    <a:pt x="7" y="266"/>
                  </a:lnTo>
                  <a:lnTo>
                    <a:pt x="9" y="272"/>
                  </a:lnTo>
                  <a:lnTo>
                    <a:pt x="10" y="275"/>
                  </a:lnTo>
                  <a:lnTo>
                    <a:pt x="11" y="278"/>
                  </a:lnTo>
                  <a:lnTo>
                    <a:pt x="12" y="281"/>
                  </a:lnTo>
                  <a:lnTo>
                    <a:pt x="14" y="284"/>
                  </a:lnTo>
                  <a:lnTo>
                    <a:pt x="17" y="290"/>
                  </a:lnTo>
                  <a:lnTo>
                    <a:pt x="19" y="293"/>
                  </a:lnTo>
                  <a:lnTo>
                    <a:pt x="22" y="299"/>
                  </a:lnTo>
                  <a:lnTo>
                    <a:pt x="24" y="301"/>
                  </a:lnTo>
                  <a:lnTo>
                    <a:pt x="26" y="304"/>
                  </a:lnTo>
                  <a:lnTo>
                    <a:pt x="28" y="307"/>
                  </a:lnTo>
                  <a:lnTo>
                    <a:pt x="30" y="310"/>
                  </a:lnTo>
                  <a:lnTo>
                    <a:pt x="32" y="313"/>
                  </a:lnTo>
                  <a:lnTo>
                    <a:pt x="34" y="316"/>
                  </a:lnTo>
                  <a:lnTo>
                    <a:pt x="36" y="318"/>
                  </a:lnTo>
                  <a:lnTo>
                    <a:pt x="39" y="321"/>
                  </a:lnTo>
                  <a:lnTo>
                    <a:pt x="41" y="324"/>
                  </a:lnTo>
                  <a:lnTo>
                    <a:pt x="44" y="327"/>
                  </a:lnTo>
                  <a:lnTo>
                    <a:pt x="46" y="329"/>
                  </a:lnTo>
                  <a:lnTo>
                    <a:pt x="49" y="332"/>
                  </a:lnTo>
                  <a:lnTo>
                    <a:pt x="52" y="335"/>
                  </a:lnTo>
                  <a:lnTo>
                    <a:pt x="54" y="337"/>
                  </a:lnTo>
                  <a:lnTo>
                    <a:pt x="57" y="340"/>
                  </a:lnTo>
                  <a:lnTo>
                    <a:pt x="60" y="343"/>
                  </a:lnTo>
                  <a:lnTo>
                    <a:pt x="63" y="345"/>
                  </a:lnTo>
                  <a:lnTo>
                    <a:pt x="66" y="348"/>
                  </a:lnTo>
                  <a:lnTo>
                    <a:pt x="69" y="351"/>
                  </a:lnTo>
                  <a:lnTo>
                    <a:pt x="73" y="353"/>
                  </a:lnTo>
                  <a:lnTo>
                    <a:pt x="76" y="356"/>
                  </a:lnTo>
                  <a:lnTo>
                    <a:pt x="79" y="358"/>
                  </a:lnTo>
                  <a:lnTo>
                    <a:pt x="82" y="361"/>
                  </a:lnTo>
                  <a:lnTo>
                    <a:pt x="86" y="363"/>
                  </a:lnTo>
                  <a:lnTo>
                    <a:pt x="89" y="366"/>
                  </a:lnTo>
                  <a:lnTo>
                    <a:pt x="93" y="368"/>
                  </a:lnTo>
                  <a:lnTo>
                    <a:pt x="97" y="371"/>
                  </a:lnTo>
                  <a:lnTo>
                    <a:pt x="100" y="373"/>
                  </a:lnTo>
                  <a:lnTo>
                    <a:pt x="104" y="376"/>
                  </a:lnTo>
                  <a:lnTo>
                    <a:pt x="108" y="378"/>
                  </a:lnTo>
                  <a:lnTo>
                    <a:pt x="112" y="380"/>
                  </a:lnTo>
                  <a:lnTo>
                    <a:pt x="116" y="383"/>
                  </a:lnTo>
                  <a:lnTo>
                    <a:pt x="120" y="385"/>
                  </a:lnTo>
                  <a:lnTo>
                    <a:pt x="124" y="387"/>
                  </a:lnTo>
                  <a:lnTo>
                    <a:pt x="128" y="390"/>
                  </a:lnTo>
                  <a:lnTo>
                    <a:pt x="132" y="392"/>
                  </a:lnTo>
                  <a:lnTo>
                    <a:pt x="136" y="394"/>
                  </a:lnTo>
                  <a:lnTo>
                    <a:pt x="141" y="396"/>
                  </a:lnTo>
                  <a:lnTo>
                    <a:pt x="145" y="398"/>
                  </a:lnTo>
                  <a:lnTo>
                    <a:pt x="149" y="401"/>
                  </a:lnTo>
                  <a:lnTo>
                    <a:pt x="158" y="405"/>
                  </a:lnTo>
                  <a:lnTo>
                    <a:pt x="163" y="407"/>
                  </a:lnTo>
                  <a:lnTo>
                    <a:pt x="168" y="409"/>
                  </a:lnTo>
                  <a:lnTo>
                    <a:pt x="172" y="411"/>
                  </a:lnTo>
                  <a:lnTo>
                    <a:pt x="177" y="413"/>
                  </a:lnTo>
                  <a:lnTo>
                    <a:pt x="182" y="415"/>
                  </a:lnTo>
                  <a:lnTo>
                    <a:pt x="186" y="417"/>
                  </a:lnTo>
                  <a:lnTo>
                    <a:pt x="191" y="419"/>
                  </a:lnTo>
                  <a:lnTo>
                    <a:pt x="201" y="422"/>
                  </a:lnTo>
                  <a:lnTo>
                    <a:pt x="206" y="424"/>
                  </a:lnTo>
                  <a:lnTo>
                    <a:pt x="211" y="426"/>
                  </a:lnTo>
                  <a:lnTo>
                    <a:pt x="227" y="431"/>
                  </a:lnTo>
                  <a:lnTo>
                    <a:pt x="232" y="433"/>
                  </a:lnTo>
                  <a:lnTo>
                    <a:pt x="248" y="438"/>
                  </a:lnTo>
                  <a:lnTo>
                    <a:pt x="253" y="439"/>
                  </a:lnTo>
                  <a:lnTo>
                    <a:pt x="258" y="441"/>
                  </a:lnTo>
                  <a:lnTo>
                    <a:pt x="269" y="444"/>
                  </a:lnTo>
                  <a:lnTo>
                    <a:pt x="275" y="445"/>
                  </a:lnTo>
                  <a:lnTo>
                    <a:pt x="286" y="448"/>
                  </a:lnTo>
                  <a:lnTo>
                    <a:pt x="292" y="449"/>
                  </a:lnTo>
                  <a:lnTo>
                    <a:pt x="303" y="452"/>
                  </a:lnTo>
                  <a:lnTo>
                    <a:pt x="309" y="453"/>
                  </a:lnTo>
                  <a:lnTo>
                    <a:pt x="326" y="456"/>
                  </a:lnTo>
                  <a:lnTo>
                    <a:pt x="332" y="457"/>
                  </a:lnTo>
                  <a:lnTo>
                    <a:pt x="338" y="458"/>
                  </a:lnTo>
                  <a:lnTo>
                    <a:pt x="344" y="459"/>
                  </a:lnTo>
                  <a:lnTo>
                    <a:pt x="373" y="464"/>
                  </a:lnTo>
                  <a:lnTo>
                    <a:pt x="379" y="465"/>
                  </a:lnTo>
                  <a:lnTo>
                    <a:pt x="385" y="465"/>
                  </a:lnTo>
                  <a:lnTo>
                    <a:pt x="422" y="469"/>
                  </a:lnTo>
                  <a:lnTo>
                    <a:pt x="428" y="470"/>
                  </a:lnTo>
                  <a:lnTo>
                    <a:pt x="471" y="472"/>
                  </a:lnTo>
                  <a:lnTo>
                    <a:pt x="477" y="472"/>
                  </a:lnTo>
                  <a:lnTo>
                    <a:pt x="526" y="472"/>
                  </a:lnTo>
                  <a:lnTo>
                    <a:pt x="532" y="472"/>
                  </a:lnTo>
                  <a:lnTo>
                    <a:pt x="575" y="470"/>
                  </a:lnTo>
                  <a:lnTo>
                    <a:pt x="581" y="470"/>
                  </a:lnTo>
                  <a:lnTo>
                    <a:pt x="623" y="466"/>
                  </a:lnTo>
                  <a:lnTo>
                    <a:pt x="629" y="465"/>
                  </a:lnTo>
                  <a:lnTo>
                    <a:pt x="658" y="461"/>
                  </a:lnTo>
                  <a:lnTo>
                    <a:pt x="664" y="460"/>
                  </a:lnTo>
                  <a:lnTo>
                    <a:pt x="676" y="458"/>
                  </a:lnTo>
                  <a:lnTo>
                    <a:pt x="681" y="457"/>
                  </a:lnTo>
                  <a:lnTo>
                    <a:pt x="687" y="456"/>
                  </a:lnTo>
                  <a:lnTo>
                    <a:pt x="693" y="455"/>
                  </a:lnTo>
                  <a:lnTo>
                    <a:pt x="715" y="450"/>
                  </a:lnTo>
                  <a:lnTo>
                    <a:pt x="720" y="449"/>
                  </a:lnTo>
                  <a:lnTo>
                    <a:pt x="742" y="443"/>
                  </a:lnTo>
                  <a:lnTo>
                    <a:pt x="747" y="442"/>
                  </a:lnTo>
                  <a:lnTo>
                    <a:pt x="752" y="440"/>
                  </a:lnTo>
                  <a:lnTo>
                    <a:pt x="763" y="437"/>
                  </a:lnTo>
                  <a:lnTo>
                    <a:pt x="768" y="436"/>
                  </a:lnTo>
                  <a:lnTo>
                    <a:pt x="778" y="432"/>
                  </a:lnTo>
                  <a:lnTo>
                    <a:pt x="783" y="431"/>
                  </a:lnTo>
                  <a:lnTo>
                    <a:pt x="797" y="425"/>
                  </a:lnTo>
                  <a:lnTo>
                    <a:pt x="802" y="424"/>
                  </a:lnTo>
                  <a:lnTo>
                    <a:pt x="812" y="420"/>
                  </a:lnTo>
                  <a:lnTo>
                    <a:pt x="816" y="418"/>
                  </a:lnTo>
                  <a:lnTo>
                    <a:pt x="821" y="416"/>
                  </a:lnTo>
                  <a:lnTo>
                    <a:pt x="825" y="414"/>
                  </a:lnTo>
                  <a:lnTo>
                    <a:pt x="830" y="412"/>
                  </a:lnTo>
                  <a:lnTo>
                    <a:pt x="834" y="410"/>
                  </a:lnTo>
                  <a:lnTo>
                    <a:pt x="839" y="408"/>
                  </a:lnTo>
                  <a:lnTo>
                    <a:pt x="843" y="406"/>
                  </a:lnTo>
                  <a:lnTo>
                    <a:pt x="847" y="404"/>
                  </a:lnTo>
                  <a:lnTo>
                    <a:pt x="851" y="402"/>
                  </a:lnTo>
                  <a:lnTo>
                    <a:pt x="856" y="400"/>
                  </a:lnTo>
                  <a:lnTo>
                    <a:pt x="860" y="398"/>
                  </a:lnTo>
                  <a:lnTo>
                    <a:pt x="868" y="393"/>
                  </a:lnTo>
                  <a:lnTo>
                    <a:pt x="872" y="391"/>
                  </a:lnTo>
                  <a:lnTo>
                    <a:pt x="875" y="389"/>
                  </a:lnTo>
                  <a:lnTo>
                    <a:pt x="879" y="387"/>
                  </a:lnTo>
                  <a:lnTo>
                    <a:pt x="883" y="384"/>
                  </a:lnTo>
                  <a:lnTo>
                    <a:pt x="887" y="382"/>
                  </a:lnTo>
                  <a:lnTo>
                    <a:pt x="890" y="380"/>
                  </a:lnTo>
                  <a:lnTo>
                    <a:pt x="894" y="377"/>
                  </a:lnTo>
                  <a:lnTo>
                    <a:pt x="897" y="375"/>
                  </a:lnTo>
                  <a:lnTo>
                    <a:pt x="901" y="372"/>
                  </a:lnTo>
                  <a:lnTo>
                    <a:pt x="904" y="370"/>
                  </a:lnTo>
                  <a:lnTo>
                    <a:pt x="907" y="368"/>
                  </a:lnTo>
                  <a:lnTo>
                    <a:pt x="911" y="365"/>
                  </a:lnTo>
                  <a:lnTo>
                    <a:pt x="914" y="363"/>
                  </a:lnTo>
                  <a:lnTo>
                    <a:pt x="917" y="360"/>
                  </a:lnTo>
                  <a:lnTo>
                    <a:pt x="920" y="357"/>
                  </a:lnTo>
                  <a:lnTo>
                    <a:pt x="923" y="355"/>
                  </a:lnTo>
                  <a:lnTo>
                    <a:pt x="928" y="350"/>
                  </a:lnTo>
                  <a:lnTo>
                    <a:pt x="931" y="347"/>
                  </a:lnTo>
                  <a:lnTo>
                    <a:pt x="934" y="344"/>
                  </a:lnTo>
                  <a:lnTo>
                    <a:pt x="937" y="342"/>
                  </a:lnTo>
                  <a:lnTo>
                    <a:pt x="939" y="339"/>
                  </a:lnTo>
                  <a:lnTo>
                    <a:pt x="942" y="336"/>
                  </a:lnTo>
                  <a:lnTo>
                    <a:pt x="944" y="334"/>
                  </a:lnTo>
                  <a:lnTo>
                    <a:pt x="946" y="331"/>
                  </a:lnTo>
                  <a:lnTo>
                    <a:pt x="948" y="328"/>
                  </a:lnTo>
                  <a:lnTo>
                    <a:pt x="951" y="326"/>
                  </a:lnTo>
                  <a:lnTo>
                    <a:pt x="953" y="323"/>
                  </a:lnTo>
                  <a:lnTo>
                    <a:pt x="957" y="317"/>
                  </a:lnTo>
                  <a:lnTo>
                    <a:pt x="959" y="315"/>
                  </a:lnTo>
                  <a:lnTo>
                    <a:pt x="962" y="309"/>
                  </a:lnTo>
                  <a:lnTo>
                    <a:pt x="964" y="306"/>
                  </a:lnTo>
                  <a:lnTo>
                    <a:pt x="965" y="303"/>
                  </a:lnTo>
                  <a:lnTo>
                    <a:pt x="967" y="300"/>
                  </a:lnTo>
                  <a:lnTo>
                    <a:pt x="968" y="298"/>
                  </a:lnTo>
                  <a:lnTo>
                    <a:pt x="971" y="292"/>
                  </a:lnTo>
                  <a:lnTo>
                    <a:pt x="972" y="289"/>
                  </a:lnTo>
                  <a:lnTo>
                    <a:pt x="975" y="283"/>
                  </a:lnTo>
                  <a:lnTo>
                    <a:pt x="975" y="280"/>
                  </a:lnTo>
                  <a:lnTo>
                    <a:pt x="977" y="274"/>
                  </a:lnTo>
                  <a:lnTo>
                    <a:pt x="978" y="271"/>
                  </a:lnTo>
                  <a:lnTo>
                    <a:pt x="979" y="268"/>
                  </a:lnTo>
                  <a:lnTo>
                    <a:pt x="979" y="265"/>
                  </a:lnTo>
                  <a:lnTo>
                    <a:pt x="980" y="260"/>
                  </a:lnTo>
                  <a:lnTo>
                    <a:pt x="981" y="257"/>
                  </a:lnTo>
                  <a:lnTo>
                    <a:pt x="981" y="251"/>
                  </a:lnTo>
                  <a:lnTo>
                    <a:pt x="981" y="248"/>
                  </a:lnTo>
                  <a:lnTo>
                    <a:pt x="981" y="245"/>
                  </a:lnTo>
                  <a:lnTo>
                    <a:pt x="981" y="242"/>
                  </a:lnTo>
                </a:path>
              </a:pathLst>
            </a:custGeom>
            <a:noFill/>
            <a:ln w="19050" cap="flat">
              <a:solidFill>
                <a:schemeClr val="bg1"/>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grpSp>
      <p:grpSp>
        <p:nvGrpSpPr>
          <p:cNvPr id="139" name="Group 28"/>
          <p:cNvGrpSpPr>
            <a:grpSpLocks/>
          </p:cNvGrpSpPr>
          <p:nvPr/>
        </p:nvGrpSpPr>
        <p:grpSpPr bwMode="auto">
          <a:xfrm>
            <a:off x="6049964" y="487363"/>
            <a:ext cx="2697181" cy="2170098"/>
            <a:chOff x="4560888" y="502708"/>
            <a:chExt cx="2697181" cy="2169055"/>
          </a:xfrm>
        </p:grpSpPr>
        <p:sp>
          <p:nvSpPr>
            <p:cNvPr id="140" name="Freeform 59"/>
            <p:cNvSpPr>
              <a:spLocks/>
            </p:cNvSpPr>
            <p:nvPr/>
          </p:nvSpPr>
          <p:spPr bwMode="auto">
            <a:xfrm>
              <a:off x="4806950" y="1679575"/>
              <a:ext cx="2278063" cy="857250"/>
            </a:xfrm>
            <a:custGeom>
              <a:avLst/>
              <a:gdLst>
                <a:gd name="T0" fmla="*/ 2147483646 w 1435"/>
                <a:gd name="T1" fmla="*/ 0 h 540"/>
                <a:gd name="T2" fmla="*/ 2147483646 w 1435"/>
                <a:gd name="T3" fmla="*/ 2147483646 h 540"/>
                <a:gd name="T4" fmla="*/ 0 w 1435"/>
                <a:gd name="T5" fmla="*/ 2147483646 h 540"/>
                <a:gd name="T6" fmla="*/ 0 60000 65536"/>
                <a:gd name="T7" fmla="*/ 0 60000 65536"/>
                <a:gd name="T8" fmla="*/ 0 60000 65536"/>
              </a:gdLst>
              <a:ahLst/>
              <a:cxnLst>
                <a:cxn ang="T6">
                  <a:pos x="T0" y="T1"/>
                </a:cxn>
                <a:cxn ang="T7">
                  <a:pos x="T2" y="T3"/>
                </a:cxn>
                <a:cxn ang="T8">
                  <a:pos x="T4" y="T5"/>
                </a:cxn>
              </a:cxnLst>
              <a:rect l="0" t="0" r="r" b="b"/>
              <a:pathLst>
                <a:path w="1435" h="540">
                  <a:moveTo>
                    <a:pt x="1435" y="0"/>
                  </a:moveTo>
                  <a:cubicBezTo>
                    <a:pt x="1208" y="400"/>
                    <a:pt x="700" y="540"/>
                    <a:pt x="301" y="312"/>
                  </a:cubicBezTo>
                  <a:cubicBezTo>
                    <a:pt x="177" y="242"/>
                    <a:pt x="74" y="141"/>
                    <a:pt x="0" y="18"/>
                  </a:cubicBezTo>
                </a:path>
              </a:pathLst>
            </a:custGeom>
            <a:noFill/>
            <a:ln w="19050" cap="flat">
              <a:solidFill>
                <a:srgbClr val="FFFFF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Line 60"/>
            <p:cNvSpPr>
              <a:spLocks noChangeShapeType="1"/>
            </p:cNvSpPr>
            <p:nvPr/>
          </p:nvSpPr>
          <p:spPr bwMode="auto">
            <a:xfrm>
              <a:off x="5852418" y="774171"/>
              <a:ext cx="1232595" cy="905404"/>
            </a:xfrm>
            <a:prstGeom prst="line">
              <a:avLst/>
            </a:prstGeom>
            <a:noFill/>
            <a:ln w="19050">
              <a:solidFill>
                <a:srgbClr val="FFFFF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2" name="Line 61"/>
            <p:cNvSpPr>
              <a:spLocks noChangeShapeType="1"/>
            </p:cNvSpPr>
            <p:nvPr/>
          </p:nvSpPr>
          <p:spPr bwMode="auto">
            <a:xfrm flipH="1">
              <a:off x="4806949" y="774171"/>
              <a:ext cx="1080017" cy="933980"/>
            </a:xfrm>
            <a:prstGeom prst="line">
              <a:avLst/>
            </a:prstGeom>
            <a:noFill/>
            <a:ln w="19050">
              <a:solidFill>
                <a:srgbClr val="FFFFF7"/>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143" name="Group 65"/>
            <p:cNvGrpSpPr>
              <a:grpSpLocks/>
            </p:cNvGrpSpPr>
            <p:nvPr/>
          </p:nvGrpSpPr>
          <p:grpSpPr bwMode="auto">
            <a:xfrm>
              <a:off x="5838140" y="502708"/>
              <a:ext cx="128588" cy="309563"/>
              <a:chOff x="3713" y="475"/>
              <a:chExt cx="81" cy="195"/>
            </a:xfrm>
          </p:grpSpPr>
          <p:sp>
            <p:nvSpPr>
              <p:cNvPr id="156" name="Oval 62"/>
              <p:cNvSpPr>
                <a:spLocks noChangeArrowheads="1"/>
              </p:cNvSpPr>
              <p:nvPr/>
            </p:nvSpPr>
            <p:spPr bwMode="auto">
              <a:xfrm>
                <a:off x="3722" y="646"/>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7" name="Oval 63"/>
              <p:cNvSpPr>
                <a:spLocks noChangeArrowheads="1"/>
              </p:cNvSpPr>
              <p:nvPr/>
            </p:nvSpPr>
            <p:spPr bwMode="auto">
              <a:xfrm>
                <a:off x="3722" y="646"/>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8" name="Rectangle 64"/>
              <p:cNvSpPr>
                <a:spLocks noChangeArrowheads="1"/>
              </p:cNvSpPr>
              <p:nvPr/>
            </p:nvSpPr>
            <p:spPr bwMode="auto">
              <a:xfrm>
                <a:off x="3713" y="47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FFFFF9"/>
                    </a:solidFill>
                    <a:latin typeface="Times New Roman" panose="02020603050405020304" pitchFamily="18" charset="0"/>
                  </a:rPr>
                  <a:t>S</a:t>
                </a:r>
                <a:endParaRPr lang="en-US" altLang="en-US" sz="1800"/>
              </a:p>
            </p:txBody>
          </p:sp>
        </p:grpSp>
        <p:grpSp>
          <p:nvGrpSpPr>
            <p:cNvPr id="144" name="Group 69"/>
            <p:cNvGrpSpPr>
              <a:grpSpLocks/>
            </p:cNvGrpSpPr>
            <p:nvPr/>
          </p:nvGrpSpPr>
          <p:grpSpPr bwMode="auto">
            <a:xfrm>
              <a:off x="7065981" y="1660525"/>
              <a:ext cx="192088" cy="333375"/>
              <a:chOff x="4451" y="1046"/>
              <a:chExt cx="121" cy="210"/>
            </a:xfrm>
          </p:grpSpPr>
          <p:sp>
            <p:nvSpPr>
              <p:cNvPr id="153" name="Oval 66"/>
              <p:cNvSpPr>
                <a:spLocks noChangeArrowheads="1"/>
              </p:cNvSpPr>
              <p:nvPr/>
            </p:nvSpPr>
            <p:spPr bwMode="auto">
              <a:xfrm>
                <a:off x="4451" y="1046"/>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4" name="Oval 67"/>
              <p:cNvSpPr>
                <a:spLocks noChangeArrowheads="1"/>
              </p:cNvSpPr>
              <p:nvPr/>
            </p:nvSpPr>
            <p:spPr bwMode="auto">
              <a:xfrm>
                <a:off x="4451" y="1046"/>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5" name="Rectangle 68"/>
              <p:cNvSpPr>
                <a:spLocks noChangeArrowheads="1"/>
              </p:cNvSpPr>
              <p:nvPr/>
            </p:nvSpPr>
            <p:spPr bwMode="auto">
              <a:xfrm>
                <a:off x="4475" y="1082"/>
                <a:ext cx="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FFFFF9"/>
                    </a:solidFill>
                    <a:latin typeface="Times New Roman" panose="02020603050405020304" pitchFamily="18" charset="0"/>
                  </a:rPr>
                  <a:t>A</a:t>
                </a:r>
                <a:endParaRPr lang="en-US" altLang="en-US" sz="1800"/>
              </a:p>
            </p:txBody>
          </p:sp>
        </p:grpSp>
        <p:grpSp>
          <p:nvGrpSpPr>
            <p:cNvPr id="145" name="Group 73"/>
            <p:cNvGrpSpPr>
              <a:grpSpLocks/>
            </p:cNvGrpSpPr>
            <p:nvPr/>
          </p:nvGrpSpPr>
          <p:grpSpPr bwMode="auto">
            <a:xfrm>
              <a:off x="5797563" y="2327275"/>
              <a:ext cx="217488" cy="344488"/>
              <a:chOff x="3652" y="1466"/>
              <a:chExt cx="137" cy="217"/>
            </a:xfrm>
          </p:grpSpPr>
          <p:sp>
            <p:nvSpPr>
              <p:cNvPr id="150" name="Oval 70"/>
              <p:cNvSpPr>
                <a:spLocks noChangeArrowheads="1"/>
              </p:cNvSpPr>
              <p:nvPr/>
            </p:nvSpPr>
            <p:spPr bwMode="auto">
              <a:xfrm>
                <a:off x="3761" y="1466"/>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1" name="Oval 71"/>
              <p:cNvSpPr>
                <a:spLocks noChangeArrowheads="1"/>
              </p:cNvSpPr>
              <p:nvPr/>
            </p:nvSpPr>
            <p:spPr bwMode="auto">
              <a:xfrm>
                <a:off x="3761" y="1466"/>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2" name="Rectangle 72"/>
              <p:cNvSpPr>
                <a:spLocks noChangeArrowheads="1"/>
              </p:cNvSpPr>
              <p:nvPr/>
            </p:nvSpPr>
            <p:spPr bwMode="auto">
              <a:xfrm>
                <a:off x="3652" y="1509"/>
                <a:ext cx="1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dirty="0">
                    <a:solidFill>
                      <a:srgbClr val="FFFFF9"/>
                    </a:solidFill>
                    <a:latin typeface="Times New Roman" panose="02020603050405020304" pitchFamily="18" charset="0"/>
                  </a:rPr>
                  <a:t>A'</a:t>
                </a:r>
                <a:endParaRPr lang="en-US" altLang="en-US" sz="1800" dirty="0"/>
              </a:p>
            </p:txBody>
          </p:sp>
        </p:grpSp>
        <p:grpSp>
          <p:nvGrpSpPr>
            <p:cNvPr id="146" name="Group 77"/>
            <p:cNvGrpSpPr>
              <a:grpSpLocks/>
            </p:cNvGrpSpPr>
            <p:nvPr/>
          </p:nvGrpSpPr>
          <p:grpSpPr bwMode="auto">
            <a:xfrm>
              <a:off x="4560888" y="1689100"/>
              <a:ext cx="265113" cy="342900"/>
              <a:chOff x="2873" y="1064"/>
              <a:chExt cx="167" cy="216"/>
            </a:xfrm>
          </p:grpSpPr>
          <p:sp>
            <p:nvSpPr>
              <p:cNvPr id="147" name="Oval 74"/>
              <p:cNvSpPr>
                <a:spLocks noChangeArrowheads="1"/>
              </p:cNvSpPr>
              <p:nvPr/>
            </p:nvSpPr>
            <p:spPr bwMode="auto">
              <a:xfrm>
                <a:off x="3016" y="1064"/>
                <a:ext cx="24" cy="24"/>
              </a:xfrm>
              <a:prstGeom prst="ellipse">
                <a:avLst/>
              </a:prstGeom>
              <a:solidFill>
                <a:srgbClr val="FFFFF7"/>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48" name="Oval 75"/>
              <p:cNvSpPr>
                <a:spLocks noChangeArrowheads="1"/>
              </p:cNvSpPr>
              <p:nvPr/>
            </p:nvSpPr>
            <p:spPr bwMode="auto">
              <a:xfrm>
                <a:off x="3016" y="1064"/>
                <a:ext cx="24" cy="24"/>
              </a:xfrm>
              <a:prstGeom prst="ellips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49" name="Rectangle 76"/>
              <p:cNvSpPr>
                <a:spLocks noChangeArrowheads="1"/>
              </p:cNvSpPr>
              <p:nvPr/>
            </p:nvSpPr>
            <p:spPr bwMode="auto">
              <a:xfrm>
                <a:off x="2873" y="1106"/>
                <a:ext cx="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FFFFF9"/>
                    </a:solidFill>
                    <a:latin typeface="Times New Roman" panose="02020603050405020304" pitchFamily="18" charset="0"/>
                  </a:rPr>
                  <a:t>A</a:t>
                </a:r>
                <a:endParaRPr lang="en-US" altLang="en-US" sz="1800"/>
              </a:p>
            </p:txBody>
          </p:sp>
        </p:grpSp>
      </p:grpSp>
      <p:cxnSp>
        <p:nvCxnSpPr>
          <p:cNvPr id="159" name="Straight Arrow Connector 50"/>
          <p:cNvCxnSpPr>
            <a:cxnSpLocks noChangeShapeType="1"/>
          </p:cNvCxnSpPr>
          <p:nvPr/>
        </p:nvCxnSpPr>
        <p:spPr bwMode="auto">
          <a:xfrm>
            <a:off x="7546976" y="639763"/>
            <a:ext cx="1141413" cy="830262"/>
          </a:xfrm>
          <a:prstGeom prst="straightConnector1">
            <a:avLst/>
          </a:prstGeom>
          <a:noFill/>
          <a:ln w="12700" algn="ctr">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tangle 159"/>
          <p:cNvSpPr>
            <a:spLocks noRot="1" noChangeAspect="1" noMove="1" noResize="1" noEditPoints="1" noAdjustHandles="1" noChangeArrowheads="1" noChangeShapeType="1" noTextEdit="1"/>
          </p:cNvSpPr>
          <p:nvPr/>
        </p:nvSpPr>
        <p:spPr>
          <a:xfrm>
            <a:off x="8041479" y="712807"/>
            <a:ext cx="428322" cy="461665"/>
          </a:xfrm>
          <a:prstGeom prst="rect">
            <a:avLst/>
          </a:prstGeom>
          <a:blipFill rotWithShape="0">
            <a:blip r:embed="rId3"/>
            <a:stretch>
              <a:fillRect/>
            </a:stretch>
          </a:blipFill>
        </p:spPr>
        <p:txBody>
          <a:bodyPr/>
          <a:lstStyle/>
          <a:p>
            <a:pPr>
              <a:defRPr/>
            </a:pPr>
            <a:r>
              <a:rPr lang="en-US">
                <a:noFill/>
              </a:rPr>
              <a:t> </a:t>
            </a:r>
          </a:p>
        </p:txBody>
      </p:sp>
      <p:sp>
        <p:nvSpPr>
          <p:cNvPr id="161" name="Rectangle 160"/>
          <p:cNvSpPr>
            <a:spLocks noRot="1" noChangeAspect="1" noMove="1" noResize="1" noEditPoints="1" noAdjustHandles="1" noChangeArrowheads="1" noChangeShapeType="1" noTextEdit="1"/>
          </p:cNvSpPr>
          <p:nvPr/>
        </p:nvSpPr>
        <p:spPr>
          <a:xfrm>
            <a:off x="7122561" y="1897657"/>
            <a:ext cx="677621" cy="400110"/>
          </a:xfrm>
          <a:prstGeom prst="rect">
            <a:avLst/>
          </a:prstGeom>
          <a:blipFill rotWithShape="0">
            <a:blip r:embed="rId4"/>
            <a:stretch>
              <a:fillRect/>
            </a:stretch>
          </a:blipFill>
        </p:spPr>
        <p:txBody>
          <a:bodyPr/>
          <a:lstStyle/>
          <a:p>
            <a:pPr>
              <a:defRPr/>
            </a:pPr>
            <a:r>
              <a:rPr lang="en-US">
                <a:noFill/>
              </a:rPr>
              <a:t> </a:t>
            </a:r>
          </a:p>
        </p:txBody>
      </p:sp>
      <p:sp>
        <p:nvSpPr>
          <p:cNvPr id="162" name="TextBox 53"/>
          <p:cNvSpPr txBox="1">
            <a:spLocks noChangeArrowheads="1"/>
          </p:cNvSpPr>
          <p:nvPr/>
        </p:nvSpPr>
        <p:spPr bwMode="auto">
          <a:xfrm>
            <a:off x="7847014" y="2182813"/>
            <a:ext cx="54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a:solidFill>
                  <a:srgbClr val="FFFF00"/>
                </a:solidFill>
              </a:rPr>
              <a:t>n</a:t>
            </a:r>
            <a:r>
              <a:rPr lang="vi-VN" altLang="en-US" sz="2000" baseline="30000">
                <a:solidFill>
                  <a:srgbClr val="FFFF00"/>
                </a:solidFill>
              </a:rPr>
              <a:t>0</a:t>
            </a:r>
            <a:endParaRPr lang="en-US" altLang="en-US" sz="2000">
              <a:solidFill>
                <a:srgbClr val="FFFF00"/>
              </a:solidFill>
            </a:endParaRPr>
          </a:p>
        </p:txBody>
      </p:sp>
      <p:sp>
        <p:nvSpPr>
          <p:cNvPr id="163" name="Rectangle 162"/>
          <p:cNvSpPr>
            <a:spLocks noRot="1" noChangeAspect="1" noMove="1" noResize="1" noEditPoints="1" noAdjustHandles="1" noChangeArrowheads="1" noChangeShapeType="1" noTextEdit="1"/>
          </p:cNvSpPr>
          <p:nvPr/>
        </p:nvSpPr>
        <p:spPr>
          <a:xfrm>
            <a:off x="4807244" y="1310134"/>
            <a:ext cx="428322" cy="461665"/>
          </a:xfrm>
          <a:prstGeom prst="rect">
            <a:avLst/>
          </a:prstGeom>
          <a:blipFill rotWithShape="0">
            <a:blip r:embed="rId5"/>
            <a:stretch>
              <a:fillRect/>
            </a:stretch>
          </a:blipFill>
        </p:spPr>
        <p:txBody>
          <a:bodyPr/>
          <a:lstStyle/>
          <a:p>
            <a:pPr>
              <a:defRPr/>
            </a:pPr>
            <a:r>
              <a:rPr lang="en-US">
                <a:noFill/>
              </a:rPr>
              <a:t> </a:t>
            </a:r>
          </a:p>
        </p:txBody>
      </p:sp>
      <p:sp>
        <p:nvSpPr>
          <p:cNvPr id="164" name="TextBox 61"/>
          <p:cNvSpPr txBox="1">
            <a:spLocks noChangeArrowheads="1"/>
          </p:cNvSpPr>
          <p:nvPr/>
        </p:nvSpPr>
        <p:spPr bwMode="auto">
          <a:xfrm>
            <a:off x="4727552" y="1990725"/>
            <a:ext cx="257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r</a:t>
            </a:r>
            <a:endParaRPr lang="en-US" altLang="en-US" sz="2400" dirty="0">
              <a:solidFill>
                <a:srgbClr val="FFFF00"/>
              </a:solidFill>
            </a:endParaRPr>
          </a:p>
        </p:txBody>
      </p:sp>
      <p:cxnSp>
        <p:nvCxnSpPr>
          <p:cNvPr id="165" name="Straight Connector 77"/>
          <p:cNvCxnSpPr>
            <a:cxnSpLocks noChangeShapeType="1"/>
          </p:cNvCxnSpPr>
          <p:nvPr/>
        </p:nvCxnSpPr>
        <p:spPr bwMode="auto">
          <a:xfrm>
            <a:off x="4408488" y="2406651"/>
            <a:ext cx="817562" cy="4763"/>
          </a:xfrm>
          <a:prstGeom prst="line">
            <a:avLst/>
          </a:prstGeom>
          <a:noFill/>
          <a:ln w="9525" algn="ctr">
            <a:solidFill>
              <a:schemeClr val="bg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Box 165"/>
          <p:cNvSpPr txBox="1"/>
          <p:nvPr/>
        </p:nvSpPr>
        <p:spPr>
          <a:xfrm>
            <a:off x="3379776" y="2132342"/>
            <a:ext cx="183349" cy="400110"/>
          </a:xfrm>
          <a:prstGeom prst="rect">
            <a:avLst/>
          </a:prstGeom>
          <a:noFill/>
        </p:spPr>
        <p:txBody>
          <a:bodyPr wrap="square" rtlCol="0">
            <a:spAutoFit/>
          </a:bodyPr>
          <a:lstStyle/>
          <a:p>
            <a:r>
              <a:rPr lang="vi-VN" sz="2000" dirty="0">
                <a:solidFill>
                  <a:schemeClr val="bg1"/>
                </a:solidFill>
              </a:rPr>
              <a:t>A</a:t>
            </a:r>
            <a:endParaRPr lang="en-US" sz="2000" dirty="0">
              <a:solidFill>
                <a:schemeClr val="bg1"/>
              </a:solidFill>
            </a:endParaRPr>
          </a:p>
        </p:txBody>
      </p:sp>
      <p:sp>
        <p:nvSpPr>
          <p:cNvPr id="167" name="TextBox 166"/>
          <p:cNvSpPr txBox="1"/>
          <p:nvPr/>
        </p:nvSpPr>
        <p:spPr>
          <a:xfrm>
            <a:off x="5160962" y="2108413"/>
            <a:ext cx="430210" cy="400110"/>
          </a:xfrm>
          <a:prstGeom prst="rect">
            <a:avLst/>
          </a:prstGeom>
          <a:noFill/>
        </p:spPr>
        <p:txBody>
          <a:bodyPr wrap="square" rtlCol="0">
            <a:spAutoFit/>
          </a:bodyPr>
          <a:lstStyle/>
          <a:p>
            <a:r>
              <a:rPr lang="vi-VN" sz="2000" dirty="0">
                <a:solidFill>
                  <a:schemeClr val="bg1"/>
                </a:solidFill>
              </a:rPr>
              <a:t>A’</a:t>
            </a:r>
            <a:endParaRPr lang="en-US" sz="2000" dirty="0">
              <a:solidFill>
                <a:schemeClr val="bg1"/>
              </a:solidFill>
            </a:endParaRPr>
          </a:p>
        </p:txBody>
      </p:sp>
      <p:pic>
        <p:nvPicPr>
          <p:cNvPr id="168" name="Picture 1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1370" y="2398976"/>
            <a:ext cx="2429044" cy="611626"/>
          </a:xfrm>
          <a:prstGeom prst="rect">
            <a:avLst/>
          </a:prstGeom>
        </p:spPr>
      </p:pic>
      <p:cxnSp>
        <p:nvCxnSpPr>
          <p:cNvPr id="169" name="Straight Connector 77"/>
          <p:cNvCxnSpPr>
            <a:cxnSpLocks noChangeShapeType="1"/>
          </p:cNvCxnSpPr>
          <p:nvPr/>
        </p:nvCxnSpPr>
        <p:spPr bwMode="auto">
          <a:xfrm>
            <a:off x="4447359" y="2382034"/>
            <a:ext cx="817562" cy="4763"/>
          </a:xfrm>
          <a:prstGeom prst="line">
            <a:avLst/>
          </a:prstGeom>
          <a:noFill/>
          <a:ln w="12700" algn="ctr">
            <a:solidFill>
              <a:schemeClr val="bg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8" name="Rectangle 67"/>
              <p:cNvSpPr/>
              <p:nvPr/>
            </p:nvSpPr>
            <p:spPr>
              <a:xfrm>
                <a:off x="1741262" y="3371839"/>
                <a:ext cx="3128292" cy="561564"/>
              </a:xfrm>
              <a:prstGeom prst="rect">
                <a:avLst/>
              </a:prstGeom>
            </p:spPr>
            <p:txBody>
              <a:bodyPr wrap="none">
                <a:spAutoFit/>
              </a:bodyPr>
              <a:lstStyle/>
              <a:p>
                <a:pPr marL="342900" indent="-342900">
                  <a:buFont typeface="Wingdings" panose="05000000000000000000" pitchFamily="2" charset="2"/>
                  <a:buChar char="v"/>
                </a:pPr>
                <a:r>
                  <a:rPr lang="vi-VN" sz="2000" dirty="0">
                    <a:solidFill>
                      <a:schemeClr val="bg1"/>
                    </a:solidFill>
                  </a:rPr>
                  <a:t>Ta có : </a:t>
                </a:r>
                <a14:m>
                  <m:oMath xmlns:m="http://schemas.openxmlformats.org/officeDocument/2006/math">
                    <m:sSub>
                      <m:sSubPr>
                        <m:ctrlPr>
                          <a:rPr lang="en-US" sz="2800" i="1" smtClean="0">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S</m:t>
                        </m:r>
                      </m:e>
                      <m:sub>
                        <m:r>
                          <m:rPr>
                            <m:sty m:val="p"/>
                          </m:rPr>
                          <a:rPr lang="en-US" sz="2800" i="0">
                            <a:solidFill>
                              <a:srgbClr val="FFFF00"/>
                            </a:solidFill>
                            <a:latin typeface="Cambria Math" panose="02040503050406030204" pitchFamily="18" charset="0"/>
                          </a:rPr>
                          <m:t>xq</m:t>
                        </m:r>
                        <m:r>
                          <a:rPr lang="vi-VN" sz="2800" b="0" i="0" smtClean="0">
                            <a:solidFill>
                              <a:srgbClr val="FFFF00"/>
                            </a:solidFill>
                            <a:latin typeface="Cambria Math" panose="02040503050406030204" pitchFamily="18" charset="0"/>
                          </a:rPr>
                          <m:t> </m:t>
                        </m:r>
                      </m:sub>
                    </m:sSub>
                    <m:r>
                      <a:rPr lang="en-US" sz="2800" i="0">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S</m:t>
                        </m:r>
                      </m:e>
                      <m:sub>
                        <m:r>
                          <m:rPr>
                            <m:sty m:val="p"/>
                          </m:rPr>
                          <a:rPr lang="vi-VN" sz="2800" b="0" i="0" smtClean="0">
                            <a:solidFill>
                              <a:srgbClr val="FFFF00"/>
                            </a:solidFill>
                            <a:latin typeface="Cambria Math" panose="02040503050406030204" pitchFamily="18" charset="0"/>
                          </a:rPr>
                          <m:t>qu</m:t>
                        </m:r>
                        <m:r>
                          <a:rPr lang="vi-VN" sz="2800" b="0" i="0" smtClean="0">
                            <a:solidFill>
                              <a:srgbClr val="FFFF00"/>
                            </a:solidFill>
                            <a:latin typeface="Cambria Math" panose="02040503050406030204" pitchFamily="18" charset="0"/>
                          </a:rPr>
                          <m:t>ạ</m:t>
                        </m:r>
                        <m:r>
                          <m:rPr>
                            <m:sty m:val="p"/>
                          </m:rPr>
                          <a:rPr lang="vi-VN" sz="2800" b="0" i="0" smtClean="0">
                            <a:solidFill>
                              <a:srgbClr val="FFFF00"/>
                            </a:solidFill>
                            <a:latin typeface="Cambria Math" panose="02040503050406030204" pitchFamily="18" charset="0"/>
                          </a:rPr>
                          <m:t>t</m:t>
                        </m:r>
                      </m:sub>
                    </m:sSub>
                  </m:oMath>
                </a14:m>
                <a:endParaRPr lang="en-US" sz="2800" dirty="0">
                  <a:solidFill>
                    <a:srgbClr val="FFFF00"/>
                  </a:solidFill>
                </a:endParaRPr>
              </a:p>
            </p:txBody>
          </p:sp>
        </mc:Choice>
        <mc:Fallback xmlns="">
          <p:sp>
            <p:nvSpPr>
              <p:cNvPr id="68" name="Rectangle 67"/>
              <p:cNvSpPr>
                <a:spLocks noRot="1" noChangeAspect="1" noMove="1" noResize="1" noEditPoints="1" noAdjustHandles="1" noChangeArrowheads="1" noChangeShapeType="1" noTextEdit="1"/>
              </p:cNvSpPr>
              <p:nvPr/>
            </p:nvSpPr>
            <p:spPr>
              <a:xfrm>
                <a:off x="1741262" y="3371839"/>
                <a:ext cx="3128292" cy="561564"/>
              </a:xfrm>
              <a:prstGeom prst="rect">
                <a:avLst/>
              </a:prstGeom>
              <a:blipFill rotWithShape="0">
                <a:blip r:embed="rId7"/>
                <a:stretch>
                  <a:fillRect l="-1754"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002841" y="4248064"/>
                <a:ext cx="1225528" cy="7904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solidFill>
                            <a:srgbClr val="FFFF00"/>
                          </a:solidFill>
                          <a:latin typeface="Cambria Math" panose="02040503050406030204" pitchFamily="18" charset="0"/>
                        </a:rPr>
                        <m:t>=</m:t>
                      </m:r>
                      <m:f>
                        <m:fPr>
                          <m:ctrlPr>
                            <a:rPr lang="en-US" sz="2400" i="1">
                              <a:solidFill>
                                <a:srgbClr val="FFFF00"/>
                              </a:solidFill>
                              <a:latin typeface="Cambria Math" panose="02040503050406030204" pitchFamily="18" charset="0"/>
                            </a:rPr>
                          </m:ctrlPr>
                        </m:fPr>
                        <m:num>
                          <m:r>
                            <a:rPr lang="en-US" sz="2400" i="0">
                              <a:solidFill>
                                <a:srgbClr val="FFFF00"/>
                              </a:solidFill>
                              <a:latin typeface="Cambria Math" panose="02040503050406030204" pitchFamily="18" charset="0"/>
                            </a:rPr>
                            <m:t>2</m:t>
                          </m:r>
                          <m:r>
                            <a:rPr lang="en-US" sz="2400" i="1">
                              <a:solidFill>
                                <a:srgbClr val="FFFF00"/>
                              </a:solidFill>
                              <a:latin typeface="Cambria Math" panose="02040503050406030204" pitchFamily="18" charset="0"/>
                            </a:rPr>
                            <m:t>𝜋</m:t>
                          </m:r>
                          <m:r>
                            <a:rPr lang="en-US" sz="2400" i="1">
                              <a:solidFill>
                                <a:srgbClr val="FFFF00"/>
                              </a:solidFill>
                              <a:latin typeface="Cambria Math" panose="02040503050406030204" pitchFamily="18" charset="0"/>
                            </a:rPr>
                            <m:t>𝑟</m:t>
                          </m:r>
                          <m:r>
                            <a:rPr lang="en-US" sz="2400" i="0">
                              <a:solidFill>
                                <a:srgbClr val="FFFF00"/>
                              </a:solidFill>
                              <a:latin typeface="Cambria Math" panose="02040503050406030204" pitchFamily="18" charset="0"/>
                            </a:rPr>
                            <m:t>𝓁</m:t>
                          </m:r>
                        </m:num>
                        <m:den>
                          <m:r>
                            <a:rPr lang="en-US" sz="2400" i="0">
                              <a:solidFill>
                                <a:srgbClr val="FFFF00"/>
                              </a:solidFill>
                              <a:latin typeface="Cambria Math" panose="02040503050406030204" pitchFamily="18" charset="0"/>
                            </a:rPr>
                            <m:t>2</m:t>
                          </m:r>
                        </m:den>
                      </m:f>
                    </m:oMath>
                  </m:oMathPara>
                </a14:m>
                <a:endParaRPr lang="en-US" sz="2400" dirty="0">
                  <a:solidFill>
                    <a:srgbClr val="FFFF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002841" y="4248064"/>
                <a:ext cx="1225528" cy="79040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142346" y="4458252"/>
                <a:ext cx="10556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solidFill>
                            <a:srgbClr val="FFFF00"/>
                          </a:solidFill>
                          <a:latin typeface="Cambria Math" panose="02040503050406030204" pitchFamily="18" charset="0"/>
                        </a:rPr>
                        <m:t>=</m:t>
                      </m:r>
                      <m:r>
                        <a:rPr lang="en-US" sz="2400" i="1">
                          <a:solidFill>
                            <a:srgbClr val="FFFF00"/>
                          </a:solidFill>
                          <a:latin typeface="Cambria Math" panose="02040503050406030204" pitchFamily="18" charset="0"/>
                        </a:rPr>
                        <m:t>𝜋</m:t>
                      </m:r>
                      <m:r>
                        <a:rPr lang="en-US" sz="2400" i="1">
                          <a:solidFill>
                            <a:srgbClr val="FFFF00"/>
                          </a:solidFill>
                          <a:latin typeface="Cambria Math" panose="02040503050406030204" pitchFamily="18" charset="0"/>
                        </a:rPr>
                        <m:t>𝑟</m:t>
                      </m:r>
                      <m:r>
                        <a:rPr lang="en-US" sz="2400" i="0">
                          <a:solidFill>
                            <a:srgbClr val="FFFF00"/>
                          </a:solidFill>
                          <a:latin typeface="Cambria Math" panose="02040503050406030204" pitchFamily="18" charset="0"/>
                        </a:rPr>
                        <m:t>𝓁</m:t>
                      </m:r>
                    </m:oMath>
                  </m:oMathPara>
                </a14:m>
                <a:endParaRPr lang="en-US" sz="2400" dirty="0">
                  <a:solidFill>
                    <a:srgbClr val="FF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142346" y="4458252"/>
                <a:ext cx="1055610"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27226" y="5612955"/>
                <a:ext cx="2252540" cy="5615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0" smtClean="0">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m:rPr>
                              <m:sty m:val="p"/>
                            </m:rPr>
                            <a:rPr lang="en-US" sz="2800" i="0">
                              <a:solidFill>
                                <a:srgbClr val="FFFF00"/>
                              </a:solidFill>
                              <a:latin typeface="Cambria Math" panose="02040503050406030204" pitchFamily="18" charset="0"/>
                            </a:rPr>
                            <m:t>S</m:t>
                          </m:r>
                        </m:e>
                        <m:sub>
                          <m:r>
                            <m:rPr>
                              <m:sty m:val="p"/>
                            </m:rPr>
                            <a:rPr lang="en-US" sz="2800" i="0">
                              <a:solidFill>
                                <a:srgbClr val="FFFF00"/>
                              </a:solidFill>
                              <a:latin typeface="Cambria Math" panose="02040503050406030204" pitchFamily="18" charset="0"/>
                            </a:rPr>
                            <m:t>xq</m:t>
                          </m:r>
                          <m:r>
                            <a:rPr lang="vi-VN" sz="2800" b="0" i="0" smtClean="0">
                              <a:solidFill>
                                <a:srgbClr val="FFFF00"/>
                              </a:solidFill>
                              <a:latin typeface="Cambria Math" panose="02040503050406030204" pitchFamily="18" charset="0"/>
                            </a:rPr>
                            <m:t> </m:t>
                          </m:r>
                        </m:sub>
                      </m:sSub>
                      <m:r>
                        <a:rPr lang="en-US" sz="2800" i="0">
                          <a:solidFill>
                            <a:srgbClr val="FFFF00"/>
                          </a:solidFill>
                          <a:latin typeface="Cambria Math" panose="02040503050406030204" pitchFamily="18" charset="0"/>
                        </a:rPr>
                        <m:t>=</m:t>
                      </m:r>
                      <m:r>
                        <m:rPr>
                          <m:sty m:val="p"/>
                        </m:rPr>
                        <a:rPr lang="en-US" sz="2800" i="0">
                          <a:solidFill>
                            <a:srgbClr val="FFFF00"/>
                          </a:solidFill>
                          <a:latin typeface="Cambria Math" panose="02040503050406030204" pitchFamily="18" charset="0"/>
                        </a:rPr>
                        <m:t>πr</m:t>
                      </m:r>
                      <m:r>
                        <a:rPr lang="en-US" sz="2800" i="0">
                          <a:solidFill>
                            <a:srgbClr val="FFFF00"/>
                          </a:solidFill>
                          <a:latin typeface="Cambria Math" panose="02040503050406030204" pitchFamily="18" charset="0"/>
                        </a:rPr>
                        <m:t>𝓁</m:t>
                      </m:r>
                    </m:oMath>
                  </m:oMathPara>
                </a14:m>
                <a:endParaRPr lang="en-US" sz="2800" dirty="0">
                  <a:solidFill>
                    <a:srgbClr val="FFFF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627226" y="5612955"/>
                <a:ext cx="2252540" cy="561564"/>
              </a:xfrm>
              <a:prstGeom prst="rect">
                <a:avLst/>
              </a:prstGeom>
              <a:blipFill rotWithShape="0">
                <a:blip r:embed="rId10"/>
                <a:stretch>
                  <a:fillRect/>
                </a:stretch>
              </a:blipFill>
            </p:spPr>
            <p:txBody>
              <a:bodyPr/>
              <a:lstStyle/>
              <a:p>
                <a:r>
                  <a:rPr lang="en-US">
                    <a:noFill/>
                  </a:rPr>
                  <a:t> </a:t>
                </a:r>
              </a:p>
            </p:txBody>
          </p:sp>
        </mc:Fallback>
      </mc:AlternateContent>
      <p:sp>
        <p:nvSpPr>
          <p:cNvPr id="5" name="Cloud Callout 4"/>
          <p:cNvSpPr/>
          <p:nvPr/>
        </p:nvSpPr>
        <p:spPr>
          <a:xfrm>
            <a:off x="8255028" y="1803875"/>
            <a:ext cx="3530571" cy="2534357"/>
          </a:xfrm>
          <a:prstGeom prst="cloudCallout">
            <a:avLst/>
          </a:prstGeom>
          <a:solidFill>
            <a:schemeClr val="accent6">
              <a:lumMod val="7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8768808" y="2236031"/>
                <a:ext cx="2147639" cy="842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0">
                              <a:solidFill>
                                <a:schemeClr val="bg1"/>
                              </a:solidFill>
                              <a:latin typeface="Cambria Math" panose="02040503050406030204" pitchFamily="18" charset="0"/>
                            </a:rPr>
                            <m:t>𝐒</m:t>
                          </m:r>
                        </m:e>
                        <m:sub>
                          <m:r>
                            <a:rPr lang="vi-VN" sz="2400" b="1" i="0" smtClean="0">
                              <a:solidFill>
                                <a:schemeClr val="bg1"/>
                              </a:solidFill>
                              <a:latin typeface="Cambria Math" panose="02040503050406030204" pitchFamily="18" charset="0"/>
                            </a:rPr>
                            <m:t>𝐪𝐮</m:t>
                          </m:r>
                          <m:r>
                            <a:rPr lang="vi-VN" sz="2400" b="1" i="0" smtClean="0">
                              <a:solidFill>
                                <a:schemeClr val="bg1"/>
                              </a:solidFill>
                              <a:latin typeface="Cambria Math" panose="02040503050406030204" pitchFamily="18" charset="0"/>
                            </a:rPr>
                            <m:t>ạ</m:t>
                          </m:r>
                          <m:r>
                            <a:rPr lang="vi-VN" sz="2400" b="1" i="0" smtClean="0">
                              <a:solidFill>
                                <a:schemeClr val="bg1"/>
                              </a:solidFill>
                              <a:latin typeface="Cambria Math" panose="02040503050406030204" pitchFamily="18" charset="0"/>
                            </a:rPr>
                            <m:t>𝐭</m:t>
                          </m:r>
                          <m:r>
                            <a:rPr lang="vi-VN" sz="2400" b="1" i="0" smtClean="0">
                              <a:solidFill>
                                <a:schemeClr val="bg1"/>
                              </a:solidFill>
                              <a:latin typeface="Cambria Math" panose="02040503050406030204" pitchFamily="18" charset="0"/>
                            </a:rPr>
                            <m:t> </m:t>
                          </m:r>
                        </m:sub>
                      </m:sSub>
                      <m:r>
                        <a:rPr lang="en-US" sz="2400" b="1" i="0">
                          <a:solidFill>
                            <a:schemeClr val="bg1"/>
                          </a:solidFill>
                          <a:latin typeface="Cambria Math" panose="02040503050406030204" pitchFamily="18" charset="0"/>
                        </a:rPr>
                        <m:t>=</m:t>
                      </m:r>
                      <m:f>
                        <m:fPr>
                          <m:ctrlPr>
                            <a:rPr lang="en-US" sz="2400" b="1" i="1">
                              <a:solidFill>
                                <a:schemeClr val="bg1"/>
                              </a:solidFill>
                              <a:latin typeface="Cambria Math" panose="02040503050406030204" pitchFamily="18" charset="0"/>
                            </a:rPr>
                          </m:ctrlPr>
                        </m:fPr>
                        <m:num>
                          <m:r>
                            <a:rPr lang="en-US" sz="2400" b="1" i="0">
                              <a:solidFill>
                                <a:schemeClr val="bg1"/>
                              </a:solidFill>
                              <a:latin typeface="Cambria Math" panose="02040503050406030204" pitchFamily="18" charset="0"/>
                            </a:rPr>
                            <m:t>𝛑</m:t>
                          </m:r>
                          <m:sSup>
                            <m:sSupPr>
                              <m:ctrlPr>
                                <a:rPr lang="en-US" sz="2400" b="1" i="1">
                                  <a:solidFill>
                                    <a:schemeClr val="bg1"/>
                                  </a:solidFill>
                                  <a:latin typeface="Cambria Math" panose="02040503050406030204" pitchFamily="18" charset="0"/>
                                </a:rPr>
                              </m:ctrlPr>
                            </m:sSupPr>
                            <m:e>
                              <m:r>
                                <a:rPr lang="en-US" sz="2400" b="1" i="0">
                                  <a:solidFill>
                                    <a:schemeClr val="bg1"/>
                                  </a:solidFill>
                                  <a:latin typeface="Cambria Math" panose="02040503050406030204" pitchFamily="18" charset="0"/>
                                </a:rPr>
                                <m:t>𝐑</m:t>
                              </m:r>
                            </m:e>
                            <m:sup>
                              <m:r>
                                <a:rPr lang="en-US" sz="2400" b="1" i="0">
                                  <a:solidFill>
                                    <a:schemeClr val="bg1"/>
                                  </a:solidFill>
                                  <a:latin typeface="Cambria Math" panose="02040503050406030204" pitchFamily="18" charset="0"/>
                                </a:rPr>
                                <m:t>𝟐</m:t>
                              </m:r>
                            </m:sup>
                          </m:sSup>
                          <m:r>
                            <a:rPr lang="en-US" sz="2400" b="1" i="0">
                              <a:solidFill>
                                <a:schemeClr val="bg1"/>
                              </a:solidFill>
                              <a:latin typeface="Cambria Math" panose="02040503050406030204" pitchFamily="18" charset="0"/>
                            </a:rPr>
                            <m:t>𝐧</m:t>
                          </m:r>
                        </m:num>
                        <m:den>
                          <m:r>
                            <a:rPr lang="en-US" sz="2400" b="1" i="0">
                              <a:solidFill>
                                <a:schemeClr val="bg1"/>
                              </a:solidFill>
                              <a:latin typeface="Cambria Math" panose="02040503050406030204" pitchFamily="18" charset="0"/>
                            </a:rPr>
                            <m:t>𝟑𝟔𝟎</m:t>
                          </m:r>
                        </m:den>
                      </m:f>
                    </m:oMath>
                  </m:oMathPara>
                </a14:m>
                <a:endParaRPr lang="en-US" sz="2400" b="1" dirty="0">
                  <a:solidFill>
                    <a:schemeClr val="bg1"/>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8768808" y="2236031"/>
                <a:ext cx="2147639" cy="842859"/>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670151" y="3130864"/>
                <a:ext cx="2218492" cy="721159"/>
              </a:xfrm>
              <a:prstGeom prst="rect">
                <a:avLst/>
              </a:prstGeom>
            </p:spPr>
            <p:txBody>
              <a:bodyPr wrap="none">
                <a:spAutoFit/>
              </a:bodyPr>
              <a:lstStyle/>
              <a:p>
                <a:r>
                  <a:rPr lang="vi-VN" sz="2000" dirty="0">
                    <a:solidFill>
                      <a:schemeClr val="bg1"/>
                    </a:solidFill>
                  </a:rPr>
                  <a:t>hay</a:t>
                </a:r>
                <a:r>
                  <a:rPr lang="vi-VN" sz="2400" b="1" dirty="0">
                    <a:solidFill>
                      <a:schemeClr val="bg1"/>
                    </a:solidFill>
                  </a:rPr>
                  <a:t> </a:t>
                </a:r>
                <a14:m>
                  <m:oMath xmlns:m="http://schemas.openxmlformats.org/officeDocument/2006/math">
                    <m:sSub>
                      <m:sSubPr>
                        <m:ctrlPr>
                          <a:rPr lang="en-US" sz="2800" b="1" i="1" smtClean="0">
                            <a:solidFill>
                              <a:schemeClr val="bg1"/>
                            </a:solidFill>
                            <a:latin typeface="Cambria Math" panose="02040503050406030204" pitchFamily="18" charset="0"/>
                          </a:rPr>
                        </m:ctrlPr>
                      </m:sSubPr>
                      <m:e>
                        <m:r>
                          <a:rPr lang="en-US" sz="2800" b="1" i="0">
                            <a:solidFill>
                              <a:schemeClr val="bg1"/>
                            </a:solidFill>
                            <a:latin typeface="Cambria Math" panose="02040503050406030204" pitchFamily="18" charset="0"/>
                          </a:rPr>
                          <m:t>𝐒</m:t>
                        </m:r>
                      </m:e>
                      <m:sub>
                        <m:r>
                          <a:rPr lang="vi-VN" sz="2800" b="1" i="0" smtClean="0">
                            <a:solidFill>
                              <a:schemeClr val="bg1"/>
                            </a:solidFill>
                            <a:latin typeface="Cambria Math" panose="02040503050406030204" pitchFamily="18" charset="0"/>
                          </a:rPr>
                          <m:t>𝐪𝐮</m:t>
                        </m:r>
                        <m:r>
                          <a:rPr lang="vi-VN" sz="2800" b="1" i="0" smtClean="0">
                            <a:solidFill>
                              <a:schemeClr val="bg1"/>
                            </a:solidFill>
                            <a:latin typeface="Cambria Math" panose="02040503050406030204" pitchFamily="18" charset="0"/>
                          </a:rPr>
                          <m:t>ạ</m:t>
                        </m:r>
                        <m:r>
                          <a:rPr lang="vi-VN" sz="2800" b="1" i="0" smtClean="0">
                            <a:solidFill>
                              <a:schemeClr val="bg1"/>
                            </a:solidFill>
                            <a:latin typeface="Cambria Math" panose="02040503050406030204" pitchFamily="18" charset="0"/>
                          </a:rPr>
                          <m:t>𝐭</m:t>
                        </m:r>
                      </m:sub>
                    </m:sSub>
                    <m:r>
                      <a:rPr lang="en-US" sz="2800" b="1" i="0">
                        <a:solidFill>
                          <a:schemeClr val="bg1"/>
                        </a:solidFill>
                        <a:latin typeface="Cambria Math" panose="02040503050406030204" pitchFamily="18" charset="0"/>
                      </a:rPr>
                      <m:t>=</m:t>
                    </m:r>
                    <m:f>
                      <m:fPr>
                        <m:ctrlPr>
                          <a:rPr lang="en-US" sz="2800" b="1" i="1">
                            <a:solidFill>
                              <a:schemeClr val="bg1"/>
                            </a:solidFill>
                            <a:latin typeface="Cambria Math" panose="02040503050406030204" pitchFamily="18" charset="0"/>
                          </a:rPr>
                        </m:ctrlPr>
                      </m:fPr>
                      <m:num>
                        <m:r>
                          <a:rPr lang="en-US" sz="2800" b="1" i="0">
                            <a:solidFill>
                              <a:schemeClr val="bg1"/>
                            </a:solidFill>
                            <a:latin typeface="Cambria Math" panose="02040503050406030204" pitchFamily="18" charset="0"/>
                          </a:rPr>
                          <m:t>𝐥</m:t>
                        </m:r>
                        <m:r>
                          <a:rPr lang="en-US" sz="2800" b="1" i="0">
                            <a:solidFill>
                              <a:schemeClr val="bg1"/>
                            </a:solidFill>
                            <a:latin typeface="Cambria Math" panose="02040503050406030204" pitchFamily="18" charset="0"/>
                          </a:rPr>
                          <m:t>.</m:t>
                        </m:r>
                        <m:r>
                          <a:rPr lang="en-US" sz="2800" b="1" i="0">
                            <a:solidFill>
                              <a:schemeClr val="bg1"/>
                            </a:solidFill>
                            <a:latin typeface="Cambria Math" panose="02040503050406030204" pitchFamily="18" charset="0"/>
                          </a:rPr>
                          <m:t>𝐑</m:t>
                        </m:r>
                      </m:num>
                      <m:den>
                        <m:r>
                          <a:rPr lang="vi-VN" sz="2800" b="1" i="1" smtClean="0">
                            <a:solidFill>
                              <a:schemeClr val="bg1"/>
                            </a:solidFill>
                            <a:latin typeface="Cambria Math" panose="02040503050406030204" pitchFamily="18" charset="0"/>
                          </a:rPr>
                          <m:t>𝟐</m:t>
                        </m:r>
                      </m:den>
                    </m:f>
                  </m:oMath>
                </a14:m>
                <a:endParaRPr lang="en-US" sz="2800" b="1" dirty="0">
                  <a:solidFill>
                    <a:schemeClr val="bg1"/>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8670151" y="3130864"/>
                <a:ext cx="2218492" cy="721159"/>
              </a:xfrm>
              <a:prstGeom prst="rect">
                <a:avLst/>
              </a:prstGeom>
              <a:blipFill rotWithShape="0">
                <a:blip r:embed="rId12"/>
                <a:stretch>
                  <a:fillRect l="-2747"/>
                </a:stretch>
              </a:blipFill>
            </p:spPr>
            <p:txBody>
              <a:bodyPr/>
              <a:lstStyle/>
              <a:p>
                <a:r>
                  <a:rPr lang="en-US">
                    <a:noFill/>
                  </a:rPr>
                  <a:t> </a:t>
                </a:r>
              </a:p>
            </p:txBody>
          </p:sp>
        </mc:Fallback>
      </mc:AlternateContent>
      <p:sp>
        <p:nvSpPr>
          <p:cNvPr id="62" name="TextBox 61"/>
          <p:cNvSpPr txBox="1"/>
          <p:nvPr/>
        </p:nvSpPr>
        <p:spPr>
          <a:xfrm>
            <a:off x="7882101" y="4954279"/>
            <a:ext cx="4857750" cy="1384995"/>
          </a:xfrm>
          <a:prstGeom prst="rect">
            <a:avLst/>
          </a:prstGeom>
          <a:noFill/>
        </p:spPr>
        <p:txBody>
          <a:bodyPr wrap="square" rtlCol="0">
            <a:spAutoFit/>
          </a:bodyPr>
          <a:lstStyle/>
          <a:p>
            <a:r>
              <a:rPr lang="vi-VN" sz="2000" dirty="0">
                <a:solidFill>
                  <a:schemeClr val="bg1"/>
                </a:solidFill>
              </a:rPr>
              <a:t>Trong đó:</a:t>
            </a:r>
          </a:p>
          <a:p>
            <a:r>
              <a:rPr lang="vi-VN" sz="2000" dirty="0">
                <a:solidFill>
                  <a:srgbClr val="FFFF00"/>
                </a:solidFill>
              </a:rPr>
              <a:t>R</a:t>
            </a:r>
            <a:r>
              <a:rPr lang="vi-VN" sz="2000" dirty="0">
                <a:solidFill>
                  <a:schemeClr val="bg1"/>
                </a:solidFill>
              </a:rPr>
              <a:t> : Bán kính của đường tròn.</a:t>
            </a:r>
          </a:p>
          <a:p>
            <a:r>
              <a:rPr lang="vi-VN" sz="2400" dirty="0">
                <a:solidFill>
                  <a:srgbClr val="FFFF00"/>
                </a:solidFill>
              </a:rPr>
              <a:t>l:   </a:t>
            </a:r>
            <a:r>
              <a:rPr lang="vi-VN" sz="2000" dirty="0">
                <a:solidFill>
                  <a:schemeClr val="bg1"/>
                </a:solidFill>
              </a:rPr>
              <a:t>Độ dài cung n</a:t>
            </a:r>
            <a:r>
              <a:rPr lang="vi-VN" sz="2000" baseline="30000" dirty="0">
                <a:solidFill>
                  <a:schemeClr val="bg1"/>
                </a:solidFill>
              </a:rPr>
              <a:t>0</a:t>
            </a:r>
            <a:r>
              <a:rPr lang="vi-VN" sz="2000" dirty="0">
                <a:solidFill>
                  <a:schemeClr val="bg1"/>
                </a:solidFill>
              </a:rPr>
              <a:t>  của hình quạt tròn.</a:t>
            </a:r>
          </a:p>
          <a:p>
            <a:endParaRPr lang="en-US" sz="2000" dirty="0">
              <a:solidFill>
                <a:schemeClr val="bg1"/>
              </a:solidFill>
            </a:endParaRPr>
          </a:p>
        </p:txBody>
      </p:sp>
    </p:spTree>
    <p:extLst>
      <p:ext uri="{BB962C8B-B14F-4D97-AF65-F5344CB8AC3E}">
        <p14:creationId xmlns:p14="http://schemas.microsoft.com/office/powerpoint/2010/main" val="104314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arn(inVertic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arn(inVertical)">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8"/>
                                        </p:tgtEl>
                                      </p:cBhvr>
                                    </p:animEffect>
                                    <p:set>
                                      <p:cBhvr>
                                        <p:cTn id="38" dur="1" fill="hold">
                                          <p:stCondLst>
                                            <p:cond delay="499"/>
                                          </p:stCondLst>
                                        </p:cTn>
                                        <p:tgtEl>
                                          <p:spTgt spid="58"/>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61"/>
                                        </p:tgtEl>
                                      </p:cBhvr>
                                    </p:animEffect>
                                    <p:set>
                                      <p:cBhvr>
                                        <p:cTn id="41" dur="1" fill="hold">
                                          <p:stCondLst>
                                            <p:cond delay="499"/>
                                          </p:stCondLst>
                                        </p:cTn>
                                        <p:tgtEl>
                                          <p:spTgt spid="61"/>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62"/>
                                        </p:tgtEl>
                                      </p:cBhvr>
                                    </p:animEffect>
                                    <p:set>
                                      <p:cBhvr>
                                        <p:cTn id="44" dur="1" fill="hold">
                                          <p:stCondLst>
                                            <p:cond delay="499"/>
                                          </p:stCondLst>
                                        </p:cTn>
                                        <p:tgtEl>
                                          <p:spTgt spid="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barn(inVertical)">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p:bldP spid="3" grpId="0"/>
      <p:bldP spid="6" grpId="0"/>
      <p:bldP spid="5" grpId="0" animBg="1"/>
      <p:bldP spid="5" grpId="1" animBg="1"/>
      <p:bldP spid="58" grpId="0"/>
      <p:bldP spid="58" grpId="1"/>
      <p:bldP spid="61" grpId="0"/>
      <p:bldP spid="61" grpId="1"/>
      <p:bldP spid="62" grpId="0"/>
      <p:bldP spid="6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0"/>
          <p:cNvSpPr txBox="1">
            <a:spLocks noChangeArrowheads="1"/>
          </p:cNvSpPr>
          <p:nvPr/>
        </p:nvSpPr>
        <p:spPr bwMode="auto">
          <a:xfrm>
            <a:off x="439738" y="87317"/>
            <a:ext cx="5486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dirty="0">
                <a:solidFill>
                  <a:srgbClr val="FFFF00"/>
                </a:solidFill>
                <a:latin typeface="Times New Roman" panose="02020603050405020304" pitchFamily="18" charset="0"/>
              </a:rPr>
              <a:t>2. Diện tích xung quanh hình nón</a:t>
            </a:r>
            <a:endParaRPr lang="en-US" altLang="en-US" sz="2800" b="1" dirty="0">
              <a:solidFill>
                <a:srgbClr val="FFFF00"/>
              </a:solidFill>
              <a:latin typeface="Times New Roman" panose="02020603050405020304" pitchFamily="18" charset="0"/>
            </a:endParaRPr>
          </a:p>
        </p:txBody>
      </p:sp>
      <p:grpSp>
        <p:nvGrpSpPr>
          <p:cNvPr id="14339" name="Group 4"/>
          <p:cNvGrpSpPr>
            <a:grpSpLocks/>
          </p:cNvGrpSpPr>
          <p:nvPr/>
        </p:nvGrpSpPr>
        <p:grpSpPr bwMode="auto">
          <a:xfrm>
            <a:off x="3354389" y="365126"/>
            <a:ext cx="2276474" cy="2590800"/>
            <a:chOff x="3590925" y="1773238"/>
            <a:chExt cx="2276475" cy="2590800"/>
          </a:xfrm>
        </p:grpSpPr>
        <p:sp>
          <p:nvSpPr>
            <p:cNvPr id="14375" name="AutoShape 38"/>
            <p:cNvSpPr>
              <a:spLocks noChangeAspect="1" noChangeArrowheads="1" noTextEdit="1"/>
            </p:cNvSpPr>
            <p:nvPr/>
          </p:nvSpPr>
          <p:spPr bwMode="auto">
            <a:xfrm>
              <a:off x="3590925" y="1773238"/>
              <a:ext cx="2276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4376" name="Line 41"/>
            <p:cNvSpPr>
              <a:spLocks noChangeShapeType="1"/>
            </p:cNvSpPr>
            <p:nvPr/>
          </p:nvSpPr>
          <p:spPr bwMode="auto">
            <a:xfrm flipH="1">
              <a:off x="3889375" y="2309813"/>
              <a:ext cx="779463" cy="1484312"/>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sz="2000"/>
            </a:p>
          </p:txBody>
        </p:sp>
        <p:sp>
          <p:nvSpPr>
            <p:cNvPr id="14377" name="Line 42"/>
            <p:cNvSpPr>
              <a:spLocks noChangeShapeType="1"/>
            </p:cNvSpPr>
            <p:nvPr/>
          </p:nvSpPr>
          <p:spPr bwMode="auto">
            <a:xfrm>
              <a:off x="4643428" y="2290763"/>
              <a:ext cx="851699" cy="1557647"/>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sz="2000"/>
            </a:p>
          </p:txBody>
        </p:sp>
        <p:grpSp>
          <p:nvGrpSpPr>
            <p:cNvPr id="14378" name="Group 47"/>
            <p:cNvGrpSpPr>
              <a:grpSpLocks/>
            </p:cNvGrpSpPr>
            <p:nvPr/>
          </p:nvGrpSpPr>
          <p:grpSpPr bwMode="auto">
            <a:xfrm>
              <a:off x="5424488" y="3797300"/>
              <a:ext cx="44450" cy="52388"/>
              <a:chOff x="3417" y="2392"/>
              <a:chExt cx="28" cy="33"/>
            </a:xfrm>
          </p:grpSpPr>
          <p:sp>
            <p:nvSpPr>
              <p:cNvPr id="14395" name="Oval 44"/>
              <p:cNvSpPr>
                <a:spLocks noChangeArrowheads="1"/>
              </p:cNvSpPr>
              <p:nvPr/>
            </p:nvSpPr>
            <p:spPr bwMode="auto">
              <a:xfrm>
                <a:off x="3417" y="2392"/>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4396" name="Oval 45"/>
              <p:cNvSpPr>
                <a:spLocks noChangeArrowheads="1"/>
              </p:cNvSpPr>
              <p:nvPr/>
            </p:nvSpPr>
            <p:spPr bwMode="auto">
              <a:xfrm>
                <a:off x="3417" y="2392"/>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grpSp>
        <p:grpSp>
          <p:nvGrpSpPr>
            <p:cNvPr id="14379" name="Group 51"/>
            <p:cNvGrpSpPr>
              <a:grpSpLocks/>
            </p:cNvGrpSpPr>
            <p:nvPr/>
          </p:nvGrpSpPr>
          <p:grpSpPr bwMode="auto">
            <a:xfrm>
              <a:off x="3867150" y="3768757"/>
              <a:ext cx="44450" cy="52388"/>
              <a:chOff x="2436" y="2374"/>
              <a:chExt cx="28" cy="33"/>
            </a:xfrm>
          </p:grpSpPr>
          <p:sp>
            <p:nvSpPr>
              <p:cNvPr id="14392" name="Oval 48"/>
              <p:cNvSpPr>
                <a:spLocks noChangeArrowheads="1"/>
              </p:cNvSpPr>
              <p:nvPr/>
            </p:nvSpPr>
            <p:spPr bwMode="auto">
              <a:xfrm>
                <a:off x="2436" y="2374"/>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4393" name="Oval 49"/>
              <p:cNvSpPr>
                <a:spLocks noChangeArrowheads="1"/>
              </p:cNvSpPr>
              <p:nvPr/>
            </p:nvSpPr>
            <p:spPr bwMode="auto">
              <a:xfrm>
                <a:off x="2436" y="2374"/>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grpSp>
        <p:grpSp>
          <p:nvGrpSpPr>
            <p:cNvPr id="14380" name="Group 55"/>
            <p:cNvGrpSpPr>
              <a:grpSpLocks/>
            </p:cNvGrpSpPr>
            <p:nvPr/>
          </p:nvGrpSpPr>
          <p:grpSpPr bwMode="auto">
            <a:xfrm>
              <a:off x="4630738" y="1906588"/>
              <a:ext cx="142875" cy="430212"/>
              <a:chOff x="2917" y="1201"/>
              <a:chExt cx="90" cy="271"/>
            </a:xfrm>
          </p:grpSpPr>
          <p:sp>
            <p:nvSpPr>
              <p:cNvPr id="14389" name="Oval 52"/>
              <p:cNvSpPr>
                <a:spLocks noChangeArrowheads="1"/>
              </p:cNvSpPr>
              <p:nvPr/>
            </p:nvSpPr>
            <p:spPr bwMode="auto">
              <a:xfrm>
                <a:off x="2927" y="1439"/>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4390" name="Oval 53"/>
              <p:cNvSpPr>
                <a:spLocks noChangeArrowheads="1"/>
              </p:cNvSpPr>
              <p:nvPr/>
            </p:nvSpPr>
            <p:spPr bwMode="auto">
              <a:xfrm>
                <a:off x="2927" y="1439"/>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4391" name="Rectangle 54"/>
              <p:cNvSpPr>
                <a:spLocks noChangeArrowheads="1"/>
              </p:cNvSpPr>
              <p:nvPr/>
            </p:nvSpPr>
            <p:spPr bwMode="auto">
              <a:xfrm>
                <a:off x="2917" y="120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chemeClr val="bg1"/>
                    </a:solidFill>
                    <a:latin typeface="Times New Roman" panose="02020603050405020304" pitchFamily="18" charset="0"/>
                  </a:rPr>
                  <a:t>S</a:t>
                </a:r>
                <a:endParaRPr lang="en-US" altLang="en-US" sz="2000" dirty="0">
                  <a:solidFill>
                    <a:schemeClr val="bg1"/>
                  </a:solidFill>
                </a:endParaRPr>
              </a:p>
            </p:txBody>
          </p:sp>
        </p:grpSp>
        <p:grpSp>
          <p:nvGrpSpPr>
            <p:cNvPr id="14381" name="Group 59"/>
            <p:cNvGrpSpPr>
              <a:grpSpLocks/>
            </p:cNvGrpSpPr>
            <p:nvPr/>
          </p:nvGrpSpPr>
          <p:grpSpPr bwMode="auto">
            <a:xfrm>
              <a:off x="4633896" y="3509969"/>
              <a:ext cx="73025" cy="325438"/>
              <a:chOff x="2919" y="2211"/>
              <a:chExt cx="46" cy="205"/>
            </a:xfrm>
          </p:grpSpPr>
          <p:sp>
            <p:nvSpPr>
              <p:cNvPr id="14386" name="Oval 56"/>
              <p:cNvSpPr>
                <a:spLocks noChangeArrowheads="1"/>
              </p:cNvSpPr>
              <p:nvPr/>
            </p:nvSpPr>
            <p:spPr bwMode="auto">
              <a:xfrm>
                <a:off x="2927" y="2383"/>
                <a:ext cx="28" cy="33"/>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4387" name="Oval 57"/>
              <p:cNvSpPr>
                <a:spLocks noChangeArrowheads="1"/>
              </p:cNvSpPr>
              <p:nvPr/>
            </p:nvSpPr>
            <p:spPr bwMode="auto">
              <a:xfrm>
                <a:off x="2927" y="2383"/>
                <a:ext cx="28" cy="33"/>
              </a:xfrm>
              <a:prstGeom prst="ellipse">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000"/>
              </a:p>
            </p:txBody>
          </p:sp>
          <p:sp>
            <p:nvSpPr>
              <p:cNvPr id="14388" name="Rectangle 58"/>
              <p:cNvSpPr>
                <a:spLocks noChangeArrowheads="1"/>
              </p:cNvSpPr>
              <p:nvPr/>
            </p:nvSpPr>
            <p:spPr bwMode="auto">
              <a:xfrm>
                <a:off x="2919" y="2211"/>
                <a:ext cx="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i="1">
                    <a:solidFill>
                      <a:srgbClr val="FFFF00"/>
                    </a:solidFill>
                    <a:latin typeface="Times New Roman" panose="02020603050405020304" pitchFamily="18" charset="0"/>
                  </a:rPr>
                  <a:t>O</a:t>
                </a:r>
                <a:endParaRPr lang="en-US" altLang="en-US" sz="2000"/>
              </a:p>
            </p:txBody>
          </p:sp>
        </p:grpSp>
        <p:sp>
          <p:nvSpPr>
            <p:cNvPr id="14382" name="Freeform 40"/>
            <p:cNvSpPr>
              <a:spLocks/>
            </p:cNvSpPr>
            <p:nvPr/>
          </p:nvSpPr>
          <p:spPr bwMode="auto">
            <a:xfrm>
              <a:off x="3902075" y="3448050"/>
              <a:ext cx="1560512" cy="755650"/>
            </a:xfrm>
            <a:custGeom>
              <a:avLst/>
              <a:gdLst>
                <a:gd name="T0" fmla="*/ 2147483646 w 981"/>
                <a:gd name="T1" fmla="*/ 2147483646 h 472"/>
                <a:gd name="T2" fmla="*/ 2147483646 w 981"/>
                <a:gd name="T3" fmla="*/ 2147483646 h 472"/>
                <a:gd name="T4" fmla="*/ 2147483646 w 981"/>
                <a:gd name="T5" fmla="*/ 2147483646 h 472"/>
                <a:gd name="T6" fmla="*/ 2147483646 w 981"/>
                <a:gd name="T7" fmla="*/ 2147483646 h 472"/>
                <a:gd name="T8" fmla="*/ 2147483646 w 981"/>
                <a:gd name="T9" fmla="*/ 2147483646 h 472"/>
                <a:gd name="T10" fmla="*/ 2147483646 w 981"/>
                <a:gd name="T11" fmla="*/ 2147483646 h 472"/>
                <a:gd name="T12" fmla="*/ 2147483646 w 981"/>
                <a:gd name="T13" fmla="*/ 2147483646 h 472"/>
                <a:gd name="T14" fmla="*/ 2147483646 w 981"/>
                <a:gd name="T15" fmla="*/ 2147483646 h 472"/>
                <a:gd name="T16" fmla="*/ 2147483646 w 981"/>
                <a:gd name="T17" fmla="*/ 2147483646 h 472"/>
                <a:gd name="T18" fmla="*/ 2147483646 w 981"/>
                <a:gd name="T19" fmla="*/ 2147483646 h 472"/>
                <a:gd name="T20" fmla="*/ 2147483646 w 981"/>
                <a:gd name="T21" fmla="*/ 2147483646 h 472"/>
                <a:gd name="T22" fmla="*/ 2147483646 w 981"/>
                <a:gd name="T23" fmla="*/ 2147483646 h 472"/>
                <a:gd name="T24" fmla="*/ 2147483646 w 981"/>
                <a:gd name="T25" fmla="*/ 2147483646 h 472"/>
                <a:gd name="T26" fmla="*/ 2147483646 w 981"/>
                <a:gd name="T27" fmla="*/ 2147483646 h 472"/>
                <a:gd name="T28" fmla="*/ 2147483646 w 981"/>
                <a:gd name="T29" fmla="*/ 2147483646 h 472"/>
                <a:gd name="T30" fmla="*/ 2147483646 w 981"/>
                <a:gd name="T31" fmla="*/ 2147483646 h 472"/>
                <a:gd name="T32" fmla="*/ 2147483646 w 981"/>
                <a:gd name="T33" fmla="*/ 2147483646 h 472"/>
                <a:gd name="T34" fmla="*/ 2147483646 w 981"/>
                <a:gd name="T35" fmla="*/ 2147483646 h 472"/>
                <a:gd name="T36" fmla="*/ 2147483646 w 981"/>
                <a:gd name="T37" fmla="*/ 2147483646 h 472"/>
                <a:gd name="T38" fmla="*/ 2147483646 w 981"/>
                <a:gd name="T39" fmla="*/ 2147483646 h 472"/>
                <a:gd name="T40" fmla="*/ 2147483646 w 981"/>
                <a:gd name="T41" fmla="*/ 2147483646 h 472"/>
                <a:gd name="T42" fmla="*/ 2147483646 w 981"/>
                <a:gd name="T43" fmla="*/ 2147483646 h 472"/>
                <a:gd name="T44" fmla="*/ 2147483646 w 981"/>
                <a:gd name="T45" fmla="*/ 2147483646 h 472"/>
                <a:gd name="T46" fmla="*/ 2147483646 w 981"/>
                <a:gd name="T47" fmla="*/ 2147483646 h 472"/>
                <a:gd name="T48" fmla="*/ 2147483646 w 981"/>
                <a:gd name="T49" fmla="*/ 2147483646 h 472"/>
                <a:gd name="T50" fmla="*/ 2147483646 w 981"/>
                <a:gd name="T51" fmla="*/ 2147483646 h 472"/>
                <a:gd name="T52" fmla="*/ 2147483646 w 981"/>
                <a:gd name="T53" fmla="*/ 2147483646 h 472"/>
                <a:gd name="T54" fmla="*/ 2147483646 w 981"/>
                <a:gd name="T55" fmla="*/ 2147483646 h 472"/>
                <a:gd name="T56" fmla="*/ 0 w 981"/>
                <a:gd name="T57" fmla="*/ 2147483646 h 472"/>
                <a:gd name="T58" fmla="*/ 2147483646 w 981"/>
                <a:gd name="T59" fmla="*/ 2147483646 h 472"/>
                <a:gd name="T60" fmla="*/ 2147483646 w 981"/>
                <a:gd name="T61" fmla="*/ 2147483646 h 472"/>
                <a:gd name="T62" fmla="*/ 2147483646 w 981"/>
                <a:gd name="T63" fmla="*/ 2147483646 h 472"/>
                <a:gd name="T64" fmla="*/ 2147483646 w 981"/>
                <a:gd name="T65" fmla="*/ 2147483646 h 472"/>
                <a:gd name="T66" fmla="*/ 2147483646 w 981"/>
                <a:gd name="T67" fmla="*/ 2147483646 h 472"/>
                <a:gd name="T68" fmla="*/ 2147483646 w 981"/>
                <a:gd name="T69" fmla="*/ 2147483646 h 472"/>
                <a:gd name="T70" fmla="*/ 2147483646 w 981"/>
                <a:gd name="T71" fmla="*/ 2147483646 h 472"/>
                <a:gd name="T72" fmla="*/ 2147483646 w 981"/>
                <a:gd name="T73" fmla="*/ 2147483646 h 472"/>
                <a:gd name="T74" fmla="*/ 2147483646 w 981"/>
                <a:gd name="T75" fmla="*/ 2147483646 h 472"/>
                <a:gd name="T76" fmla="*/ 2147483646 w 981"/>
                <a:gd name="T77" fmla="*/ 2147483646 h 472"/>
                <a:gd name="T78" fmla="*/ 2147483646 w 981"/>
                <a:gd name="T79" fmla="*/ 2147483646 h 472"/>
                <a:gd name="T80" fmla="*/ 2147483646 w 981"/>
                <a:gd name="T81" fmla="*/ 2147483646 h 472"/>
                <a:gd name="T82" fmla="*/ 2147483646 w 981"/>
                <a:gd name="T83" fmla="*/ 2147483646 h 472"/>
                <a:gd name="T84" fmla="*/ 2147483646 w 981"/>
                <a:gd name="T85" fmla="*/ 2147483646 h 472"/>
                <a:gd name="T86" fmla="*/ 2147483646 w 981"/>
                <a:gd name="T87" fmla="*/ 2147483646 h 472"/>
                <a:gd name="T88" fmla="*/ 2147483646 w 981"/>
                <a:gd name="T89" fmla="*/ 2147483646 h 472"/>
                <a:gd name="T90" fmla="*/ 2147483646 w 981"/>
                <a:gd name="T91" fmla="*/ 2147483646 h 472"/>
                <a:gd name="T92" fmla="*/ 2147483646 w 981"/>
                <a:gd name="T93" fmla="*/ 2147483646 h 472"/>
                <a:gd name="T94" fmla="*/ 2147483646 w 981"/>
                <a:gd name="T95" fmla="*/ 2147483646 h 472"/>
                <a:gd name="T96" fmla="*/ 2147483646 w 981"/>
                <a:gd name="T97" fmla="*/ 2147483646 h 472"/>
                <a:gd name="T98" fmla="*/ 2147483646 w 981"/>
                <a:gd name="T99" fmla="*/ 2147483646 h 472"/>
                <a:gd name="T100" fmla="*/ 2147483646 w 981"/>
                <a:gd name="T101" fmla="*/ 2147483646 h 472"/>
                <a:gd name="T102" fmla="*/ 2147483646 w 981"/>
                <a:gd name="T103" fmla="*/ 2147483646 h 472"/>
                <a:gd name="T104" fmla="*/ 2147483646 w 981"/>
                <a:gd name="T105" fmla="*/ 2147483646 h 472"/>
                <a:gd name="T106" fmla="*/ 2147483646 w 981"/>
                <a:gd name="T107" fmla="*/ 2147483646 h 472"/>
                <a:gd name="T108" fmla="*/ 2147483646 w 981"/>
                <a:gd name="T109" fmla="*/ 2147483646 h 472"/>
                <a:gd name="T110" fmla="*/ 2147483646 w 981"/>
                <a:gd name="T111" fmla="*/ 2147483646 h 472"/>
                <a:gd name="T112" fmla="*/ 2147483646 w 981"/>
                <a:gd name="T113" fmla="*/ 2147483646 h 472"/>
                <a:gd name="T114" fmla="*/ 2147483646 w 981"/>
                <a:gd name="T115" fmla="*/ 2147483646 h 4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1" h="472">
                  <a:moveTo>
                    <a:pt x="981" y="242"/>
                  </a:moveTo>
                  <a:lnTo>
                    <a:pt x="981" y="239"/>
                  </a:lnTo>
                  <a:lnTo>
                    <a:pt x="981" y="233"/>
                  </a:lnTo>
                  <a:lnTo>
                    <a:pt x="980" y="230"/>
                  </a:lnTo>
                  <a:lnTo>
                    <a:pt x="980" y="224"/>
                  </a:lnTo>
                  <a:lnTo>
                    <a:pt x="979" y="221"/>
                  </a:lnTo>
                  <a:lnTo>
                    <a:pt x="978" y="218"/>
                  </a:lnTo>
                  <a:lnTo>
                    <a:pt x="978" y="215"/>
                  </a:lnTo>
                  <a:lnTo>
                    <a:pt x="976" y="209"/>
                  </a:lnTo>
                  <a:lnTo>
                    <a:pt x="975" y="206"/>
                  </a:lnTo>
                  <a:lnTo>
                    <a:pt x="973" y="200"/>
                  </a:lnTo>
                  <a:lnTo>
                    <a:pt x="972" y="197"/>
                  </a:lnTo>
                  <a:lnTo>
                    <a:pt x="970" y="195"/>
                  </a:lnTo>
                  <a:lnTo>
                    <a:pt x="969" y="192"/>
                  </a:lnTo>
                  <a:lnTo>
                    <a:pt x="968" y="189"/>
                  </a:lnTo>
                  <a:lnTo>
                    <a:pt x="965" y="183"/>
                  </a:lnTo>
                  <a:lnTo>
                    <a:pt x="963" y="180"/>
                  </a:lnTo>
                  <a:lnTo>
                    <a:pt x="960" y="174"/>
                  </a:lnTo>
                  <a:lnTo>
                    <a:pt x="958" y="171"/>
                  </a:lnTo>
                  <a:lnTo>
                    <a:pt x="956" y="169"/>
                  </a:lnTo>
                  <a:lnTo>
                    <a:pt x="954" y="166"/>
                  </a:lnTo>
                  <a:lnTo>
                    <a:pt x="952" y="163"/>
                  </a:lnTo>
                  <a:lnTo>
                    <a:pt x="950" y="160"/>
                  </a:lnTo>
                  <a:lnTo>
                    <a:pt x="947" y="157"/>
                  </a:lnTo>
                  <a:lnTo>
                    <a:pt x="945" y="154"/>
                  </a:lnTo>
                  <a:lnTo>
                    <a:pt x="943" y="152"/>
                  </a:lnTo>
                  <a:lnTo>
                    <a:pt x="940" y="149"/>
                  </a:lnTo>
                  <a:lnTo>
                    <a:pt x="938" y="146"/>
                  </a:lnTo>
                  <a:lnTo>
                    <a:pt x="935" y="143"/>
                  </a:lnTo>
                  <a:lnTo>
                    <a:pt x="933" y="141"/>
                  </a:lnTo>
                  <a:lnTo>
                    <a:pt x="930" y="138"/>
                  </a:lnTo>
                  <a:lnTo>
                    <a:pt x="927" y="135"/>
                  </a:lnTo>
                  <a:lnTo>
                    <a:pt x="924" y="133"/>
                  </a:lnTo>
                  <a:lnTo>
                    <a:pt x="921" y="130"/>
                  </a:lnTo>
                  <a:lnTo>
                    <a:pt x="918" y="127"/>
                  </a:lnTo>
                  <a:lnTo>
                    <a:pt x="915" y="125"/>
                  </a:lnTo>
                  <a:lnTo>
                    <a:pt x="912" y="122"/>
                  </a:lnTo>
                  <a:lnTo>
                    <a:pt x="909" y="119"/>
                  </a:lnTo>
                  <a:lnTo>
                    <a:pt x="906" y="117"/>
                  </a:lnTo>
                  <a:lnTo>
                    <a:pt x="902" y="114"/>
                  </a:lnTo>
                  <a:lnTo>
                    <a:pt x="899" y="112"/>
                  </a:lnTo>
                  <a:lnTo>
                    <a:pt x="896" y="109"/>
                  </a:lnTo>
                  <a:lnTo>
                    <a:pt x="892" y="107"/>
                  </a:lnTo>
                  <a:lnTo>
                    <a:pt x="889" y="104"/>
                  </a:lnTo>
                  <a:lnTo>
                    <a:pt x="885" y="102"/>
                  </a:lnTo>
                  <a:lnTo>
                    <a:pt x="881" y="100"/>
                  </a:lnTo>
                  <a:lnTo>
                    <a:pt x="877" y="97"/>
                  </a:lnTo>
                  <a:lnTo>
                    <a:pt x="874" y="95"/>
                  </a:lnTo>
                  <a:lnTo>
                    <a:pt x="870" y="92"/>
                  </a:lnTo>
                  <a:lnTo>
                    <a:pt x="866" y="90"/>
                  </a:lnTo>
                  <a:lnTo>
                    <a:pt x="862" y="88"/>
                  </a:lnTo>
                  <a:lnTo>
                    <a:pt x="858" y="85"/>
                  </a:lnTo>
                  <a:lnTo>
                    <a:pt x="854" y="83"/>
                  </a:lnTo>
                  <a:lnTo>
                    <a:pt x="849" y="81"/>
                  </a:lnTo>
                  <a:lnTo>
                    <a:pt x="845" y="79"/>
                  </a:lnTo>
                  <a:lnTo>
                    <a:pt x="841" y="76"/>
                  </a:lnTo>
                  <a:lnTo>
                    <a:pt x="837" y="74"/>
                  </a:lnTo>
                  <a:lnTo>
                    <a:pt x="832" y="72"/>
                  </a:lnTo>
                  <a:lnTo>
                    <a:pt x="823" y="68"/>
                  </a:lnTo>
                  <a:lnTo>
                    <a:pt x="819" y="66"/>
                  </a:lnTo>
                  <a:lnTo>
                    <a:pt x="814" y="64"/>
                  </a:lnTo>
                  <a:lnTo>
                    <a:pt x="809" y="62"/>
                  </a:lnTo>
                  <a:lnTo>
                    <a:pt x="805" y="60"/>
                  </a:lnTo>
                  <a:lnTo>
                    <a:pt x="800" y="58"/>
                  </a:lnTo>
                  <a:lnTo>
                    <a:pt x="795" y="56"/>
                  </a:lnTo>
                  <a:lnTo>
                    <a:pt x="790" y="54"/>
                  </a:lnTo>
                  <a:lnTo>
                    <a:pt x="780" y="50"/>
                  </a:lnTo>
                  <a:lnTo>
                    <a:pt x="775" y="48"/>
                  </a:lnTo>
                  <a:lnTo>
                    <a:pt x="770" y="47"/>
                  </a:lnTo>
                  <a:lnTo>
                    <a:pt x="755" y="41"/>
                  </a:lnTo>
                  <a:lnTo>
                    <a:pt x="750" y="40"/>
                  </a:lnTo>
                  <a:lnTo>
                    <a:pt x="734" y="35"/>
                  </a:lnTo>
                  <a:lnTo>
                    <a:pt x="728" y="33"/>
                  </a:lnTo>
                  <a:lnTo>
                    <a:pt x="723" y="32"/>
                  </a:lnTo>
                  <a:lnTo>
                    <a:pt x="712" y="29"/>
                  </a:lnTo>
                  <a:lnTo>
                    <a:pt x="707" y="28"/>
                  </a:lnTo>
                  <a:lnTo>
                    <a:pt x="695" y="25"/>
                  </a:lnTo>
                  <a:lnTo>
                    <a:pt x="690" y="24"/>
                  </a:lnTo>
                  <a:lnTo>
                    <a:pt x="679" y="21"/>
                  </a:lnTo>
                  <a:lnTo>
                    <a:pt x="673" y="20"/>
                  </a:lnTo>
                  <a:lnTo>
                    <a:pt x="656" y="16"/>
                  </a:lnTo>
                  <a:lnTo>
                    <a:pt x="650" y="15"/>
                  </a:lnTo>
                  <a:lnTo>
                    <a:pt x="644" y="14"/>
                  </a:lnTo>
                  <a:lnTo>
                    <a:pt x="638" y="13"/>
                  </a:lnTo>
                  <a:lnTo>
                    <a:pt x="608" y="9"/>
                  </a:lnTo>
                  <a:lnTo>
                    <a:pt x="602" y="8"/>
                  </a:lnTo>
                  <a:lnTo>
                    <a:pt x="596" y="7"/>
                  </a:lnTo>
                  <a:lnTo>
                    <a:pt x="560" y="4"/>
                  </a:lnTo>
                  <a:lnTo>
                    <a:pt x="554" y="3"/>
                  </a:lnTo>
                  <a:lnTo>
                    <a:pt x="511" y="1"/>
                  </a:lnTo>
                  <a:lnTo>
                    <a:pt x="505" y="1"/>
                  </a:lnTo>
                  <a:lnTo>
                    <a:pt x="455" y="0"/>
                  </a:lnTo>
                  <a:lnTo>
                    <a:pt x="449" y="0"/>
                  </a:lnTo>
                  <a:lnTo>
                    <a:pt x="407" y="2"/>
                  </a:lnTo>
                  <a:lnTo>
                    <a:pt x="400" y="3"/>
                  </a:lnTo>
                  <a:lnTo>
                    <a:pt x="358" y="7"/>
                  </a:lnTo>
                  <a:lnTo>
                    <a:pt x="353" y="8"/>
                  </a:lnTo>
                  <a:lnTo>
                    <a:pt x="323" y="12"/>
                  </a:lnTo>
                  <a:lnTo>
                    <a:pt x="317" y="13"/>
                  </a:lnTo>
                  <a:lnTo>
                    <a:pt x="306" y="15"/>
                  </a:lnTo>
                  <a:lnTo>
                    <a:pt x="300" y="16"/>
                  </a:lnTo>
                  <a:lnTo>
                    <a:pt x="295" y="17"/>
                  </a:lnTo>
                  <a:lnTo>
                    <a:pt x="289" y="18"/>
                  </a:lnTo>
                  <a:lnTo>
                    <a:pt x="267" y="23"/>
                  </a:lnTo>
                  <a:lnTo>
                    <a:pt x="261" y="24"/>
                  </a:lnTo>
                  <a:lnTo>
                    <a:pt x="240" y="30"/>
                  </a:lnTo>
                  <a:lnTo>
                    <a:pt x="235" y="31"/>
                  </a:lnTo>
                  <a:lnTo>
                    <a:pt x="229" y="32"/>
                  </a:lnTo>
                  <a:lnTo>
                    <a:pt x="219" y="36"/>
                  </a:lnTo>
                  <a:lnTo>
                    <a:pt x="214" y="37"/>
                  </a:lnTo>
                  <a:lnTo>
                    <a:pt x="204" y="40"/>
                  </a:lnTo>
                  <a:lnTo>
                    <a:pt x="199" y="42"/>
                  </a:lnTo>
                  <a:lnTo>
                    <a:pt x="184" y="47"/>
                  </a:lnTo>
                  <a:lnTo>
                    <a:pt x="179" y="49"/>
                  </a:lnTo>
                  <a:lnTo>
                    <a:pt x="170" y="53"/>
                  </a:lnTo>
                  <a:lnTo>
                    <a:pt x="165" y="55"/>
                  </a:lnTo>
                  <a:lnTo>
                    <a:pt x="161" y="57"/>
                  </a:lnTo>
                  <a:lnTo>
                    <a:pt x="156" y="58"/>
                  </a:lnTo>
                  <a:lnTo>
                    <a:pt x="152" y="60"/>
                  </a:lnTo>
                  <a:lnTo>
                    <a:pt x="147" y="62"/>
                  </a:lnTo>
                  <a:lnTo>
                    <a:pt x="143" y="64"/>
                  </a:lnTo>
                  <a:lnTo>
                    <a:pt x="139" y="67"/>
                  </a:lnTo>
                  <a:lnTo>
                    <a:pt x="134" y="69"/>
                  </a:lnTo>
                  <a:lnTo>
                    <a:pt x="130" y="71"/>
                  </a:lnTo>
                  <a:lnTo>
                    <a:pt x="126" y="73"/>
                  </a:lnTo>
                  <a:lnTo>
                    <a:pt x="122" y="75"/>
                  </a:lnTo>
                  <a:lnTo>
                    <a:pt x="114" y="79"/>
                  </a:lnTo>
                  <a:lnTo>
                    <a:pt x="110" y="82"/>
                  </a:lnTo>
                  <a:lnTo>
                    <a:pt x="106" y="84"/>
                  </a:lnTo>
                  <a:lnTo>
                    <a:pt x="102" y="86"/>
                  </a:lnTo>
                  <a:lnTo>
                    <a:pt x="99" y="88"/>
                  </a:lnTo>
                  <a:lnTo>
                    <a:pt x="95" y="91"/>
                  </a:lnTo>
                  <a:lnTo>
                    <a:pt x="91" y="93"/>
                  </a:lnTo>
                  <a:lnTo>
                    <a:pt x="88" y="96"/>
                  </a:lnTo>
                  <a:lnTo>
                    <a:pt x="84" y="98"/>
                  </a:lnTo>
                  <a:lnTo>
                    <a:pt x="81" y="100"/>
                  </a:lnTo>
                  <a:lnTo>
                    <a:pt x="78" y="103"/>
                  </a:lnTo>
                  <a:lnTo>
                    <a:pt x="74" y="105"/>
                  </a:lnTo>
                  <a:lnTo>
                    <a:pt x="71" y="108"/>
                  </a:lnTo>
                  <a:lnTo>
                    <a:pt x="68" y="110"/>
                  </a:lnTo>
                  <a:lnTo>
                    <a:pt x="65" y="113"/>
                  </a:lnTo>
                  <a:lnTo>
                    <a:pt x="62" y="115"/>
                  </a:lnTo>
                  <a:lnTo>
                    <a:pt x="59" y="118"/>
                  </a:lnTo>
                  <a:lnTo>
                    <a:pt x="53" y="123"/>
                  </a:lnTo>
                  <a:lnTo>
                    <a:pt x="50" y="126"/>
                  </a:lnTo>
                  <a:lnTo>
                    <a:pt x="48" y="128"/>
                  </a:lnTo>
                  <a:lnTo>
                    <a:pt x="45" y="131"/>
                  </a:lnTo>
                  <a:lnTo>
                    <a:pt x="43" y="133"/>
                  </a:lnTo>
                  <a:lnTo>
                    <a:pt x="40" y="136"/>
                  </a:lnTo>
                  <a:lnTo>
                    <a:pt x="38" y="139"/>
                  </a:lnTo>
                  <a:lnTo>
                    <a:pt x="35" y="142"/>
                  </a:lnTo>
                  <a:lnTo>
                    <a:pt x="33" y="144"/>
                  </a:lnTo>
                  <a:lnTo>
                    <a:pt x="31" y="147"/>
                  </a:lnTo>
                  <a:lnTo>
                    <a:pt x="29" y="150"/>
                  </a:lnTo>
                  <a:lnTo>
                    <a:pt x="25" y="155"/>
                  </a:lnTo>
                  <a:lnTo>
                    <a:pt x="23" y="158"/>
                  </a:lnTo>
                  <a:lnTo>
                    <a:pt x="19" y="164"/>
                  </a:lnTo>
                  <a:lnTo>
                    <a:pt x="18" y="167"/>
                  </a:lnTo>
                  <a:lnTo>
                    <a:pt x="16" y="169"/>
                  </a:lnTo>
                  <a:lnTo>
                    <a:pt x="15" y="172"/>
                  </a:lnTo>
                  <a:lnTo>
                    <a:pt x="13" y="175"/>
                  </a:lnTo>
                  <a:lnTo>
                    <a:pt x="10" y="181"/>
                  </a:lnTo>
                  <a:lnTo>
                    <a:pt x="9" y="184"/>
                  </a:lnTo>
                  <a:lnTo>
                    <a:pt x="7" y="190"/>
                  </a:lnTo>
                  <a:lnTo>
                    <a:pt x="6" y="193"/>
                  </a:lnTo>
                  <a:lnTo>
                    <a:pt x="4" y="198"/>
                  </a:lnTo>
                  <a:lnTo>
                    <a:pt x="4" y="201"/>
                  </a:lnTo>
                  <a:lnTo>
                    <a:pt x="3" y="204"/>
                  </a:lnTo>
                  <a:lnTo>
                    <a:pt x="2" y="207"/>
                  </a:lnTo>
                  <a:lnTo>
                    <a:pt x="1" y="213"/>
                  </a:lnTo>
                  <a:lnTo>
                    <a:pt x="1" y="216"/>
                  </a:lnTo>
                  <a:lnTo>
                    <a:pt x="0" y="222"/>
                  </a:lnTo>
                  <a:lnTo>
                    <a:pt x="0" y="225"/>
                  </a:lnTo>
                  <a:lnTo>
                    <a:pt x="0" y="231"/>
                  </a:lnTo>
                  <a:lnTo>
                    <a:pt x="0" y="234"/>
                  </a:lnTo>
                  <a:lnTo>
                    <a:pt x="1" y="240"/>
                  </a:lnTo>
                  <a:lnTo>
                    <a:pt x="1" y="243"/>
                  </a:lnTo>
                  <a:lnTo>
                    <a:pt x="2" y="249"/>
                  </a:lnTo>
                  <a:lnTo>
                    <a:pt x="3" y="252"/>
                  </a:lnTo>
                  <a:lnTo>
                    <a:pt x="3" y="255"/>
                  </a:lnTo>
                  <a:lnTo>
                    <a:pt x="4" y="258"/>
                  </a:lnTo>
                  <a:lnTo>
                    <a:pt x="6" y="264"/>
                  </a:lnTo>
                  <a:lnTo>
                    <a:pt x="7" y="266"/>
                  </a:lnTo>
                  <a:lnTo>
                    <a:pt x="9" y="272"/>
                  </a:lnTo>
                  <a:lnTo>
                    <a:pt x="10" y="275"/>
                  </a:lnTo>
                  <a:lnTo>
                    <a:pt x="11" y="278"/>
                  </a:lnTo>
                  <a:lnTo>
                    <a:pt x="12" y="281"/>
                  </a:lnTo>
                  <a:lnTo>
                    <a:pt x="14" y="284"/>
                  </a:lnTo>
                  <a:lnTo>
                    <a:pt x="17" y="290"/>
                  </a:lnTo>
                  <a:lnTo>
                    <a:pt x="19" y="293"/>
                  </a:lnTo>
                  <a:lnTo>
                    <a:pt x="22" y="299"/>
                  </a:lnTo>
                  <a:lnTo>
                    <a:pt x="24" y="301"/>
                  </a:lnTo>
                  <a:lnTo>
                    <a:pt x="26" y="304"/>
                  </a:lnTo>
                  <a:lnTo>
                    <a:pt x="28" y="307"/>
                  </a:lnTo>
                  <a:lnTo>
                    <a:pt x="30" y="310"/>
                  </a:lnTo>
                  <a:lnTo>
                    <a:pt x="32" y="313"/>
                  </a:lnTo>
                  <a:lnTo>
                    <a:pt x="34" y="316"/>
                  </a:lnTo>
                  <a:lnTo>
                    <a:pt x="36" y="318"/>
                  </a:lnTo>
                  <a:lnTo>
                    <a:pt x="39" y="321"/>
                  </a:lnTo>
                  <a:lnTo>
                    <a:pt x="41" y="324"/>
                  </a:lnTo>
                  <a:lnTo>
                    <a:pt x="44" y="327"/>
                  </a:lnTo>
                  <a:lnTo>
                    <a:pt x="46" y="329"/>
                  </a:lnTo>
                  <a:lnTo>
                    <a:pt x="49" y="332"/>
                  </a:lnTo>
                  <a:lnTo>
                    <a:pt x="52" y="335"/>
                  </a:lnTo>
                  <a:lnTo>
                    <a:pt x="54" y="337"/>
                  </a:lnTo>
                  <a:lnTo>
                    <a:pt x="57" y="340"/>
                  </a:lnTo>
                  <a:lnTo>
                    <a:pt x="60" y="343"/>
                  </a:lnTo>
                  <a:lnTo>
                    <a:pt x="63" y="345"/>
                  </a:lnTo>
                  <a:lnTo>
                    <a:pt x="66" y="348"/>
                  </a:lnTo>
                  <a:lnTo>
                    <a:pt x="69" y="351"/>
                  </a:lnTo>
                  <a:lnTo>
                    <a:pt x="73" y="353"/>
                  </a:lnTo>
                  <a:lnTo>
                    <a:pt x="76" y="356"/>
                  </a:lnTo>
                  <a:lnTo>
                    <a:pt x="79" y="358"/>
                  </a:lnTo>
                  <a:lnTo>
                    <a:pt x="82" y="361"/>
                  </a:lnTo>
                  <a:lnTo>
                    <a:pt x="86" y="363"/>
                  </a:lnTo>
                  <a:lnTo>
                    <a:pt x="89" y="366"/>
                  </a:lnTo>
                  <a:lnTo>
                    <a:pt x="93" y="368"/>
                  </a:lnTo>
                  <a:lnTo>
                    <a:pt x="97" y="371"/>
                  </a:lnTo>
                  <a:lnTo>
                    <a:pt x="100" y="373"/>
                  </a:lnTo>
                  <a:lnTo>
                    <a:pt x="104" y="376"/>
                  </a:lnTo>
                  <a:lnTo>
                    <a:pt x="108" y="378"/>
                  </a:lnTo>
                  <a:lnTo>
                    <a:pt x="112" y="380"/>
                  </a:lnTo>
                  <a:lnTo>
                    <a:pt x="116" y="383"/>
                  </a:lnTo>
                  <a:lnTo>
                    <a:pt x="120" y="385"/>
                  </a:lnTo>
                  <a:lnTo>
                    <a:pt x="124" y="387"/>
                  </a:lnTo>
                  <a:lnTo>
                    <a:pt x="128" y="390"/>
                  </a:lnTo>
                  <a:lnTo>
                    <a:pt x="132" y="392"/>
                  </a:lnTo>
                  <a:lnTo>
                    <a:pt x="136" y="394"/>
                  </a:lnTo>
                  <a:lnTo>
                    <a:pt x="141" y="396"/>
                  </a:lnTo>
                  <a:lnTo>
                    <a:pt x="145" y="398"/>
                  </a:lnTo>
                  <a:lnTo>
                    <a:pt x="149" y="401"/>
                  </a:lnTo>
                  <a:lnTo>
                    <a:pt x="158" y="405"/>
                  </a:lnTo>
                  <a:lnTo>
                    <a:pt x="163" y="407"/>
                  </a:lnTo>
                  <a:lnTo>
                    <a:pt x="168" y="409"/>
                  </a:lnTo>
                  <a:lnTo>
                    <a:pt x="172" y="411"/>
                  </a:lnTo>
                  <a:lnTo>
                    <a:pt x="177" y="413"/>
                  </a:lnTo>
                  <a:lnTo>
                    <a:pt x="182" y="415"/>
                  </a:lnTo>
                  <a:lnTo>
                    <a:pt x="186" y="417"/>
                  </a:lnTo>
                  <a:lnTo>
                    <a:pt x="191" y="419"/>
                  </a:lnTo>
                  <a:lnTo>
                    <a:pt x="201" y="422"/>
                  </a:lnTo>
                  <a:lnTo>
                    <a:pt x="206" y="424"/>
                  </a:lnTo>
                  <a:lnTo>
                    <a:pt x="211" y="426"/>
                  </a:lnTo>
                  <a:lnTo>
                    <a:pt x="227" y="431"/>
                  </a:lnTo>
                  <a:lnTo>
                    <a:pt x="232" y="433"/>
                  </a:lnTo>
                  <a:lnTo>
                    <a:pt x="248" y="438"/>
                  </a:lnTo>
                  <a:lnTo>
                    <a:pt x="253" y="439"/>
                  </a:lnTo>
                  <a:lnTo>
                    <a:pt x="258" y="441"/>
                  </a:lnTo>
                  <a:lnTo>
                    <a:pt x="269" y="444"/>
                  </a:lnTo>
                  <a:lnTo>
                    <a:pt x="275" y="445"/>
                  </a:lnTo>
                  <a:lnTo>
                    <a:pt x="286" y="448"/>
                  </a:lnTo>
                  <a:lnTo>
                    <a:pt x="292" y="449"/>
                  </a:lnTo>
                  <a:lnTo>
                    <a:pt x="303" y="452"/>
                  </a:lnTo>
                  <a:lnTo>
                    <a:pt x="309" y="453"/>
                  </a:lnTo>
                  <a:lnTo>
                    <a:pt x="326" y="456"/>
                  </a:lnTo>
                  <a:lnTo>
                    <a:pt x="332" y="457"/>
                  </a:lnTo>
                  <a:lnTo>
                    <a:pt x="338" y="458"/>
                  </a:lnTo>
                  <a:lnTo>
                    <a:pt x="344" y="459"/>
                  </a:lnTo>
                  <a:lnTo>
                    <a:pt x="373" y="464"/>
                  </a:lnTo>
                  <a:lnTo>
                    <a:pt x="379" y="465"/>
                  </a:lnTo>
                  <a:lnTo>
                    <a:pt x="385" y="465"/>
                  </a:lnTo>
                  <a:lnTo>
                    <a:pt x="422" y="469"/>
                  </a:lnTo>
                  <a:lnTo>
                    <a:pt x="428" y="470"/>
                  </a:lnTo>
                  <a:lnTo>
                    <a:pt x="471" y="472"/>
                  </a:lnTo>
                  <a:lnTo>
                    <a:pt x="477" y="472"/>
                  </a:lnTo>
                  <a:lnTo>
                    <a:pt x="526" y="472"/>
                  </a:lnTo>
                  <a:lnTo>
                    <a:pt x="532" y="472"/>
                  </a:lnTo>
                  <a:lnTo>
                    <a:pt x="575" y="470"/>
                  </a:lnTo>
                  <a:lnTo>
                    <a:pt x="581" y="470"/>
                  </a:lnTo>
                  <a:lnTo>
                    <a:pt x="623" y="466"/>
                  </a:lnTo>
                  <a:lnTo>
                    <a:pt x="629" y="465"/>
                  </a:lnTo>
                  <a:lnTo>
                    <a:pt x="658" y="461"/>
                  </a:lnTo>
                  <a:lnTo>
                    <a:pt x="664" y="460"/>
                  </a:lnTo>
                  <a:lnTo>
                    <a:pt x="676" y="458"/>
                  </a:lnTo>
                  <a:lnTo>
                    <a:pt x="681" y="457"/>
                  </a:lnTo>
                  <a:lnTo>
                    <a:pt x="687" y="456"/>
                  </a:lnTo>
                  <a:lnTo>
                    <a:pt x="693" y="455"/>
                  </a:lnTo>
                  <a:lnTo>
                    <a:pt x="715" y="450"/>
                  </a:lnTo>
                  <a:lnTo>
                    <a:pt x="720" y="449"/>
                  </a:lnTo>
                  <a:lnTo>
                    <a:pt x="742" y="443"/>
                  </a:lnTo>
                  <a:lnTo>
                    <a:pt x="747" y="442"/>
                  </a:lnTo>
                  <a:lnTo>
                    <a:pt x="752" y="440"/>
                  </a:lnTo>
                  <a:lnTo>
                    <a:pt x="763" y="437"/>
                  </a:lnTo>
                  <a:lnTo>
                    <a:pt x="768" y="436"/>
                  </a:lnTo>
                  <a:lnTo>
                    <a:pt x="778" y="432"/>
                  </a:lnTo>
                  <a:lnTo>
                    <a:pt x="783" y="431"/>
                  </a:lnTo>
                  <a:lnTo>
                    <a:pt x="797" y="425"/>
                  </a:lnTo>
                  <a:lnTo>
                    <a:pt x="802" y="424"/>
                  </a:lnTo>
                  <a:lnTo>
                    <a:pt x="812" y="420"/>
                  </a:lnTo>
                  <a:lnTo>
                    <a:pt x="816" y="418"/>
                  </a:lnTo>
                  <a:lnTo>
                    <a:pt x="821" y="416"/>
                  </a:lnTo>
                  <a:lnTo>
                    <a:pt x="825" y="414"/>
                  </a:lnTo>
                  <a:lnTo>
                    <a:pt x="830" y="412"/>
                  </a:lnTo>
                  <a:lnTo>
                    <a:pt x="834" y="410"/>
                  </a:lnTo>
                  <a:lnTo>
                    <a:pt x="839" y="408"/>
                  </a:lnTo>
                  <a:lnTo>
                    <a:pt x="843" y="406"/>
                  </a:lnTo>
                  <a:lnTo>
                    <a:pt x="847" y="404"/>
                  </a:lnTo>
                  <a:lnTo>
                    <a:pt x="851" y="402"/>
                  </a:lnTo>
                  <a:lnTo>
                    <a:pt x="856" y="400"/>
                  </a:lnTo>
                  <a:lnTo>
                    <a:pt x="860" y="398"/>
                  </a:lnTo>
                  <a:lnTo>
                    <a:pt x="868" y="393"/>
                  </a:lnTo>
                  <a:lnTo>
                    <a:pt x="872" y="391"/>
                  </a:lnTo>
                  <a:lnTo>
                    <a:pt x="875" y="389"/>
                  </a:lnTo>
                  <a:lnTo>
                    <a:pt x="879" y="387"/>
                  </a:lnTo>
                  <a:lnTo>
                    <a:pt x="883" y="384"/>
                  </a:lnTo>
                  <a:lnTo>
                    <a:pt x="887" y="382"/>
                  </a:lnTo>
                  <a:lnTo>
                    <a:pt x="890" y="380"/>
                  </a:lnTo>
                  <a:lnTo>
                    <a:pt x="894" y="377"/>
                  </a:lnTo>
                  <a:lnTo>
                    <a:pt x="897" y="375"/>
                  </a:lnTo>
                  <a:lnTo>
                    <a:pt x="901" y="372"/>
                  </a:lnTo>
                  <a:lnTo>
                    <a:pt x="904" y="370"/>
                  </a:lnTo>
                  <a:lnTo>
                    <a:pt x="907" y="368"/>
                  </a:lnTo>
                  <a:lnTo>
                    <a:pt x="911" y="365"/>
                  </a:lnTo>
                  <a:lnTo>
                    <a:pt x="914" y="363"/>
                  </a:lnTo>
                  <a:lnTo>
                    <a:pt x="917" y="360"/>
                  </a:lnTo>
                  <a:lnTo>
                    <a:pt x="920" y="357"/>
                  </a:lnTo>
                  <a:lnTo>
                    <a:pt x="923" y="355"/>
                  </a:lnTo>
                  <a:lnTo>
                    <a:pt x="928" y="350"/>
                  </a:lnTo>
                  <a:lnTo>
                    <a:pt x="931" y="347"/>
                  </a:lnTo>
                  <a:lnTo>
                    <a:pt x="934" y="344"/>
                  </a:lnTo>
                  <a:lnTo>
                    <a:pt x="937" y="342"/>
                  </a:lnTo>
                  <a:lnTo>
                    <a:pt x="939" y="339"/>
                  </a:lnTo>
                  <a:lnTo>
                    <a:pt x="942" y="336"/>
                  </a:lnTo>
                  <a:lnTo>
                    <a:pt x="944" y="334"/>
                  </a:lnTo>
                  <a:lnTo>
                    <a:pt x="946" y="331"/>
                  </a:lnTo>
                  <a:lnTo>
                    <a:pt x="948" y="328"/>
                  </a:lnTo>
                  <a:lnTo>
                    <a:pt x="951" y="326"/>
                  </a:lnTo>
                  <a:lnTo>
                    <a:pt x="953" y="323"/>
                  </a:lnTo>
                  <a:lnTo>
                    <a:pt x="957" y="317"/>
                  </a:lnTo>
                  <a:lnTo>
                    <a:pt x="959" y="315"/>
                  </a:lnTo>
                  <a:lnTo>
                    <a:pt x="962" y="309"/>
                  </a:lnTo>
                  <a:lnTo>
                    <a:pt x="964" y="306"/>
                  </a:lnTo>
                  <a:lnTo>
                    <a:pt x="965" y="303"/>
                  </a:lnTo>
                  <a:lnTo>
                    <a:pt x="967" y="300"/>
                  </a:lnTo>
                  <a:lnTo>
                    <a:pt x="968" y="298"/>
                  </a:lnTo>
                  <a:lnTo>
                    <a:pt x="971" y="292"/>
                  </a:lnTo>
                  <a:lnTo>
                    <a:pt x="972" y="289"/>
                  </a:lnTo>
                  <a:lnTo>
                    <a:pt x="975" y="283"/>
                  </a:lnTo>
                  <a:lnTo>
                    <a:pt x="975" y="280"/>
                  </a:lnTo>
                  <a:lnTo>
                    <a:pt x="977" y="274"/>
                  </a:lnTo>
                  <a:lnTo>
                    <a:pt x="978" y="271"/>
                  </a:lnTo>
                  <a:lnTo>
                    <a:pt x="979" y="268"/>
                  </a:lnTo>
                  <a:lnTo>
                    <a:pt x="979" y="265"/>
                  </a:lnTo>
                  <a:lnTo>
                    <a:pt x="980" y="260"/>
                  </a:lnTo>
                  <a:lnTo>
                    <a:pt x="981" y="257"/>
                  </a:lnTo>
                  <a:lnTo>
                    <a:pt x="981" y="251"/>
                  </a:lnTo>
                  <a:lnTo>
                    <a:pt x="981" y="248"/>
                  </a:lnTo>
                  <a:lnTo>
                    <a:pt x="981" y="245"/>
                  </a:lnTo>
                  <a:lnTo>
                    <a:pt x="981" y="242"/>
                  </a:lnTo>
                </a:path>
              </a:pathLst>
            </a:custGeom>
            <a:noFill/>
            <a:ln w="19050" cap="flat">
              <a:solidFill>
                <a:schemeClr val="bg1"/>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grpSp>
      <p:sp>
        <p:nvSpPr>
          <p:cNvPr id="14345" name="TextBox 54"/>
          <p:cNvSpPr txBox="1">
            <a:spLocks noChangeArrowheads="1"/>
          </p:cNvSpPr>
          <p:nvPr/>
        </p:nvSpPr>
        <p:spPr bwMode="auto">
          <a:xfrm>
            <a:off x="527045" y="3022504"/>
            <a:ext cx="5628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v"/>
            </a:pPr>
            <a:r>
              <a:rPr lang="vi-VN" altLang="en-US" sz="2400" dirty="0">
                <a:solidFill>
                  <a:srgbClr val="FFFF00"/>
                </a:solidFill>
              </a:rPr>
              <a:t>Diện tích xung quanh của hình nón là</a:t>
            </a:r>
            <a:endParaRPr lang="en-US" altLang="en-US" sz="2400" dirty="0">
              <a:solidFill>
                <a:srgbClr val="FFFF00"/>
              </a:solidFill>
            </a:endParaRPr>
          </a:p>
        </p:txBody>
      </p:sp>
      <p:sp>
        <p:nvSpPr>
          <p:cNvPr id="56" name="Rectangle 55"/>
          <p:cNvSpPr>
            <a:spLocks noRot="1" noChangeAspect="1" noMove="1" noResize="1" noEditPoints="1" noAdjustHandles="1" noChangeArrowheads="1" noChangeShapeType="1" noTextEdit="1"/>
          </p:cNvSpPr>
          <p:nvPr/>
        </p:nvSpPr>
        <p:spPr>
          <a:xfrm>
            <a:off x="2062875" y="3540918"/>
            <a:ext cx="1978042" cy="561949"/>
          </a:xfrm>
          <a:prstGeom prst="rect">
            <a:avLst/>
          </a:prstGeom>
          <a:blipFill rotWithShape="0">
            <a:blip r:embed="rId2"/>
            <a:stretch>
              <a:fillRect/>
            </a:stretch>
          </a:blipFill>
        </p:spPr>
        <p:txBody>
          <a:bodyPr/>
          <a:lstStyle/>
          <a:p>
            <a:pPr>
              <a:defRPr/>
            </a:pPr>
            <a:r>
              <a:rPr lang="en-US">
                <a:noFill/>
              </a:rPr>
              <a:t> </a:t>
            </a:r>
          </a:p>
        </p:txBody>
      </p:sp>
      <p:sp>
        <p:nvSpPr>
          <p:cNvPr id="14347" name="TextBox 59"/>
          <p:cNvSpPr txBox="1">
            <a:spLocks noChangeArrowheads="1"/>
          </p:cNvSpPr>
          <p:nvPr/>
        </p:nvSpPr>
        <p:spPr bwMode="auto">
          <a:xfrm>
            <a:off x="2051525" y="4763146"/>
            <a:ext cx="695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chemeClr val="bg1"/>
                </a:solidFill>
              </a:rPr>
              <a:t>Trong đó:</a:t>
            </a:r>
          </a:p>
          <a:p>
            <a:pPr>
              <a:spcBef>
                <a:spcPct val="0"/>
              </a:spcBef>
              <a:buFontTx/>
              <a:buNone/>
            </a:pPr>
            <a:r>
              <a:rPr lang="vi-VN" altLang="en-US" sz="2400" dirty="0">
                <a:solidFill>
                  <a:schemeClr val="bg1"/>
                </a:solidFill>
              </a:rPr>
              <a:t>+)  </a:t>
            </a:r>
            <a:r>
              <a:rPr lang="vi-VN" altLang="en-US" sz="2400" b="1" dirty="0">
                <a:solidFill>
                  <a:srgbClr val="FFFF00"/>
                </a:solidFill>
              </a:rPr>
              <a:t>r</a:t>
            </a:r>
            <a:r>
              <a:rPr lang="vi-VN" altLang="en-US" sz="2400" dirty="0">
                <a:solidFill>
                  <a:schemeClr val="bg1"/>
                </a:solidFill>
              </a:rPr>
              <a:t> là  bán kính đáy hình nón</a:t>
            </a:r>
          </a:p>
        </p:txBody>
      </p:sp>
      <p:sp>
        <p:nvSpPr>
          <p:cNvPr id="61" name="Rectangle 60"/>
          <p:cNvSpPr>
            <a:spLocks noRot="1" noChangeAspect="1" noMove="1" noResize="1" noEditPoints="1" noAdjustHandles="1" noChangeArrowheads="1" noChangeShapeType="1" noTextEdit="1"/>
          </p:cNvSpPr>
          <p:nvPr/>
        </p:nvSpPr>
        <p:spPr>
          <a:xfrm>
            <a:off x="4807244" y="1310134"/>
            <a:ext cx="428322" cy="461665"/>
          </a:xfrm>
          <a:prstGeom prst="rect">
            <a:avLst/>
          </a:prstGeom>
          <a:blipFill rotWithShape="0">
            <a:blip r:embed="rId3"/>
            <a:stretch>
              <a:fillRect/>
            </a:stretch>
          </a:blipFill>
        </p:spPr>
        <p:txBody>
          <a:bodyPr/>
          <a:lstStyle/>
          <a:p>
            <a:pPr>
              <a:defRPr/>
            </a:pPr>
            <a:r>
              <a:rPr lang="en-US">
                <a:noFill/>
              </a:rPr>
              <a:t> </a:t>
            </a:r>
          </a:p>
        </p:txBody>
      </p:sp>
      <p:sp>
        <p:nvSpPr>
          <p:cNvPr id="14349" name="TextBox 61"/>
          <p:cNvSpPr txBox="1">
            <a:spLocks noChangeArrowheads="1"/>
          </p:cNvSpPr>
          <p:nvPr/>
        </p:nvSpPr>
        <p:spPr bwMode="auto">
          <a:xfrm>
            <a:off x="4726782" y="2020626"/>
            <a:ext cx="257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r</a:t>
            </a:r>
            <a:endParaRPr lang="en-US" altLang="en-US" sz="2400" dirty="0">
              <a:solidFill>
                <a:srgbClr val="FFFF00"/>
              </a:solidFill>
            </a:endParaRPr>
          </a:p>
        </p:txBody>
      </p:sp>
      <p:sp>
        <p:nvSpPr>
          <p:cNvPr id="14351" name="TextBox 63"/>
          <p:cNvSpPr txBox="1">
            <a:spLocks noChangeArrowheads="1"/>
          </p:cNvSpPr>
          <p:nvPr/>
        </p:nvSpPr>
        <p:spPr bwMode="auto">
          <a:xfrm>
            <a:off x="6196012" y="3073400"/>
            <a:ext cx="5630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v"/>
            </a:pPr>
            <a:r>
              <a:rPr lang="vi-VN" altLang="en-US" sz="2400" dirty="0">
                <a:solidFill>
                  <a:srgbClr val="FFFF00"/>
                </a:solidFill>
              </a:rPr>
              <a:t>Diện tích toàn phần của hình nón là</a:t>
            </a:r>
            <a:endParaRPr lang="en-US" altLang="en-US" sz="2400" dirty="0">
              <a:solidFill>
                <a:srgbClr val="FFFF00"/>
              </a:solidFill>
            </a:endParaRPr>
          </a:p>
        </p:txBody>
      </p:sp>
      <p:sp>
        <p:nvSpPr>
          <p:cNvPr id="67" name="Rectangle 66"/>
          <p:cNvSpPr>
            <a:spLocks noRot="1" noChangeAspect="1" noMove="1" noResize="1" noEditPoints="1" noAdjustHandles="1" noChangeArrowheads="1" noChangeShapeType="1" noTextEdit="1"/>
          </p:cNvSpPr>
          <p:nvPr/>
        </p:nvSpPr>
        <p:spPr>
          <a:xfrm>
            <a:off x="6993095" y="3473606"/>
            <a:ext cx="2663486" cy="522066"/>
          </a:xfrm>
          <a:prstGeom prst="rect">
            <a:avLst/>
          </a:prstGeom>
          <a:blipFill rotWithShape="0">
            <a:blip r:embed="rId4"/>
            <a:stretch>
              <a:fillRect/>
            </a:stretch>
          </a:blipFill>
        </p:spPr>
        <p:txBody>
          <a:bodyPr/>
          <a:lstStyle/>
          <a:p>
            <a:pPr>
              <a:defRPr/>
            </a:pPr>
            <a:r>
              <a:rPr lang="en-US">
                <a:noFill/>
              </a:rPr>
              <a:t> </a:t>
            </a:r>
          </a:p>
        </p:txBody>
      </p:sp>
      <p:sp>
        <p:nvSpPr>
          <p:cNvPr id="68" name="Rectangle 67"/>
          <p:cNvSpPr>
            <a:spLocks noRot="1" noChangeAspect="1" noMove="1" noResize="1" noEditPoints="1" noAdjustHandles="1" noChangeArrowheads="1" noChangeShapeType="1" noTextEdit="1"/>
          </p:cNvSpPr>
          <p:nvPr/>
        </p:nvSpPr>
        <p:spPr>
          <a:xfrm>
            <a:off x="6835638" y="4095446"/>
            <a:ext cx="2921890" cy="581506"/>
          </a:xfrm>
          <a:prstGeom prst="rect">
            <a:avLst/>
          </a:prstGeom>
          <a:blipFill rotWithShape="0">
            <a:blip r:embed="rId5"/>
            <a:stretch>
              <a:fillRect/>
            </a:stretch>
          </a:blipFill>
        </p:spPr>
        <p:txBody>
          <a:bodyPr/>
          <a:lstStyle/>
          <a:p>
            <a:pPr>
              <a:defRPr/>
            </a:pPr>
            <a:r>
              <a:rPr lang="en-US">
                <a:noFill/>
              </a:rPr>
              <a:t> </a:t>
            </a:r>
          </a:p>
        </p:txBody>
      </p:sp>
      <p:cxnSp>
        <p:nvCxnSpPr>
          <p:cNvPr id="14354" name="Straight Connector 72"/>
          <p:cNvCxnSpPr>
            <a:cxnSpLocks noChangeShapeType="1"/>
          </p:cNvCxnSpPr>
          <p:nvPr/>
        </p:nvCxnSpPr>
        <p:spPr bwMode="auto">
          <a:xfrm>
            <a:off x="6276975" y="3092450"/>
            <a:ext cx="0" cy="1336675"/>
          </a:xfrm>
          <a:prstGeom prst="line">
            <a:avLst/>
          </a:prstGeom>
          <a:noFill/>
          <a:ln w="9525" algn="ctr">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5" name="Straight Connector 77"/>
          <p:cNvCxnSpPr>
            <a:cxnSpLocks noChangeShapeType="1"/>
          </p:cNvCxnSpPr>
          <p:nvPr/>
        </p:nvCxnSpPr>
        <p:spPr bwMode="auto">
          <a:xfrm>
            <a:off x="4408488" y="2406651"/>
            <a:ext cx="817562" cy="4763"/>
          </a:xfrm>
          <a:prstGeom prst="line">
            <a:avLst/>
          </a:prstGeom>
          <a:noFill/>
          <a:ln w="9525" algn="ctr">
            <a:solidFill>
              <a:schemeClr val="bg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7258" y="2417757"/>
            <a:ext cx="2460617" cy="619576"/>
          </a:xfrm>
          <a:prstGeom prst="rect">
            <a:avLst/>
          </a:prstGeom>
        </p:spPr>
      </p:pic>
      <p:sp>
        <p:nvSpPr>
          <p:cNvPr id="4" name="TextBox 3"/>
          <p:cNvSpPr txBox="1"/>
          <p:nvPr/>
        </p:nvSpPr>
        <p:spPr>
          <a:xfrm>
            <a:off x="3350426" y="2182813"/>
            <a:ext cx="183349" cy="400110"/>
          </a:xfrm>
          <a:prstGeom prst="rect">
            <a:avLst/>
          </a:prstGeom>
          <a:noFill/>
        </p:spPr>
        <p:txBody>
          <a:bodyPr wrap="square" rtlCol="0">
            <a:spAutoFit/>
          </a:bodyPr>
          <a:lstStyle/>
          <a:p>
            <a:r>
              <a:rPr lang="vi-VN" sz="2000" dirty="0">
                <a:solidFill>
                  <a:schemeClr val="bg1"/>
                </a:solidFill>
              </a:rPr>
              <a:t>A</a:t>
            </a:r>
            <a:endParaRPr lang="en-US" sz="2000" dirty="0">
              <a:solidFill>
                <a:schemeClr val="bg1"/>
              </a:solidFill>
            </a:endParaRPr>
          </a:p>
        </p:txBody>
      </p:sp>
      <p:sp>
        <p:nvSpPr>
          <p:cNvPr id="64" name="TextBox 63"/>
          <p:cNvSpPr txBox="1"/>
          <p:nvPr/>
        </p:nvSpPr>
        <p:spPr>
          <a:xfrm>
            <a:off x="5187951" y="2218805"/>
            <a:ext cx="430210" cy="400110"/>
          </a:xfrm>
          <a:prstGeom prst="rect">
            <a:avLst/>
          </a:prstGeom>
          <a:noFill/>
        </p:spPr>
        <p:txBody>
          <a:bodyPr wrap="square" rtlCol="0">
            <a:spAutoFit/>
          </a:bodyPr>
          <a:lstStyle/>
          <a:p>
            <a:r>
              <a:rPr lang="vi-VN" sz="2000" dirty="0">
                <a:solidFill>
                  <a:schemeClr val="bg1"/>
                </a:solidFill>
              </a:rPr>
              <a:t>A’</a:t>
            </a:r>
            <a:endParaRPr lang="en-US" sz="20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51525" y="5604790"/>
                <a:ext cx="5061001" cy="573427"/>
              </a:xfrm>
              <a:prstGeom prst="rect">
                <a:avLst/>
              </a:prstGeom>
            </p:spPr>
            <p:txBody>
              <a:bodyPr wrap="none">
                <a:spAutoFit/>
              </a:bodyPr>
              <a:lstStyle/>
              <a:p>
                <a:r>
                  <a:rPr lang="vi-VN" sz="2400" dirty="0">
                    <a:solidFill>
                      <a:schemeClr val="bg1"/>
                    </a:solidFill>
                  </a:rPr>
                  <a:t>+) </a:t>
                </a:r>
                <a14:m>
                  <m:oMath xmlns:m="http://schemas.openxmlformats.org/officeDocument/2006/math">
                    <m:r>
                      <a:rPr lang="en-US" sz="3200" b="1" i="1" smtClean="0">
                        <a:solidFill>
                          <a:srgbClr val="FFFF00"/>
                        </a:solidFill>
                        <a:latin typeface="Cambria Math" panose="02040503050406030204" pitchFamily="18" charset="0"/>
                      </a:rPr>
                      <m:t>𝓵</m:t>
                    </m:r>
                  </m:oMath>
                </a14:m>
                <a:r>
                  <a:rPr lang="vi-VN" sz="2400" dirty="0"/>
                  <a:t> </a:t>
                </a:r>
                <a:r>
                  <a:rPr lang="vi-VN" sz="2400" dirty="0">
                    <a:solidFill>
                      <a:schemeClr val="bg1"/>
                    </a:solidFill>
                  </a:rPr>
                  <a:t>là độ dài đường sinh hình nón.</a:t>
                </a:r>
                <a:endParaRPr lang="en-US" sz="24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051525" y="5604790"/>
                <a:ext cx="5061001" cy="573427"/>
              </a:xfrm>
              <a:prstGeom prst="rect">
                <a:avLst/>
              </a:prstGeom>
              <a:blipFill rotWithShape="0">
                <a:blip r:embed="rId7"/>
                <a:stretch>
                  <a:fillRect l="-1928" r="-964" b="-20213"/>
                </a:stretch>
              </a:blipFill>
            </p:spPr>
            <p:txBody>
              <a:bodyPr/>
              <a:lstStyle/>
              <a:p>
                <a:r>
                  <a:rPr lang="en-US">
                    <a:noFill/>
                  </a:rPr>
                  <a:t> </a:t>
                </a:r>
              </a:p>
            </p:txBody>
          </p:sp>
        </mc:Fallback>
      </mc:AlternateContent>
    </p:spTree>
    <p:extLst>
      <p:ext uri="{BB962C8B-B14F-4D97-AF65-F5344CB8AC3E}">
        <p14:creationId xmlns:p14="http://schemas.microsoft.com/office/powerpoint/2010/main" val="39115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barn(inVertical)">
                                      <p:cBhvr>
                                        <p:cTn id="7" dur="500"/>
                                        <p:tgtEl>
                                          <p:spTgt spid="143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347">
                                            <p:txEl>
                                              <p:pRg st="0" end="0"/>
                                            </p:txEl>
                                          </p:spTgt>
                                        </p:tgtEl>
                                        <p:attrNameLst>
                                          <p:attrName>style.visibility</p:attrName>
                                        </p:attrNameLst>
                                      </p:cBhvr>
                                      <p:to>
                                        <p:strVal val="visible"/>
                                      </p:to>
                                    </p:set>
                                    <p:animEffect transition="in" filter="barn(inVertical)">
                                      <p:cBhvr>
                                        <p:cTn id="17" dur="500"/>
                                        <p:tgtEl>
                                          <p:spTgt spid="143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47">
                                            <p:txEl>
                                              <p:pRg st="1" end="1"/>
                                            </p:txEl>
                                          </p:spTgt>
                                        </p:tgtEl>
                                        <p:attrNameLst>
                                          <p:attrName>style.visibility</p:attrName>
                                        </p:attrNameLst>
                                      </p:cBhvr>
                                      <p:to>
                                        <p:strVal val="visible"/>
                                      </p:to>
                                    </p:set>
                                    <p:animEffect transition="in" filter="barn(inVertical)">
                                      <p:cBhvr>
                                        <p:cTn id="22" dur="500"/>
                                        <p:tgtEl>
                                          <p:spTgt spid="143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351"/>
                                        </p:tgtEl>
                                        <p:attrNameLst>
                                          <p:attrName>style.visibility</p:attrName>
                                        </p:attrNameLst>
                                      </p:cBhvr>
                                      <p:to>
                                        <p:strVal val="visible"/>
                                      </p:to>
                                    </p:set>
                                    <p:animEffect transition="in" filter="barn(inVertical)">
                                      <p:cBhvr>
                                        <p:cTn id="32" dur="500"/>
                                        <p:tgtEl>
                                          <p:spTgt spid="143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arn(inVertical)">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arn(inVertical)">
                                      <p:cBhvr>
                                        <p:cTn id="4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56" grpId="0" animBg="1"/>
      <p:bldP spid="14351" grpId="0"/>
      <p:bldP spid="67" grpId="0" animBg="1"/>
      <p:bldP spid="6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541639" y="422074"/>
            <a:ext cx="8316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u="sng" dirty="0">
                <a:solidFill>
                  <a:srgbClr val="FFFF00"/>
                </a:solidFill>
              </a:rPr>
              <a:t>Ví dụ</a:t>
            </a:r>
            <a:r>
              <a:rPr lang="vi-VN" altLang="en-US" sz="2400" b="1" dirty="0">
                <a:solidFill>
                  <a:srgbClr val="FFFF00"/>
                </a:solidFill>
              </a:rPr>
              <a:t>. </a:t>
            </a:r>
            <a:r>
              <a:rPr lang="vi-VN" altLang="en-US" sz="2400" dirty="0">
                <a:solidFill>
                  <a:schemeClr val="bg1"/>
                </a:solidFill>
              </a:rPr>
              <a:t>Tính diện tích xung quanh của một hình nón có chiều cao h = 16cm và bán kính đường tròn đáy r = 12cm  </a:t>
            </a:r>
            <a:endParaRPr lang="en-US" altLang="en-US" sz="2400" dirty="0">
              <a:solidFill>
                <a:schemeClr val="bg1"/>
              </a:solidFill>
            </a:endParaRPr>
          </a:p>
        </p:txBody>
      </p:sp>
      <p:sp>
        <p:nvSpPr>
          <p:cNvPr id="15363" name="TextBox 5"/>
          <p:cNvSpPr txBox="1">
            <a:spLocks noChangeArrowheads="1"/>
          </p:cNvSpPr>
          <p:nvPr/>
        </p:nvSpPr>
        <p:spPr bwMode="auto">
          <a:xfrm>
            <a:off x="2063750" y="1484314"/>
            <a:ext cx="284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chemeClr val="bg1"/>
                </a:solidFill>
              </a:rPr>
              <a:t>Cho biết:</a:t>
            </a:r>
          </a:p>
          <a:p>
            <a:pPr>
              <a:spcBef>
                <a:spcPct val="0"/>
              </a:spcBef>
              <a:buFontTx/>
              <a:buNone/>
            </a:pPr>
            <a:r>
              <a:rPr lang="vi-VN" altLang="en-US" sz="2400" dirty="0">
                <a:solidFill>
                  <a:schemeClr val="bg1"/>
                </a:solidFill>
              </a:rPr>
              <a:t>h = 16cm</a:t>
            </a:r>
          </a:p>
          <a:p>
            <a:pPr>
              <a:spcBef>
                <a:spcPct val="0"/>
              </a:spcBef>
              <a:buFontTx/>
              <a:buNone/>
            </a:pPr>
            <a:r>
              <a:rPr lang="vi-VN" altLang="en-US" sz="2400" dirty="0">
                <a:solidFill>
                  <a:schemeClr val="bg1"/>
                </a:solidFill>
              </a:rPr>
              <a:t>r = 12 cm</a:t>
            </a:r>
          </a:p>
          <a:p>
            <a:pPr>
              <a:spcBef>
                <a:spcPct val="0"/>
              </a:spcBef>
              <a:buFontTx/>
              <a:buNone/>
            </a:pPr>
            <a:endParaRPr lang="en-US" altLang="en-US" sz="2400" dirty="0">
              <a:solidFill>
                <a:schemeClr val="bg1"/>
              </a:solidFill>
            </a:endParaRPr>
          </a:p>
        </p:txBody>
      </p:sp>
      <p:sp>
        <p:nvSpPr>
          <p:cNvPr id="9" name="Rectangle 8"/>
          <p:cNvSpPr>
            <a:spLocks noRot="1" noChangeAspect="1" noMove="1" noResize="1" noEditPoints="1" noAdjustHandles="1" noChangeArrowheads="1" noChangeShapeType="1" noTextEdit="1"/>
          </p:cNvSpPr>
          <p:nvPr/>
        </p:nvSpPr>
        <p:spPr>
          <a:xfrm>
            <a:off x="3628168" y="1888100"/>
            <a:ext cx="670953" cy="750847"/>
          </a:xfrm>
          <a:prstGeom prst="rect">
            <a:avLst/>
          </a:prstGeom>
          <a:blipFill rotWithShape="0">
            <a:blip r:embed="rId2"/>
            <a:stretch>
              <a:fillRect/>
            </a:stretch>
          </a:blipFill>
        </p:spPr>
        <p:txBody>
          <a:bodyPr/>
          <a:lstStyle/>
          <a:p>
            <a:pPr>
              <a:defRPr/>
            </a:pPr>
            <a:r>
              <a:rPr lang="en-US">
                <a:noFill/>
              </a:rPr>
              <a:t> </a:t>
            </a:r>
          </a:p>
        </p:txBody>
      </p:sp>
      <p:sp>
        <p:nvSpPr>
          <p:cNvPr id="11" name="Rectangle 10"/>
          <p:cNvSpPr>
            <a:spLocks noRot="1" noChangeAspect="1" noMove="1" noResize="1" noEditPoints="1" noAdjustHandles="1" noChangeArrowheads="1" noChangeShapeType="1" noTextEdit="1"/>
          </p:cNvSpPr>
          <p:nvPr/>
        </p:nvSpPr>
        <p:spPr>
          <a:xfrm>
            <a:off x="4291562" y="2049122"/>
            <a:ext cx="1057918" cy="490199"/>
          </a:xfrm>
          <a:prstGeom prst="rect">
            <a:avLst/>
          </a:prstGeom>
          <a:blipFill rotWithShape="0">
            <a:blip r:embed="rId3"/>
            <a:stretch>
              <a:fillRect l="-1724" t="-9877" r="-7471" b="-20988"/>
            </a:stretch>
          </a:blipFill>
        </p:spPr>
        <p:txBody>
          <a:bodyPr/>
          <a:lstStyle/>
          <a:p>
            <a:pPr>
              <a:defRPr/>
            </a:pPr>
            <a:r>
              <a:rPr lang="en-US">
                <a:noFill/>
              </a:rPr>
              <a:t> </a:t>
            </a:r>
          </a:p>
        </p:txBody>
      </p:sp>
      <p:sp>
        <p:nvSpPr>
          <p:cNvPr id="15369" name="TextBox 13"/>
          <p:cNvSpPr txBox="1">
            <a:spLocks noChangeArrowheads="1"/>
          </p:cNvSpPr>
          <p:nvPr/>
        </p:nvSpPr>
        <p:spPr bwMode="auto">
          <a:xfrm>
            <a:off x="1717676" y="2805113"/>
            <a:ext cx="165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b="1" u="sng" dirty="0">
                <a:solidFill>
                  <a:srgbClr val="FFFF00"/>
                </a:solidFill>
              </a:rPr>
              <a:t>Giải</a:t>
            </a:r>
            <a:r>
              <a:rPr lang="vi-VN" altLang="en-US" sz="2400" b="1" dirty="0">
                <a:solidFill>
                  <a:srgbClr val="FFFF00"/>
                </a:solidFill>
              </a:rPr>
              <a:t> </a:t>
            </a:r>
            <a:endParaRPr lang="en-US" altLang="en-US" sz="2400" b="1" dirty="0">
              <a:solidFill>
                <a:srgbClr val="FFFF00"/>
              </a:solidFill>
            </a:endParaRPr>
          </a:p>
        </p:txBody>
      </p:sp>
      <p:sp>
        <p:nvSpPr>
          <p:cNvPr id="15370" name="TextBox 14"/>
          <p:cNvSpPr txBox="1">
            <a:spLocks noChangeArrowheads="1"/>
          </p:cNvSpPr>
          <p:nvPr/>
        </p:nvSpPr>
        <p:spPr bwMode="auto">
          <a:xfrm>
            <a:off x="1630364" y="3284539"/>
            <a:ext cx="4854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200" dirty="0">
                <a:solidFill>
                  <a:srgbClr val="FFFF00"/>
                </a:solidFill>
              </a:rPr>
              <a:t>+) Độ dài đường sinh của hình nón :</a:t>
            </a:r>
          </a:p>
          <a:p>
            <a:pPr>
              <a:spcBef>
                <a:spcPct val="0"/>
              </a:spcBef>
              <a:buFontTx/>
              <a:buNone/>
            </a:pPr>
            <a:r>
              <a:rPr lang="vi-VN" altLang="en-US" sz="2000" dirty="0">
                <a:solidFill>
                  <a:schemeClr val="bg1"/>
                </a:solidFill>
              </a:rPr>
              <a:t>     </a:t>
            </a:r>
            <a:endParaRPr lang="en-US" altLang="en-US" sz="2000" dirty="0">
              <a:solidFill>
                <a:schemeClr val="bg1"/>
              </a:solidFill>
            </a:endParaRPr>
          </a:p>
        </p:txBody>
      </p:sp>
      <p:grpSp>
        <p:nvGrpSpPr>
          <p:cNvPr id="2" name="Group 1"/>
          <p:cNvGrpSpPr/>
          <p:nvPr/>
        </p:nvGrpSpPr>
        <p:grpSpPr>
          <a:xfrm>
            <a:off x="7773004" y="3973540"/>
            <a:ext cx="2447925" cy="2740025"/>
            <a:chOff x="7773004" y="3973540"/>
            <a:chExt cx="2447925" cy="2740025"/>
          </a:xfrm>
        </p:grpSpPr>
        <p:sp>
          <p:nvSpPr>
            <p:cNvPr id="16" name="6-Point Star 15"/>
            <p:cNvSpPr/>
            <p:nvPr/>
          </p:nvSpPr>
          <p:spPr bwMode="auto">
            <a:xfrm>
              <a:off x="7773004" y="3973540"/>
              <a:ext cx="2447925" cy="2740025"/>
            </a:xfrm>
            <a:prstGeom prst="star6">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cs typeface="Arial" charset="0"/>
              </a:endParaRPr>
            </a:p>
          </p:txBody>
        </p:sp>
        <p:sp>
          <p:nvSpPr>
            <p:cNvPr id="17" name="Rectangle 16"/>
            <p:cNvSpPr>
              <a:spLocks noRot="1" noChangeAspect="1" noMove="1" noResize="1" noEditPoints="1" noAdjustHandles="1" noChangeArrowheads="1" noChangeShapeType="1" noTextEdit="1"/>
            </p:cNvSpPr>
            <p:nvPr/>
          </p:nvSpPr>
          <p:spPr>
            <a:xfrm>
              <a:off x="8088162" y="4937214"/>
              <a:ext cx="1799147" cy="528414"/>
            </a:xfrm>
            <a:prstGeom prst="rect">
              <a:avLst/>
            </a:prstGeom>
            <a:blipFill rotWithShape="0">
              <a:blip r:embed="rId4"/>
              <a:stretch>
                <a:fillRect/>
              </a:stretch>
            </a:blipFill>
          </p:spPr>
          <p:txBody>
            <a:bodyPr/>
            <a:lstStyle/>
            <a:p>
              <a:pPr>
                <a:defRPr/>
              </a:pPr>
              <a:r>
                <a:rPr lang="en-US">
                  <a:noFill/>
                </a:rPr>
                <a:t> </a:t>
              </a:r>
            </a:p>
          </p:txBody>
        </p:sp>
      </p:grpSp>
      <p:sp>
        <p:nvSpPr>
          <p:cNvPr id="19" name="Rectangle 18"/>
          <p:cNvSpPr>
            <a:spLocks noRot="1" noChangeAspect="1" noMove="1" noResize="1" noEditPoints="1" noAdjustHandles="1" noChangeArrowheads="1" noChangeShapeType="1" noTextEdit="1"/>
          </p:cNvSpPr>
          <p:nvPr/>
        </p:nvSpPr>
        <p:spPr>
          <a:xfrm>
            <a:off x="1717186" y="3818372"/>
            <a:ext cx="2046009" cy="549766"/>
          </a:xfrm>
          <a:prstGeom prst="rect">
            <a:avLst/>
          </a:prstGeom>
          <a:blipFill rotWithShape="0">
            <a:blip r:embed="rId5"/>
            <a:stretch>
              <a:fillRect/>
            </a:stretch>
          </a:blipFill>
        </p:spPr>
        <p:txBody>
          <a:bodyPr/>
          <a:lstStyle/>
          <a:p>
            <a:pPr>
              <a:defRPr/>
            </a:pPr>
            <a:r>
              <a:rPr lang="en-US">
                <a:noFill/>
              </a:rPr>
              <a:t> </a:t>
            </a:r>
          </a:p>
        </p:txBody>
      </p:sp>
      <p:sp>
        <p:nvSpPr>
          <p:cNvPr id="20" name="Rectangle 19"/>
          <p:cNvSpPr>
            <a:spLocks noRot="1" noChangeAspect="1" noMove="1" noResize="1" noEditPoints="1" noAdjustHandles="1" noChangeArrowheads="1" noChangeShapeType="1" noTextEdit="1"/>
          </p:cNvSpPr>
          <p:nvPr/>
        </p:nvSpPr>
        <p:spPr>
          <a:xfrm>
            <a:off x="3628168" y="3771273"/>
            <a:ext cx="2143857" cy="549766"/>
          </a:xfrm>
          <a:prstGeom prst="rect">
            <a:avLst/>
          </a:prstGeom>
          <a:blipFill rotWithShape="0">
            <a:blip r:embed="rId6"/>
            <a:stretch>
              <a:fillRect/>
            </a:stretch>
          </a:blipFill>
        </p:spPr>
        <p:txBody>
          <a:bodyPr/>
          <a:lstStyle/>
          <a:p>
            <a:pPr>
              <a:defRPr/>
            </a:pPr>
            <a:r>
              <a:rPr lang="en-US">
                <a:noFill/>
              </a:rPr>
              <a:t> </a:t>
            </a:r>
          </a:p>
        </p:txBody>
      </p:sp>
      <p:sp>
        <p:nvSpPr>
          <p:cNvPr id="21" name="Rectangle 20"/>
          <p:cNvSpPr>
            <a:spLocks noRot="1" noChangeAspect="1" noMove="1" noResize="1" noEditPoints="1" noAdjustHandles="1" noChangeArrowheads="1" noChangeShapeType="1" noTextEdit="1"/>
          </p:cNvSpPr>
          <p:nvPr/>
        </p:nvSpPr>
        <p:spPr>
          <a:xfrm>
            <a:off x="5486947" y="3715628"/>
            <a:ext cx="2707088" cy="534826"/>
          </a:xfrm>
          <a:prstGeom prst="rect">
            <a:avLst/>
          </a:prstGeom>
          <a:blipFill rotWithShape="0">
            <a:blip r:embed="rId7"/>
            <a:stretch>
              <a:fillRect/>
            </a:stretch>
          </a:blipFill>
        </p:spPr>
        <p:txBody>
          <a:bodyPr/>
          <a:lstStyle/>
          <a:p>
            <a:pPr>
              <a:defRPr/>
            </a:pPr>
            <a:r>
              <a:rPr lang="en-US">
                <a:noFill/>
              </a:rPr>
              <a:t> </a:t>
            </a:r>
          </a:p>
        </p:txBody>
      </p:sp>
      <p:sp>
        <p:nvSpPr>
          <p:cNvPr id="15376" name="TextBox 21"/>
          <p:cNvSpPr txBox="1">
            <a:spLocks noChangeArrowheads="1"/>
          </p:cNvSpPr>
          <p:nvPr/>
        </p:nvSpPr>
        <p:spPr bwMode="auto">
          <a:xfrm>
            <a:off x="1627189" y="4548188"/>
            <a:ext cx="5603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200" dirty="0">
                <a:solidFill>
                  <a:srgbClr val="FFFF00"/>
                </a:solidFill>
              </a:rPr>
              <a:t>+) Diện tích xung quanh của hình nón </a:t>
            </a:r>
            <a:r>
              <a:rPr lang="vi-VN" altLang="en-US" sz="2200" dirty="0">
                <a:solidFill>
                  <a:schemeClr val="bg1"/>
                </a:solidFill>
              </a:rPr>
              <a:t>:</a:t>
            </a:r>
            <a:endParaRPr lang="en-US" altLang="en-US" sz="2200" dirty="0">
              <a:solidFill>
                <a:schemeClr val="bg1"/>
              </a:solidFill>
            </a:endParaRPr>
          </a:p>
        </p:txBody>
      </p:sp>
      <p:sp>
        <p:nvSpPr>
          <p:cNvPr id="23" name="Rectangle 22"/>
          <p:cNvSpPr>
            <a:spLocks noRot="1" noChangeAspect="1" noMove="1" noResize="1" noEditPoints="1" noAdjustHandles="1" noChangeArrowheads="1" noChangeShapeType="1" noTextEdit="1"/>
          </p:cNvSpPr>
          <p:nvPr/>
        </p:nvSpPr>
        <p:spPr>
          <a:xfrm>
            <a:off x="2063553" y="5042220"/>
            <a:ext cx="3039871" cy="490199"/>
          </a:xfrm>
          <a:prstGeom prst="rect">
            <a:avLst/>
          </a:prstGeom>
          <a:blipFill rotWithShape="0">
            <a:blip r:embed="rId8"/>
            <a:stretch>
              <a:fillRect b="-6173"/>
            </a:stretch>
          </a:blipFill>
        </p:spPr>
        <p:txBody>
          <a:bodyPr/>
          <a:lstStyle/>
          <a:p>
            <a:pPr>
              <a:defRPr/>
            </a:pPr>
            <a:r>
              <a:rPr lang="en-US">
                <a:noFill/>
              </a:rPr>
              <a:t> </a:t>
            </a:r>
          </a:p>
        </p:txBody>
      </p:sp>
      <p:sp>
        <p:nvSpPr>
          <p:cNvPr id="24" name="Rectangle 23"/>
          <p:cNvSpPr>
            <a:spLocks noRot="1" noChangeAspect="1" noMove="1" noResize="1" noEditPoints="1" noAdjustHandles="1" noChangeArrowheads="1" noChangeShapeType="1" noTextEdit="1"/>
          </p:cNvSpPr>
          <p:nvPr/>
        </p:nvSpPr>
        <p:spPr>
          <a:xfrm>
            <a:off x="4917199" y="5050426"/>
            <a:ext cx="2096151" cy="461665"/>
          </a:xfrm>
          <a:prstGeom prst="rect">
            <a:avLst/>
          </a:prstGeom>
          <a:blipFill rotWithShape="0">
            <a:blip r:embed="rId9"/>
            <a:stretch>
              <a:fillRect t="-127632" r="-32945" b="-197368"/>
            </a:stretch>
          </a:blipFill>
        </p:spPr>
        <p:txBody>
          <a:bodyPr/>
          <a:lstStyle/>
          <a:p>
            <a:pPr>
              <a:defRPr/>
            </a:pPr>
            <a:r>
              <a:rPr lang="en-US">
                <a:noFill/>
              </a:rPr>
              <a:t> </a:t>
            </a:r>
          </a:p>
        </p:txBody>
      </p:sp>
      <p:sp>
        <p:nvSpPr>
          <p:cNvPr id="26" name="Rectangle 25"/>
          <p:cNvSpPr>
            <a:spLocks noRot="1" noChangeAspect="1" noMove="1" noResize="1" noEditPoints="1" noAdjustHandles="1" noChangeArrowheads="1" noChangeShapeType="1" noTextEdit="1"/>
          </p:cNvSpPr>
          <p:nvPr/>
        </p:nvSpPr>
        <p:spPr>
          <a:xfrm>
            <a:off x="3727177" y="5741059"/>
            <a:ext cx="2873094" cy="461665"/>
          </a:xfrm>
          <a:prstGeom prst="rect">
            <a:avLst/>
          </a:prstGeom>
          <a:blipFill rotWithShape="0">
            <a:blip r:embed="rId10"/>
            <a:stretch>
              <a:fillRect t="-127632" r="-23517" b="-197368"/>
            </a:stretch>
          </a:blipFill>
        </p:spPr>
        <p:txBody>
          <a:bodyPr/>
          <a:lstStyle/>
          <a:p>
            <a:pPr>
              <a:defRPr/>
            </a:pPr>
            <a:r>
              <a:rPr lang="en-US">
                <a:noFill/>
              </a:rPr>
              <a:t> </a:t>
            </a:r>
          </a:p>
        </p:txBody>
      </p:sp>
      <p:sp>
        <p:nvSpPr>
          <p:cNvPr id="43" name="TextBox 42"/>
          <p:cNvSpPr txBox="1"/>
          <p:nvPr/>
        </p:nvSpPr>
        <p:spPr>
          <a:xfrm>
            <a:off x="8599789" y="3633814"/>
            <a:ext cx="258763" cy="461665"/>
          </a:xfrm>
          <a:prstGeom prst="rect">
            <a:avLst/>
          </a:prstGeom>
          <a:noFill/>
        </p:spPr>
        <p:txBody>
          <a:bodyPr wrap="square" rtlCol="0">
            <a:spAutoFit/>
          </a:bodyPr>
          <a:lstStyle/>
          <a:p>
            <a:r>
              <a:rPr lang="vi-VN" sz="2400" dirty="0">
                <a:solidFill>
                  <a:srgbClr val="FFFF00"/>
                </a:solidFill>
              </a:rPr>
              <a:t>C</a:t>
            </a:r>
            <a:endParaRPr lang="en-US" sz="2400" dirty="0">
              <a:solidFill>
                <a:srgbClr val="FFFF00"/>
              </a:solidFill>
            </a:endParaRPr>
          </a:p>
        </p:txBody>
      </p:sp>
      <p:sp>
        <p:nvSpPr>
          <p:cNvPr id="15364" name="TextBox 6"/>
          <p:cNvSpPr txBox="1">
            <a:spLocks noChangeArrowheads="1"/>
          </p:cNvSpPr>
          <p:nvPr/>
        </p:nvSpPr>
        <p:spPr bwMode="auto">
          <a:xfrm>
            <a:off x="9479625" y="2350536"/>
            <a:ext cx="277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h</a:t>
            </a:r>
            <a:endParaRPr lang="en-US" altLang="en-US" sz="2400" dirty="0">
              <a:solidFill>
                <a:srgbClr val="FFFF00"/>
              </a:solidFill>
            </a:endParaRPr>
          </a:p>
        </p:txBody>
      </p:sp>
      <p:sp>
        <p:nvSpPr>
          <p:cNvPr id="15365" name="TextBox 7"/>
          <p:cNvSpPr txBox="1">
            <a:spLocks noChangeArrowheads="1"/>
          </p:cNvSpPr>
          <p:nvPr/>
        </p:nvSpPr>
        <p:spPr bwMode="auto">
          <a:xfrm>
            <a:off x="9174345" y="3067027"/>
            <a:ext cx="277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dirty="0">
                <a:solidFill>
                  <a:srgbClr val="FFFF00"/>
                </a:solidFill>
              </a:rPr>
              <a:t>r</a:t>
            </a:r>
            <a:endParaRPr lang="en-US" altLang="en-US" sz="2400" dirty="0">
              <a:solidFill>
                <a:srgbClr val="FFFF00"/>
              </a:solidFill>
            </a:endParaRPr>
          </a:p>
        </p:txBody>
      </p:sp>
      <p:grpSp>
        <p:nvGrpSpPr>
          <p:cNvPr id="15380" name="Group 42"/>
          <p:cNvGrpSpPr>
            <a:grpSpLocks/>
          </p:cNvGrpSpPr>
          <p:nvPr/>
        </p:nvGrpSpPr>
        <p:grpSpPr bwMode="auto">
          <a:xfrm>
            <a:off x="8337419" y="3395590"/>
            <a:ext cx="2225675" cy="346075"/>
            <a:chOff x="3732" y="2064"/>
            <a:chExt cx="1402" cy="218"/>
          </a:xfrm>
        </p:grpSpPr>
        <p:sp>
          <p:nvSpPr>
            <p:cNvPr id="15408" name="Freeform 40"/>
            <p:cNvSpPr>
              <a:spLocks/>
            </p:cNvSpPr>
            <p:nvPr/>
          </p:nvSpPr>
          <p:spPr bwMode="auto">
            <a:xfrm>
              <a:off x="3742" y="2070"/>
              <a:ext cx="1392" cy="212"/>
            </a:xfrm>
            <a:custGeom>
              <a:avLst/>
              <a:gdLst>
                <a:gd name="T0" fmla="*/ 18 w 1392"/>
                <a:gd name="T1" fmla="*/ 53 h 212"/>
                <a:gd name="T2" fmla="*/ 43 w 1392"/>
                <a:gd name="T3" fmla="*/ 77 h 212"/>
                <a:gd name="T4" fmla="*/ 68 w 1392"/>
                <a:gd name="T5" fmla="*/ 95 h 212"/>
                <a:gd name="T6" fmla="*/ 93 w 1392"/>
                <a:gd name="T7" fmla="*/ 109 h 212"/>
                <a:gd name="T8" fmla="*/ 118 w 1392"/>
                <a:gd name="T9" fmla="*/ 121 h 212"/>
                <a:gd name="T10" fmla="*/ 143 w 1392"/>
                <a:gd name="T11" fmla="*/ 131 h 212"/>
                <a:gd name="T12" fmla="*/ 168 w 1392"/>
                <a:gd name="T13" fmla="*/ 141 h 212"/>
                <a:gd name="T14" fmla="*/ 193 w 1392"/>
                <a:gd name="T15" fmla="*/ 149 h 212"/>
                <a:gd name="T16" fmla="*/ 224 w 1392"/>
                <a:gd name="T17" fmla="*/ 158 h 212"/>
                <a:gd name="T18" fmla="*/ 249 w 1392"/>
                <a:gd name="T19" fmla="*/ 164 h 212"/>
                <a:gd name="T20" fmla="*/ 273 w 1392"/>
                <a:gd name="T21" fmla="*/ 170 h 212"/>
                <a:gd name="T22" fmla="*/ 298 w 1392"/>
                <a:gd name="T23" fmla="*/ 176 h 212"/>
                <a:gd name="T24" fmla="*/ 323 w 1392"/>
                <a:gd name="T25" fmla="*/ 181 h 212"/>
                <a:gd name="T26" fmla="*/ 348 w 1392"/>
                <a:gd name="T27" fmla="*/ 185 h 212"/>
                <a:gd name="T28" fmla="*/ 373 w 1392"/>
                <a:gd name="T29" fmla="*/ 189 h 212"/>
                <a:gd name="T30" fmla="*/ 398 w 1392"/>
                <a:gd name="T31" fmla="*/ 193 h 212"/>
                <a:gd name="T32" fmla="*/ 423 w 1392"/>
                <a:gd name="T33" fmla="*/ 196 h 212"/>
                <a:gd name="T34" fmla="*/ 448 w 1392"/>
                <a:gd name="T35" fmla="*/ 199 h 212"/>
                <a:gd name="T36" fmla="*/ 472 w 1392"/>
                <a:gd name="T37" fmla="*/ 202 h 212"/>
                <a:gd name="T38" fmla="*/ 503 w 1392"/>
                <a:gd name="T39" fmla="*/ 205 h 212"/>
                <a:gd name="T40" fmla="*/ 528 w 1392"/>
                <a:gd name="T41" fmla="*/ 206 h 212"/>
                <a:gd name="T42" fmla="*/ 553 w 1392"/>
                <a:gd name="T43" fmla="*/ 208 h 212"/>
                <a:gd name="T44" fmla="*/ 578 w 1392"/>
                <a:gd name="T45" fmla="*/ 209 h 212"/>
                <a:gd name="T46" fmla="*/ 603 w 1392"/>
                <a:gd name="T47" fmla="*/ 211 h 212"/>
                <a:gd name="T48" fmla="*/ 628 w 1392"/>
                <a:gd name="T49" fmla="*/ 211 h 212"/>
                <a:gd name="T50" fmla="*/ 653 w 1392"/>
                <a:gd name="T51" fmla="*/ 212 h 212"/>
                <a:gd name="T52" fmla="*/ 684 w 1392"/>
                <a:gd name="T53" fmla="*/ 212 h 212"/>
                <a:gd name="T54" fmla="*/ 709 w 1392"/>
                <a:gd name="T55" fmla="*/ 212 h 212"/>
                <a:gd name="T56" fmla="*/ 733 w 1392"/>
                <a:gd name="T57" fmla="*/ 212 h 212"/>
                <a:gd name="T58" fmla="*/ 758 w 1392"/>
                <a:gd name="T59" fmla="*/ 211 h 212"/>
                <a:gd name="T60" fmla="*/ 789 w 1392"/>
                <a:gd name="T61" fmla="*/ 210 h 212"/>
                <a:gd name="T62" fmla="*/ 814 w 1392"/>
                <a:gd name="T63" fmla="*/ 209 h 212"/>
                <a:gd name="T64" fmla="*/ 839 w 1392"/>
                <a:gd name="T65" fmla="*/ 207 h 212"/>
                <a:gd name="T66" fmla="*/ 870 w 1392"/>
                <a:gd name="T67" fmla="*/ 205 h 212"/>
                <a:gd name="T68" fmla="*/ 895 w 1392"/>
                <a:gd name="T69" fmla="*/ 203 h 212"/>
                <a:gd name="T70" fmla="*/ 920 w 1392"/>
                <a:gd name="T71" fmla="*/ 200 h 212"/>
                <a:gd name="T72" fmla="*/ 945 w 1392"/>
                <a:gd name="T73" fmla="*/ 198 h 212"/>
                <a:gd name="T74" fmla="*/ 969 w 1392"/>
                <a:gd name="T75" fmla="*/ 195 h 212"/>
                <a:gd name="T76" fmla="*/ 994 w 1392"/>
                <a:gd name="T77" fmla="*/ 191 h 212"/>
                <a:gd name="T78" fmla="*/ 1019 w 1392"/>
                <a:gd name="T79" fmla="*/ 187 h 212"/>
                <a:gd name="T80" fmla="*/ 1044 w 1392"/>
                <a:gd name="T81" fmla="*/ 183 h 212"/>
                <a:gd name="T82" fmla="*/ 1069 w 1392"/>
                <a:gd name="T83" fmla="*/ 179 h 212"/>
                <a:gd name="T84" fmla="*/ 1094 w 1392"/>
                <a:gd name="T85" fmla="*/ 173 h 212"/>
                <a:gd name="T86" fmla="*/ 1119 w 1392"/>
                <a:gd name="T87" fmla="*/ 168 h 212"/>
                <a:gd name="T88" fmla="*/ 1143 w 1392"/>
                <a:gd name="T89" fmla="*/ 162 h 212"/>
                <a:gd name="T90" fmla="*/ 1168 w 1392"/>
                <a:gd name="T91" fmla="*/ 155 h 212"/>
                <a:gd name="T92" fmla="*/ 1193 w 1392"/>
                <a:gd name="T93" fmla="*/ 148 h 212"/>
                <a:gd name="T94" fmla="*/ 1218 w 1392"/>
                <a:gd name="T95" fmla="*/ 140 h 212"/>
                <a:gd name="T96" fmla="*/ 1243 w 1392"/>
                <a:gd name="T97" fmla="*/ 131 h 212"/>
                <a:gd name="T98" fmla="*/ 1268 w 1392"/>
                <a:gd name="T99" fmla="*/ 120 h 212"/>
                <a:gd name="T100" fmla="*/ 1292 w 1392"/>
                <a:gd name="T101" fmla="*/ 109 h 212"/>
                <a:gd name="T102" fmla="*/ 1317 w 1392"/>
                <a:gd name="T103" fmla="*/ 95 h 212"/>
                <a:gd name="T104" fmla="*/ 1348 w 1392"/>
                <a:gd name="T105" fmla="*/ 74 h 212"/>
                <a:gd name="T106" fmla="*/ 1373 w 1392"/>
                <a:gd name="T107" fmla="*/ 4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2" h="212">
                  <a:moveTo>
                    <a:pt x="0" y="4"/>
                  </a:moveTo>
                  <a:lnTo>
                    <a:pt x="6" y="32"/>
                  </a:lnTo>
                  <a:lnTo>
                    <a:pt x="12" y="44"/>
                  </a:lnTo>
                  <a:lnTo>
                    <a:pt x="18" y="53"/>
                  </a:lnTo>
                  <a:lnTo>
                    <a:pt x="25" y="60"/>
                  </a:lnTo>
                  <a:lnTo>
                    <a:pt x="31" y="66"/>
                  </a:lnTo>
                  <a:lnTo>
                    <a:pt x="37" y="72"/>
                  </a:lnTo>
                  <a:lnTo>
                    <a:pt x="43" y="77"/>
                  </a:lnTo>
                  <a:lnTo>
                    <a:pt x="50" y="82"/>
                  </a:lnTo>
                  <a:lnTo>
                    <a:pt x="56" y="87"/>
                  </a:lnTo>
                  <a:lnTo>
                    <a:pt x="62" y="91"/>
                  </a:lnTo>
                  <a:lnTo>
                    <a:pt x="68" y="95"/>
                  </a:lnTo>
                  <a:lnTo>
                    <a:pt x="74" y="99"/>
                  </a:lnTo>
                  <a:lnTo>
                    <a:pt x="81" y="102"/>
                  </a:lnTo>
                  <a:lnTo>
                    <a:pt x="87" y="106"/>
                  </a:lnTo>
                  <a:lnTo>
                    <a:pt x="93" y="109"/>
                  </a:lnTo>
                  <a:lnTo>
                    <a:pt x="99" y="112"/>
                  </a:lnTo>
                  <a:lnTo>
                    <a:pt x="106" y="115"/>
                  </a:lnTo>
                  <a:lnTo>
                    <a:pt x="112" y="118"/>
                  </a:lnTo>
                  <a:lnTo>
                    <a:pt x="118" y="121"/>
                  </a:lnTo>
                  <a:lnTo>
                    <a:pt x="124" y="124"/>
                  </a:lnTo>
                  <a:lnTo>
                    <a:pt x="130" y="126"/>
                  </a:lnTo>
                  <a:lnTo>
                    <a:pt x="137" y="129"/>
                  </a:lnTo>
                  <a:lnTo>
                    <a:pt x="143" y="131"/>
                  </a:lnTo>
                  <a:lnTo>
                    <a:pt x="149" y="134"/>
                  </a:lnTo>
                  <a:lnTo>
                    <a:pt x="155" y="136"/>
                  </a:lnTo>
                  <a:lnTo>
                    <a:pt x="162" y="138"/>
                  </a:lnTo>
                  <a:lnTo>
                    <a:pt x="168" y="141"/>
                  </a:lnTo>
                  <a:lnTo>
                    <a:pt x="174" y="143"/>
                  </a:lnTo>
                  <a:lnTo>
                    <a:pt x="180" y="145"/>
                  </a:lnTo>
                  <a:lnTo>
                    <a:pt x="186" y="147"/>
                  </a:lnTo>
                  <a:lnTo>
                    <a:pt x="193" y="149"/>
                  </a:lnTo>
                  <a:lnTo>
                    <a:pt x="199" y="151"/>
                  </a:lnTo>
                  <a:lnTo>
                    <a:pt x="205" y="153"/>
                  </a:lnTo>
                  <a:lnTo>
                    <a:pt x="211" y="154"/>
                  </a:lnTo>
                  <a:lnTo>
                    <a:pt x="224" y="158"/>
                  </a:lnTo>
                  <a:lnTo>
                    <a:pt x="230" y="160"/>
                  </a:lnTo>
                  <a:lnTo>
                    <a:pt x="236" y="161"/>
                  </a:lnTo>
                  <a:lnTo>
                    <a:pt x="242" y="163"/>
                  </a:lnTo>
                  <a:lnTo>
                    <a:pt x="249" y="164"/>
                  </a:lnTo>
                  <a:lnTo>
                    <a:pt x="255" y="166"/>
                  </a:lnTo>
                  <a:lnTo>
                    <a:pt x="261" y="167"/>
                  </a:lnTo>
                  <a:lnTo>
                    <a:pt x="267" y="169"/>
                  </a:lnTo>
                  <a:lnTo>
                    <a:pt x="273" y="170"/>
                  </a:lnTo>
                  <a:lnTo>
                    <a:pt x="280" y="172"/>
                  </a:lnTo>
                  <a:lnTo>
                    <a:pt x="286" y="173"/>
                  </a:lnTo>
                  <a:lnTo>
                    <a:pt x="292" y="174"/>
                  </a:lnTo>
                  <a:lnTo>
                    <a:pt x="298" y="176"/>
                  </a:lnTo>
                  <a:lnTo>
                    <a:pt x="305" y="177"/>
                  </a:lnTo>
                  <a:lnTo>
                    <a:pt x="311" y="178"/>
                  </a:lnTo>
                  <a:lnTo>
                    <a:pt x="317" y="179"/>
                  </a:lnTo>
                  <a:lnTo>
                    <a:pt x="323" y="181"/>
                  </a:lnTo>
                  <a:lnTo>
                    <a:pt x="329" y="182"/>
                  </a:lnTo>
                  <a:lnTo>
                    <a:pt x="336" y="183"/>
                  </a:lnTo>
                  <a:lnTo>
                    <a:pt x="342" y="184"/>
                  </a:lnTo>
                  <a:lnTo>
                    <a:pt x="348" y="185"/>
                  </a:lnTo>
                  <a:lnTo>
                    <a:pt x="354" y="186"/>
                  </a:lnTo>
                  <a:lnTo>
                    <a:pt x="361" y="187"/>
                  </a:lnTo>
                  <a:lnTo>
                    <a:pt x="367" y="188"/>
                  </a:lnTo>
                  <a:lnTo>
                    <a:pt x="373" y="189"/>
                  </a:lnTo>
                  <a:lnTo>
                    <a:pt x="379" y="190"/>
                  </a:lnTo>
                  <a:lnTo>
                    <a:pt x="385" y="191"/>
                  </a:lnTo>
                  <a:lnTo>
                    <a:pt x="392" y="192"/>
                  </a:lnTo>
                  <a:lnTo>
                    <a:pt x="398" y="193"/>
                  </a:lnTo>
                  <a:lnTo>
                    <a:pt x="404" y="194"/>
                  </a:lnTo>
                  <a:lnTo>
                    <a:pt x="410" y="195"/>
                  </a:lnTo>
                  <a:lnTo>
                    <a:pt x="416" y="195"/>
                  </a:lnTo>
                  <a:lnTo>
                    <a:pt x="423" y="196"/>
                  </a:lnTo>
                  <a:lnTo>
                    <a:pt x="429" y="197"/>
                  </a:lnTo>
                  <a:lnTo>
                    <a:pt x="435" y="198"/>
                  </a:lnTo>
                  <a:lnTo>
                    <a:pt x="441" y="198"/>
                  </a:lnTo>
                  <a:lnTo>
                    <a:pt x="448" y="199"/>
                  </a:lnTo>
                  <a:lnTo>
                    <a:pt x="454" y="200"/>
                  </a:lnTo>
                  <a:lnTo>
                    <a:pt x="460" y="200"/>
                  </a:lnTo>
                  <a:lnTo>
                    <a:pt x="466" y="201"/>
                  </a:lnTo>
                  <a:lnTo>
                    <a:pt x="472" y="202"/>
                  </a:lnTo>
                  <a:lnTo>
                    <a:pt x="479" y="202"/>
                  </a:lnTo>
                  <a:lnTo>
                    <a:pt x="491" y="203"/>
                  </a:lnTo>
                  <a:lnTo>
                    <a:pt x="497" y="204"/>
                  </a:lnTo>
                  <a:lnTo>
                    <a:pt x="503" y="205"/>
                  </a:lnTo>
                  <a:lnTo>
                    <a:pt x="510" y="205"/>
                  </a:lnTo>
                  <a:lnTo>
                    <a:pt x="516" y="206"/>
                  </a:lnTo>
                  <a:lnTo>
                    <a:pt x="522" y="206"/>
                  </a:lnTo>
                  <a:lnTo>
                    <a:pt x="528" y="206"/>
                  </a:lnTo>
                  <a:lnTo>
                    <a:pt x="535" y="207"/>
                  </a:lnTo>
                  <a:lnTo>
                    <a:pt x="541" y="207"/>
                  </a:lnTo>
                  <a:lnTo>
                    <a:pt x="547" y="208"/>
                  </a:lnTo>
                  <a:lnTo>
                    <a:pt x="553" y="208"/>
                  </a:lnTo>
                  <a:lnTo>
                    <a:pt x="559" y="209"/>
                  </a:lnTo>
                  <a:lnTo>
                    <a:pt x="566" y="209"/>
                  </a:lnTo>
                  <a:lnTo>
                    <a:pt x="572" y="209"/>
                  </a:lnTo>
                  <a:lnTo>
                    <a:pt x="578" y="209"/>
                  </a:lnTo>
                  <a:lnTo>
                    <a:pt x="584" y="210"/>
                  </a:lnTo>
                  <a:lnTo>
                    <a:pt x="591" y="210"/>
                  </a:lnTo>
                  <a:lnTo>
                    <a:pt x="597" y="210"/>
                  </a:lnTo>
                  <a:lnTo>
                    <a:pt x="603" y="211"/>
                  </a:lnTo>
                  <a:lnTo>
                    <a:pt x="609" y="211"/>
                  </a:lnTo>
                  <a:lnTo>
                    <a:pt x="615" y="211"/>
                  </a:lnTo>
                  <a:lnTo>
                    <a:pt x="622" y="211"/>
                  </a:lnTo>
                  <a:lnTo>
                    <a:pt x="628" y="211"/>
                  </a:lnTo>
                  <a:lnTo>
                    <a:pt x="634" y="212"/>
                  </a:lnTo>
                  <a:lnTo>
                    <a:pt x="640" y="212"/>
                  </a:lnTo>
                  <a:lnTo>
                    <a:pt x="646" y="212"/>
                  </a:lnTo>
                  <a:lnTo>
                    <a:pt x="653" y="212"/>
                  </a:lnTo>
                  <a:lnTo>
                    <a:pt x="659" y="212"/>
                  </a:lnTo>
                  <a:lnTo>
                    <a:pt x="665" y="212"/>
                  </a:lnTo>
                  <a:lnTo>
                    <a:pt x="677" y="212"/>
                  </a:lnTo>
                  <a:lnTo>
                    <a:pt x="684" y="212"/>
                  </a:lnTo>
                  <a:lnTo>
                    <a:pt x="690" y="212"/>
                  </a:lnTo>
                  <a:lnTo>
                    <a:pt x="696" y="212"/>
                  </a:lnTo>
                  <a:lnTo>
                    <a:pt x="702" y="212"/>
                  </a:lnTo>
                  <a:lnTo>
                    <a:pt x="709" y="212"/>
                  </a:lnTo>
                  <a:lnTo>
                    <a:pt x="715" y="212"/>
                  </a:lnTo>
                  <a:lnTo>
                    <a:pt x="721" y="212"/>
                  </a:lnTo>
                  <a:lnTo>
                    <a:pt x="727" y="212"/>
                  </a:lnTo>
                  <a:lnTo>
                    <a:pt x="733" y="212"/>
                  </a:lnTo>
                  <a:lnTo>
                    <a:pt x="740" y="212"/>
                  </a:lnTo>
                  <a:lnTo>
                    <a:pt x="746" y="212"/>
                  </a:lnTo>
                  <a:lnTo>
                    <a:pt x="752" y="211"/>
                  </a:lnTo>
                  <a:lnTo>
                    <a:pt x="758" y="211"/>
                  </a:lnTo>
                  <a:lnTo>
                    <a:pt x="771" y="211"/>
                  </a:lnTo>
                  <a:lnTo>
                    <a:pt x="777" y="211"/>
                  </a:lnTo>
                  <a:lnTo>
                    <a:pt x="783" y="210"/>
                  </a:lnTo>
                  <a:lnTo>
                    <a:pt x="789" y="210"/>
                  </a:lnTo>
                  <a:lnTo>
                    <a:pt x="796" y="210"/>
                  </a:lnTo>
                  <a:lnTo>
                    <a:pt x="802" y="209"/>
                  </a:lnTo>
                  <a:lnTo>
                    <a:pt x="808" y="209"/>
                  </a:lnTo>
                  <a:lnTo>
                    <a:pt x="814" y="209"/>
                  </a:lnTo>
                  <a:lnTo>
                    <a:pt x="820" y="208"/>
                  </a:lnTo>
                  <a:lnTo>
                    <a:pt x="827" y="208"/>
                  </a:lnTo>
                  <a:lnTo>
                    <a:pt x="833" y="208"/>
                  </a:lnTo>
                  <a:lnTo>
                    <a:pt x="839" y="207"/>
                  </a:lnTo>
                  <a:lnTo>
                    <a:pt x="845" y="207"/>
                  </a:lnTo>
                  <a:lnTo>
                    <a:pt x="851" y="206"/>
                  </a:lnTo>
                  <a:lnTo>
                    <a:pt x="864" y="206"/>
                  </a:lnTo>
                  <a:lnTo>
                    <a:pt x="870" y="205"/>
                  </a:lnTo>
                  <a:lnTo>
                    <a:pt x="876" y="205"/>
                  </a:lnTo>
                  <a:lnTo>
                    <a:pt x="883" y="204"/>
                  </a:lnTo>
                  <a:lnTo>
                    <a:pt x="889" y="203"/>
                  </a:lnTo>
                  <a:lnTo>
                    <a:pt x="895" y="203"/>
                  </a:lnTo>
                  <a:lnTo>
                    <a:pt x="901" y="202"/>
                  </a:lnTo>
                  <a:lnTo>
                    <a:pt x="907" y="202"/>
                  </a:lnTo>
                  <a:lnTo>
                    <a:pt x="914" y="201"/>
                  </a:lnTo>
                  <a:lnTo>
                    <a:pt x="920" y="200"/>
                  </a:lnTo>
                  <a:lnTo>
                    <a:pt x="926" y="200"/>
                  </a:lnTo>
                  <a:lnTo>
                    <a:pt x="932" y="199"/>
                  </a:lnTo>
                  <a:lnTo>
                    <a:pt x="938" y="198"/>
                  </a:lnTo>
                  <a:lnTo>
                    <a:pt x="945" y="198"/>
                  </a:lnTo>
                  <a:lnTo>
                    <a:pt x="951" y="197"/>
                  </a:lnTo>
                  <a:lnTo>
                    <a:pt x="957" y="196"/>
                  </a:lnTo>
                  <a:lnTo>
                    <a:pt x="963" y="195"/>
                  </a:lnTo>
                  <a:lnTo>
                    <a:pt x="969" y="195"/>
                  </a:lnTo>
                  <a:lnTo>
                    <a:pt x="976" y="194"/>
                  </a:lnTo>
                  <a:lnTo>
                    <a:pt x="982" y="193"/>
                  </a:lnTo>
                  <a:lnTo>
                    <a:pt x="988" y="192"/>
                  </a:lnTo>
                  <a:lnTo>
                    <a:pt x="994" y="191"/>
                  </a:lnTo>
                  <a:lnTo>
                    <a:pt x="1001" y="190"/>
                  </a:lnTo>
                  <a:lnTo>
                    <a:pt x="1007" y="189"/>
                  </a:lnTo>
                  <a:lnTo>
                    <a:pt x="1013" y="188"/>
                  </a:lnTo>
                  <a:lnTo>
                    <a:pt x="1019" y="187"/>
                  </a:lnTo>
                  <a:lnTo>
                    <a:pt x="1025" y="186"/>
                  </a:lnTo>
                  <a:lnTo>
                    <a:pt x="1032" y="185"/>
                  </a:lnTo>
                  <a:lnTo>
                    <a:pt x="1038" y="184"/>
                  </a:lnTo>
                  <a:lnTo>
                    <a:pt x="1044" y="183"/>
                  </a:lnTo>
                  <a:lnTo>
                    <a:pt x="1050" y="182"/>
                  </a:lnTo>
                  <a:lnTo>
                    <a:pt x="1056" y="181"/>
                  </a:lnTo>
                  <a:lnTo>
                    <a:pt x="1063" y="180"/>
                  </a:lnTo>
                  <a:lnTo>
                    <a:pt x="1069" y="179"/>
                  </a:lnTo>
                  <a:lnTo>
                    <a:pt x="1075" y="177"/>
                  </a:lnTo>
                  <a:lnTo>
                    <a:pt x="1081" y="176"/>
                  </a:lnTo>
                  <a:lnTo>
                    <a:pt x="1088" y="175"/>
                  </a:lnTo>
                  <a:lnTo>
                    <a:pt x="1094" y="173"/>
                  </a:lnTo>
                  <a:lnTo>
                    <a:pt x="1100" y="172"/>
                  </a:lnTo>
                  <a:lnTo>
                    <a:pt x="1106" y="171"/>
                  </a:lnTo>
                  <a:lnTo>
                    <a:pt x="1112" y="169"/>
                  </a:lnTo>
                  <a:lnTo>
                    <a:pt x="1119" y="168"/>
                  </a:lnTo>
                  <a:lnTo>
                    <a:pt x="1125" y="166"/>
                  </a:lnTo>
                  <a:lnTo>
                    <a:pt x="1131" y="165"/>
                  </a:lnTo>
                  <a:lnTo>
                    <a:pt x="1137" y="163"/>
                  </a:lnTo>
                  <a:lnTo>
                    <a:pt x="1143" y="162"/>
                  </a:lnTo>
                  <a:lnTo>
                    <a:pt x="1150" y="160"/>
                  </a:lnTo>
                  <a:lnTo>
                    <a:pt x="1156" y="159"/>
                  </a:lnTo>
                  <a:lnTo>
                    <a:pt x="1162" y="157"/>
                  </a:lnTo>
                  <a:lnTo>
                    <a:pt x="1168" y="155"/>
                  </a:lnTo>
                  <a:lnTo>
                    <a:pt x="1174" y="153"/>
                  </a:lnTo>
                  <a:lnTo>
                    <a:pt x="1181" y="152"/>
                  </a:lnTo>
                  <a:lnTo>
                    <a:pt x="1187" y="150"/>
                  </a:lnTo>
                  <a:lnTo>
                    <a:pt x="1193" y="148"/>
                  </a:lnTo>
                  <a:lnTo>
                    <a:pt x="1199" y="146"/>
                  </a:lnTo>
                  <a:lnTo>
                    <a:pt x="1205" y="144"/>
                  </a:lnTo>
                  <a:lnTo>
                    <a:pt x="1212" y="142"/>
                  </a:lnTo>
                  <a:lnTo>
                    <a:pt x="1218" y="140"/>
                  </a:lnTo>
                  <a:lnTo>
                    <a:pt x="1224" y="137"/>
                  </a:lnTo>
                  <a:lnTo>
                    <a:pt x="1230" y="135"/>
                  </a:lnTo>
                  <a:lnTo>
                    <a:pt x="1236" y="133"/>
                  </a:lnTo>
                  <a:lnTo>
                    <a:pt x="1243" y="131"/>
                  </a:lnTo>
                  <a:lnTo>
                    <a:pt x="1249" y="128"/>
                  </a:lnTo>
                  <a:lnTo>
                    <a:pt x="1255" y="126"/>
                  </a:lnTo>
                  <a:lnTo>
                    <a:pt x="1261" y="123"/>
                  </a:lnTo>
                  <a:lnTo>
                    <a:pt x="1268" y="120"/>
                  </a:lnTo>
                  <a:lnTo>
                    <a:pt x="1274" y="118"/>
                  </a:lnTo>
                  <a:lnTo>
                    <a:pt x="1280" y="115"/>
                  </a:lnTo>
                  <a:lnTo>
                    <a:pt x="1286" y="112"/>
                  </a:lnTo>
                  <a:lnTo>
                    <a:pt x="1292" y="109"/>
                  </a:lnTo>
                  <a:lnTo>
                    <a:pt x="1299" y="106"/>
                  </a:lnTo>
                  <a:lnTo>
                    <a:pt x="1305" y="102"/>
                  </a:lnTo>
                  <a:lnTo>
                    <a:pt x="1311" y="99"/>
                  </a:lnTo>
                  <a:lnTo>
                    <a:pt x="1317" y="95"/>
                  </a:lnTo>
                  <a:lnTo>
                    <a:pt x="1323" y="91"/>
                  </a:lnTo>
                  <a:lnTo>
                    <a:pt x="1330" y="87"/>
                  </a:lnTo>
                  <a:lnTo>
                    <a:pt x="1342" y="78"/>
                  </a:lnTo>
                  <a:lnTo>
                    <a:pt x="1348" y="74"/>
                  </a:lnTo>
                  <a:lnTo>
                    <a:pt x="1354" y="68"/>
                  </a:lnTo>
                  <a:lnTo>
                    <a:pt x="1361" y="62"/>
                  </a:lnTo>
                  <a:lnTo>
                    <a:pt x="1367" y="56"/>
                  </a:lnTo>
                  <a:lnTo>
                    <a:pt x="1373" y="49"/>
                  </a:lnTo>
                  <a:lnTo>
                    <a:pt x="1379" y="40"/>
                  </a:lnTo>
                  <a:lnTo>
                    <a:pt x="1392"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9" name="Rectangle 41"/>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grpSp>
        <p:nvGrpSpPr>
          <p:cNvPr id="15381" name="Group 45"/>
          <p:cNvGrpSpPr>
            <a:grpSpLocks/>
          </p:cNvGrpSpPr>
          <p:nvPr/>
        </p:nvGrpSpPr>
        <p:grpSpPr bwMode="auto">
          <a:xfrm>
            <a:off x="8337419" y="3065389"/>
            <a:ext cx="2233613" cy="363538"/>
            <a:chOff x="3732" y="1856"/>
            <a:chExt cx="1407" cy="229"/>
          </a:xfrm>
        </p:grpSpPr>
        <p:sp>
          <p:nvSpPr>
            <p:cNvPr id="15406" name="Freeform 43"/>
            <p:cNvSpPr>
              <a:spLocks noEditPoints="1"/>
            </p:cNvSpPr>
            <p:nvPr/>
          </p:nvSpPr>
          <p:spPr bwMode="auto">
            <a:xfrm>
              <a:off x="3736" y="1856"/>
              <a:ext cx="1403" cy="220"/>
            </a:xfrm>
            <a:custGeom>
              <a:avLst/>
              <a:gdLst>
                <a:gd name="T0" fmla="*/ 36 w 1403"/>
                <a:gd name="T1" fmla="*/ 148 h 220"/>
                <a:gd name="T2" fmla="*/ 29 w 1403"/>
                <a:gd name="T3" fmla="*/ 174 h 220"/>
                <a:gd name="T4" fmla="*/ 77 w 1403"/>
                <a:gd name="T5" fmla="*/ 118 h 220"/>
                <a:gd name="T6" fmla="*/ 115 w 1403"/>
                <a:gd name="T7" fmla="*/ 98 h 220"/>
                <a:gd name="T8" fmla="*/ 144 w 1403"/>
                <a:gd name="T9" fmla="*/ 99 h 220"/>
                <a:gd name="T10" fmla="*/ 126 w 1403"/>
                <a:gd name="T11" fmla="*/ 107 h 220"/>
                <a:gd name="T12" fmla="*/ 101 w 1403"/>
                <a:gd name="T13" fmla="*/ 119 h 220"/>
                <a:gd name="T14" fmla="*/ 83 w 1403"/>
                <a:gd name="T15" fmla="*/ 129 h 220"/>
                <a:gd name="T16" fmla="*/ 215 w 1403"/>
                <a:gd name="T17" fmla="*/ 61 h 220"/>
                <a:gd name="T18" fmla="*/ 259 w 1403"/>
                <a:gd name="T19" fmla="*/ 49 h 220"/>
                <a:gd name="T20" fmla="*/ 249 w 1403"/>
                <a:gd name="T21" fmla="*/ 65 h 220"/>
                <a:gd name="T22" fmla="*/ 231 w 1403"/>
                <a:gd name="T23" fmla="*/ 70 h 220"/>
                <a:gd name="T24" fmla="*/ 206 w 1403"/>
                <a:gd name="T25" fmla="*/ 77 h 220"/>
                <a:gd name="T26" fmla="*/ 315 w 1403"/>
                <a:gd name="T27" fmla="*/ 36 h 220"/>
                <a:gd name="T28" fmla="*/ 358 w 1403"/>
                <a:gd name="T29" fmla="*/ 28 h 220"/>
                <a:gd name="T30" fmla="*/ 379 w 1403"/>
                <a:gd name="T31" fmla="*/ 38 h 220"/>
                <a:gd name="T32" fmla="*/ 354 w 1403"/>
                <a:gd name="T33" fmla="*/ 42 h 220"/>
                <a:gd name="T34" fmla="*/ 336 w 1403"/>
                <a:gd name="T35" fmla="*/ 45 h 220"/>
                <a:gd name="T36" fmla="*/ 311 w 1403"/>
                <a:gd name="T37" fmla="*/ 50 h 220"/>
                <a:gd name="T38" fmla="*/ 458 w 1403"/>
                <a:gd name="T39" fmla="*/ 14 h 220"/>
                <a:gd name="T40" fmla="*/ 502 w 1403"/>
                <a:gd name="T41" fmla="*/ 10 h 220"/>
                <a:gd name="T42" fmla="*/ 478 w 1403"/>
                <a:gd name="T43" fmla="*/ 25 h 220"/>
                <a:gd name="T44" fmla="*/ 441 w 1403"/>
                <a:gd name="T45" fmla="*/ 29 h 220"/>
                <a:gd name="T46" fmla="*/ 558 w 1403"/>
                <a:gd name="T47" fmla="*/ 5 h 220"/>
                <a:gd name="T48" fmla="*/ 601 w 1403"/>
                <a:gd name="T49" fmla="*/ 3 h 220"/>
                <a:gd name="T50" fmla="*/ 614 w 1403"/>
                <a:gd name="T51" fmla="*/ 15 h 220"/>
                <a:gd name="T52" fmla="*/ 571 w 1403"/>
                <a:gd name="T53" fmla="*/ 17 h 220"/>
                <a:gd name="T54" fmla="*/ 676 w 1403"/>
                <a:gd name="T55" fmla="*/ 0 h 220"/>
                <a:gd name="T56" fmla="*/ 720 w 1403"/>
                <a:gd name="T57" fmla="*/ 0 h 220"/>
                <a:gd name="T58" fmla="*/ 738 w 1403"/>
                <a:gd name="T59" fmla="*/ 13 h 220"/>
                <a:gd name="T60" fmla="*/ 701 w 1403"/>
                <a:gd name="T61" fmla="*/ 13 h 220"/>
                <a:gd name="T62" fmla="*/ 794 w 1403"/>
                <a:gd name="T63" fmla="*/ 2 h 220"/>
                <a:gd name="T64" fmla="*/ 832 w 1403"/>
                <a:gd name="T65" fmla="*/ 4 h 220"/>
                <a:gd name="T66" fmla="*/ 867 w 1403"/>
                <a:gd name="T67" fmla="*/ 19 h 220"/>
                <a:gd name="T68" fmla="*/ 825 w 1403"/>
                <a:gd name="T69" fmla="*/ 16 h 220"/>
                <a:gd name="T70" fmla="*/ 794 w 1403"/>
                <a:gd name="T71" fmla="*/ 2 h 220"/>
                <a:gd name="T72" fmla="*/ 950 w 1403"/>
                <a:gd name="T73" fmla="*/ 13 h 220"/>
                <a:gd name="T74" fmla="*/ 989 w 1403"/>
                <a:gd name="T75" fmla="*/ 18 h 220"/>
                <a:gd name="T76" fmla="*/ 974 w 1403"/>
                <a:gd name="T77" fmla="*/ 29 h 220"/>
                <a:gd name="T78" fmla="*/ 937 w 1403"/>
                <a:gd name="T79" fmla="*/ 25 h 220"/>
                <a:gd name="T80" fmla="*/ 1037 w 1403"/>
                <a:gd name="T81" fmla="*/ 25 h 220"/>
                <a:gd name="T82" fmla="*/ 1075 w 1403"/>
                <a:gd name="T83" fmla="*/ 32 h 220"/>
                <a:gd name="T84" fmla="*/ 1104 w 1403"/>
                <a:gd name="T85" fmla="*/ 51 h 220"/>
                <a:gd name="T86" fmla="*/ 1079 w 1403"/>
                <a:gd name="T87" fmla="*/ 46 h 220"/>
                <a:gd name="T88" fmla="*/ 1054 w 1403"/>
                <a:gd name="T89" fmla="*/ 41 h 220"/>
                <a:gd name="T90" fmla="*/ 1036 w 1403"/>
                <a:gd name="T91" fmla="*/ 38 h 220"/>
                <a:gd name="T92" fmla="*/ 1187 w 1403"/>
                <a:gd name="T93" fmla="*/ 58 h 220"/>
                <a:gd name="T94" fmla="*/ 1227 w 1403"/>
                <a:gd name="T95" fmla="*/ 71 h 220"/>
                <a:gd name="T96" fmla="*/ 1209 w 1403"/>
                <a:gd name="T97" fmla="*/ 78 h 220"/>
                <a:gd name="T98" fmla="*/ 1184 w 1403"/>
                <a:gd name="T99" fmla="*/ 71 h 220"/>
                <a:gd name="T100" fmla="*/ 1160 w 1403"/>
                <a:gd name="T101" fmla="*/ 64 h 220"/>
                <a:gd name="T102" fmla="*/ 1294 w 1403"/>
                <a:gd name="T103" fmla="*/ 98 h 220"/>
                <a:gd name="T104" fmla="*/ 1338 w 1403"/>
                <a:gd name="T105" fmla="*/ 123 h 220"/>
                <a:gd name="T106" fmla="*/ 1320 w 1403"/>
                <a:gd name="T107" fmla="*/ 126 h 220"/>
                <a:gd name="T108" fmla="*/ 1301 w 1403"/>
                <a:gd name="T109" fmla="*/ 116 h 220"/>
                <a:gd name="T110" fmla="*/ 1277 w 1403"/>
                <a:gd name="T111" fmla="*/ 104 h 220"/>
                <a:gd name="T112" fmla="*/ 1383 w 1403"/>
                <a:gd name="T113" fmla="*/ 162 h 220"/>
                <a:gd name="T114" fmla="*/ 1374 w 1403"/>
                <a:gd name="T115" fmla="*/ 171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03" h="220">
                  <a:moveTo>
                    <a:pt x="0" y="217"/>
                  </a:moveTo>
                  <a:lnTo>
                    <a:pt x="6" y="188"/>
                  </a:lnTo>
                  <a:lnTo>
                    <a:pt x="13" y="175"/>
                  </a:lnTo>
                  <a:lnTo>
                    <a:pt x="19" y="166"/>
                  </a:lnTo>
                  <a:lnTo>
                    <a:pt x="26" y="158"/>
                  </a:lnTo>
                  <a:lnTo>
                    <a:pt x="32" y="152"/>
                  </a:lnTo>
                  <a:lnTo>
                    <a:pt x="36" y="148"/>
                  </a:lnTo>
                  <a:lnTo>
                    <a:pt x="44" y="158"/>
                  </a:lnTo>
                  <a:lnTo>
                    <a:pt x="41" y="161"/>
                  </a:lnTo>
                  <a:lnTo>
                    <a:pt x="35" y="167"/>
                  </a:lnTo>
                  <a:lnTo>
                    <a:pt x="29" y="174"/>
                  </a:lnTo>
                  <a:lnTo>
                    <a:pt x="23" y="183"/>
                  </a:lnTo>
                  <a:lnTo>
                    <a:pt x="23" y="182"/>
                  </a:lnTo>
                  <a:lnTo>
                    <a:pt x="17" y="194"/>
                  </a:lnTo>
                  <a:lnTo>
                    <a:pt x="18" y="192"/>
                  </a:lnTo>
                  <a:lnTo>
                    <a:pt x="12" y="220"/>
                  </a:lnTo>
                  <a:lnTo>
                    <a:pt x="0" y="217"/>
                  </a:lnTo>
                  <a:close/>
                  <a:moveTo>
                    <a:pt x="77" y="118"/>
                  </a:moveTo>
                  <a:lnTo>
                    <a:pt x="77" y="118"/>
                  </a:lnTo>
                  <a:lnTo>
                    <a:pt x="83" y="114"/>
                  </a:lnTo>
                  <a:lnTo>
                    <a:pt x="90" y="111"/>
                  </a:lnTo>
                  <a:lnTo>
                    <a:pt x="96" y="108"/>
                  </a:lnTo>
                  <a:lnTo>
                    <a:pt x="102" y="104"/>
                  </a:lnTo>
                  <a:lnTo>
                    <a:pt x="108" y="101"/>
                  </a:lnTo>
                  <a:lnTo>
                    <a:pt x="115" y="98"/>
                  </a:lnTo>
                  <a:lnTo>
                    <a:pt x="121" y="95"/>
                  </a:lnTo>
                  <a:lnTo>
                    <a:pt x="127" y="92"/>
                  </a:lnTo>
                  <a:lnTo>
                    <a:pt x="134" y="90"/>
                  </a:lnTo>
                  <a:lnTo>
                    <a:pt x="140" y="87"/>
                  </a:lnTo>
                  <a:lnTo>
                    <a:pt x="144" y="85"/>
                  </a:lnTo>
                  <a:lnTo>
                    <a:pt x="148" y="97"/>
                  </a:lnTo>
                  <a:lnTo>
                    <a:pt x="144" y="99"/>
                  </a:lnTo>
                  <a:lnTo>
                    <a:pt x="138" y="102"/>
                  </a:lnTo>
                  <a:lnTo>
                    <a:pt x="132" y="104"/>
                  </a:lnTo>
                  <a:lnTo>
                    <a:pt x="126" y="107"/>
                  </a:lnTo>
                  <a:lnTo>
                    <a:pt x="120" y="110"/>
                  </a:lnTo>
                  <a:lnTo>
                    <a:pt x="114" y="113"/>
                  </a:lnTo>
                  <a:lnTo>
                    <a:pt x="107" y="116"/>
                  </a:lnTo>
                  <a:lnTo>
                    <a:pt x="101" y="119"/>
                  </a:lnTo>
                  <a:lnTo>
                    <a:pt x="95" y="122"/>
                  </a:lnTo>
                  <a:lnTo>
                    <a:pt x="89" y="126"/>
                  </a:lnTo>
                  <a:lnTo>
                    <a:pt x="83" y="129"/>
                  </a:lnTo>
                  <a:lnTo>
                    <a:pt x="77" y="118"/>
                  </a:lnTo>
                  <a:close/>
                  <a:moveTo>
                    <a:pt x="190" y="69"/>
                  </a:moveTo>
                  <a:lnTo>
                    <a:pt x="196" y="67"/>
                  </a:lnTo>
                  <a:lnTo>
                    <a:pt x="202" y="65"/>
                  </a:lnTo>
                  <a:lnTo>
                    <a:pt x="209" y="63"/>
                  </a:lnTo>
                  <a:lnTo>
                    <a:pt x="215" y="61"/>
                  </a:lnTo>
                  <a:lnTo>
                    <a:pt x="221" y="59"/>
                  </a:lnTo>
                  <a:lnTo>
                    <a:pt x="227" y="58"/>
                  </a:lnTo>
                  <a:lnTo>
                    <a:pt x="234" y="56"/>
                  </a:lnTo>
                  <a:lnTo>
                    <a:pt x="240" y="54"/>
                  </a:lnTo>
                  <a:lnTo>
                    <a:pt x="246" y="52"/>
                  </a:lnTo>
                  <a:lnTo>
                    <a:pt x="252" y="51"/>
                  </a:lnTo>
                  <a:lnTo>
                    <a:pt x="259" y="49"/>
                  </a:lnTo>
                  <a:lnTo>
                    <a:pt x="261" y="49"/>
                  </a:lnTo>
                  <a:lnTo>
                    <a:pt x="264" y="61"/>
                  </a:lnTo>
                  <a:lnTo>
                    <a:pt x="261" y="62"/>
                  </a:lnTo>
                  <a:lnTo>
                    <a:pt x="255" y="63"/>
                  </a:lnTo>
                  <a:lnTo>
                    <a:pt x="249" y="65"/>
                  </a:lnTo>
                  <a:lnTo>
                    <a:pt x="243" y="67"/>
                  </a:lnTo>
                  <a:lnTo>
                    <a:pt x="237" y="68"/>
                  </a:lnTo>
                  <a:lnTo>
                    <a:pt x="231" y="70"/>
                  </a:lnTo>
                  <a:lnTo>
                    <a:pt x="224" y="72"/>
                  </a:lnTo>
                  <a:lnTo>
                    <a:pt x="218" y="73"/>
                  </a:lnTo>
                  <a:lnTo>
                    <a:pt x="212" y="75"/>
                  </a:lnTo>
                  <a:lnTo>
                    <a:pt x="206" y="77"/>
                  </a:lnTo>
                  <a:lnTo>
                    <a:pt x="200" y="79"/>
                  </a:lnTo>
                  <a:lnTo>
                    <a:pt x="194" y="81"/>
                  </a:lnTo>
                  <a:lnTo>
                    <a:pt x="190" y="69"/>
                  </a:lnTo>
                  <a:close/>
                  <a:moveTo>
                    <a:pt x="309" y="38"/>
                  </a:moveTo>
                  <a:lnTo>
                    <a:pt x="315" y="36"/>
                  </a:lnTo>
                  <a:lnTo>
                    <a:pt x="321" y="35"/>
                  </a:lnTo>
                  <a:lnTo>
                    <a:pt x="327" y="34"/>
                  </a:lnTo>
                  <a:lnTo>
                    <a:pt x="333" y="33"/>
                  </a:lnTo>
                  <a:lnTo>
                    <a:pt x="340" y="32"/>
                  </a:lnTo>
                  <a:lnTo>
                    <a:pt x="346" y="31"/>
                  </a:lnTo>
                  <a:lnTo>
                    <a:pt x="352" y="29"/>
                  </a:lnTo>
                  <a:lnTo>
                    <a:pt x="358" y="28"/>
                  </a:lnTo>
                  <a:lnTo>
                    <a:pt x="365" y="27"/>
                  </a:lnTo>
                  <a:lnTo>
                    <a:pt x="371" y="26"/>
                  </a:lnTo>
                  <a:lnTo>
                    <a:pt x="377" y="25"/>
                  </a:lnTo>
                  <a:lnTo>
                    <a:pt x="381" y="25"/>
                  </a:lnTo>
                  <a:lnTo>
                    <a:pt x="383" y="37"/>
                  </a:lnTo>
                  <a:lnTo>
                    <a:pt x="379" y="38"/>
                  </a:lnTo>
                  <a:lnTo>
                    <a:pt x="373" y="39"/>
                  </a:lnTo>
                  <a:lnTo>
                    <a:pt x="367" y="40"/>
                  </a:lnTo>
                  <a:lnTo>
                    <a:pt x="360" y="41"/>
                  </a:lnTo>
                  <a:lnTo>
                    <a:pt x="354" y="42"/>
                  </a:lnTo>
                  <a:lnTo>
                    <a:pt x="348" y="43"/>
                  </a:lnTo>
                  <a:lnTo>
                    <a:pt x="342" y="44"/>
                  </a:lnTo>
                  <a:lnTo>
                    <a:pt x="336" y="45"/>
                  </a:lnTo>
                  <a:lnTo>
                    <a:pt x="329" y="47"/>
                  </a:lnTo>
                  <a:lnTo>
                    <a:pt x="323" y="48"/>
                  </a:lnTo>
                  <a:lnTo>
                    <a:pt x="317" y="49"/>
                  </a:lnTo>
                  <a:lnTo>
                    <a:pt x="311" y="50"/>
                  </a:lnTo>
                  <a:lnTo>
                    <a:pt x="309" y="38"/>
                  </a:lnTo>
                  <a:close/>
                  <a:moveTo>
                    <a:pt x="429" y="18"/>
                  </a:moveTo>
                  <a:lnTo>
                    <a:pt x="433" y="17"/>
                  </a:lnTo>
                  <a:lnTo>
                    <a:pt x="439" y="16"/>
                  </a:lnTo>
                  <a:lnTo>
                    <a:pt x="446" y="16"/>
                  </a:lnTo>
                  <a:lnTo>
                    <a:pt x="452" y="15"/>
                  </a:lnTo>
                  <a:lnTo>
                    <a:pt x="458" y="14"/>
                  </a:lnTo>
                  <a:lnTo>
                    <a:pt x="464" y="13"/>
                  </a:lnTo>
                  <a:lnTo>
                    <a:pt x="471" y="13"/>
                  </a:lnTo>
                  <a:lnTo>
                    <a:pt x="477" y="12"/>
                  </a:lnTo>
                  <a:lnTo>
                    <a:pt x="483" y="11"/>
                  </a:lnTo>
                  <a:lnTo>
                    <a:pt x="489" y="11"/>
                  </a:lnTo>
                  <a:lnTo>
                    <a:pt x="495" y="10"/>
                  </a:lnTo>
                  <a:lnTo>
                    <a:pt x="502" y="10"/>
                  </a:lnTo>
                  <a:lnTo>
                    <a:pt x="503" y="22"/>
                  </a:lnTo>
                  <a:lnTo>
                    <a:pt x="497" y="23"/>
                  </a:lnTo>
                  <a:lnTo>
                    <a:pt x="490" y="23"/>
                  </a:lnTo>
                  <a:lnTo>
                    <a:pt x="484" y="24"/>
                  </a:lnTo>
                  <a:lnTo>
                    <a:pt x="478" y="25"/>
                  </a:lnTo>
                  <a:lnTo>
                    <a:pt x="472" y="25"/>
                  </a:lnTo>
                  <a:lnTo>
                    <a:pt x="466" y="26"/>
                  </a:lnTo>
                  <a:lnTo>
                    <a:pt x="459" y="27"/>
                  </a:lnTo>
                  <a:lnTo>
                    <a:pt x="453" y="28"/>
                  </a:lnTo>
                  <a:lnTo>
                    <a:pt x="447" y="28"/>
                  </a:lnTo>
                  <a:lnTo>
                    <a:pt x="441" y="29"/>
                  </a:lnTo>
                  <a:lnTo>
                    <a:pt x="435" y="30"/>
                  </a:lnTo>
                  <a:lnTo>
                    <a:pt x="431" y="30"/>
                  </a:lnTo>
                  <a:lnTo>
                    <a:pt x="429" y="18"/>
                  </a:lnTo>
                  <a:close/>
                  <a:moveTo>
                    <a:pt x="551" y="6"/>
                  </a:moveTo>
                  <a:lnTo>
                    <a:pt x="552" y="6"/>
                  </a:lnTo>
                  <a:lnTo>
                    <a:pt x="558" y="5"/>
                  </a:lnTo>
                  <a:lnTo>
                    <a:pt x="564" y="5"/>
                  </a:lnTo>
                  <a:lnTo>
                    <a:pt x="570" y="4"/>
                  </a:lnTo>
                  <a:lnTo>
                    <a:pt x="576" y="4"/>
                  </a:lnTo>
                  <a:lnTo>
                    <a:pt x="583" y="4"/>
                  </a:lnTo>
                  <a:lnTo>
                    <a:pt x="589" y="3"/>
                  </a:lnTo>
                  <a:lnTo>
                    <a:pt x="595" y="3"/>
                  </a:lnTo>
                  <a:lnTo>
                    <a:pt x="601" y="3"/>
                  </a:lnTo>
                  <a:lnTo>
                    <a:pt x="608" y="2"/>
                  </a:lnTo>
                  <a:lnTo>
                    <a:pt x="614" y="2"/>
                  </a:lnTo>
                  <a:lnTo>
                    <a:pt x="620" y="2"/>
                  </a:lnTo>
                  <a:lnTo>
                    <a:pt x="624" y="2"/>
                  </a:lnTo>
                  <a:lnTo>
                    <a:pt x="624" y="15"/>
                  </a:lnTo>
                  <a:lnTo>
                    <a:pt x="621" y="15"/>
                  </a:lnTo>
                  <a:lnTo>
                    <a:pt x="614" y="15"/>
                  </a:lnTo>
                  <a:lnTo>
                    <a:pt x="608" y="15"/>
                  </a:lnTo>
                  <a:lnTo>
                    <a:pt x="602" y="15"/>
                  </a:lnTo>
                  <a:lnTo>
                    <a:pt x="596" y="16"/>
                  </a:lnTo>
                  <a:lnTo>
                    <a:pt x="590" y="16"/>
                  </a:lnTo>
                  <a:lnTo>
                    <a:pt x="583" y="16"/>
                  </a:lnTo>
                  <a:lnTo>
                    <a:pt x="577" y="17"/>
                  </a:lnTo>
                  <a:lnTo>
                    <a:pt x="571" y="17"/>
                  </a:lnTo>
                  <a:lnTo>
                    <a:pt x="565" y="18"/>
                  </a:lnTo>
                  <a:lnTo>
                    <a:pt x="559" y="18"/>
                  </a:lnTo>
                  <a:lnTo>
                    <a:pt x="552" y="18"/>
                  </a:lnTo>
                  <a:lnTo>
                    <a:pt x="551" y="6"/>
                  </a:lnTo>
                  <a:close/>
                  <a:moveTo>
                    <a:pt x="672" y="0"/>
                  </a:moveTo>
                  <a:lnTo>
                    <a:pt x="676" y="0"/>
                  </a:lnTo>
                  <a:lnTo>
                    <a:pt x="682" y="0"/>
                  </a:lnTo>
                  <a:lnTo>
                    <a:pt x="689" y="0"/>
                  </a:lnTo>
                  <a:lnTo>
                    <a:pt x="695" y="0"/>
                  </a:lnTo>
                  <a:lnTo>
                    <a:pt x="701" y="0"/>
                  </a:lnTo>
                  <a:lnTo>
                    <a:pt x="707" y="0"/>
                  </a:lnTo>
                  <a:lnTo>
                    <a:pt x="713" y="0"/>
                  </a:lnTo>
                  <a:lnTo>
                    <a:pt x="720" y="0"/>
                  </a:lnTo>
                  <a:lnTo>
                    <a:pt x="732" y="0"/>
                  </a:lnTo>
                  <a:lnTo>
                    <a:pt x="738" y="0"/>
                  </a:lnTo>
                  <a:lnTo>
                    <a:pt x="745" y="0"/>
                  </a:lnTo>
                  <a:lnTo>
                    <a:pt x="746" y="0"/>
                  </a:lnTo>
                  <a:lnTo>
                    <a:pt x="745" y="13"/>
                  </a:lnTo>
                  <a:lnTo>
                    <a:pt x="744" y="13"/>
                  </a:lnTo>
                  <a:lnTo>
                    <a:pt x="738" y="13"/>
                  </a:lnTo>
                  <a:lnTo>
                    <a:pt x="732" y="13"/>
                  </a:lnTo>
                  <a:lnTo>
                    <a:pt x="720" y="13"/>
                  </a:lnTo>
                  <a:lnTo>
                    <a:pt x="713" y="13"/>
                  </a:lnTo>
                  <a:lnTo>
                    <a:pt x="707" y="13"/>
                  </a:lnTo>
                  <a:lnTo>
                    <a:pt x="701" y="13"/>
                  </a:lnTo>
                  <a:lnTo>
                    <a:pt x="695" y="13"/>
                  </a:lnTo>
                  <a:lnTo>
                    <a:pt x="689" y="13"/>
                  </a:lnTo>
                  <a:lnTo>
                    <a:pt x="683" y="13"/>
                  </a:lnTo>
                  <a:lnTo>
                    <a:pt x="676" y="13"/>
                  </a:lnTo>
                  <a:lnTo>
                    <a:pt x="673" y="13"/>
                  </a:lnTo>
                  <a:lnTo>
                    <a:pt x="672" y="0"/>
                  </a:lnTo>
                  <a:close/>
                  <a:moveTo>
                    <a:pt x="794" y="2"/>
                  </a:moveTo>
                  <a:lnTo>
                    <a:pt x="795" y="2"/>
                  </a:lnTo>
                  <a:lnTo>
                    <a:pt x="801" y="2"/>
                  </a:lnTo>
                  <a:lnTo>
                    <a:pt x="807" y="2"/>
                  </a:lnTo>
                  <a:lnTo>
                    <a:pt x="813" y="3"/>
                  </a:lnTo>
                  <a:lnTo>
                    <a:pt x="819" y="3"/>
                  </a:lnTo>
                  <a:lnTo>
                    <a:pt x="826" y="3"/>
                  </a:lnTo>
                  <a:lnTo>
                    <a:pt x="832" y="4"/>
                  </a:lnTo>
                  <a:lnTo>
                    <a:pt x="838" y="4"/>
                  </a:lnTo>
                  <a:lnTo>
                    <a:pt x="844" y="4"/>
                  </a:lnTo>
                  <a:lnTo>
                    <a:pt x="851" y="5"/>
                  </a:lnTo>
                  <a:lnTo>
                    <a:pt x="857" y="5"/>
                  </a:lnTo>
                  <a:lnTo>
                    <a:pt x="863" y="6"/>
                  </a:lnTo>
                  <a:lnTo>
                    <a:pt x="867" y="6"/>
                  </a:lnTo>
                  <a:lnTo>
                    <a:pt x="867" y="19"/>
                  </a:lnTo>
                  <a:lnTo>
                    <a:pt x="862" y="18"/>
                  </a:lnTo>
                  <a:lnTo>
                    <a:pt x="856" y="18"/>
                  </a:lnTo>
                  <a:lnTo>
                    <a:pt x="850" y="18"/>
                  </a:lnTo>
                  <a:lnTo>
                    <a:pt x="844" y="17"/>
                  </a:lnTo>
                  <a:lnTo>
                    <a:pt x="837" y="17"/>
                  </a:lnTo>
                  <a:lnTo>
                    <a:pt x="831" y="16"/>
                  </a:lnTo>
                  <a:lnTo>
                    <a:pt x="825" y="16"/>
                  </a:lnTo>
                  <a:lnTo>
                    <a:pt x="819" y="16"/>
                  </a:lnTo>
                  <a:lnTo>
                    <a:pt x="813" y="15"/>
                  </a:lnTo>
                  <a:lnTo>
                    <a:pt x="806" y="15"/>
                  </a:lnTo>
                  <a:lnTo>
                    <a:pt x="800" y="15"/>
                  </a:lnTo>
                  <a:lnTo>
                    <a:pt x="794" y="15"/>
                  </a:lnTo>
                  <a:lnTo>
                    <a:pt x="794" y="2"/>
                  </a:lnTo>
                  <a:close/>
                  <a:moveTo>
                    <a:pt x="916" y="10"/>
                  </a:moveTo>
                  <a:lnTo>
                    <a:pt x="919" y="10"/>
                  </a:lnTo>
                  <a:lnTo>
                    <a:pt x="925" y="11"/>
                  </a:lnTo>
                  <a:lnTo>
                    <a:pt x="932" y="11"/>
                  </a:lnTo>
                  <a:lnTo>
                    <a:pt x="938" y="12"/>
                  </a:lnTo>
                  <a:lnTo>
                    <a:pt x="944" y="13"/>
                  </a:lnTo>
                  <a:lnTo>
                    <a:pt x="950" y="13"/>
                  </a:lnTo>
                  <a:lnTo>
                    <a:pt x="956" y="14"/>
                  </a:lnTo>
                  <a:lnTo>
                    <a:pt x="963" y="15"/>
                  </a:lnTo>
                  <a:lnTo>
                    <a:pt x="969" y="16"/>
                  </a:lnTo>
                  <a:lnTo>
                    <a:pt x="975" y="16"/>
                  </a:lnTo>
                  <a:lnTo>
                    <a:pt x="981" y="17"/>
                  </a:lnTo>
                  <a:lnTo>
                    <a:pt x="988" y="18"/>
                  </a:lnTo>
                  <a:lnTo>
                    <a:pt x="989" y="18"/>
                  </a:lnTo>
                  <a:lnTo>
                    <a:pt x="987" y="31"/>
                  </a:lnTo>
                  <a:lnTo>
                    <a:pt x="986" y="31"/>
                  </a:lnTo>
                  <a:lnTo>
                    <a:pt x="980" y="30"/>
                  </a:lnTo>
                  <a:lnTo>
                    <a:pt x="974" y="29"/>
                  </a:lnTo>
                  <a:lnTo>
                    <a:pt x="968" y="28"/>
                  </a:lnTo>
                  <a:lnTo>
                    <a:pt x="961" y="28"/>
                  </a:lnTo>
                  <a:lnTo>
                    <a:pt x="955" y="27"/>
                  </a:lnTo>
                  <a:lnTo>
                    <a:pt x="949" y="26"/>
                  </a:lnTo>
                  <a:lnTo>
                    <a:pt x="943" y="25"/>
                  </a:lnTo>
                  <a:lnTo>
                    <a:pt x="937" y="25"/>
                  </a:lnTo>
                  <a:lnTo>
                    <a:pt x="930" y="24"/>
                  </a:lnTo>
                  <a:lnTo>
                    <a:pt x="924" y="23"/>
                  </a:lnTo>
                  <a:lnTo>
                    <a:pt x="918" y="23"/>
                  </a:lnTo>
                  <a:lnTo>
                    <a:pt x="915" y="23"/>
                  </a:lnTo>
                  <a:lnTo>
                    <a:pt x="916" y="10"/>
                  </a:lnTo>
                  <a:close/>
                  <a:moveTo>
                    <a:pt x="1037" y="25"/>
                  </a:moveTo>
                  <a:lnTo>
                    <a:pt x="1038" y="25"/>
                  </a:lnTo>
                  <a:lnTo>
                    <a:pt x="1044" y="26"/>
                  </a:lnTo>
                  <a:lnTo>
                    <a:pt x="1050" y="27"/>
                  </a:lnTo>
                  <a:lnTo>
                    <a:pt x="1056" y="29"/>
                  </a:lnTo>
                  <a:lnTo>
                    <a:pt x="1063" y="30"/>
                  </a:lnTo>
                  <a:lnTo>
                    <a:pt x="1069" y="31"/>
                  </a:lnTo>
                  <a:lnTo>
                    <a:pt x="1075" y="32"/>
                  </a:lnTo>
                  <a:lnTo>
                    <a:pt x="1081" y="33"/>
                  </a:lnTo>
                  <a:lnTo>
                    <a:pt x="1094" y="36"/>
                  </a:lnTo>
                  <a:lnTo>
                    <a:pt x="1100" y="37"/>
                  </a:lnTo>
                  <a:lnTo>
                    <a:pt x="1106" y="38"/>
                  </a:lnTo>
                  <a:lnTo>
                    <a:pt x="1109" y="39"/>
                  </a:lnTo>
                  <a:lnTo>
                    <a:pt x="1107" y="51"/>
                  </a:lnTo>
                  <a:lnTo>
                    <a:pt x="1104" y="51"/>
                  </a:lnTo>
                  <a:lnTo>
                    <a:pt x="1098" y="49"/>
                  </a:lnTo>
                  <a:lnTo>
                    <a:pt x="1091" y="48"/>
                  </a:lnTo>
                  <a:lnTo>
                    <a:pt x="1092" y="48"/>
                  </a:lnTo>
                  <a:lnTo>
                    <a:pt x="1079" y="46"/>
                  </a:lnTo>
                  <a:lnTo>
                    <a:pt x="1073" y="45"/>
                  </a:lnTo>
                  <a:lnTo>
                    <a:pt x="1067" y="43"/>
                  </a:lnTo>
                  <a:lnTo>
                    <a:pt x="1060" y="42"/>
                  </a:lnTo>
                  <a:lnTo>
                    <a:pt x="1061" y="42"/>
                  </a:lnTo>
                  <a:lnTo>
                    <a:pt x="1054" y="41"/>
                  </a:lnTo>
                  <a:lnTo>
                    <a:pt x="1048" y="40"/>
                  </a:lnTo>
                  <a:lnTo>
                    <a:pt x="1042" y="39"/>
                  </a:lnTo>
                  <a:lnTo>
                    <a:pt x="1036" y="38"/>
                  </a:lnTo>
                  <a:lnTo>
                    <a:pt x="1035" y="38"/>
                  </a:lnTo>
                  <a:lnTo>
                    <a:pt x="1037" y="25"/>
                  </a:lnTo>
                  <a:close/>
                  <a:moveTo>
                    <a:pt x="1157" y="50"/>
                  </a:moveTo>
                  <a:lnTo>
                    <a:pt x="1163" y="51"/>
                  </a:lnTo>
                  <a:lnTo>
                    <a:pt x="1169" y="53"/>
                  </a:lnTo>
                  <a:lnTo>
                    <a:pt x="1175" y="55"/>
                  </a:lnTo>
                  <a:lnTo>
                    <a:pt x="1187" y="58"/>
                  </a:lnTo>
                  <a:lnTo>
                    <a:pt x="1194" y="60"/>
                  </a:lnTo>
                  <a:lnTo>
                    <a:pt x="1200" y="62"/>
                  </a:lnTo>
                  <a:lnTo>
                    <a:pt x="1206" y="64"/>
                  </a:lnTo>
                  <a:lnTo>
                    <a:pt x="1213" y="66"/>
                  </a:lnTo>
                  <a:lnTo>
                    <a:pt x="1219" y="68"/>
                  </a:lnTo>
                  <a:lnTo>
                    <a:pt x="1225" y="70"/>
                  </a:lnTo>
                  <a:lnTo>
                    <a:pt x="1227" y="71"/>
                  </a:lnTo>
                  <a:lnTo>
                    <a:pt x="1224" y="83"/>
                  </a:lnTo>
                  <a:lnTo>
                    <a:pt x="1221" y="82"/>
                  </a:lnTo>
                  <a:lnTo>
                    <a:pt x="1215" y="80"/>
                  </a:lnTo>
                  <a:lnTo>
                    <a:pt x="1209" y="78"/>
                  </a:lnTo>
                  <a:lnTo>
                    <a:pt x="1203" y="76"/>
                  </a:lnTo>
                  <a:lnTo>
                    <a:pt x="1197" y="74"/>
                  </a:lnTo>
                  <a:lnTo>
                    <a:pt x="1190" y="72"/>
                  </a:lnTo>
                  <a:lnTo>
                    <a:pt x="1184" y="71"/>
                  </a:lnTo>
                  <a:lnTo>
                    <a:pt x="1172" y="67"/>
                  </a:lnTo>
                  <a:lnTo>
                    <a:pt x="1166" y="65"/>
                  </a:lnTo>
                  <a:lnTo>
                    <a:pt x="1166" y="66"/>
                  </a:lnTo>
                  <a:lnTo>
                    <a:pt x="1160" y="64"/>
                  </a:lnTo>
                  <a:lnTo>
                    <a:pt x="1154" y="62"/>
                  </a:lnTo>
                  <a:lnTo>
                    <a:pt x="1157" y="50"/>
                  </a:lnTo>
                  <a:close/>
                  <a:moveTo>
                    <a:pt x="1274" y="88"/>
                  </a:moveTo>
                  <a:lnTo>
                    <a:pt x="1275" y="89"/>
                  </a:lnTo>
                  <a:lnTo>
                    <a:pt x="1282" y="92"/>
                  </a:lnTo>
                  <a:lnTo>
                    <a:pt x="1288" y="95"/>
                  </a:lnTo>
                  <a:lnTo>
                    <a:pt x="1294" y="98"/>
                  </a:lnTo>
                  <a:lnTo>
                    <a:pt x="1300" y="101"/>
                  </a:lnTo>
                  <a:lnTo>
                    <a:pt x="1307" y="104"/>
                  </a:lnTo>
                  <a:lnTo>
                    <a:pt x="1313" y="107"/>
                  </a:lnTo>
                  <a:lnTo>
                    <a:pt x="1319" y="111"/>
                  </a:lnTo>
                  <a:lnTo>
                    <a:pt x="1326" y="115"/>
                  </a:lnTo>
                  <a:lnTo>
                    <a:pt x="1332" y="118"/>
                  </a:lnTo>
                  <a:lnTo>
                    <a:pt x="1338" y="123"/>
                  </a:lnTo>
                  <a:lnTo>
                    <a:pt x="1340" y="123"/>
                  </a:lnTo>
                  <a:lnTo>
                    <a:pt x="1333" y="134"/>
                  </a:lnTo>
                  <a:lnTo>
                    <a:pt x="1332" y="133"/>
                  </a:lnTo>
                  <a:lnTo>
                    <a:pt x="1326" y="129"/>
                  </a:lnTo>
                  <a:lnTo>
                    <a:pt x="1326" y="130"/>
                  </a:lnTo>
                  <a:lnTo>
                    <a:pt x="1320" y="126"/>
                  </a:lnTo>
                  <a:lnTo>
                    <a:pt x="1314" y="122"/>
                  </a:lnTo>
                  <a:lnTo>
                    <a:pt x="1307" y="119"/>
                  </a:lnTo>
                  <a:lnTo>
                    <a:pt x="1308" y="119"/>
                  </a:lnTo>
                  <a:lnTo>
                    <a:pt x="1301" y="116"/>
                  </a:lnTo>
                  <a:lnTo>
                    <a:pt x="1295" y="113"/>
                  </a:lnTo>
                  <a:lnTo>
                    <a:pt x="1289" y="109"/>
                  </a:lnTo>
                  <a:lnTo>
                    <a:pt x="1289" y="110"/>
                  </a:lnTo>
                  <a:lnTo>
                    <a:pt x="1283" y="107"/>
                  </a:lnTo>
                  <a:lnTo>
                    <a:pt x="1277" y="104"/>
                  </a:lnTo>
                  <a:lnTo>
                    <a:pt x="1271" y="101"/>
                  </a:lnTo>
                  <a:lnTo>
                    <a:pt x="1269" y="100"/>
                  </a:lnTo>
                  <a:lnTo>
                    <a:pt x="1274" y="88"/>
                  </a:lnTo>
                  <a:close/>
                  <a:moveTo>
                    <a:pt x="1379" y="157"/>
                  </a:moveTo>
                  <a:lnTo>
                    <a:pt x="1383" y="162"/>
                  </a:lnTo>
                  <a:lnTo>
                    <a:pt x="1390" y="172"/>
                  </a:lnTo>
                  <a:lnTo>
                    <a:pt x="1403" y="212"/>
                  </a:lnTo>
                  <a:lnTo>
                    <a:pt x="1392" y="216"/>
                  </a:lnTo>
                  <a:lnTo>
                    <a:pt x="1379" y="177"/>
                  </a:lnTo>
                  <a:lnTo>
                    <a:pt x="1380" y="179"/>
                  </a:lnTo>
                  <a:lnTo>
                    <a:pt x="1374" y="170"/>
                  </a:lnTo>
                  <a:lnTo>
                    <a:pt x="1374" y="171"/>
                  </a:lnTo>
                  <a:lnTo>
                    <a:pt x="1370" y="165"/>
                  </a:lnTo>
                  <a:lnTo>
                    <a:pt x="1379" y="157"/>
                  </a:lnTo>
                  <a:close/>
                </a:path>
              </a:pathLst>
            </a:custGeom>
            <a:solidFill>
              <a:schemeClr val="bg1"/>
            </a:solidFill>
            <a:ln w="1588" cap="flat">
              <a:solidFill>
                <a:schemeClr val="bg1"/>
              </a:solidFill>
              <a:prstDash val="solid"/>
              <a:bevel/>
              <a:headEnd/>
              <a:tailEnd/>
            </a:ln>
          </p:spPr>
          <p:txBody>
            <a:bodyPr/>
            <a:lstStyle/>
            <a:p>
              <a:endParaRPr lang="en-US"/>
            </a:p>
          </p:txBody>
        </p:sp>
        <p:sp>
          <p:nvSpPr>
            <p:cNvPr id="15407" name="Rectangle 44"/>
            <p:cNvSpPr>
              <a:spLocks noChangeArrowheads="1"/>
            </p:cNvSpPr>
            <p:nvPr/>
          </p:nvSpPr>
          <p:spPr bwMode="auto">
            <a:xfrm>
              <a:off x="3732" y="2064"/>
              <a:ext cx="20" cy="21"/>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15382" name="Line 46"/>
          <p:cNvSpPr>
            <a:spLocks noChangeShapeType="1"/>
          </p:cNvSpPr>
          <p:nvPr/>
        </p:nvSpPr>
        <p:spPr bwMode="auto">
          <a:xfrm flipV="1">
            <a:off x="8353294" y="1601714"/>
            <a:ext cx="1103313" cy="180975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8"/>
          <p:cNvSpPr>
            <a:spLocks noChangeShapeType="1"/>
          </p:cNvSpPr>
          <p:nvPr/>
        </p:nvSpPr>
        <p:spPr bwMode="auto">
          <a:xfrm>
            <a:off x="9456606" y="1601715"/>
            <a:ext cx="1103312" cy="1782763"/>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97" name="Group 96"/>
          <p:cNvGrpSpPr/>
          <p:nvPr/>
        </p:nvGrpSpPr>
        <p:grpSpPr>
          <a:xfrm>
            <a:off x="8922966" y="1601715"/>
            <a:ext cx="552450" cy="2108200"/>
            <a:chOff x="6510098" y="1482726"/>
            <a:chExt cx="552450" cy="2108200"/>
          </a:xfrm>
          <a:solidFill>
            <a:srgbClr val="FFC000"/>
          </a:solidFill>
        </p:grpSpPr>
        <p:sp>
          <p:nvSpPr>
            <p:cNvPr id="67" name="Freeform 47"/>
            <p:cNvSpPr>
              <a:spLocks noEditPoints="1"/>
            </p:cNvSpPr>
            <p:nvPr/>
          </p:nvSpPr>
          <p:spPr bwMode="auto">
            <a:xfrm>
              <a:off x="7043498" y="1482726"/>
              <a:ext cx="19050" cy="1751013"/>
            </a:xfrm>
            <a:custGeom>
              <a:avLst/>
              <a:gdLst>
                <a:gd name="T0" fmla="*/ 12 w 12"/>
                <a:gd name="T1" fmla="*/ 0 h 1103"/>
                <a:gd name="T2" fmla="*/ 12 w 12"/>
                <a:gd name="T3" fmla="*/ 77 h 1103"/>
                <a:gd name="T4" fmla="*/ 0 w 12"/>
                <a:gd name="T5" fmla="*/ 77 h 1103"/>
                <a:gd name="T6" fmla="*/ 0 w 12"/>
                <a:gd name="T7" fmla="*/ 0 h 1103"/>
                <a:gd name="T8" fmla="*/ 12 w 12"/>
                <a:gd name="T9" fmla="*/ 0 h 1103"/>
                <a:gd name="T10" fmla="*/ 12 w 12"/>
                <a:gd name="T11" fmla="*/ 129 h 1103"/>
                <a:gd name="T12" fmla="*/ 12 w 12"/>
                <a:gd name="T13" fmla="*/ 206 h 1103"/>
                <a:gd name="T14" fmla="*/ 0 w 12"/>
                <a:gd name="T15" fmla="*/ 206 h 1103"/>
                <a:gd name="T16" fmla="*/ 0 w 12"/>
                <a:gd name="T17" fmla="*/ 129 h 1103"/>
                <a:gd name="T18" fmla="*/ 12 w 12"/>
                <a:gd name="T19" fmla="*/ 129 h 1103"/>
                <a:gd name="T20" fmla="*/ 12 w 12"/>
                <a:gd name="T21" fmla="*/ 257 h 1103"/>
                <a:gd name="T22" fmla="*/ 12 w 12"/>
                <a:gd name="T23" fmla="*/ 334 h 1103"/>
                <a:gd name="T24" fmla="*/ 0 w 12"/>
                <a:gd name="T25" fmla="*/ 334 h 1103"/>
                <a:gd name="T26" fmla="*/ 0 w 12"/>
                <a:gd name="T27" fmla="*/ 257 h 1103"/>
                <a:gd name="T28" fmla="*/ 12 w 12"/>
                <a:gd name="T29" fmla="*/ 257 h 1103"/>
                <a:gd name="T30" fmla="*/ 12 w 12"/>
                <a:gd name="T31" fmla="*/ 385 h 1103"/>
                <a:gd name="T32" fmla="*/ 12 w 12"/>
                <a:gd name="T33" fmla="*/ 462 h 1103"/>
                <a:gd name="T34" fmla="*/ 0 w 12"/>
                <a:gd name="T35" fmla="*/ 462 h 1103"/>
                <a:gd name="T36" fmla="*/ 0 w 12"/>
                <a:gd name="T37" fmla="*/ 385 h 1103"/>
                <a:gd name="T38" fmla="*/ 12 w 12"/>
                <a:gd name="T39" fmla="*/ 385 h 1103"/>
                <a:gd name="T40" fmla="*/ 12 w 12"/>
                <a:gd name="T41" fmla="*/ 513 h 1103"/>
                <a:gd name="T42" fmla="*/ 12 w 12"/>
                <a:gd name="T43" fmla="*/ 590 h 1103"/>
                <a:gd name="T44" fmla="*/ 0 w 12"/>
                <a:gd name="T45" fmla="*/ 590 h 1103"/>
                <a:gd name="T46" fmla="*/ 0 w 12"/>
                <a:gd name="T47" fmla="*/ 513 h 1103"/>
                <a:gd name="T48" fmla="*/ 12 w 12"/>
                <a:gd name="T49" fmla="*/ 513 h 1103"/>
                <a:gd name="T50" fmla="*/ 12 w 12"/>
                <a:gd name="T51" fmla="*/ 642 h 1103"/>
                <a:gd name="T52" fmla="*/ 12 w 12"/>
                <a:gd name="T53" fmla="*/ 719 h 1103"/>
                <a:gd name="T54" fmla="*/ 0 w 12"/>
                <a:gd name="T55" fmla="*/ 719 h 1103"/>
                <a:gd name="T56" fmla="*/ 0 w 12"/>
                <a:gd name="T57" fmla="*/ 642 h 1103"/>
                <a:gd name="T58" fmla="*/ 12 w 12"/>
                <a:gd name="T59" fmla="*/ 642 h 1103"/>
                <a:gd name="T60" fmla="*/ 12 w 12"/>
                <a:gd name="T61" fmla="*/ 770 h 1103"/>
                <a:gd name="T62" fmla="*/ 12 w 12"/>
                <a:gd name="T63" fmla="*/ 847 h 1103"/>
                <a:gd name="T64" fmla="*/ 0 w 12"/>
                <a:gd name="T65" fmla="*/ 847 h 1103"/>
                <a:gd name="T66" fmla="*/ 0 w 12"/>
                <a:gd name="T67" fmla="*/ 770 h 1103"/>
                <a:gd name="T68" fmla="*/ 12 w 12"/>
                <a:gd name="T69" fmla="*/ 770 h 1103"/>
                <a:gd name="T70" fmla="*/ 12 w 12"/>
                <a:gd name="T71" fmla="*/ 898 h 1103"/>
                <a:gd name="T72" fmla="*/ 12 w 12"/>
                <a:gd name="T73" fmla="*/ 975 h 1103"/>
                <a:gd name="T74" fmla="*/ 0 w 12"/>
                <a:gd name="T75" fmla="*/ 975 h 1103"/>
                <a:gd name="T76" fmla="*/ 0 w 12"/>
                <a:gd name="T77" fmla="*/ 898 h 1103"/>
                <a:gd name="T78" fmla="*/ 12 w 12"/>
                <a:gd name="T79" fmla="*/ 898 h 1103"/>
                <a:gd name="T80" fmla="*/ 12 w 12"/>
                <a:gd name="T81" fmla="*/ 1027 h 1103"/>
                <a:gd name="T82" fmla="*/ 12 w 12"/>
                <a:gd name="T83" fmla="*/ 1103 h 1103"/>
                <a:gd name="T84" fmla="*/ 0 w 12"/>
                <a:gd name="T85" fmla="*/ 1103 h 1103"/>
                <a:gd name="T86" fmla="*/ 0 w 12"/>
                <a:gd name="T87" fmla="*/ 1027 h 1103"/>
                <a:gd name="T88" fmla="*/ 12 w 12"/>
                <a:gd name="T89" fmla="*/ 102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 h="1103">
                  <a:moveTo>
                    <a:pt x="12" y="0"/>
                  </a:moveTo>
                  <a:lnTo>
                    <a:pt x="12" y="77"/>
                  </a:lnTo>
                  <a:lnTo>
                    <a:pt x="0" y="77"/>
                  </a:lnTo>
                  <a:lnTo>
                    <a:pt x="0" y="0"/>
                  </a:lnTo>
                  <a:lnTo>
                    <a:pt x="12" y="0"/>
                  </a:lnTo>
                  <a:close/>
                  <a:moveTo>
                    <a:pt x="12" y="129"/>
                  </a:moveTo>
                  <a:lnTo>
                    <a:pt x="12" y="206"/>
                  </a:lnTo>
                  <a:lnTo>
                    <a:pt x="0" y="206"/>
                  </a:lnTo>
                  <a:lnTo>
                    <a:pt x="0" y="129"/>
                  </a:lnTo>
                  <a:lnTo>
                    <a:pt x="12" y="129"/>
                  </a:lnTo>
                  <a:close/>
                  <a:moveTo>
                    <a:pt x="12" y="257"/>
                  </a:moveTo>
                  <a:lnTo>
                    <a:pt x="12" y="334"/>
                  </a:lnTo>
                  <a:lnTo>
                    <a:pt x="0" y="334"/>
                  </a:lnTo>
                  <a:lnTo>
                    <a:pt x="0" y="257"/>
                  </a:lnTo>
                  <a:lnTo>
                    <a:pt x="12" y="257"/>
                  </a:lnTo>
                  <a:close/>
                  <a:moveTo>
                    <a:pt x="12" y="385"/>
                  </a:moveTo>
                  <a:lnTo>
                    <a:pt x="12" y="462"/>
                  </a:lnTo>
                  <a:lnTo>
                    <a:pt x="0" y="462"/>
                  </a:lnTo>
                  <a:lnTo>
                    <a:pt x="0" y="385"/>
                  </a:lnTo>
                  <a:lnTo>
                    <a:pt x="12" y="385"/>
                  </a:lnTo>
                  <a:close/>
                  <a:moveTo>
                    <a:pt x="12" y="513"/>
                  </a:moveTo>
                  <a:lnTo>
                    <a:pt x="12" y="590"/>
                  </a:lnTo>
                  <a:lnTo>
                    <a:pt x="0" y="590"/>
                  </a:lnTo>
                  <a:lnTo>
                    <a:pt x="0" y="513"/>
                  </a:lnTo>
                  <a:lnTo>
                    <a:pt x="12" y="513"/>
                  </a:lnTo>
                  <a:close/>
                  <a:moveTo>
                    <a:pt x="12" y="642"/>
                  </a:moveTo>
                  <a:lnTo>
                    <a:pt x="12" y="719"/>
                  </a:lnTo>
                  <a:lnTo>
                    <a:pt x="0" y="719"/>
                  </a:lnTo>
                  <a:lnTo>
                    <a:pt x="0" y="642"/>
                  </a:lnTo>
                  <a:lnTo>
                    <a:pt x="12" y="642"/>
                  </a:lnTo>
                  <a:close/>
                  <a:moveTo>
                    <a:pt x="12" y="770"/>
                  </a:moveTo>
                  <a:lnTo>
                    <a:pt x="12" y="847"/>
                  </a:lnTo>
                  <a:lnTo>
                    <a:pt x="0" y="847"/>
                  </a:lnTo>
                  <a:lnTo>
                    <a:pt x="0" y="770"/>
                  </a:lnTo>
                  <a:lnTo>
                    <a:pt x="12" y="770"/>
                  </a:lnTo>
                  <a:close/>
                  <a:moveTo>
                    <a:pt x="12" y="898"/>
                  </a:moveTo>
                  <a:lnTo>
                    <a:pt x="12" y="975"/>
                  </a:lnTo>
                  <a:lnTo>
                    <a:pt x="0" y="975"/>
                  </a:lnTo>
                  <a:lnTo>
                    <a:pt x="0" y="898"/>
                  </a:lnTo>
                  <a:lnTo>
                    <a:pt x="12" y="898"/>
                  </a:lnTo>
                  <a:close/>
                  <a:moveTo>
                    <a:pt x="12" y="1027"/>
                  </a:moveTo>
                  <a:lnTo>
                    <a:pt x="12" y="1103"/>
                  </a:lnTo>
                  <a:lnTo>
                    <a:pt x="0" y="1103"/>
                  </a:lnTo>
                  <a:lnTo>
                    <a:pt x="0" y="1027"/>
                  </a:lnTo>
                  <a:lnTo>
                    <a:pt x="12" y="1027"/>
                  </a:lnTo>
                  <a:close/>
                </a:path>
              </a:pathLst>
            </a:custGeom>
            <a:grpFill/>
            <a:ln w="1588" cap="flat">
              <a:solidFill>
                <a:srgbClr val="FFC000"/>
              </a:solidFill>
              <a:prstDash val="solid"/>
              <a:bevel/>
              <a:headEnd/>
              <a:tailEnd/>
            </a:ln>
          </p:spPr>
          <p:txBody>
            <a:bodyPr/>
            <a:lstStyle/>
            <a:p>
              <a:pPr>
                <a:defRPr/>
              </a:pPr>
              <a:endParaRPr lang="en-US"/>
            </a:p>
          </p:txBody>
        </p:sp>
        <p:sp>
          <p:nvSpPr>
            <p:cNvPr id="69" name="Line 49"/>
            <p:cNvSpPr>
              <a:spLocks noChangeShapeType="1"/>
            </p:cNvSpPr>
            <p:nvPr/>
          </p:nvSpPr>
          <p:spPr bwMode="auto">
            <a:xfrm flipV="1">
              <a:off x="6514860" y="1482726"/>
              <a:ext cx="538163" cy="2098675"/>
            </a:xfrm>
            <a:prstGeom prst="line">
              <a:avLst/>
            </a:prstGeom>
            <a:grpFill/>
            <a:ln w="19050" cap="flat">
              <a:solidFill>
                <a:srgbClr val="FFC000"/>
              </a:solidFill>
              <a:prstDash val="solid"/>
              <a:miter lim="800000"/>
              <a:headEnd/>
              <a:tailEnd/>
            </a:ln>
          </p:spPr>
          <p:txBody>
            <a:bodyPr/>
            <a:lstStyle/>
            <a:p>
              <a:pPr>
                <a:defRPr/>
              </a:pPr>
              <a:endParaRPr lang="en-US"/>
            </a:p>
          </p:txBody>
        </p:sp>
        <p:sp>
          <p:nvSpPr>
            <p:cNvPr id="70" name="Freeform 50"/>
            <p:cNvSpPr>
              <a:spLocks noEditPoints="1"/>
            </p:cNvSpPr>
            <p:nvPr/>
          </p:nvSpPr>
          <p:spPr bwMode="auto">
            <a:xfrm>
              <a:off x="6510098" y="3270251"/>
              <a:ext cx="547688" cy="320675"/>
            </a:xfrm>
            <a:custGeom>
              <a:avLst/>
              <a:gdLst>
                <a:gd name="T0" fmla="*/ 345 w 345"/>
                <a:gd name="T1" fmla="*/ 11 h 202"/>
                <a:gd name="T2" fmla="*/ 280 w 345"/>
                <a:gd name="T3" fmla="*/ 47 h 202"/>
                <a:gd name="T4" fmla="*/ 275 w 345"/>
                <a:gd name="T5" fmla="*/ 36 h 202"/>
                <a:gd name="T6" fmla="*/ 339 w 345"/>
                <a:gd name="T7" fmla="*/ 0 h 202"/>
                <a:gd name="T8" fmla="*/ 345 w 345"/>
                <a:gd name="T9" fmla="*/ 11 h 202"/>
                <a:gd name="T10" fmla="*/ 237 w 345"/>
                <a:gd name="T11" fmla="*/ 72 h 202"/>
                <a:gd name="T12" fmla="*/ 173 w 345"/>
                <a:gd name="T13" fmla="*/ 108 h 202"/>
                <a:gd name="T14" fmla="*/ 167 w 345"/>
                <a:gd name="T15" fmla="*/ 97 h 202"/>
                <a:gd name="T16" fmla="*/ 232 w 345"/>
                <a:gd name="T17" fmla="*/ 60 h 202"/>
                <a:gd name="T18" fmla="*/ 237 w 345"/>
                <a:gd name="T19" fmla="*/ 72 h 202"/>
                <a:gd name="T20" fmla="*/ 130 w 345"/>
                <a:gd name="T21" fmla="*/ 132 h 202"/>
                <a:gd name="T22" fmla="*/ 66 w 345"/>
                <a:gd name="T23" fmla="*/ 168 h 202"/>
                <a:gd name="T24" fmla="*/ 60 w 345"/>
                <a:gd name="T25" fmla="*/ 157 h 202"/>
                <a:gd name="T26" fmla="*/ 124 w 345"/>
                <a:gd name="T27" fmla="*/ 121 h 202"/>
                <a:gd name="T28" fmla="*/ 130 w 345"/>
                <a:gd name="T29" fmla="*/ 132 h 202"/>
                <a:gd name="T30" fmla="*/ 23 w 345"/>
                <a:gd name="T31" fmla="*/ 192 h 202"/>
                <a:gd name="T32" fmla="*/ 6 w 345"/>
                <a:gd name="T33" fmla="*/ 202 h 202"/>
                <a:gd name="T34" fmla="*/ 0 w 345"/>
                <a:gd name="T35" fmla="*/ 191 h 202"/>
                <a:gd name="T36" fmla="*/ 17 w 345"/>
                <a:gd name="T37" fmla="*/ 181 h 202"/>
                <a:gd name="T38" fmla="*/ 23 w 345"/>
                <a:gd name="T39"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 h="202">
                  <a:moveTo>
                    <a:pt x="345" y="11"/>
                  </a:moveTo>
                  <a:lnTo>
                    <a:pt x="280" y="47"/>
                  </a:lnTo>
                  <a:lnTo>
                    <a:pt x="275" y="36"/>
                  </a:lnTo>
                  <a:lnTo>
                    <a:pt x="339" y="0"/>
                  </a:lnTo>
                  <a:lnTo>
                    <a:pt x="345" y="11"/>
                  </a:lnTo>
                  <a:close/>
                  <a:moveTo>
                    <a:pt x="237" y="72"/>
                  </a:moveTo>
                  <a:lnTo>
                    <a:pt x="173" y="108"/>
                  </a:lnTo>
                  <a:lnTo>
                    <a:pt x="167" y="97"/>
                  </a:lnTo>
                  <a:lnTo>
                    <a:pt x="232" y="60"/>
                  </a:lnTo>
                  <a:lnTo>
                    <a:pt x="237" y="72"/>
                  </a:lnTo>
                  <a:close/>
                  <a:moveTo>
                    <a:pt x="130" y="132"/>
                  </a:moveTo>
                  <a:lnTo>
                    <a:pt x="66" y="168"/>
                  </a:lnTo>
                  <a:lnTo>
                    <a:pt x="60" y="157"/>
                  </a:lnTo>
                  <a:lnTo>
                    <a:pt x="124" y="121"/>
                  </a:lnTo>
                  <a:lnTo>
                    <a:pt x="130" y="132"/>
                  </a:lnTo>
                  <a:close/>
                  <a:moveTo>
                    <a:pt x="23" y="192"/>
                  </a:moveTo>
                  <a:lnTo>
                    <a:pt x="6" y="202"/>
                  </a:lnTo>
                  <a:lnTo>
                    <a:pt x="0" y="191"/>
                  </a:lnTo>
                  <a:lnTo>
                    <a:pt x="17" y="181"/>
                  </a:lnTo>
                  <a:lnTo>
                    <a:pt x="23" y="192"/>
                  </a:lnTo>
                  <a:close/>
                </a:path>
              </a:pathLst>
            </a:custGeom>
            <a:grpFill/>
            <a:ln w="1588" cap="flat">
              <a:solidFill>
                <a:srgbClr val="FFC000"/>
              </a:solidFill>
              <a:prstDash val="solid"/>
              <a:bevel/>
              <a:headEnd/>
              <a:tailEnd/>
            </a:ln>
          </p:spPr>
          <p:txBody>
            <a:bodyPr/>
            <a:lstStyle/>
            <a:p>
              <a:pPr>
                <a:defRPr/>
              </a:pPr>
              <a:endParaRPr lang="en-US"/>
            </a:p>
          </p:txBody>
        </p:sp>
      </p:grpSp>
      <p:grpSp>
        <p:nvGrpSpPr>
          <p:cNvPr id="15386" name="Group 58"/>
          <p:cNvGrpSpPr>
            <a:grpSpLocks/>
          </p:cNvGrpSpPr>
          <p:nvPr/>
        </p:nvGrpSpPr>
        <p:grpSpPr bwMode="auto">
          <a:xfrm>
            <a:off x="9432793" y="3384478"/>
            <a:ext cx="185738" cy="325437"/>
            <a:chOff x="4422" y="2057"/>
            <a:chExt cx="117" cy="205"/>
          </a:xfrm>
        </p:grpSpPr>
        <p:sp>
          <p:nvSpPr>
            <p:cNvPr id="15400" name="Oval 55"/>
            <p:cNvSpPr>
              <a:spLocks noChangeArrowheads="1"/>
            </p:cNvSpPr>
            <p:nvPr/>
          </p:nvSpPr>
          <p:spPr bwMode="auto">
            <a:xfrm>
              <a:off x="4429" y="2057"/>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401" name="Oval 56"/>
            <p:cNvSpPr>
              <a:spLocks noChangeArrowheads="1"/>
            </p:cNvSpPr>
            <p:nvPr/>
          </p:nvSpPr>
          <p:spPr bwMode="auto">
            <a:xfrm>
              <a:off x="4429" y="2057"/>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402" name="Rectangle 57"/>
            <p:cNvSpPr>
              <a:spLocks noChangeArrowheads="1"/>
            </p:cNvSpPr>
            <p:nvPr/>
          </p:nvSpPr>
          <p:spPr bwMode="auto">
            <a:xfrm>
              <a:off x="4422" y="206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a:solidFill>
                    <a:srgbClr val="FFFF00"/>
                  </a:solidFill>
                  <a:latin typeface="Times New Roman" panose="02020603050405020304" pitchFamily="18" charset="0"/>
                </a:rPr>
                <a:t>O</a:t>
              </a:r>
              <a:endParaRPr lang="en-US" altLang="en-US" sz="2000"/>
            </a:p>
          </p:txBody>
        </p:sp>
      </p:grpSp>
      <p:sp>
        <p:nvSpPr>
          <p:cNvPr id="15387" name="Oval 59"/>
          <p:cNvSpPr>
            <a:spLocks noChangeArrowheads="1"/>
          </p:cNvSpPr>
          <p:nvPr/>
        </p:nvSpPr>
        <p:spPr bwMode="auto">
          <a:xfrm>
            <a:off x="8334243" y="3374953"/>
            <a:ext cx="19050" cy="2063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388" name="Oval 60"/>
          <p:cNvSpPr>
            <a:spLocks noChangeArrowheads="1"/>
          </p:cNvSpPr>
          <p:nvPr/>
        </p:nvSpPr>
        <p:spPr bwMode="auto">
          <a:xfrm>
            <a:off x="10493243" y="3284464"/>
            <a:ext cx="19050" cy="20638"/>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15389" name="Group 63"/>
          <p:cNvGrpSpPr>
            <a:grpSpLocks/>
          </p:cNvGrpSpPr>
          <p:nvPr/>
        </p:nvGrpSpPr>
        <p:grpSpPr bwMode="auto">
          <a:xfrm>
            <a:off x="8340593" y="3398764"/>
            <a:ext cx="25400" cy="26988"/>
            <a:chOff x="3734" y="2066"/>
            <a:chExt cx="16" cy="17"/>
          </a:xfrm>
        </p:grpSpPr>
        <p:sp>
          <p:nvSpPr>
            <p:cNvPr id="15398" name="Oval 61"/>
            <p:cNvSpPr>
              <a:spLocks noChangeArrowheads="1"/>
            </p:cNvSpPr>
            <p:nvPr/>
          </p:nvSpPr>
          <p:spPr bwMode="auto">
            <a:xfrm>
              <a:off x="3734" y="2066"/>
              <a:ext cx="16" cy="17"/>
            </a:xfrm>
            <a:prstGeom prst="ellipse">
              <a:avLst/>
            </a:prstGeom>
            <a:solidFill>
              <a:srgbClr val="FFFF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5399" name="Oval 62"/>
            <p:cNvSpPr>
              <a:spLocks noChangeArrowheads="1"/>
            </p:cNvSpPr>
            <p:nvPr/>
          </p:nvSpPr>
          <p:spPr bwMode="auto">
            <a:xfrm>
              <a:off x="3734" y="2066"/>
              <a:ext cx="16" cy="17"/>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sp>
        <p:nvSpPr>
          <p:cNvPr id="3" name="TextBox 2"/>
          <p:cNvSpPr txBox="1"/>
          <p:nvPr/>
        </p:nvSpPr>
        <p:spPr>
          <a:xfrm>
            <a:off x="9303411" y="1224737"/>
            <a:ext cx="258763" cy="461665"/>
          </a:xfrm>
          <a:prstGeom prst="rect">
            <a:avLst/>
          </a:prstGeom>
          <a:noFill/>
        </p:spPr>
        <p:txBody>
          <a:bodyPr wrap="square" rtlCol="0">
            <a:spAutoFit/>
          </a:bodyPr>
          <a:lstStyle/>
          <a:p>
            <a:r>
              <a:rPr lang="vi-VN" sz="2400" dirty="0">
                <a:solidFill>
                  <a:srgbClr val="FFFF00"/>
                </a:solidFill>
              </a:rPr>
              <a:t>A</a:t>
            </a:r>
            <a:endParaRPr lang="en-US" sz="2400" dirty="0">
              <a:solidFill>
                <a:srgbClr val="FFFF00"/>
              </a:solidFill>
            </a:endParaRPr>
          </a:p>
        </p:txBody>
      </p:sp>
      <mc:AlternateContent xmlns:mc="http://schemas.openxmlformats.org/markup-compatibility/2006" xmlns:a14="http://schemas.microsoft.com/office/drawing/2010/main">
        <mc:Choice Requires="a14">
          <p:sp>
            <p:nvSpPr>
              <p:cNvPr id="4" name="Rectangle 3"/>
              <p:cNvSpPr/>
              <p:nvPr/>
            </p:nvSpPr>
            <p:spPr>
              <a:xfrm>
                <a:off x="8871293" y="2426232"/>
                <a:ext cx="4523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smtClean="0">
                          <a:solidFill>
                            <a:schemeClr val="bg1"/>
                          </a:solidFill>
                          <a:latin typeface="Cambria Math" panose="02040503050406030204" pitchFamily="18" charset="0"/>
                        </a:rPr>
                        <m:t>𝓁</m:t>
                      </m:r>
                    </m:oMath>
                  </m:oMathPara>
                </a14:m>
                <a:endParaRPr lang="en-US" sz="28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871293" y="2426232"/>
                <a:ext cx="452368" cy="523220"/>
              </a:xfrm>
              <a:prstGeom prst="rect">
                <a:avLst/>
              </a:prstGeom>
              <a:blipFill rotWithShape="0">
                <a:blip r:embed="rId11"/>
                <a:stretch>
                  <a:fillRect/>
                </a:stretch>
              </a:blipFill>
            </p:spPr>
            <p:txBody>
              <a:bodyPr/>
              <a:lstStyle/>
              <a:p>
                <a:r>
                  <a:rPr lang="en-US">
                    <a:noFill/>
                  </a:rPr>
                  <a:t> </a:t>
                </a:r>
              </a:p>
            </p:txBody>
          </p:sp>
        </mc:Fallback>
      </mc:AlternateContent>
      <p:grpSp>
        <p:nvGrpSpPr>
          <p:cNvPr id="45" name="Group 44"/>
          <p:cNvGrpSpPr/>
          <p:nvPr/>
        </p:nvGrpSpPr>
        <p:grpSpPr>
          <a:xfrm>
            <a:off x="7922291" y="4235981"/>
            <a:ext cx="3984843" cy="2082006"/>
            <a:chOff x="1717447" y="4380584"/>
            <a:chExt cx="3984843" cy="2082006"/>
          </a:xfrm>
        </p:grpSpPr>
        <p:sp>
          <p:nvSpPr>
            <p:cNvPr id="46" name="Rectangle 45"/>
            <p:cNvSpPr/>
            <p:nvPr/>
          </p:nvSpPr>
          <p:spPr>
            <a:xfrm>
              <a:off x="1717447" y="4380584"/>
              <a:ext cx="3984843" cy="208200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Rectangle 46"/>
                <p:cNvSpPr/>
                <p:nvPr/>
              </p:nvSpPr>
              <p:spPr>
                <a:xfrm>
                  <a:off x="3102360" y="4597856"/>
                  <a:ext cx="2341795" cy="1781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rgbClr val="FFFF00"/>
                                </a:solidFill>
                                <a:latin typeface="Cambria Math" panose="02040503050406030204" pitchFamily="18" charset="0"/>
                              </a:rPr>
                            </m:ctrlPr>
                          </m:mPr>
                          <m:mr>
                            <m:e>
                              <m:r>
                                <a:rPr lang="en-US" sz="2800">
                                  <a:solidFill>
                                    <a:srgbClr val="FFFF00"/>
                                  </a:solidFill>
                                  <a:latin typeface="Cambria Math" panose="02040503050406030204" pitchFamily="18" charset="0"/>
                                </a:rPr>
                                <m:t>𝓁</m:t>
                              </m:r>
                              <m:r>
                                <a:rPr lang="en-US" sz="2800" i="0">
                                  <a:solidFill>
                                    <a:srgbClr val="FFFF00"/>
                                  </a:solidFill>
                                  <a:latin typeface="Cambria Math" panose="02040503050406030204" pitchFamily="18" charset="0"/>
                                </a:rPr>
                                <m:t>=</m:t>
                              </m:r>
                              <m:rad>
                                <m:radPr>
                                  <m:degHide m:val="on"/>
                                  <m:ctrlPr>
                                    <a:rPr lang="en-US" sz="2800" i="1">
                                      <a:solidFill>
                                        <a:srgbClr val="FFFF00"/>
                                      </a:solidFill>
                                      <a:latin typeface="Cambria Math" panose="02040503050406030204" pitchFamily="18" charset="0"/>
                                    </a:rPr>
                                  </m:ctrlPr>
                                </m:radPr>
                                <m:deg/>
                                <m:e>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panose="02040503050406030204" pitchFamily="18" charset="0"/>
                                        </a:rPr>
                                        <m:t>h</m:t>
                                      </m:r>
                                    </m:e>
                                    <m:sup>
                                      <m:r>
                                        <a:rPr lang="en-US" sz="2800" i="0">
                                          <a:solidFill>
                                            <a:srgbClr val="FFFF00"/>
                                          </a:solidFill>
                                          <a:latin typeface="Cambria Math" panose="02040503050406030204" pitchFamily="18" charset="0"/>
                                        </a:rPr>
                                        <m:t>2</m:t>
                                      </m:r>
                                    </m:sup>
                                  </m:sSup>
                                  <m:r>
                                    <a:rPr lang="en-US" sz="2800" i="0">
                                      <a:solidFill>
                                        <a:srgbClr val="FFFF00"/>
                                      </a:solidFill>
                                      <a:latin typeface="Cambria Math" panose="02040503050406030204" pitchFamily="18" charset="0"/>
                                    </a:rPr>
                                    <m:t>+</m:t>
                                  </m:r>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panose="02040503050406030204" pitchFamily="18" charset="0"/>
                                        </a:rPr>
                                        <m:t>𝑟</m:t>
                                      </m:r>
                                    </m:e>
                                    <m:sup>
                                      <m:r>
                                        <a:rPr lang="en-US" sz="2800" i="0">
                                          <a:solidFill>
                                            <a:srgbClr val="FFFF00"/>
                                          </a:solidFill>
                                          <a:latin typeface="Cambria Math" panose="02040503050406030204" pitchFamily="18" charset="0"/>
                                        </a:rPr>
                                        <m:t>2</m:t>
                                      </m:r>
                                    </m:sup>
                                  </m:sSup>
                                </m:e>
                              </m:rad>
                            </m:e>
                          </m:mr>
                          <m:mr>
                            <m:e>
                              <m:r>
                                <a:rPr lang="en-US" sz="2800" i="1">
                                  <a:solidFill>
                                    <a:srgbClr val="FFFF00"/>
                                  </a:solidFill>
                                  <a:latin typeface="Cambria Math" panose="02040503050406030204" pitchFamily="18" charset="0"/>
                                </a:rPr>
                                <m:t>h</m:t>
                              </m:r>
                              <m:r>
                                <a:rPr lang="en-US" sz="2800" i="0">
                                  <a:solidFill>
                                    <a:srgbClr val="FFFF00"/>
                                  </a:solidFill>
                                  <a:latin typeface="Cambria Math" panose="02040503050406030204" pitchFamily="18" charset="0"/>
                                </a:rPr>
                                <m:t>=</m:t>
                              </m:r>
                              <m:rad>
                                <m:radPr>
                                  <m:degHide m:val="on"/>
                                  <m:ctrlPr>
                                    <a:rPr lang="en-US" sz="2800" i="1">
                                      <a:solidFill>
                                        <a:srgbClr val="FFFF00"/>
                                      </a:solidFill>
                                      <a:latin typeface="Cambria Math" panose="02040503050406030204" pitchFamily="18" charset="0"/>
                                    </a:rPr>
                                  </m:ctrlPr>
                                </m:radPr>
                                <m:deg/>
                                <m:e>
                                  <m:sSup>
                                    <m:sSupPr>
                                      <m:ctrlPr>
                                        <a:rPr lang="en-US" sz="2800" i="1">
                                          <a:solidFill>
                                            <a:srgbClr val="FFFF00"/>
                                          </a:solidFill>
                                          <a:latin typeface="Cambria Math" panose="02040503050406030204" pitchFamily="18" charset="0"/>
                                        </a:rPr>
                                      </m:ctrlPr>
                                    </m:sSupPr>
                                    <m:e>
                                      <m:r>
                                        <a:rPr lang="en-US" sz="2800" i="0">
                                          <a:solidFill>
                                            <a:srgbClr val="FFFF00"/>
                                          </a:solidFill>
                                          <a:latin typeface="Cambria Math" panose="02040503050406030204" pitchFamily="18" charset="0"/>
                                        </a:rPr>
                                        <m:t>𝓁</m:t>
                                      </m:r>
                                    </m:e>
                                    <m:sup>
                                      <m:r>
                                        <a:rPr lang="en-US" sz="2800" i="0">
                                          <a:solidFill>
                                            <a:srgbClr val="FFFF00"/>
                                          </a:solidFill>
                                          <a:latin typeface="Cambria Math" panose="02040503050406030204" pitchFamily="18" charset="0"/>
                                        </a:rPr>
                                        <m:t>2</m:t>
                                      </m:r>
                                    </m:sup>
                                  </m:sSup>
                                  <m:r>
                                    <a:rPr lang="en-US" sz="2800" i="0">
                                      <a:solidFill>
                                        <a:srgbClr val="FFFF00"/>
                                      </a:solidFill>
                                      <a:latin typeface="Cambria Math" panose="02040503050406030204" pitchFamily="18" charset="0"/>
                                    </a:rPr>
                                    <m:t>−</m:t>
                                  </m:r>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panose="02040503050406030204" pitchFamily="18" charset="0"/>
                                        </a:rPr>
                                        <m:t>𝑟</m:t>
                                      </m:r>
                                    </m:e>
                                    <m:sup>
                                      <m:r>
                                        <a:rPr lang="en-US" sz="2800" i="0">
                                          <a:solidFill>
                                            <a:srgbClr val="FFFF00"/>
                                          </a:solidFill>
                                          <a:latin typeface="Cambria Math" panose="02040503050406030204" pitchFamily="18" charset="0"/>
                                        </a:rPr>
                                        <m:t>2</m:t>
                                      </m:r>
                                    </m:sup>
                                  </m:sSup>
                                </m:e>
                              </m:rad>
                            </m:e>
                          </m:mr>
                          <m:mr>
                            <m:e>
                              <m:r>
                                <a:rPr lang="en-US" sz="2800" i="1">
                                  <a:solidFill>
                                    <a:srgbClr val="FFFF00"/>
                                  </a:solidFill>
                                  <a:latin typeface="Cambria Math" panose="02040503050406030204" pitchFamily="18" charset="0"/>
                                </a:rPr>
                                <m:t>𝑟</m:t>
                              </m:r>
                              <m:r>
                                <a:rPr lang="en-US" sz="2800" i="0">
                                  <a:solidFill>
                                    <a:srgbClr val="FFFF00"/>
                                  </a:solidFill>
                                  <a:latin typeface="Cambria Math" panose="02040503050406030204" pitchFamily="18" charset="0"/>
                                </a:rPr>
                                <m:t>=</m:t>
                              </m:r>
                              <m:rad>
                                <m:radPr>
                                  <m:degHide m:val="on"/>
                                  <m:ctrlPr>
                                    <a:rPr lang="en-US" sz="2800" i="1">
                                      <a:solidFill>
                                        <a:srgbClr val="FFFF00"/>
                                      </a:solidFill>
                                      <a:latin typeface="Cambria Math" panose="02040503050406030204" pitchFamily="18" charset="0"/>
                                    </a:rPr>
                                  </m:ctrlPr>
                                </m:radPr>
                                <m:deg/>
                                <m:e>
                                  <m:sSup>
                                    <m:sSupPr>
                                      <m:ctrlPr>
                                        <a:rPr lang="en-US" sz="2800" i="1">
                                          <a:solidFill>
                                            <a:srgbClr val="FFFF00"/>
                                          </a:solidFill>
                                          <a:latin typeface="Cambria Math" panose="02040503050406030204" pitchFamily="18" charset="0"/>
                                        </a:rPr>
                                      </m:ctrlPr>
                                    </m:sSupPr>
                                    <m:e>
                                      <m:r>
                                        <a:rPr lang="en-US" sz="2800" i="0">
                                          <a:solidFill>
                                            <a:srgbClr val="FFFF00"/>
                                          </a:solidFill>
                                          <a:latin typeface="Cambria Math" panose="02040503050406030204" pitchFamily="18" charset="0"/>
                                        </a:rPr>
                                        <m:t>𝓁</m:t>
                                      </m:r>
                                    </m:e>
                                    <m:sup>
                                      <m:r>
                                        <a:rPr lang="en-US" sz="2800" i="0">
                                          <a:solidFill>
                                            <a:srgbClr val="FFFF00"/>
                                          </a:solidFill>
                                          <a:latin typeface="Cambria Math" panose="02040503050406030204" pitchFamily="18" charset="0"/>
                                        </a:rPr>
                                        <m:t>2</m:t>
                                      </m:r>
                                    </m:sup>
                                  </m:sSup>
                                  <m:r>
                                    <a:rPr lang="en-US" sz="2800" i="0">
                                      <a:solidFill>
                                        <a:srgbClr val="FFFF00"/>
                                      </a:solidFill>
                                      <a:latin typeface="Cambria Math" panose="02040503050406030204" pitchFamily="18" charset="0"/>
                                    </a:rPr>
                                    <m:t>−</m:t>
                                  </m:r>
                                  <m:sSup>
                                    <m:sSupPr>
                                      <m:ctrlPr>
                                        <a:rPr lang="en-US" sz="2800" i="1">
                                          <a:solidFill>
                                            <a:srgbClr val="FFFF00"/>
                                          </a:solidFill>
                                          <a:latin typeface="Cambria Math" panose="02040503050406030204" pitchFamily="18" charset="0"/>
                                        </a:rPr>
                                      </m:ctrlPr>
                                    </m:sSupPr>
                                    <m:e>
                                      <m:r>
                                        <a:rPr lang="en-US" sz="2800" i="1">
                                          <a:solidFill>
                                            <a:srgbClr val="FFFF00"/>
                                          </a:solidFill>
                                          <a:latin typeface="Cambria Math" panose="02040503050406030204" pitchFamily="18" charset="0"/>
                                        </a:rPr>
                                        <m:t>h</m:t>
                                      </m:r>
                                    </m:e>
                                    <m:sup>
                                      <m:r>
                                        <a:rPr lang="en-US" sz="2800" i="0">
                                          <a:solidFill>
                                            <a:srgbClr val="FFFF00"/>
                                          </a:solidFill>
                                          <a:latin typeface="Cambria Math" panose="02040503050406030204" pitchFamily="18" charset="0"/>
                                        </a:rPr>
                                        <m:t>2</m:t>
                                      </m:r>
                                    </m:sup>
                                  </m:sSup>
                                </m:e>
                              </m:rad>
                            </m:e>
                          </m:mr>
                        </m:m>
                      </m:oMath>
                    </m:oMathPara>
                  </a14:m>
                  <a:endParaRPr lang="en-US" sz="2800" dirty="0">
                    <a:solidFill>
                      <a:srgbClr val="FFFF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3102360" y="4597856"/>
                  <a:ext cx="2341795" cy="1781513"/>
                </a:xfrm>
                <a:prstGeom prst="rect">
                  <a:avLst/>
                </a:prstGeom>
                <a:blipFill rotWithShape="0">
                  <a:blip r:embed="rId12"/>
                  <a:stretch>
                    <a:fillRect/>
                  </a:stretch>
                </a:blipFill>
              </p:spPr>
              <p:txBody>
                <a:bodyPr/>
                <a:lstStyle/>
                <a:p>
                  <a:r>
                    <a:rPr lang="en-US">
                      <a:noFill/>
                    </a:rPr>
                    <a:t> </a:t>
                  </a:r>
                </a:p>
              </p:txBody>
            </p:sp>
          </mc:Fallback>
        </mc:AlternateContent>
      </p:grpSp>
      <p:sp>
        <p:nvSpPr>
          <p:cNvPr id="44" name="TextBox 43"/>
          <p:cNvSpPr txBox="1"/>
          <p:nvPr/>
        </p:nvSpPr>
        <p:spPr>
          <a:xfrm>
            <a:off x="7930584" y="4322877"/>
            <a:ext cx="1505005" cy="954107"/>
          </a:xfrm>
          <a:prstGeom prst="rect">
            <a:avLst/>
          </a:prstGeom>
          <a:noFill/>
        </p:spPr>
        <p:txBody>
          <a:bodyPr wrap="square" rtlCol="0">
            <a:spAutoFit/>
          </a:bodyPr>
          <a:lstStyle/>
          <a:p>
            <a:pPr marL="285750" indent="-285750">
              <a:buFont typeface="Wingdings" panose="05000000000000000000" pitchFamily="2" charset="2"/>
              <a:buChar char="Ø"/>
            </a:pPr>
            <a:r>
              <a:rPr lang="vi-VN" sz="2800" dirty="0">
                <a:solidFill>
                  <a:srgbClr val="FFFF00"/>
                </a:solidFill>
              </a:rPr>
              <a:t>Chú ý</a:t>
            </a:r>
          </a:p>
          <a:p>
            <a:endParaRPr lang="en-US" sz="2800" dirty="0">
              <a:solidFill>
                <a:srgbClr val="FFFF00"/>
              </a:solidFill>
            </a:endParaRPr>
          </a:p>
        </p:txBody>
      </p:sp>
    </p:spTree>
    <p:extLst>
      <p:ext uri="{BB962C8B-B14F-4D97-AF65-F5344CB8AC3E}">
        <p14:creationId xmlns:p14="http://schemas.microsoft.com/office/powerpoint/2010/main" val="73370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arn(inVertic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arn(inVertical)">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arn(inVertical)">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barn(inVertical)">
                                      <p:cBhvr>
                                        <p:cTn id="22" dur="500"/>
                                        <p:tgtEl>
                                          <p:spTgt spid="1536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3">
                                            <p:txEl>
                                              <p:pRg st="2" end="2"/>
                                            </p:txEl>
                                          </p:spTgt>
                                        </p:tgtEl>
                                        <p:attrNameLst>
                                          <p:attrName>style.visibility</p:attrName>
                                        </p:attrNameLst>
                                      </p:cBhvr>
                                      <p:to>
                                        <p:strVal val="visible"/>
                                      </p:to>
                                    </p:set>
                                    <p:animEffect transition="in" filter="barn(inVertical)">
                                      <p:cBhvr>
                                        <p:cTn id="27" dur="500"/>
                                        <p:tgtEl>
                                          <p:spTgt spid="153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369"/>
                                        </p:tgtEl>
                                        <p:attrNameLst>
                                          <p:attrName>style.visibility</p:attrName>
                                        </p:attrNameLst>
                                      </p:cBhvr>
                                      <p:to>
                                        <p:strVal val="visible"/>
                                      </p:to>
                                    </p:set>
                                    <p:animEffect transition="in" filter="barn(inVertical)">
                                      <p:cBhvr>
                                        <p:cTn id="57" dur="500"/>
                                        <p:tgtEl>
                                          <p:spTgt spid="1536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370"/>
                                        </p:tgtEl>
                                        <p:attrNameLst>
                                          <p:attrName>style.visibility</p:attrName>
                                        </p:attrNameLst>
                                      </p:cBhvr>
                                      <p:to>
                                        <p:strVal val="visible"/>
                                      </p:to>
                                    </p:set>
                                    <p:animEffect transition="in" filter="barn(inVertical)">
                                      <p:cBhvr>
                                        <p:cTn id="62" dur="500"/>
                                        <p:tgtEl>
                                          <p:spTgt spid="1537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5376"/>
                                        </p:tgtEl>
                                        <p:attrNameLst>
                                          <p:attrName>style.visibility</p:attrName>
                                        </p:attrNameLst>
                                      </p:cBhvr>
                                      <p:to>
                                        <p:strVal val="visible"/>
                                      </p:to>
                                    </p:set>
                                    <p:animEffect transition="in" filter="barn(inVertical)">
                                      <p:cBhvr>
                                        <p:cTn id="82" dur="500"/>
                                        <p:tgtEl>
                                          <p:spTgt spid="153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arn(inVertic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barn(inVertical)">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barn(inVertical)">
                                      <p:cBhvr>
                                        <p:cTn id="10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369" grpId="0"/>
      <p:bldP spid="15370" grpId="0"/>
      <p:bldP spid="19" grpId="0" animBg="1"/>
      <p:bldP spid="20" grpId="0" animBg="1"/>
      <p:bldP spid="21" grpId="0" animBg="1"/>
      <p:bldP spid="15376" grpId="0"/>
      <p:bldP spid="23" grpId="0" animBg="1"/>
      <p:bldP spid="24" grpId="0" animBg="1"/>
      <p:bldP spid="26" grpId="0" animBg="1"/>
      <p:bldP spid="15364" grpId="0"/>
      <p:bldP spid="15365" grpId="0"/>
      <p:bldP spid="4"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2067</TotalTime>
  <Words>1407</Words>
  <Application>Microsoft Office PowerPoint</Application>
  <PresentationFormat>Widescreen</PresentationFormat>
  <Paragraphs>301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.VnArial</vt:lpstr>
      <vt:lpstr>Arial</vt:lpstr>
      <vt:lpstr>Calibri</vt:lpstr>
      <vt:lpstr>Calibri Light</vt:lpstr>
      <vt:lpstr>Cambria Math</vt:lpstr>
      <vt:lpstr>Times New Roman</vt:lpstr>
      <vt:lpstr>Wingdings</vt:lpstr>
      <vt:lpstr>Office Theme</vt:lpstr>
      <vt:lpstr>PowerPoint Presentation</vt:lpstr>
      <vt:lpstr>Những vật thể này mang hình dạng  hình không gian nào ? </vt:lpstr>
      <vt:lpstr>1. Hình nón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vật thể quanh ta mang hình dạng hình nón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HONG VAN</dc:creator>
  <cp:lastModifiedBy>CHU THU</cp:lastModifiedBy>
  <cp:revision>112</cp:revision>
  <dcterms:created xsi:type="dcterms:W3CDTF">2020-04-12T07:39:18Z</dcterms:created>
  <dcterms:modified xsi:type="dcterms:W3CDTF">2023-02-17T23:22:43Z</dcterms:modified>
</cp:coreProperties>
</file>