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608" r:id="rId2"/>
    <p:sldId id="543" r:id="rId3"/>
    <p:sldId id="555" r:id="rId4"/>
    <p:sldId id="556" r:id="rId5"/>
    <p:sldId id="503" r:id="rId6"/>
    <p:sldId id="583" r:id="rId7"/>
    <p:sldId id="497" r:id="rId8"/>
    <p:sldId id="549" r:id="rId9"/>
    <p:sldId id="557" r:id="rId10"/>
    <p:sldId id="559" r:id="rId11"/>
    <p:sldId id="558" r:id="rId12"/>
    <p:sldId id="560" r:id="rId13"/>
    <p:sldId id="584" r:id="rId14"/>
    <p:sldId id="586" r:id="rId15"/>
    <p:sldId id="585" r:id="rId16"/>
    <p:sldId id="561" r:id="rId17"/>
    <p:sldId id="562" r:id="rId18"/>
    <p:sldId id="563" r:id="rId19"/>
    <p:sldId id="606" r:id="rId20"/>
    <p:sldId id="587" r:id="rId21"/>
    <p:sldId id="566" r:id="rId22"/>
    <p:sldId id="542" r:id="rId23"/>
    <p:sldId id="5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CCFF"/>
    <a:srgbClr val="0D30DD"/>
    <a:srgbClr val="00FF00"/>
    <a:srgbClr val="BCFCD4"/>
    <a:srgbClr val="99FF66"/>
    <a:srgbClr val="33CCFF"/>
    <a:srgbClr val="F11BAA"/>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70" d="100"/>
          <a:sy n="70" d="100"/>
        </p:scale>
        <p:origin x="744"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000" b="1" dirty="0" smtClean="0">
              <a:latin typeface="Cambria" pitchFamily="18" charset="0"/>
              <a:ea typeface="Cambria" pitchFamily="18" charset="0"/>
            </a:rPr>
            <a:t>4 </a:t>
          </a:r>
          <a:r>
            <a:rPr lang="en-US" sz="2000" b="1" dirty="0" err="1" smtClean="0">
              <a:latin typeface="Cambria" pitchFamily="18" charset="0"/>
              <a:ea typeface="Cambria" pitchFamily="18" charset="0"/>
            </a:rPr>
            <a:t>đặc</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điểm</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chung</a:t>
          </a:r>
          <a:endParaRPr lang="en-US" sz="20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r>
            <a:rPr lang="vi-VN" sz="2000" dirty="0" smtClean="0">
              <a:latin typeface="Cambria" pitchFamily="18" charset="0"/>
              <a:ea typeface="Cambria" pitchFamily="18" charset="0"/>
            </a:rPr>
            <a:t>Địa hình đồi núi chiếm ưu thế</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r>
            <a:rPr lang="vi-VN" sz="2000" dirty="0" smtClean="0">
              <a:latin typeface="Cambria" pitchFamily="18" charset="0"/>
              <a:ea typeface="Cambria" pitchFamily="18" charset="0"/>
            </a:rPr>
            <a:t>Địa hình có 2 hướng chính là TB-ĐN và vòng cung.</a:t>
          </a:r>
          <a:endParaRPr lang="en-US" sz="20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r>
            <a:rPr lang="en-US" sz="2000" dirty="0" err="1" smtClean="0">
              <a:latin typeface="Cambria" pitchFamily="18" charset="0"/>
              <a:ea typeface="Cambria" pitchFamily="18" charset="0"/>
            </a:rPr>
            <a:t>Địa</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hình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có</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tính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chất</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bậc</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khá</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rõ</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rệt</a:t>
          </a:r>
          <a:endParaRPr lang="en-US" sz="20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r>
            <a:rPr lang="vi-VN" sz="2000" dirty="0" smtClean="0">
              <a:latin typeface="Cambria" pitchFamily="18" charset="0"/>
              <a:ea typeface="Cambria" pitchFamily="18" charset="0"/>
            </a:rPr>
            <a:t>Địa hình chịu tác động của khí hậu nhiệt đới ẩm gió mùa và con người</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t>
        <a:bodyPr/>
        <a:lstStyle/>
        <a:p>
          <a:endParaRPr lang="en-US"/>
        </a:p>
      </dgm:t>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t>
        <a:bodyPr/>
        <a:lstStyle/>
        <a:p>
          <a:endParaRPr lang="en-US"/>
        </a:p>
      </dgm:t>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t>
        <a:bodyPr/>
        <a:lstStyle/>
        <a:p>
          <a:endParaRPr lang="en-US"/>
        </a:p>
      </dgm:t>
    </dgm:pt>
    <dgm:pt modelId="{2BE94A9D-F048-47D5-ADF2-709C6A945307}" type="pres">
      <dgm:prSet presAssocID="{0ABB49B6-8467-42F6-AC15-344F799C1469}" presName="connTx" presStyleLbl="parChTrans1D2" presStyleIdx="0" presStyleCnt="4"/>
      <dgm:spPr/>
      <dgm:t>
        <a:bodyPr/>
        <a:lstStyle/>
        <a:p>
          <a:endParaRPr lang="en-US"/>
        </a:p>
      </dgm:t>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t>
        <a:bodyPr/>
        <a:lstStyle/>
        <a:p>
          <a:endParaRPr lang="en-US"/>
        </a:p>
      </dgm:t>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t>
        <a:bodyPr/>
        <a:lstStyle/>
        <a:p>
          <a:endParaRPr lang="en-US"/>
        </a:p>
      </dgm:t>
    </dgm:pt>
    <dgm:pt modelId="{B71E18EA-A9F5-46B8-ABA7-9EFB15559447}" type="pres">
      <dgm:prSet presAssocID="{2CE944B4-E07C-4AA5-B3DB-75EC19A3B065}" presName="connTx" presStyleLbl="parChTrans1D2" presStyleIdx="1" presStyleCnt="4"/>
      <dgm:spPr/>
      <dgm:t>
        <a:bodyPr/>
        <a:lstStyle/>
        <a:p>
          <a:endParaRPr lang="en-US"/>
        </a:p>
      </dgm:t>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t>
        <a:bodyPr/>
        <a:lstStyle/>
        <a:p>
          <a:endParaRPr lang="en-US"/>
        </a:p>
      </dgm:t>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t>
        <a:bodyPr/>
        <a:lstStyle/>
        <a:p>
          <a:endParaRPr lang="en-US"/>
        </a:p>
      </dgm:t>
    </dgm:pt>
    <dgm:pt modelId="{0F735E1D-8DE0-4FED-A1AD-7F2CCD5A702A}" type="pres">
      <dgm:prSet presAssocID="{33505401-C1B2-4468-B86E-70745E096832}" presName="connTx" presStyleLbl="parChTrans1D2" presStyleIdx="2" presStyleCnt="4"/>
      <dgm:spPr/>
      <dgm:t>
        <a:bodyPr/>
        <a:lstStyle/>
        <a:p>
          <a:endParaRPr lang="en-US"/>
        </a:p>
      </dgm:t>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t>
        <a:bodyPr/>
        <a:lstStyle/>
        <a:p>
          <a:endParaRPr lang="en-US"/>
        </a:p>
      </dgm:t>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t>
        <a:bodyPr/>
        <a:lstStyle/>
        <a:p>
          <a:endParaRPr lang="en-US"/>
        </a:p>
      </dgm:t>
    </dgm:pt>
    <dgm:pt modelId="{6B664DAE-CFAB-4EB3-86DA-BCD831827A4A}" type="pres">
      <dgm:prSet presAssocID="{D9234A93-74FC-4F5B-939C-6F0E7B5BDCE9}" presName="connTx" presStyleLbl="parChTrans1D2" presStyleIdx="3" presStyleCnt="4"/>
      <dgm:spPr/>
      <dgm:t>
        <a:bodyPr/>
        <a:lstStyle/>
        <a:p>
          <a:endParaRPr lang="en-US"/>
        </a:p>
      </dgm:t>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t>
        <a:bodyPr/>
        <a:lstStyle/>
        <a:p>
          <a:endParaRPr lang="en-US"/>
        </a:p>
      </dgm:t>
    </dgm:pt>
    <dgm:pt modelId="{C08F3E70-20F6-44F0-BBA8-1C543AEDE795}" type="pres">
      <dgm:prSet presAssocID="{25165AF8-05A7-4DB1-BE9E-0A6D21ED0147}" presName="level3hierChild" presStyleCnt="0"/>
      <dgm:spPr/>
    </dgm:pt>
  </dgm:ptLst>
  <dgm:cxnLst>
    <dgm:cxn modelId="{99AEBE31-15D0-48C2-BD6D-0B59C40D6C35}" type="presOf" srcId="{0ABB49B6-8467-42F6-AC15-344F799C1469}" destId="{CD7C0DA7-4673-430F-B17D-F4A6D0CF8E78}" srcOrd="0" destOrd="0" presId="urn:microsoft.com/office/officeart/2005/8/layout/hierarchy2"/>
    <dgm:cxn modelId="{0B2DDD8A-FBF9-4012-9F96-DE4DE095A627}" srcId="{BFCC809B-7BA7-4A0D-B695-0E9D47EC411D}" destId="{7AB79125-B231-4799-84D0-EB928BE69659}" srcOrd="0" destOrd="0" parTransId="{0ABB49B6-8467-42F6-AC15-344F799C1469}" sibTransId="{A9C86BCE-F87D-45BD-B7F1-D74414AF9C10}"/>
    <dgm:cxn modelId="{80479130-C74F-41A2-A30D-4352F3B470A5}" type="presOf" srcId="{D9234A93-74FC-4F5B-939C-6F0E7B5BDCE9}" destId="{6B664DAE-CFAB-4EB3-86DA-BCD831827A4A}" srcOrd="1"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1FEB5100-326C-46CC-9C21-82B20147C3FE}" type="presOf" srcId="{F72E7E77-CB09-42AF-ACC5-792126FFCA2E}" destId="{194FA8BE-403B-4438-BA10-D5FA171165B8}" srcOrd="0" destOrd="0" presId="urn:microsoft.com/office/officeart/2005/8/layout/hierarchy2"/>
    <dgm:cxn modelId="{1B244CEE-EAD4-4CEE-BEB8-DE470AB0417B}" type="presOf" srcId="{33505401-C1B2-4468-B86E-70745E096832}" destId="{0F735E1D-8DE0-4FED-A1AD-7F2CCD5A702A}" srcOrd="1" destOrd="0" presId="urn:microsoft.com/office/officeart/2005/8/layout/hierarchy2"/>
    <dgm:cxn modelId="{6A8F592C-CB75-4108-B53D-D6FF1D18C46D}" type="presOf" srcId="{BFCC809B-7BA7-4A0D-B695-0E9D47EC411D}" destId="{AA7767D3-53FF-41C3-964D-0C09B48DF49F}" srcOrd="0" destOrd="0" presId="urn:microsoft.com/office/officeart/2005/8/layout/hierarchy2"/>
    <dgm:cxn modelId="{9A8F0380-C4C6-4C09-9F3B-7F078463B7D6}" type="presOf" srcId="{2CE944B4-E07C-4AA5-B3DB-75EC19A3B065}" destId="{94EA96AF-2FBC-4648-9FD1-87361545AC9C}" srcOrd="0" destOrd="0" presId="urn:microsoft.com/office/officeart/2005/8/layout/hierarchy2"/>
    <dgm:cxn modelId="{C0CCC99A-303D-4ECE-8313-5C7EE6073328}" type="presOf" srcId="{9005D8F4-2F55-4BF6-A353-2E56F4C4C2E3}" destId="{90BCF881-EB1A-449F-BD7A-DA4E3052AEF9}" srcOrd="0" destOrd="0" presId="urn:microsoft.com/office/officeart/2005/8/layout/hierarchy2"/>
    <dgm:cxn modelId="{6A8FD2F5-1303-4E8B-87F7-E37B0B3282FB}" type="presOf" srcId="{2CE944B4-E07C-4AA5-B3DB-75EC19A3B065}" destId="{B71E18EA-A9F5-46B8-ABA7-9EFB15559447}" srcOrd="1" destOrd="0" presId="urn:microsoft.com/office/officeart/2005/8/layout/hierarchy2"/>
    <dgm:cxn modelId="{02E811DD-04B0-4350-AE13-9DAB275DEC51}" type="presOf" srcId="{25165AF8-05A7-4DB1-BE9E-0A6D21ED0147}" destId="{8F2DA846-E5CB-4AE7-92C9-8E5BFEDD193F}" srcOrd="0" destOrd="0" presId="urn:microsoft.com/office/officeart/2005/8/layout/hierarchy2"/>
    <dgm:cxn modelId="{EA64417C-74F9-4C99-98F1-7B27A9BC1635}" type="presOf" srcId="{7AB79125-B231-4799-84D0-EB928BE69659}" destId="{96F6B4A5-4316-483E-A215-A50AB58380CF}" srcOrd="0" destOrd="0" presId="urn:microsoft.com/office/officeart/2005/8/layout/hierarchy2"/>
    <dgm:cxn modelId="{C92CD01B-9B6D-4B8D-9A0E-0269111E3327}" srcId="{BFCC809B-7BA7-4A0D-B695-0E9D47EC411D}" destId="{25165AF8-05A7-4DB1-BE9E-0A6D21ED0147}" srcOrd="3" destOrd="0" parTransId="{D9234A93-74FC-4F5B-939C-6F0E7B5BDCE9}" sibTransId="{4839BF8F-6BE3-4A57-885F-4B78251E5B3E}"/>
    <dgm:cxn modelId="{94075342-0968-47A5-83AA-6AD6BDB1678A}" type="presOf" srcId="{D9234A93-74FC-4F5B-939C-6F0E7B5BDCE9}" destId="{CB055323-E44E-407A-8665-53A08ECD62A4}" srcOrd="0" destOrd="0" presId="urn:microsoft.com/office/officeart/2005/8/layout/hierarchy2"/>
    <dgm:cxn modelId="{B8650C08-A839-440F-B1E2-253C76E8F250}" type="presOf" srcId="{7DA43C6A-B607-4E73-BABB-48F4DB078CE5}" destId="{EDB4E737-2141-4BB1-B813-7B76AF376A28}"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C814D90C-945F-4E7A-BDA5-8BAFC61A9923}" type="presOf" srcId="{0ABB49B6-8467-42F6-AC15-344F799C1469}" destId="{2BE94A9D-F048-47D5-ADF2-709C6A945307}" srcOrd="1"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2AA5B627-4AEE-4574-8204-A25E0E6A34A9}" type="presOf" srcId="{33505401-C1B2-4468-B86E-70745E096832}" destId="{E8278B7B-0FAD-4B56-BFD7-99CDD2D15D79}" srcOrd="0" destOrd="0" presId="urn:microsoft.com/office/officeart/2005/8/layout/hierarchy2"/>
    <dgm:cxn modelId="{69860160-7745-426C-B1D5-5714D698BB33}" type="presParOf" srcId="{90BCF881-EB1A-449F-BD7A-DA4E3052AEF9}" destId="{00258815-A71D-499E-806F-3DDB357ABFAB}" srcOrd="0" destOrd="0" presId="urn:microsoft.com/office/officeart/2005/8/layout/hierarchy2"/>
    <dgm:cxn modelId="{6903CCE8-898F-46AF-8144-7551C383CFF5}" type="presParOf" srcId="{00258815-A71D-499E-806F-3DDB357ABFAB}" destId="{AA7767D3-53FF-41C3-964D-0C09B48DF49F}" srcOrd="0" destOrd="0" presId="urn:microsoft.com/office/officeart/2005/8/layout/hierarchy2"/>
    <dgm:cxn modelId="{0429F496-924D-49BA-AF44-17161A42A223}" type="presParOf" srcId="{00258815-A71D-499E-806F-3DDB357ABFAB}" destId="{53873DE6-570B-4673-B52F-AD3D8D05A1C5}" srcOrd="1" destOrd="0" presId="urn:microsoft.com/office/officeart/2005/8/layout/hierarchy2"/>
    <dgm:cxn modelId="{3E8786AB-9A3E-4A2F-BBF5-3B7B91D1DB24}" type="presParOf" srcId="{53873DE6-570B-4673-B52F-AD3D8D05A1C5}" destId="{CD7C0DA7-4673-430F-B17D-F4A6D0CF8E78}" srcOrd="0" destOrd="0" presId="urn:microsoft.com/office/officeart/2005/8/layout/hierarchy2"/>
    <dgm:cxn modelId="{D6511A37-4D08-4EF0-B50F-185733466CAF}" type="presParOf" srcId="{CD7C0DA7-4673-430F-B17D-F4A6D0CF8E78}" destId="{2BE94A9D-F048-47D5-ADF2-709C6A945307}" srcOrd="0" destOrd="0" presId="urn:microsoft.com/office/officeart/2005/8/layout/hierarchy2"/>
    <dgm:cxn modelId="{8ABABE99-DF79-41AE-B36F-C9AB78922585}" type="presParOf" srcId="{53873DE6-570B-4673-B52F-AD3D8D05A1C5}" destId="{C0885D5E-B366-4CB4-80F7-4B4223EFD112}" srcOrd="1" destOrd="0" presId="urn:microsoft.com/office/officeart/2005/8/layout/hierarchy2"/>
    <dgm:cxn modelId="{373D8CE9-C86D-4964-AA66-A22CAB6DC02D}" type="presParOf" srcId="{C0885D5E-B366-4CB4-80F7-4B4223EFD112}" destId="{96F6B4A5-4316-483E-A215-A50AB58380CF}" srcOrd="0" destOrd="0" presId="urn:microsoft.com/office/officeart/2005/8/layout/hierarchy2"/>
    <dgm:cxn modelId="{19F22376-3B35-4630-9A39-3677D1F035BB}" type="presParOf" srcId="{C0885D5E-B366-4CB4-80F7-4B4223EFD112}" destId="{AF8AAEAC-43D2-4E22-8A74-18A94D736197}" srcOrd="1" destOrd="0" presId="urn:microsoft.com/office/officeart/2005/8/layout/hierarchy2"/>
    <dgm:cxn modelId="{F19C7B3A-2E7D-4FA6-9847-E8774557F199}" type="presParOf" srcId="{53873DE6-570B-4673-B52F-AD3D8D05A1C5}" destId="{94EA96AF-2FBC-4648-9FD1-87361545AC9C}" srcOrd="2" destOrd="0" presId="urn:microsoft.com/office/officeart/2005/8/layout/hierarchy2"/>
    <dgm:cxn modelId="{748012D2-3E0F-4D0A-A547-53B6354C9ECF}" type="presParOf" srcId="{94EA96AF-2FBC-4648-9FD1-87361545AC9C}" destId="{B71E18EA-A9F5-46B8-ABA7-9EFB15559447}" srcOrd="0" destOrd="0" presId="urn:microsoft.com/office/officeart/2005/8/layout/hierarchy2"/>
    <dgm:cxn modelId="{24606F3C-26D0-4768-83E2-726C9DB8C1BF}" type="presParOf" srcId="{53873DE6-570B-4673-B52F-AD3D8D05A1C5}" destId="{8F04E35C-3EAE-441A-936B-5D9D412F8908}" srcOrd="3" destOrd="0" presId="urn:microsoft.com/office/officeart/2005/8/layout/hierarchy2"/>
    <dgm:cxn modelId="{07455879-AC02-4E2B-9DFC-7EBD0C84923F}" type="presParOf" srcId="{8F04E35C-3EAE-441A-936B-5D9D412F8908}" destId="{194FA8BE-403B-4438-BA10-D5FA171165B8}" srcOrd="0" destOrd="0" presId="urn:microsoft.com/office/officeart/2005/8/layout/hierarchy2"/>
    <dgm:cxn modelId="{B0555A6C-AD16-4FE2-9727-3E2B48A0C28F}" type="presParOf" srcId="{8F04E35C-3EAE-441A-936B-5D9D412F8908}" destId="{9954F3A6-45BC-4438-9BAD-767003A9A51F}" srcOrd="1" destOrd="0" presId="urn:microsoft.com/office/officeart/2005/8/layout/hierarchy2"/>
    <dgm:cxn modelId="{3B290A94-7BAD-415F-9693-ADC5D9827B4B}" type="presParOf" srcId="{53873DE6-570B-4673-B52F-AD3D8D05A1C5}" destId="{E8278B7B-0FAD-4B56-BFD7-99CDD2D15D79}" srcOrd="4" destOrd="0" presId="urn:microsoft.com/office/officeart/2005/8/layout/hierarchy2"/>
    <dgm:cxn modelId="{1C8518C9-4423-405A-B320-F84BE55246FB}" type="presParOf" srcId="{E8278B7B-0FAD-4B56-BFD7-99CDD2D15D79}" destId="{0F735E1D-8DE0-4FED-A1AD-7F2CCD5A702A}" srcOrd="0" destOrd="0" presId="urn:microsoft.com/office/officeart/2005/8/layout/hierarchy2"/>
    <dgm:cxn modelId="{6A2D486E-9409-4B39-81AF-5E2318D32D61}" type="presParOf" srcId="{53873DE6-570B-4673-B52F-AD3D8D05A1C5}" destId="{07507DAA-DBE3-4073-8093-C951DFAAE50C}" srcOrd="5" destOrd="0" presId="urn:microsoft.com/office/officeart/2005/8/layout/hierarchy2"/>
    <dgm:cxn modelId="{5749AEA2-C5FE-4901-A9AC-5A02E71FA09D}" type="presParOf" srcId="{07507DAA-DBE3-4073-8093-C951DFAAE50C}" destId="{EDB4E737-2141-4BB1-B813-7B76AF376A28}" srcOrd="0" destOrd="0" presId="urn:microsoft.com/office/officeart/2005/8/layout/hierarchy2"/>
    <dgm:cxn modelId="{55581764-0C31-4BD2-9C2B-F24C7393DDB2}" type="presParOf" srcId="{07507DAA-DBE3-4073-8093-C951DFAAE50C}" destId="{ECAD4517-59CC-4694-B2CA-32F6DB794FEF}" srcOrd="1" destOrd="0" presId="urn:microsoft.com/office/officeart/2005/8/layout/hierarchy2"/>
    <dgm:cxn modelId="{6D434A49-5E0C-4FF9-94BD-149806EF57DA}" type="presParOf" srcId="{53873DE6-570B-4673-B52F-AD3D8D05A1C5}" destId="{CB055323-E44E-407A-8665-53A08ECD62A4}" srcOrd="6" destOrd="0" presId="urn:microsoft.com/office/officeart/2005/8/layout/hierarchy2"/>
    <dgm:cxn modelId="{FD560953-9303-4E11-A7E6-81C6AC33E9E3}" type="presParOf" srcId="{CB055323-E44E-407A-8665-53A08ECD62A4}" destId="{6B664DAE-CFAB-4EB3-86DA-BCD831827A4A}" srcOrd="0" destOrd="0" presId="urn:microsoft.com/office/officeart/2005/8/layout/hierarchy2"/>
    <dgm:cxn modelId="{8740FB0B-800F-4B1A-BA85-D8A3DA6161DB}" type="presParOf" srcId="{53873DE6-570B-4673-B52F-AD3D8D05A1C5}" destId="{5B396C6D-38D2-4799-854D-29EDE812012D}" srcOrd="7" destOrd="0" presId="urn:microsoft.com/office/officeart/2005/8/layout/hierarchy2"/>
    <dgm:cxn modelId="{2036CBB9-5F60-4E31-B4C5-B072419AF28A}" type="presParOf" srcId="{5B396C6D-38D2-4799-854D-29EDE812012D}" destId="{8F2DA846-E5CB-4AE7-92C9-8E5BFEDD193F}" srcOrd="0" destOrd="0" presId="urn:microsoft.com/office/officeart/2005/8/layout/hierarchy2"/>
    <dgm:cxn modelId="{CFE90EA7-A626-4FB8-8491-ECAFAA5E848F}"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4840" y="1645482"/>
          <a:ext cx="1671655" cy="1098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Cambria" pitchFamily="18" charset="0"/>
              <a:ea typeface="Cambria" pitchFamily="18" charset="0"/>
            </a:rPr>
            <a:t>4 </a:t>
          </a:r>
          <a:r>
            <a:rPr lang="en-US" sz="2000" b="1" kern="1200" dirty="0" err="1" smtClean="0">
              <a:latin typeface="Cambria" pitchFamily="18" charset="0"/>
              <a:ea typeface="Cambria" pitchFamily="18" charset="0"/>
            </a:rPr>
            <a:t>đặc</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điểm</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chung</a:t>
          </a:r>
          <a:endParaRPr lang="en-US" sz="2000" b="1" kern="1200" dirty="0">
            <a:latin typeface="Cambria" pitchFamily="18" charset="0"/>
            <a:ea typeface="Cambria" pitchFamily="18" charset="0"/>
          </a:endParaRPr>
        </a:p>
      </dsp:txBody>
      <dsp:txXfrm>
        <a:off x="37011" y="1677653"/>
        <a:ext cx="1607313" cy="1034072"/>
      </dsp:txXfrm>
    </dsp:sp>
    <dsp:sp modelId="{CD7C0DA7-4673-430F-B17D-F4A6D0CF8E78}">
      <dsp:nvSpPr>
        <dsp:cNvPr id="0" name=""/>
        <dsp:cNvSpPr/>
      </dsp:nvSpPr>
      <dsp:spPr>
        <a:xfrm rot="17956260">
          <a:off x="1217254" y="1388298"/>
          <a:ext cx="1797213" cy="45043"/>
        </a:xfrm>
        <a:custGeom>
          <a:avLst/>
          <a:gdLst/>
          <a:ahLst/>
          <a:cxnLst/>
          <a:rect l="0" t="0" r="0" b="0"/>
          <a:pathLst>
            <a:path>
              <a:moveTo>
                <a:pt x="0" y="22521"/>
              </a:moveTo>
              <a:lnTo>
                <a:pt x="179721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31" y="1365889"/>
        <a:ext cx="89860" cy="89860"/>
      </dsp:txXfrm>
    </dsp:sp>
    <dsp:sp modelId="{96F6B4A5-4316-483E-A215-A50AB58380CF}">
      <dsp:nvSpPr>
        <dsp:cNvPr id="0" name=""/>
        <dsp:cNvSpPr/>
      </dsp:nvSpPr>
      <dsp:spPr>
        <a:xfrm>
          <a:off x="2555227" y="181307"/>
          <a:ext cx="4582475" cy="891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đồi núi chiếm ưu thế</a:t>
          </a:r>
          <a:r>
            <a:rPr lang="en-US" sz="2000" kern="1200" dirty="0" smtClean="0">
              <a:latin typeface="Cambria" pitchFamily="18" charset="0"/>
              <a:ea typeface="Cambria" pitchFamily="18" charset="0"/>
            </a:rPr>
            <a:t>.</a:t>
          </a:r>
          <a:endParaRPr lang="en-US" sz="2000" kern="1200" dirty="0">
            <a:latin typeface="Cambria" pitchFamily="18" charset="0"/>
            <a:ea typeface="Cambria" pitchFamily="18" charset="0"/>
          </a:endParaRPr>
        </a:p>
      </dsp:txBody>
      <dsp:txXfrm>
        <a:off x="2581332" y="207412"/>
        <a:ext cx="4530265" cy="839076"/>
      </dsp:txXfrm>
    </dsp:sp>
    <dsp:sp modelId="{94EA96AF-2FBC-4648-9FD1-87361545AC9C}">
      <dsp:nvSpPr>
        <dsp:cNvPr id="0" name=""/>
        <dsp:cNvSpPr/>
      </dsp:nvSpPr>
      <dsp:spPr>
        <a:xfrm rot="19817569">
          <a:off x="1610011" y="1921485"/>
          <a:ext cx="1011700" cy="45043"/>
        </a:xfrm>
        <a:custGeom>
          <a:avLst/>
          <a:gdLst/>
          <a:ahLst/>
          <a:cxnLst/>
          <a:rect l="0" t="0" r="0" b="0"/>
          <a:pathLst>
            <a:path>
              <a:moveTo>
                <a:pt x="0" y="22521"/>
              </a:moveTo>
              <a:lnTo>
                <a:pt x="1011700"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569" y="1918714"/>
        <a:ext cx="50585" cy="50585"/>
      </dsp:txXfrm>
    </dsp:sp>
    <dsp:sp modelId="{194FA8BE-403B-4438-BA10-D5FA171165B8}">
      <dsp:nvSpPr>
        <dsp:cNvPr id="0" name=""/>
        <dsp:cNvSpPr/>
      </dsp:nvSpPr>
      <dsp:spPr>
        <a:xfrm>
          <a:off x="2555227" y="1237355"/>
          <a:ext cx="4582475" cy="911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có 2 hướng chính là TB-ĐN và vòng cung.</a:t>
          </a:r>
          <a:endParaRPr lang="en-US" sz="2000" kern="1200" dirty="0">
            <a:latin typeface="Cambria" pitchFamily="18" charset="0"/>
            <a:ea typeface="Cambria" pitchFamily="18" charset="0"/>
          </a:endParaRPr>
        </a:p>
      </dsp:txBody>
      <dsp:txXfrm>
        <a:off x="2581937" y="1264065"/>
        <a:ext cx="4529055" cy="858516"/>
      </dsp:txXfrm>
    </dsp:sp>
    <dsp:sp modelId="{E8278B7B-0FAD-4B56-BFD7-99CDD2D15D79}">
      <dsp:nvSpPr>
        <dsp:cNvPr id="0" name=""/>
        <dsp:cNvSpPr/>
      </dsp:nvSpPr>
      <dsp:spPr>
        <a:xfrm rot="1891076">
          <a:off x="1600462" y="2441600"/>
          <a:ext cx="1030798" cy="45043"/>
        </a:xfrm>
        <a:custGeom>
          <a:avLst/>
          <a:gdLst/>
          <a:ahLst/>
          <a:cxnLst/>
          <a:rect l="0" t="0" r="0" b="0"/>
          <a:pathLst>
            <a:path>
              <a:moveTo>
                <a:pt x="0" y="22521"/>
              </a:moveTo>
              <a:lnTo>
                <a:pt x="1030798"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091" y="2438352"/>
        <a:ext cx="51539" cy="51539"/>
      </dsp:txXfrm>
    </dsp:sp>
    <dsp:sp modelId="{EDB4E737-2141-4BB1-B813-7B76AF376A28}">
      <dsp:nvSpPr>
        <dsp:cNvPr id="0" name=""/>
        <dsp:cNvSpPr/>
      </dsp:nvSpPr>
      <dsp:spPr>
        <a:xfrm>
          <a:off x="2555227" y="2314054"/>
          <a:ext cx="4582475" cy="8390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err="1" smtClean="0">
              <a:latin typeface="Cambria" pitchFamily="18" charset="0"/>
              <a:ea typeface="Cambria" pitchFamily="18" charset="0"/>
            </a:rPr>
            <a:t>Địa</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hình</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có</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tính</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chất</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phân</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bậc</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khá</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rõ</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rệt</a:t>
          </a:r>
          <a:endParaRPr lang="en-US" sz="2000" kern="1200" dirty="0">
            <a:latin typeface="Cambria" pitchFamily="18" charset="0"/>
            <a:ea typeface="Cambria" pitchFamily="18" charset="0"/>
          </a:endParaRPr>
        </a:p>
      </dsp:txBody>
      <dsp:txXfrm>
        <a:off x="2579801" y="2338628"/>
        <a:ext cx="4533327" cy="789853"/>
      </dsp:txXfrm>
    </dsp:sp>
    <dsp:sp modelId="{CB055323-E44E-407A-8665-53A08ECD62A4}">
      <dsp:nvSpPr>
        <dsp:cNvPr id="0" name=""/>
        <dsp:cNvSpPr/>
      </dsp:nvSpPr>
      <dsp:spPr>
        <a:xfrm rot="3644222">
          <a:off x="1217029" y="2956295"/>
          <a:ext cx="1797663" cy="45043"/>
        </a:xfrm>
        <a:custGeom>
          <a:avLst/>
          <a:gdLst/>
          <a:ahLst/>
          <a:cxnLst/>
          <a:rect l="0" t="0" r="0" b="0"/>
          <a:pathLst>
            <a:path>
              <a:moveTo>
                <a:pt x="0" y="22521"/>
              </a:moveTo>
              <a:lnTo>
                <a:pt x="179766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20" y="2933876"/>
        <a:ext cx="89883" cy="89883"/>
      </dsp:txXfrm>
    </dsp:sp>
    <dsp:sp modelId="{8F2DA846-E5CB-4AE7-92C9-8E5BFEDD193F}">
      <dsp:nvSpPr>
        <dsp:cNvPr id="0" name=""/>
        <dsp:cNvSpPr/>
      </dsp:nvSpPr>
      <dsp:spPr>
        <a:xfrm>
          <a:off x="2555227" y="3317818"/>
          <a:ext cx="4582475" cy="890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chịu tác động của khí hậu nhiệt đới ẩm gió mùa và con người</a:t>
          </a:r>
          <a:r>
            <a:rPr lang="en-US" sz="2000" kern="1200" dirty="0" smtClean="0">
              <a:latin typeface="Cambria" pitchFamily="18" charset="0"/>
              <a:ea typeface="Cambria" pitchFamily="18" charset="0"/>
            </a:rPr>
            <a:t>.</a:t>
          </a:r>
          <a:endParaRPr lang="en-US" sz="2000" kern="1200" dirty="0">
            <a:latin typeface="Cambria" pitchFamily="18" charset="0"/>
            <a:ea typeface="Cambria" pitchFamily="18" charset="0"/>
          </a:endParaRPr>
        </a:p>
      </dsp:txBody>
      <dsp:txXfrm>
        <a:off x="2581302" y="3343893"/>
        <a:ext cx="4530325" cy="83810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8/13/2023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3</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4</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5</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19</a:t>
            </a:fld>
            <a:endParaRPr lang="en-US"/>
          </a:p>
        </p:txBody>
      </p:sp>
    </p:spTree>
    <p:extLst>
      <p:ext uri="{BB962C8B-B14F-4D97-AF65-F5344CB8AC3E}">
        <p14:creationId xmlns:p14="http://schemas.microsoft.com/office/powerpoint/2010/main" val="1504234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8/13/2023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8/13/2023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8/13/2023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8/13/2023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6.jpeg"/><Relationship Id="rId4" Type="http://schemas.openxmlformats.org/officeDocument/2006/relationships/image" Target="../media/image15.jpeg"/><Relationship Id="rId9"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16.png"/><Relationship Id="rId10" Type="http://schemas.openxmlformats.org/officeDocument/2006/relationships/image" Target="../media/image27.png"/><Relationship Id="rId4" Type="http://schemas.openxmlformats.org/officeDocument/2006/relationships/image" Target="../media/image15.jpeg"/><Relationship Id="rId9"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1.jpeg"/><Relationship Id="rId5" Type="http://schemas.openxmlformats.org/officeDocument/2006/relationships/image" Target="../media/image16.png"/><Relationship Id="rId10" Type="http://schemas.openxmlformats.org/officeDocument/2006/relationships/image" Target="../media/image30.png"/><Relationship Id="rId4" Type="http://schemas.openxmlformats.org/officeDocument/2006/relationships/image" Target="../media/image15.jpeg"/><Relationship Id="rId9"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1.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6.png"/><Relationship Id="rId10" Type="http://schemas.openxmlformats.org/officeDocument/2006/relationships/diagramData" Target="../diagrams/data1.xml"/><Relationship Id="rId4" Type="http://schemas.openxmlformats.org/officeDocument/2006/relationships/image" Target="../media/image15.jpeg"/><Relationship Id="rId9" Type="http://schemas.openxmlformats.org/officeDocument/2006/relationships/image" Target="../media/image18.jpeg"/><Relationship Id="rId14"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xmlns=""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747DD1AF-1262-2A13-C784-A99C0C12842A}"/>
              </a:ext>
            </a:extLst>
          </p:cNvPr>
          <p:cNvSpPr txBox="1"/>
          <p:nvPr/>
        </p:nvSpPr>
        <p:spPr>
          <a:xfrm>
            <a:off x="3325014" y="1580505"/>
            <a:ext cx="5669502" cy="1231106"/>
          </a:xfrm>
          <a:prstGeom prst="rect">
            <a:avLst/>
          </a:prstGeom>
          <a:noFill/>
        </p:spPr>
        <p:txBody>
          <a:bodyPr wrap="none" rtlCol="0">
            <a:spAutoFit/>
          </a:bodyPr>
          <a:lstStyle/>
          <a:p>
            <a:pPr algn="ctr"/>
            <a:r>
              <a:rPr lang="en-US" sz="2400" b="1" dirty="0" smtClean="0">
                <a:ln w="38100">
                  <a:noFill/>
                </a:ln>
                <a:solidFill>
                  <a:srgbClr val="FF0000"/>
                </a:solidFill>
                <a:latin typeface="Times New Roman" panose="02020603050405020304" pitchFamily="18" charset="0"/>
                <a:cs typeface="Times New Roman" panose="02020603050405020304" pitchFamily="18" charset="0"/>
              </a:rPr>
              <a:t>BÀI GIẢNG ĐIỆN TỬ MÔN ĐỊA LÍ 8</a:t>
            </a:r>
          </a:p>
          <a:p>
            <a:pPr algn="ctr"/>
            <a:endParaRPr lang="en-US" b="1" dirty="0" smtClean="0">
              <a:ln w="38100">
                <a:noFill/>
              </a:ln>
              <a:solidFill>
                <a:srgbClr val="FF0000"/>
              </a:solidFill>
              <a:latin typeface="Times New Roman" panose="02020603050405020304" pitchFamily="18" charset="0"/>
              <a:cs typeface="Times New Roman" panose="02020603050405020304" pitchFamily="18" charset="0"/>
            </a:endParaRPr>
          </a:p>
          <a:p>
            <a:pPr algn="ctr"/>
            <a:r>
              <a:rPr lang="en-US" sz="3200" b="1" dirty="0" smtClean="0">
                <a:ln w="38100">
                  <a:noFill/>
                </a:ln>
                <a:solidFill>
                  <a:srgbClr val="FFFF00"/>
                </a:solidFill>
                <a:latin typeface="Times New Roman" panose="02020603050405020304" pitchFamily="18" charset="0"/>
                <a:cs typeface="Times New Roman" panose="02020603050405020304" pitchFamily="18" charset="0"/>
              </a:rPr>
              <a:t>BÀI 2: ĐỊA HÌNH VIỆT NAM </a:t>
            </a:r>
            <a:endParaRPr lang="x-none"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D0ED2715-3602-A60F-684E-95177943243B}"/>
              </a:ext>
            </a:extLst>
          </p:cNvPr>
          <p:cNvPicPr>
            <a:picLocks noChangeAspect="1"/>
          </p:cNvPicPr>
          <p:nvPr/>
        </p:nvPicPr>
        <p:blipFill rotWithShape="1">
          <a:blip r:embed="rId3"/>
          <a:srcRect l="9323" t="7012" r="8375" b="3760"/>
          <a:stretch/>
        </p:blipFill>
        <p:spPr>
          <a:xfrm>
            <a:off x="379987" y="239534"/>
            <a:ext cx="1027821" cy="1035299"/>
          </a:xfrm>
          <a:prstGeom prst="ellipse">
            <a:avLst/>
          </a:prstGeom>
        </p:spPr>
      </p:pic>
      <p:sp>
        <p:nvSpPr>
          <p:cNvPr id="5" name="TextBox 4">
            <a:extLst>
              <a:ext uri="{FF2B5EF4-FFF2-40B4-BE49-F238E27FC236}">
                <a16:creationId xmlns:a16="http://schemas.microsoft.com/office/drawing/2014/main" xmlns="" id="{0D979643-5930-F34B-D70D-3C7631DB7CF4}"/>
              </a:ext>
            </a:extLst>
          </p:cNvPr>
          <p:cNvSpPr txBox="1"/>
          <p:nvPr/>
        </p:nvSpPr>
        <p:spPr>
          <a:xfrm>
            <a:off x="3605058" y="3561062"/>
            <a:ext cx="3074431" cy="954107"/>
          </a:xfrm>
          <a:prstGeom prst="rect">
            <a:avLst/>
          </a:prstGeom>
          <a:noFill/>
        </p:spPr>
        <p:txBody>
          <a:bodyPr wrap="none" rtlCol="0">
            <a:spAutoFit/>
          </a:bodyPr>
          <a:lstStyle/>
          <a:p>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Bùi</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Trang</a:t>
            </a:r>
            <a:endPar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x-none"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0D979643-5930-F34B-D70D-3C7631DB7CF4}"/>
              </a:ext>
            </a:extLst>
          </p:cNvPr>
          <p:cNvSpPr txBox="1"/>
          <p:nvPr/>
        </p:nvSpPr>
        <p:spPr>
          <a:xfrm>
            <a:off x="3508494" y="616470"/>
            <a:ext cx="5302542" cy="553998"/>
          </a:xfrm>
          <a:prstGeom prst="rect">
            <a:avLst/>
          </a:prstGeom>
          <a:noFill/>
        </p:spPr>
        <p:txBody>
          <a:bodyPr wrap="none" rtlCol="0">
            <a:spAutoFit/>
          </a:bodyPr>
          <a:lstStyle/>
          <a:p>
            <a:r>
              <a:rPr lang="en-US" sz="3000" b="1" smtClean="0">
                <a:ln w="38100">
                  <a:noFill/>
                </a:ln>
                <a:solidFill>
                  <a:schemeClr val="bg1"/>
                </a:solidFill>
                <a:latin typeface="Times New Roman" panose="02020603050405020304" pitchFamily="18" charset="0"/>
                <a:cs typeface="Times New Roman" panose="02020603050405020304" pitchFamily="18" charset="0"/>
              </a:rPr>
              <a:t>TRƯỜNG THCS LONG BIÊN</a:t>
            </a:r>
            <a:endParaRPr lang="x-none"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38428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Box 19"/>
          <p:cNvSpPr txBox="1"/>
          <p:nvPr/>
        </p:nvSpPr>
        <p:spPr>
          <a:xfrm>
            <a:off x="2478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Pu</a:t>
            </a:r>
            <a:r>
              <a:rPr lang="en-US" dirty="0">
                <a:latin typeface="Cambria" pitchFamily="18" charset="0"/>
                <a:ea typeface="Cambria" pitchFamily="18" charset="0"/>
              </a:rPr>
              <a:t> </a:t>
            </a:r>
            <a:r>
              <a:rPr lang="en-US" dirty="0" err="1">
                <a:latin typeface="Cambria" pitchFamily="18" charset="0"/>
                <a:ea typeface="Cambria" pitchFamily="18" charset="0"/>
              </a:rPr>
              <a:t>Xai</a:t>
            </a:r>
            <a:r>
              <a:rPr lang="en-US" dirty="0">
                <a:latin typeface="Cambria" pitchFamily="18" charset="0"/>
                <a:ea typeface="Cambria" pitchFamily="18" charset="0"/>
              </a:rPr>
              <a:t> Lai </a:t>
            </a:r>
            <a:r>
              <a:rPr lang="en-US" dirty="0" err="1">
                <a:latin typeface="Cambria" pitchFamily="18" charset="0"/>
                <a:ea typeface="Cambria" pitchFamily="18" charset="0"/>
              </a:rPr>
              <a:t>Leng</a:t>
            </a:r>
            <a:r>
              <a:rPr lang="en-US" dirty="0">
                <a:latin typeface="Cambria" pitchFamily="18" charset="0"/>
                <a:ea typeface="Cambria" pitchFamily="18" charset="0"/>
              </a:rPr>
              <a:t> </a:t>
            </a:r>
          </a:p>
        </p:txBody>
      </p:sp>
      <p:sp>
        <p:nvSpPr>
          <p:cNvPr id="22" name="TextBox 21"/>
          <p:cNvSpPr txBox="1"/>
          <p:nvPr/>
        </p:nvSpPr>
        <p:spPr>
          <a:xfrm>
            <a:off x="6582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Ngọc</a:t>
            </a:r>
            <a:r>
              <a:rPr lang="en-US" dirty="0">
                <a:latin typeface="Cambria" pitchFamily="18" charset="0"/>
                <a:ea typeface="Cambria" pitchFamily="18" charset="0"/>
              </a:rPr>
              <a:t> </a:t>
            </a:r>
            <a:r>
              <a:rPr lang="en-US" dirty="0" err="1">
                <a:latin typeface="Cambria" pitchFamily="18" charset="0"/>
                <a:ea typeface="Cambria" pitchFamily="18" charset="0"/>
              </a:rPr>
              <a:t>Linh</a:t>
            </a:r>
            <a:endParaRPr lang="en-US" dirty="0">
              <a:latin typeface="Cambria" pitchFamily="18" charset="0"/>
              <a:ea typeface="Cambria" pitchFamily="18" charset="0"/>
            </a:endParaRPr>
          </a:p>
        </p:txBody>
      </p:sp>
      <p:sp>
        <p:nvSpPr>
          <p:cNvPr id="23" name="TextBox 22"/>
          <p:cNvSpPr txBox="1"/>
          <p:nvPr/>
        </p:nvSpPr>
        <p:spPr>
          <a:xfrm>
            <a:off x="2514601"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Phan</a:t>
            </a:r>
            <a:r>
              <a:rPr lang="en-US" dirty="0">
                <a:latin typeface="Cambria" pitchFamily="18" charset="0"/>
                <a:ea typeface="Cambria" pitchFamily="18" charset="0"/>
              </a:rPr>
              <a:t>-xi-</a:t>
            </a:r>
            <a:r>
              <a:rPr lang="en-US" dirty="0" err="1">
                <a:latin typeface="Cambria" pitchFamily="18" charset="0"/>
                <a:ea typeface="Cambria" pitchFamily="18" charset="0"/>
              </a:rPr>
              <a:t>păng</a:t>
            </a:r>
            <a:endParaRPr lang="en-US" dirty="0">
              <a:latin typeface="Cambria" pitchFamily="18" charset="0"/>
              <a:ea typeface="Cambria" pitchFamily="18" charset="0"/>
            </a:endParaRPr>
          </a:p>
        </p:txBody>
      </p:sp>
      <p:sp>
        <p:nvSpPr>
          <p:cNvPr id="24" name="TextBox 23"/>
          <p:cNvSpPr txBox="1"/>
          <p:nvPr/>
        </p:nvSpPr>
        <p:spPr>
          <a:xfrm>
            <a:off x="6934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Phu</a:t>
            </a:r>
            <a:r>
              <a:rPr lang="en-US" dirty="0">
                <a:latin typeface="Cambria" pitchFamily="18" charset="0"/>
                <a:ea typeface="Cambria" pitchFamily="18" charset="0"/>
              </a:rPr>
              <a:t> </a:t>
            </a:r>
            <a:r>
              <a:rPr lang="en-US" dirty="0" err="1">
                <a:latin typeface="Cambria" pitchFamily="18" charset="0"/>
                <a:ea typeface="Cambria" pitchFamily="18" charset="0"/>
              </a:rPr>
              <a:t>Luông</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4577" y="1410822"/>
            <a:ext cx="3769023"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8401"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46585"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8401" y="4114800"/>
            <a:ext cx="3810000"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742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randombar(horizontal)">
                                      <p:cBhvr>
                                        <p:cTn id="7" dur="500"/>
                                        <p:tgtEl>
                                          <p:spTgt spid="1029"/>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0020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8120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đ</a:t>
            </a:r>
            <a:r>
              <a:rPr lang="vi-VN" sz="2400" i="1" dirty="0">
                <a:solidFill>
                  <a:srgbClr val="FF0000"/>
                </a:solidFill>
                <a:latin typeface="Cambria" panose="02040503050406030204" pitchFamily="18" charset="0"/>
                <a:ea typeface="Cambria" panose="02040503050406030204" pitchFamily="18" charset="0"/>
              </a:rPr>
              <a:t>ồng bằng chiếm bao nhiêu diện tích lãnh thổ?</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Đồng bằng nước ta được phân loại như thế nào?</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900844"/>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4537264"/>
            <a:ext cx="3657601" cy="2015936"/>
          </a:xfrm>
          <a:prstGeom prst="rect">
            <a:avLst/>
          </a:prstGeom>
          <a:solidFill>
            <a:srgbClr val="FFCCFF"/>
          </a:solidFill>
          <a:ln w="12700">
            <a:solidFill>
              <a:srgbClr val="0070C0"/>
            </a:solidFill>
          </a:ln>
        </p:spPr>
        <p:txBody>
          <a:bodyPr wrap="square">
            <a:spAutoFit/>
          </a:bodyPr>
          <a:lstStyle/>
          <a:p>
            <a:pPr algn="just">
              <a:spcBef>
                <a:spcPts val="600"/>
              </a:spcBef>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Đồng bằng chiếm 1/4 diện tích lãnh thổ. </a:t>
            </a:r>
            <a:endParaRPr lang="en-US" sz="2400" dirty="0">
              <a:latin typeface="Cambria" pitchFamily="18" charset="0"/>
              <a:ea typeface="Cambria" pitchFamily="18" charset="0"/>
              <a:cs typeface="Times New Roman"/>
            </a:endParaRPr>
          </a:p>
          <a:p>
            <a:pPr algn="just">
              <a:spcBef>
                <a:spcPts val="600"/>
              </a:spcBef>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Được chia thành đồng bằng châu thổ và đồng bằng ven biển.</a:t>
            </a:r>
          </a:p>
        </p:txBody>
      </p:sp>
      <p:pic>
        <p:nvPicPr>
          <p:cNvPr id="26"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35076" y="1311234"/>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03924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33600" y="3587860"/>
            <a:ext cx="6553198" cy="907941"/>
          </a:xfrm>
          <a:prstGeom prst="rect">
            <a:avLst/>
          </a:prstGeom>
        </p:spPr>
        <p:txBody>
          <a:bodyPr wrap="square">
            <a:spAutoFit/>
          </a:bodyPr>
          <a:lstStyle/>
          <a:p>
            <a:pPr algn="just">
              <a:spcBef>
                <a:spcPts val="600"/>
              </a:spcBef>
            </a:pP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Đồi</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núi</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chiếm</a:t>
            </a:r>
            <a:r>
              <a:rPr lang="en-US" sz="2400" dirty="0">
                <a:latin typeface="Cambria" pitchFamily="18" charset="0"/>
                <a:ea typeface="Cambria" pitchFamily="18" charset="0"/>
                <a:cs typeface="Times New Roman"/>
              </a:rPr>
              <a:t> 3/4 </a:t>
            </a:r>
            <a:r>
              <a:rPr lang="en-US" sz="2400" dirty="0" err="1">
                <a:latin typeface="Cambria" pitchFamily="18" charset="0"/>
                <a:ea typeface="Cambria" pitchFamily="18" charset="0"/>
                <a:cs typeface="Times New Roman"/>
              </a:rPr>
              <a:t>diện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tích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lãnh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thổ</a:t>
            </a:r>
            <a:r>
              <a:rPr lang="en-US" sz="2400" dirty="0">
                <a:latin typeface="Cambria" pitchFamily="18" charset="0"/>
                <a:ea typeface="Cambria" pitchFamily="18" charset="0"/>
                <a:cs typeface="Times New Roman"/>
              </a:rPr>
              <a:t>.</a:t>
            </a:r>
          </a:p>
          <a:p>
            <a:pPr algn="just">
              <a:spcBef>
                <a:spcPts val="600"/>
              </a:spcBef>
            </a:pP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Đồng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bằng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chiếm</a:t>
            </a:r>
            <a:r>
              <a:rPr lang="en-US" sz="2400" dirty="0">
                <a:latin typeface="Cambria" pitchFamily="18" charset="0"/>
                <a:ea typeface="Cambria" pitchFamily="18" charset="0"/>
                <a:cs typeface="Times New Roman"/>
              </a:rPr>
              <a:t> 1/4 </a:t>
            </a:r>
            <a:r>
              <a:rPr lang="en-US" sz="2400" dirty="0" err="1">
                <a:latin typeface="Cambria" pitchFamily="18" charset="0"/>
                <a:ea typeface="Cambria" pitchFamily="18" charset="0"/>
                <a:cs typeface="Times New Roman"/>
              </a:rPr>
              <a:t>diện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tích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lãnh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thổ</a:t>
            </a:r>
            <a:r>
              <a:rPr lang="en-US" sz="2400" dirty="0">
                <a:latin typeface="Cambria" pitchFamily="18" charset="0"/>
                <a:ea typeface="Cambria" pitchFamily="18" charset="0"/>
                <a:cs typeface="Times New Roman"/>
              </a:rPr>
              <a:t>.</a:t>
            </a: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90990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0020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25568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k</a:t>
            </a:r>
            <a:r>
              <a:rPr lang="vi-VN" sz="2400" i="1" dirty="0">
                <a:solidFill>
                  <a:srgbClr val="FF0000"/>
                </a:solidFill>
                <a:latin typeface="Cambria" panose="02040503050406030204" pitchFamily="18" charset="0"/>
                <a:ea typeface="Cambria" panose="02040503050406030204" pitchFamily="18" charset="0"/>
              </a:rPr>
              <a:t>ể tên và xác định trên bản đồ các dãy núi hướng TB-ĐN và vòng cung.</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3158528"/>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900844"/>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3" name="Text Box 9"/>
          <p:cNvSpPr txBox="1">
            <a:spLocks noChangeArrowheads="1"/>
          </p:cNvSpPr>
          <p:nvPr/>
        </p:nvSpPr>
        <p:spPr bwMode="auto">
          <a:xfrm>
            <a:off x="1976587" y="1295400"/>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762879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86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5296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Gâm</a:t>
            </a:r>
            <a:endParaRPr lang="en-US" sz="1000" b="1" dirty="0"/>
          </a:p>
        </p:txBody>
      </p:sp>
      <p:sp>
        <p:nvSpPr>
          <p:cNvPr id="9" name="Rounded Rectangular Callout 8"/>
          <p:cNvSpPr/>
          <p:nvPr/>
        </p:nvSpPr>
        <p:spPr>
          <a:xfrm>
            <a:off x="5638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Ngân</a:t>
            </a:r>
            <a:r>
              <a:rPr lang="en-US" sz="1000" b="1" dirty="0"/>
              <a:t> </a:t>
            </a:r>
            <a:r>
              <a:rPr lang="en-US" sz="1000" b="1" dirty="0" err="1"/>
              <a:t>Sơn</a:t>
            </a:r>
            <a:endParaRPr lang="en-US" sz="1000" b="1" dirty="0"/>
          </a:p>
        </p:txBody>
      </p:sp>
      <p:sp>
        <p:nvSpPr>
          <p:cNvPr id="10" name="Rounded Rectangular Callout 9"/>
          <p:cNvSpPr/>
          <p:nvPr/>
        </p:nvSpPr>
        <p:spPr>
          <a:xfrm>
            <a:off x="5731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Bắc</a:t>
            </a:r>
            <a:r>
              <a:rPr lang="en-US" sz="1000" b="1" dirty="0"/>
              <a:t> </a:t>
            </a:r>
            <a:r>
              <a:rPr lang="en-US" sz="1000" b="1" dirty="0" err="1"/>
              <a:t>Sơn</a:t>
            </a:r>
            <a:endParaRPr lang="en-US" sz="1000" b="1" dirty="0"/>
          </a:p>
        </p:txBody>
      </p:sp>
      <p:sp>
        <p:nvSpPr>
          <p:cNvPr id="11" name="Rounded Rectangular Callout 10"/>
          <p:cNvSpPr/>
          <p:nvPr/>
        </p:nvSpPr>
        <p:spPr>
          <a:xfrm>
            <a:off x="5943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Đông</a:t>
            </a:r>
            <a:r>
              <a:rPr lang="en-US" sz="1000" b="1" dirty="0"/>
              <a:t> </a:t>
            </a:r>
            <a:r>
              <a:rPr lang="en-US" sz="1000" b="1" dirty="0" err="1"/>
              <a:t>Triều</a:t>
            </a:r>
            <a:endParaRPr lang="en-US" sz="1000" b="1" dirty="0"/>
          </a:p>
        </p:txBody>
      </p:sp>
      <p:sp>
        <p:nvSpPr>
          <p:cNvPr id="13" name="Freeform 12"/>
          <p:cNvSpPr/>
          <p:nvPr/>
        </p:nvSpPr>
        <p:spPr>
          <a:xfrm>
            <a:off x="4591941" y="598207"/>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4139014"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4369751" y="1128046"/>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4216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Đen</a:t>
            </a:r>
            <a:r>
              <a:rPr lang="en-US" sz="1000" b="1" dirty="0"/>
              <a:t> </a:t>
            </a:r>
            <a:r>
              <a:rPr lang="en-US" sz="1000" b="1" dirty="0" err="1"/>
              <a:t>Đinh</a:t>
            </a:r>
            <a:endParaRPr lang="en-US" sz="1000" b="1" dirty="0"/>
          </a:p>
        </p:txBody>
      </p:sp>
      <p:sp>
        <p:nvSpPr>
          <p:cNvPr id="19" name="Rounded Rectangular Callout 18"/>
          <p:cNvSpPr/>
          <p:nvPr/>
        </p:nvSpPr>
        <p:spPr>
          <a:xfrm>
            <a:off x="4461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Sam Sao</a:t>
            </a:r>
          </a:p>
        </p:txBody>
      </p:sp>
      <p:sp>
        <p:nvSpPr>
          <p:cNvPr id="2" name="Freeform 1"/>
          <p:cNvSpPr/>
          <p:nvPr/>
        </p:nvSpPr>
        <p:spPr>
          <a:xfrm>
            <a:off x="4883217" y="721896"/>
            <a:ext cx="154004" cy="174313"/>
          </a:xfrm>
          <a:custGeom>
            <a:avLst/>
            <a:gdLst>
              <a:gd name="connsiteX0" fmla="*/ 0 w 154004"/>
              <a:gd name="connsiteY0" fmla="*/ 0 h 174313"/>
              <a:gd name="connsiteX1" fmla="*/ 57751 w 154004"/>
              <a:gd name="connsiteY1" fmla="*/ 105878 h 174313"/>
              <a:gd name="connsiteX2" fmla="*/ 86627 w 154004"/>
              <a:gd name="connsiteY2" fmla="*/ 125128 h 174313"/>
              <a:gd name="connsiteX3" fmla="*/ 134754 w 154004"/>
              <a:gd name="connsiteY3" fmla="*/ 173254 h 174313"/>
              <a:gd name="connsiteX4" fmla="*/ 154004 w 154004"/>
              <a:gd name="connsiteY4" fmla="*/ 173254 h 174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4" h="174313">
                <a:moveTo>
                  <a:pt x="0" y="0"/>
                </a:moveTo>
                <a:cubicBezTo>
                  <a:pt x="11520" y="28801"/>
                  <a:pt x="31523" y="88393"/>
                  <a:pt x="57751" y="105878"/>
                </a:cubicBezTo>
                <a:lnTo>
                  <a:pt x="86627" y="125128"/>
                </a:lnTo>
                <a:cubicBezTo>
                  <a:pt x="102961" y="149629"/>
                  <a:pt x="105586" y="161587"/>
                  <a:pt x="134754" y="173254"/>
                </a:cubicBezTo>
                <a:cubicBezTo>
                  <a:pt x="140712" y="175637"/>
                  <a:pt x="147587" y="173254"/>
                  <a:pt x="154004" y="173254"/>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5143099" y="2261937"/>
            <a:ext cx="837398" cy="933952"/>
          </a:xfrm>
          <a:custGeom>
            <a:avLst/>
            <a:gdLst>
              <a:gd name="connsiteX0" fmla="*/ 0 w 837398"/>
              <a:gd name="connsiteY0" fmla="*/ 0 h 933952"/>
              <a:gd name="connsiteX1" fmla="*/ 48126 w 837398"/>
              <a:gd name="connsiteY1" fmla="*/ 38501 h 933952"/>
              <a:gd name="connsiteX2" fmla="*/ 96253 w 837398"/>
              <a:gd name="connsiteY2" fmla="*/ 86627 h 933952"/>
              <a:gd name="connsiteX3" fmla="*/ 134754 w 837398"/>
              <a:gd name="connsiteY3" fmla="*/ 134754 h 933952"/>
              <a:gd name="connsiteX4" fmla="*/ 182880 w 837398"/>
              <a:gd name="connsiteY4" fmla="*/ 182880 h 933952"/>
              <a:gd name="connsiteX5" fmla="*/ 221381 w 837398"/>
              <a:gd name="connsiteY5" fmla="*/ 240631 h 933952"/>
              <a:gd name="connsiteX6" fmla="*/ 269507 w 837398"/>
              <a:gd name="connsiteY6" fmla="*/ 327259 h 933952"/>
              <a:gd name="connsiteX7" fmla="*/ 298383 w 837398"/>
              <a:gd name="connsiteY7" fmla="*/ 346509 h 933952"/>
              <a:gd name="connsiteX8" fmla="*/ 308008 w 837398"/>
              <a:gd name="connsiteY8" fmla="*/ 375385 h 933952"/>
              <a:gd name="connsiteX9" fmla="*/ 356135 w 837398"/>
              <a:gd name="connsiteY9" fmla="*/ 433137 h 933952"/>
              <a:gd name="connsiteX10" fmla="*/ 385010 w 837398"/>
              <a:gd name="connsiteY10" fmla="*/ 452387 h 933952"/>
              <a:gd name="connsiteX11" fmla="*/ 394636 w 837398"/>
              <a:gd name="connsiteY11" fmla="*/ 481263 h 933952"/>
              <a:gd name="connsiteX12" fmla="*/ 423512 w 837398"/>
              <a:gd name="connsiteY12" fmla="*/ 490888 h 933952"/>
              <a:gd name="connsiteX13" fmla="*/ 452387 w 837398"/>
              <a:gd name="connsiteY13" fmla="*/ 510139 h 933952"/>
              <a:gd name="connsiteX14" fmla="*/ 490888 w 837398"/>
              <a:gd name="connsiteY14" fmla="*/ 548640 h 933952"/>
              <a:gd name="connsiteX15" fmla="*/ 500514 w 837398"/>
              <a:gd name="connsiteY15" fmla="*/ 577516 h 933952"/>
              <a:gd name="connsiteX16" fmla="*/ 529389 w 837398"/>
              <a:gd name="connsiteY16" fmla="*/ 606391 h 933952"/>
              <a:gd name="connsiteX17" fmla="*/ 567890 w 837398"/>
              <a:gd name="connsiteY17" fmla="*/ 664143 h 933952"/>
              <a:gd name="connsiteX18" fmla="*/ 596766 w 837398"/>
              <a:gd name="connsiteY18" fmla="*/ 721895 h 933952"/>
              <a:gd name="connsiteX19" fmla="*/ 625642 w 837398"/>
              <a:gd name="connsiteY19" fmla="*/ 731520 h 933952"/>
              <a:gd name="connsiteX20" fmla="*/ 664143 w 837398"/>
              <a:gd name="connsiteY20" fmla="*/ 789271 h 933952"/>
              <a:gd name="connsiteX21" fmla="*/ 673768 w 837398"/>
              <a:gd name="connsiteY21" fmla="*/ 818147 h 933952"/>
              <a:gd name="connsiteX22" fmla="*/ 702644 w 837398"/>
              <a:gd name="connsiteY22" fmla="*/ 827772 h 933952"/>
              <a:gd name="connsiteX23" fmla="*/ 760396 w 837398"/>
              <a:gd name="connsiteY23" fmla="*/ 866274 h 933952"/>
              <a:gd name="connsiteX24" fmla="*/ 798897 w 837398"/>
              <a:gd name="connsiteY24" fmla="*/ 904775 h 933952"/>
              <a:gd name="connsiteX25" fmla="*/ 837398 w 837398"/>
              <a:gd name="connsiteY25" fmla="*/ 933650 h 9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7398" h="933952">
                <a:moveTo>
                  <a:pt x="0" y="0"/>
                </a:moveTo>
                <a:cubicBezTo>
                  <a:pt x="16042" y="12834"/>
                  <a:pt x="33599" y="23974"/>
                  <a:pt x="48126" y="38501"/>
                </a:cubicBezTo>
                <a:cubicBezTo>
                  <a:pt x="112291" y="102666"/>
                  <a:pt x="19255" y="35297"/>
                  <a:pt x="96253" y="86627"/>
                </a:cubicBezTo>
                <a:cubicBezTo>
                  <a:pt x="114991" y="142842"/>
                  <a:pt x="91217" y="91217"/>
                  <a:pt x="134754" y="134754"/>
                </a:cubicBezTo>
                <a:cubicBezTo>
                  <a:pt x="198923" y="198923"/>
                  <a:pt x="105876" y="131543"/>
                  <a:pt x="182880" y="182880"/>
                </a:cubicBezTo>
                <a:cubicBezTo>
                  <a:pt x="195714" y="202130"/>
                  <a:pt x="214065" y="218682"/>
                  <a:pt x="221381" y="240631"/>
                </a:cubicBezTo>
                <a:cubicBezTo>
                  <a:pt x="231411" y="270722"/>
                  <a:pt x="241138" y="308347"/>
                  <a:pt x="269507" y="327259"/>
                </a:cubicBezTo>
                <a:lnTo>
                  <a:pt x="298383" y="346509"/>
                </a:lnTo>
                <a:cubicBezTo>
                  <a:pt x="301591" y="356134"/>
                  <a:pt x="303471" y="366310"/>
                  <a:pt x="308008" y="375385"/>
                </a:cubicBezTo>
                <a:cubicBezTo>
                  <a:pt x="318824" y="397017"/>
                  <a:pt x="337889" y="417932"/>
                  <a:pt x="356135" y="433137"/>
                </a:cubicBezTo>
                <a:cubicBezTo>
                  <a:pt x="365022" y="440543"/>
                  <a:pt x="375385" y="445970"/>
                  <a:pt x="385010" y="452387"/>
                </a:cubicBezTo>
                <a:cubicBezTo>
                  <a:pt x="388219" y="462012"/>
                  <a:pt x="387462" y="474089"/>
                  <a:pt x="394636" y="481263"/>
                </a:cubicBezTo>
                <a:cubicBezTo>
                  <a:pt x="401810" y="488437"/>
                  <a:pt x="414437" y="486351"/>
                  <a:pt x="423512" y="490888"/>
                </a:cubicBezTo>
                <a:cubicBezTo>
                  <a:pt x="433859" y="496061"/>
                  <a:pt x="442762" y="503722"/>
                  <a:pt x="452387" y="510139"/>
                </a:cubicBezTo>
                <a:cubicBezTo>
                  <a:pt x="478057" y="587143"/>
                  <a:pt x="439553" y="497305"/>
                  <a:pt x="490888" y="548640"/>
                </a:cubicBezTo>
                <a:cubicBezTo>
                  <a:pt x="498062" y="555814"/>
                  <a:pt x="494886" y="569074"/>
                  <a:pt x="500514" y="577516"/>
                </a:cubicBezTo>
                <a:cubicBezTo>
                  <a:pt x="508065" y="588842"/>
                  <a:pt x="521032" y="595646"/>
                  <a:pt x="529389" y="606391"/>
                </a:cubicBezTo>
                <a:cubicBezTo>
                  <a:pt x="543593" y="624654"/>
                  <a:pt x="560573" y="642194"/>
                  <a:pt x="567890" y="664143"/>
                </a:cubicBezTo>
                <a:cubicBezTo>
                  <a:pt x="574231" y="683163"/>
                  <a:pt x="579805" y="708326"/>
                  <a:pt x="596766" y="721895"/>
                </a:cubicBezTo>
                <a:cubicBezTo>
                  <a:pt x="604689" y="728233"/>
                  <a:pt x="616017" y="728312"/>
                  <a:pt x="625642" y="731520"/>
                </a:cubicBezTo>
                <a:cubicBezTo>
                  <a:pt x="638476" y="750770"/>
                  <a:pt x="656827" y="767322"/>
                  <a:pt x="664143" y="789271"/>
                </a:cubicBezTo>
                <a:cubicBezTo>
                  <a:pt x="667351" y="798896"/>
                  <a:pt x="666594" y="810973"/>
                  <a:pt x="673768" y="818147"/>
                </a:cubicBezTo>
                <a:cubicBezTo>
                  <a:pt x="680942" y="825321"/>
                  <a:pt x="693019" y="824564"/>
                  <a:pt x="702644" y="827772"/>
                </a:cubicBezTo>
                <a:cubicBezTo>
                  <a:pt x="721895" y="840606"/>
                  <a:pt x="753080" y="844325"/>
                  <a:pt x="760396" y="866274"/>
                </a:cubicBezTo>
                <a:cubicBezTo>
                  <a:pt x="773229" y="904774"/>
                  <a:pt x="760396" y="891940"/>
                  <a:pt x="798897" y="904775"/>
                </a:cubicBezTo>
                <a:cubicBezTo>
                  <a:pt x="821707" y="938989"/>
                  <a:pt x="806579" y="933650"/>
                  <a:pt x="837398" y="93365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ounded Rectangular Callout 21"/>
          <p:cNvSpPr/>
          <p:nvPr/>
        </p:nvSpPr>
        <p:spPr>
          <a:xfrm>
            <a:off x="4924924" y="948689"/>
            <a:ext cx="869574" cy="180796"/>
          </a:xfrm>
          <a:prstGeom prst="wedgeRoundRectCallout">
            <a:avLst>
              <a:gd name="adj1" fmla="val -42578"/>
              <a:gd name="adj2" fmla="val -1265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a:t>Con </a:t>
            </a:r>
            <a:r>
              <a:rPr lang="en-US" sz="1000" b="1" dirty="0" err="1"/>
              <a:t>Voi</a:t>
            </a:r>
            <a:endParaRPr lang="en-US" sz="1000" b="1" dirty="0"/>
          </a:p>
        </p:txBody>
      </p:sp>
      <p:sp>
        <p:nvSpPr>
          <p:cNvPr id="24" name="Rounded Rectangular Callout 23"/>
          <p:cNvSpPr/>
          <p:nvPr/>
        </p:nvSpPr>
        <p:spPr>
          <a:xfrm>
            <a:off x="5561798" y="2261937"/>
            <a:ext cx="1143802"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Trường</a:t>
            </a:r>
            <a:r>
              <a:rPr lang="en-US" sz="1000" b="1" dirty="0"/>
              <a:t> </a:t>
            </a:r>
            <a:r>
              <a:rPr lang="en-US" sz="1000" b="1" dirty="0" err="1"/>
              <a:t>Sơn</a:t>
            </a:r>
            <a:r>
              <a:rPr lang="en-US" sz="1000" b="1" dirty="0"/>
              <a:t> </a:t>
            </a:r>
            <a:r>
              <a:rPr lang="en-US" sz="1000" b="1" dirty="0" err="1"/>
              <a:t>Bắc</a:t>
            </a:r>
            <a:endParaRPr lang="en-US" sz="1000" b="1" dirty="0"/>
          </a:p>
        </p:txBody>
      </p:sp>
    </p:spTree>
    <p:extLst>
      <p:ext uri="{BB962C8B-B14F-4D97-AF65-F5344CB8AC3E}">
        <p14:creationId xmlns:p14="http://schemas.microsoft.com/office/powerpoint/2010/main" val="5389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randombar(horizontal)">
                                      <p:cBhvr>
                                        <p:cTn id="48" dur="500"/>
                                        <p:tgtEl>
                                          <p:spTgt spid="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randombar(horizontal)">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randombar(horizontal)">
                                      <p:cBhvr>
                                        <p:cTn id="56" dur="500"/>
                                        <p:tgtEl>
                                          <p:spTgt spid="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randombar(horizontal)">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5" grpId="0" animBg="1"/>
      <p:bldP spid="16" grpId="0" animBg="1"/>
      <p:bldP spid="18" grpId="0" animBg="1"/>
      <p:bldP spid="19" grpId="0" animBg="1"/>
      <p:bldP spid="2" grpId="0" animBg="1"/>
      <p:bldP spid="3" grpId="0" animBg="1"/>
      <p:bldP spid="22"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895601"/>
            <a:ext cx="6792509" cy="2209801"/>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33600" y="3153996"/>
            <a:ext cx="6553198" cy="1646605"/>
          </a:xfrm>
          <a:prstGeom prst="rect">
            <a:avLst/>
          </a:prstGeom>
        </p:spPr>
        <p:txBody>
          <a:bodyPr wrap="square">
            <a:spAutoFit/>
          </a:bodyPr>
          <a:lstStyle/>
          <a:p>
            <a:pPr algn="just">
              <a:spcBef>
                <a:spcPts val="600"/>
              </a:spcBef>
            </a:pPr>
            <a:r>
              <a:rPr lang="vi-VN" sz="2400" dirty="0">
                <a:latin typeface="Cambria" pitchFamily="18" charset="0"/>
                <a:ea typeface="Cambria" pitchFamily="18" charset="0"/>
                <a:cs typeface="Times New Roman"/>
              </a:rPr>
              <a:t>- Hướng TB-ĐN như Con Voi, Hoàng Liên Sơn, Trường Sơn Bắc,...</a:t>
            </a:r>
          </a:p>
          <a:p>
            <a:pPr algn="just">
              <a:spcBef>
                <a:spcPts val="600"/>
              </a:spcBef>
            </a:pPr>
            <a:r>
              <a:rPr lang="vi-VN" sz="2400" dirty="0">
                <a:latin typeface="Cambria" pitchFamily="18" charset="0"/>
                <a:ea typeface="Cambria" pitchFamily="18" charset="0"/>
                <a:cs typeface="Times New Roman"/>
              </a:rPr>
              <a:t>- Hướng vòng cung: thể hiện rõ nhất ở vùng núi Đ</a:t>
            </a:r>
            <a:r>
              <a:rPr lang="en-US" sz="2400" dirty="0" err="1">
                <a:latin typeface="Cambria" pitchFamily="18" charset="0"/>
                <a:ea typeface="Cambria" pitchFamily="18" charset="0"/>
                <a:cs typeface="Times New Roman"/>
              </a:rPr>
              <a:t>ông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Bắc</a:t>
            </a:r>
            <a:r>
              <a:rPr lang="en-US" sz="2400" dirty="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1976587" y="1295400"/>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6559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0020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2372142"/>
            <a:ext cx="3657601" cy="2123658"/>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lược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Việt</a:t>
            </a:r>
            <a:r>
              <a:rPr lang="en-US" sz="2200" i="1" dirty="0">
                <a:solidFill>
                  <a:srgbClr val="FF0000"/>
                </a:solidFill>
                <a:latin typeface="Cambria" panose="02040503050406030204" pitchFamily="18" charset="0"/>
                <a:ea typeface="Cambria" panose="02040503050406030204" pitchFamily="18" charset="0"/>
              </a:rPr>
              <a:t> Nam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a:t>
            </a:r>
            <a:r>
              <a:rPr lang="vi-VN"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v</a:t>
            </a:r>
            <a:r>
              <a:rPr lang="vi-VN" sz="2200" i="1" dirty="0">
                <a:solidFill>
                  <a:srgbClr val="FF0000"/>
                </a:solidFill>
                <a:latin typeface="Cambria" panose="02040503050406030204" pitchFamily="18" charset="0"/>
                <a:ea typeface="Cambria" panose="02040503050406030204" pitchFamily="18" charset="0"/>
              </a:rPr>
              <a:t>ì sao địa hình nước ta có tính phân bậc? Kể tên các bậc địa hình kế tiếp nhau từ nội địa ra biển. </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811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9355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4691152"/>
            <a:ext cx="3657601" cy="1862048"/>
          </a:xfrm>
          <a:prstGeom prst="rect">
            <a:avLst/>
          </a:prstGeom>
          <a:solidFill>
            <a:srgbClr val="FFCCFF"/>
          </a:solidFill>
          <a:ln w="12700">
            <a:solidFill>
              <a:srgbClr val="0070C0"/>
            </a:solidFill>
          </a:ln>
        </p:spPr>
        <p:txBody>
          <a:bodyPr wrap="square">
            <a:spAutoFit/>
          </a:bodyPr>
          <a:lstStyle/>
          <a:p>
            <a:pPr algn="just">
              <a:spcBef>
                <a:spcPts val="600"/>
              </a:spcBef>
            </a:pPr>
            <a:r>
              <a:rPr lang="vi-VN" sz="2200" dirty="0">
                <a:latin typeface="Cambria" pitchFamily="18" charset="0"/>
                <a:ea typeface="Cambria" pitchFamily="18" charset="0"/>
                <a:cs typeface="Times New Roman"/>
              </a:rPr>
              <a:t>- Nguyên nhân: quá trình địa chất lâu dài, vận động tạo núi Hi-ma-lay-a.</a:t>
            </a:r>
          </a:p>
          <a:p>
            <a:pPr algn="just">
              <a:spcBef>
                <a:spcPts val="600"/>
              </a:spcBef>
            </a:pPr>
            <a:r>
              <a:rPr lang="vi-VN" sz="2200" dirty="0">
                <a:latin typeface="Cambria" pitchFamily="18" charset="0"/>
                <a:ea typeface="Cambria" pitchFamily="18" charset="0"/>
                <a:cs typeface="Times New Roman"/>
              </a:rPr>
              <a:t>- Núi đồi, đồng bằng, bờ biển, thềm lục địa.</a:t>
            </a:r>
          </a:p>
        </p:txBody>
      </p:sp>
      <p:sp>
        <p:nvSpPr>
          <p:cNvPr id="23" name="Text Box 9"/>
          <p:cNvSpPr txBox="1">
            <a:spLocks noChangeArrowheads="1"/>
          </p:cNvSpPr>
          <p:nvPr/>
        </p:nvSpPr>
        <p:spPr bwMode="auto">
          <a:xfrm>
            <a:off x="1976587" y="1295400"/>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 </a:t>
            </a:r>
            <a:r>
              <a:rPr lang="vi-VN" sz="2400" b="1" dirty="0">
                <a:solidFill>
                  <a:srgbClr val="CC0000"/>
                </a:solidFill>
                <a:latin typeface="Times New Roman" pitchFamily="18" charset="0"/>
                <a:cs typeface="Times New Roman" pitchFamily="18" charset="0"/>
              </a:rPr>
              <a:t>Địa hình có tính chất phân bậc khá rõ rệt</a:t>
            </a:r>
            <a:endParaRPr lang="en-US" sz="2400" b="1" dirty="0">
              <a:solidFill>
                <a:srgbClr val="CC0000"/>
              </a:solidFill>
              <a:latin typeface="Times New Roman" pitchFamily="18" charset="0"/>
              <a:cs typeface="Times New Roman" pitchFamily="18" charset="0"/>
            </a:endParaRPr>
          </a:p>
        </p:txBody>
      </p:sp>
      <p:pic>
        <p:nvPicPr>
          <p:cNvPr id="24" name="Picture 5" descr="han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35075" y="1295399"/>
            <a:ext cx="3528125" cy="52578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061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33600" y="3741004"/>
            <a:ext cx="6553198" cy="830997"/>
          </a:xfrm>
          <a:prstGeom prst="rect">
            <a:avLst/>
          </a:prstGeom>
        </p:spPr>
        <p:txBody>
          <a:bodyPr wrap="square">
            <a:spAutoFit/>
          </a:bodyPr>
          <a:lstStyle/>
          <a:p>
            <a:pPr algn="just">
              <a:spcBef>
                <a:spcPts val="600"/>
              </a:spcBef>
            </a:pPr>
            <a:r>
              <a:rPr lang="vi-VN" sz="2400" dirty="0">
                <a:latin typeface="Cambria" pitchFamily="18" charset="0"/>
                <a:ea typeface="Cambria" pitchFamily="18" charset="0"/>
                <a:cs typeface="Times New Roman"/>
              </a:rPr>
              <a:t>Núi cao, núi trung bình, núi thấp, đồi, đồng bằng ven biển, thềm lục địa. </a:t>
            </a: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1976587" y="1295400"/>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có tính chất phân bậc khá rõ rệt</a:t>
            </a:r>
          </a:p>
        </p:txBody>
      </p:sp>
    </p:spTree>
    <p:extLst>
      <p:ext uri="{BB962C8B-B14F-4D97-AF65-F5344CB8AC3E}">
        <p14:creationId xmlns:p14="http://schemas.microsoft.com/office/powerpoint/2010/main" val="3242715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0020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7999" y="2286000"/>
            <a:ext cx="3657600" cy="1477328"/>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cho</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biết</a:t>
            </a:r>
            <a:r>
              <a:rPr lang="en-US" i="1" dirty="0">
                <a:solidFill>
                  <a:srgbClr val="FF0000"/>
                </a:solidFill>
                <a:latin typeface="Cambria" panose="02040503050406030204" pitchFamily="18" charset="0"/>
                <a:ea typeface="Cambria" panose="02040503050406030204" pitchFamily="18" charset="0"/>
              </a:rPr>
              <a:t> v</a:t>
            </a:r>
            <a:r>
              <a:rPr lang="vi-VN" i="1" dirty="0">
                <a:solidFill>
                  <a:srgbClr val="FF0000"/>
                </a:solidFill>
                <a:latin typeface="Cambria" panose="02040503050406030204" pitchFamily="18" charset="0"/>
                <a:ea typeface="Cambria" panose="02040503050406030204" pitchFamily="18" charset="0"/>
              </a:rPr>
              <a:t>ì sao địa hình nước ta mang tính chất nhiệt đới ẩm gió mùa? Tính chất này biểu hiện như thế nào?</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5545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3962400"/>
            <a:ext cx="3657601" cy="2576090"/>
          </a:xfrm>
          <a:prstGeom prst="rect">
            <a:avLst/>
          </a:prstGeom>
          <a:solidFill>
            <a:srgbClr val="FFCCFF"/>
          </a:solidFill>
          <a:ln w="12700">
            <a:solidFill>
              <a:srgbClr val="0070C0"/>
            </a:solidFill>
          </a:ln>
        </p:spPr>
        <p:txBody>
          <a:bodyPr wrap="square">
            <a:spAutoFit/>
          </a:bodyPr>
          <a:lstStyle/>
          <a:p>
            <a:pPr algn="just">
              <a:spcBef>
                <a:spcPts val="600"/>
              </a:spcBef>
            </a:pPr>
            <a:r>
              <a:rPr lang="vi-VN" sz="1830" dirty="0">
                <a:latin typeface="Cambria" pitchFamily="18" charset="0"/>
                <a:ea typeface="Cambria" pitchFamily="18" charset="0"/>
                <a:cs typeface="Times New Roman"/>
              </a:rPr>
              <a:t>- Nguyên nhân: nhiệt độ cao, lượng mưa lớn tập trung theo mùa</a:t>
            </a:r>
            <a:r>
              <a:rPr lang="en-US" sz="1830" dirty="0">
                <a:latin typeface="Cambria" pitchFamily="18" charset="0"/>
                <a:ea typeface="Cambria" pitchFamily="18" charset="0"/>
                <a:cs typeface="Times New Roman"/>
              </a:rPr>
              <a:t>.</a:t>
            </a:r>
            <a:endParaRPr lang="vi-VN" sz="1830" dirty="0">
              <a:latin typeface="Cambria" pitchFamily="18" charset="0"/>
              <a:ea typeface="Cambria" pitchFamily="18" charset="0"/>
              <a:cs typeface="Times New Roman"/>
            </a:endParaRPr>
          </a:p>
          <a:p>
            <a:pPr algn="just">
              <a:spcBef>
                <a:spcPts val="600"/>
              </a:spcBef>
            </a:pPr>
            <a:r>
              <a:rPr lang="vi-VN" sz="1830" dirty="0">
                <a:latin typeface="Cambria" pitchFamily="18" charset="0"/>
                <a:ea typeface="Cambria" pitchFamily="18" charset="0"/>
                <a:cs typeface="Times New Roman"/>
              </a:rPr>
              <a:t>- Biểu hiện:</a:t>
            </a:r>
          </a:p>
          <a:p>
            <a:pPr algn="just">
              <a:spcBef>
                <a:spcPts val="600"/>
              </a:spcBef>
            </a:pPr>
            <a:r>
              <a:rPr lang="vi-VN" sz="1830" dirty="0">
                <a:latin typeface="Cambria" pitchFamily="18" charset="0"/>
                <a:ea typeface="Cambria" pitchFamily="18" charset="0"/>
                <a:cs typeface="Times New Roman"/>
              </a:rPr>
              <a:t>+ Qúa trình xâm thực, xói mòn diễn ra mạnh mẽ, địa hình bị cắt xẻ.</a:t>
            </a:r>
          </a:p>
          <a:p>
            <a:pPr algn="just">
              <a:spcBef>
                <a:spcPts val="600"/>
              </a:spcBef>
            </a:pPr>
            <a:r>
              <a:rPr lang="vi-VN" sz="1830" dirty="0">
                <a:latin typeface="Cambria" pitchFamily="18" charset="0"/>
                <a:ea typeface="Cambria" pitchFamily="18" charset="0"/>
                <a:cs typeface="Times New Roman"/>
              </a:rPr>
              <a:t>+ Bồi tụ ở vùng đồng bằng và thung lũng.</a:t>
            </a:r>
          </a:p>
        </p:txBody>
      </p:sp>
      <p:sp>
        <p:nvSpPr>
          <p:cNvPr id="23" name="Text Box 9"/>
          <p:cNvSpPr txBox="1">
            <a:spLocks noChangeArrowheads="1"/>
          </p:cNvSpPr>
          <p:nvPr/>
        </p:nvSpPr>
        <p:spPr bwMode="auto">
          <a:xfrm>
            <a:off x="1976587"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d. </a:t>
            </a:r>
            <a:r>
              <a:rPr lang="vi-VN" sz="2000" b="1" dirty="0">
                <a:solidFill>
                  <a:srgbClr val="CC0000"/>
                </a:solidFill>
                <a:latin typeface="Times New Roman" pitchFamily="18" charset="0"/>
                <a:cs typeface="Times New Roman" pitchFamily="18" charset="0"/>
              </a:rPr>
              <a:t>Địa hình chịu tác động của khí hậu nhiệt đới ẩm gió mùa và con người</a:t>
            </a:r>
            <a:endParaRPr lang="en-US" sz="20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77063" y="3886201"/>
            <a:ext cx="3403716" cy="21885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77063" y="1295132"/>
            <a:ext cx="3409937" cy="2133868"/>
          </a:xfrm>
          <a:prstGeom prst="rect">
            <a:avLst/>
          </a:prstGeom>
          <a:solidFill>
            <a:srgbClr val="FF0000"/>
          </a:solidFill>
          <a:ln>
            <a:solidFill>
              <a:srgbClr val="FF0000"/>
            </a:solidFill>
          </a:ln>
          <a:effectLst/>
        </p:spPr>
      </p:pic>
      <p:sp>
        <p:nvSpPr>
          <p:cNvPr id="2" name="TextBox 1"/>
          <p:cNvSpPr txBox="1"/>
          <p:nvPr/>
        </p:nvSpPr>
        <p:spPr>
          <a:xfrm>
            <a:off x="6934201" y="3440668"/>
            <a:ext cx="3409937" cy="369332"/>
          </a:xfrm>
          <a:prstGeom prst="rect">
            <a:avLst/>
          </a:prstGeom>
          <a:noFill/>
        </p:spPr>
        <p:txBody>
          <a:bodyPr wrap="square" rtlCol="0">
            <a:spAutoFit/>
          </a:bodyPr>
          <a:lstStyle/>
          <a:p>
            <a:r>
              <a:rPr lang="en-US" dirty="0" err="1">
                <a:latin typeface="Cambria" pitchFamily="18" charset="0"/>
                <a:ea typeface="Cambria" pitchFamily="18" charset="0"/>
              </a:rPr>
              <a:t>Xói</a:t>
            </a:r>
            <a:r>
              <a:rPr lang="en-US" dirty="0">
                <a:latin typeface="Cambria" pitchFamily="18" charset="0"/>
                <a:ea typeface="Cambria" pitchFamily="18" charset="0"/>
              </a:rPr>
              <a:t> </a:t>
            </a:r>
            <a:r>
              <a:rPr lang="en-US" dirty="0" err="1">
                <a:latin typeface="Cambria" pitchFamily="18" charset="0"/>
                <a:ea typeface="Cambria" pitchFamily="18" charset="0"/>
              </a:rPr>
              <a:t>mòn</a:t>
            </a:r>
            <a:r>
              <a:rPr lang="en-US" dirty="0">
                <a:latin typeface="Cambria" pitchFamily="18" charset="0"/>
                <a:ea typeface="Cambria" pitchFamily="18" charset="0"/>
              </a:rPr>
              <a:t> </a:t>
            </a:r>
            <a:r>
              <a:rPr lang="en-US" dirty="0" err="1">
                <a:latin typeface="Cambria" pitchFamily="18" charset="0"/>
                <a:ea typeface="Cambria" pitchFamily="18" charset="0"/>
              </a:rPr>
              <a:t>đất</a:t>
            </a:r>
            <a:r>
              <a:rPr lang="en-US" dirty="0">
                <a:latin typeface="Cambria" pitchFamily="18" charset="0"/>
                <a:ea typeface="Cambria" pitchFamily="18" charset="0"/>
              </a:rPr>
              <a:t> ở </a:t>
            </a:r>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núi</a:t>
            </a:r>
            <a:r>
              <a:rPr lang="en-US" dirty="0">
                <a:latin typeface="Cambria" pitchFamily="18" charset="0"/>
                <a:ea typeface="Cambria" pitchFamily="18" charset="0"/>
              </a:rPr>
              <a:t> </a:t>
            </a:r>
            <a:r>
              <a:rPr lang="en-US" dirty="0" err="1">
                <a:latin typeface="Cambria" pitchFamily="18" charset="0"/>
                <a:ea typeface="Cambria" pitchFamily="18" charset="0"/>
              </a:rPr>
              <a:t>phía</a:t>
            </a:r>
            <a:r>
              <a:rPr lang="en-US" dirty="0">
                <a:latin typeface="Cambria" pitchFamily="18" charset="0"/>
                <a:ea typeface="Cambria" pitchFamily="18" charset="0"/>
              </a:rPr>
              <a:t> </a:t>
            </a:r>
            <a:r>
              <a:rPr lang="en-US" dirty="0" err="1">
                <a:latin typeface="Cambria" pitchFamily="18" charset="0"/>
                <a:ea typeface="Cambria" pitchFamily="18" charset="0"/>
              </a:rPr>
              <a:t>Bắc</a:t>
            </a:r>
            <a:endParaRPr lang="en-US" dirty="0">
              <a:latin typeface="Cambria" pitchFamily="18" charset="0"/>
              <a:ea typeface="Cambria" pitchFamily="18" charset="0"/>
            </a:endParaRPr>
          </a:p>
        </p:txBody>
      </p:sp>
      <p:sp>
        <p:nvSpPr>
          <p:cNvPr id="27" name="TextBox 26"/>
          <p:cNvSpPr txBox="1"/>
          <p:nvPr/>
        </p:nvSpPr>
        <p:spPr>
          <a:xfrm>
            <a:off x="6870843" y="6096001"/>
            <a:ext cx="3409937" cy="646331"/>
          </a:xfrm>
          <a:prstGeom prst="rect">
            <a:avLst/>
          </a:prstGeom>
          <a:noFill/>
        </p:spPr>
        <p:txBody>
          <a:bodyPr wrap="square" rtlCol="0">
            <a:spAutoFit/>
          </a:bodyPr>
          <a:lstStyle/>
          <a:p>
            <a:pPr algn="ctr"/>
            <a:r>
              <a:rPr lang="en-US" dirty="0" err="1">
                <a:latin typeface="Cambria" pitchFamily="18" charset="0"/>
                <a:ea typeface="Cambria" pitchFamily="18" charset="0"/>
              </a:rPr>
              <a:t>Bồi</a:t>
            </a:r>
            <a:r>
              <a:rPr lang="en-US" dirty="0">
                <a:latin typeface="Cambria" pitchFamily="18" charset="0"/>
                <a:ea typeface="Cambria" pitchFamily="18" charset="0"/>
              </a:rPr>
              <a:t> </a:t>
            </a:r>
            <a:r>
              <a:rPr lang="en-US" dirty="0" err="1">
                <a:latin typeface="Cambria" pitchFamily="18" charset="0"/>
                <a:ea typeface="Cambria" pitchFamily="18" charset="0"/>
              </a:rPr>
              <a:t>tụ</a:t>
            </a:r>
            <a:r>
              <a:rPr lang="en-US" dirty="0">
                <a:latin typeface="Cambria" pitchFamily="18" charset="0"/>
                <a:ea typeface="Cambria" pitchFamily="18" charset="0"/>
              </a:rPr>
              <a:t> ở </a:t>
            </a:r>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spTree>
    <p:extLst>
      <p:ext uri="{BB962C8B-B14F-4D97-AF65-F5344CB8AC3E}">
        <p14:creationId xmlns:p14="http://schemas.microsoft.com/office/powerpoint/2010/main" val="1466757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randombar(horizontal)">
                                      <p:cBhvr>
                                        <p:cTn id="15" dur="500"/>
                                        <p:tgtEl>
                                          <p:spTgt spid="205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1" dur="500"/>
                                        <p:tgtEl>
                                          <p:spTgt spid="25">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6"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76202"/>
            <a:ext cx="9448800" cy="838199"/>
          </a:xfrm>
        </p:spPr>
        <p:txBody>
          <a:bodyPr>
            <a:normAutofit/>
          </a:bodyPr>
          <a:lstStyle/>
          <a:p>
            <a:pPr marL="0" indent="0">
              <a:buNone/>
            </a:pPr>
            <a:r>
              <a:rPr lang="en-US" sz="2100" i="1" dirty="0" err="1">
                <a:solidFill>
                  <a:srgbClr val="FF0000"/>
                </a:solidFill>
                <a:latin typeface="Cambria" pitchFamily="18" charset="0"/>
                <a:ea typeface="Cambria" pitchFamily="18" charset="0"/>
              </a:rPr>
              <a:t>Quan</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sát</a:t>
            </a:r>
            <a:r>
              <a:rPr lang="en-US" sz="2100" i="1" dirty="0">
                <a:solidFill>
                  <a:srgbClr val="FF0000"/>
                </a:solidFill>
                <a:latin typeface="Cambria" pitchFamily="18" charset="0"/>
                <a:ea typeface="Cambria" pitchFamily="18" charset="0"/>
              </a:rPr>
              <a:t> video clip, </a:t>
            </a:r>
            <a:r>
              <a:rPr lang="en-US" sz="2100" i="1" dirty="0" err="1">
                <a:solidFill>
                  <a:srgbClr val="FF0000"/>
                </a:solidFill>
                <a:latin typeface="Cambria" pitchFamily="18" charset="0"/>
                <a:ea typeface="Cambria" pitchFamily="18" charset="0"/>
              </a:rPr>
              <a:t>hãy</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cho</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biết</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động</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Phong</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Nha</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được</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hình</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thành</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như</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thế</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nào</a:t>
            </a:r>
            <a:r>
              <a:rPr lang="en-US" sz="2100" i="1" dirty="0">
                <a:solidFill>
                  <a:srgbClr val="FF0000"/>
                </a:solidFill>
                <a:latin typeface="Cambria" pitchFamily="18" charset="0"/>
                <a:ea typeface="Cambria" pitchFamily="18" charset="0"/>
              </a:rPr>
              <a:t>?</a:t>
            </a:r>
          </a:p>
        </p:txBody>
      </p:sp>
      <p:sp>
        <p:nvSpPr>
          <p:cNvPr id="4" name="Content Placeholder 2"/>
          <p:cNvSpPr txBox="1">
            <a:spLocks/>
          </p:cNvSpPr>
          <p:nvPr/>
        </p:nvSpPr>
        <p:spPr>
          <a:xfrm>
            <a:off x="1752600" y="6248401"/>
            <a:ext cx="9296400" cy="838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200" dirty="0">
                <a:latin typeface="Cambria" pitchFamily="18" charset="0"/>
                <a:ea typeface="Cambria" pitchFamily="18" charset="0"/>
              </a:rPr>
              <a:t>Do </a:t>
            </a:r>
            <a:r>
              <a:rPr lang="vi-VN" sz="2200" dirty="0">
                <a:latin typeface="Cambria" pitchFamily="18" charset="0"/>
                <a:ea typeface="Cambria" pitchFamily="18" charset="0"/>
              </a:rPr>
              <a:t>nước mưa hòa tan đá vôi cùng với sự khoét sâu của mạch nước ngầm.</a:t>
            </a:r>
            <a:endParaRPr lang="en-US" sz="2200" dirty="0">
              <a:latin typeface="Cambria" pitchFamily="18" charset="0"/>
              <a:ea typeface="Cambria" pitchFamily="18" charset="0"/>
            </a:endParaRPr>
          </a:p>
        </p:txBody>
      </p:sp>
      <p:pic>
        <p:nvPicPr>
          <p:cNvPr id="5" name="Bai 2">
            <a:hlinkClick r:id="" action="ppaction://media"/>
            <a:extLst>
              <a:ext uri="{FF2B5EF4-FFF2-40B4-BE49-F238E27FC236}">
                <a16:creationId xmlns="" xmlns:a16="http://schemas.microsoft.com/office/drawing/2014/main" id="{9E5C64FA-768A-EEE4-BDCB-1352BD0382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533400"/>
            <a:ext cx="9144000" cy="5715000"/>
          </a:xfrm>
          <a:prstGeom prst="rect">
            <a:avLst/>
          </a:prstGeom>
        </p:spPr>
      </p:pic>
    </p:spTree>
    <p:extLst>
      <p:ext uri="{BB962C8B-B14F-4D97-AF65-F5344CB8AC3E}">
        <p14:creationId xmlns:p14="http://schemas.microsoft.com/office/powerpoint/2010/main" val="317526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1828800" y="960438"/>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1" y="1"/>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953000" y="6106180"/>
            <a:ext cx="2590800" cy="523220"/>
          </a:xfrm>
          <a:prstGeom prst="rect">
            <a:avLst/>
          </a:prstGeom>
          <a:noFill/>
        </p:spPr>
        <p:txBody>
          <a:bodyPr wrap="square" rtlCol="0">
            <a:spAutoFit/>
          </a:bodyPr>
          <a:lstStyle/>
          <a:p>
            <a:pPr algn="ctr"/>
            <a:r>
              <a:rPr lang="en-US" sz="2800" b="1" dirty="0">
                <a:latin typeface="Cambria" pitchFamily="18" charset="0"/>
                <a:ea typeface="Cambria" pitchFamily="18" charset="0"/>
              </a:rPr>
              <a:t>ĐỒNG BẰNG</a:t>
            </a:r>
          </a:p>
        </p:txBody>
      </p:sp>
      <p:pic>
        <p:nvPicPr>
          <p:cNvPr id="24" name="Picture 23" descr="Đồng tiếng Anh là gì - JE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0847" y="2488165"/>
            <a:ext cx="2962593" cy="1842135"/>
          </a:xfrm>
          <a:prstGeom prst="rect">
            <a:avLst/>
          </a:prstGeom>
          <a:noFill/>
          <a:ln>
            <a:noFill/>
          </a:ln>
        </p:spPr>
      </p:pic>
      <p:sp>
        <p:nvSpPr>
          <p:cNvPr id="25" name="Equal 24"/>
          <p:cNvSpPr/>
          <p:nvPr/>
        </p:nvSpPr>
        <p:spPr>
          <a:xfrm>
            <a:off x="4630785" y="4345850"/>
            <a:ext cx="2982654" cy="1524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TextBox 3"/>
          <p:cNvSpPr txBox="1"/>
          <p:nvPr/>
        </p:nvSpPr>
        <p:spPr>
          <a:xfrm>
            <a:off x="4267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spTree>
    <p:extLst>
      <p:ext uri="{BB962C8B-B14F-4D97-AF65-F5344CB8AC3E}">
        <p14:creationId xmlns:p14="http://schemas.microsoft.com/office/powerpoint/2010/main" val="16924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25"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0020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7999" y="2286000"/>
            <a:ext cx="3657600"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các dạng địa hình do con người tạo nên.</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5545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4667072"/>
            <a:ext cx="3657601" cy="1200329"/>
          </a:xfrm>
          <a:prstGeom prst="rect">
            <a:avLst/>
          </a:prstGeom>
          <a:solidFill>
            <a:srgbClr val="FFCCFF"/>
          </a:solidFill>
          <a:ln w="12700">
            <a:solidFill>
              <a:srgbClr val="0070C0"/>
            </a:solidFill>
          </a:ln>
        </p:spPr>
        <p:txBody>
          <a:bodyPr wrap="square">
            <a:spAutoFit/>
          </a:bodyPr>
          <a:lstStyle/>
          <a:p>
            <a:pPr algn="just">
              <a:spcBef>
                <a:spcPts val="600"/>
              </a:spcBef>
            </a:pPr>
            <a:r>
              <a:rPr lang="vi-VN" sz="2400" dirty="0">
                <a:latin typeface="Cambria" pitchFamily="18" charset="0"/>
                <a:ea typeface="Cambria" pitchFamily="18" charset="0"/>
                <a:cs typeface="Times New Roman"/>
              </a:rPr>
              <a:t>Các dạng địa hình nhân tạo: đô thị, hầm mỏ, hồ chứa nước, đê, đập...</a:t>
            </a:r>
          </a:p>
        </p:txBody>
      </p:sp>
      <p:sp>
        <p:nvSpPr>
          <p:cNvPr id="23" name="Text Box 9"/>
          <p:cNvSpPr txBox="1">
            <a:spLocks noChangeArrowheads="1"/>
          </p:cNvSpPr>
          <p:nvPr/>
        </p:nvSpPr>
        <p:spPr bwMode="auto">
          <a:xfrm>
            <a:off x="1976587"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d</a:t>
            </a:r>
            <a:r>
              <a:rPr lang="vi-VN" sz="2000" b="1" dirty="0">
                <a:solidFill>
                  <a:srgbClr val="CC0000"/>
                </a:solidFill>
                <a:latin typeface="Times New Roman" pitchFamily="18" charset="0"/>
                <a:cs typeface="Times New Roman" pitchFamily="18" charset="0"/>
              </a:rPr>
              <a:t>. Địa hình chịu tác động của khí hậu nhiệt đới ẩm gió mùa và con người</a:t>
            </a:r>
          </a:p>
        </p:txBody>
      </p:sp>
      <p:sp>
        <p:nvSpPr>
          <p:cNvPr id="2" name="TextBox 1"/>
          <p:cNvSpPr txBox="1"/>
          <p:nvPr/>
        </p:nvSpPr>
        <p:spPr>
          <a:xfrm>
            <a:off x="6934201" y="3505200"/>
            <a:ext cx="3409937" cy="369332"/>
          </a:xfrm>
          <a:prstGeom prst="rect">
            <a:avLst/>
          </a:prstGeom>
          <a:noFill/>
        </p:spPr>
        <p:txBody>
          <a:bodyPr wrap="square" rtlCol="0">
            <a:spAutoFit/>
          </a:bodyPr>
          <a:lstStyle/>
          <a:p>
            <a:pPr algn="ctr"/>
            <a:r>
              <a:rPr lang="en-US" dirty="0" err="1">
                <a:latin typeface="Cambria" pitchFamily="18" charset="0"/>
                <a:ea typeface="Cambria" pitchFamily="18" charset="0"/>
              </a:rPr>
              <a:t>Một</a:t>
            </a:r>
            <a:r>
              <a:rPr lang="en-US" dirty="0">
                <a:latin typeface="Cambria" pitchFamily="18" charset="0"/>
                <a:ea typeface="Cambria" pitchFamily="18" charset="0"/>
              </a:rPr>
              <a:t> </a:t>
            </a:r>
            <a:r>
              <a:rPr lang="en-US" dirty="0" err="1">
                <a:latin typeface="Cambria" pitchFamily="18" charset="0"/>
                <a:ea typeface="Cambria" pitchFamily="18" charset="0"/>
              </a:rPr>
              <a:t>đoạn</a:t>
            </a:r>
            <a:r>
              <a:rPr lang="en-US" dirty="0">
                <a:latin typeface="Cambria" pitchFamily="18" charset="0"/>
                <a:ea typeface="Cambria" pitchFamily="18" charset="0"/>
              </a:rPr>
              <a:t> </a:t>
            </a:r>
            <a:r>
              <a:rPr lang="en-US" dirty="0" err="1">
                <a:latin typeface="Cambria" pitchFamily="18" charset="0"/>
                <a:ea typeface="Cambria" pitchFamily="18" charset="0"/>
              </a:rPr>
              <a:t>đê</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27" name="TextBox 26"/>
          <p:cNvSpPr txBox="1"/>
          <p:nvPr/>
        </p:nvSpPr>
        <p:spPr>
          <a:xfrm>
            <a:off x="6870843" y="6248400"/>
            <a:ext cx="3409937" cy="369332"/>
          </a:xfrm>
          <a:prstGeom prst="rect">
            <a:avLst/>
          </a:prstGeom>
          <a:noFill/>
        </p:spPr>
        <p:txBody>
          <a:bodyPr wrap="square" rtlCol="0">
            <a:spAutoFit/>
          </a:bodyPr>
          <a:lstStyle/>
          <a:p>
            <a:pPr algn="ctr"/>
            <a:r>
              <a:rPr lang="en-US" dirty="0" err="1">
                <a:latin typeface="Cambria" pitchFamily="18" charset="0"/>
                <a:ea typeface="Cambria" pitchFamily="18" charset="0"/>
              </a:rPr>
              <a:t>Đập</a:t>
            </a:r>
            <a:r>
              <a:rPr lang="en-US" dirty="0">
                <a:latin typeface="Cambria" pitchFamily="18" charset="0"/>
                <a:ea typeface="Cambria" pitchFamily="18" charset="0"/>
              </a:rPr>
              <a:t> </a:t>
            </a:r>
            <a:r>
              <a:rPr lang="en-US" dirty="0" err="1">
                <a:latin typeface="Cambria" pitchFamily="18" charset="0"/>
                <a:ea typeface="Cambria" pitchFamily="18" charset="0"/>
              </a:rPr>
              <a:t>thủy</a:t>
            </a:r>
            <a:r>
              <a:rPr lang="en-US" dirty="0">
                <a:latin typeface="Cambria" pitchFamily="18" charset="0"/>
                <a:ea typeface="Cambria" pitchFamily="18" charset="0"/>
              </a:rPr>
              <a:t> </a:t>
            </a:r>
            <a:r>
              <a:rPr lang="en-US" dirty="0" err="1">
                <a:latin typeface="Cambria" pitchFamily="18" charset="0"/>
                <a:ea typeface="Cambria" pitchFamily="18" charset="0"/>
              </a:rPr>
              <a:t>điện</a:t>
            </a:r>
            <a:r>
              <a:rPr lang="en-US" dirty="0">
                <a:latin typeface="Cambria" pitchFamily="18" charset="0"/>
                <a:ea typeface="Cambria" pitchFamily="18" charset="0"/>
              </a:rPr>
              <a:t> </a:t>
            </a:r>
            <a:r>
              <a:rPr lang="en-US" dirty="0" err="1">
                <a:latin typeface="Cambria" pitchFamily="18" charset="0"/>
                <a:ea typeface="Cambria" pitchFamily="18" charset="0"/>
              </a:rPr>
              <a:t>Hòa</a:t>
            </a:r>
            <a:r>
              <a:rPr lang="en-US" dirty="0">
                <a:latin typeface="Cambria" pitchFamily="18" charset="0"/>
                <a:ea typeface="Cambria" pitchFamily="18" charset="0"/>
              </a:rPr>
              <a:t> </a:t>
            </a:r>
            <a:r>
              <a:rPr lang="en-US" dirty="0" err="1">
                <a:latin typeface="Cambria" pitchFamily="18" charset="0"/>
                <a:ea typeface="Cambria" pitchFamily="18" charset="0"/>
              </a:rPr>
              <a:t>Bình</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58401" y="1281913"/>
            <a:ext cx="3422378" cy="2158755"/>
          </a:xfrm>
          <a:prstGeom prst="rect">
            <a:avLst/>
          </a:prstGeom>
          <a:solidFill>
            <a:srgbClr val="FF0000"/>
          </a:solidFill>
          <a:ln>
            <a:solidFill>
              <a:srgbClr val="FF0000"/>
            </a:solidFill>
          </a:ln>
          <a:effectLst/>
        </p:spPr>
      </p:pic>
      <p:pic>
        <p:nvPicPr>
          <p:cNvPr id="307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74731" y="3986212"/>
            <a:ext cx="3406049" cy="2185988"/>
          </a:xfrm>
          <a:prstGeom prst="rect">
            <a:avLst/>
          </a:prstGeom>
          <a:solidFill>
            <a:srgbClr val="FF0000"/>
          </a:solidFill>
          <a:ln>
            <a:solidFill>
              <a:srgbClr val="FF0000"/>
            </a:solidFill>
          </a:ln>
          <a:effectLst/>
        </p:spPr>
      </p:pic>
    </p:spTree>
    <p:extLst>
      <p:ext uri="{BB962C8B-B14F-4D97-AF65-F5344CB8AC3E}">
        <p14:creationId xmlns:p14="http://schemas.microsoft.com/office/powerpoint/2010/main" val="3547293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randombar(horizontal)">
                                      <p:cBhvr>
                                        <p:cTn id="17" dur="500"/>
                                        <p:tgtEl>
                                          <p:spTgt spid="307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randombar(horizontal)">
                                      <p:cBhvr>
                                        <p:cTn id="23" dur="500"/>
                                        <p:tgtEl>
                                          <p:spTgt spid="307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667001"/>
            <a:ext cx="6792509" cy="2438401"/>
          </a:xfrm>
          <a:prstGeom prst="wedgeRoundRectCallout">
            <a:avLst>
              <a:gd name="adj1" fmla="val 47108"/>
              <a:gd name="adj2" fmla="val 751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46041" y="3000852"/>
            <a:ext cx="6553198" cy="1723549"/>
          </a:xfrm>
          <a:prstGeom prst="rect">
            <a:avLst/>
          </a:prstGeom>
        </p:spPr>
        <p:txBody>
          <a:bodyPr wrap="square">
            <a:spAutoFit/>
          </a:bodyPr>
          <a:lstStyle/>
          <a:p>
            <a:pPr algn="just">
              <a:spcBef>
                <a:spcPts val="600"/>
              </a:spcBef>
            </a:pPr>
            <a:r>
              <a:rPr lang="vi-VN" sz="2400" dirty="0">
                <a:latin typeface="Cambria" pitchFamily="18" charset="0"/>
                <a:ea typeface="Cambria" pitchFamily="18" charset="0"/>
                <a:cs typeface="Times New Roman"/>
              </a:rPr>
              <a:t>- Q</a:t>
            </a:r>
            <a:r>
              <a:rPr lang="en-US" sz="2400" dirty="0" err="1">
                <a:latin typeface="Cambria" pitchFamily="18" charset="0"/>
                <a:ea typeface="Cambria" pitchFamily="18" charset="0"/>
                <a:cs typeface="Times New Roman"/>
              </a:rPr>
              <a:t>uá</a:t>
            </a:r>
            <a:r>
              <a:rPr lang="vi-VN" sz="2400" dirty="0">
                <a:latin typeface="Cambria" pitchFamily="18" charset="0"/>
                <a:ea typeface="Cambria" pitchFamily="18" charset="0"/>
                <a:cs typeface="Times New Roman"/>
              </a:rPr>
              <a:t> trình xâm thực, xói mòn mạnh, địa hình bị chia cắt.</a:t>
            </a:r>
          </a:p>
          <a:p>
            <a:pPr algn="just">
              <a:spcBef>
                <a:spcPts val="600"/>
              </a:spcBef>
            </a:pPr>
            <a:r>
              <a:rPr lang="vi-VN" sz="2400" dirty="0">
                <a:latin typeface="Cambria" pitchFamily="18" charset="0"/>
                <a:ea typeface="Cambria" pitchFamily="18" charset="0"/>
                <a:cs typeface="Times New Roman"/>
              </a:rPr>
              <a:t>-  Nhiều hang động rộng lớn.</a:t>
            </a:r>
          </a:p>
          <a:p>
            <a:pPr algn="just">
              <a:spcBef>
                <a:spcPts val="600"/>
              </a:spcBef>
            </a:pPr>
            <a:r>
              <a:rPr lang="vi-VN" sz="2400" dirty="0">
                <a:latin typeface="Cambria" pitchFamily="18" charset="0"/>
                <a:ea typeface="Cambria" pitchFamily="18" charset="0"/>
                <a:cs typeface="Times New Roman"/>
              </a:rPr>
              <a:t>- Các dạng địa hình nhân tạo: hầm mỏ, đê, đập...</a:t>
            </a: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1976587"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d</a:t>
            </a:r>
            <a:r>
              <a:rPr lang="vi-VN" sz="2000" b="1" dirty="0">
                <a:solidFill>
                  <a:srgbClr val="CC0000"/>
                </a:solidFill>
                <a:latin typeface="Times New Roman" pitchFamily="18" charset="0"/>
                <a:cs typeface="Times New Roman" pitchFamily="18" charset="0"/>
              </a:rPr>
              <a:t>. Địa hình chịu tác động của khí hậu nhiệt đới ẩm gió mùa và con người</a:t>
            </a:r>
          </a:p>
        </p:txBody>
      </p:sp>
    </p:spTree>
    <p:extLst>
      <p:ext uri="{BB962C8B-B14F-4D97-AF65-F5344CB8AC3E}">
        <p14:creationId xmlns:p14="http://schemas.microsoft.com/office/powerpoint/2010/main" val="3916960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3290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2085109" y="3236606"/>
            <a:ext cx="6096000" cy="3416320"/>
          </a:xfrm>
          <a:prstGeom prst="rect">
            <a:avLst/>
          </a:prstGeom>
        </p:spPr>
        <p:txBody>
          <a:bodyPr wrap="square">
            <a:spAutoFit/>
          </a:bodyPr>
          <a:lstStyle/>
          <a:p>
            <a:pPr algn="just"/>
            <a:r>
              <a:rPr lang="vi-VN" sz="2400" dirty="0">
                <a:solidFill>
                  <a:srgbClr val="0D30DD"/>
                </a:solidFill>
                <a:latin typeface="Cambria" pitchFamily="18" charset="0"/>
                <a:ea typeface="Cambria" pitchFamily="18" charset="0"/>
              </a:rPr>
              <a:t>Fansipan là đỉnh núi cao nhất </a:t>
            </a:r>
            <a:r>
              <a:rPr lang="en-US" sz="2400" dirty="0" err="1">
                <a:solidFill>
                  <a:srgbClr val="0D30DD"/>
                </a:solidFill>
                <a:latin typeface="Cambria" pitchFamily="18" charset="0"/>
                <a:ea typeface="Cambria" pitchFamily="18" charset="0"/>
              </a:rPr>
              <a:t>nước</a:t>
            </a:r>
            <a:r>
              <a:rPr lang="en-US" sz="2400" dirty="0">
                <a:solidFill>
                  <a:srgbClr val="0D30DD"/>
                </a:solidFill>
                <a:latin typeface="Cambria" pitchFamily="18" charset="0"/>
                <a:ea typeface="Cambria" pitchFamily="18" charset="0"/>
              </a:rPr>
              <a:t> ta, v</a:t>
            </a:r>
            <a:r>
              <a:rPr lang="vi-VN" sz="2400" dirty="0">
                <a:solidFill>
                  <a:srgbClr val="0D30DD"/>
                </a:solidFill>
                <a:latin typeface="Cambria" pitchFamily="18" charset="0"/>
                <a:ea typeface="Cambria" pitchFamily="18" charset="0"/>
              </a:rPr>
              <a:t>ề mặt hành chính, đỉnh Fansipan thuộc địa giới của cả huyện Tam Đường (Lai Châu) và thị xã Sa Pa (Lào Cai), cách trung tâm thị xã Sa Pa khoảng 9 km về phía tây nam. Chiều cao của đỉnh núi đo đạc vào năm 1909 là 3143 m, tuy vậy theo số liệu mới nhất của Cục Đo đạc, Bản đồ và Thông tin địa lý Việt Nam vào cuối tháng 6 năm 2019, đỉnh núi cao 3147,3 m. </a:t>
            </a:r>
            <a:endParaRPr lang="en-US" sz="2400" dirty="0">
              <a:solidFill>
                <a:srgbClr val="0D30DD"/>
              </a:solidFill>
              <a:latin typeface="Cambria" panose="02040503050406030204" pitchFamily="18" charset="0"/>
              <a:ea typeface="Cambria" panose="02040503050406030204" pitchFamily="18" charset="0"/>
            </a:endParaRPr>
          </a:p>
        </p:txBody>
      </p:sp>
      <p:pic>
        <p:nvPicPr>
          <p:cNvPr id="1433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61310" y="1341084"/>
            <a:ext cx="5943599" cy="18955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fade">
                                      <p:cBhvr>
                                        <p:cTn id="21" dur="1000"/>
                                        <p:tgtEl>
                                          <p:spTgt spid="14339"/>
                                        </p:tgtEl>
                                      </p:cBhvr>
                                    </p:animEffect>
                                    <p:anim calcmode="lin" valueType="num">
                                      <p:cBhvr>
                                        <p:cTn id="22" dur="1000" fill="hold"/>
                                        <p:tgtEl>
                                          <p:spTgt spid="14339"/>
                                        </p:tgtEl>
                                        <p:attrNameLst>
                                          <p:attrName>ppt_x</p:attrName>
                                        </p:attrNameLst>
                                      </p:cBhvr>
                                      <p:tavLst>
                                        <p:tav tm="0">
                                          <p:val>
                                            <p:strVal val="#ppt_x"/>
                                          </p:val>
                                        </p:tav>
                                        <p:tav tm="100000">
                                          <p:val>
                                            <p:strVal val="#ppt_x"/>
                                          </p:val>
                                        </p:tav>
                                      </p:tavLst>
                                    </p:anim>
                                    <p:anim calcmode="lin" valueType="num">
                                      <p:cBhvr>
                                        <p:cTn id="23" dur="1000" fill="hold"/>
                                        <p:tgtEl>
                                          <p:spTgt spid="1433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2795229" y="1905000"/>
            <a:ext cx="7491772" cy="707886"/>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Dựa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kiến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thức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đã</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học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s</a:t>
            </a:r>
            <a:r>
              <a:rPr lang="vi-VN" sz="2000" i="1" dirty="0">
                <a:solidFill>
                  <a:srgbClr val="FF0000"/>
                </a:solidFill>
                <a:latin typeface="Cambria" panose="02040503050406030204" pitchFamily="18" charset="0"/>
                <a:ea typeface="Cambria" panose="02040503050406030204" pitchFamily="18" charset="0"/>
              </a:rPr>
              <a:t>o sánh đặc điểm địa hình của Đồng bằng sông Hồng, Đồng bằng sông Cửu Long.</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74940"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41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3417789604"/>
              </p:ext>
            </p:extLst>
          </p:nvPr>
        </p:nvGraphicFramePr>
        <p:xfrm>
          <a:off x="2795230" y="2989618"/>
          <a:ext cx="7455011" cy="3348228"/>
        </p:xfrm>
        <a:graphic>
          <a:graphicData uri="http://schemas.openxmlformats.org/drawingml/2006/table">
            <a:tbl>
              <a:tblPr firstRow="1" bandRow="1">
                <a:tableStyleId>{5C22544A-7EE6-4342-B048-85BDC9FD1C3A}</a:tableStyleId>
              </a:tblPr>
              <a:tblGrid>
                <a:gridCol w="1319571"/>
                <a:gridCol w="914400"/>
                <a:gridCol w="1524000"/>
                <a:gridCol w="3697040"/>
              </a:tblGrid>
              <a:tr h="652742">
                <a:tc>
                  <a:txBody>
                    <a:bodyPr/>
                    <a:lstStyle/>
                    <a:p>
                      <a:pPr algn="ctr">
                        <a:lnSpc>
                          <a:spcPct val="115000"/>
                        </a:lnSpc>
                        <a:spcBef>
                          <a:spcPts val="600"/>
                        </a:spcBef>
                        <a:spcAft>
                          <a:spcPts val="0"/>
                        </a:spcAft>
                      </a:pPr>
                      <a:r>
                        <a:rPr lang="en-US" sz="1900" b="1" i="0" dirty="0" err="1" smtClean="0">
                          <a:effectLst/>
                          <a:latin typeface="Cambria" pitchFamily="18" charset="0"/>
                          <a:ea typeface="Cambria" pitchFamily="18" charset="0"/>
                          <a:cs typeface="Times New Roman"/>
                        </a:rPr>
                        <a:t>Đồng</a:t>
                      </a:r>
                      <a:r>
                        <a:rPr lang="en-US" sz="1900" b="1" i="0" baseline="0" dirty="0" smtClean="0">
                          <a:effectLst/>
                          <a:latin typeface="Cambria" pitchFamily="18" charset="0"/>
                          <a:ea typeface="Cambria" pitchFamily="18" charset="0"/>
                          <a:cs typeface="Times New Roman"/>
                        </a:rPr>
                        <a:t> </a:t>
                      </a:r>
                      <a:r>
                        <a:rPr lang="en-US" sz="1900" b="1" i="0" baseline="0" dirty="0" err="1" smtClean="0">
                          <a:effectLst/>
                          <a:latin typeface="Cambria" pitchFamily="18" charset="0"/>
                          <a:ea typeface="Cambria" pitchFamily="18" charset="0"/>
                          <a:cs typeface="Times New Roman"/>
                        </a:rPr>
                        <a:t>bằng</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b="1" i="0" dirty="0" err="1" smtClean="0">
                          <a:effectLst/>
                          <a:latin typeface="Cambria" pitchFamily="18" charset="0"/>
                          <a:ea typeface="Cambria" pitchFamily="18" charset="0"/>
                          <a:cs typeface="Times New Roman"/>
                        </a:rPr>
                        <a:t>Diện</a:t>
                      </a:r>
                      <a:r>
                        <a:rPr lang="en-US" sz="1900" b="1" i="0" baseline="0" dirty="0" smtClean="0">
                          <a:effectLst/>
                          <a:latin typeface="Cambria" pitchFamily="18" charset="0"/>
                          <a:ea typeface="Cambria" pitchFamily="18" charset="0"/>
                          <a:cs typeface="Times New Roman"/>
                        </a:rPr>
                        <a:t> </a:t>
                      </a:r>
                      <a:r>
                        <a:rPr lang="en-US" sz="1900" b="1" i="0" baseline="0" dirty="0" err="1" smtClean="0">
                          <a:effectLst/>
                          <a:latin typeface="Cambria" pitchFamily="18" charset="0"/>
                          <a:ea typeface="Cambria" pitchFamily="18" charset="0"/>
                          <a:cs typeface="Times New Roman"/>
                        </a:rPr>
                        <a:t>tích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i="0" dirty="0" err="1" smtClean="0">
                          <a:effectLst/>
                          <a:latin typeface="Cambria" pitchFamily="18" charset="0"/>
                          <a:ea typeface="Cambria" pitchFamily="18" charset="0"/>
                          <a:cs typeface="Times New Roman"/>
                        </a:rPr>
                        <a:t>Nguồn</a:t>
                      </a:r>
                      <a:r>
                        <a:rPr lang="en-US" sz="1900" i="0" baseline="0" dirty="0" smtClean="0">
                          <a:effectLst/>
                          <a:latin typeface="Cambria" pitchFamily="18" charset="0"/>
                          <a:ea typeface="Cambria" pitchFamily="18" charset="0"/>
                          <a:cs typeface="Times New Roman"/>
                        </a:rPr>
                        <a:t> </a:t>
                      </a:r>
                      <a:r>
                        <a:rPr lang="en-US" sz="1900" i="0" baseline="0" dirty="0" err="1" smtClean="0">
                          <a:effectLst/>
                          <a:latin typeface="Cambria" pitchFamily="18" charset="0"/>
                          <a:ea typeface="Cambria" pitchFamily="18" charset="0"/>
                          <a:cs typeface="Times New Roman"/>
                        </a:rPr>
                        <a:t>gốc</a:t>
                      </a:r>
                      <a:r>
                        <a:rPr lang="en-US" sz="1900" i="0" baseline="0" dirty="0" smtClean="0">
                          <a:effectLst/>
                          <a:latin typeface="Cambria" pitchFamily="18" charset="0"/>
                          <a:ea typeface="Cambria" pitchFamily="18" charset="0"/>
                          <a:cs typeface="Times New Roman"/>
                        </a:rPr>
                        <a:t> </a:t>
                      </a:r>
                      <a:r>
                        <a:rPr lang="en-US" sz="1900" i="0" baseline="0" dirty="0" err="1" smtClean="0">
                          <a:effectLst/>
                          <a:latin typeface="Cambria" pitchFamily="18" charset="0"/>
                          <a:ea typeface="Cambria" pitchFamily="18" charset="0"/>
                          <a:cs typeface="Times New Roman"/>
                        </a:rPr>
                        <a:t>hình</a:t>
                      </a:r>
                      <a:r>
                        <a:rPr lang="en-US" sz="1900" i="0" baseline="0" dirty="0" smtClean="0">
                          <a:effectLst/>
                          <a:latin typeface="Cambria" pitchFamily="18" charset="0"/>
                          <a:ea typeface="Cambria" pitchFamily="18" charset="0"/>
                          <a:cs typeface="Times New Roman"/>
                        </a:rPr>
                        <a:t> </a:t>
                      </a:r>
                      <a:r>
                        <a:rPr lang="en-US" sz="1900" i="0" baseline="0" dirty="0" err="1" smtClean="0">
                          <a:effectLst/>
                          <a:latin typeface="Cambria" pitchFamily="18" charset="0"/>
                          <a:ea typeface="Cambria" pitchFamily="18" charset="0"/>
                          <a:cs typeface="Times New Roman"/>
                        </a:rPr>
                        <a:t>thành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900" b="1" i="0" dirty="0" err="1">
                          <a:effectLst/>
                          <a:latin typeface="Cambria" pitchFamily="18" charset="0"/>
                          <a:ea typeface="Cambria" pitchFamily="18" charset="0"/>
                          <a:cs typeface="Times New Roman"/>
                        </a:rPr>
                        <a:t>Đặc</a:t>
                      </a:r>
                      <a:r>
                        <a:rPr lang="en-US" sz="1900" b="1" i="0" dirty="0">
                          <a:effectLst/>
                          <a:latin typeface="Cambria" pitchFamily="18" charset="0"/>
                          <a:ea typeface="Cambria" pitchFamily="18" charset="0"/>
                          <a:cs typeface="Times New Roman"/>
                        </a:rPr>
                        <a:t> </a:t>
                      </a:r>
                      <a:r>
                        <a:rPr lang="en-US" sz="1900" b="1" i="0" dirty="0" err="1" smtClean="0">
                          <a:effectLst/>
                          <a:latin typeface="Cambria" pitchFamily="18" charset="0"/>
                          <a:ea typeface="Cambria" pitchFamily="18" charset="0"/>
                          <a:cs typeface="Times New Roman"/>
                        </a:rPr>
                        <a:t>điểm</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34084">
                <a:tc>
                  <a:txBody>
                    <a:bodyPr/>
                    <a:lstStyle/>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Sông</a:t>
                      </a:r>
                      <a:r>
                        <a:rPr lang="en-US" sz="19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Hồng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smtClean="0">
                          <a:effectLst/>
                          <a:latin typeface="Cambria" pitchFamily="18" charset="0"/>
                          <a:ea typeface="Cambria" pitchFamily="18" charset="0"/>
                          <a:cs typeface="Times New Roman"/>
                        </a:rPr>
                        <a:t>15000 km</a:t>
                      </a:r>
                      <a:r>
                        <a:rPr lang="en-US" sz="1900" baseline="30000" dirty="0" smtClean="0">
                          <a:effectLst/>
                          <a:latin typeface="Cambria" pitchFamily="18" charset="0"/>
                          <a:ea typeface="Cambria" pitchFamily="18" charset="0"/>
                          <a:cs typeface="Times New Roman"/>
                        </a:rPr>
                        <a:t>2</a:t>
                      </a:r>
                      <a:endParaRPr lang="en-US" sz="190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Hồng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và</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Thái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Bình</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p>
                      <a:pPr algn="just">
                        <a:spcBef>
                          <a:spcPts val="600"/>
                        </a:spcBef>
                        <a:spcAft>
                          <a:spcPts val="0"/>
                        </a:spcAft>
                      </a:pPr>
                      <a:r>
                        <a:rPr lang="en-US" sz="1900" dirty="0" smtClean="0">
                          <a:effectLst/>
                          <a:latin typeface="Cambria" pitchFamily="18" charset="0"/>
                          <a:ea typeface="Cambria" pitchFamily="18" charset="0"/>
                          <a:cs typeface="Times New Roman"/>
                        </a:rPr>
                        <a:t> </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smtClean="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33856">
                <a:tc>
                  <a:txBody>
                    <a:bodyPr/>
                    <a:lstStyle/>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Sông</a:t>
                      </a:r>
                      <a:r>
                        <a:rPr lang="en-US" sz="19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Cửu</a:t>
                      </a:r>
                      <a:r>
                        <a:rPr lang="en-US" sz="1900" b="1" i="0" baseline="0" dirty="0" smtClean="0">
                          <a:effectLst/>
                          <a:latin typeface="Cambria" pitchFamily="18" charset="0"/>
                          <a:ea typeface="Cambria" pitchFamily="18" charset="0"/>
                          <a:cs typeface="Times New Roman"/>
                        </a:rPr>
                        <a:t> Long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smtClean="0">
                          <a:effectLst/>
                          <a:latin typeface="Cambria" pitchFamily="18" charset="0"/>
                          <a:ea typeface="Cambria" pitchFamily="18" charset="0"/>
                          <a:cs typeface="Times New Roman"/>
                        </a:rPr>
                        <a:t>40000 km</a:t>
                      </a:r>
                      <a:r>
                        <a:rPr lang="en-US" sz="1900" baseline="30000" dirty="0" smtClean="0">
                          <a:effectLst/>
                          <a:latin typeface="Cambria" pitchFamily="18" charset="0"/>
                          <a:ea typeface="Cambria" pitchFamily="18" charset="0"/>
                          <a:cs typeface="Times New Roman"/>
                        </a:rPr>
                        <a:t>2</a:t>
                      </a:r>
                      <a:endParaRPr lang="en-US" sz="190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của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hệ</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thống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Mê</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smtClean="0">
                          <a:effectLst/>
                          <a:latin typeface="Cambria" pitchFamily="18" charset="0"/>
                          <a:ea typeface="Cambria" pitchFamily="18" charset="0"/>
                          <a:cs typeface="Times New Roman"/>
                        </a:rPr>
                        <a:t>Không có đê ngăn lũ, c</a:t>
                      </a:r>
                      <a:r>
                        <a:rPr lang="en-US" sz="1900" dirty="0" smtClean="0">
                          <a:effectLst/>
                          <a:latin typeface="Cambria" pitchFamily="18" charset="0"/>
                          <a:ea typeface="Cambria" pitchFamily="18" charset="0"/>
                          <a:cs typeface="Times New Roman"/>
                        </a:rPr>
                        <a:t>ó </a:t>
                      </a:r>
                      <a:r>
                        <a:rPr lang="en-US" sz="1900" dirty="0" err="1" smtClean="0">
                          <a:effectLst/>
                          <a:latin typeface="Cambria" pitchFamily="18" charset="0"/>
                          <a:ea typeface="Cambria" pitchFamily="18" charset="0"/>
                          <a:cs typeface="Times New Roman"/>
                        </a:rPr>
                        <a:t>hệ</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thống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kênh</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rạch</a:t>
                      </a:r>
                      <a:r>
                        <a:rPr lang="en-US" sz="1900" dirty="0" smtClean="0">
                          <a:effectLst/>
                          <a:latin typeface="Cambria" pitchFamily="18" charset="0"/>
                          <a:ea typeface="Cambria" pitchFamily="18" charset="0"/>
                          <a:cs typeface="Times New Roman"/>
                        </a:rPr>
                        <a:t> </a:t>
                      </a:r>
                      <a:r>
                        <a:rPr lang="vi-VN" sz="1900" dirty="0" smtClean="0">
                          <a:effectLst/>
                          <a:latin typeface="Cambria" pitchFamily="18" charset="0"/>
                          <a:ea typeface="Cambria" pitchFamily="18" charset="0"/>
                          <a:cs typeface="Times New Roman"/>
                        </a:rPr>
                        <a:t>dày đặc</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Nhiều</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vùng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trũng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lớn</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Đồng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Tháp</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Mười</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Tứ</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giác</a:t>
                      </a:r>
                      <a:r>
                        <a:rPr lang="en-US" sz="1900" dirty="0" smtClean="0">
                          <a:effectLst/>
                          <a:latin typeface="Cambria" pitchFamily="18" charset="0"/>
                          <a:ea typeface="Cambria" pitchFamily="18" charset="0"/>
                          <a:cs typeface="Times New Roman"/>
                        </a:rPr>
                        <a:t> Long </a:t>
                      </a:r>
                      <a:r>
                        <a:rPr lang="en-US" sz="1900" dirty="0" err="1" smtClean="0">
                          <a:effectLst/>
                          <a:latin typeface="Cambria" pitchFamily="18" charset="0"/>
                          <a:ea typeface="Cambria" pitchFamily="18" charset="0"/>
                          <a:cs typeface="Times New Roman"/>
                        </a:rPr>
                        <a:t>Xuyên</a:t>
                      </a:r>
                      <a:r>
                        <a:rPr lang="vi-VN" sz="1900" dirty="0" smtClean="0">
                          <a:effectLst/>
                          <a:latin typeface="Cambria" pitchFamily="18" charset="0"/>
                          <a:ea typeface="Cambria" pitchFamily="18" charset="0"/>
                          <a:cs typeface="Times New Roman"/>
                        </a:rPr>
                        <a:t>.</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74174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1828800" y="960438"/>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1" y="1"/>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495800" y="6106180"/>
            <a:ext cx="3581400" cy="523220"/>
          </a:xfrm>
          <a:prstGeom prst="rect">
            <a:avLst/>
          </a:prstGeom>
          <a:noFill/>
        </p:spPr>
        <p:txBody>
          <a:bodyPr wrap="square" rtlCol="0">
            <a:spAutoFit/>
          </a:bodyPr>
          <a:lstStyle/>
          <a:p>
            <a:pPr algn="ctr"/>
            <a:r>
              <a:rPr lang="en-US" sz="2800" b="1" dirty="0">
                <a:latin typeface="Cambria" pitchFamily="18" charset="0"/>
                <a:ea typeface="Cambria" pitchFamily="18" charset="0"/>
              </a:rPr>
              <a:t>BÁN BÌNH NGUYÊN</a:t>
            </a:r>
          </a:p>
        </p:txBody>
      </p:sp>
      <p:sp>
        <p:nvSpPr>
          <p:cNvPr id="4" name="TextBox 3"/>
          <p:cNvSpPr txBox="1"/>
          <p:nvPr/>
        </p:nvSpPr>
        <p:spPr>
          <a:xfrm>
            <a:off x="4267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5212" y="2667000"/>
            <a:ext cx="1828800" cy="3085322"/>
          </a:xfrm>
          <a:prstGeom prst="rect">
            <a:avLst/>
          </a:prstGeom>
          <a:noFill/>
          <a:ln>
            <a:noFill/>
          </a:ln>
        </p:spPr>
      </p:pic>
      <p:pic>
        <p:nvPicPr>
          <p:cNvPr id="10" name="Picture 9" descr="Z PNG &amp; Z Transparent Clipart Miễn phí Tải về - Z Thư Biểu Tượng - Lửa chữ  Z."/>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667000"/>
            <a:ext cx="1905000" cy="3085322"/>
          </a:xfrm>
          <a:prstGeom prst="rect">
            <a:avLst/>
          </a:prstGeom>
          <a:noFill/>
          <a:ln>
            <a:noFill/>
          </a:ln>
        </p:spPr>
      </p:pic>
    </p:spTree>
    <p:extLst>
      <p:ext uri="{BB962C8B-B14F-4D97-AF65-F5344CB8AC3E}">
        <p14:creationId xmlns:p14="http://schemas.microsoft.com/office/powerpoint/2010/main" val="116436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1828800" y="960438"/>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1" y="1"/>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343400" y="6106180"/>
            <a:ext cx="3581400" cy="523220"/>
          </a:xfrm>
          <a:prstGeom prst="rect">
            <a:avLst/>
          </a:prstGeom>
          <a:noFill/>
        </p:spPr>
        <p:txBody>
          <a:bodyPr wrap="square" rtlCol="0">
            <a:spAutoFit/>
          </a:bodyPr>
          <a:lstStyle/>
          <a:p>
            <a:pPr algn="ctr"/>
            <a:r>
              <a:rPr lang="en-US" sz="2800" b="1" dirty="0">
                <a:latin typeface="Cambria" pitchFamily="18" charset="0"/>
                <a:ea typeface="Cambria" pitchFamily="18" charset="0"/>
              </a:rPr>
              <a:t>CAO NGUYÊN</a:t>
            </a:r>
          </a:p>
        </p:txBody>
      </p:sp>
      <p:sp>
        <p:nvSpPr>
          <p:cNvPr id="4" name="TextBox 3"/>
          <p:cNvSpPr txBox="1"/>
          <p:nvPr/>
        </p:nvSpPr>
        <p:spPr>
          <a:xfrm>
            <a:off x="4267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pic>
        <p:nvPicPr>
          <p:cNvPr id="10" name="Picture 9" descr="Z PNG &amp; Z Transparent Clipart Miễn phí Tải về - Z Thư Biểu Tượng - Lửa chữ  Z."/>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667000"/>
            <a:ext cx="1905000" cy="3085322"/>
          </a:xfrm>
          <a:prstGeom prst="rect">
            <a:avLst/>
          </a:prstGeom>
          <a:noFill/>
          <a:ln>
            <a:noFill/>
          </a:ln>
        </p:spPr>
      </p:pic>
      <p:pic>
        <p:nvPicPr>
          <p:cNvPr id="11" name="Picture 10" descr="Lòng Bàn Tay Cây Cao Nhiệt - Miễn Phí vector hình ảnh trên Pixabay"/>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8601" y="2667000"/>
            <a:ext cx="1904999" cy="3085322"/>
          </a:xfrm>
          <a:prstGeom prst="rect">
            <a:avLst/>
          </a:prstGeom>
          <a:noFill/>
          <a:ln>
            <a:noFill/>
          </a:ln>
        </p:spPr>
      </p:pic>
    </p:spTree>
    <p:extLst>
      <p:ext uri="{BB962C8B-B14F-4D97-AF65-F5344CB8AC3E}">
        <p14:creationId xmlns:p14="http://schemas.microsoft.com/office/powerpoint/2010/main" val="96045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12192000" cy="8001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8264181" y="1138517"/>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1917"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7683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441507"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ĐỊA HÌNH VIỆT </a:t>
            </a:r>
            <a:r>
              <a:rPr lang="en-US" sz="3000" b="1" dirty="0" smtClean="0">
                <a:ln w="10541" cmpd="sng">
                  <a:solidFill>
                    <a:schemeClr val="accent1">
                      <a:shade val="88000"/>
                      <a:satMod val="110000"/>
                    </a:schemeClr>
                  </a:solidFill>
                  <a:prstDash val="solid"/>
                </a:ln>
                <a:solidFill>
                  <a:srgbClr val="FF0000"/>
                </a:solidFill>
                <a:latin typeface="Cambria" pitchFamily="18" charset="0"/>
              </a:rPr>
              <a:t>NAM </a:t>
            </a:r>
            <a:br>
              <a:rPr lang="en-US" sz="3000" b="1" dirty="0" smtClean="0">
                <a:ln w="10541" cmpd="sng">
                  <a:solidFill>
                    <a:schemeClr val="accent1">
                      <a:shade val="88000"/>
                      <a:satMod val="110000"/>
                    </a:schemeClr>
                  </a:solidFill>
                  <a:prstDash val="solid"/>
                </a:ln>
                <a:solidFill>
                  <a:srgbClr val="FF0000"/>
                </a:solidFill>
                <a:latin typeface="Cambria" pitchFamily="18" charset="0"/>
              </a:rPr>
            </a:br>
            <a:r>
              <a:rPr lang="en-US" sz="3000" b="1" dirty="0" smtClean="0">
                <a:ln w="10541" cmpd="sng">
                  <a:solidFill>
                    <a:schemeClr val="accent1">
                      <a:shade val="88000"/>
                      <a:satMod val="110000"/>
                    </a:schemeClr>
                  </a:solidFill>
                  <a:prstDash val="solid"/>
                </a:ln>
                <a:solidFill>
                  <a:srgbClr val="FF0000"/>
                </a:solidFill>
                <a:latin typeface="Cambria" pitchFamily="18" charset="0"/>
              </a:rPr>
              <a:t>(</a:t>
            </a:r>
            <a:r>
              <a:rPr lang="en-US" sz="3000" b="1" dirty="0" err="1" smtClean="0">
                <a:ln w="10541" cmpd="sng">
                  <a:solidFill>
                    <a:schemeClr val="accent1">
                      <a:shade val="88000"/>
                      <a:satMod val="110000"/>
                    </a:schemeClr>
                  </a:solidFill>
                  <a:prstDash val="solid"/>
                </a:ln>
                <a:solidFill>
                  <a:srgbClr val="FF0000"/>
                </a:solidFill>
                <a:latin typeface="Cambria" pitchFamily="18" charset="0"/>
              </a:rPr>
              <a:t>Tiết</a:t>
            </a:r>
            <a:r>
              <a:rPr lang="en-US" sz="3000" b="1" dirty="0" smtClean="0">
                <a:ln w="10541" cmpd="sng">
                  <a:solidFill>
                    <a:schemeClr val="accent1">
                      <a:shade val="88000"/>
                      <a:satMod val="110000"/>
                    </a:schemeClr>
                  </a:solidFill>
                  <a:prstDash val="solid"/>
                </a:ln>
                <a:solidFill>
                  <a:srgbClr val="FF0000"/>
                </a:solidFill>
                <a:latin typeface="Cambria" pitchFamily="18" charset="0"/>
              </a:rPr>
              <a:t> 1)</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8382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5334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2</a:t>
            </a:r>
          </a:p>
        </p:txBody>
      </p:sp>
      <p:sp>
        <p:nvSpPr>
          <p:cNvPr id="13" name="Rectangle 12"/>
          <p:cNvSpPr/>
          <p:nvPr/>
        </p:nvSpPr>
        <p:spPr>
          <a:xfrm>
            <a:off x="1527173" y="2428418"/>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1527173" y="2535099"/>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1491916" y="3060877"/>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3709338"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3581401"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4114800" y="4724400"/>
            <a:ext cx="4038600" cy="850744"/>
          </a:xfrm>
          <a:prstGeom prst="rect">
            <a:avLst/>
          </a:prstGeom>
        </p:spPr>
        <p:txBody>
          <a:bodyPr vert="horz" lIns="91440" tIns="45720" rIns="91440" bIns="45720" numCol="1"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655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BÙI THỊ TRANG</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9777"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12192000" cy="8001000"/>
          </a:xfrm>
          <a:prstGeom prst="rect">
            <a:avLst/>
          </a:prstGeom>
          <a:blipFill>
            <a:blip r:embed="rId3"/>
            <a:stretch>
              <a:fillRect/>
            </a:stretch>
          </a:blipFill>
          <a:ln>
            <a:noFill/>
          </a:ln>
          <a:effectLst/>
        </p:spPr>
      </p:pic>
      <p:sp>
        <p:nvSpPr>
          <p:cNvPr id="9" name="Rounded Rectangle 8"/>
          <p:cNvSpPr/>
          <p:nvPr/>
        </p:nvSpPr>
        <p:spPr>
          <a:xfrm>
            <a:off x="5444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8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5981700" y="1"/>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5067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2133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FF0000"/>
                </a:solidFill>
                <a:effectLst>
                  <a:outerShdw blurRad="38100" dist="38100" dir="2700000" algn="tl">
                    <a:srgbClr val="000000">
                      <a:alpha val="43137"/>
                    </a:srgbClr>
                  </a:outerShdw>
                </a:effectLst>
                <a:latin typeface="Cambria" pitchFamily="18" charset="0"/>
              </a:rPr>
              <a:t>BÀI 2. ĐỊA HÌNH VIỆT NAM</a:t>
            </a:r>
          </a:p>
          <a:p>
            <a:r>
              <a:rPr lang="en-US" sz="22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1734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1752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a:off x="1779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Title 1"/>
          <p:cNvSpPr txBox="1">
            <a:spLocks/>
          </p:cNvSpPr>
          <p:nvPr/>
        </p:nvSpPr>
        <p:spPr>
          <a:xfrm>
            <a:off x="2586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ĐẶC ĐIỂM CHUNG CỦA ĐỊA HÌNH</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2559641"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CÁC KHU VỰC ĐỊA HÌNH</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2541706"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ĐỊA HÌNH ĐỐI VỚI SỰ PHÂN HÓA TỰ NHIÊN VÀ KHAI THÁC KINH TẾ</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1734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Title 1"/>
          <p:cNvSpPr txBox="1">
            <a:spLocks/>
          </p:cNvSpPr>
          <p:nvPr/>
        </p:nvSpPr>
        <p:spPr>
          <a:xfrm>
            <a:off x="2541706"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2031770"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1889992" y="25383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1863293" y="3570852"/>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1618136"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1618136"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1845358" y="46719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1600201"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1845358" y="57387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1600201"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51523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0" y="1143000"/>
            <a:ext cx="12191999" cy="6535262"/>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325941"/>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Dựa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đ</a:t>
            </a:r>
            <a:r>
              <a:rPr lang="vi-VN" sz="2400" i="1" dirty="0">
                <a:solidFill>
                  <a:srgbClr val="FF0000"/>
                </a:solidFill>
                <a:latin typeface="Cambria" panose="02040503050406030204" pitchFamily="18" charset="0"/>
                <a:ea typeface="Cambria" panose="02040503050406030204" pitchFamily="18" charset="0"/>
              </a:rPr>
              <a:t>ịa hình nước ta có mấy đặc điểm chung? Kể tên.</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91653" y="3677632"/>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481934564"/>
              </p:ext>
            </p:extLst>
          </p:nvPr>
        </p:nvGraphicFramePr>
        <p:xfrm>
          <a:off x="3132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52400" y="-76199"/>
            <a:ext cx="12836375" cy="7674152"/>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58876"/>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đ</a:t>
            </a:r>
            <a:r>
              <a:rPr lang="vi-VN" sz="2400" i="1" dirty="0">
                <a:solidFill>
                  <a:srgbClr val="FF0000"/>
                </a:solidFill>
                <a:latin typeface="Cambria" panose="02040503050406030204" pitchFamily="18" charset="0"/>
                <a:ea typeface="Cambria" panose="02040503050406030204" pitchFamily="18" charset="0"/>
              </a:rPr>
              <a:t>ịa hình đồi núi chiếm bao nhiêu? Đồi núi thấp dưới 1000m chiến bao nhiêu</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diện tích lãnh thổ?</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8593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4495800"/>
            <a:ext cx="3657601" cy="2015936"/>
          </a:xfrm>
          <a:prstGeom prst="rect">
            <a:avLst/>
          </a:prstGeom>
          <a:solidFill>
            <a:srgbClr val="FFCCFF"/>
          </a:solidFill>
          <a:ln w="12700">
            <a:solidFill>
              <a:srgbClr val="0070C0"/>
            </a:solidFill>
          </a:ln>
        </p:spPr>
        <p:txBody>
          <a:bodyPr wrap="square">
            <a:spAutoFit/>
          </a:bodyPr>
          <a:lstStyle/>
          <a:p>
            <a:pPr algn="just">
              <a:spcBef>
                <a:spcPts val="600"/>
              </a:spcBef>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Đồi núi chiếm 3/4 diện tích lãnh thổ. </a:t>
            </a:r>
            <a:endParaRPr lang="en-US" sz="2400" dirty="0">
              <a:latin typeface="Cambria" pitchFamily="18" charset="0"/>
              <a:ea typeface="Cambria" pitchFamily="18" charset="0"/>
              <a:cs typeface="Times New Roman"/>
            </a:endParaRPr>
          </a:p>
          <a:p>
            <a:pPr algn="just">
              <a:spcBef>
                <a:spcPts val="600"/>
              </a:spcBef>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Trong đó đồi núi thấp dưới 1000m chiến 85%</a:t>
            </a: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diện tích lãnh thổ</a:t>
            </a:r>
            <a:r>
              <a:rPr lang="en-US" sz="2400" dirty="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35076" y="1311234"/>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0020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31076"/>
            <a:ext cx="3657601" cy="203132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1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cho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núi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2000m </a:t>
            </a:r>
            <a:r>
              <a:rPr lang="en-US" sz="2100" i="1" dirty="0" err="1">
                <a:solidFill>
                  <a:srgbClr val="FF0000"/>
                </a:solidFill>
                <a:latin typeface="Cambria" panose="02040503050406030204" pitchFamily="18" charset="0"/>
                <a:ea typeface="Cambria" panose="02040503050406030204" pitchFamily="18" charset="0"/>
              </a:rPr>
              <a:t>chiếm</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nhiêu</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diện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tích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thổ</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Xác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định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một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số</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đỉnh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núi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2000m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đồ</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738502"/>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4121766"/>
            <a:ext cx="3657601" cy="2431435"/>
          </a:xfrm>
          <a:prstGeom prst="rect">
            <a:avLst/>
          </a:prstGeom>
          <a:solidFill>
            <a:srgbClr val="FFCCFF"/>
          </a:solidFill>
          <a:ln w="12700">
            <a:solidFill>
              <a:srgbClr val="0070C0"/>
            </a:solidFill>
          </a:ln>
        </p:spPr>
        <p:txBody>
          <a:bodyPr wrap="square">
            <a:spAutoFit/>
          </a:bodyPr>
          <a:lstStyle/>
          <a:p>
            <a:pPr algn="just">
              <a:spcBef>
                <a:spcPts val="600"/>
              </a:spcBef>
            </a:pP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Núi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cao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2000m </a:t>
            </a:r>
            <a:r>
              <a:rPr lang="en-US" sz="2100" dirty="0" err="1">
                <a:latin typeface="Cambria" pitchFamily="18" charset="0"/>
                <a:ea typeface="Cambria" pitchFamily="18" charset="0"/>
                <a:cs typeface="Times New Roman"/>
              </a:rPr>
              <a:t>chiếm</a:t>
            </a:r>
            <a:r>
              <a:rPr lang="en-US" sz="2100" dirty="0">
                <a:latin typeface="Cambria" pitchFamily="18" charset="0"/>
                <a:ea typeface="Cambria" pitchFamily="18" charset="0"/>
                <a:cs typeface="Times New Roman"/>
              </a:rPr>
              <a:t> 1% </a:t>
            </a:r>
            <a:r>
              <a:rPr lang="en-US" sz="2100" dirty="0" err="1">
                <a:latin typeface="Cambria" pitchFamily="18" charset="0"/>
                <a:ea typeface="Cambria" pitchFamily="18" charset="0"/>
                <a:cs typeface="Times New Roman"/>
              </a:rPr>
              <a:t>diện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tích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lãnh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thổ</a:t>
            </a:r>
            <a:r>
              <a:rPr lang="en-US" sz="2100" dirty="0">
                <a:latin typeface="Cambria" pitchFamily="18" charset="0"/>
                <a:ea typeface="Cambria" pitchFamily="18" charset="0"/>
                <a:cs typeface="Times New Roman"/>
              </a:rPr>
              <a:t>.</a:t>
            </a:r>
          </a:p>
          <a:p>
            <a:pPr algn="just">
              <a:spcBef>
                <a:spcPts val="600"/>
              </a:spcBef>
            </a:pP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Một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số</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đỉnh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núi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cao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2000m: </a:t>
            </a:r>
            <a:r>
              <a:rPr lang="en-US" sz="2100" dirty="0" err="1">
                <a:latin typeface="Cambria" pitchFamily="18" charset="0"/>
                <a:ea typeface="Cambria" pitchFamily="18" charset="0"/>
                <a:cs typeface="Times New Roman"/>
              </a:rPr>
              <a:t>Phan</a:t>
            </a:r>
            <a:r>
              <a:rPr lang="en-US" sz="2100" dirty="0">
                <a:latin typeface="Cambria" pitchFamily="18" charset="0"/>
                <a:ea typeface="Cambria" pitchFamily="18" charset="0"/>
                <a:cs typeface="Times New Roman"/>
              </a:rPr>
              <a:t>-xi-</a:t>
            </a:r>
            <a:r>
              <a:rPr lang="en-US" sz="2100" dirty="0" err="1">
                <a:latin typeface="Cambria" pitchFamily="18" charset="0"/>
                <a:ea typeface="Cambria" pitchFamily="18" charset="0"/>
                <a:cs typeface="Times New Roman"/>
              </a:rPr>
              <a:t>păng</a:t>
            </a:r>
            <a:r>
              <a:rPr lang="en-US" sz="2100" dirty="0">
                <a:latin typeface="Cambria" pitchFamily="18" charset="0"/>
                <a:ea typeface="Cambria" pitchFamily="18" charset="0"/>
                <a:cs typeface="Times New Roman"/>
              </a:rPr>
              <a:t> 3147m, </a:t>
            </a:r>
            <a:r>
              <a:rPr lang="en-US" sz="2100" dirty="0" err="1">
                <a:latin typeface="Cambria" pitchFamily="18" charset="0"/>
                <a:ea typeface="Cambria" pitchFamily="18" charset="0"/>
                <a:cs typeface="Times New Roman"/>
              </a:rPr>
              <a:t>Phu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Luông</a:t>
            </a:r>
            <a:r>
              <a:rPr lang="en-US" sz="2100" dirty="0">
                <a:latin typeface="Cambria" pitchFamily="18" charset="0"/>
                <a:ea typeface="Cambria" pitchFamily="18" charset="0"/>
                <a:cs typeface="Times New Roman"/>
              </a:rPr>
              <a:t> 2985m, </a:t>
            </a:r>
            <a:r>
              <a:rPr lang="en-US" sz="2100" dirty="0" err="1">
                <a:latin typeface="Cambria" pitchFamily="18" charset="0"/>
                <a:ea typeface="Cambria" pitchFamily="18" charset="0"/>
                <a:cs typeface="Times New Roman"/>
              </a:rPr>
              <a:t>Pu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Xai</a:t>
            </a:r>
            <a:r>
              <a:rPr lang="en-US" sz="2100" dirty="0">
                <a:latin typeface="Cambria" pitchFamily="18" charset="0"/>
                <a:ea typeface="Cambria" pitchFamily="18" charset="0"/>
                <a:cs typeface="Times New Roman"/>
              </a:rPr>
              <a:t> Lai </a:t>
            </a:r>
            <a:r>
              <a:rPr lang="en-US" sz="2100" dirty="0" err="1">
                <a:latin typeface="Cambria" pitchFamily="18" charset="0"/>
                <a:ea typeface="Cambria" pitchFamily="18" charset="0"/>
                <a:cs typeface="Times New Roman"/>
              </a:rPr>
              <a:t>Leng</a:t>
            </a:r>
            <a:r>
              <a:rPr lang="en-US" sz="2100" dirty="0">
                <a:latin typeface="Cambria" pitchFamily="18" charset="0"/>
                <a:ea typeface="Cambria" pitchFamily="18" charset="0"/>
                <a:cs typeface="Times New Roman"/>
              </a:rPr>
              <a:t> 2711m, </a:t>
            </a:r>
            <a:r>
              <a:rPr lang="en-US" sz="2100" dirty="0" err="1">
                <a:latin typeface="Cambria" pitchFamily="18" charset="0"/>
                <a:ea typeface="Cambria" pitchFamily="18" charset="0"/>
                <a:cs typeface="Times New Roman"/>
              </a:rPr>
              <a:t>Ngọc</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Linh</a:t>
            </a:r>
            <a:r>
              <a:rPr lang="en-US" sz="2100" dirty="0">
                <a:latin typeface="Cambria" pitchFamily="18" charset="0"/>
                <a:ea typeface="Cambria" pitchFamily="18" charset="0"/>
                <a:cs typeface="Times New Roman"/>
              </a:rPr>
              <a:t> 2598m,…</a:t>
            </a:r>
            <a:endParaRPr lang="vi-VN" sz="21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35076" y="1311234"/>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Isosceles Triangle 22"/>
          <p:cNvSpPr/>
          <p:nvPr/>
        </p:nvSpPr>
        <p:spPr>
          <a:xfrm>
            <a:off x="7387938" y="1682236"/>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ular Callout 23"/>
          <p:cNvSpPr/>
          <p:nvPr/>
        </p:nvSpPr>
        <p:spPr>
          <a:xfrm>
            <a:off x="7512426" y="1591838"/>
            <a:ext cx="14478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Phan</a:t>
            </a:r>
            <a:r>
              <a:rPr lang="en-US" sz="1000" b="1" dirty="0"/>
              <a:t>-xi-</a:t>
            </a:r>
            <a:r>
              <a:rPr lang="en-US" sz="1000" b="1" dirty="0" err="1"/>
              <a:t>păng</a:t>
            </a:r>
            <a:r>
              <a:rPr lang="en-US" sz="1000" b="1" dirty="0"/>
              <a:t> (3147m)</a:t>
            </a:r>
          </a:p>
        </p:txBody>
      </p:sp>
      <p:sp>
        <p:nvSpPr>
          <p:cNvPr id="27" name="Isosceles Triangle 26"/>
          <p:cNvSpPr/>
          <p:nvPr/>
        </p:nvSpPr>
        <p:spPr>
          <a:xfrm>
            <a:off x="7571712" y="265280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ular Callout 31"/>
          <p:cNvSpPr/>
          <p:nvPr/>
        </p:nvSpPr>
        <p:spPr>
          <a:xfrm>
            <a:off x="7696200" y="2562404"/>
            <a:ext cx="15240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Xai</a:t>
            </a:r>
            <a:r>
              <a:rPr lang="en-US" sz="1000" b="1" dirty="0"/>
              <a:t> Lai </a:t>
            </a:r>
            <a:r>
              <a:rPr lang="en-US" sz="1000" b="1" dirty="0" err="1"/>
              <a:t>Leng</a:t>
            </a:r>
            <a:r>
              <a:rPr lang="en-US" sz="1000" b="1" dirty="0"/>
              <a:t>  (2711m)</a:t>
            </a:r>
          </a:p>
        </p:txBody>
      </p:sp>
      <p:sp>
        <p:nvSpPr>
          <p:cNvPr id="34" name="Isosceles Triangle 33"/>
          <p:cNvSpPr/>
          <p:nvPr/>
        </p:nvSpPr>
        <p:spPr>
          <a:xfrm>
            <a:off x="7544034" y="203926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ular Callout 34"/>
          <p:cNvSpPr/>
          <p:nvPr/>
        </p:nvSpPr>
        <p:spPr>
          <a:xfrm>
            <a:off x="7668522" y="1948864"/>
            <a:ext cx="1291704"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Phu</a:t>
            </a:r>
            <a:r>
              <a:rPr lang="en-US" sz="1000" b="1" dirty="0"/>
              <a:t> </a:t>
            </a:r>
            <a:r>
              <a:rPr lang="en-US" sz="1000" b="1" dirty="0" err="1"/>
              <a:t>Luông</a:t>
            </a:r>
            <a:r>
              <a:rPr lang="en-US" sz="1000" b="1" dirty="0"/>
              <a:t> (2985m)</a:t>
            </a:r>
          </a:p>
        </p:txBody>
      </p:sp>
      <p:sp>
        <p:nvSpPr>
          <p:cNvPr id="36" name="Isosceles Triangle 35"/>
          <p:cNvSpPr/>
          <p:nvPr/>
        </p:nvSpPr>
        <p:spPr>
          <a:xfrm>
            <a:off x="8534400" y="3909190"/>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ular Callout 36"/>
          <p:cNvSpPr/>
          <p:nvPr/>
        </p:nvSpPr>
        <p:spPr>
          <a:xfrm>
            <a:off x="8658888" y="3818792"/>
            <a:ext cx="1247112"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Ngọc</a:t>
            </a:r>
            <a:r>
              <a:rPr lang="en-US" sz="1000" b="1" dirty="0"/>
              <a:t> </a:t>
            </a:r>
            <a:r>
              <a:rPr lang="en-US" sz="1000" b="1" dirty="0" err="1"/>
              <a:t>Linh</a:t>
            </a:r>
            <a:r>
              <a:rPr lang="en-US" sz="1000" b="1" dirty="0"/>
              <a:t> (2598m)</a:t>
            </a:r>
          </a:p>
        </p:txBody>
      </p:sp>
      <p:sp>
        <p:nvSpPr>
          <p:cNvPr id="38"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95394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randombar(horizontal)">
                                      <p:cBhvr>
                                        <p:cTn id="40" dur="500"/>
                                        <p:tgtEl>
                                          <p:spTgt spid="2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randombar(horizontal)">
                                      <p:cBhvr>
                                        <p:cTn id="52" dur="500"/>
                                        <p:tgtEl>
                                          <p:spTgt spid="35"/>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randombar(horizontal)">
                                      <p:cBhvr>
                                        <p:cTn id="55" dur="500"/>
                                        <p:tgtEl>
                                          <p:spTgt spid="34"/>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randombar(horizontal)">
                                      <p:cBhvr>
                                        <p:cTn id="58" dur="500"/>
                                        <p:tgtEl>
                                          <p:spTgt spid="37"/>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randombar(horizontal)">
                                      <p:cBhvr>
                                        <p:cTn id="6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4" grpId="0" animBg="1"/>
      <p:bldP spid="27" grpId="0" animBg="1"/>
      <p:bldP spid="32" grpId="0" animBg="1"/>
      <p:bldP spid="34" grpId="0" animBg="1"/>
      <p:bldP spid="35" grpId="0" animBg="1"/>
      <p:bldP spid="36" grpId="0" animBg="1"/>
      <p:bldP spid="3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7210</TotalTime>
  <Words>1377</Words>
  <Application>Microsoft Office PowerPoint</Application>
  <PresentationFormat>Widescreen</PresentationFormat>
  <Paragraphs>169</Paragraphs>
  <Slides>23</Slides>
  <Notes>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Cambria</vt:lpstr>
      <vt:lpstr>Times New Roman</vt:lpstr>
      <vt:lpstr>Office Theme</vt:lpstr>
      <vt:lpstr>PowerPoint Presentation</vt:lpstr>
      <vt:lpstr>KHỞI ĐỘNG</vt:lpstr>
      <vt:lpstr>KHỞI ĐỘNG</vt:lpstr>
      <vt:lpstr>KHỞI ĐỘNG</vt:lpstr>
      <vt:lpstr>ĐỊA HÌNH VIỆT NAM  (Tiết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469</cp:revision>
  <dcterms:created xsi:type="dcterms:W3CDTF">2016-02-15T14:28:12Z</dcterms:created>
  <dcterms:modified xsi:type="dcterms:W3CDTF">2023-08-13T12:21:39Z</dcterms:modified>
</cp:coreProperties>
</file>