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1361" r:id="rId2"/>
    <p:sldId id="276" r:id="rId3"/>
    <p:sldId id="1324" r:id="rId4"/>
    <p:sldId id="1016" r:id="rId5"/>
    <p:sldId id="1206" r:id="rId6"/>
    <p:sldId id="1261" r:id="rId7"/>
    <p:sldId id="1262" r:id="rId8"/>
    <p:sldId id="1263" r:id="rId9"/>
    <p:sldId id="1264" r:id="rId10"/>
    <p:sldId id="1271" r:id="rId11"/>
    <p:sldId id="1276" r:id="rId12"/>
    <p:sldId id="1300" r:id="rId13"/>
    <p:sldId id="1329" r:id="rId14"/>
    <p:sldId id="1332" r:id="rId15"/>
    <p:sldId id="1327" r:id="rId16"/>
    <p:sldId id="1328" r:id="rId17"/>
    <p:sldId id="1333" r:id="rId18"/>
    <p:sldId id="1334" r:id="rId19"/>
    <p:sldId id="1336" r:id="rId20"/>
    <p:sldId id="1335" r:id="rId21"/>
    <p:sldId id="1341" r:id="rId22"/>
    <p:sldId id="1342" r:id="rId23"/>
    <p:sldId id="1346" r:id="rId24"/>
    <p:sldId id="1345" r:id="rId25"/>
    <p:sldId id="1344" r:id="rId26"/>
    <p:sldId id="1349" r:id="rId27"/>
    <p:sldId id="1343" r:id="rId28"/>
    <p:sldId id="1326" r:id="rId29"/>
    <p:sldId id="1350" r:id="rId30"/>
    <p:sldId id="1351" r:id="rId31"/>
    <p:sldId id="1352" r:id="rId32"/>
    <p:sldId id="1358" r:id="rId33"/>
    <p:sldId id="264" r:id="rId34"/>
    <p:sldId id="1354" r:id="rId35"/>
    <p:sldId id="1355" r:id="rId36"/>
    <p:sldId id="1356" r:id="rId37"/>
    <p:sldId id="1357" r:id="rId38"/>
    <p:sldId id="1319" r:id="rId39"/>
    <p:sldId id="1359" r:id="rId40"/>
    <p:sldId id="1322" r:id="rId41"/>
    <p:sldId id="1360" r:id="rId42"/>
    <p:sldId id="317" r:id="rId43"/>
    <p:sldId id="625" r:id="rId44"/>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FF"/>
    <a:srgbClr val="F9FECE"/>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24" autoAdjust="0"/>
    <p:restoredTop sz="86455" autoAdjust="0"/>
  </p:normalViewPr>
  <p:slideViewPr>
    <p:cSldViewPr snapToGrid="0">
      <p:cViewPr varScale="1">
        <p:scale>
          <a:sx n="72" d="100"/>
          <a:sy n="72" d="100"/>
        </p:scale>
        <p:origin x="300"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2660262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2368121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2143719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X</a:t>
            </a:r>
            <a:r>
              <a:rPr lang="vi-VN" sz="1200" b="0" i="0" u="none" strike="noStrike" kern="1200">
                <a:solidFill>
                  <a:schemeClr val="tx1"/>
                </a:solidFill>
                <a:effectLst/>
                <a:latin typeface="+mn-lt"/>
                <a:ea typeface="+mn-ea"/>
                <a:cs typeface="+mn-cs"/>
              </a:rPr>
              <a:t>ét trên phạm phi toàn cầu, Châu Âu và Bắc Mỹ là những khu vực có dân số già nhất. Như tại châu Âu 26% dân số trên 60 tuổi, cao gấp đôi tỷ lệ trung bình của toàn cầu là 13%. Bắc Mỹ cũng vậy, 23% dân số trên 60 tuổi.</a:t>
            </a:r>
          </a:p>
          <a:p>
            <a:r>
              <a:rPr lang="vi-VN" sz="1200" b="0" i="0" u="none" strike="noStrike" kern="1200">
                <a:solidFill>
                  <a:schemeClr val="tx1"/>
                </a:solidFill>
                <a:effectLst/>
                <a:latin typeface="+mn-lt"/>
                <a:ea typeface="+mn-ea"/>
                <a:cs typeface="+mn-cs"/>
              </a:rPr>
              <a:t/>
            </a:r>
            <a:br>
              <a:rPr lang="vi-VN" sz="1200" b="0" i="0" u="none" strike="noStrike"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4054289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Xu hướng kéo dài tuổi thọ trở thành một thách thức đối với mô hình phúc lợi xã hội của Thụy Điển. Khi tỷ lệ người cao tuổi tăng, nhu cầu về các dịch vụ phúc lợi xã hội cũng gia tăng theo. Sẽ là một nhiệm vụ khó khăn trong việc tìm kiếm các nguồn lực để chăm sóc sức khỏe cho người cao tuổi.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413604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219819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1039867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2928080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3398628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 xmlns:a16="http://schemas.microsoft.com/office/drawing/2014/main"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3</a:t>
            </a:fld>
            <a:endParaRPr lang="en-US" altLang="en-US"/>
          </a:p>
        </p:txBody>
      </p:sp>
      <p:sp>
        <p:nvSpPr>
          <p:cNvPr id="31747" name="Slide Image Placeholder 1">
            <a:extLst>
              <a:ext uri="{FF2B5EF4-FFF2-40B4-BE49-F238E27FC236}">
                <a16:creationId xmlns="" xmlns:a16="http://schemas.microsoft.com/office/drawing/2014/main"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 xmlns:a16="http://schemas.microsoft.com/office/drawing/2014/main" id="{CF4467DF-09BB-40A5-9E43-B77FC5D7E0C5}"/>
              </a:ext>
            </a:extLst>
          </p:cNvPr>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 xmlns:a16="http://schemas.microsoft.com/office/drawing/2014/main"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3</a:t>
            </a:fld>
            <a:endParaRPr lang="en-US" altLang="en-US" sz="1200"/>
          </a:p>
        </p:txBody>
      </p:sp>
    </p:spTree>
    <p:extLst>
      <p:ext uri="{BB962C8B-B14F-4D97-AF65-F5344CB8AC3E}">
        <p14:creationId xmlns:p14="http://schemas.microsoft.com/office/powerpoint/2010/main" val="1202161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Bắt đầu vào khoảng năm 1784. Điểm nổi bật của cuộc cách mạng công nghiệp lần thứ nhất là việc sử dụng năng lượng nước, hơi nước và cơ giới hóa sản xuất. Cuộc cách mạng công nghiệp này mở màn từ việc James Watt phát minh ra động cơ hơi nước vào năm 1784. Phát minh vĩ đại này đã châm ngòi cho sự bùng nổ của công nghiệp thế kỷ 19 lan rộng từ Anh đến khắp châu Âu và Hoa Kỳ.</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2586476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2548174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678774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345825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28</a:t>
            </a:fld>
            <a:endParaRPr lang="zh-CN" sz="1200" dirty="0"/>
          </a:p>
        </p:txBody>
      </p:sp>
    </p:spTree>
    <p:extLst>
      <p:ext uri="{BB962C8B-B14F-4D97-AF65-F5344CB8AC3E}">
        <p14:creationId xmlns:p14="http://schemas.microsoft.com/office/powerpoint/2010/main" val="1057808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29</a:t>
            </a:fld>
            <a:endParaRPr lang="zh-CN" sz="1200" dirty="0"/>
          </a:p>
        </p:txBody>
      </p:sp>
    </p:spTree>
    <p:extLst>
      <p:ext uri="{BB962C8B-B14F-4D97-AF65-F5344CB8AC3E}">
        <p14:creationId xmlns:p14="http://schemas.microsoft.com/office/powerpoint/2010/main" val="580294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r>
              <a:rPr lang="vi-VN" sz="1200" b="1" kern="1200">
                <a:solidFill>
                  <a:schemeClr val="tx1"/>
                </a:solidFill>
                <a:effectLst/>
                <a:latin typeface="+mn-lt"/>
                <a:ea typeface="+mn-ea"/>
                <a:cs typeface="+mn-cs"/>
              </a:rPr>
              <a:t>Bước 3</a:t>
            </a:r>
            <a:r>
              <a:rPr lang="vi-VN" sz="1200" kern="1200">
                <a:solidFill>
                  <a:schemeClr val="tx1"/>
                </a:solidFill>
                <a:effectLst/>
                <a:latin typeface="+mn-lt"/>
                <a:ea typeface="+mn-ea"/>
                <a:cs typeface="+mn-cs"/>
              </a:rPr>
              <a:t>: Hết thời gian, các nhóm dán sản phẩm lên bảng. GV gọi đại diện từng nhóm lên đọc kết quả. </a:t>
            </a:r>
            <a:endParaRPr lang="en-US" sz="1200" kern="1200">
              <a:solidFill>
                <a:schemeClr val="tx1"/>
              </a:solidFill>
              <a:effectLst/>
              <a:latin typeface="+mn-lt"/>
              <a:ea typeface="+mn-ea"/>
              <a:cs typeface="+mn-cs"/>
            </a:endParaRPr>
          </a:p>
          <a:p>
            <a:r>
              <a:rPr lang="vi-VN" sz="1200" b="1" kern="1200">
                <a:solidFill>
                  <a:schemeClr val="tx1"/>
                </a:solidFill>
                <a:effectLst/>
                <a:latin typeface="+mn-lt"/>
                <a:ea typeface="+mn-ea"/>
                <a:cs typeface="+mn-cs"/>
              </a:rPr>
              <a:t>- Bước 4:</a:t>
            </a:r>
            <a:r>
              <a:rPr lang="vi-VN" sz="1200" kern="1200">
                <a:solidFill>
                  <a:schemeClr val="tx1"/>
                </a:solidFill>
                <a:effectLst/>
                <a:latin typeface="+mn-lt"/>
                <a:ea typeface="+mn-ea"/>
                <a:cs typeface="+mn-cs"/>
              </a:rPr>
              <a:t> GV nhận xét và chốt lại kiến thức: Những từ khóa mà các em vừa diễn tả cũng chính là </a:t>
            </a:r>
            <a:r>
              <a:rPr lang="en-US" sz="1200" kern="1200">
                <a:solidFill>
                  <a:schemeClr val="tx1"/>
                </a:solidFill>
                <a:effectLst/>
                <a:latin typeface="+mn-lt"/>
                <a:ea typeface="+mn-ea"/>
                <a:cs typeface="+mn-cs"/>
              </a:rPr>
              <a:t>đặc điểm di </a:t>
            </a:r>
            <a:r>
              <a:rPr lang="vi-VN" sz="1200" kern="1200">
                <a:solidFill>
                  <a:schemeClr val="tx1"/>
                </a:solidFill>
                <a:effectLst/>
                <a:latin typeface="+mn-lt"/>
                <a:ea typeface="+mn-ea"/>
                <a:cs typeface="+mn-cs"/>
              </a:rPr>
              <a:t>cư </a:t>
            </a:r>
            <a:r>
              <a:rPr lang="en-US" sz="1200" kern="1200">
                <a:solidFill>
                  <a:schemeClr val="tx1"/>
                </a:solidFill>
                <a:effectLst/>
                <a:latin typeface="+mn-lt"/>
                <a:ea typeface="+mn-ea"/>
                <a:cs typeface="+mn-cs"/>
              </a:rPr>
              <a:t>ở </a:t>
            </a:r>
            <a:r>
              <a:rPr lang="vi-VN" sz="1200" kern="1200">
                <a:solidFill>
                  <a:schemeClr val="tx1"/>
                </a:solidFill>
                <a:effectLst/>
                <a:latin typeface="+mn-lt"/>
                <a:ea typeface="+mn-ea"/>
                <a:cs typeface="+mn-cs"/>
              </a:rPr>
              <a:t>châu Âu, là nội dung chính của phần </a:t>
            </a:r>
            <a:r>
              <a:rPr lang="en-US" sz="1200" kern="1200">
                <a:solidFill>
                  <a:schemeClr val="tx1"/>
                </a:solidFill>
                <a:effectLst/>
                <a:latin typeface="+mn-lt"/>
                <a:ea typeface="+mn-ea"/>
                <a:cs typeface="+mn-cs"/>
              </a:rPr>
              <a:t>3</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30</a:t>
            </a:fld>
            <a:endParaRPr lang="zh-CN" sz="1200" dirty="0"/>
          </a:p>
        </p:txBody>
      </p:sp>
    </p:spTree>
    <p:extLst>
      <p:ext uri="{BB962C8B-B14F-4D97-AF65-F5344CB8AC3E}">
        <p14:creationId xmlns:p14="http://schemas.microsoft.com/office/powerpoint/2010/main" val="165178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indent="180340" algn="ctr">
              <a:lnSpc>
                <a:spcPct val="120000"/>
              </a:lnSpc>
              <a:spcAft>
                <a:spcPts val="0"/>
              </a:spcAft>
            </a:pPr>
            <a:r>
              <a:rPr lang="en-US" sz="12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là cơ hội hay gánh nặng cho Châu Âu?</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31</a:t>
            </a:fld>
            <a:endParaRPr lang="zh-CN" sz="1200" dirty="0"/>
          </a:p>
        </p:txBody>
      </p:sp>
    </p:spTree>
    <p:extLst>
      <p:ext uri="{BB962C8B-B14F-4D97-AF65-F5344CB8AC3E}">
        <p14:creationId xmlns:p14="http://schemas.microsoft.com/office/powerpoint/2010/main" val="1647627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r>
              <a:rPr lang="vi-VN" sz="1200" kern="1200">
                <a:solidFill>
                  <a:schemeClr val="tx1"/>
                </a:solidFill>
                <a:effectLst/>
                <a:latin typeface="+mn-lt"/>
                <a:ea typeface="+mn-ea"/>
                <a:cs typeface="+mn-cs"/>
              </a:rPr>
              <a:t>Theo số liệu từ </a:t>
            </a:r>
            <a:r>
              <a:rPr lang="en-US" sz="1200" kern="1200">
                <a:solidFill>
                  <a:schemeClr val="tx1"/>
                </a:solidFill>
                <a:effectLst/>
                <a:latin typeface="+mn-lt"/>
                <a:ea typeface="+mn-ea"/>
                <a:cs typeface="+mn-cs"/>
              </a:rPr>
              <a:t>Ủy ban</a:t>
            </a:r>
            <a:r>
              <a:rPr lang="vi-VN" sz="1200" kern="1200">
                <a:solidFill>
                  <a:schemeClr val="tx1"/>
                </a:solidFill>
                <a:effectLst/>
                <a:latin typeface="+mn-lt"/>
                <a:ea typeface="+mn-ea"/>
                <a:cs typeface="+mn-cs"/>
              </a:rPr>
              <a:t> Liên hợp quốc vể người tị nạn (UNHCR), chỉ tính riêng sáu tháng đầu năm 2015, đã có 137 000 ngưừi tị nạn và di cư cố gắng vào EU, tăng 83% so với cùng kì năm 2014. Phần lớn người di cư, tị nạn đến từ Xi-ri, I-rắc, Áp-ga-ni-xtan (là những quốc gia bị ảnh hưởng bởi chiến tranh). Đối với một số người, cuộc hành trình này sẽ là chuyến đi cuối cùng của họ. Hàng nghìn người đã thiệt mạng hoặc mất tích kể từ n</a:t>
            </a:r>
            <a:r>
              <a:rPr lang="en-US" sz="1200" kern="1200">
                <a:solidFill>
                  <a:schemeClr val="tx1"/>
                </a:solidFill>
                <a:effectLst/>
                <a:latin typeface="+mn-lt"/>
                <a:ea typeface="+mn-ea"/>
                <a:cs typeface="+mn-cs"/>
              </a:rPr>
              <a:t>ă</a:t>
            </a:r>
            <a:r>
              <a:rPr lang="vi-VN" sz="1200" kern="1200">
                <a:solidFill>
                  <a:schemeClr val="tx1"/>
                </a:solidFill>
                <a:effectLst/>
                <a:latin typeface="+mn-lt"/>
                <a:ea typeface="+mn-ea"/>
                <a:cs typeface="+mn-cs"/>
              </a:rPr>
              <a:t>m 20</a:t>
            </a:r>
            <a:r>
              <a:rPr lang="en-US" sz="1200" kern="1200">
                <a:solidFill>
                  <a:schemeClr val="tx1"/>
                </a:solidFill>
                <a:effectLst/>
                <a:latin typeface="+mn-lt"/>
                <a:ea typeface="+mn-ea"/>
                <a:cs typeface="+mn-cs"/>
              </a:rPr>
              <a:t>15.</a:t>
            </a:r>
            <a:r>
              <a:rPr lang="vi-VN" sz="1200" kern="1200">
                <a:solidFill>
                  <a:schemeClr val="tx1"/>
                </a:solidFill>
                <a:effectLst/>
                <a:latin typeface="+mn-lt"/>
                <a:ea typeface="+mn-ea"/>
                <a:cs typeface="+mn-cs"/>
              </a:rPr>
              <a:t> Năm 2018, hơn 138 000 người đã cố gắng đến châu Âu bằng đường biển, hơn 2 000 n</a:t>
            </a:r>
            <a:r>
              <a:rPr lang="en-US" sz="1200" kern="1200">
                <a:solidFill>
                  <a:schemeClr val="tx1"/>
                </a:solidFill>
                <a:effectLst/>
                <a:latin typeface="+mn-lt"/>
                <a:ea typeface="+mn-ea"/>
                <a:cs typeface="+mn-cs"/>
              </a:rPr>
              <a:t>gười</a:t>
            </a:r>
            <a:r>
              <a:rPr lang="vi-VN" sz="1200" kern="1200">
                <a:solidFill>
                  <a:schemeClr val="tx1"/>
                </a:solidFill>
                <a:effectLst/>
                <a:latin typeface="+mn-lt"/>
                <a:ea typeface="+mn-ea"/>
                <a:cs typeface="+mn-cs"/>
              </a:rPr>
              <a:t> trong số họ đã bị chết đuối.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1892572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 </a:t>
            </a:r>
            <a:r>
              <a:rPr lang="vi-VN" sz="1200" i="1"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37</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1153692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2826489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557791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00B050"/>
                </a:solidFill>
                <a:latin typeface="+mn-lt"/>
                <a:cs typeface="Arial" panose="020B0604020202020204" pitchFamily="34" charset="0"/>
              </a:rPr>
              <a:t>Dân số già gây ra nhiều hậu quả kinh tế xã hội ở châu Âu như:</a:t>
            </a:r>
          </a:p>
          <a:p>
            <a:pPr algn="just"/>
            <a:r>
              <a:rPr lang="vi-VN" sz="1200">
                <a:solidFill>
                  <a:srgbClr val="00B050"/>
                </a:solidFill>
                <a:latin typeface="+mn-lt"/>
                <a:cs typeface="Arial" panose="020B0604020202020204" pitchFamily="34" charset="0"/>
              </a:rPr>
              <a:t>- Thiếu lao động.</a:t>
            </a:r>
          </a:p>
          <a:p>
            <a:pPr algn="just"/>
            <a:r>
              <a:rPr lang="vi-VN" sz="1200">
                <a:solidFill>
                  <a:srgbClr val="00B050"/>
                </a:solidFill>
                <a:latin typeface="+mn-lt"/>
                <a:cs typeface="Arial" panose="020B0604020202020204" pitchFamily="34" charset="0"/>
              </a:rPr>
              <a:t>- Chi phí phúc lợi cho người già rất lớn (quỹ nuôi dưỡng chăm sóc người cao tuổi, trả lương hưu đảm bảo đời sống, các phúc lợi xã hội, bảo hiểm y tế,...).</a:t>
            </a:r>
            <a:br>
              <a:rPr lang="vi-VN" sz="1200">
                <a:solidFill>
                  <a:srgbClr val="00B050"/>
                </a:solidFill>
                <a:latin typeface="+mn-lt"/>
                <a:cs typeface="Arial" panose="020B0604020202020204" pitchFamily="34" charset="0"/>
              </a:rPr>
            </a:br>
            <a:endParaRPr lang="en-US" sz="1200">
              <a:solidFill>
                <a:srgbClr val="00B05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40</a:t>
            </a:fld>
            <a:endParaRPr lang="en-US"/>
          </a:p>
        </p:txBody>
      </p:sp>
    </p:spTree>
    <p:extLst>
      <p:ext uri="{BB962C8B-B14F-4D97-AF65-F5344CB8AC3E}">
        <p14:creationId xmlns:p14="http://schemas.microsoft.com/office/powerpoint/2010/main" val="2456912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3612374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43</a:t>
            </a:fld>
            <a:endParaRPr lang="en-US"/>
          </a:p>
        </p:txBody>
      </p:sp>
    </p:spTree>
    <p:extLst>
      <p:ext uri="{BB962C8B-B14F-4D97-AF65-F5344CB8AC3E}">
        <p14:creationId xmlns:p14="http://schemas.microsoft.com/office/powerpoint/2010/main" val="359034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288303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2058710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1312256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a:solidFill>
                  <a:schemeClr val="tx1"/>
                </a:solidFill>
                <a:effectLst/>
                <a:latin typeface="+mn-lt"/>
                <a:ea typeface="+mn-ea"/>
                <a:cs typeface="+mn-cs"/>
              </a:rPr>
              <a:t>. </a:t>
            </a: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9</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4056674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70C0"/>
                </a:solidFill>
                <a:latin typeface="+mn-lt"/>
                <a:ea typeface="Times New Roman" panose="02020603050405020304" pitchFamily="18" charset="0"/>
                <a:cs typeface="Arial" panose="020B0604020202020204" pitchFamily="34" charset="0"/>
              </a:rPr>
              <a:t>ặt tên cho bức tranh sau đó giải thích </a:t>
            </a:r>
            <a:r>
              <a:rPr lang="en-US" sz="1200">
                <a:solidFill>
                  <a:srgbClr val="0070C0"/>
                </a:solidFill>
                <a:latin typeface="+mn-lt"/>
                <a:ea typeface="Times New Roman" panose="02020603050405020304" pitchFamily="18" charset="0"/>
                <a:cs typeface="Arial" panose="020B0604020202020204" pitchFamily="34" charset="0"/>
              </a:rPr>
              <a:t>/.</a:t>
            </a:r>
            <a:r>
              <a:rPr lang="vi-VN" sz="1200" i="1" kern="1200">
                <a:solidFill>
                  <a:schemeClr val="tx1"/>
                </a:solidFill>
                <a:effectLst/>
                <a:latin typeface="+mn-lt"/>
                <a:ea typeface="+mn-ea"/>
                <a:cs typeface="+mn-cs"/>
              </a:rPr>
              <a:t> Như vậy, trong bức tranh trên, các em có thể thấy người già nhiều hơn người trẻ và chỉ có ít người trẻ nhưng phải gồng gánh khá nhiều người già. Đây là một bức tranh biếm họa về già hóa dân số. tình trạng này thường xảy ra chủ yếu ở các nước phát triển, đặc biệt là châu Âu. Để biết rõ hơn về dân cư-xã hội châu Âu thì các em sẽ tìm hiểu trong bài học hôm nay.</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11</a:t>
            </a:fld>
            <a:endParaRPr lang="en-US"/>
          </a:p>
        </p:txBody>
      </p:sp>
    </p:spTree>
    <p:extLst>
      <p:ext uri="{BB962C8B-B14F-4D97-AF65-F5344CB8AC3E}">
        <p14:creationId xmlns:p14="http://schemas.microsoft.com/office/powerpoint/2010/main" val="219892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66583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81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8079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2665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821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4838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01538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852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95169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007227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0923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43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45654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31705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28595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60702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42977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82647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6" name="Footer Placeholder 5">
            <a:extLst>
              <a:ext uri="{FF2B5EF4-FFF2-40B4-BE49-F238E27FC236}">
                <a16:creationId xmlns=""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8" name="Footer Placeholder 7">
            <a:extLst>
              <a:ext uri="{FF2B5EF4-FFF2-40B4-BE49-F238E27FC236}">
                <a16:creationId xmlns=""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4" name="Footer Placeholder 3">
            <a:extLst>
              <a:ext uri="{FF2B5EF4-FFF2-40B4-BE49-F238E27FC236}">
                <a16:creationId xmlns=""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9579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04292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522788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6" name="Footer Placeholder 5">
            <a:extLst>
              <a:ext uri="{FF2B5EF4-FFF2-40B4-BE49-F238E27FC236}">
                <a16:creationId xmlns=""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6" name="Footer Placeholder 5">
            <a:extLst>
              <a:ext uri="{FF2B5EF4-FFF2-40B4-BE49-F238E27FC236}">
                <a16:creationId xmlns=""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725" r:id="rId3"/>
    <p:sldLayoutId id="2147483724" r:id="rId4"/>
    <p:sldLayoutId id="2147483723" r:id="rId5"/>
    <p:sldLayoutId id="2147483722" r:id="rId6"/>
    <p:sldLayoutId id="2147483721" r:id="rId7"/>
    <p:sldLayoutId id="2147483720" r:id="rId8"/>
    <p:sldLayoutId id="2147483719" r:id="rId9"/>
    <p:sldLayoutId id="2147483718" r:id="rId10"/>
    <p:sldLayoutId id="2147483717" r:id="rId11"/>
    <p:sldLayoutId id="2147483716" r:id="rId12"/>
    <p:sldLayoutId id="2147483715" r:id="rId13"/>
    <p:sldLayoutId id="2147483714" r:id="rId14"/>
    <p:sldLayoutId id="2147483713" r:id="rId15"/>
    <p:sldLayoutId id="2147483712" r:id="rId16"/>
    <p:sldLayoutId id="2147483711" r:id="rId17"/>
    <p:sldLayoutId id="2147483710" r:id="rId18"/>
    <p:sldLayoutId id="2147483709" r:id="rId19"/>
    <p:sldLayoutId id="2147483708" r:id="rId20"/>
    <p:sldLayoutId id="2147483707" r:id="rId21"/>
    <p:sldLayoutId id="2147483702" r:id="rId22"/>
    <p:sldLayoutId id="2147483701" r:id="rId23"/>
    <p:sldLayoutId id="2147483697" r:id="rId24"/>
    <p:sldLayoutId id="2147483695" r:id="rId25"/>
    <p:sldLayoutId id="2147483689" r:id="rId26"/>
    <p:sldLayoutId id="2147483694" r:id="rId27"/>
    <p:sldLayoutId id="2147483693" r:id="rId28"/>
    <p:sldLayoutId id="2147483692" r:id="rId29"/>
    <p:sldLayoutId id="2147483691" r:id="rId30"/>
    <p:sldLayoutId id="2147483690" r:id="rId31"/>
    <p:sldLayoutId id="2147483688" r:id="rId32"/>
    <p:sldLayoutId id="2147483687" r:id="rId33"/>
    <p:sldLayoutId id="2147483686"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0" r:id="rId57"/>
    <p:sldLayoutId id="2147483748" r:id="rId58"/>
    <p:sldLayoutId id="2147483747" r:id="rId59"/>
    <p:sldLayoutId id="2147483746" r:id="rId60"/>
    <p:sldLayoutId id="2147483745" r:id="rId61"/>
    <p:sldLayoutId id="2147483744" r:id="rId62"/>
    <p:sldLayoutId id="2147483743" r:id="rId63"/>
    <p:sldLayoutId id="2147483742" r:id="rId64"/>
    <p:sldLayoutId id="2147483741" r:id="rId65"/>
    <p:sldLayoutId id="2147483740" r:id="rId66"/>
    <p:sldLayoutId id="2147483739" r:id="rId67"/>
    <p:sldLayoutId id="2147483738" r:id="rId68"/>
    <p:sldLayoutId id="2147483737" r:id="rId69"/>
    <p:sldLayoutId id="2147483736" r:id="rId70"/>
    <p:sldLayoutId id="2147483735" r:id="rId71"/>
    <p:sldLayoutId id="2147483734" r:id="rId72"/>
    <p:sldLayoutId id="2147483733" r:id="rId73"/>
    <p:sldLayoutId id="2147483732" r:id="rId74"/>
    <p:sldLayoutId id="2147483731" r:id="rId75"/>
    <p:sldLayoutId id="2147483727" r:id="rId76"/>
    <p:sldLayoutId id="2147483696" r:id="rId77"/>
    <p:sldLayoutId id="2147483651" r:id="rId78"/>
    <p:sldLayoutId id="2147483652" r:id="rId79"/>
    <p:sldLayoutId id="2147483653" r:id="rId80"/>
    <p:sldLayoutId id="2147483654" r:id="rId81"/>
    <p:sldLayoutId id="2147483655" r:id="rId82"/>
    <p:sldLayoutId id="2147483730" r:id="rId83"/>
    <p:sldLayoutId id="2147483729" r:id="rId84"/>
    <p:sldLayoutId id="2147483728" r:id="rId85"/>
    <p:sldLayoutId id="2147483706" r:id="rId86"/>
    <p:sldLayoutId id="2147483705" r:id="rId87"/>
    <p:sldLayoutId id="2147483704" r:id="rId88"/>
    <p:sldLayoutId id="2147483703" r:id="rId89"/>
    <p:sldLayoutId id="2147483700" r:id="rId90"/>
    <p:sldLayoutId id="2147483699" r:id="rId91"/>
    <p:sldLayoutId id="2147483685" r:id="rId92"/>
    <p:sldLayoutId id="2147483684" r:id="rId93"/>
    <p:sldLayoutId id="2147483683" r:id="rId94"/>
    <p:sldLayoutId id="2147483682" r:id="rId95"/>
    <p:sldLayoutId id="2147483656" r:id="rId96"/>
    <p:sldLayoutId id="2147483657" r:id="rId97"/>
    <p:sldLayoutId id="2147483658" r:id="rId98"/>
    <p:sldLayoutId id="2147483659" r:id="rId9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5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8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7.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eg"/><Relationship Id="rId5" Type="http://schemas.openxmlformats.org/officeDocument/2006/relationships/image" Target="../media/image14.png"/><Relationship Id="rId4" Type="http://schemas.openxmlformats.org/officeDocument/2006/relationships/notesSlide" Target="../notesSlides/notesSlide11.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5.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openxmlformats.org/officeDocument/2006/relationships/image" Target="../media/image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7.xml"/><Relationship Id="rId5" Type="http://schemas.openxmlformats.org/officeDocument/2006/relationships/image" Target="../media/image5.png"/><Relationship Id="rId4" Type="http://schemas.openxmlformats.org/officeDocument/2006/relationships/image" Target="../media/image24.gif"/></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7.xml"/><Relationship Id="rId5" Type="http://schemas.openxmlformats.org/officeDocument/2006/relationships/image" Target="../media/image25.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image" Target="../media/image5.png"/><Relationship Id="rId4" Type="http://schemas.openxmlformats.org/officeDocument/2006/relationships/image" Target="../media/image24.gif"/></Relationships>
</file>

<file path=ppt/slides/_rels/slide2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5.png"/><Relationship Id="rId7"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27.jpg"/><Relationship Id="rId5" Type="http://schemas.openxmlformats.org/officeDocument/2006/relationships/image" Target="../media/image25.png"/><Relationship Id="rId4" Type="http://schemas.openxmlformats.org/officeDocument/2006/relationships/image" Target="../media/image15.png"/><Relationship Id="rId9" Type="http://schemas.openxmlformats.org/officeDocument/2006/relationships/image" Target="../media/image30.jpeg"/></Relationships>
</file>

<file path=ppt/slides/_rels/slide27.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2.png"/><Relationship Id="rId12"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57.xml"/><Relationship Id="rId6" Type="http://schemas.openxmlformats.org/officeDocument/2006/relationships/image" Target="../media/image31.png"/><Relationship Id="rId11" Type="http://schemas.openxmlformats.org/officeDocument/2006/relationships/image" Target="../media/image35.jpeg"/><Relationship Id="rId5" Type="http://schemas.openxmlformats.org/officeDocument/2006/relationships/image" Target="../media/image25.png"/><Relationship Id="rId10" Type="http://schemas.openxmlformats.org/officeDocument/2006/relationships/image" Target="../media/image34.jpg"/><Relationship Id="rId4" Type="http://schemas.openxmlformats.org/officeDocument/2006/relationships/image" Target="../media/image15.png"/><Relationship Id="rId9" Type="http://schemas.openxmlformats.org/officeDocument/2006/relationships/hyperlink" Target="https://vi.wikipedia.org/wiki/Th%C3%A0nh_ph%E1%BB%91_New_York" TargetMode="External"/><Relationship Id="rId1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5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notesSlide" Target="../notesSlides/notesSlide25.xm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57.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57.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slideLayout" Target="../slideLayouts/slideLayout82.xml"/><Relationship Id="rId1" Type="http://schemas.openxmlformats.org/officeDocument/2006/relationships/tags" Target="../tags/tag8.xml"/><Relationship Id="rId6" Type="http://schemas.openxmlformats.org/officeDocument/2006/relationships/audio" Target="../media/audio5.wav"/><Relationship Id="rId11" Type="http://schemas.openxmlformats.org/officeDocument/2006/relationships/image" Target="../media/image5.png"/><Relationship Id="rId5" Type="http://schemas.openxmlformats.org/officeDocument/2006/relationships/audio" Target="../media/audio4.wav"/><Relationship Id="rId10" Type="http://schemas.openxmlformats.org/officeDocument/2006/relationships/image" Target="../media/image8.gif"/><Relationship Id="rId4" Type="http://schemas.openxmlformats.org/officeDocument/2006/relationships/audio" Target="../media/audio3.wav"/><Relationship Id="rId9" Type="http://schemas.openxmlformats.org/officeDocument/2006/relationships/audio" Target="../media/audio6.wav"/></Relationships>
</file>

<file path=ppt/slides/_rels/slide3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slideLayout" Target="../slideLayouts/slideLayout82.xml"/><Relationship Id="rId1" Type="http://schemas.openxmlformats.org/officeDocument/2006/relationships/tags" Target="../tags/tag9.xml"/><Relationship Id="rId6" Type="http://schemas.openxmlformats.org/officeDocument/2006/relationships/audio" Target="../media/audio5.wav"/><Relationship Id="rId11" Type="http://schemas.openxmlformats.org/officeDocument/2006/relationships/image" Target="../media/image5.png"/><Relationship Id="rId5" Type="http://schemas.openxmlformats.org/officeDocument/2006/relationships/audio" Target="../media/audio4.wav"/><Relationship Id="rId10" Type="http://schemas.openxmlformats.org/officeDocument/2006/relationships/image" Target="../media/image8.gif"/><Relationship Id="rId4" Type="http://schemas.openxmlformats.org/officeDocument/2006/relationships/audio" Target="../media/audio3.wav"/><Relationship Id="rId9" Type="http://schemas.openxmlformats.org/officeDocument/2006/relationships/audio" Target="../media/audio6.wav"/></Relationships>
</file>

<file path=ppt/slides/_rels/slide3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slideLayout" Target="../slideLayouts/slideLayout82.xml"/><Relationship Id="rId1" Type="http://schemas.openxmlformats.org/officeDocument/2006/relationships/tags" Target="../tags/tag10.xml"/><Relationship Id="rId6" Type="http://schemas.openxmlformats.org/officeDocument/2006/relationships/audio" Target="../media/audio5.wav"/><Relationship Id="rId11" Type="http://schemas.openxmlformats.org/officeDocument/2006/relationships/image" Target="../media/image5.png"/><Relationship Id="rId5" Type="http://schemas.openxmlformats.org/officeDocument/2006/relationships/audio" Target="../media/audio4.wav"/><Relationship Id="rId10" Type="http://schemas.openxmlformats.org/officeDocument/2006/relationships/image" Target="../media/image8.gif"/><Relationship Id="rId4" Type="http://schemas.openxmlformats.org/officeDocument/2006/relationships/audio" Target="../media/audio3.wav"/><Relationship Id="rId9" Type="http://schemas.openxmlformats.org/officeDocument/2006/relationships/audio" Target="../media/audio6.wav"/></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9.xml"/><Relationship Id="rId7" Type="http://schemas.openxmlformats.org/officeDocument/2006/relationships/audio" Target="../media/audio5.wav"/><Relationship Id="rId12" Type="http://schemas.openxmlformats.org/officeDocument/2006/relationships/image" Target="../media/image5.png"/><Relationship Id="rId2" Type="http://schemas.openxmlformats.org/officeDocument/2006/relationships/slideLayout" Target="../slideLayouts/slideLayout82.xml"/><Relationship Id="rId1" Type="http://schemas.openxmlformats.org/officeDocument/2006/relationships/tags" Target="../tags/tag11.xml"/><Relationship Id="rId6" Type="http://schemas.openxmlformats.org/officeDocument/2006/relationships/audio" Target="../media/audio4.wav"/><Relationship Id="rId11" Type="http://schemas.openxmlformats.org/officeDocument/2006/relationships/image" Target="../media/image8.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7.jpe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8.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34.jpg"/></Relationships>
</file>

<file path=ppt/slides/_rels/slide4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8.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xml"/><Relationship Id="rId7" Type="http://schemas.openxmlformats.org/officeDocument/2006/relationships/audio" Target="../media/audio5.wav"/><Relationship Id="rId12" Type="http://schemas.openxmlformats.org/officeDocument/2006/relationships/image" Target="../media/image5.png"/><Relationship Id="rId2" Type="http://schemas.openxmlformats.org/officeDocument/2006/relationships/slideLayout" Target="../slideLayouts/slideLayout82.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8.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slideLayout" Target="../slideLayouts/slideLayout82.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5.png"/><Relationship Id="rId5" Type="http://schemas.openxmlformats.org/officeDocument/2006/relationships/audio" Target="../media/audio4.wav"/><Relationship Id="rId10" Type="http://schemas.openxmlformats.org/officeDocument/2006/relationships/image" Target="../media/image8.gif"/><Relationship Id="rId4" Type="http://schemas.openxmlformats.org/officeDocument/2006/relationships/audio" Target="../media/audio3.wav"/><Relationship Id="rId9" Type="http://schemas.openxmlformats.org/officeDocument/2006/relationships/audio" Target="../media/audio6.wav"/></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6.xml"/><Relationship Id="rId7" Type="http://schemas.openxmlformats.org/officeDocument/2006/relationships/audio" Target="../media/audio5.wav"/><Relationship Id="rId12" Type="http://schemas.openxmlformats.org/officeDocument/2006/relationships/image" Target="../media/image5.png"/><Relationship Id="rId2" Type="http://schemas.openxmlformats.org/officeDocument/2006/relationships/slideLayout" Target="../slideLayouts/slideLayout82.xml"/><Relationship Id="rId1" Type="http://schemas.openxmlformats.org/officeDocument/2006/relationships/tags" Target="../tags/tag6.xml"/><Relationship Id="rId6" Type="http://schemas.openxmlformats.org/officeDocument/2006/relationships/audio" Target="../media/audio4.wav"/><Relationship Id="rId11" Type="http://schemas.openxmlformats.org/officeDocument/2006/relationships/image" Target="../media/image8.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7.xml"/><Relationship Id="rId7" Type="http://schemas.openxmlformats.org/officeDocument/2006/relationships/audio" Target="../media/audio5.wav"/><Relationship Id="rId12" Type="http://schemas.openxmlformats.org/officeDocument/2006/relationships/image" Target="../media/image5.png"/><Relationship Id="rId2" Type="http://schemas.openxmlformats.org/officeDocument/2006/relationships/slideLayout" Target="../slideLayouts/slideLayout82.xml"/><Relationship Id="rId1" Type="http://schemas.openxmlformats.org/officeDocument/2006/relationships/tags" Target="../tags/tag7.xml"/><Relationship Id="rId6" Type="http://schemas.openxmlformats.org/officeDocument/2006/relationships/audio" Target="../media/audio4.wav"/><Relationship Id="rId11" Type="http://schemas.openxmlformats.org/officeDocument/2006/relationships/image" Target="../media/image8.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747DD1AF-1262-2A13-C784-A99C0C12842A}"/>
              </a:ext>
            </a:extLst>
          </p:cNvPr>
          <p:cNvSpPr txBox="1"/>
          <p:nvPr/>
        </p:nvSpPr>
        <p:spPr>
          <a:xfrm>
            <a:off x="2408578" y="1580505"/>
            <a:ext cx="7502375" cy="2791533"/>
          </a:xfrm>
          <a:prstGeom prst="rect">
            <a:avLst/>
          </a:prstGeom>
          <a:noFill/>
        </p:spPr>
        <p:txBody>
          <a:bodyPr wrap="none" rtlCol="0">
            <a:spAutoFit/>
          </a:bodyPr>
          <a:lstStyle/>
          <a:p>
            <a:pPr algn="ctr"/>
            <a:r>
              <a:rPr lang="en-US" sz="2400" b="1" dirty="0" smtClean="0">
                <a:ln w="38100">
                  <a:noFill/>
                </a:ln>
                <a:solidFill>
                  <a:srgbClr val="FF0000"/>
                </a:solidFill>
                <a:latin typeface="Times New Roman" panose="02020603050405020304" pitchFamily="18" charset="0"/>
                <a:cs typeface="Times New Roman" panose="02020603050405020304" pitchFamily="18" charset="0"/>
              </a:rPr>
              <a:t>BÀI GIẢNG ĐIỆN TỬ MÔN ĐỊA LÍ 7</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lnSpc>
                <a:spcPct val="90000"/>
              </a:lnSpc>
              <a:spcAft>
                <a:spcPts val="600"/>
              </a:spcAft>
            </a:pPr>
            <a:r>
              <a:rPr lang="en-US" sz="3200" b="1" dirty="0" smtClean="0">
                <a:ln w="38100">
                  <a:noFill/>
                </a:ln>
                <a:solidFill>
                  <a:srgbClr val="FFFF00"/>
                </a:solidFill>
                <a:latin typeface="Times New Roman" panose="02020603050405020304" pitchFamily="18" charset="0"/>
                <a:cs typeface="Times New Roman" panose="02020603050405020304" pitchFamily="18" charset="0"/>
              </a:rPr>
              <a:t>TIẾT 4-5. </a:t>
            </a:r>
            <a:r>
              <a:rPr lang="en-US" sz="3200" b="1" dirty="0">
                <a:solidFill>
                  <a:srgbClr val="FFFF00"/>
                </a:solidFill>
                <a:latin typeface="Arial" panose="020B0604020202020204" pitchFamily="34" charset="0"/>
                <a:cs typeface="Arial" panose="020B0604020202020204" pitchFamily="34" charset="0"/>
              </a:rPr>
              <a:t>BÀI 2</a:t>
            </a:r>
          </a:p>
          <a:p>
            <a:pPr algn="ctr">
              <a:lnSpc>
                <a:spcPct val="90000"/>
              </a:lnSpc>
              <a:spcAft>
                <a:spcPts val="600"/>
              </a:spcAft>
            </a:pPr>
            <a:r>
              <a:rPr lang="en-US" sz="3200" b="1" dirty="0">
                <a:solidFill>
                  <a:srgbClr val="FFFF00"/>
                </a:solidFill>
                <a:latin typeface="Arial" panose="020B0604020202020204" pitchFamily="34" charset="0"/>
                <a:cs typeface="Arial" panose="020B0604020202020204" pitchFamily="34" charset="0"/>
              </a:rPr>
              <a:t>ĐẶC ĐIỂM DÂN </a:t>
            </a:r>
            <a:r>
              <a:rPr lang="en-US" sz="3200" b="1" dirty="0" smtClean="0">
                <a:solidFill>
                  <a:srgbClr val="FFFF00"/>
                </a:solidFill>
                <a:latin typeface="Arial" panose="020B0604020202020204" pitchFamily="34" charset="0"/>
                <a:cs typeface="Arial" panose="020B0604020202020204" pitchFamily="34" charset="0"/>
              </a:rPr>
              <a:t>CƯ XÃ </a:t>
            </a:r>
            <a:r>
              <a:rPr lang="en-US" sz="3200" b="1" dirty="0">
                <a:solidFill>
                  <a:srgbClr val="FFFF00"/>
                </a:solidFill>
                <a:latin typeface="Arial" panose="020B0604020202020204" pitchFamily="34" charset="0"/>
                <a:cs typeface="Arial" panose="020B0604020202020204" pitchFamily="34" charset="0"/>
              </a:rPr>
              <a:t>HỘI CHÂU ÂU</a:t>
            </a:r>
          </a:p>
          <a:p>
            <a:pPr algn="ctr">
              <a:lnSpc>
                <a:spcPct val="90000"/>
              </a:lnSpc>
              <a:spcAft>
                <a:spcPts val="600"/>
              </a:spcAft>
            </a:pPr>
            <a:endParaRPr lang="en-US" sz="3200" b="1" dirty="0">
              <a:solidFill>
                <a:srgbClr val="00B050"/>
              </a:solidFill>
              <a:latin typeface="Arial" panose="020B0604020202020204" pitchFamily="34" charset="0"/>
              <a:cs typeface="Arial" panose="020B0604020202020204" pitchFamily="34" charset="0"/>
            </a:endParaRPr>
          </a:p>
          <a:p>
            <a:pPr algn="ct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 xmlns:a16="http://schemas.microsoft.com/office/drawing/2014/main" id="{0D979643-5930-F34B-D70D-3C7631DB7CF4}"/>
              </a:ext>
            </a:extLst>
          </p:cNvPr>
          <p:cNvSpPr txBox="1"/>
          <p:nvPr/>
        </p:nvSpPr>
        <p:spPr>
          <a:xfrm>
            <a:off x="4361962" y="3772569"/>
            <a:ext cx="3074431" cy="954107"/>
          </a:xfrm>
          <a:prstGeom prst="rect">
            <a:avLst/>
          </a:prstGeom>
          <a:noFill/>
        </p:spPr>
        <p:txBody>
          <a:bodyPr wrap="none" rtlCol="0">
            <a:spAutoFit/>
          </a:bodyPr>
          <a:lstStyle/>
          <a:p>
            <a:pPr algn="ct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Bùi</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Trang</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algn="ct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dirty="0"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schemeClr val="bg1"/>
              </a:solidFill>
              <a:latin typeface="Times New Roman" panose="02020603050405020304" pitchFamily="18" charset="0"/>
              <a:cs typeface="Times New Roman" panose="02020603050405020304" pitchFamily="18" charset="0"/>
            </a:endParaRPr>
          </a:p>
        </p:txBody>
      </p:sp>
      <p:pic>
        <p:nvPicPr>
          <p:cNvPr id="8" name="Picture 7" descr="A picture containing text, sign&#10;&#10;Description automatically generated">
            <a:extLst>
              <a:ext uri="{FF2B5EF4-FFF2-40B4-BE49-F238E27FC236}">
                <a16:creationId xmlns="" xmlns:a16="http://schemas.microsoft.com/office/drawing/2014/main" id="{F6B00744-EECE-45E1-83AF-E092EE9D40B5}"/>
              </a:ext>
            </a:extLst>
          </p:cNvPr>
          <p:cNvPicPr>
            <a:picLocks noChangeAspect="1"/>
          </p:cNvPicPr>
          <p:nvPr/>
        </p:nvPicPr>
        <p:blipFill rotWithShape="1">
          <a:blip r:embed="rId4"/>
          <a:srcRect t="25314" r="-1" b="21609"/>
          <a:stretch/>
        </p:blipFill>
        <p:spPr>
          <a:xfrm>
            <a:off x="8526787" y="3289109"/>
            <a:ext cx="1947461" cy="1440615"/>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614365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6E9A5E00-69CB-4E7D-ACD1-642091CB07F3}"/>
              </a:ext>
            </a:extLst>
          </p:cNvPr>
          <p:cNvPicPr>
            <a:picLocks noChangeAspect="1"/>
          </p:cNvPicPr>
          <p:nvPr/>
        </p:nvPicPr>
        <p:blipFill rotWithShape="1">
          <a:blip r:embed="rId3">
            <a:extLst>
              <a:ext uri="{28A0092B-C50C-407E-A947-70E740481C1C}">
                <a14:useLocalDpi xmlns:a14="http://schemas.microsoft.com/office/drawing/2010/main" val="0"/>
              </a:ext>
            </a:extLst>
          </a:blip>
          <a:srcRect l="1577" r="8028" b="-4"/>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6" name="Picture 15" descr="A picture containing water, boat, mountain, harbor&#10;&#10;Description automatically generated">
            <a:extLst>
              <a:ext uri="{FF2B5EF4-FFF2-40B4-BE49-F238E27FC236}">
                <a16:creationId xmlns="" xmlns:a16="http://schemas.microsoft.com/office/drawing/2014/main" id="{29ABBA09-8A1B-4585-BC0A-B9BED9FE643E}"/>
              </a:ext>
            </a:extLst>
          </p:cNvPr>
          <p:cNvPicPr>
            <a:picLocks noChangeAspect="1"/>
          </p:cNvPicPr>
          <p:nvPr/>
        </p:nvPicPr>
        <p:blipFill rotWithShape="1">
          <a:blip r:embed="rId4">
            <a:extLst>
              <a:ext uri="{28A0092B-C50C-407E-A947-70E740481C1C}">
                <a14:useLocalDpi xmlns:a14="http://schemas.microsoft.com/office/drawing/2010/main" val="0"/>
              </a:ext>
            </a:extLst>
          </a:blip>
          <a:srcRect l="9330" r="11124"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5" name="Picture 14">
            <a:extLst>
              <a:ext uri="{FF2B5EF4-FFF2-40B4-BE49-F238E27FC236}">
                <a16:creationId xmlns="" xmlns:a16="http://schemas.microsoft.com/office/drawing/2014/main" id="{6AA76C97-73C6-4175-920B-D23AF6F2BCA0}"/>
              </a:ext>
            </a:extLst>
          </p:cNvPr>
          <p:cNvPicPr>
            <a:picLocks noChangeAspect="1"/>
          </p:cNvPicPr>
          <p:nvPr/>
        </p:nvPicPr>
        <p:blipFill rotWithShape="1">
          <a:blip r:embed="rId5">
            <a:extLst>
              <a:ext uri="{28A0092B-C50C-407E-A947-70E740481C1C}">
                <a14:useLocalDpi xmlns:a14="http://schemas.microsoft.com/office/drawing/2010/main" val="0"/>
              </a:ext>
            </a:extLst>
          </a:blip>
          <a:srcRect l="18550" r="-1"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7" name="Rectangle 16">
            <a:extLst>
              <a:ext uri="{FF2B5EF4-FFF2-40B4-BE49-F238E27FC236}">
                <a16:creationId xmlns="" xmlns:a16="http://schemas.microsoft.com/office/drawing/2014/main" id="{E595B1EE-1CFC-42E6-B1C0-F4307E9DAFAA}"/>
              </a:ext>
            </a:extLst>
          </p:cNvPr>
          <p:cNvSpPr/>
          <p:nvPr/>
        </p:nvSpPr>
        <p:spPr>
          <a:xfrm>
            <a:off x="-887665" y="1700789"/>
            <a:ext cx="5577813" cy="4505652"/>
          </a:xfrm>
          <a:prstGeom prst="rect">
            <a:avLst/>
          </a:prstGeom>
          <a:noFill/>
        </p:spPr>
        <p:txBody>
          <a:bodyPr vert="horz" lIns="91440" tIns="45720" rIns="91440" bIns="45720" rtlCol="0">
            <a:normAutofit/>
          </a:bodyPr>
          <a:lstStyle/>
          <a:p>
            <a:pPr algn="ctr">
              <a:lnSpc>
                <a:spcPct val="90000"/>
              </a:lnSpc>
              <a:spcAft>
                <a:spcPts val="600"/>
              </a:spcAft>
            </a:pPr>
            <a:endParaRPr lang="en-US" sz="3200" b="1" dirty="0">
              <a:solidFill>
                <a:srgbClr val="0070C0"/>
              </a:solidFill>
              <a:latin typeface="Arial" panose="020B0604020202020204" pitchFamily="34" charset="0"/>
              <a:cs typeface="Arial" panose="020B0604020202020204" pitchFamily="34" charset="0"/>
            </a:endParaRPr>
          </a:p>
          <a:p>
            <a:pPr algn="ctr">
              <a:lnSpc>
                <a:spcPct val="90000"/>
              </a:lnSpc>
              <a:spcAft>
                <a:spcPts val="600"/>
              </a:spcAft>
            </a:pPr>
            <a:r>
              <a:rPr lang="en-US" sz="3200" b="1" dirty="0">
                <a:solidFill>
                  <a:srgbClr val="00B050"/>
                </a:solidFill>
                <a:latin typeface="Arial" panose="020B0604020202020204" pitchFamily="34" charset="0"/>
                <a:cs typeface="Arial" panose="020B0604020202020204" pitchFamily="34" charset="0"/>
              </a:rPr>
              <a:t>BÀI 2</a:t>
            </a:r>
          </a:p>
          <a:p>
            <a:pPr algn="ctr">
              <a:lnSpc>
                <a:spcPct val="90000"/>
              </a:lnSpc>
              <a:spcAft>
                <a:spcPts val="600"/>
              </a:spcAft>
            </a:pPr>
            <a:r>
              <a:rPr lang="en-US" sz="3200" b="1" dirty="0">
                <a:solidFill>
                  <a:srgbClr val="00B050"/>
                </a:solidFill>
                <a:latin typeface="Arial" panose="020B0604020202020204" pitchFamily="34" charset="0"/>
                <a:cs typeface="Arial" panose="020B0604020202020204" pitchFamily="34" charset="0"/>
              </a:rPr>
              <a:t>ĐẶC ĐIỂM DÂN CƯ</a:t>
            </a:r>
          </a:p>
          <a:p>
            <a:pPr algn="ctr">
              <a:lnSpc>
                <a:spcPct val="90000"/>
              </a:lnSpc>
              <a:spcAft>
                <a:spcPts val="600"/>
              </a:spcAft>
            </a:pPr>
            <a:r>
              <a:rPr lang="en-US" sz="3200" b="1" dirty="0">
                <a:solidFill>
                  <a:srgbClr val="00B050"/>
                </a:solidFill>
                <a:latin typeface="Arial" panose="020B0604020202020204" pitchFamily="34" charset="0"/>
                <a:cs typeface="Arial" panose="020B0604020202020204" pitchFamily="34" charset="0"/>
              </a:rPr>
              <a:t> XÃ HỘI CHÂU ÂU</a:t>
            </a:r>
          </a:p>
        </p:txBody>
      </p:sp>
      <p:pic>
        <p:nvPicPr>
          <p:cNvPr id="14" name="Picture 13">
            <a:extLst>
              <a:ext uri="{FF2B5EF4-FFF2-40B4-BE49-F238E27FC236}">
                <a16:creationId xmlns="" xmlns:a16="http://schemas.microsoft.com/office/drawing/2014/main" id="{A43C923F-7CED-4751-A1F1-A8557FBEB8A4}"/>
              </a:ext>
            </a:extLst>
          </p:cNvPr>
          <p:cNvPicPr>
            <a:picLocks noChangeAspect="1"/>
          </p:cNvPicPr>
          <p:nvPr/>
        </p:nvPicPr>
        <p:blipFill rotWithShape="1">
          <a:blip r:embed="rId6">
            <a:extLst>
              <a:ext uri="{28A0092B-C50C-407E-A947-70E740481C1C}">
                <a14:useLocalDpi xmlns:a14="http://schemas.microsoft.com/office/drawing/2010/main" val="0"/>
              </a:ext>
            </a:extLst>
          </a:blip>
          <a:srcRect l="375" r="21863" b="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962975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14.jpg">
            <a:extLst>
              <a:ext uri="{FF2B5EF4-FFF2-40B4-BE49-F238E27FC236}">
                <a16:creationId xmlns="" xmlns:a16="http://schemas.microsoft.com/office/drawing/2014/main" id="{E5EFE896-0D7B-442C-8AA8-525A4E7D3ED6}"/>
              </a:ext>
            </a:extLst>
          </p:cNvPr>
          <p:cNvPicPr/>
          <p:nvPr/>
        </p:nvPicPr>
        <p:blipFill>
          <a:blip r:embed="rId3"/>
          <a:srcRect/>
          <a:stretch>
            <a:fillRect/>
          </a:stretch>
        </p:blipFill>
        <p:spPr>
          <a:xfrm>
            <a:off x="1244906" y="1152154"/>
            <a:ext cx="9522969" cy="5390426"/>
          </a:xfrm>
          <a:prstGeom prst="rect">
            <a:avLst/>
          </a:prstGeom>
          <a:ln/>
        </p:spPr>
      </p:pic>
      <p:sp>
        <p:nvSpPr>
          <p:cNvPr id="6" name="WordArt 4">
            <a:extLst>
              <a:ext uri="{FF2B5EF4-FFF2-40B4-BE49-F238E27FC236}">
                <a16:creationId xmlns="" xmlns:a16="http://schemas.microsoft.com/office/drawing/2014/main" id="{23010488-BBEF-4F41-9849-476AB6DDC729}"/>
              </a:ext>
            </a:extLst>
          </p:cNvPr>
          <p:cNvSpPr>
            <a:spLocks noChangeArrowheads="1" noChangeShapeType="1" noTextEdit="1"/>
          </p:cNvSpPr>
          <p:nvPr/>
        </p:nvSpPr>
        <p:spPr bwMode="auto">
          <a:xfrm>
            <a:off x="3094781" y="315420"/>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THỬ TÀI ĐẶT TÊN</a:t>
            </a:r>
          </a:p>
        </p:txBody>
      </p:sp>
      <p:pic>
        <p:nvPicPr>
          <p:cNvPr id="5" name="Picture 4">
            <a:extLst>
              <a:ext uri="{FF2B5EF4-FFF2-40B4-BE49-F238E27FC236}">
                <a16:creationId xmlns="" xmlns:a16="http://schemas.microsoft.com/office/drawing/2014/main" id="{6264C8F5-E1AF-4CC6-B3DA-07B45666C9F3}"/>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4967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 xmlns:a16="http://schemas.microsoft.com/office/drawing/2014/main"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 xmlns:a16="http://schemas.microsoft.com/office/drawing/2014/main" id="{FDF2D4B7-0080-4A0D-A6E6-9166BC57CCEC}"/>
              </a:ext>
            </a:extLst>
          </p:cNvPr>
          <p:cNvGrpSpPr/>
          <p:nvPr/>
        </p:nvGrpSpPr>
        <p:grpSpPr>
          <a:xfrm>
            <a:off x="4324255" y="1910211"/>
            <a:ext cx="5247256" cy="872949"/>
            <a:chOff x="1133366" y="2220084"/>
            <a:chExt cx="5681780" cy="914400"/>
          </a:xfrm>
          <a:solidFill>
            <a:schemeClr val="accent4">
              <a:lumMod val="40000"/>
              <a:lumOff val="60000"/>
            </a:schemeClr>
          </a:solidFill>
        </p:grpSpPr>
        <p:sp>
          <p:nvSpPr>
            <p:cNvPr id="47" name="Arrow: Pentagon 46">
              <a:extLst>
                <a:ext uri="{FF2B5EF4-FFF2-40B4-BE49-F238E27FC236}">
                  <a16:creationId xmlns=""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 xmlns:a16="http://schemas.microsoft.com/office/drawing/2014/main" id="{D4437F6C-9815-4D1A-98B7-96367F046F1D}"/>
              </a:ext>
            </a:extLst>
          </p:cNvPr>
          <p:cNvSpPr txBox="1"/>
          <p:nvPr/>
        </p:nvSpPr>
        <p:spPr>
          <a:xfrm>
            <a:off x="5503011" y="2049272"/>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51" name="Group 50">
            <a:extLst>
              <a:ext uri="{FF2B5EF4-FFF2-40B4-BE49-F238E27FC236}">
                <a16:creationId xmlns="" xmlns:a16="http://schemas.microsoft.com/office/drawing/2014/main" id="{0C4C580D-E76E-409A-AEEF-669C37B68227}"/>
              </a:ext>
            </a:extLst>
          </p:cNvPr>
          <p:cNvGrpSpPr/>
          <p:nvPr/>
        </p:nvGrpSpPr>
        <p:grpSpPr>
          <a:xfrm>
            <a:off x="3562027" y="1910211"/>
            <a:ext cx="1301952" cy="872949"/>
            <a:chOff x="344605" y="154323"/>
            <a:chExt cx="1301952" cy="872949"/>
          </a:xfrm>
        </p:grpSpPr>
        <p:sp>
          <p:nvSpPr>
            <p:cNvPr id="52" name="Arrow: Pentagon 51">
              <a:extLst>
                <a:ext uri="{FF2B5EF4-FFF2-40B4-BE49-F238E27FC236}">
                  <a16:creationId xmlns=""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 xmlns:a16="http://schemas.microsoft.com/office/drawing/2014/main" id="{CEB211CC-817A-4145-AD01-08FE9A9A598F}"/>
              </a:ext>
            </a:extLst>
          </p:cNvPr>
          <p:cNvGrpSpPr/>
          <p:nvPr/>
        </p:nvGrpSpPr>
        <p:grpSpPr>
          <a:xfrm>
            <a:off x="3671847" y="3163816"/>
            <a:ext cx="5010744" cy="872949"/>
            <a:chOff x="1133366" y="2220084"/>
            <a:chExt cx="5681780" cy="914400"/>
          </a:xfrm>
          <a:solidFill>
            <a:schemeClr val="accent2">
              <a:lumMod val="20000"/>
              <a:lumOff val="80000"/>
            </a:schemeClr>
          </a:solidFill>
        </p:grpSpPr>
        <p:sp>
          <p:nvSpPr>
            <p:cNvPr id="55" name="Arrow: Pentagon 54">
              <a:extLst>
                <a:ext uri="{FF2B5EF4-FFF2-40B4-BE49-F238E27FC236}">
                  <a16:creationId xmlns=""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 xmlns:a16="http://schemas.microsoft.com/office/drawing/2014/main" id="{026FBB4F-A1B2-4B44-BD2F-59D1774703E5}"/>
              </a:ext>
            </a:extLst>
          </p:cNvPr>
          <p:cNvSpPr txBox="1"/>
          <p:nvPr/>
        </p:nvSpPr>
        <p:spPr>
          <a:xfrm>
            <a:off x="4840572" y="3302877"/>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58" name="Arrow: Pentagon 57">
            <a:extLst>
              <a:ext uri="{FF2B5EF4-FFF2-40B4-BE49-F238E27FC236}">
                <a16:creationId xmlns="" xmlns:a16="http://schemas.microsoft.com/office/drawing/2014/main" id="{B227D5F1-AB8A-4158-8922-B2A51DFBD068}"/>
              </a:ext>
            </a:extLst>
          </p:cNvPr>
          <p:cNvSpPr/>
          <p:nvPr/>
        </p:nvSpPr>
        <p:spPr>
          <a:xfrm>
            <a:off x="3562027" y="3160892"/>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 xmlns:a16="http://schemas.microsoft.com/office/drawing/2014/main" id="{781E2B55-08F1-41E7-956E-9EB35344E4A9}"/>
              </a:ext>
            </a:extLst>
          </p:cNvPr>
          <p:cNvSpPr/>
          <p:nvPr/>
        </p:nvSpPr>
        <p:spPr>
          <a:xfrm rot="5400000">
            <a:off x="4552759" y="346826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 xmlns:a16="http://schemas.microsoft.com/office/drawing/2014/main" id="{1B03DE80-C2ED-44AC-AB7C-9C72AEC540EA}"/>
              </a:ext>
            </a:extLst>
          </p:cNvPr>
          <p:cNvGrpSpPr/>
          <p:nvPr/>
        </p:nvGrpSpPr>
        <p:grpSpPr>
          <a:xfrm>
            <a:off x="3626208" y="4683495"/>
            <a:ext cx="4259008" cy="872949"/>
            <a:chOff x="1133366" y="2220084"/>
            <a:chExt cx="5681780" cy="914400"/>
          </a:xfrm>
          <a:solidFill>
            <a:schemeClr val="accent6">
              <a:lumMod val="20000"/>
              <a:lumOff val="80000"/>
            </a:schemeClr>
          </a:solidFill>
        </p:grpSpPr>
        <p:sp>
          <p:nvSpPr>
            <p:cNvPr id="61" name="Arrow: Pentagon 60">
              <a:extLst>
                <a:ext uri="{FF2B5EF4-FFF2-40B4-BE49-F238E27FC236}">
                  <a16:creationId xmlns="" xmlns:a16="http://schemas.microsoft.com/office/drawing/2014/main" id="{9EB68D8F-56D3-4864-93E7-AEF2B7523C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2" name="TextBox 61">
              <a:extLst>
                <a:ext uri="{FF2B5EF4-FFF2-40B4-BE49-F238E27FC236}">
                  <a16:creationId xmlns="" xmlns:a16="http://schemas.microsoft.com/office/drawing/2014/main" id="{1135C85C-434A-4AF8-86C1-469CCF9744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3" name="TextBox 62">
            <a:extLst>
              <a:ext uri="{FF2B5EF4-FFF2-40B4-BE49-F238E27FC236}">
                <a16:creationId xmlns="" xmlns:a16="http://schemas.microsoft.com/office/drawing/2014/main" id="{B3EB7F8F-6AAD-4224-864D-663DF6F03964}"/>
              </a:ext>
            </a:extLst>
          </p:cNvPr>
          <p:cNvSpPr txBox="1"/>
          <p:nvPr/>
        </p:nvSpPr>
        <p:spPr>
          <a:xfrm>
            <a:off x="4099818" y="4822556"/>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5" name="Arrow: Pentagon 64">
            <a:extLst>
              <a:ext uri="{FF2B5EF4-FFF2-40B4-BE49-F238E27FC236}">
                <a16:creationId xmlns="" xmlns:a16="http://schemas.microsoft.com/office/drawing/2014/main" id="{733D660B-1805-49FB-A17F-B7D5619858B7}"/>
              </a:ext>
            </a:extLst>
          </p:cNvPr>
          <p:cNvSpPr/>
          <p:nvPr/>
        </p:nvSpPr>
        <p:spPr>
          <a:xfrm>
            <a:off x="3516388" y="468057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6" name="Isosceles Triangle 65">
            <a:extLst>
              <a:ext uri="{FF2B5EF4-FFF2-40B4-BE49-F238E27FC236}">
                <a16:creationId xmlns="" xmlns:a16="http://schemas.microsoft.com/office/drawing/2014/main" id="{F2409D1B-74C3-4E19-9136-9E842D4E21CF}"/>
              </a:ext>
            </a:extLst>
          </p:cNvPr>
          <p:cNvSpPr/>
          <p:nvPr/>
        </p:nvSpPr>
        <p:spPr>
          <a:xfrm rot="5400000">
            <a:off x="4507120" y="498794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Icon&#10;&#10;Description automatically generated">
            <a:extLst>
              <a:ext uri="{FF2B5EF4-FFF2-40B4-BE49-F238E27FC236}">
                <a16:creationId xmlns="" xmlns:a16="http://schemas.microsoft.com/office/drawing/2014/main" id="{B0A4A5D0-BB94-4A4D-873F-71BB09399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883" y="1637500"/>
            <a:ext cx="1301953" cy="1240851"/>
          </a:xfrm>
          <a:prstGeom prst="rect">
            <a:avLst/>
          </a:prstGeom>
        </p:spPr>
      </p:pic>
      <p:pic>
        <p:nvPicPr>
          <p:cNvPr id="68" name="Picture 67" descr="Icon&#10;&#10;Description automatically generated">
            <a:extLst>
              <a:ext uri="{FF2B5EF4-FFF2-40B4-BE49-F238E27FC236}">
                <a16:creationId xmlns="" xmlns:a16="http://schemas.microsoft.com/office/drawing/2014/main" id="{51D56DCE-F41D-4386-BAC8-6E0CC483C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757" y="3160892"/>
            <a:ext cx="1590447" cy="893629"/>
          </a:xfrm>
          <a:prstGeom prst="rect">
            <a:avLst/>
          </a:prstGeom>
        </p:spPr>
      </p:pic>
      <p:pic>
        <p:nvPicPr>
          <p:cNvPr id="70" name="Picture 69" descr="Logo&#10;&#10;Description automatically generated">
            <a:extLst>
              <a:ext uri="{FF2B5EF4-FFF2-40B4-BE49-F238E27FC236}">
                <a16:creationId xmlns="" xmlns:a16="http://schemas.microsoft.com/office/drawing/2014/main" id="{797DB268-C10B-4765-ACF7-D6C095C9B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372" y="4482483"/>
            <a:ext cx="1546144" cy="1108556"/>
          </a:xfrm>
          <a:prstGeom prst="rect">
            <a:avLst/>
          </a:prstGeom>
        </p:spPr>
      </p:pic>
      <p:pic>
        <p:nvPicPr>
          <p:cNvPr id="71" name="Hình ảnh 9">
            <a:extLst>
              <a:ext uri="{FF2B5EF4-FFF2-40B4-BE49-F238E27FC236}">
                <a16:creationId xmlns="" xmlns:a16="http://schemas.microsoft.com/office/drawing/2014/main" id="{AB4B89C3-FAA2-4411-B0AB-9CEF54CF34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2" name="Picture 31">
            <a:extLst>
              <a:ext uri="{FF2B5EF4-FFF2-40B4-BE49-F238E27FC236}">
                <a16:creationId xmlns="" xmlns:a16="http://schemas.microsoft.com/office/drawing/2014/main" id="{3A020358-A767-4365-A2C0-03A8E50040CE}"/>
              </a:ext>
            </a:extLst>
          </p:cNvPr>
          <p:cNvPicPr>
            <a:picLocks noChangeAspect="1"/>
          </p:cNvPicPr>
          <p:nvPr/>
        </p:nvPicPr>
        <p:blipFill rotWithShape="1">
          <a:blip r:embed="rId8"/>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par>
                                <p:cTn id="22" presetID="22" presetClass="entr" presetSubtype="8"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500"/>
                                        <p:tgtEl>
                                          <p:spTgt spid="5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left)">
                                      <p:cBhvr>
                                        <p:cTn id="57" dur="500"/>
                                        <p:tgtEl>
                                          <p:spTgt spid="6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left)">
                                      <p:cBhvr>
                                        <p:cTn id="60" dur="500"/>
                                        <p:tgtEl>
                                          <p:spTgt spid="66"/>
                                        </p:tgtEl>
                                      </p:cBhvr>
                                    </p:animEffect>
                                  </p:childTnLst>
                                </p:cTn>
                              </p:par>
                              <p:par>
                                <p:cTn id="61" presetID="21" presetClass="emph" presetSubtype="0" fill="hold" nodeType="withEffect">
                                  <p:stCondLst>
                                    <p:cond delay="0"/>
                                  </p:stCondLst>
                                  <p:childTnLst>
                                    <p:animClr clrSpc="hsl" dir="cw">
                                      <p:cBhvr override="childStyle">
                                        <p:cTn id="62" dur="500" fill="hold"/>
                                        <p:tgtEl>
                                          <p:spTgt spid="71"/>
                                        </p:tgtEl>
                                        <p:attrNameLst>
                                          <p:attrName>style.color</p:attrName>
                                        </p:attrNameLst>
                                      </p:cBhvr>
                                      <p:by>
                                        <p:hsl h="7200000" s="0" l="0"/>
                                      </p:by>
                                    </p:animClr>
                                    <p:animClr clrSpc="hsl" dir="cw">
                                      <p:cBhvr>
                                        <p:cTn id="63" dur="500" fill="hold"/>
                                        <p:tgtEl>
                                          <p:spTgt spid="71"/>
                                        </p:tgtEl>
                                        <p:attrNameLst>
                                          <p:attrName>fillcolor</p:attrName>
                                        </p:attrNameLst>
                                      </p:cBhvr>
                                      <p:by>
                                        <p:hsl h="7200000" s="0" l="0"/>
                                      </p:by>
                                    </p:animClr>
                                    <p:animClr clrSpc="hsl" dir="cw">
                                      <p:cBhvr>
                                        <p:cTn id="64" dur="500" fill="hold"/>
                                        <p:tgtEl>
                                          <p:spTgt spid="71"/>
                                        </p:tgtEl>
                                        <p:attrNameLst>
                                          <p:attrName>stroke.color</p:attrName>
                                        </p:attrNameLst>
                                      </p:cBhvr>
                                      <p:by>
                                        <p:hsl h="7200000" s="0" l="0"/>
                                      </p:by>
                                    </p:animClr>
                                    <p:set>
                                      <p:cBhvr>
                                        <p:cTn id="65"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P spid="63" grpId="0"/>
      <p:bldP spid="65" grpId="0" animBg="1"/>
      <p:bldP spid="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 xmlns:a16="http://schemas.microsoft.com/office/drawing/2014/main" id="{BC73987C-1F84-4BF1-8D76-5C88EFBF72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aphicFrame>
        <p:nvGraphicFramePr>
          <p:cNvPr id="11" name="Table 11">
            <a:extLst>
              <a:ext uri="{FF2B5EF4-FFF2-40B4-BE49-F238E27FC236}">
                <a16:creationId xmlns="" xmlns:a16="http://schemas.microsoft.com/office/drawing/2014/main" id="{0FADBB52-E2E1-4207-9F65-2C95C1F96401}"/>
              </a:ext>
            </a:extLst>
          </p:cNvPr>
          <p:cNvGraphicFramePr>
            <a:graphicFrameLocks noGrp="1"/>
          </p:cNvGraphicFramePr>
          <p:nvPr>
            <p:extLst>
              <p:ext uri="{D42A27DB-BD31-4B8C-83A1-F6EECF244321}">
                <p14:modId xmlns:p14="http://schemas.microsoft.com/office/powerpoint/2010/main" val="1831879684"/>
              </p:ext>
            </p:extLst>
          </p:nvPr>
        </p:nvGraphicFramePr>
        <p:xfrm>
          <a:off x="458282" y="1606978"/>
          <a:ext cx="11275435" cy="4328160"/>
        </p:xfrm>
        <a:graphic>
          <a:graphicData uri="http://schemas.openxmlformats.org/drawingml/2006/table">
            <a:tbl>
              <a:tblPr firstRow="1" bandRow="1">
                <a:tableStyleId>{5C22544A-7EE6-4342-B048-85BDC9FD1C3A}</a:tableStyleId>
              </a:tblPr>
              <a:tblGrid>
                <a:gridCol w="1997712">
                  <a:extLst>
                    <a:ext uri="{9D8B030D-6E8A-4147-A177-3AD203B41FA5}">
                      <a16:colId xmlns="" xmlns:a16="http://schemas.microsoft.com/office/drawing/2014/main" val="354480338"/>
                    </a:ext>
                  </a:extLst>
                </a:gridCol>
                <a:gridCol w="2034481">
                  <a:extLst>
                    <a:ext uri="{9D8B030D-6E8A-4147-A177-3AD203B41FA5}">
                      <a16:colId xmlns="" xmlns:a16="http://schemas.microsoft.com/office/drawing/2014/main" val="3018429802"/>
                    </a:ext>
                  </a:extLst>
                </a:gridCol>
                <a:gridCol w="1777107">
                  <a:extLst>
                    <a:ext uri="{9D8B030D-6E8A-4147-A177-3AD203B41FA5}">
                      <a16:colId xmlns="" xmlns:a16="http://schemas.microsoft.com/office/drawing/2014/main" val="620073503"/>
                    </a:ext>
                  </a:extLst>
                </a:gridCol>
                <a:gridCol w="1707657">
                  <a:extLst>
                    <a:ext uri="{9D8B030D-6E8A-4147-A177-3AD203B41FA5}">
                      <a16:colId xmlns="" xmlns:a16="http://schemas.microsoft.com/office/drawing/2014/main" val="765406197"/>
                    </a:ext>
                  </a:extLst>
                </a:gridCol>
                <a:gridCol w="1879239">
                  <a:extLst>
                    <a:ext uri="{9D8B030D-6E8A-4147-A177-3AD203B41FA5}">
                      <a16:colId xmlns="" xmlns:a16="http://schemas.microsoft.com/office/drawing/2014/main" val="477880407"/>
                    </a:ext>
                  </a:extLst>
                </a:gridCol>
                <a:gridCol w="1879239">
                  <a:extLst>
                    <a:ext uri="{9D8B030D-6E8A-4147-A177-3AD203B41FA5}">
                      <a16:colId xmlns="" xmlns:a16="http://schemas.microsoft.com/office/drawing/2014/main" val="3441798387"/>
                    </a:ext>
                  </a:extLst>
                </a:gridCol>
              </a:tblGrid>
              <a:tr h="0">
                <a:tc rowSpan="2">
                  <a:txBody>
                    <a:bodyPr/>
                    <a:lstStyle/>
                    <a:p>
                      <a:pPr algn="ctr"/>
                      <a:r>
                        <a:rPr lang="en-US" sz="2400">
                          <a:solidFill>
                            <a:srgbClr val="FFFF00"/>
                          </a:solidFill>
                          <a:latin typeface="Arial" panose="020B0604020202020204" pitchFamily="34" charset="0"/>
                          <a:cs typeface="Arial" panose="020B0604020202020204" pitchFamily="34" charset="0"/>
                        </a:rPr>
                        <a:t>Các châu</a:t>
                      </a:r>
                    </a:p>
                  </a:txBody>
                  <a:tcPr>
                    <a:solidFill>
                      <a:srgbClr val="00B050"/>
                    </a:solidFill>
                  </a:tcPr>
                </a:tc>
                <a:tc gridSpan="3">
                  <a:txBody>
                    <a:bodyPr/>
                    <a:lstStyle/>
                    <a:p>
                      <a:pPr algn="ctr"/>
                      <a:r>
                        <a:rPr lang="en-US" sz="2400">
                          <a:solidFill>
                            <a:srgbClr val="FFFF00"/>
                          </a:solidFill>
                          <a:latin typeface="Arial" panose="020B0604020202020204" pitchFamily="34" charset="0"/>
                          <a:cs typeface="Arial" panose="020B0604020202020204" pitchFamily="34" charset="0"/>
                        </a:rPr>
                        <a:t>Dân số</a:t>
                      </a:r>
                    </a:p>
                    <a:p>
                      <a:pPr algn="ctr"/>
                      <a:r>
                        <a:rPr lang="en-US" sz="2400">
                          <a:solidFill>
                            <a:srgbClr val="FFFF00"/>
                          </a:solidFill>
                          <a:latin typeface="Arial" panose="020B0604020202020204" pitchFamily="34" charset="0"/>
                          <a:cs typeface="Arial" panose="020B0604020202020204" pitchFamily="34" charset="0"/>
                        </a:rPr>
                        <a:t>(Triệu ng</a:t>
                      </a:r>
                      <a:r>
                        <a:rPr lang="vi-VN" sz="2400">
                          <a:solidFill>
                            <a:srgbClr val="FFFF00"/>
                          </a:solidFill>
                          <a:latin typeface="Arial" panose="020B0604020202020204" pitchFamily="34" charset="0"/>
                          <a:cs typeface="Arial" panose="020B0604020202020204" pitchFamily="34" charset="0"/>
                        </a:rPr>
                        <a:t>ư</a:t>
                      </a:r>
                      <a:r>
                        <a:rPr lang="en-US" sz="2400">
                          <a:solidFill>
                            <a:srgbClr val="FFFF00"/>
                          </a:solidFill>
                          <a:latin typeface="Arial" panose="020B0604020202020204" pitchFamily="34" charset="0"/>
                          <a:cs typeface="Arial" panose="020B0604020202020204" pitchFamily="34" charset="0"/>
                        </a:rPr>
                        <a:t>ời)</a:t>
                      </a:r>
                    </a:p>
                  </a:txBody>
                  <a:tcPr>
                    <a:solidFill>
                      <a:srgbClr val="00B050"/>
                    </a:solidFill>
                  </a:tcPr>
                </a:tc>
                <a:tc hMerge="1">
                  <a:txBody>
                    <a:bodyPr/>
                    <a:lstStyle/>
                    <a:p>
                      <a:endParaRPr lang="en-US"/>
                    </a:p>
                  </a:txBody>
                  <a:tcPr/>
                </a:tc>
                <a:tc hMerge="1">
                  <a:txBody>
                    <a:bodyPr/>
                    <a:lstStyle/>
                    <a:p>
                      <a:endParaRPr lang="en-US"/>
                    </a:p>
                  </a:txBody>
                  <a:tcPr/>
                </a:tc>
                <a:tc gridSpan="2">
                  <a:txBody>
                    <a:bodyPr/>
                    <a:lstStyle/>
                    <a:p>
                      <a:pPr algn="ctr"/>
                      <a:r>
                        <a:rPr lang="en-US" sz="2400">
                          <a:solidFill>
                            <a:srgbClr val="FFFF00"/>
                          </a:solidFill>
                          <a:latin typeface="Arial" panose="020B0604020202020204" pitchFamily="34" charset="0"/>
                          <a:cs typeface="Arial" panose="020B0604020202020204" pitchFamily="34" charset="0"/>
                        </a:rPr>
                        <a:t>Tỉ lệ gia tăng dân số tự nhiên các giai đoạn (%)</a:t>
                      </a:r>
                    </a:p>
                  </a:txBody>
                  <a:tcPr>
                    <a:solidFill>
                      <a:srgbClr val="00B050"/>
                    </a:solidFill>
                  </a:tcPr>
                </a:tc>
                <a:tc hMerge="1">
                  <a:txBody>
                    <a:bodyPr/>
                    <a:lstStyle/>
                    <a:p>
                      <a:endParaRPr lang="en-US"/>
                    </a:p>
                  </a:txBody>
                  <a:tcPr/>
                </a:tc>
                <a:extLst>
                  <a:ext uri="{0D108BD9-81ED-4DB2-BD59-A6C34878D82A}">
                    <a16:rowId xmlns="" xmlns:a16="http://schemas.microsoft.com/office/drawing/2014/main" val="3834872142"/>
                  </a:ext>
                </a:extLst>
              </a:tr>
              <a:tr h="370840">
                <a:tc vMerge="1">
                  <a:txBody>
                    <a:bodyPr/>
                    <a:lstStyle/>
                    <a:p>
                      <a:endParaRPr lang="en-US"/>
                    </a:p>
                  </a:txBody>
                  <a:tcPr/>
                </a:tc>
                <a:tc>
                  <a:txBody>
                    <a:bodyPr/>
                    <a:lstStyle/>
                    <a:p>
                      <a:pPr algn="ctr"/>
                      <a:r>
                        <a:rPr lang="en-US" sz="2000">
                          <a:solidFill>
                            <a:srgbClr val="1C11AF"/>
                          </a:solidFill>
                          <a:latin typeface="Arial" panose="020B0604020202020204" pitchFamily="34" charset="0"/>
                          <a:cs typeface="Arial" panose="020B0604020202020204" pitchFamily="34" charset="0"/>
                        </a:rPr>
                        <a:t>Năm 2010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2020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2010-2015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2015-2020</a:t>
                      </a:r>
                    </a:p>
                  </a:txBody>
                  <a:tcPr>
                    <a:solidFill>
                      <a:schemeClr val="accent5">
                        <a:lumMod val="20000"/>
                        <a:lumOff val="80000"/>
                      </a:schemeClr>
                    </a:solidFill>
                  </a:tcPr>
                </a:tc>
                <a:extLst>
                  <a:ext uri="{0D108BD9-81ED-4DB2-BD59-A6C34878D82A}">
                    <a16:rowId xmlns="" xmlns:a16="http://schemas.microsoft.com/office/drawing/2014/main" val="4021114276"/>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Á</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4164</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4391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4641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20000"/>
                        <a:lumOff val="80000"/>
                      </a:schemeClr>
                    </a:solidFill>
                  </a:tcPr>
                </a:tc>
                <a:extLst>
                  <a:ext uri="{0D108BD9-81ED-4DB2-BD59-A6C34878D82A}">
                    <a16:rowId xmlns="" xmlns:a16="http://schemas.microsoft.com/office/drawing/2014/main" val="1284488982"/>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Âu</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739</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738</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747</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0,0</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-0,1</a:t>
                      </a:r>
                    </a:p>
                  </a:txBody>
                  <a:tcPr/>
                </a:tc>
                <a:extLst>
                  <a:ext uri="{0D108BD9-81ED-4DB2-BD59-A6C34878D82A}">
                    <a16:rowId xmlns="" xmlns:a16="http://schemas.microsoft.com/office/drawing/2014/main" val="3874704173"/>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37</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39</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42</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a:t>
                      </a:r>
                    </a:p>
                  </a:txBody>
                  <a:tcPr>
                    <a:solidFill>
                      <a:schemeClr val="accent4">
                        <a:lumMod val="40000"/>
                        <a:lumOff val="60000"/>
                      </a:schemeClr>
                    </a:solidFill>
                  </a:tcPr>
                </a:tc>
                <a:extLst>
                  <a:ext uri="{0D108BD9-81ED-4DB2-BD59-A6C34878D82A}">
                    <a16:rowId xmlns="" xmlns:a16="http://schemas.microsoft.com/office/drawing/2014/main" val="2881873939"/>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Mĩ</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935</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992</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1023</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0,9</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0,7</a:t>
                      </a:r>
                    </a:p>
                  </a:txBody>
                  <a:tcPr>
                    <a:solidFill>
                      <a:schemeClr val="accent6">
                        <a:lumMod val="20000"/>
                        <a:lumOff val="80000"/>
                      </a:schemeClr>
                    </a:solidFill>
                  </a:tcPr>
                </a:tc>
                <a:extLst>
                  <a:ext uri="{0D108BD9-81ED-4DB2-BD59-A6C34878D82A}">
                    <a16:rowId xmlns="" xmlns:a16="http://schemas.microsoft.com/office/drawing/2014/main" val="622084077"/>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Phi</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1022</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1186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1340</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2,5</a:t>
                      </a:r>
                    </a:p>
                  </a:txBody>
                  <a:tcPr>
                    <a:solidFill>
                      <a:schemeClr val="accent4">
                        <a:lumMod val="20000"/>
                        <a:lumOff val="80000"/>
                      </a:schemeClr>
                    </a:solidFill>
                  </a:tcPr>
                </a:tc>
                <a:extLst>
                  <a:ext uri="{0D108BD9-81ED-4DB2-BD59-A6C34878D82A}">
                    <a16:rowId xmlns="" xmlns:a16="http://schemas.microsoft.com/office/drawing/2014/main" val="1803910057"/>
                  </a:ext>
                </a:extLst>
              </a:tr>
              <a:tr h="370840">
                <a:tc>
                  <a:txBody>
                    <a:bodyPr/>
                    <a:lstStyle/>
                    <a:p>
                      <a:r>
                        <a:rPr lang="en-US" sz="2400">
                          <a:solidFill>
                            <a:srgbClr val="1C11AF"/>
                          </a:solidFill>
                          <a:latin typeface="Arial" panose="020B0604020202020204" pitchFamily="34" charset="0"/>
                          <a:cs typeface="Arial" panose="020B0604020202020204" pitchFamily="34" charset="0"/>
                        </a:rPr>
                        <a:t>Thế giới</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6896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7346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7784</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1,2</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tc>
                <a:extLst>
                  <a:ext uri="{0D108BD9-81ED-4DB2-BD59-A6C34878D82A}">
                    <a16:rowId xmlns="" xmlns:a16="http://schemas.microsoft.com/office/drawing/2014/main" val="670941640"/>
                  </a:ext>
                </a:extLst>
              </a:tr>
            </a:tbl>
          </a:graphicData>
        </a:graphic>
      </p:graphicFrame>
      <p:grpSp>
        <p:nvGrpSpPr>
          <p:cNvPr id="14" name="Group 13">
            <a:extLst>
              <a:ext uri="{FF2B5EF4-FFF2-40B4-BE49-F238E27FC236}">
                <a16:creationId xmlns="" xmlns:a16="http://schemas.microsoft.com/office/drawing/2014/main" id="{DB98E269-E3FA-4605-B34A-8C15023135EA}"/>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15" name="Arrow: Pentagon 14">
              <a:extLst>
                <a:ext uri="{FF2B5EF4-FFF2-40B4-BE49-F238E27FC236}">
                  <a16:creationId xmlns="" xmlns:a16="http://schemas.microsoft.com/office/drawing/2014/main" id="{72ED6516-71F8-4290-9FF6-4383B7760771}"/>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TextBox 15">
              <a:extLst>
                <a:ext uri="{FF2B5EF4-FFF2-40B4-BE49-F238E27FC236}">
                  <a16:creationId xmlns="" xmlns:a16="http://schemas.microsoft.com/office/drawing/2014/main" id="{B059E592-6CC0-4C33-9803-226C702B52D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7" name="TextBox 16">
            <a:extLst>
              <a:ext uri="{FF2B5EF4-FFF2-40B4-BE49-F238E27FC236}">
                <a16:creationId xmlns="" xmlns:a16="http://schemas.microsoft.com/office/drawing/2014/main" id="{CA1FA8EF-5C71-496C-806A-3FB3D282D79E}"/>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18" name="Group 17">
            <a:extLst>
              <a:ext uri="{FF2B5EF4-FFF2-40B4-BE49-F238E27FC236}">
                <a16:creationId xmlns="" xmlns:a16="http://schemas.microsoft.com/office/drawing/2014/main" id="{238960DB-B2A7-4550-9214-D9981F367006}"/>
              </a:ext>
            </a:extLst>
          </p:cNvPr>
          <p:cNvGrpSpPr/>
          <p:nvPr/>
        </p:nvGrpSpPr>
        <p:grpSpPr>
          <a:xfrm>
            <a:off x="1446173" y="115548"/>
            <a:ext cx="1301952" cy="872949"/>
            <a:chOff x="344605" y="154323"/>
            <a:chExt cx="1301952" cy="872949"/>
          </a:xfrm>
        </p:grpSpPr>
        <p:sp>
          <p:nvSpPr>
            <p:cNvPr id="19" name="Arrow: Pentagon 18">
              <a:extLst>
                <a:ext uri="{FF2B5EF4-FFF2-40B4-BE49-F238E27FC236}">
                  <a16:creationId xmlns="" xmlns:a16="http://schemas.microsoft.com/office/drawing/2014/main" id="{B511B172-7B24-49F7-A5FA-1B4127A1746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0" name="Isosceles Triangle 19">
              <a:extLst>
                <a:ext uri="{FF2B5EF4-FFF2-40B4-BE49-F238E27FC236}">
                  <a16:creationId xmlns="" xmlns:a16="http://schemas.microsoft.com/office/drawing/2014/main" id="{B8181571-5165-415E-9BCF-93A445B830D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 xmlns:a16="http://schemas.microsoft.com/office/drawing/2014/main" id="{3523F204-1040-4552-A200-C8CE941AC85D}"/>
              </a:ext>
            </a:extLst>
          </p:cNvPr>
          <p:cNvSpPr txBox="1"/>
          <p:nvPr/>
        </p:nvSpPr>
        <p:spPr>
          <a:xfrm>
            <a:off x="1321259" y="1145313"/>
            <a:ext cx="9848706"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Dân số và tỉ lệ gia tăng dân số tự nhiên của các châu lục qua các năm</a:t>
            </a:r>
          </a:p>
        </p:txBody>
      </p:sp>
      <p:sp>
        <p:nvSpPr>
          <p:cNvPr id="22" name="TextBox 21">
            <a:extLst>
              <a:ext uri="{FF2B5EF4-FFF2-40B4-BE49-F238E27FC236}">
                <a16:creationId xmlns="" xmlns:a16="http://schemas.microsoft.com/office/drawing/2014/main" id="{5344DF4A-FF46-47DC-839C-64F6DF2BE325}"/>
              </a:ext>
            </a:extLst>
          </p:cNvPr>
          <p:cNvSpPr txBox="1"/>
          <p:nvPr/>
        </p:nvSpPr>
        <p:spPr>
          <a:xfrm>
            <a:off x="172379" y="6018616"/>
            <a:ext cx="11726696" cy="523220"/>
          </a:xfrm>
          <a:prstGeom prst="rect">
            <a:avLst/>
          </a:prstGeom>
          <a:noFill/>
        </p:spPr>
        <p:txBody>
          <a:bodyPr wrap="square" rtlCol="0">
            <a:spAutoFit/>
          </a:bodyPr>
          <a:lstStyle/>
          <a:p>
            <a:pPr algn="ctr"/>
            <a:r>
              <a:rPr lang="en-US" sz="2800">
                <a:solidFill>
                  <a:srgbClr val="FF0000"/>
                </a:solidFill>
                <a:latin typeface="Arial" panose="020B0604020202020204" pitchFamily="34" charset="0"/>
                <a:cs typeface="Arial" panose="020B0604020202020204" pitchFamily="34" charset="0"/>
              </a:rPr>
              <a:t>Nhận xét số  dân và tỉ lệ gia tăng dân số của châu Âu so với thế giới ?</a:t>
            </a:r>
          </a:p>
        </p:txBody>
      </p:sp>
      <p:pic>
        <p:nvPicPr>
          <p:cNvPr id="13" name="Picture 12">
            <a:extLst>
              <a:ext uri="{FF2B5EF4-FFF2-40B4-BE49-F238E27FC236}">
                <a16:creationId xmlns="" xmlns:a16="http://schemas.microsoft.com/office/drawing/2014/main" id="{EF1E58B6-1E60-42B5-BF37-226B84EF31A0}"/>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74130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81C1CD91-A9F4-4B26-A330-88082971A039}"/>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 xmlns:a16="http://schemas.microsoft.com/office/drawing/2014/main" id="{9E476A3F-5D48-44E0-9889-DFBC6A0F1CB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00E976C7-3AF8-459D-A2C5-7866FC083A34}"/>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D280DD06-FA8D-470F-8318-449537767560}"/>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 xmlns:a16="http://schemas.microsoft.com/office/drawing/2014/main" id="{8CD70237-8060-411D-9C9A-FF68B7353C81}"/>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 xmlns:a16="http://schemas.microsoft.com/office/drawing/2014/main" id="{28F838F9-4739-4368-8214-A104B8AAFC9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 xmlns:a16="http://schemas.microsoft.com/office/drawing/2014/main" id="{B71203CD-C6A0-43BB-BCF1-8BFC859D797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 xmlns:a16="http://schemas.microsoft.com/office/drawing/2014/main" id="{CCDD2771-E895-4B24-BE0C-7F50B0C96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 xmlns:a16="http://schemas.microsoft.com/office/drawing/2014/main" id="{010DC78B-4986-4674-875B-0EC2AEB4C3AF}"/>
              </a:ext>
            </a:extLst>
          </p:cNvPr>
          <p:cNvGrpSpPr/>
          <p:nvPr/>
        </p:nvGrpSpPr>
        <p:grpSpPr>
          <a:xfrm>
            <a:off x="2441101" y="1549935"/>
            <a:ext cx="9520839" cy="1726289"/>
            <a:chOff x="2612336" y="780471"/>
            <a:chExt cx="8812156" cy="1726289"/>
          </a:xfrm>
        </p:grpSpPr>
        <p:sp>
          <p:nvSpPr>
            <p:cNvPr id="13" name="Rectangle 9">
              <a:extLst>
                <a:ext uri="{FF2B5EF4-FFF2-40B4-BE49-F238E27FC236}">
                  <a16:creationId xmlns="" xmlns:a16="http://schemas.microsoft.com/office/drawing/2014/main" id="{31177C02-B25A-4A1A-880A-415CE1862151}"/>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Rectangle 13">
              <a:extLst>
                <a:ext uri="{FF2B5EF4-FFF2-40B4-BE49-F238E27FC236}">
                  <a16:creationId xmlns="" xmlns:a16="http://schemas.microsoft.com/office/drawing/2014/main" id="{AC8A247B-09C0-4DCB-AA13-022CBE7C1707}"/>
                </a:ext>
              </a:extLst>
            </p:cNvPr>
            <p:cNvSpPr/>
            <p:nvPr/>
          </p:nvSpPr>
          <p:spPr>
            <a:xfrm>
              <a:off x="2768629" y="858486"/>
              <a:ext cx="8655863" cy="1569660"/>
            </a:xfrm>
            <a:prstGeom prst="rect">
              <a:avLst/>
            </a:prstGeom>
          </p:spPr>
          <p:txBody>
            <a:bodyPr wrap="square">
              <a:spAutoFit/>
            </a:bodyPr>
            <a:lstStyle/>
            <a:p>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1: </a:t>
              </a: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Đọc thông tin mục 1 và khai thác bảng số liệu 1,2 (sgk) hãy phân tích c</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cấu dân số Châu Âu?</a:t>
              </a:r>
              <a:endParaRPr lang="en-US" sz="3200">
                <a:solidFill>
                  <a:srgbClr val="0070C0"/>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 xmlns:a16="http://schemas.microsoft.com/office/drawing/2014/main" id="{9010254F-7CDA-4EBA-86A9-F1EF6264BFCB}"/>
              </a:ext>
            </a:extLst>
          </p:cNvPr>
          <p:cNvGrpSpPr/>
          <p:nvPr/>
        </p:nvGrpSpPr>
        <p:grpSpPr>
          <a:xfrm>
            <a:off x="-66563" y="2594777"/>
            <a:ext cx="2634665" cy="2634665"/>
            <a:chOff x="163827" y="1365896"/>
            <a:chExt cx="2183374" cy="2183374"/>
          </a:xfrm>
        </p:grpSpPr>
        <p:sp>
          <p:nvSpPr>
            <p:cNvPr id="16" name="Arrow: Circular 15">
              <a:extLst>
                <a:ext uri="{FF2B5EF4-FFF2-40B4-BE49-F238E27FC236}">
                  <a16:creationId xmlns="" xmlns:a16="http://schemas.microsoft.com/office/drawing/2014/main" id="{11AE5AA8-7F45-42C6-ADD6-084A4B452BA5}"/>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7" name="Group 16">
              <a:extLst>
                <a:ext uri="{FF2B5EF4-FFF2-40B4-BE49-F238E27FC236}">
                  <a16:creationId xmlns="" xmlns:a16="http://schemas.microsoft.com/office/drawing/2014/main" id="{D8430904-4B51-4B4A-8BFB-88A67B3B2EA1}"/>
                </a:ext>
              </a:extLst>
            </p:cNvPr>
            <p:cNvGrpSpPr/>
            <p:nvPr/>
          </p:nvGrpSpPr>
          <p:grpSpPr>
            <a:xfrm>
              <a:off x="274846" y="1465512"/>
              <a:ext cx="1942833" cy="1942833"/>
              <a:chOff x="274846" y="1465512"/>
              <a:chExt cx="1942833" cy="1942833"/>
            </a:xfrm>
          </p:grpSpPr>
          <p:grpSp>
            <p:nvGrpSpPr>
              <p:cNvPr id="18" name="Group 17">
                <a:extLst>
                  <a:ext uri="{FF2B5EF4-FFF2-40B4-BE49-F238E27FC236}">
                    <a16:creationId xmlns="" xmlns:a16="http://schemas.microsoft.com/office/drawing/2014/main" id="{73F9BDC1-EF1E-4C75-B71F-C9D1A3E5F5A0}"/>
                  </a:ext>
                </a:extLst>
              </p:cNvPr>
              <p:cNvGrpSpPr/>
              <p:nvPr/>
            </p:nvGrpSpPr>
            <p:grpSpPr>
              <a:xfrm>
                <a:off x="274846" y="1465512"/>
                <a:ext cx="1942833" cy="1942833"/>
                <a:chOff x="610892" y="370063"/>
                <a:chExt cx="1942833" cy="1942833"/>
              </a:xfrm>
            </p:grpSpPr>
            <p:sp>
              <p:nvSpPr>
                <p:cNvPr id="20" name="Oval 19">
                  <a:extLst>
                    <a:ext uri="{FF2B5EF4-FFF2-40B4-BE49-F238E27FC236}">
                      <a16:creationId xmlns="" xmlns:a16="http://schemas.microsoft.com/office/drawing/2014/main" id="{E448350E-9596-45BF-AA30-1482E460FB5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 xmlns:a16="http://schemas.microsoft.com/office/drawing/2014/main" id="{0A6B050E-DDEB-40DC-A03B-19F145639855}"/>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9" name="TextBox 18">
                <a:extLst>
                  <a:ext uri="{FF2B5EF4-FFF2-40B4-BE49-F238E27FC236}">
                    <a16:creationId xmlns="" xmlns:a16="http://schemas.microsoft.com/office/drawing/2014/main" id="{DC33629B-4EBA-46BB-8DD1-23E18F110CF6}"/>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22" name="Group 21">
            <a:extLst>
              <a:ext uri="{FF2B5EF4-FFF2-40B4-BE49-F238E27FC236}">
                <a16:creationId xmlns="" xmlns:a16="http://schemas.microsoft.com/office/drawing/2014/main" id="{A8EB7027-EFA1-4491-ADF9-15E39CABB665}"/>
              </a:ext>
            </a:extLst>
          </p:cNvPr>
          <p:cNvGrpSpPr/>
          <p:nvPr/>
        </p:nvGrpSpPr>
        <p:grpSpPr>
          <a:xfrm>
            <a:off x="2441102" y="4678606"/>
            <a:ext cx="10061203" cy="1907030"/>
            <a:chOff x="2548634" y="3281593"/>
            <a:chExt cx="9312297" cy="1907030"/>
          </a:xfrm>
        </p:grpSpPr>
        <p:sp>
          <p:nvSpPr>
            <p:cNvPr id="23" name="Rectangle 9">
              <a:extLst>
                <a:ext uri="{FF2B5EF4-FFF2-40B4-BE49-F238E27FC236}">
                  <a16:creationId xmlns="" xmlns:a16="http://schemas.microsoft.com/office/drawing/2014/main" id="{3785A074-D0F9-4FD1-BBF0-B816C27851B4}"/>
                </a:ext>
              </a:extLst>
            </p:cNvPr>
            <p:cNvSpPr/>
            <p:nvPr/>
          </p:nvSpPr>
          <p:spPr>
            <a:xfrm>
              <a:off x="2548634" y="3281593"/>
              <a:ext cx="8812156" cy="1907030"/>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4" name="Rectangle 23">
              <a:extLst>
                <a:ext uri="{FF2B5EF4-FFF2-40B4-BE49-F238E27FC236}">
                  <a16:creationId xmlns="" xmlns:a16="http://schemas.microsoft.com/office/drawing/2014/main" id="{26606782-8F84-485F-89D0-9A56E867157C}"/>
                </a:ext>
              </a:extLst>
            </p:cNvPr>
            <p:cNvSpPr/>
            <p:nvPr/>
          </p:nvSpPr>
          <p:spPr>
            <a:xfrm>
              <a:off x="2645516" y="3322631"/>
              <a:ext cx="9215415" cy="1743106"/>
            </a:xfrm>
            <a:prstGeom prst="rect">
              <a:avLst/>
            </a:prstGeom>
          </p:spPr>
          <p:txBody>
            <a:bodyPr wrap="square">
              <a:spAutoFit/>
            </a:bodyPr>
            <a:lstStyle/>
            <a:p>
              <a:pPr>
                <a:lnSpc>
                  <a:spcPct val="115000"/>
                </a:lnSpc>
                <a:spcAft>
                  <a:spcPts val="0"/>
                </a:spcAft>
              </a:pPr>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2: </a:t>
              </a: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cấu dân số già ảnh h</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ư</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ởng như thế nào đối với sự phát triển kinh tế xã hội</a:t>
              </a: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 Châu Âu?</a:t>
              </a:r>
            </a:p>
            <a:p>
              <a:pPr>
                <a:lnSpc>
                  <a:spcPct val="115000"/>
                </a:lnSpc>
                <a:spcAft>
                  <a:spcPts val="0"/>
                </a:spcAft>
              </a:pP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Trình độ học vấn của dân c</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ư</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châu Âu?</a:t>
              </a:r>
              <a:endParaRPr lang="en-US" sz="3200">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647F7595-9624-4BA9-925D-A36284AFD8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6216963" y="3646125"/>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6" name="3 Minute Timer (Nho)">
            <a:hlinkClick r:id="" action="ppaction://media"/>
            <a:extLst>
              <a:ext uri="{FF2B5EF4-FFF2-40B4-BE49-F238E27FC236}">
                <a16:creationId xmlns="" xmlns:a16="http://schemas.microsoft.com/office/drawing/2014/main" id="{AA7CE12C-16A2-44C5-88CE-BCEE2C0479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63242" y="3569721"/>
            <a:ext cx="1699051" cy="954971"/>
          </a:xfrm>
          <a:prstGeom prst="rect">
            <a:avLst/>
          </a:prstGeom>
        </p:spPr>
      </p:pic>
      <p:pic>
        <p:nvPicPr>
          <p:cNvPr id="28" name="Picture 27">
            <a:extLst>
              <a:ext uri="{FF2B5EF4-FFF2-40B4-BE49-F238E27FC236}">
                <a16:creationId xmlns="" xmlns:a16="http://schemas.microsoft.com/office/drawing/2014/main" id="{3E6C78E2-AF49-4372-A304-277E89191658}"/>
              </a:ext>
            </a:extLst>
          </p:cNvPr>
          <p:cNvPicPr>
            <a:picLocks noChangeAspect="1"/>
          </p:cNvPicPr>
          <p:nvPr/>
        </p:nvPicPr>
        <p:blipFill rotWithShape="1">
          <a:blip r:embed="rId8"/>
          <a:srcRect t="11617"/>
          <a:stretch/>
        </p:blipFill>
        <p:spPr>
          <a:xfrm>
            <a:off x="8792671" y="3354239"/>
            <a:ext cx="1260086" cy="1259217"/>
          </a:xfrm>
          <a:prstGeom prst="rect">
            <a:avLst/>
          </a:prstGeom>
        </p:spPr>
      </p:pic>
      <p:pic>
        <p:nvPicPr>
          <p:cNvPr id="29" name="Picture 28">
            <a:extLst>
              <a:ext uri="{FF2B5EF4-FFF2-40B4-BE49-F238E27FC236}">
                <a16:creationId xmlns="" xmlns:a16="http://schemas.microsoft.com/office/drawing/2014/main" id="{7CE2504F-D7AE-4A0F-8FDD-33E79A82D5FB}"/>
              </a:ext>
            </a:extLst>
          </p:cNvPr>
          <p:cNvPicPr>
            <a:picLocks noChangeAspect="1"/>
          </p:cNvPicPr>
          <p:nvPr/>
        </p:nvPicPr>
        <p:blipFill rotWithShape="1">
          <a:blip r:embed="rId9"/>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37025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511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6"/>
                                        </p:tgtEl>
                                      </p:cBhvr>
                                    </p:cmd>
                                  </p:childTnLst>
                                </p:cTn>
                              </p:par>
                            </p:childTnLst>
                          </p:cTn>
                        </p:par>
                      </p:childTnLst>
                    </p:cTn>
                  </p:par>
                </p:childTnLst>
              </p:cTn>
              <p:nextCondLst>
                <p:cond evt="onClick" delay="0">
                  <p:tgtEl>
                    <p:spTgt spid="26"/>
                  </p:tgtEl>
                </p:cond>
              </p:nextCondLst>
            </p:seq>
            <p:video>
              <p:cMediaNode vol="80000">
                <p:cTn id="33" fill="hold" display="0">
                  <p:stCondLst>
                    <p:cond delay="indefinite"/>
                  </p:stCondLst>
                </p:cTn>
                <p:tgtEl>
                  <p:spTgt spid="2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 xmlns:a16="http://schemas.microsoft.com/office/drawing/2014/main" id="{681A0C40-923F-4CD1-86B8-922B91818F77}"/>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38" name="Arrow: Pentagon 37">
              <a:extLst>
                <a:ext uri="{FF2B5EF4-FFF2-40B4-BE49-F238E27FC236}">
                  <a16:creationId xmlns="" xmlns:a16="http://schemas.microsoft.com/office/drawing/2014/main" id="{E1878EE1-1514-4638-AB04-54E0C53A31A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9" name="TextBox 38">
              <a:extLst>
                <a:ext uri="{FF2B5EF4-FFF2-40B4-BE49-F238E27FC236}">
                  <a16:creationId xmlns="" xmlns:a16="http://schemas.microsoft.com/office/drawing/2014/main" id="{92742912-F0CE-412D-91DA-C4AD55FE84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0" name="TextBox 39">
            <a:extLst>
              <a:ext uri="{FF2B5EF4-FFF2-40B4-BE49-F238E27FC236}">
                <a16:creationId xmlns="" xmlns:a16="http://schemas.microsoft.com/office/drawing/2014/main" id="{E2BB5229-A221-4631-B96A-F839C476D568}"/>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41" name="Group 40">
            <a:extLst>
              <a:ext uri="{FF2B5EF4-FFF2-40B4-BE49-F238E27FC236}">
                <a16:creationId xmlns="" xmlns:a16="http://schemas.microsoft.com/office/drawing/2014/main" id="{3C3A17FA-AF1D-46A4-8DBF-5B5D7BE4788C}"/>
              </a:ext>
            </a:extLst>
          </p:cNvPr>
          <p:cNvGrpSpPr/>
          <p:nvPr/>
        </p:nvGrpSpPr>
        <p:grpSpPr>
          <a:xfrm>
            <a:off x="1446173" y="115548"/>
            <a:ext cx="1301952" cy="872949"/>
            <a:chOff x="344605" y="154323"/>
            <a:chExt cx="1301952" cy="872949"/>
          </a:xfrm>
        </p:grpSpPr>
        <p:sp>
          <p:nvSpPr>
            <p:cNvPr id="42" name="Arrow: Pentagon 41">
              <a:extLst>
                <a:ext uri="{FF2B5EF4-FFF2-40B4-BE49-F238E27FC236}">
                  <a16:creationId xmlns="" xmlns:a16="http://schemas.microsoft.com/office/drawing/2014/main" id="{04CAB744-994C-47F9-9674-9D5E54B8A48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43" name="Isosceles Triangle 42">
              <a:extLst>
                <a:ext uri="{FF2B5EF4-FFF2-40B4-BE49-F238E27FC236}">
                  <a16:creationId xmlns="" xmlns:a16="http://schemas.microsoft.com/office/drawing/2014/main" id="{97FA078E-40E1-43A9-81F3-72429364A023}"/>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descr="Icon&#10;&#10;Description automatically generated">
            <a:extLst>
              <a:ext uri="{FF2B5EF4-FFF2-40B4-BE49-F238E27FC236}">
                <a16:creationId xmlns="" xmlns:a16="http://schemas.microsoft.com/office/drawing/2014/main" id="{F9B63968-DE78-450B-8036-D120792B1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aphicFrame>
        <p:nvGraphicFramePr>
          <p:cNvPr id="3" name="Table 3">
            <a:extLst>
              <a:ext uri="{FF2B5EF4-FFF2-40B4-BE49-F238E27FC236}">
                <a16:creationId xmlns="" xmlns:a16="http://schemas.microsoft.com/office/drawing/2014/main" id="{7B8B22DA-2AF0-41B1-956D-156E9B908AC2}"/>
              </a:ext>
            </a:extLst>
          </p:cNvPr>
          <p:cNvGraphicFramePr>
            <a:graphicFrameLocks noGrp="1"/>
          </p:cNvGraphicFramePr>
          <p:nvPr>
            <p:extLst>
              <p:ext uri="{D42A27DB-BD31-4B8C-83A1-F6EECF244321}">
                <p14:modId xmlns:p14="http://schemas.microsoft.com/office/powerpoint/2010/main" val="2114837144"/>
              </p:ext>
            </p:extLst>
          </p:nvPr>
        </p:nvGraphicFramePr>
        <p:xfrm>
          <a:off x="304800" y="1997526"/>
          <a:ext cx="11582400" cy="3033060"/>
        </p:xfrm>
        <a:graphic>
          <a:graphicData uri="http://schemas.openxmlformats.org/drawingml/2006/table">
            <a:tbl>
              <a:tblPr firstRow="1" bandRow="1">
                <a:tableStyleId>{5C22544A-7EE6-4342-B048-85BDC9FD1C3A}</a:tableStyleId>
              </a:tblPr>
              <a:tblGrid>
                <a:gridCol w="3101009">
                  <a:extLst>
                    <a:ext uri="{9D8B030D-6E8A-4147-A177-3AD203B41FA5}">
                      <a16:colId xmlns="" xmlns:a16="http://schemas.microsoft.com/office/drawing/2014/main" val="3599355882"/>
                    </a:ext>
                  </a:extLst>
                </a:gridCol>
                <a:gridCol w="2690191">
                  <a:extLst>
                    <a:ext uri="{9D8B030D-6E8A-4147-A177-3AD203B41FA5}">
                      <a16:colId xmlns="" xmlns:a16="http://schemas.microsoft.com/office/drawing/2014/main" val="2242053010"/>
                    </a:ext>
                  </a:extLst>
                </a:gridCol>
                <a:gridCol w="2895600">
                  <a:extLst>
                    <a:ext uri="{9D8B030D-6E8A-4147-A177-3AD203B41FA5}">
                      <a16:colId xmlns="" xmlns:a16="http://schemas.microsoft.com/office/drawing/2014/main" val="1110774079"/>
                    </a:ext>
                  </a:extLst>
                </a:gridCol>
                <a:gridCol w="2895600">
                  <a:extLst>
                    <a:ext uri="{9D8B030D-6E8A-4147-A177-3AD203B41FA5}">
                      <a16:colId xmlns="" xmlns:a16="http://schemas.microsoft.com/office/drawing/2014/main"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 xmlns:a16="http://schemas.microsoft.com/office/drawing/2014/main" val="1196847979"/>
                  </a:ext>
                </a:extLst>
              </a:tr>
              <a:tr h="895475">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 xmlns:a16="http://schemas.microsoft.com/office/drawing/2014/main" val="3561060981"/>
                  </a:ext>
                </a:extLst>
              </a:tr>
              <a:tr h="895475">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 xmlns:a16="http://schemas.microsoft.com/office/drawing/2014/main" val="2986945824"/>
                  </a:ext>
                </a:extLst>
              </a:tr>
            </a:tbl>
          </a:graphicData>
        </a:graphic>
      </p:graphicFrame>
      <p:cxnSp>
        <p:nvCxnSpPr>
          <p:cNvPr id="6" name="Straight Connector 5">
            <a:extLst>
              <a:ext uri="{FF2B5EF4-FFF2-40B4-BE49-F238E27FC236}">
                <a16:creationId xmlns="" xmlns:a16="http://schemas.microsoft.com/office/drawing/2014/main" id="{40F8AD44-87FC-4F15-844B-FC6EF264BAF4}"/>
              </a:ext>
            </a:extLst>
          </p:cNvPr>
          <p:cNvCxnSpPr>
            <a:cxnSpLocks/>
          </p:cNvCxnSpPr>
          <p:nvPr/>
        </p:nvCxnSpPr>
        <p:spPr>
          <a:xfrm>
            <a:off x="331304" y="1997526"/>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AE45F7EE-4E75-4E98-8144-1E02A1BC8B5B}"/>
              </a:ext>
            </a:extLst>
          </p:cNvPr>
          <p:cNvSpPr txBox="1"/>
          <p:nvPr/>
        </p:nvSpPr>
        <p:spPr>
          <a:xfrm>
            <a:off x="3816625" y="2450637"/>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6" name="TextBox 15">
            <a:extLst>
              <a:ext uri="{FF2B5EF4-FFF2-40B4-BE49-F238E27FC236}">
                <a16:creationId xmlns="" xmlns:a16="http://schemas.microsoft.com/office/drawing/2014/main" id="{784AF03C-A8E1-4C75-82BD-6B667723A7E8}"/>
              </a:ext>
            </a:extLst>
          </p:cNvPr>
          <p:cNvSpPr txBox="1"/>
          <p:nvPr/>
        </p:nvSpPr>
        <p:spPr>
          <a:xfrm>
            <a:off x="6441865" y="2426958"/>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7" name="TextBox 16">
            <a:extLst>
              <a:ext uri="{FF2B5EF4-FFF2-40B4-BE49-F238E27FC236}">
                <a16:creationId xmlns="" xmlns:a16="http://schemas.microsoft.com/office/drawing/2014/main" id="{EFA842CE-D5D3-433D-B379-F3CAEE9AA7C7}"/>
              </a:ext>
            </a:extLst>
          </p:cNvPr>
          <p:cNvSpPr txBox="1"/>
          <p:nvPr/>
        </p:nvSpPr>
        <p:spPr>
          <a:xfrm>
            <a:off x="9197012" y="2442908"/>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22" name="TextBox 21">
            <a:extLst>
              <a:ext uri="{FF2B5EF4-FFF2-40B4-BE49-F238E27FC236}">
                <a16:creationId xmlns="" xmlns:a16="http://schemas.microsoft.com/office/drawing/2014/main" id="{92F23537-858C-4865-9D35-D95285783704}"/>
              </a:ext>
            </a:extLst>
          </p:cNvPr>
          <p:cNvSpPr txBox="1"/>
          <p:nvPr/>
        </p:nvSpPr>
        <p:spPr>
          <a:xfrm>
            <a:off x="1382848" y="2052573"/>
            <a:ext cx="3335538" cy="523220"/>
          </a:xfrm>
          <a:prstGeom prst="rect">
            <a:avLst/>
          </a:prstGeom>
          <a:noFill/>
        </p:spPr>
        <p:txBody>
          <a:bodyPr wrap="square" rtlCol="0">
            <a:spAutoFit/>
          </a:bodyPr>
          <a:lstStyle/>
          <a:p>
            <a:r>
              <a:rPr lang="en-US" sz="2800" b="1" dirty="0" err="1">
                <a:solidFill>
                  <a:srgbClr val="FFFF00"/>
                </a:solidFill>
                <a:latin typeface="Arial" panose="020B0604020202020204" pitchFamily="34" charset="0"/>
                <a:cs typeface="Arial" panose="020B0604020202020204" pitchFamily="34" charset="0"/>
              </a:rPr>
              <a:t>Nhóm</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tuổi</a:t>
            </a:r>
            <a:endParaRPr lang="en-US" sz="2800" b="1" dirty="0">
              <a:solidFill>
                <a:srgbClr val="FFFF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E742B97D-4A99-40ED-B1A7-9D6A3656E801}"/>
              </a:ext>
            </a:extLst>
          </p:cNvPr>
          <p:cNvSpPr txBox="1"/>
          <p:nvPr/>
        </p:nvSpPr>
        <p:spPr>
          <a:xfrm>
            <a:off x="442632" y="2611955"/>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24" name="TextBox 23">
            <a:extLst>
              <a:ext uri="{FF2B5EF4-FFF2-40B4-BE49-F238E27FC236}">
                <a16:creationId xmlns="" xmlns:a16="http://schemas.microsoft.com/office/drawing/2014/main" id="{5445E3AC-6325-4AAF-B083-4495673A0A1E}"/>
              </a:ext>
            </a:extLst>
          </p:cNvPr>
          <p:cNvSpPr txBox="1"/>
          <p:nvPr/>
        </p:nvSpPr>
        <p:spPr>
          <a:xfrm>
            <a:off x="894521" y="3397683"/>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25" name="TextBox 24">
            <a:extLst>
              <a:ext uri="{FF2B5EF4-FFF2-40B4-BE49-F238E27FC236}">
                <a16:creationId xmlns="" xmlns:a16="http://schemas.microsoft.com/office/drawing/2014/main" id="{FBE9098D-C552-4DCA-BB66-259CB4E3BDEF}"/>
              </a:ext>
            </a:extLst>
          </p:cNvPr>
          <p:cNvSpPr txBox="1"/>
          <p:nvPr/>
        </p:nvSpPr>
        <p:spPr>
          <a:xfrm>
            <a:off x="872639" y="4291361"/>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26" name="TextBox 25">
            <a:extLst>
              <a:ext uri="{FF2B5EF4-FFF2-40B4-BE49-F238E27FC236}">
                <a16:creationId xmlns="" xmlns:a16="http://schemas.microsoft.com/office/drawing/2014/main" id="{A99EFB0F-A97C-42D8-A1C9-9A25F4EEAFD5}"/>
              </a:ext>
            </a:extLst>
          </p:cNvPr>
          <p:cNvSpPr txBox="1"/>
          <p:nvPr/>
        </p:nvSpPr>
        <p:spPr>
          <a:xfrm>
            <a:off x="3963155" y="332133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20.5</a:t>
            </a:r>
          </a:p>
        </p:txBody>
      </p:sp>
      <p:sp>
        <p:nvSpPr>
          <p:cNvPr id="27" name="TextBox 26">
            <a:extLst>
              <a:ext uri="{FF2B5EF4-FFF2-40B4-BE49-F238E27FC236}">
                <a16:creationId xmlns="" xmlns:a16="http://schemas.microsoft.com/office/drawing/2014/main" id="{D3A59855-F2DE-45DD-A687-CA9048A785AA}"/>
              </a:ext>
            </a:extLst>
          </p:cNvPr>
          <p:cNvSpPr txBox="1"/>
          <p:nvPr/>
        </p:nvSpPr>
        <p:spPr>
          <a:xfrm>
            <a:off x="6793250" y="3304210"/>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66.9</a:t>
            </a:r>
          </a:p>
        </p:txBody>
      </p:sp>
      <p:sp>
        <p:nvSpPr>
          <p:cNvPr id="28" name="TextBox 27">
            <a:extLst>
              <a:ext uri="{FF2B5EF4-FFF2-40B4-BE49-F238E27FC236}">
                <a16:creationId xmlns="" xmlns:a16="http://schemas.microsoft.com/office/drawing/2014/main" id="{25AA0714-BCC1-4F8C-B163-FFC08A695FF5}"/>
              </a:ext>
            </a:extLst>
          </p:cNvPr>
          <p:cNvSpPr txBox="1"/>
          <p:nvPr/>
        </p:nvSpPr>
        <p:spPr>
          <a:xfrm>
            <a:off x="9437058" y="332133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12.6</a:t>
            </a:r>
          </a:p>
        </p:txBody>
      </p:sp>
      <p:sp>
        <p:nvSpPr>
          <p:cNvPr id="29" name="TextBox 28">
            <a:extLst>
              <a:ext uri="{FF2B5EF4-FFF2-40B4-BE49-F238E27FC236}">
                <a16:creationId xmlns="" xmlns:a16="http://schemas.microsoft.com/office/drawing/2014/main" id="{254B5FAA-C5A1-4E3F-A549-EB69DDFE1684}"/>
              </a:ext>
            </a:extLst>
          </p:cNvPr>
          <p:cNvSpPr txBox="1"/>
          <p:nvPr/>
        </p:nvSpPr>
        <p:spPr>
          <a:xfrm>
            <a:off x="3870026" y="4313287"/>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16.1</a:t>
            </a:r>
          </a:p>
        </p:txBody>
      </p:sp>
      <p:sp>
        <p:nvSpPr>
          <p:cNvPr id="30" name="TextBox 29">
            <a:extLst>
              <a:ext uri="{FF2B5EF4-FFF2-40B4-BE49-F238E27FC236}">
                <a16:creationId xmlns="" xmlns:a16="http://schemas.microsoft.com/office/drawing/2014/main" id="{219DA126-38C2-494C-B370-E91C99F4EE82}"/>
              </a:ext>
            </a:extLst>
          </p:cNvPr>
          <p:cNvSpPr txBox="1"/>
          <p:nvPr/>
        </p:nvSpPr>
        <p:spPr>
          <a:xfrm>
            <a:off x="6793249" y="4291361"/>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64.8</a:t>
            </a:r>
          </a:p>
        </p:txBody>
      </p:sp>
      <p:sp>
        <p:nvSpPr>
          <p:cNvPr id="31" name="TextBox 30">
            <a:extLst>
              <a:ext uri="{FF2B5EF4-FFF2-40B4-BE49-F238E27FC236}">
                <a16:creationId xmlns="" xmlns:a16="http://schemas.microsoft.com/office/drawing/2014/main" id="{2311A134-19AC-44D4-8C98-4B675D7DCBDB}"/>
              </a:ext>
            </a:extLst>
          </p:cNvPr>
          <p:cNvSpPr txBox="1"/>
          <p:nvPr/>
        </p:nvSpPr>
        <p:spPr>
          <a:xfrm>
            <a:off x="9489339" y="4313287"/>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19.1</a:t>
            </a:r>
          </a:p>
        </p:txBody>
      </p:sp>
      <p:sp>
        <p:nvSpPr>
          <p:cNvPr id="12" name="TextBox 11">
            <a:extLst>
              <a:ext uri="{FF2B5EF4-FFF2-40B4-BE49-F238E27FC236}">
                <a16:creationId xmlns="" xmlns:a16="http://schemas.microsoft.com/office/drawing/2014/main" id="{37F27141-B93E-464A-8F8E-7F560C56C290}"/>
              </a:ext>
            </a:extLst>
          </p:cNvPr>
          <p:cNvSpPr txBox="1"/>
          <p:nvPr/>
        </p:nvSpPr>
        <p:spPr>
          <a:xfrm>
            <a:off x="625330" y="1431420"/>
            <a:ext cx="11261870"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1.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nhóm tuổi ở Châu Âu năm 1990 và năm 2020</a:t>
            </a:r>
          </a:p>
        </p:txBody>
      </p:sp>
      <p:sp>
        <p:nvSpPr>
          <p:cNvPr id="4" name="Arrow: Down 3">
            <a:extLst>
              <a:ext uri="{FF2B5EF4-FFF2-40B4-BE49-F238E27FC236}">
                <a16:creationId xmlns="" xmlns:a16="http://schemas.microsoft.com/office/drawing/2014/main" id="{0EDC3F06-E54C-4D31-B081-C250C24EF534}"/>
              </a:ext>
            </a:extLst>
          </p:cNvPr>
          <p:cNvSpPr/>
          <p:nvPr/>
        </p:nvSpPr>
        <p:spPr>
          <a:xfrm>
            <a:off x="5164304" y="3411011"/>
            <a:ext cx="700644" cy="13560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 xmlns:a16="http://schemas.microsoft.com/office/drawing/2014/main" id="{E56B384D-351B-40C2-A023-50624AD0D34D}"/>
              </a:ext>
            </a:extLst>
          </p:cNvPr>
          <p:cNvSpPr/>
          <p:nvPr/>
        </p:nvSpPr>
        <p:spPr>
          <a:xfrm rot="10800000">
            <a:off x="10850279" y="3353010"/>
            <a:ext cx="700644" cy="1401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B03F7790-6919-4E84-B655-0486E7357877}"/>
              </a:ext>
            </a:extLst>
          </p:cNvPr>
          <p:cNvSpPr txBox="1"/>
          <p:nvPr/>
        </p:nvSpPr>
        <p:spPr>
          <a:xfrm>
            <a:off x="442632" y="5415148"/>
            <a:ext cx="11444567"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Nhóm d</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ới 15 tuổi giảm, trong khi đó nhóm trên 65 tuổi tăng</a:t>
            </a:r>
          </a:p>
        </p:txBody>
      </p:sp>
      <p:pic>
        <p:nvPicPr>
          <p:cNvPr id="33" name="Picture 32">
            <a:extLst>
              <a:ext uri="{FF2B5EF4-FFF2-40B4-BE49-F238E27FC236}">
                <a16:creationId xmlns="" xmlns:a16="http://schemas.microsoft.com/office/drawing/2014/main" id="{4231EA01-EA86-4717-A583-6133E72472E5}"/>
              </a:ext>
            </a:extLst>
          </p:cNvPr>
          <p:cNvPicPr>
            <a:picLocks noChangeAspect="1"/>
          </p:cNvPicPr>
          <p:nvPr/>
        </p:nvPicPr>
        <p:blipFill rotWithShape="1">
          <a:blip r:embed="rId4"/>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3743987458"/>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up)">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down)">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left)">
                                      <p:cBhvr>
                                        <p:cTn id="6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22" grpId="0"/>
      <p:bldP spid="23" grpId="0"/>
      <p:bldP spid="24" grpId="0"/>
      <p:bldP spid="25" grpId="0"/>
      <p:bldP spid="26" grpId="0"/>
      <p:bldP spid="27" grpId="0"/>
      <p:bldP spid="28" grpId="0"/>
      <p:bldP spid="29" grpId="0"/>
      <p:bldP spid="30" grpId="0"/>
      <p:bldP spid="31" grpId="0"/>
      <p:bldP spid="12" grpId="0"/>
      <p:bldP spid="4" grpId="0" animBg="1"/>
      <p:bldP spid="32"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 xmlns:a16="http://schemas.microsoft.com/office/drawing/2014/main" id="{7B8B22DA-2AF0-41B1-956D-156E9B908AC2}"/>
              </a:ext>
            </a:extLst>
          </p:cNvPr>
          <p:cNvGraphicFramePr>
            <a:graphicFrameLocks noGrp="1"/>
          </p:cNvGraphicFramePr>
          <p:nvPr>
            <p:extLst>
              <p:ext uri="{D42A27DB-BD31-4B8C-83A1-F6EECF244321}">
                <p14:modId xmlns:p14="http://schemas.microsoft.com/office/powerpoint/2010/main" val="1276104982"/>
              </p:ext>
            </p:extLst>
          </p:nvPr>
        </p:nvGraphicFramePr>
        <p:xfrm>
          <a:off x="278068" y="1896539"/>
          <a:ext cx="11582400" cy="2592334"/>
        </p:xfrm>
        <a:graphic>
          <a:graphicData uri="http://schemas.openxmlformats.org/drawingml/2006/table">
            <a:tbl>
              <a:tblPr firstRow="1" bandRow="1">
                <a:tableStyleId>{5C22544A-7EE6-4342-B048-85BDC9FD1C3A}</a:tableStyleId>
              </a:tblPr>
              <a:tblGrid>
                <a:gridCol w="3101009">
                  <a:extLst>
                    <a:ext uri="{9D8B030D-6E8A-4147-A177-3AD203B41FA5}">
                      <a16:colId xmlns="" xmlns:a16="http://schemas.microsoft.com/office/drawing/2014/main" val="3599355882"/>
                    </a:ext>
                  </a:extLst>
                </a:gridCol>
                <a:gridCol w="2265366">
                  <a:extLst>
                    <a:ext uri="{9D8B030D-6E8A-4147-A177-3AD203B41FA5}">
                      <a16:colId xmlns="" xmlns:a16="http://schemas.microsoft.com/office/drawing/2014/main" val="2242053010"/>
                    </a:ext>
                  </a:extLst>
                </a:gridCol>
                <a:gridCol w="2252870">
                  <a:extLst>
                    <a:ext uri="{9D8B030D-6E8A-4147-A177-3AD203B41FA5}">
                      <a16:colId xmlns="" xmlns:a16="http://schemas.microsoft.com/office/drawing/2014/main" val="1110774079"/>
                    </a:ext>
                  </a:extLst>
                </a:gridCol>
                <a:gridCol w="1842052">
                  <a:extLst>
                    <a:ext uri="{9D8B030D-6E8A-4147-A177-3AD203B41FA5}">
                      <a16:colId xmlns="" xmlns:a16="http://schemas.microsoft.com/office/drawing/2014/main" val="2082613527"/>
                    </a:ext>
                  </a:extLst>
                </a:gridCol>
                <a:gridCol w="2121103">
                  <a:extLst>
                    <a:ext uri="{9D8B030D-6E8A-4147-A177-3AD203B41FA5}">
                      <a16:colId xmlns="" xmlns:a16="http://schemas.microsoft.com/office/drawing/2014/main" val="2652010023"/>
                    </a:ext>
                  </a:extLst>
                </a:gridCol>
              </a:tblGrid>
              <a:tr h="1258728">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 xmlns:a16="http://schemas.microsoft.com/office/drawing/2014/main" val="1196847979"/>
                  </a:ext>
                </a:extLst>
              </a:tr>
              <a:tr h="693154">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 xmlns:a16="http://schemas.microsoft.com/office/drawing/2014/main" val="3561060981"/>
                  </a:ext>
                </a:extLst>
              </a:tr>
              <a:tr h="640452">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 xmlns:a16="http://schemas.microsoft.com/office/drawing/2014/main" val="2986945824"/>
                  </a:ext>
                </a:extLst>
              </a:tr>
            </a:tbl>
          </a:graphicData>
        </a:graphic>
      </p:graphicFrame>
      <p:cxnSp>
        <p:nvCxnSpPr>
          <p:cNvPr id="6" name="Straight Connector 5">
            <a:extLst>
              <a:ext uri="{FF2B5EF4-FFF2-40B4-BE49-F238E27FC236}">
                <a16:creationId xmlns="" xmlns:a16="http://schemas.microsoft.com/office/drawing/2014/main" id="{40F8AD44-87FC-4F15-844B-FC6EF264BAF4}"/>
              </a:ext>
            </a:extLst>
          </p:cNvPr>
          <p:cNvCxnSpPr>
            <a:cxnSpLocks/>
          </p:cNvCxnSpPr>
          <p:nvPr/>
        </p:nvCxnSpPr>
        <p:spPr>
          <a:xfrm>
            <a:off x="279256" y="1885701"/>
            <a:ext cx="3095110" cy="115808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AE45F7EE-4E75-4E98-8144-1E02A1BC8B5B}"/>
              </a:ext>
            </a:extLst>
          </p:cNvPr>
          <p:cNvSpPr txBox="1"/>
          <p:nvPr/>
        </p:nvSpPr>
        <p:spPr>
          <a:xfrm>
            <a:off x="3923147" y="2189138"/>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1990</a:t>
            </a:r>
          </a:p>
        </p:txBody>
      </p:sp>
      <p:sp>
        <p:nvSpPr>
          <p:cNvPr id="16" name="TextBox 15">
            <a:extLst>
              <a:ext uri="{FF2B5EF4-FFF2-40B4-BE49-F238E27FC236}">
                <a16:creationId xmlns="" xmlns:a16="http://schemas.microsoft.com/office/drawing/2014/main" id="{784AF03C-A8E1-4C75-82BD-6B667723A7E8}"/>
              </a:ext>
            </a:extLst>
          </p:cNvPr>
          <p:cNvSpPr txBox="1"/>
          <p:nvPr/>
        </p:nvSpPr>
        <p:spPr>
          <a:xfrm>
            <a:off x="6056530" y="2211488"/>
            <a:ext cx="2054087"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2000</a:t>
            </a:r>
          </a:p>
        </p:txBody>
      </p:sp>
      <p:sp>
        <p:nvSpPr>
          <p:cNvPr id="17" name="TextBox 16">
            <a:extLst>
              <a:ext uri="{FF2B5EF4-FFF2-40B4-BE49-F238E27FC236}">
                <a16:creationId xmlns="" xmlns:a16="http://schemas.microsoft.com/office/drawing/2014/main" id="{EFA842CE-D5D3-433D-B379-F3CAEE9AA7C7}"/>
              </a:ext>
            </a:extLst>
          </p:cNvPr>
          <p:cNvSpPr txBox="1"/>
          <p:nvPr/>
        </p:nvSpPr>
        <p:spPr>
          <a:xfrm>
            <a:off x="8110617" y="2211488"/>
            <a:ext cx="1555212"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2010</a:t>
            </a:r>
          </a:p>
        </p:txBody>
      </p:sp>
      <p:sp>
        <p:nvSpPr>
          <p:cNvPr id="22" name="TextBox 21">
            <a:extLst>
              <a:ext uri="{FF2B5EF4-FFF2-40B4-BE49-F238E27FC236}">
                <a16:creationId xmlns="" xmlns:a16="http://schemas.microsoft.com/office/drawing/2014/main" id="{92F23537-858C-4865-9D35-D95285783704}"/>
              </a:ext>
            </a:extLst>
          </p:cNvPr>
          <p:cNvSpPr txBox="1"/>
          <p:nvPr/>
        </p:nvSpPr>
        <p:spPr>
          <a:xfrm>
            <a:off x="2210997" y="2105837"/>
            <a:ext cx="3335538"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Năm</a:t>
            </a:r>
          </a:p>
        </p:txBody>
      </p:sp>
      <p:sp>
        <p:nvSpPr>
          <p:cNvPr id="23" name="TextBox 22">
            <a:extLst>
              <a:ext uri="{FF2B5EF4-FFF2-40B4-BE49-F238E27FC236}">
                <a16:creationId xmlns="" xmlns:a16="http://schemas.microsoft.com/office/drawing/2014/main" id="{E742B97D-4A99-40ED-B1A7-9D6A3656E801}"/>
              </a:ext>
            </a:extLst>
          </p:cNvPr>
          <p:cNvSpPr txBox="1"/>
          <p:nvPr/>
        </p:nvSpPr>
        <p:spPr>
          <a:xfrm>
            <a:off x="326141" y="2505265"/>
            <a:ext cx="1449441"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Giới tính</a:t>
            </a:r>
          </a:p>
        </p:txBody>
      </p:sp>
      <p:sp>
        <p:nvSpPr>
          <p:cNvPr id="24" name="TextBox 23">
            <a:extLst>
              <a:ext uri="{FF2B5EF4-FFF2-40B4-BE49-F238E27FC236}">
                <a16:creationId xmlns="" xmlns:a16="http://schemas.microsoft.com/office/drawing/2014/main" id="{5445E3AC-6325-4AAF-B083-4495673A0A1E}"/>
              </a:ext>
            </a:extLst>
          </p:cNvPr>
          <p:cNvSpPr txBox="1"/>
          <p:nvPr/>
        </p:nvSpPr>
        <p:spPr>
          <a:xfrm>
            <a:off x="988473"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Nam</a:t>
            </a:r>
          </a:p>
        </p:txBody>
      </p:sp>
      <p:sp>
        <p:nvSpPr>
          <p:cNvPr id="25" name="TextBox 24">
            <a:extLst>
              <a:ext uri="{FF2B5EF4-FFF2-40B4-BE49-F238E27FC236}">
                <a16:creationId xmlns="" xmlns:a16="http://schemas.microsoft.com/office/drawing/2014/main" id="{FBE9098D-C552-4DCA-BB66-259CB4E3BDEF}"/>
              </a:ext>
            </a:extLst>
          </p:cNvPr>
          <p:cNvSpPr txBox="1"/>
          <p:nvPr/>
        </p:nvSpPr>
        <p:spPr>
          <a:xfrm>
            <a:off x="991505"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Nữ</a:t>
            </a:r>
          </a:p>
        </p:txBody>
      </p:sp>
      <p:sp>
        <p:nvSpPr>
          <p:cNvPr id="26" name="TextBox 25">
            <a:extLst>
              <a:ext uri="{FF2B5EF4-FFF2-40B4-BE49-F238E27FC236}">
                <a16:creationId xmlns="" xmlns:a16="http://schemas.microsoft.com/office/drawing/2014/main" id="{A99EFB0F-A97C-42D8-A1C9-9A25F4EEAFD5}"/>
              </a:ext>
            </a:extLst>
          </p:cNvPr>
          <p:cNvSpPr txBox="1"/>
          <p:nvPr/>
        </p:nvSpPr>
        <p:spPr>
          <a:xfrm>
            <a:off x="388427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48.1</a:t>
            </a:r>
          </a:p>
        </p:txBody>
      </p:sp>
      <p:sp>
        <p:nvSpPr>
          <p:cNvPr id="27" name="TextBox 26">
            <a:extLst>
              <a:ext uri="{FF2B5EF4-FFF2-40B4-BE49-F238E27FC236}">
                <a16:creationId xmlns="" xmlns:a16="http://schemas.microsoft.com/office/drawing/2014/main" id="{D3A59855-F2DE-45DD-A687-CA9048A785AA}"/>
              </a:ext>
            </a:extLst>
          </p:cNvPr>
          <p:cNvSpPr txBox="1"/>
          <p:nvPr/>
        </p:nvSpPr>
        <p:spPr>
          <a:xfrm>
            <a:off x="8292880"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51.8</a:t>
            </a:r>
          </a:p>
        </p:txBody>
      </p:sp>
      <p:sp>
        <p:nvSpPr>
          <p:cNvPr id="28" name="TextBox 27">
            <a:extLst>
              <a:ext uri="{FF2B5EF4-FFF2-40B4-BE49-F238E27FC236}">
                <a16:creationId xmlns="" xmlns:a16="http://schemas.microsoft.com/office/drawing/2014/main" id="{25AA0714-BCC1-4F8C-B163-FFC08A695FF5}"/>
              </a:ext>
            </a:extLst>
          </p:cNvPr>
          <p:cNvSpPr txBox="1"/>
          <p:nvPr/>
        </p:nvSpPr>
        <p:spPr>
          <a:xfrm>
            <a:off x="621387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48.2</a:t>
            </a:r>
          </a:p>
        </p:txBody>
      </p:sp>
      <p:sp>
        <p:nvSpPr>
          <p:cNvPr id="29" name="TextBox 28">
            <a:extLst>
              <a:ext uri="{FF2B5EF4-FFF2-40B4-BE49-F238E27FC236}">
                <a16:creationId xmlns="" xmlns:a16="http://schemas.microsoft.com/office/drawing/2014/main" id="{254B5FAA-C5A1-4E3F-A549-EB69DDFE1684}"/>
              </a:ext>
            </a:extLst>
          </p:cNvPr>
          <p:cNvSpPr txBox="1"/>
          <p:nvPr/>
        </p:nvSpPr>
        <p:spPr>
          <a:xfrm>
            <a:off x="3909192"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51.9</a:t>
            </a:r>
          </a:p>
        </p:txBody>
      </p:sp>
      <p:sp>
        <p:nvSpPr>
          <p:cNvPr id="30" name="TextBox 29">
            <a:extLst>
              <a:ext uri="{FF2B5EF4-FFF2-40B4-BE49-F238E27FC236}">
                <a16:creationId xmlns="" xmlns:a16="http://schemas.microsoft.com/office/drawing/2014/main" id="{219DA126-38C2-494C-B370-E91C99F4EE82}"/>
              </a:ext>
            </a:extLst>
          </p:cNvPr>
          <p:cNvSpPr txBox="1"/>
          <p:nvPr/>
        </p:nvSpPr>
        <p:spPr>
          <a:xfrm>
            <a:off x="6318685"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51.8</a:t>
            </a:r>
          </a:p>
        </p:txBody>
      </p:sp>
      <p:sp>
        <p:nvSpPr>
          <p:cNvPr id="31" name="TextBox 30">
            <a:extLst>
              <a:ext uri="{FF2B5EF4-FFF2-40B4-BE49-F238E27FC236}">
                <a16:creationId xmlns="" xmlns:a16="http://schemas.microsoft.com/office/drawing/2014/main" id="{2311A134-19AC-44D4-8C98-4B675D7DCBDB}"/>
              </a:ext>
            </a:extLst>
          </p:cNvPr>
          <p:cNvSpPr txBox="1"/>
          <p:nvPr/>
        </p:nvSpPr>
        <p:spPr>
          <a:xfrm>
            <a:off x="8178737"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48.2</a:t>
            </a:r>
          </a:p>
        </p:txBody>
      </p:sp>
      <p:sp>
        <p:nvSpPr>
          <p:cNvPr id="12" name="TextBox 11">
            <a:extLst>
              <a:ext uri="{FF2B5EF4-FFF2-40B4-BE49-F238E27FC236}">
                <a16:creationId xmlns="" xmlns:a16="http://schemas.microsoft.com/office/drawing/2014/main" id="{37F27141-B93E-464A-8F8E-7F560C56C290}"/>
              </a:ext>
            </a:extLst>
          </p:cNvPr>
          <p:cNvSpPr txBox="1"/>
          <p:nvPr/>
        </p:nvSpPr>
        <p:spPr>
          <a:xfrm>
            <a:off x="707207" y="1314953"/>
            <a:ext cx="11070419"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2.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giới tính của Châu Âu giai đoạn 1990 - 2020 (%)</a:t>
            </a:r>
          </a:p>
        </p:txBody>
      </p:sp>
      <p:sp>
        <p:nvSpPr>
          <p:cNvPr id="32" name="TextBox 31">
            <a:extLst>
              <a:ext uri="{FF2B5EF4-FFF2-40B4-BE49-F238E27FC236}">
                <a16:creationId xmlns="" xmlns:a16="http://schemas.microsoft.com/office/drawing/2014/main" id="{2D9BC7CC-7F5A-42B9-89B6-1F7070B32FE8}"/>
              </a:ext>
            </a:extLst>
          </p:cNvPr>
          <p:cNvSpPr txBox="1"/>
          <p:nvPr/>
        </p:nvSpPr>
        <p:spPr>
          <a:xfrm>
            <a:off x="10164704" y="2276875"/>
            <a:ext cx="1555212"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2020</a:t>
            </a:r>
          </a:p>
        </p:txBody>
      </p:sp>
      <p:sp>
        <p:nvSpPr>
          <p:cNvPr id="33" name="TextBox 32">
            <a:extLst>
              <a:ext uri="{FF2B5EF4-FFF2-40B4-BE49-F238E27FC236}">
                <a16:creationId xmlns="" xmlns:a16="http://schemas.microsoft.com/office/drawing/2014/main" id="{9589A6F9-2CAF-4537-B302-83F900116F31}"/>
              </a:ext>
            </a:extLst>
          </p:cNvPr>
          <p:cNvSpPr txBox="1"/>
          <p:nvPr/>
        </p:nvSpPr>
        <p:spPr>
          <a:xfrm>
            <a:off x="1004749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48.3</a:t>
            </a:r>
          </a:p>
        </p:txBody>
      </p:sp>
      <p:sp>
        <p:nvSpPr>
          <p:cNvPr id="34" name="TextBox 33">
            <a:extLst>
              <a:ext uri="{FF2B5EF4-FFF2-40B4-BE49-F238E27FC236}">
                <a16:creationId xmlns="" xmlns:a16="http://schemas.microsoft.com/office/drawing/2014/main" id="{1611199D-CB79-4DA9-8E38-A5BE6D2EE5CE}"/>
              </a:ext>
            </a:extLst>
          </p:cNvPr>
          <p:cNvSpPr txBox="1"/>
          <p:nvPr/>
        </p:nvSpPr>
        <p:spPr>
          <a:xfrm>
            <a:off x="10047499"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51.7</a:t>
            </a:r>
          </a:p>
        </p:txBody>
      </p:sp>
      <p:sp>
        <p:nvSpPr>
          <p:cNvPr id="35" name="TextBox 34">
            <a:extLst>
              <a:ext uri="{FF2B5EF4-FFF2-40B4-BE49-F238E27FC236}">
                <a16:creationId xmlns="" xmlns:a16="http://schemas.microsoft.com/office/drawing/2014/main" id="{4F0B266B-A5EE-48C2-B0F8-C6919CC24295}"/>
              </a:ext>
            </a:extLst>
          </p:cNvPr>
          <p:cNvSpPr txBox="1"/>
          <p:nvPr/>
        </p:nvSpPr>
        <p:spPr>
          <a:xfrm>
            <a:off x="635425" y="5268799"/>
            <a:ext cx="11444567"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Tỉ số giới nữ nhiều hơn giới nam</a:t>
            </a:r>
          </a:p>
        </p:txBody>
      </p:sp>
      <p:grpSp>
        <p:nvGrpSpPr>
          <p:cNvPr id="36" name="Group 35">
            <a:extLst>
              <a:ext uri="{FF2B5EF4-FFF2-40B4-BE49-F238E27FC236}">
                <a16:creationId xmlns="" xmlns:a16="http://schemas.microsoft.com/office/drawing/2014/main" id="{49D0A0E5-149A-46D5-9AE5-A79DD860D700}"/>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45" name="Arrow: Pentagon 44">
              <a:extLst>
                <a:ext uri="{FF2B5EF4-FFF2-40B4-BE49-F238E27FC236}">
                  <a16:creationId xmlns="" xmlns:a16="http://schemas.microsoft.com/office/drawing/2014/main" id="{7F2B9F9F-32CE-477E-B727-AA4089644E6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6" name="TextBox 45">
              <a:extLst>
                <a:ext uri="{FF2B5EF4-FFF2-40B4-BE49-F238E27FC236}">
                  <a16:creationId xmlns="" xmlns:a16="http://schemas.microsoft.com/office/drawing/2014/main" id="{F06CF81C-FB7B-49C4-8016-5512875A7056}"/>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7" name="TextBox 46">
            <a:extLst>
              <a:ext uri="{FF2B5EF4-FFF2-40B4-BE49-F238E27FC236}">
                <a16:creationId xmlns="" xmlns:a16="http://schemas.microsoft.com/office/drawing/2014/main" id="{90E8020A-0E9B-406D-B073-87EA45CFF93B}"/>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48" name="Group 47">
            <a:extLst>
              <a:ext uri="{FF2B5EF4-FFF2-40B4-BE49-F238E27FC236}">
                <a16:creationId xmlns="" xmlns:a16="http://schemas.microsoft.com/office/drawing/2014/main" id="{E4A346F1-5949-4DC2-96CC-838EEA370A4F}"/>
              </a:ext>
            </a:extLst>
          </p:cNvPr>
          <p:cNvGrpSpPr/>
          <p:nvPr/>
        </p:nvGrpSpPr>
        <p:grpSpPr>
          <a:xfrm>
            <a:off x="1446173" y="115548"/>
            <a:ext cx="1301952" cy="872949"/>
            <a:chOff x="344605" y="154323"/>
            <a:chExt cx="1301952" cy="872949"/>
          </a:xfrm>
        </p:grpSpPr>
        <p:sp>
          <p:nvSpPr>
            <p:cNvPr id="49" name="Arrow: Pentagon 48">
              <a:extLst>
                <a:ext uri="{FF2B5EF4-FFF2-40B4-BE49-F238E27FC236}">
                  <a16:creationId xmlns="" xmlns:a16="http://schemas.microsoft.com/office/drawing/2014/main" id="{AC950DA5-147E-49A8-BCE1-74CA5707295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0" name="Isosceles Triangle 49">
              <a:extLst>
                <a:ext uri="{FF2B5EF4-FFF2-40B4-BE49-F238E27FC236}">
                  <a16:creationId xmlns="" xmlns:a16="http://schemas.microsoft.com/office/drawing/2014/main" id="{E3EF5E1F-2351-497D-92C3-D3AC29F2049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50" descr="Icon&#10;&#10;Description automatically generated">
            <a:extLst>
              <a:ext uri="{FF2B5EF4-FFF2-40B4-BE49-F238E27FC236}">
                <a16:creationId xmlns="" xmlns:a16="http://schemas.microsoft.com/office/drawing/2014/main" id="{DE7B5855-663D-495C-ADB1-2608E2585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5" name="Group 4">
            <a:extLst>
              <a:ext uri="{FF2B5EF4-FFF2-40B4-BE49-F238E27FC236}">
                <a16:creationId xmlns="" xmlns:a16="http://schemas.microsoft.com/office/drawing/2014/main" id="{C2663F84-6D1C-4B56-9568-612698AA23C5}"/>
              </a:ext>
            </a:extLst>
          </p:cNvPr>
          <p:cNvGrpSpPr/>
          <p:nvPr/>
        </p:nvGrpSpPr>
        <p:grpSpPr>
          <a:xfrm>
            <a:off x="7214539" y="4703347"/>
            <a:ext cx="4645929" cy="1679399"/>
            <a:chOff x="7214539" y="4703347"/>
            <a:chExt cx="4645929" cy="1679399"/>
          </a:xfrm>
        </p:grpSpPr>
        <p:pic>
          <p:nvPicPr>
            <p:cNvPr id="2" name="Picture 1">
              <a:extLst>
                <a:ext uri="{FF2B5EF4-FFF2-40B4-BE49-F238E27FC236}">
                  <a16:creationId xmlns="" xmlns:a16="http://schemas.microsoft.com/office/drawing/2014/main" id="{6F13206D-A24A-4759-8C0D-CFCEE52A5386}"/>
                </a:ext>
              </a:extLst>
            </p:cNvPr>
            <p:cNvPicPr>
              <a:picLocks noChangeAspect="1"/>
            </p:cNvPicPr>
            <p:nvPr/>
          </p:nvPicPr>
          <p:blipFill rotWithShape="1">
            <a:blip r:embed="rId4"/>
            <a:srcRect t="9392"/>
            <a:stretch/>
          </p:blipFill>
          <p:spPr>
            <a:xfrm>
              <a:off x="7214539" y="4703347"/>
              <a:ext cx="4645929" cy="1679399"/>
            </a:xfrm>
            <a:prstGeom prst="rect">
              <a:avLst/>
            </a:prstGeom>
          </p:spPr>
        </p:pic>
        <p:sp>
          <p:nvSpPr>
            <p:cNvPr id="4" name="TextBox 3">
              <a:extLst>
                <a:ext uri="{FF2B5EF4-FFF2-40B4-BE49-F238E27FC236}">
                  <a16:creationId xmlns="" xmlns:a16="http://schemas.microsoft.com/office/drawing/2014/main" id="{86224AB7-B6EB-4CC0-BD31-5B30C0805995}"/>
                </a:ext>
              </a:extLst>
            </p:cNvPr>
            <p:cNvSpPr txBox="1"/>
            <p:nvPr/>
          </p:nvSpPr>
          <p:spPr>
            <a:xfrm>
              <a:off x="8110617" y="4834499"/>
              <a:ext cx="1258670" cy="523220"/>
            </a:xfrm>
            <a:prstGeom prst="rect">
              <a:avLst/>
            </a:prstGeom>
            <a:solidFill>
              <a:schemeClr val="accent3">
                <a:lumMod val="20000"/>
                <a:lumOff val="80000"/>
              </a:schemeClr>
            </a:solidFill>
          </p:spPr>
          <p:txBody>
            <a:bodyPr wrap="square" rtlCol="0">
              <a:spAutoFit/>
            </a:bodyPr>
            <a:lstStyle/>
            <a:p>
              <a:r>
                <a:rPr lang="en-US" sz="2800" b="1">
                  <a:solidFill>
                    <a:schemeClr val="accent2"/>
                  </a:solidFill>
                  <a:latin typeface="Arial" panose="020B0604020202020204" pitchFamily="34" charset="0"/>
                  <a:cs typeface="Arial" panose="020B0604020202020204" pitchFamily="34" charset="0"/>
                </a:rPr>
                <a:t>51.7%</a:t>
              </a:r>
            </a:p>
          </p:txBody>
        </p:sp>
        <p:sp>
          <p:nvSpPr>
            <p:cNvPr id="52" name="TextBox 51">
              <a:extLst>
                <a:ext uri="{FF2B5EF4-FFF2-40B4-BE49-F238E27FC236}">
                  <a16:creationId xmlns="" xmlns:a16="http://schemas.microsoft.com/office/drawing/2014/main" id="{B54078BE-77F1-45BC-8A2F-7D2880B2D02A}"/>
                </a:ext>
              </a:extLst>
            </p:cNvPr>
            <p:cNvSpPr txBox="1"/>
            <p:nvPr/>
          </p:nvSpPr>
          <p:spPr>
            <a:xfrm>
              <a:off x="9815872" y="5698803"/>
              <a:ext cx="1258670" cy="523220"/>
            </a:xfrm>
            <a:prstGeom prst="rect">
              <a:avLst/>
            </a:prstGeom>
            <a:solidFill>
              <a:schemeClr val="accent3">
                <a:lumMod val="20000"/>
                <a:lumOff val="80000"/>
              </a:schemeClr>
            </a:solid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48.3%</a:t>
              </a:r>
            </a:p>
          </p:txBody>
        </p:sp>
      </p:grpSp>
      <p:pic>
        <p:nvPicPr>
          <p:cNvPr id="37" name="Picture 36">
            <a:extLst>
              <a:ext uri="{FF2B5EF4-FFF2-40B4-BE49-F238E27FC236}">
                <a16:creationId xmlns="" xmlns:a16="http://schemas.microsoft.com/office/drawing/2014/main" id="{B7A5B707-5E20-4B5F-AAC3-F076271577F3}"/>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32519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wipe(left)">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F9008031-60ED-4818-BFC8-7D24EAA9E7B1}"/>
              </a:ext>
            </a:extLst>
          </p:cNvPr>
          <p:cNvSpPr txBox="1"/>
          <p:nvPr/>
        </p:nvSpPr>
        <p:spPr>
          <a:xfrm>
            <a:off x="226512" y="873947"/>
            <a:ext cx="3596740"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Cơ cấu dân số già</a:t>
            </a:r>
          </a:p>
        </p:txBody>
      </p:sp>
      <p:sp>
        <p:nvSpPr>
          <p:cNvPr id="12" name="Rectangle 11">
            <a:extLst>
              <a:ext uri="{FF2B5EF4-FFF2-40B4-BE49-F238E27FC236}">
                <a16:creationId xmlns="" xmlns:a16="http://schemas.microsoft.com/office/drawing/2014/main" id="{5F97140C-C169-42DD-A3A4-95D8991F932B}"/>
              </a:ext>
            </a:extLst>
          </p:cNvPr>
          <p:cNvSpPr/>
          <p:nvPr/>
        </p:nvSpPr>
        <p:spPr>
          <a:xfrm>
            <a:off x="4518991" y="87865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Tích cực</a:t>
            </a:r>
          </a:p>
        </p:txBody>
      </p:sp>
      <p:pic>
        <p:nvPicPr>
          <p:cNvPr id="13" name="Picture 12">
            <a:extLst>
              <a:ext uri="{FF2B5EF4-FFF2-40B4-BE49-F238E27FC236}">
                <a16:creationId xmlns="" xmlns:a16="http://schemas.microsoft.com/office/drawing/2014/main" id="{44C811B0-7BDF-4CC8-B627-1179A95E85F7}"/>
              </a:ext>
            </a:extLst>
          </p:cNvPr>
          <p:cNvPicPr>
            <a:picLocks noChangeAspect="1"/>
          </p:cNvPicPr>
          <p:nvPr/>
        </p:nvPicPr>
        <p:blipFill rotWithShape="1">
          <a:blip r:embed="rId3"/>
          <a:srcRect t="11617"/>
          <a:stretch/>
        </p:blipFill>
        <p:spPr>
          <a:xfrm>
            <a:off x="226512" y="1882028"/>
            <a:ext cx="3596740" cy="4768153"/>
          </a:xfrm>
          <a:prstGeom prst="rect">
            <a:avLst/>
          </a:prstGeom>
        </p:spPr>
      </p:pic>
      <p:sp>
        <p:nvSpPr>
          <p:cNvPr id="21" name="Rectangle 20">
            <a:extLst>
              <a:ext uri="{FF2B5EF4-FFF2-40B4-BE49-F238E27FC236}">
                <a16:creationId xmlns="" xmlns:a16="http://schemas.microsoft.com/office/drawing/2014/main" id="{ADC9F1FA-60C4-4991-B290-6099FF393EC7}"/>
              </a:ext>
            </a:extLst>
          </p:cNvPr>
          <p:cNvSpPr/>
          <p:nvPr/>
        </p:nvSpPr>
        <p:spPr>
          <a:xfrm>
            <a:off x="4305836" y="3810363"/>
            <a:ext cx="7659651" cy="1569660"/>
          </a:xfrm>
          <a:prstGeom prst="rect">
            <a:avLst/>
          </a:prstGeom>
        </p:spPr>
        <p:txBody>
          <a:bodyPr wrap="square">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Tỉ lệ người già nhiều, chi phí phúc lợi xã hội cho người già lớn, gây sức ép lên các vấn đề y tế.</a:t>
            </a:r>
            <a:endParaRPr lang="en-US" sz="3200">
              <a:solidFill>
                <a:srgbClr val="1C11AF"/>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 xmlns:a16="http://schemas.microsoft.com/office/drawing/2014/main" id="{69494051-0440-4F74-A5F4-E31D55DDDC73}"/>
              </a:ext>
            </a:extLst>
          </p:cNvPr>
          <p:cNvSpPr/>
          <p:nvPr/>
        </p:nvSpPr>
        <p:spPr>
          <a:xfrm>
            <a:off x="4305837" y="1778457"/>
            <a:ext cx="7659651" cy="954107"/>
          </a:xfrm>
          <a:prstGeom prst="rect">
            <a:avLst/>
          </a:prstGeom>
        </p:spPr>
        <p:txBody>
          <a:bodyPr wrap="square">
            <a:spAutoFit/>
          </a:bodyPr>
          <a:lstStyle/>
          <a:p>
            <a:pPr marL="457200" indent="-457200">
              <a:buFont typeface="Wingdings" panose="05000000000000000000" pitchFamily="2" charset="2"/>
              <a:buChar char="ü"/>
            </a:pPr>
            <a:r>
              <a:rPr lang="en-US" sz="2800">
                <a:solidFill>
                  <a:srgbClr val="1C11AF"/>
                </a:solidFill>
                <a:latin typeface="OpenSans"/>
              </a:rPr>
              <a:t>T</a:t>
            </a:r>
            <a:r>
              <a:rPr lang="vi-VN" sz="2800">
                <a:solidFill>
                  <a:srgbClr val="1C11AF"/>
                </a:solidFill>
                <a:latin typeface="Arial" panose="020B0604020202020204" pitchFamily="34" charset="0"/>
                <a:cs typeface="Arial" panose="020B0604020202020204" pitchFamily="34" charset="0"/>
              </a:rPr>
              <a:t>ỉ lệ dân số phụ thuộc ít, nhiều lao động có kinh nghiệm lâu năm.</a:t>
            </a:r>
            <a:endParaRPr lang="en-US">
              <a:solidFill>
                <a:srgbClr val="1C11A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 xmlns:a16="http://schemas.microsoft.com/office/drawing/2014/main" id="{5996382B-8A92-4340-B70C-C6C6A034AE5D}"/>
              </a:ext>
            </a:extLst>
          </p:cNvPr>
          <p:cNvSpPr/>
          <p:nvPr/>
        </p:nvSpPr>
        <p:spPr>
          <a:xfrm>
            <a:off x="4518991" y="300190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Tiêu cực</a:t>
            </a:r>
          </a:p>
        </p:txBody>
      </p:sp>
      <p:sp>
        <p:nvSpPr>
          <p:cNvPr id="14" name="Rectangle 13">
            <a:extLst>
              <a:ext uri="{FF2B5EF4-FFF2-40B4-BE49-F238E27FC236}">
                <a16:creationId xmlns="" xmlns:a16="http://schemas.microsoft.com/office/drawing/2014/main" id="{6DFDDC05-E00F-4DA7-8291-903F93D966F3}"/>
              </a:ext>
            </a:extLst>
          </p:cNvPr>
          <p:cNvSpPr/>
          <p:nvPr/>
        </p:nvSpPr>
        <p:spPr>
          <a:xfrm>
            <a:off x="4305836" y="5542366"/>
            <a:ext cx="6096000" cy="584775"/>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a:t>
            </a:r>
            <a:r>
              <a:rPr lang="en-US" sz="3200">
                <a:solidFill>
                  <a:srgbClr val="1C11AF"/>
                </a:solidFill>
                <a:latin typeface="Arial" panose="020B0604020202020204" pitchFamily="34" charset="0"/>
                <a:cs typeface="Arial" panose="020B0604020202020204" pitchFamily="34" charset="0"/>
              </a:rPr>
              <a:t>Thiếu nguồn lao động</a:t>
            </a:r>
            <a:r>
              <a:rPr lang="vi-VN" sz="3200">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 xmlns:a16="http://schemas.microsoft.com/office/drawing/2014/main" id="{49C75812-600F-47DD-BC0B-56838E58D35B}"/>
              </a:ext>
            </a:extLst>
          </p:cNvPr>
          <p:cNvSpPr/>
          <p:nvPr/>
        </p:nvSpPr>
        <p:spPr>
          <a:xfrm>
            <a:off x="4305836" y="6134034"/>
            <a:ext cx="6096000" cy="1077218"/>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Nguy cơ suy giảm dân số.</a:t>
            </a:r>
            <a:br>
              <a:rPr lang="vi-VN" sz="3200">
                <a:solidFill>
                  <a:srgbClr val="1C11AF"/>
                </a:solidFill>
                <a:latin typeface="Arial" panose="020B0604020202020204" pitchFamily="34" charset="0"/>
                <a:cs typeface="Arial" panose="020B0604020202020204" pitchFamily="34" charset="0"/>
              </a:rPr>
            </a:br>
            <a:endParaRPr lang="en-US" sz="3200">
              <a:solidFill>
                <a:srgbClr val="1C11AF"/>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 xmlns:a16="http://schemas.microsoft.com/office/drawing/2014/main" id="{03A983A2-9F24-4F23-975F-5CE1A587B550}"/>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05950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P spid="27" grpId="0"/>
      <p:bldP spid="28" grpId="0" animBg="1"/>
      <p:bldP spid="14"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CD36771-54BF-4E46-BBA9-A94F86796C17}"/>
              </a:ext>
            </a:extLst>
          </p:cNvPr>
          <p:cNvPicPr>
            <a:picLocks noChangeAspect="1"/>
          </p:cNvPicPr>
          <p:nvPr/>
        </p:nvPicPr>
        <p:blipFill rotWithShape="1">
          <a:blip r:embed="rId3"/>
          <a:srcRect t="3318"/>
          <a:stretch/>
        </p:blipFill>
        <p:spPr>
          <a:xfrm>
            <a:off x="2018804" y="1533273"/>
            <a:ext cx="8728363" cy="5225605"/>
          </a:xfrm>
          <a:prstGeom prst="rect">
            <a:avLst/>
          </a:prstGeom>
        </p:spPr>
      </p:pic>
      <p:sp>
        <p:nvSpPr>
          <p:cNvPr id="5" name="TextBox 4">
            <a:extLst>
              <a:ext uri="{FF2B5EF4-FFF2-40B4-BE49-F238E27FC236}">
                <a16:creationId xmlns="" xmlns:a16="http://schemas.microsoft.com/office/drawing/2014/main" id="{60BA4EBD-698D-48CA-B346-C22D1317DFF3}"/>
              </a:ext>
            </a:extLst>
          </p:cNvPr>
          <p:cNvSpPr txBox="1"/>
          <p:nvPr/>
        </p:nvSpPr>
        <p:spPr>
          <a:xfrm>
            <a:off x="344557" y="166255"/>
            <a:ext cx="11661396" cy="1200329"/>
          </a:xfrm>
          <a:prstGeom prst="rect">
            <a:avLst/>
          </a:prstGeom>
          <a:noFill/>
          <a:ln>
            <a:solidFill>
              <a:schemeClr val="accent1"/>
            </a:solidFill>
            <a:prstDash val="sysDash"/>
          </a:ln>
        </p:spPr>
        <p:txBody>
          <a:bodyPr wrap="square" rtlCol="0">
            <a:spAutoFit/>
          </a:bodyPr>
          <a:lstStyle/>
          <a:p>
            <a:r>
              <a:rPr lang="vi-VN" sz="2400">
                <a:solidFill>
                  <a:srgbClr val="1C11AF"/>
                </a:solidFill>
                <a:latin typeface="Arial" panose="020B0604020202020204" pitchFamily="34" charset="0"/>
                <a:cs typeface="Arial" panose="020B0604020202020204" pitchFamily="34" charset="0"/>
              </a:rPr>
              <a:t>Một quốc gia ở châu Âu cũng phải đối mặt với t</a:t>
            </a:r>
            <a:r>
              <a:rPr lang="en-US" sz="2400">
                <a:solidFill>
                  <a:srgbClr val="1C11AF"/>
                </a:solidFill>
                <a:latin typeface="Arial" panose="020B0604020202020204" pitchFamily="34" charset="0"/>
                <a:cs typeface="Arial" panose="020B0604020202020204" pitchFamily="34" charset="0"/>
              </a:rPr>
              <a:t>ì</a:t>
            </a:r>
            <a:r>
              <a:rPr lang="vi-VN" sz="2400">
                <a:solidFill>
                  <a:srgbClr val="1C11AF"/>
                </a:solidFill>
                <a:latin typeface="Arial" panose="020B0604020202020204" pitchFamily="34" charset="0"/>
                <a:cs typeface="Arial" panose="020B0604020202020204" pitchFamily="34" charset="0"/>
              </a:rPr>
              <a:t>nh trạng già hóa dân số đang diễn ra nhanh chóng, đó là Thụy Điển. Theo dự báo, trong hai thập kỷ tới, số người trên 80 tuổi ở Thụy Điển sẽ tăng từ khoảng 500.000 - 800.000 người</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135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FCAE48EF-CA75-4DAF-BDEB-343548967945}"/>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 xmlns:a16="http://schemas.microsoft.com/office/drawing/2014/main"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F9008031-60ED-4818-BFC8-7D24EAA9E7B1}"/>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 xmlns:a16="http://schemas.microsoft.com/office/drawing/2014/main"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 xmlns:a16="http://schemas.microsoft.com/office/drawing/2014/main"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 xmlns:a16="http://schemas.microsoft.com/office/drawing/2014/main"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 xmlns:a16="http://schemas.microsoft.com/office/drawing/2014/main" id="{1F1BA47D-7F9A-477E-90FE-6F1871E620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 xmlns:a16="http://schemas.microsoft.com/office/drawing/2014/main" id="{57D3DAD8-1B9A-499A-A0FB-EDAEFD39D183}"/>
              </a:ext>
            </a:extLst>
          </p:cNvPr>
          <p:cNvGrpSpPr/>
          <p:nvPr/>
        </p:nvGrpSpPr>
        <p:grpSpPr>
          <a:xfrm>
            <a:off x="1446173" y="996201"/>
            <a:ext cx="9282771" cy="5987696"/>
            <a:chOff x="1446173" y="996201"/>
            <a:chExt cx="9282771" cy="5987696"/>
          </a:xfrm>
        </p:grpSpPr>
        <p:sp>
          <p:nvSpPr>
            <p:cNvPr id="2" name="Explosion: 8 Points 1">
              <a:extLst>
                <a:ext uri="{FF2B5EF4-FFF2-40B4-BE49-F238E27FC236}">
                  <a16:creationId xmlns="" xmlns:a16="http://schemas.microsoft.com/office/drawing/2014/main" id="{4CBDFCEE-27D8-46A6-8DD7-DA825BFC574E}"/>
                </a:ext>
              </a:extLst>
            </p:cNvPr>
            <p:cNvSpPr/>
            <p:nvPr/>
          </p:nvSpPr>
          <p:spPr>
            <a:xfrm>
              <a:off x="1446173" y="996201"/>
              <a:ext cx="9282771" cy="5987696"/>
            </a:xfrm>
            <a:prstGeom prst="irregularSeal1">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370B4985-892C-43A4-A7E2-2A81EC2390FC}"/>
                </a:ext>
              </a:extLst>
            </p:cNvPr>
            <p:cNvSpPr txBox="1"/>
            <p:nvPr/>
          </p:nvSpPr>
          <p:spPr>
            <a:xfrm>
              <a:off x="3387157" y="3045839"/>
              <a:ext cx="5804453" cy="1569660"/>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Để giải quyết vấn đề già hóa dân số các quốc gia Châu Âu đã có những biện pháp gì?</a:t>
              </a:r>
            </a:p>
          </p:txBody>
        </p:sp>
      </p:grpSp>
      <p:pic>
        <p:nvPicPr>
          <p:cNvPr id="13" name="Picture 12">
            <a:extLst>
              <a:ext uri="{FF2B5EF4-FFF2-40B4-BE49-F238E27FC236}">
                <a16:creationId xmlns="" xmlns:a16="http://schemas.microsoft.com/office/drawing/2014/main" id="{61172DDD-DAFD-4497-BF96-E5455C1B8376}"/>
              </a:ext>
            </a:extLst>
          </p:cNvPr>
          <p:cNvPicPr>
            <a:picLocks noChangeAspect="1"/>
          </p:cNvPicPr>
          <p:nvPr/>
        </p:nvPicPr>
        <p:blipFill>
          <a:blip r:embed="rId4"/>
          <a:stretch>
            <a:fillRect/>
          </a:stretch>
        </p:blipFill>
        <p:spPr>
          <a:xfrm>
            <a:off x="1275651" y="1236010"/>
            <a:ext cx="9188206" cy="5203266"/>
          </a:xfrm>
          <a:prstGeom prst="rect">
            <a:avLst/>
          </a:prstGeom>
        </p:spPr>
      </p:pic>
      <p:pic>
        <p:nvPicPr>
          <p:cNvPr id="14" name="Picture 13">
            <a:extLst>
              <a:ext uri="{FF2B5EF4-FFF2-40B4-BE49-F238E27FC236}">
                <a16:creationId xmlns="" xmlns:a16="http://schemas.microsoft.com/office/drawing/2014/main" id="{B18F2CB8-E149-42A4-A1D3-1A9E9A7F5119}"/>
              </a:ext>
            </a:extLst>
          </p:cNvPr>
          <p:cNvPicPr>
            <a:picLocks noChangeAspect="1"/>
          </p:cNvPicPr>
          <p:nvPr/>
        </p:nvPicPr>
        <p:blipFill rotWithShape="1">
          <a:blip r:embed="rId5"/>
          <a:srcRect l="49250" t="16517" r="40417" b="67812"/>
          <a:stretch/>
        </p:blipFill>
        <p:spPr>
          <a:xfrm>
            <a:off x="10932160" y="84147"/>
            <a:ext cx="1259840" cy="1074695"/>
          </a:xfrm>
          <a:prstGeom prst="rect">
            <a:avLst/>
          </a:prstGeom>
        </p:spPr>
      </p:pic>
    </p:spTree>
    <p:extLst>
      <p:ext uri="{BB962C8B-B14F-4D97-AF65-F5344CB8AC3E}">
        <p14:creationId xmlns:p14="http://schemas.microsoft.com/office/powerpoint/2010/main" val="27779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FCAE48EF-CA75-4DAF-BDEB-343548967945}"/>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 xmlns:a16="http://schemas.microsoft.com/office/drawing/2014/main"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F9008031-60ED-4818-BFC8-7D24EAA9E7B1}"/>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 xmlns:a16="http://schemas.microsoft.com/office/drawing/2014/main"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 xmlns:a16="http://schemas.microsoft.com/office/drawing/2014/main"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 xmlns:a16="http://schemas.microsoft.com/office/drawing/2014/main"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 xmlns:a16="http://schemas.microsoft.com/office/drawing/2014/main" id="{1F1BA47D-7F9A-477E-90FE-6F1871E620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sp>
        <p:nvSpPr>
          <p:cNvPr id="12" name="Rectangle 11">
            <a:extLst>
              <a:ext uri="{FF2B5EF4-FFF2-40B4-BE49-F238E27FC236}">
                <a16:creationId xmlns="" xmlns:a16="http://schemas.microsoft.com/office/drawing/2014/main" id="{3DA6FD09-7C14-4C74-A4B4-A7C37E1CC20F}"/>
              </a:ext>
            </a:extLst>
          </p:cNvPr>
          <p:cNvSpPr/>
          <p:nvPr/>
        </p:nvSpPr>
        <p:spPr>
          <a:xfrm>
            <a:off x="724014" y="1945318"/>
            <a:ext cx="11582400" cy="2401748"/>
          </a:xfrm>
          <a:prstGeom prst="rect">
            <a:avLst/>
          </a:prstGeom>
        </p:spPr>
        <p:txBody>
          <a:bodyPr wrap="square">
            <a:spAutoFit/>
          </a:bodyPr>
          <a:lstStyle/>
          <a:p>
            <a:pPr indent="180340" algn="just">
              <a:lnSpc>
                <a:spcPct val="120000"/>
              </a:lnSpc>
              <a:spcAft>
                <a:spcPts val="0"/>
              </a:spcAft>
            </a:pPr>
            <a:r>
              <a:rPr lang="vi-VN" sz="3200">
                <a:solidFill>
                  <a:srgbClr val="1C11AF"/>
                </a:solidFill>
                <a:latin typeface="Arial" panose="020B0604020202020204" pitchFamily="34" charset="0"/>
                <a:ea typeface="Times New Roman" panose="02020603050405020304" pitchFamily="18" charset="0"/>
                <a:cs typeface="Arial" panose="020B0604020202020204" pitchFamily="34" charset="0"/>
              </a:rPr>
              <a:t>- Số dân 74</a:t>
            </a:r>
            <a:r>
              <a:rPr lang="en-US" sz="3200">
                <a:solidFill>
                  <a:srgbClr val="1C11AF"/>
                </a:solidFill>
                <a:latin typeface="Arial" panose="020B0604020202020204" pitchFamily="34" charset="0"/>
                <a:ea typeface="Times New Roman" panose="02020603050405020304" pitchFamily="18" charset="0"/>
                <a:cs typeface="Arial" panose="020B0604020202020204" pitchFamily="34" charset="0"/>
              </a:rPr>
              <a:t>7</a:t>
            </a:r>
            <a:r>
              <a:rPr lang="vi-VN" sz="3200">
                <a:solidFill>
                  <a:srgbClr val="1C11AF"/>
                </a:solidFill>
                <a:latin typeface="Arial" panose="020B0604020202020204" pitchFamily="34" charset="0"/>
                <a:ea typeface="Times New Roman" panose="02020603050405020304" pitchFamily="18" charset="0"/>
                <a:cs typeface="Arial" panose="020B0604020202020204" pitchFamily="34" charset="0"/>
              </a:rPr>
              <a:t> triệu người (20</a:t>
            </a:r>
            <a:r>
              <a:rPr lang="en-US" sz="3200">
                <a:solidFill>
                  <a:srgbClr val="1C11AF"/>
                </a:solidFill>
                <a:latin typeface="Arial" panose="020B0604020202020204" pitchFamily="34" charset="0"/>
                <a:ea typeface="Times New Roman" panose="02020603050405020304" pitchFamily="18" charset="0"/>
                <a:cs typeface="Arial" panose="020B0604020202020204" pitchFamily="34" charset="0"/>
              </a:rPr>
              <a:t>20)</a:t>
            </a:r>
          </a:p>
          <a:p>
            <a:pPr algn="just">
              <a:lnSpc>
                <a:spcPct val="120000"/>
              </a:lnSpc>
              <a:spcAft>
                <a:spcPts val="0"/>
              </a:spcAft>
            </a:pPr>
            <a:r>
              <a:rPr lang="en-US" sz="3200">
                <a:solidFill>
                  <a:srgbClr val="1C11AF"/>
                </a:solidFill>
                <a:latin typeface="Arial" panose="020B0604020202020204" pitchFamily="34" charset="0"/>
                <a:ea typeface="Times New Roman" panose="02020603050405020304" pitchFamily="18" charset="0"/>
                <a:cs typeface="Arial" panose="020B0604020202020204" pitchFamily="34" charset="0"/>
              </a:rPr>
              <a:t>  - Cơ cấu dân số già: tỉ lệ gia tăng tự nhiên âm.</a:t>
            </a:r>
          </a:p>
          <a:p>
            <a:pPr algn="just">
              <a:lnSpc>
                <a:spcPct val="120000"/>
              </a:lnSpc>
              <a:spcAft>
                <a:spcPts val="0"/>
              </a:spcAft>
            </a:pPr>
            <a:r>
              <a:rPr lang="en-US" sz="3200">
                <a:solidFill>
                  <a:srgbClr val="1C11AF"/>
                </a:solidFill>
                <a:latin typeface="Arial" panose="020B0604020202020204" pitchFamily="34" charset="0"/>
                <a:cs typeface="Arial" panose="020B0604020202020204" pitchFamily="34" charset="0"/>
              </a:rPr>
              <a:t>  - Cơ cấu dân số theo giới tính nữ nhiều hơn nam</a:t>
            </a:r>
          </a:p>
          <a:p>
            <a:pPr algn="just">
              <a:lnSpc>
                <a:spcPct val="120000"/>
              </a:lnSpc>
              <a:spcAft>
                <a:spcPts val="0"/>
              </a:spcAft>
            </a:pPr>
            <a:r>
              <a:rPr lang="en-US" sz="3200">
                <a:solidFill>
                  <a:srgbClr val="1C11AF"/>
                </a:solidFill>
                <a:latin typeface="Arial" panose="020B0604020202020204" pitchFamily="34" charset="0"/>
                <a:cs typeface="Arial" panose="020B0604020202020204" pitchFamily="34" charset="0"/>
              </a:rPr>
              <a:t>  - Dân cư châu Âu có trình độ học vấn cao</a:t>
            </a:r>
          </a:p>
        </p:txBody>
      </p:sp>
      <p:pic>
        <p:nvPicPr>
          <p:cNvPr id="13" name="Picture 12" descr="book9">
            <a:extLst>
              <a:ext uri="{FF2B5EF4-FFF2-40B4-BE49-F238E27FC236}">
                <a16:creationId xmlns="" xmlns:a16="http://schemas.microsoft.com/office/drawing/2014/main" id="{28A35CA7-05EE-4E0C-97DC-56855F97F38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2377" y="1145312"/>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 xmlns:a16="http://schemas.microsoft.com/office/drawing/2014/main" id="{43CAC321-60E8-456B-BD4C-A1EF58D68488}"/>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158081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43D1873B-5A42-487D-8680-DAAF173AA9B9}"/>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4" name="Picture 3" descr="Icon&#10;&#10;Description automatically generated">
            <a:extLst>
              <a:ext uri="{FF2B5EF4-FFF2-40B4-BE49-F238E27FC236}">
                <a16:creationId xmlns="" xmlns:a16="http://schemas.microsoft.com/office/drawing/2014/main" id="{ADD417B5-823D-4DE3-ABB1-4F61C2C99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5" name="Picture 4">
            <a:extLst>
              <a:ext uri="{FF2B5EF4-FFF2-40B4-BE49-F238E27FC236}">
                <a16:creationId xmlns="" xmlns:a16="http://schemas.microsoft.com/office/drawing/2014/main" id="{256F4C76-EA2D-46F8-94B5-61F6123935CC}"/>
              </a:ext>
            </a:extLst>
          </p:cNvPr>
          <p:cNvPicPr>
            <a:picLocks noChangeAspect="1"/>
          </p:cNvPicPr>
          <p:nvPr/>
        </p:nvPicPr>
        <p:blipFill rotWithShape="1">
          <a:blip r:embed="rId5"/>
          <a:srcRect t="567"/>
          <a:stretch/>
        </p:blipFill>
        <p:spPr>
          <a:xfrm>
            <a:off x="5989122" y="550181"/>
            <a:ext cx="5708073" cy="5814324"/>
          </a:xfrm>
          <a:prstGeom prst="rect">
            <a:avLst/>
          </a:prstGeom>
        </p:spPr>
      </p:pic>
      <p:grpSp>
        <p:nvGrpSpPr>
          <p:cNvPr id="6" name="Group 5">
            <a:extLst>
              <a:ext uri="{FF2B5EF4-FFF2-40B4-BE49-F238E27FC236}">
                <a16:creationId xmlns="" xmlns:a16="http://schemas.microsoft.com/office/drawing/2014/main" id="{F9D76138-1EC1-48FA-B9B6-9368DFC87AA8}"/>
              </a:ext>
            </a:extLst>
          </p:cNvPr>
          <p:cNvGrpSpPr/>
          <p:nvPr/>
        </p:nvGrpSpPr>
        <p:grpSpPr>
          <a:xfrm>
            <a:off x="1473183" y="45059"/>
            <a:ext cx="4001342" cy="872949"/>
            <a:chOff x="1133366" y="2220084"/>
            <a:chExt cx="5681780" cy="914400"/>
          </a:xfrm>
          <a:solidFill>
            <a:schemeClr val="accent2">
              <a:lumMod val="20000"/>
              <a:lumOff val="80000"/>
            </a:schemeClr>
          </a:solidFill>
        </p:grpSpPr>
        <p:sp>
          <p:nvSpPr>
            <p:cNvPr id="7" name="Arrow: Pentagon 6">
              <a:extLst>
                <a:ext uri="{FF2B5EF4-FFF2-40B4-BE49-F238E27FC236}">
                  <a16:creationId xmlns="" xmlns:a16="http://schemas.microsoft.com/office/drawing/2014/main" id="{054444B4-1C19-46F1-9B86-9A77F63C6F6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 xmlns:a16="http://schemas.microsoft.com/office/drawing/2014/main" id="{8B4A6745-12BF-408E-B93A-7368D51D032A}"/>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 xmlns:a16="http://schemas.microsoft.com/office/drawing/2014/main" id="{509D8CE1-E261-46E7-A16B-CD490C15B913}"/>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10" name="Arrow: Pentagon 9">
            <a:extLst>
              <a:ext uri="{FF2B5EF4-FFF2-40B4-BE49-F238E27FC236}">
                <a16:creationId xmlns="" xmlns:a16="http://schemas.microsoft.com/office/drawing/2014/main" id="{0FF91016-9C10-4E0A-B32B-BBAC3BF34BDD}"/>
              </a:ext>
            </a:extLst>
          </p:cNvPr>
          <p:cNvSpPr/>
          <p:nvPr/>
        </p:nvSpPr>
        <p:spPr>
          <a:xfrm>
            <a:off x="1363363" y="421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1" name="Isosceles Triangle 10">
            <a:extLst>
              <a:ext uri="{FF2B5EF4-FFF2-40B4-BE49-F238E27FC236}">
                <a16:creationId xmlns="" xmlns:a16="http://schemas.microsoft.com/office/drawing/2014/main" id="{8F9F6C8B-1EA5-4A0F-861D-0F4BC73FAEB0}"/>
              </a:ext>
            </a:extLst>
          </p:cNvPr>
          <p:cNvSpPr/>
          <p:nvPr/>
        </p:nvSpPr>
        <p:spPr>
          <a:xfrm rot="5400000">
            <a:off x="2354095" y="3495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CD2B60EE-4A10-44BE-802A-D44D8903B5E7}"/>
              </a:ext>
            </a:extLst>
          </p:cNvPr>
          <p:cNvSpPr txBox="1"/>
          <p:nvPr/>
        </p:nvSpPr>
        <p:spPr>
          <a:xfrm>
            <a:off x="5989122" y="6437779"/>
            <a:ext cx="5981205"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tỉ lệ dân đô thị và một số đô thị ở Châu Âu</a:t>
            </a:r>
          </a:p>
        </p:txBody>
      </p:sp>
      <p:sp>
        <p:nvSpPr>
          <p:cNvPr id="13" name="Explosion: 8 Points 12">
            <a:extLst>
              <a:ext uri="{FF2B5EF4-FFF2-40B4-BE49-F238E27FC236}">
                <a16:creationId xmlns="" xmlns:a16="http://schemas.microsoft.com/office/drawing/2014/main" id="{1E85BC8C-CE43-4152-93BB-2A36E1A469DB}"/>
              </a:ext>
            </a:extLst>
          </p:cNvPr>
          <p:cNvSpPr/>
          <p:nvPr/>
        </p:nvSpPr>
        <p:spPr>
          <a:xfrm>
            <a:off x="522515" y="2068755"/>
            <a:ext cx="4952010" cy="3650676"/>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Đô thị hóa </a:t>
            </a:r>
          </a:p>
          <a:p>
            <a:pPr algn="ctr"/>
            <a:r>
              <a:rPr lang="en-US" sz="3600" b="1">
                <a:solidFill>
                  <a:srgbClr val="FFFF00"/>
                </a:solidFill>
                <a:latin typeface="Arial" panose="020B0604020202020204" pitchFamily="34" charset="0"/>
                <a:cs typeface="Arial" panose="020B0604020202020204" pitchFamily="34" charset="0"/>
              </a:rPr>
              <a:t>là gì?</a:t>
            </a:r>
          </a:p>
        </p:txBody>
      </p:sp>
      <p:sp>
        <p:nvSpPr>
          <p:cNvPr id="14" name="Rectangle 8">
            <a:extLst>
              <a:ext uri="{FF2B5EF4-FFF2-40B4-BE49-F238E27FC236}">
                <a16:creationId xmlns="" xmlns:a16="http://schemas.microsoft.com/office/drawing/2014/main" id="{2855DA55-BA45-4263-9524-A7E6FF7E3ECF}"/>
              </a:ext>
            </a:extLst>
          </p:cNvPr>
          <p:cNvSpPr>
            <a:spLocks noChangeArrowheads="1"/>
          </p:cNvSpPr>
          <p:nvPr/>
        </p:nvSpPr>
        <p:spPr bwMode="auto">
          <a:xfrm>
            <a:off x="99500" y="1679464"/>
            <a:ext cx="5996500" cy="2862322"/>
          </a:xfrm>
          <a:prstGeom prst="rect">
            <a:avLst/>
          </a:prstGeom>
          <a:solidFill>
            <a:srgbClr val="F9FECE"/>
          </a:solidFill>
          <a:ln w="9525">
            <a:solidFill>
              <a:srgbClr val="0070C0"/>
            </a:solidFill>
            <a:prstDash val="sysDash"/>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hóa</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Quá</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trình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biến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đổi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về</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các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lực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lượng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sản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xuất</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trí</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dân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cư</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những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vùng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không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phải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thành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a:t>
            </a:r>
          </a:p>
        </p:txBody>
      </p:sp>
    </p:spTree>
    <p:extLst>
      <p:ext uri="{BB962C8B-B14F-4D97-AF65-F5344CB8AC3E}">
        <p14:creationId xmlns:p14="http://schemas.microsoft.com/office/powerpoint/2010/main" val="394319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3" grpId="0" animBg="1"/>
      <p:bldP spid="13" grpId="1"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C4A205F-F0D2-4D58-99B2-EBD9F0FDB87E}"/>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4" name="Picture 3" descr="Icon&#10;&#10;Description automatically generated">
            <a:extLst>
              <a:ext uri="{FF2B5EF4-FFF2-40B4-BE49-F238E27FC236}">
                <a16:creationId xmlns="" xmlns:a16="http://schemas.microsoft.com/office/drawing/2014/main" id="{94C2771F-7B09-4E22-9F02-7924F80932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5" name="Picture 4">
            <a:extLst>
              <a:ext uri="{FF2B5EF4-FFF2-40B4-BE49-F238E27FC236}">
                <a16:creationId xmlns="" xmlns:a16="http://schemas.microsoft.com/office/drawing/2014/main" id="{468217B7-0C0C-4667-9308-34982F5DED1E}"/>
              </a:ext>
            </a:extLst>
          </p:cNvPr>
          <p:cNvPicPr>
            <a:picLocks noChangeAspect="1"/>
          </p:cNvPicPr>
          <p:nvPr/>
        </p:nvPicPr>
        <p:blipFill rotWithShape="1">
          <a:blip r:embed="rId5"/>
          <a:srcRect t="567"/>
          <a:stretch/>
        </p:blipFill>
        <p:spPr>
          <a:xfrm>
            <a:off x="5989122" y="550181"/>
            <a:ext cx="5708073" cy="5814324"/>
          </a:xfrm>
          <a:prstGeom prst="rect">
            <a:avLst/>
          </a:prstGeom>
        </p:spPr>
      </p:pic>
      <p:grpSp>
        <p:nvGrpSpPr>
          <p:cNvPr id="6" name="Group 5">
            <a:extLst>
              <a:ext uri="{FF2B5EF4-FFF2-40B4-BE49-F238E27FC236}">
                <a16:creationId xmlns="" xmlns:a16="http://schemas.microsoft.com/office/drawing/2014/main" id="{7A16AF22-734A-4456-A0B9-255020BDD483}"/>
              </a:ext>
            </a:extLst>
          </p:cNvPr>
          <p:cNvGrpSpPr/>
          <p:nvPr/>
        </p:nvGrpSpPr>
        <p:grpSpPr>
          <a:xfrm>
            <a:off x="1473183" y="45059"/>
            <a:ext cx="4001342" cy="872949"/>
            <a:chOff x="1133366" y="2220084"/>
            <a:chExt cx="5681780" cy="914400"/>
          </a:xfrm>
          <a:solidFill>
            <a:schemeClr val="accent2">
              <a:lumMod val="40000"/>
              <a:lumOff val="60000"/>
            </a:schemeClr>
          </a:solidFill>
        </p:grpSpPr>
        <p:sp>
          <p:nvSpPr>
            <p:cNvPr id="7" name="Arrow: Pentagon 6">
              <a:extLst>
                <a:ext uri="{FF2B5EF4-FFF2-40B4-BE49-F238E27FC236}">
                  <a16:creationId xmlns="" xmlns:a16="http://schemas.microsoft.com/office/drawing/2014/main" id="{83276187-180D-453B-916B-AC0C2765DA6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 xmlns:a16="http://schemas.microsoft.com/office/drawing/2014/main" id="{8C5ED459-0854-4133-A2EC-1EE12F99AF1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 xmlns:a16="http://schemas.microsoft.com/office/drawing/2014/main" id="{BF8B8A2F-E63B-45B2-A738-30DA32787B6B}"/>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10" name="Arrow: Pentagon 9">
            <a:extLst>
              <a:ext uri="{FF2B5EF4-FFF2-40B4-BE49-F238E27FC236}">
                <a16:creationId xmlns="" xmlns:a16="http://schemas.microsoft.com/office/drawing/2014/main" id="{A10F4F8C-ADD0-4E64-B72C-BFA23E69B1AA}"/>
              </a:ext>
            </a:extLst>
          </p:cNvPr>
          <p:cNvSpPr/>
          <p:nvPr/>
        </p:nvSpPr>
        <p:spPr>
          <a:xfrm>
            <a:off x="1363363" y="421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1" name="Isosceles Triangle 10">
            <a:extLst>
              <a:ext uri="{FF2B5EF4-FFF2-40B4-BE49-F238E27FC236}">
                <a16:creationId xmlns="" xmlns:a16="http://schemas.microsoft.com/office/drawing/2014/main" id="{2D0E6DFD-BF02-461A-8185-308BCD3312D5}"/>
              </a:ext>
            </a:extLst>
          </p:cNvPr>
          <p:cNvSpPr/>
          <p:nvPr/>
        </p:nvSpPr>
        <p:spPr>
          <a:xfrm rot="5400000">
            <a:off x="2354095" y="3495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555F9126-3F51-4AD2-BEC3-6304CBAA67AB}"/>
              </a:ext>
            </a:extLst>
          </p:cNvPr>
          <p:cNvSpPr txBox="1"/>
          <p:nvPr/>
        </p:nvSpPr>
        <p:spPr>
          <a:xfrm>
            <a:off x="5989122" y="6437779"/>
            <a:ext cx="5981205"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tỉ lệ dân đô thị và một số đô thị ở Châu Âu</a:t>
            </a:r>
          </a:p>
        </p:txBody>
      </p:sp>
      <p:grpSp>
        <p:nvGrpSpPr>
          <p:cNvPr id="15" name="Group 14">
            <a:extLst>
              <a:ext uri="{FF2B5EF4-FFF2-40B4-BE49-F238E27FC236}">
                <a16:creationId xmlns="" xmlns:a16="http://schemas.microsoft.com/office/drawing/2014/main" id="{10950B47-3E49-40F9-B331-9C95F734150A}"/>
              </a:ext>
            </a:extLst>
          </p:cNvPr>
          <p:cNvGrpSpPr/>
          <p:nvPr/>
        </p:nvGrpSpPr>
        <p:grpSpPr>
          <a:xfrm>
            <a:off x="-180619" y="2055526"/>
            <a:ext cx="6638307" cy="1983179"/>
            <a:chOff x="-180619" y="2055526"/>
            <a:chExt cx="6638307" cy="1983179"/>
          </a:xfrm>
        </p:grpSpPr>
        <p:sp>
          <p:nvSpPr>
            <p:cNvPr id="3" name="Speech Bubble: Rectangle with Corners Rounded 2">
              <a:extLst>
                <a:ext uri="{FF2B5EF4-FFF2-40B4-BE49-F238E27FC236}">
                  <a16:creationId xmlns="" xmlns:a16="http://schemas.microsoft.com/office/drawing/2014/main" id="{1EF6A313-B64C-4E97-BF35-6B6DDE88BD45}"/>
                </a:ext>
              </a:extLst>
            </p:cNvPr>
            <p:cNvSpPr/>
            <p:nvPr/>
          </p:nvSpPr>
          <p:spPr>
            <a:xfrm>
              <a:off x="58483" y="2055526"/>
              <a:ext cx="6160102" cy="1983179"/>
            </a:xfrm>
            <a:prstGeom prst="wedgeRoundRectCallout">
              <a:avLst>
                <a:gd name="adj1" fmla="val -39208"/>
                <a:gd name="adj2" fmla="val 104234"/>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D103CB80-34AE-48A9-9984-335354BDFCDB}"/>
                </a:ext>
              </a:extLst>
            </p:cNvPr>
            <p:cNvSpPr txBox="1"/>
            <p:nvPr/>
          </p:nvSpPr>
          <p:spPr>
            <a:xfrm>
              <a:off x="-180619" y="2283633"/>
              <a:ext cx="6638307" cy="1754326"/>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Đọc thông tin mục 2 cho biết </a:t>
              </a:r>
            </a:p>
            <a:p>
              <a:pPr algn="ctr"/>
              <a:r>
                <a:rPr lang="en-US" sz="3600">
                  <a:solidFill>
                    <a:srgbClr val="00B050"/>
                  </a:solidFill>
                  <a:latin typeface="Arial" panose="020B0604020202020204" pitchFamily="34" charset="0"/>
                  <a:cs typeface="Arial" panose="020B0604020202020204" pitchFamily="34" charset="0"/>
                </a:rPr>
                <a:t>các đặc điểm của đô thị hóa</a:t>
              </a:r>
            </a:p>
            <a:p>
              <a:pPr algn="ctr"/>
              <a:r>
                <a:rPr lang="en-US" sz="3600">
                  <a:solidFill>
                    <a:srgbClr val="00B050"/>
                  </a:solidFill>
                  <a:latin typeface="Arial" panose="020B0604020202020204" pitchFamily="34" charset="0"/>
                  <a:cs typeface="Arial" panose="020B0604020202020204" pitchFamily="34" charset="0"/>
                </a:rPr>
                <a:t> ở Châu Âu?</a:t>
              </a:r>
            </a:p>
          </p:txBody>
        </p:sp>
      </p:grpSp>
      <p:pic>
        <p:nvPicPr>
          <p:cNvPr id="14" name="Picture 13">
            <a:extLst>
              <a:ext uri="{FF2B5EF4-FFF2-40B4-BE49-F238E27FC236}">
                <a16:creationId xmlns="" xmlns:a16="http://schemas.microsoft.com/office/drawing/2014/main" id="{6C52BDE2-8C75-4B64-B706-F081A4D786DD}"/>
              </a:ext>
            </a:extLst>
          </p:cNvPr>
          <p:cNvPicPr>
            <a:picLocks noChangeAspect="1"/>
          </p:cNvPicPr>
          <p:nvPr/>
        </p:nvPicPr>
        <p:blipFill rotWithShape="1">
          <a:blip r:embed="rId6"/>
          <a:srcRect l="39749" t="43556" r="43417" b="27111"/>
          <a:stretch/>
        </p:blipFill>
        <p:spPr>
          <a:xfrm>
            <a:off x="149547" y="5284052"/>
            <a:ext cx="1550893" cy="1520182"/>
          </a:xfrm>
          <a:prstGeom prst="rect">
            <a:avLst/>
          </a:prstGeom>
        </p:spPr>
      </p:pic>
    </p:spTree>
    <p:extLst>
      <p:ext uri="{BB962C8B-B14F-4D97-AF65-F5344CB8AC3E}">
        <p14:creationId xmlns:p14="http://schemas.microsoft.com/office/powerpoint/2010/main" val="317329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 xmlns:a16="http://schemas.microsoft.com/office/drawing/2014/main"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0" name="TextBox 9">
            <a:extLst>
              <a:ext uri="{FF2B5EF4-FFF2-40B4-BE49-F238E27FC236}">
                <a16:creationId xmlns="" xmlns:a16="http://schemas.microsoft.com/office/drawing/2014/main" id="{D06261F0-1B62-45A2-B71B-BDB0E2B6F410}"/>
              </a:ext>
            </a:extLst>
          </p:cNvPr>
          <p:cNvSpPr txBox="1"/>
          <p:nvPr/>
        </p:nvSpPr>
        <p:spPr>
          <a:xfrm>
            <a:off x="1637560"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dirty="0">
                <a:solidFill>
                  <a:srgbClr val="1C11AF"/>
                </a:solidFill>
                <a:latin typeface="Arial" panose="020B0604020202020204" pitchFamily="34" charset="0"/>
                <a:cs typeface="Arial" panose="020B0604020202020204" pitchFamily="34" charset="0"/>
              </a:rPr>
              <a:t>- ĐTH </a:t>
            </a:r>
            <a:r>
              <a:rPr lang="en-US" sz="3600" dirty="0" err="1">
                <a:solidFill>
                  <a:srgbClr val="1C11AF"/>
                </a:solidFill>
                <a:latin typeface="Arial" panose="020B0604020202020204" pitchFamily="34" charset="0"/>
                <a:cs typeface="Arial" panose="020B0604020202020204" pitchFamily="34" charset="0"/>
              </a:rPr>
              <a:t>diễn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ra</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sớm</a:t>
            </a:r>
            <a:endParaRPr lang="en-US" sz="3600" dirty="0">
              <a:solidFill>
                <a:srgbClr val="1C11AF"/>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 xmlns:a16="http://schemas.microsoft.com/office/drawing/2014/main" id="{C2BAA20B-6FA9-4E85-A608-E3F7D47F3A5C}"/>
              </a:ext>
            </a:extLst>
          </p:cNvPr>
          <p:cNvSpPr/>
          <p:nvPr/>
        </p:nvSpPr>
        <p:spPr>
          <a:xfrm>
            <a:off x="238539" y="1698094"/>
            <a:ext cx="12248866" cy="1323439"/>
          </a:xfrm>
          <a:prstGeom prst="rect">
            <a:avLst/>
          </a:prstGeom>
        </p:spPr>
        <p:txBody>
          <a:bodyPr wrap="none">
            <a:spAutoFit/>
          </a:bodyPr>
          <a:lstStyle/>
          <a:p>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Quá</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trình</a:t>
            </a:r>
            <a:r>
              <a:rPr lang="en-US" sz="4000" dirty="0">
                <a:solidFill>
                  <a:srgbClr val="002060"/>
                </a:solidFill>
                <a:latin typeface="Arial" panose="020B0604020202020204" pitchFamily="34" charset="0"/>
                <a:cs typeface="Arial" panose="020B0604020202020204" pitchFamily="34" charset="0"/>
              </a:rPr>
              <a:t> ĐTH </a:t>
            </a:r>
            <a:r>
              <a:rPr lang="en-US" sz="4000" dirty="0" err="1">
                <a:solidFill>
                  <a:srgbClr val="002060"/>
                </a:solidFill>
                <a:latin typeface="Arial" panose="020B0604020202020204" pitchFamily="34" charset="0"/>
                <a:cs typeface="Arial" panose="020B0604020202020204" pitchFamily="34" charset="0"/>
              </a:rPr>
              <a:t>phát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triển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mạnh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mẽ</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cuối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thế</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kỉ</a:t>
            </a:r>
            <a:r>
              <a:rPr lang="en-US" sz="4000" dirty="0">
                <a:solidFill>
                  <a:srgbClr val="002060"/>
                </a:solidFill>
                <a:latin typeface="Arial" panose="020B0604020202020204" pitchFamily="34" charset="0"/>
                <a:cs typeface="Arial" panose="020B0604020202020204" pitchFamily="34" charset="0"/>
              </a:rPr>
              <a:t> XVIII </a:t>
            </a:r>
          </a:p>
          <a:p>
            <a:r>
              <a:rPr lang="en-US" sz="4000" dirty="0" err="1">
                <a:solidFill>
                  <a:srgbClr val="002060"/>
                </a:solidFill>
                <a:latin typeface="Arial" panose="020B0604020202020204" pitchFamily="34" charset="0"/>
                <a:cs typeface="Arial" panose="020B0604020202020204" pitchFamily="34" charset="0"/>
              </a:rPr>
              <a:t>gắn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liền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với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sự</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ra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đời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của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cách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mạng</a:t>
            </a:r>
            <a:r>
              <a:rPr lang="en-US" sz="4000" dirty="0">
                <a:solidFill>
                  <a:srgbClr val="002060"/>
                </a:solidFill>
                <a:latin typeface="Arial" panose="020B0604020202020204" pitchFamily="34" charset="0"/>
                <a:cs typeface="Arial" panose="020B0604020202020204" pitchFamily="34" charset="0"/>
              </a:rPr>
              <a:t> CN </a:t>
            </a:r>
            <a:r>
              <a:rPr lang="en-US" sz="4000" dirty="0" err="1">
                <a:solidFill>
                  <a:srgbClr val="002060"/>
                </a:solidFill>
                <a:latin typeface="Arial" panose="020B0604020202020204" pitchFamily="34" charset="0"/>
                <a:cs typeface="Arial" panose="020B0604020202020204" pitchFamily="34" charset="0"/>
              </a:rPr>
              <a:t>Anh</a:t>
            </a:r>
            <a:endParaRPr lang="en-US" sz="4000" dirty="0">
              <a:solidFill>
                <a:srgbClr val="00206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 xmlns:a16="http://schemas.microsoft.com/office/drawing/2014/main" id="{BCCA6CEE-B184-479C-B715-799A335835DD}"/>
              </a:ext>
            </a:extLst>
          </p:cNvPr>
          <p:cNvSpPr/>
          <p:nvPr/>
        </p:nvSpPr>
        <p:spPr>
          <a:xfrm>
            <a:off x="238539" y="3145183"/>
            <a:ext cx="12436563" cy="1323439"/>
          </a:xfrm>
          <a:prstGeom prst="rect">
            <a:avLst/>
          </a:prstGeom>
        </p:spPr>
        <p:txBody>
          <a:bodyPr wrap="square">
            <a:spAutoFit/>
          </a:bodyPr>
          <a:lstStyle/>
          <a:p>
            <a:pPr marL="571500" indent="-571500">
              <a:buFont typeface="Symbol" panose="05050102010706020507" pitchFamily="18" charset="2"/>
              <a:buChar char="Þ"/>
            </a:pPr>
            <a:r>
              <a:rPr lang="en-US" sz="4000" dirty="0" err="1">
                <a:solidFill>
                  <a:srgbClr val="002060"/>
                </a:solidFill>
                <a:latin typeface="Arial" panose="020B0604020202020204" pitchFamily="34" charset="0"/>
                <a:cs typeface="Arial" panose="020B0604020202020204" pitchFamily="34" charset="0"/>
              </a:rPr>
              <a:t>Thế</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kỉ</a:t>
            </a:r>
            <a:r>
              <a:rPr lang="en-US" sz="4000" dirty="0">
                <a:solidFill>
                  <a:srgbClr val="002060"/>
                </a:solidFill>
                <a:latin typeface="Arial" panose="020B0604020202020204" pitchFamily="34" charset="0"/>
                <a:cs typeface="Arial" panose="020B0604020202020204" pitchFamily="34" charset="0"/>
              </a:rPr>
              <a:t> XIX </a:t>
            </a:r>
            <a:r>
              <a:rPr lang="en-US" sz="4000" dirty="0" err="1">
                <a:solidFill>
                  <a:srgbClr val="002060"/>
                </a:solidFill>
                <a:latin typeface="Arial" panose="020B0604020202020204" pitchFamily="34" charset="0"/>
                <a:cs typeface="Arial" panose="020B0604020202020204" pitchFamily="34" charset="0"/>
              </a:rPr>
              <a:t>quá</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trình</a:t>
            </a:r>
            <a:r>
              <a:rPr lang="en-US" sz="4000" dirty="0">
                <a:solidFill>
                  <a:srgbClr val="002060"/>
                </a:solidFill>
                <a:latin typeface="Arial" panose="020B0604020202020204" pitchFamily="34" charset="0"/>
                <a:cs typeface="Arial" panose="020B0604020202020204" pitchFamily="34" charset="0"/>
              </a:rPr>
              <a:t> CNH </a:t>
            </a:r>
            <a:r>
              <a:rPr lang="en-US" sz="4000" dirty="0" err="1">
                <a:solidFill>
                  <a:srgbClr val="002060"/>
                </a:solidFill>
                <a:latin typeface="Arial" panose="020B0604020202020204" pitchFamily="34" charset="0"/>
                <a:cs typeface="Arial" panose="020B0604020202020204" pitchFamily="34" charset="0"/>
              </a:rPr>
              <a:t>khiến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dân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đô</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thị</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tăng</a:t>
            </a:r>
            <a:endParaRPr lang="en-US" sz="4000" dirty="0">
              <a:solidFill>
                <a:srgbClr val="002060"/>
              </a:solidFill>
              <a:latin typeface="Arial" panose="020B0604020202020204" pitchFamily="34" charset="0"/>
              <a:cs typeface="Arial" panose="020B0604020202020204" pitchFamily="34" charset="0"/>
            </a:endParaRPr>
          </a:p>
          <a:p>
            <a:pPr marL="571500" indent="-571500">
              <a:buFont typeface="Symbol" panose="05050102010706020507" pitchFamily="18" charset="2"/>
              <a:buChar char="Þ"/>
            </a:pPr>
            <a:r>
              <a:rPr lang="en-US" sz="4000" dirty="0" err="1">
                <a:solidFill>
                  <a:srgbClr val="002060"/>
                </a:solidFill>
                <a:latin typeface="Arial" panose="020B0604020202020204" pitchFamily="34" charset="0"/>
                <a:cs typeface="Arial" panose="020B0604020202020204" pitchFamily="34" charset="0"/>
              </a:rPr>
              <a:t>Xuất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hiện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các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đô</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thị</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lớn</a:t>
            </a:r>
            <a:r>
              <a:rPr lang="en-US" sz="4000" dirty="0">
                <a:solidFill>
                  <a:srgbClr val="002060"/>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 xmlns:a16="http://schemas.microsoft.com/office/drawing/2014/main" id="{7941E041-FE38-461A-A535-F3DC2878CFF5}"/>
              </a:ext>
            </a:extLst>
          </p:cNvPr>
          <p:cNvPicPr>
            <a:picLocks noChangeAspect="1"/>
          </p:cNvPicPr>
          <p:nvPr/>
        </p:nvPicPr>
        <p:blipFill rotWithShape="1">
          <a:blip r:embed="rId4"/>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89698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 xmlns:a16="http://schemas.microsoft.com/office/drawing/2014/main" id="{F829E2BF-2BD5-429C-B021-34D101FBE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1" name="TextBox 10">
            <a:extLst>
              <a:ext uri="{FF2B5EF4-FFF2-40B4-BE49-F238E27FC236}">
                <a16:creationId xmlns="" xmlns:a16="http://schemas.microsoft.com/office/drawing/2014/main" id="{F840D13D-F5FA-4733-ACF8-53A228E6ECB6}"/>
              </a:ext>
            </a:extLst>
          </p:cNvPr>
          <p:cNvSpPr txBox="1"/>
          <p:nvPr/>
        </p:nvSpPr>
        <p:spPr>
          <a:xfrm>
            <a:off x="1632038"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Mức</a:t>
            </a:r>
            <a:r>
              <a:rPr lang="en-US" sz="3600" dirty="0">
                <a:solidFill>
                  <a:srgbClr val="1C11AF"/>
                </a:solidFill>
                <a:latin typeface="Arial" panose="020B0604020202020204" pitchFamily="34" charset="0"/>
                <a:cs typeface="Arial" panose="020B0604020202020204" pitchFamily="34" charset="0"/>
              </a:rPr>
              <a:t> ĐTH </a:t>
            </a:r>
            <a:r>
              <a:rPr lang="en-US" sz="3600" dirty="0" err="1">
                <a:solidFill>
                  <a:srgbClr val="1C11AF"/>
                </a:solidFill>
                <a:latin typeface="Arial" panose="020B0604020202020204" pitchFamily="34" charset="0"/>
                <a:cs typeface="Arial" panose="020B0604020202020204" pitchFamily="34" charset="0"/>
              </a:rPr>
              <a:t>cao</a:t>
            </a:r>
            <a:endParaRPr lang="en-US" sz="3600" dirty="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 xmlns:a16="http://schemas.microsoft.com/office/drawing/2014/main" id="{ED393E2A-D4E9-4FC9-9ECE-6242D65F987F}"/>
              </a:ext>
            </a:extLst>
          </p:cNvPr>
          <p:cNvSpPr/>
          <p:nvPr/>
        </p:nvSpPr>
        <p:spPr>
          <a:xfrm>
            <a:off x="596347" y="1494246"/>
            <a:ext cx="10296939" cy="1200329"/>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Châu Âu có khoảng 75% dân số sống trong các đô thị và h</a:t>
            </a:r>
            <a:r>
              <a:rPr lang="vi-VN" sz="3600">
                <a:solidFill>
                  <a:srgbClr val="1C11AF"/>
                </a:solidFill>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n 50 thành phố trên 1 triệu dân</a:t>
            </a:r>
          </a:p>
        </p:txBody>
      </p:sp>
      <p:pic>
        <p:nvPicPr>
          <p:cNvPr id="9" name="Picture 8" descr="Icon&#10;&#10;Description automatically generated">
            <a:extLst>
              <a:ext uri="{FF2B5EF4-FFF2-40B4-BE49-F238E27FC236}">
                <a16:creationId xmlns="" xmlns:a16="http://schemas.microsoft.com/office/drawing/2014/main" id="{E4E16304-5A2A-4B06-9BBB-79FA88A9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5313"/>
            <a:ext cx="1496291" cy="893629"/>
          </a:xfrm>
          <a:prstGeom prst="rect">
            <a:avLst/>
          </a:prstGeom>
        </p:spPr>
      </p:pic>
      <p:sp>
        <p:nvSpPr>
          <p:cNvPr id="10" name="TextBox 9">
            <a:extLst>
              <a:ext uri="{FF2B5EF4-FFF2-40B4-BE49-F238E27FC236}">
                <a16:creationId xmlns="" xmlns:a16="http://schemas.microsoft.com/office/drawing/2014/main" id="{9B1AF7E4-0ED5-4414-AAB8-79C62CCA66B2}"/>
              </a:ext>
            </a:extLst>
          </p:cNvPr>
          <p:cNvSpPr txBox="1"/>
          <p:nvPr/>
        </p:nvSpPr>
        <p:spPr>
          <a:xfrm>
            <a:off x="1496291" y="2979021"/>
            <a:ext cx="4564458"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đang mở rộng</a:t>
            </a:r>
          </a:p>
        </p:txBody>
      </p:sp>
      <p:sp>
        <p:nvSpPr>
          <p:cNvPr id="12" name="Rectangle 11">
            <a:extLst>
              <a:ext uri="{FF2B5EF4-FFF2-40B4-BE49-F238E27FC236}">
                <a16:creationId xmlns="" xmlns:a16="http://schemas.microsoft.com/office/drawing/2014/main" id="{301EFE90-F6B7-4AD3-9D12-510A20F5BB13}"/>
              </a:ext>
            </a:extLst>
          </p:cNvPr>
          <p:cNvSpPr/>
          <p:nvPr/>
        </p:nvSpPr>
        <p:spPr>
          <a:xfrm>
            <a:off x="484911" y="3953388"/>
            <a:ext cx="10296939" cy="646331"/>
          </a:xfrm>
          <a:prstGeom prst="rect">
            <a:avLst/>
          </a:prstGeom>
        </p:spPr>
        <p:txBody>
          <a:bodyPr wrap="square">
            <a:spAutoFit/>
          </a:bodyPr>
          <a:lstStyle/>
          <a:p>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Đô</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thị</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hóa</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nông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thôn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phát</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triển</a:t>
            </a:r>
            <a:r>
              <a:rPr lang="en-US" sz="3600" dirty="0">
                <a:solidFill>
                  <a:srgbClr val="1C11AF"/>
                </a:solidFill>
                <a:latin typeface="Arial" panose="020B0604020202020204" pitchFamily="34" charset="0"/>
                <a:cs typeface="Arial" panose="020B0604020202020204" pitchFamily="34" charset="0"/>
              </a:rPr>
              <a:t>=&gt; </a:t>
            </a:r>
            <a:r>
              <a:rPr lang="en-US" sz="3600" dirty="0" err="1">
                <a:solidFill>
                  <a:srgbClr val="1C11AF"/>
                </a:solidFill>
                <a:latin typeface="Arial" panose="020B0604020202020204" pitchFamily="34" charset="0"/>
                <a:cs typeface="Arial" panose="020B0604020202020204" pitchFamily="34" charset="0"/>
              </a:rPr>
              <a:t>Đô</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thị</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vệ</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tinh</a:t>
            </a:r>
            <a:endParaRPr lang="en-US" sz="3600" dirty="0">
              <a:solidFill>
                <a:srgbClr val="1C11AF"/>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76D8DC40-B580-4866-8A9F-A310879EB1A0}"/>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22163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0"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 xmlns:a16="http://schemas.microsoft.com/office/drawing/2014/main"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grpSp>
        <p:nvGrpSpPr>
          <p:cNvPr id="4" name="Group 3">
            <a:extLst>
              <a:ext uri="{FF2B5EF4-FFF2-40B4-BE49-F238E27FC236}">
                <a16:creationId xmlns="" xmlns:a16="http://schemas.microsoft.com/office/drawing/2014/main" id="{B8CCC4B0-CB68-430D-8908-A2C3601D5E5C}"/>
              </a:ext>
            </a:extLst>
          </p:cNvPr>
          <p:cNvGrpSpPr/>
          <p:nvPr/>
        </p:nvGrpSpPr>
        <p:grpSpPr>
          <a:xfrm>
            <a:off x="1473183" y="92559"/>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 xmlns:a16="http://schemas.microsoft.com/office/drawing/2014/main"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341C98A5-54FB-482E-82D9-B882A726A074}"/>
              </a:ext>
            </a:extLst>
          </p:cNvPr>
          <p:cNvSpPr txBox="1"/>
          <p:nvPr/>
        </p:nvSpPr>
        <p:spPr>
          <a:xfrm>
            <a:off x="2014339" y="2316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 xmlns:a16="http://schemas.microsoft.com/office/drawing/2014/main" id="{130A3521-08E0-42A8-8608-12604430D3AC}"/>
              </a:ext>
            </a:extLst>
          </p:cNvPr>
          <p:cNvSpPr/>
          <p:nvPr/>
        </p:nvSpPr>
        <p:spPr>
          <a:xfrm>
            <a:off x="1363363" y="896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 xmlns:a16="http://schemas.microsoft.com/office/drawing/2014/main" id="{2AB3BE06-9833-420B-B6D7-979CADB7818C}"/>
              </a:ext>
            </a:extLst>
          </p:cNvPr>
          <p:cNvSpPr/>
          <p:nvPr/>
        </p:nvSpPr>
        <p:spPr>
          <a:xfrm rot="5400000">
            <a:off x="2354095" y="3970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D06261F0-1B62-45A2-B71B-BDB0E2B6F410}"/>
              </a:ext>
            </a:extLst>
          </p:cNvPr>
          <p:cNvSpPr txBox="1"/>
          <p:nvPr/>
        </p:nvSpPr>
        <p:spPr>
          <a:xfrm>
            <a:off x="824247" y="1756465"/>
            <a:ext cx="10195447" cy="3970318"/>
          </a:xfrm>
          <a:prstGeom prst="rect">
            <a:avLst/>
          </a:prstGeom>
          <a:noFill/>
        </p:spPr>
        <p:txBody>
          <a:bodyPr wrap="square" rtlCol="0">
            <a:spAutoFit/>
          </a:bodyPr>
          <a:lstStyle/>
          <a:p>
            <a:pPr marL="571500" indent="-571500" algn="just">
              <a:buFontTx/>
              <a:buChar char="-"/>
            </a:pPr>
            <a:r>
              <a:rPr lang="en-US" sz="3600" dirty="0">
                <a:solidFill>
                  <a:srgbClr val="1C11AF"/>
                </a:solidFill>
                <a:latin typeface="Arial" panose="020B0604020202020204" pitchFamily="34" charset="0"/>
                <a:cs typeface="Arial" panose="020B0604020202020204" pitchFamily="34" charset="0"/>
              </a:rPr>
              <a:t>ĐTH </a:t>
            </a:r>
            <a:r>
              <a:rPr lang="en-US" sz="3600" dirty="0" err="1">
                <a:solidFill>
                  <a:srgbClr val="1C11AF"/>
                </a:solidFill>
                <a:latin typeface="Arial" panose="020B0604020202020204" pitchFamily="34" charset="0"/>
                <a:cs typeface="Arial" panose="020B0604020202020204" pitchFamily="34" charset="0"/>
              </a:rPr>
              <a:t>diễn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ra</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sớm</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cuối</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thế</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kỉ</a:t>
            </a:r>
            <a:r>
              <a:rPr lang="en-US" sz="3600" dirty="0">
                <a:solidFill>
                  <a:srgbClr val="1C11AF"/>
                </a:solidFill>
                <a:latin typeface="Arial" panose="020B0604020202020204" pitchFamily="34" charset="0"/>
                <a:cs typeface="Arial" panose="020B0604020202020204" pitchFamily="34" charset="0"/>
              </a:rPr>
              <a:t> </a:t>
            </a:r>
            <a:r>
              <a:rPr lang="en-US" sz="3600" dirty="0" smtClean="0">
                <a:solidFill>
                  <a:srgbClr val="1C11AF"/>
                </a:solidFill>
                <a:latin typeface="Arial" panose="020B0604020202020204" pitchFamily="34" charset="0"/>
                <a:cs typeface="Arial" panose="020B0604020202020204" pitchFamily="34" charset="0"/>
              </a:rPr>
              <a:t>XIX </a:t>
            </a:r>
            <a:r>
              <a:rPr lang="en-US" sz="3600" dirty="0" err="1" smtClean="0">
                <a:solidFill>
                  <a:srgbClr val="1C11AF"/>
                </a:solidFill>
                <a:latin typeface="Arial" panose="020B0604020202020204" pitchFamily="34" charset="0"/>
                <a:cs typeface="Arial" panose="020B0604020202020204" pitchFamily="34" charset="0"/>
              </a:rPr>
              <a:t>từ</a:t>
            </a:r>
            <a:r>
              <a:rPr lang="en-US" sz="3600" dirty="0" smtClean="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cuộc</a:t>
            </a:r>
            <a:r>
              <a:rPr lang="en-US" sz="3600" dirty="0" smtClean="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cách</a:t>
            </a:r>
            <a:r>
              <a:rPr lang="en-US" sz="3600" dirty="0" smtClean="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mạng</a:t>
            </a:r>
            <a:r>
              <a:rPr lang="en-US" sz="3600" dirty="0" smtClean="0">
                <a:solidFill>
                  <a:srgbClr val="1C11AF"/>
                </a:solidFill>
                <a:latin typeface="Arial" panose="020B0604020202020204" pitchFamily="34" charset="0"/>
                <a:cs typeface="Arial" panose="020B0604020202020204" pitchFamily="34" charset="0"/>
              </a:rPr>
              <a:t> CN </a:t>
            </a:r>
            <a:r>
              <a:rPr lang="en-US" sz="3600" dirty="0" err="1" smtClean="0">
                <a:solidFill>
                  <a:srgbClr val="1C11AF"/>
                </a:solidFill>
                <a:latin typeface="Arial" panose="020B0604020202020204" pitchFamily="34" charset="0"/>
                <a:cs typeface="Arial" panose="020B0604020202020204" pitchFamily="34" charset="0"/>
              </a:rPr>
              <a:t>Anh</a:t>
            </a:r>
            <a:endParaRPr lang="en-US" sz="3600" dirty="0">
              <a:solidFill>
                <a:srgbClr val="1C11AF"/>
              </a:solidFill>
              <a:latin typeface="Arial" panose="020B0604020202020204" pitchFamily="34" charset="0"/>
              <a:cs typeface="Arial" panose="020B0604020202020204" pitchFamily="34" charset="0"/>
            </a:endParaRPr>
          </a:p>
          <a:p>
            <a:pPr marL="571500" indent="-571500" algn="just">
              <a:buFontTx/>
              <a:buChar char="-"/>
            </a:pPr>
            <a:r>
              <a:rPr lang="en-US" sz="3600" dirty="0" err="1">
                <a:solidFill>
                  <a:srgbClr val="1C11AF"/>
                </a:solidFill>
                <a:latin typeface="Arial" panose="020B0604020202020204" pitchFamily="34" charset="0"/>
                <a:cs typeface="Arial" panose="020B0604020202020204" pitchFamily="34" charset="0"/>
              </a:rPr>
              <a:t>Mức</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độ</a:t>
            </a:r>
            <a:r>
              <a:rPr lang="en-US" sz="3600" dirty="0">
                <a:solidFill>
                  <a:srgbClr val="1C11AF"/>
                </a:solidFill>
                <a:latin typeface="Arial" panose="020B0604020202020204" pitchFamily="34" charset="0"/>
                <a:cs typeface="Arial" panose="020B0604020202020204" pitchFamily="34" charset="0"/>
              </a:rPr>
              <a:t> ĐTH </a:t>
            </a:r>
            <a:r>
              <a:rPr lang="en-US" sz="3600" dirty="0" err="1">
                <a:solidFill>
                  <a:srgbClr val="1C11AF"/>
                </a:solidFill>
                <a:latin typeface="Arial" panose="020B0604020202020204" pitchFamily="34" charset="0"/>
                <a:cs typeface="Arial" panose="020B0604020202020204" pitchFamily="34" charset="0"/>
              </a:rPr>
              <a:t>cao</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có</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khoảng</a:t>
            </a:r>
            <a:r>
              <a:rPr lang="en-US" sz="3600" dirty="0">
                <a:solidFill>
                  <a:srgbClr val="1C11AF"/>
                </a:solidFill>
                <a:latin typeface="Arial" panose="020B0604020202020204" pitchFamily="34" charset="0"/>
                <a:cs typeface="Arial" panose="020B0604020202020204" pitchFamily="34" charset="0"/>
              </a:rPr>
              <a:t> 75% </a:t>
            </a:r>
            <a:r>
              <a:rPr lang="en-US" sz="3600" dirty="0" err="1">
                <a:solidFill>
                  <a:srgbClr val="1C11AF"/>
                </a:solidFill>
                <a:latin typeface="Arial" panose="020B0604020202020204" pitchFamily="34" charset="0"/>
                <a:cs typeface="Arial" panose="020B0604020202020204" pitchFamily="34" charset="0"/>
              </a:rPr>
              <a:t>dân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số</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sống</a:t>
            </a:r>
            <a:r>
              <a:rPr lang="en-US" sz="3600" dirty="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trong</a:t>
            </a:r>
            <a:r>
              <a:rPr lang="en-US" sz="3600" dirty="0" smtClean="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các</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đô</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thị</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và</a:t>
            </a:r>
            <a:r>
              <a:rPr lang="en-US" sz="3600" dirty="0">
                <a:solidFill>
                  <a:srgbClr val="1C11AF"/>
                </a:solidFill>
                <a:latin typeface="Arial" panose="020B0604020202020204" pitchFamily="34" charset="0"/>
                <a:cs typeface="Arial" panose="020B0604020202020204" pitchFamily="34" charset="0"/>
              </a:rPr>
              <a:t> h</a:t>
            </a:r>
            <a:r>
              <a:rPr lang="vi-VN" sz="3600" dirty="0">
                <a:solidFill>
                  <a:srgbClr val="1C11AF"/>
                </a:solidFill>
                <a:latin typeface="Arial" panose="020B0604020202020204" pitchFamily="34" charset="0"/>
                <a:cs typeface="Arial" panose="020B0604020202020204" pitchFamily="34" charset="0"/>
              </a:rPr>
              <a:t>ơ</a:t>
            </a:r>
            <a:r>
              <a:rPr lang="en-US" sz="3600" dirty="0">
                <a:solidFill>
                  <a:srgbClr val="1C11AF"/>
                </a:solidFill>
                <a:latin typeface="Arial" panose="020B0604020202020204" pitchFamily="34" charset="0"/>
                <a:cs typeface="Arial" panose="020B0604020202020204" pitchFamily="34" charset="0"/>
              </a:rPr>
              <a:t>n 50 </a:t>
            </a:r>
            <a:r>
              <a:rPr lang="en-US" sz="3600" dirty="0" err="1">
                <a:solidFill>
                  <a:srgbClr val="1C11AF"/>
                </a:solidFill>
                <a:latin typeface="Arial" panose="020B0604020202020204" pitchFamily="34" charset="0"/>
                <a:cs typeface="Arial" panose="020B0604020202020204" pitchFamily="34" charset="0"/>
              </a:rPr>
              <a:t>thành</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phố</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trên</a:t>
            </a:r>
            <a:r>
              <a:rPr lang="en-US" sz="3600" dirty="0">
                <a:solidFill>
                  <a:srgbClr val="1C11AF"/>
                </a:solidFill>
                <a:latin typeface="Arial" panose="020B0604020202020204" pitchFamily="34" charset="0"/>
                <a:cs typeface="Arial" panose="020B0604020202020204" pitchFamily="34" charset="0"/>
              </a:rPr>
              <a:t> 1 </a:t>
            </a:r>
            <a:r>
              <a:rPr lang="en-US" sz="3600" dirty="0" err="1">
                <a:solidFill>
                  <a:srgbClr val="1C11AF"/>
                </a:solidFill>
                <a:latin typeface="Arial" panose="020B0604020202020204" pitchFamily="34" charset="0"/>
                <a:cs typeface="Arial" panose="020B0604020202020204" pitchFamily="34" charset="0"/>
              </a:rPr>
              <a:t>triệu</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dân</a:t>
            </a:r>
            <a:endParaRPr lang="en-US" sz="3600" dirty="0">
              <a:solidFill>
                <a:srgbClr val="1C11AF"/>
              </a:solidFill>
              <a:latin typeface="Arial" panose="020B0604020202020204" pitchFamily="34" charset="0"/>
              <a:cs typeface="Arial" panose="020B0604020202020204" pitchFamily="34" charset="0"/>
            </a:endParaRPr>
          </a:p>
          <a:p>
            <a:pPr marL="342900" indent="-342900" algn="just">
              <a:buFontTx/>
              <a:buChar char="-"/>
            </a:pPr>
            <a:r>
              <a:rPr lang="en-US" sz="3600" dirty="0" err="1">
                <a:solidFill>
                  <a:srgbClr val="1C11AF"/>
                </a:solidFill>
                <a:latin typeface="Arial" panose="020B0604020202020204" pitchFamily="34" charset="0"/>
                <a:cs typeface="Arial" panose="020B0604020202020204" pitchFamily="34" charset="0"/>
              </a:rPr>
              <a:t>Đô</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thị</a:t>
            </a:r>
            <a:r>
              <a:rPr lang="en-US" sz="3600" dirty="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hóa</a:t>
            </a:r>
            <a:r>
              <a:rPr lang="en-US" sz="3600" dirty="0" smtClean="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ngày</a:t>
            </a:r>
            <a:r>
              <a:rPr lang="en-US" sz="3600" dirty="0" smtClean="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càng</a:t>
            </a:r>
            <a:r>
              <a:rPr lang="en-US" sz="3600" dirty="0" smtClean="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mở</a:t>
            </a:r>
            <a:r>
              <a:rPr lang="en-US" sz="3600" dirty="0" smtClean="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rộng</a:t>
            </a:r>
            <a:r>
              <a:rPr lang="en-US" sz="3600" smtClean="0">
                <a:solidFill>
                  <a:srgbClr val="1C11AF"/>
                </a:solidFill>
                <a:latin typeface="Arial" panose="020B0604020202020204" pitchFamily="34" charset="0"/>
                <a:cs typeface="Arial" panose="020B0604020202020204" pitchFamily="34" charset="0"/>
              </a:rPr>
              <a:t>: ĐTH </a:t>
            </a:r>
            <a:r>
              <a:rPr lang="en-US" sz="3600" dirty="0" err="1">
                <a:solidFill>
                  <a:srgbClr val="1C11AF"/>
                </a:solidFill>
                <a:latin typeface="Arial" panose="020B0604020202020204" pitchFamily="34" charset="0"/>
                <a:cs typeface="Arial" panose="020B0604020202020204" pitchFamily="34" charset="0"/>
              </a:rPr>
              <a:t>nông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thôn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phát</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triển</a:t>
            </a:r>
            <a:endParaRPr lang="en-US" sz="3600" dirty="0">
              <a:solidFill>
                <a:srgbClr val="1C11AF"/>
              </a:solidFill>
              <a:latin typeface="Arial" panose="020B0604020202020204" pitchFamily="34" charset="0"/>
              <a:cs typeface="Arial" panose="020B0604020202020204" pitchFamily="34" charset="0"/>
            </a:endParaRPr>
          </a:p>
        </p:txBody>
      </p:sp>
      <p:pic>
        <p:nvPicPr>
          <p:cNvPr id="11" name="Picture 10" descr="book9">
            <a:extLst>
              <a:ext uri="{FF2B5EF4-FFF2-40B4-BE49-F238E27FC236}">
                <a16:creationId xmlns="" xmlns:a16="http://schemas.microsoft.com/office/drawing/2014/main" id="{89FAEC74-A40F-4458-8163-F2BFC9F7DCF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85697" y="485252"/>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 xmlns:a16="http://schemas.microsoft.com/office/drawing/2014/main" id="{0FD53D2E-DC98-403D-BBF0-C097654D9788}"/>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12563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 xmlns:a16="http://schemas.microsoft.com/office/drawing/2014/main" id="{22F8F30F-D7D2-408E-9E1C-6C8004C4D091}"/>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2" name="Picture 1" descr="Icon&#10;&#10;Description automatically generated">
            <a:extLst>
              <a:ext uri="{FF2B5EF4-FFF2-40B4-BE49-F238E27FC236}">
                <a16:creationId xmlns="" xmlns:a16="http://schemas.microsoft.com/office/drawing/2014/main" id="{F829E2BF-2BD5-429C-B021-34D101FBE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3" name="Picture 2">
            <a:extLst>
              <a:ext uri="{FF2B5EF4-FFF2-40B4-BE49-F238E27FC236}">
                <a16:creationId xmlns="" xmlns:a16="http://schemas.microsoft.com/office/drawing/2014/main" id="{120C21A3-004E-4382-9620-0E029F220B10}"/>
              </a:ext>
            </a:extLst>
          </p:cNvPr>
          <p:cNvPicPr>
            <a:picLocks noChangeAspect="1"/>
          </p:cNvPicPr>
          <p:nvPr/>
        </p:nvPicPr>
        <p:blipFill rotWithShape="1">
          <a:blip r:embed="rId5"/>
          <a:srcRect t="567"/>
          <a:stretch/>
        </p:blipFill>
        <p:spPr>
          <a:xfrm>
            <a:off x="5607453" y="476501"/>
            <a:ext cx="6173034" cy="6287940"/>
          </a:xfrm>
          <a:prstGeom prst="rect">
            <a:avLst/>
          </a:prstGeom>
        </p:spPr>
      </p:pic>
      <p:grpSp>
        <p:nvGrpSpPr>
          <p:cNvPr id="4" name="Group 3">
            <a:extLst>
              <a:ext uri="{FF2B5EF4-FFF2-40B4-BE49-F238E27FC236}">
                <a16:creationId xmlns="" xmlns:a16="http://schemas.microsoft.com/office/drawing/2014/main" id="{B8CCC4B0-CB68-430D-8908-A2C3601D5E5C}"/>
              </a:ext>
            </a:extLst>
          </p:cNvPr>
          <p:cNvGrpSpPr/>
          <p:nvPr/>
        </p:nvGrpSpPr>
        <p:grpSpPr>
          <a:xfrm>
            <a:off x="1496291" y="124047"/>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 xmlns:a16="http://schemas.microsoft.com/office/drawing/2014/main"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341C98A5-54FB-482E-82D9-B882A726A074}"/>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 xmlns:a16="http://schemas.microsoft.com/office/drawing/2014/main" id="{130A3521-08E0-42A8-8608-12604430D3AC}"/>
              </a:ext>
            </a:extLst>
          </p:cNvPr>
          <p:cNvSpPr/>
          <p:nvPr/>
        </p:nvSpPr>
        <p:spPr>
          <a:xfrm>
            <a:off x="1386471" y="121123"/>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 xmlns:a16="http://schemas.microsoft.com/office/drawing/2014/main" id="{2AB3BE06-9833-420B-B6D7-979CADB7818C}"/>
              </a:ext>
            </a:extLst>
          </p:cNvPr>
          <p:cNvSpPr/>
          <p:nvPr/>
        </p:nvSpPr>
        <p:spPr>
          <a:xfrm rot="5400000">
            <a:off x="2377203" y="4284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D06261F0-1B62-45A2-B71B-BDB0E2B6F410}"/>
              </a:ext>
            </a:extLst>
          </p:cNvPr>
          <p:cNvSpPr txBox="1"/>
          <p:nvPr/>
        </p:nvSpPr>
        <p:spPr>
          <a:xfrm>
            <a:off x="5717272" y="6488668"/>
            <a:ext cx="6173035" cy="369332"/>
          </a:xfrm>
          <a:prstGeom prst="rect">
            <a:avLst/>
          </a:prstGeom>
          <a:solidFill>
            <a:schemeClr val="bg1"/>
          </a:solidFill>
        </p:spPr>
        <p:txBody>
          <a:bodyPr wrap="square" rtlCol="0">
            <a:spAutoFit/>
          </a:bodyPr>
          <a:lstStyle/>
          <a:p>
            <a:r>
              <a:rPr lang="en-US">
                <a:solidFill>
                  <a:srgbClr val="1C11AF"/>
                </a:solidFill>
                <a:latin typeface="Arial" panose="020B0604020202020204" pitchFamily="34" charset="0"/>
                <a:cs typeface="Arial" panose="020B0604020202020204" pitchFamily="34" charset="0"/>
              </a:rPr>
              <a:t>Hình 1.Bản đồ tỉ lệ dân đô thị và một số đô thị ở Châu Âu</a:t>
            </a:r>
          </a:p>
        </p:txBody>
      </p:sp>
      <p:grpSp>
        <p:nvGrpSpPr>
          <p:cNvPr id="12" name="Group 11">
            <a:extLst>
              <a:ext uri="{FF2B5EF4-FFF2-40B4-BE49-F238E27FC236}">
                <a16:creationId xmlns="" xmlns:a16="http://schemas.microsoft.com/office/drawing/2014/main" id="{519EE16B-A77D-4E7E-88C3-BBA251A9EA46}"/>
              </a:ext>
            </a:extLst>
          </p:cNvPr>
          <p:cNvGrpSpPr/>
          <p:nvPr/>
        </p:nvGrpSpPr>
        <p:grpSpPr>
          <a:xfrm>
            <a:off x="-46271" y="2174796"/>
            <a:ext cx="4855341" cy="3072496"/>
            <a:chOff x="217212" y="2055526"/>
            <a:chExt cx="4877300" cy="1983179"/>
          </a:xfrm>
        </p:grpSpPr>
        <p:sp>
          <p:nvSpPr>
            <p:cNvPr id="14" name="Speech Bubble: Rectangle with Corners Rounded 13">
              <a:extLst>
                <a:ext uri="{FF2B5EF4-FFF2-40B4-BE49-F238E27FC236}">
                  <a16:creationId xmlns="" xmlns:a16="http://schemas.microsoft.com/office/drawing/2014/main" id="{EF8B00E2-2EB3-4774-8CDA-BC039A76FE81}"/>
                </a:ext>
              </a:extLst>
            </p:cNvPr>
            <p:cNvSpPr/>
            <p:nvPr/>
          </p:nvSpPr>
          <p:spPr>
            <a:xfrm>
              <a:off x="414679" y="2055526"/>
              <a:ext cx="4311668" cy="1983179"/>
            </a:xfrm>
            <a:prstGeom prst="wedgeRoundRectCallout">
              <a:avLst>
                <a:gd name="adj1" fmla="val 87658"/>
                <a:gd name="adj2" fmla="val -23484"/>
                <a:gd name="adj3" fmla="val 16667"/>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5" name="TextBox 14">
              <a:extLst>
                <a:ext uri="{FF2B5EF4-FFF2-40B4-BE49-F238E27FC236}">
                  <a16:creationId xmlns="" xmlns:a16="http://schemas.microsoft.com/office/drawing/2014/main" id="{4AABBA53-14C8-4249-B61C-10A8CC4DDA21}"/>
                </a:ext>
              </a:extLst>
            </p:cNvPr>
            <p:cNvSpPr txBox="1"/>
            <p:nvPr/>
          </p:nvSpPr>
          <p:spPr>
            <a:xfrm>
              <a:off x="217212" y="2302148"/>
              <a:ext cx="4877300" cy="1489935"/>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Dựa vào hình 1. </a:t>
              </a:r>
            </a:p>
            <a:p>
              <a:pPr algn="ctr"/>
              <a:r>
                <a:rPr lang="en-US" sz="3600">
                  <a:solidFill>
                    <a:srgbClr val="00B050"/>
                  </a:solidFill>
                  <a:latin typeface="Arial" panose="020B0604020202020204" pitchFamily="34" charset="0"/>
                  <a:cs typeface="Arial" panose="020B0604020202020204" pitchFamily="34" charset="0"/>
                </a:rPr>
                <a:t>Kể tên các đô thị</a:t>
              </a:r>
            </a:p>
            <a:p>
              <a:pPr algn="ctr"/>
              <a:r>
                <a:rPr lang="en-US" sz="3600">
                  <a:solidFill>
                    <a:srgbClr val="00B050"/>
                  </a:solidFill>
                  <a:latin typeface="Arial" panose="020B0604020202020204" pitchFamily="34" charset="0"/>
                  <a:cs typeface="Arial" panose="020B0604020202020204" pitchFamily="34" charset="0"/>
                </a:rPr>
                <a:t> 5 triệu dân trở lên</a:t>
              </a:r>
            </a:p>
            <a:p>
              <a:pPr algn="ctr"/>
              <a:r>
                <a:rPr lang="en-US" sz="3600">
                  <a:solidFill>
                    <a:srgbClr val="00B050"/>
                  </a:solidFill>
                  <a:latin typeface="Arial" panose="020B0604020202020204" pitchFamily="34" charset="0"/>
                  <a:cs typeface="Arial" panose="020B0604020202020204" pitchFamily="34" charset="0"/>
                </a:rPr>
                <a:t>của Châu Âu?</a:t>
              </a:r>
            </a:p>
          </p:txBody>
        </p:sp>
      </p:grpSp>
      <p:sp>
        <p:nvSpPr>
          <p:cNvPr id="11" name="Flowchart: Connector 10">
            <a:extLst>
              <a:ext uri="{FF2B5EF4-FFF2-40B4-BE49-F238E27FC236}">
                <a16:creationId xmlns="" xmlns:a16="http://schemas.microsoft.com/office/drawing/2014/main" id="{661FA01C-1EAA-40D2-83BF-6F6D95317490}"/>
              </a:ext>
            </a:extLst>
          </p:cNvPr>
          <p:cNvSpPr/>
          <p:nvPr/>
        </p:nvSpPr>
        <p:spPr>
          <a:xfrm>
            <a:off x="9642762" y="3503217"/>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 xmlns:a16="http://schemas.microsoft.com/office/drawing/2014/main" id="{3F70EE52-DDBC-4598-8CF1-7616B1661C12}"/>
              </a:ext>
            </a:extLst>
          </p:cNvPr>
          <p:cNvSpPr/>
          <p:nvPr/>
        </p:nvSpPr>
        <p:spPr>
          <a:xfrm>
            <a:off x="7218220" y="4273132"/>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88E29526-352A-433B-BFB8-5443B384E6E1}"/>
              </a:ext>
            </a:extLst>
          </p:cNvPr>
          <p:cNvSpPr txBox="1"/>
          <p:nvPr/>
        </p:nvSpPr>
        <p:spPr>
          <a:xfrm>
            <a:off x="9642762" y="3620471"/>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3" name="TextBox 22">
            <a:extLst>
              <a:ext uri="{FF2B5EF4-FFF2-40B4-BE49-F238E27FC236}">
                <a16:creationId xmlns="" xmlns:a16="http://schemas.microsoft.com/office/drawing/2014/main" id="{924A30F6-E76D-49F6-A8FF-073680D7A067}"/>
              </a:ext>
            </a:extLst>
          </p:cNvPr>
          <p:cNvSpPr txBox="1"/>
          <p:nvPr/>
        </p:nvSpPr>
        <p:spPr>
          <a:xfrm>
            <a:off x="7365461" y="421965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pic>
        <p:nvPicPr>
          <p:cNvPr id="30" name="Picture 29" descr="A picture containing text, sky, outdoor, building&#10;&#10;Description automatically generated">
            <a:extLst>
              <a:ext uri="{FF2B5EF4-FFF2-40B4-BE49-F238E27FC236}">
                <a16:creationId xmlns="" xmlns:a16="http://schemas.microsoft.com/office/drawing/2014/main" id="{F57A3429-44F1-4E31-A601-BD9782D23511}"/>
              </a:ext>
            </a:extLst>
          </p:cNvPr>
          <p:cNvPicPr>
            <a:picLocks noChangeAspect="1"/>
          </p:cNvPicPr>
          <p:nvPr/>
        </p:nvPicPr>
        <p:blipFill rotWithShape="1">
          <a:blip r:embed="rId6">
            <a:extLst>
              <a:ext uri="{28A0092B-C50C-407E-A947-70E740481C1C}">
                <a14:useLocalDpi xmlns:a14="http://schemas.microsoft.com/office/drawing/2010/main" val="0"/>
              </a:ext>
            </a:extLst>
          </a:blip>
          <a:srcRect b="7094"/>
          <a:stretch/>
        </p:blipFill>
        <p:spPr>
          <a:xfrm>
            <a:off x="130430" y="1888988"/>
            <a:ext cx="5543363" cy="3805202"/>
          </a:xfrm>
          <a:prstGeom prst="rect">
            <a:avLst/>
          </a:prstGeom>
        </p:spPr>
      </p:pic>
      <p:pic>
        <p:nvPicPr>
          <p:cNvPr id="32" name="Picture 31" descr="A picture containing outdoor, sky, road, building&#10;&#10;Description automatically generated">
            <a:extLst>
              <a:ext uri="{FF2B5EF4-FFF2-40B4-BE49-F238E27FC236}">
                <a16:creationId xmlns="" xmlns:a16="http://schemas.microsoft.com/office/drawing/2014/main" id="{A54349B6-ABC9-4954-99C6-5E6F452E2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59" y="1845272"/>
            <a:ext cx="5543364" cy="3787448"/>
          </a:xfrm>
          <a:prstGeom prst="rect">
            <a:avLst/>
          </a:prstGeom>
        </p:spPr>
      </p:pic>
      <p:sp>
        <p:nvSpPr>
          <p:cNvPr id="33" name="Rectangle 32">
            <a:extLst>
              <a:ext uri="{FF2B5EF4-FFF2-40B4-BE49-F238E27FC236}">
                <a16:creationId xmlns="" xmlns:a16="http://schemas.microsoft.com/office/drawing/2014/main" id="{262F001D-C9D8-4C07-8C9D-D3F411714D7F}"/>
              </a:ext>
            </a:extLst>
          </p:cNvPr>
          <p:cNvSpPr/>
          <p:nvPr/>
        </p:nvSpPr>
        <p:spPr>
          <a:xfrm>
            <a:off x="0" y="5676434"/>
            <a:ext cx="6096000" cy="1015663"/>
          </a:xfrm>
          <a:prstGeom prst="rect">
            <a:avLst/>
          </a:prstGeom>
        </p:spPr>
        <p:txBody>
          <a:bodyPr>
            <a:spAutoFit/>
          </a:bodyPr>
          <a:lstStyle/>
          <a:p>
            <a:r>
              <a:rPr lang="vi-VN" sz="2000">
                <a:solidFill>
                  <a:srgbClr val="00B050"/>
                </a:solidFill>
                <a:latin typeface="arial" panose="020B0604020202020204" pitchFamily="34" charset="0"/>
              </a:rPr>
              <a:t>Moskva, là thủ đô và là thành phố lớn nhất của Nga. </a:t>
            </a:r>
            <a:r>
              <a:rPr lang="en-US" sz="2000">
                <a:solidFill>
                  <a:srgbClr val="00B050"/>
                </a:solidFill>
                <a:latin typeface="arial" panose="020B0604020202020204" pitchFamily="34" charset="0"/>
              </a:rPr>
              <a:t>D</a:t>
            </a:r>
            <a:r>
              <a:rPr lang="vi-VN" sz="2000">
                <a:solidFill>
                  <a:srgbClr val="00B050"/>
                </a:solidFill>
                <a:latin typeface="arial" panose="020B0604020202020204" pitchFamily="34" charset="0"/>
              </a:rPr>
              <a:t>ân số ước tính khoảng 12,6 triệu cư dân trong phạm vi thành phố</a:t>
            </a:r>
            <a:r>
              <a:rPr lang="en-US">
                <a:solidFill>
                  <a:srgbClr val="4D5156"/>
                </a:solidFill>
                <a:latin typeface="arial" panose="020B0604020202020204" pitchFamily="34" charset="0"/>
              </a:rPr>
              <a:t>.</a:t>
            </a:r>
            <a:endParaRPr lang="en-US"/>
          </a:p>
        </p:txBody>
      </p:sp>
      <p:pic>
        <p:nvPicPr>
          <p:cNvPr id="35" name="Picture 34" descr="A picture containing tree, outdoor, sky, building&#10;&#10;Description automatically generated">
            <a:extLst>
              <a:ext uri="{FF2B5EF4-FFF2-40B4-BE49-F238E27FC236}">
                <a16:creationId xmlns="" xmlns:a16="http://schemas.microsoft.com/office/drawing/2014/main" id="{D38F7BC2-D5F4-4823-9949-17482EDE67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65" y="1888987"/>
            <a:ext cx="5580928" cy="3805202"/>
          </a:xfrm>
          <a:prstGeom prst="rect">
            <a:avLst/>
          </a:prstGeom>
        </p:spPr>
      </p:pic>
      <p:sp>
        <p:nvSpPr>
          <p:cNvPr id="36" name="Rectangle 35">
            <a:extLst>
              <a:ext uri="{FF2B5EF4-FFF2-40B4-BE49-F238E27FC236}">
                <a16:creationId xmlns="" xmlns:a16="http://schemas.microsoft.com/office/drawing/2014/main" id="{5AD2AE4B-5C2E-4DF1-B534-DFF14018096C}"/>
              </a:ext>
            </a:extLst>
          </p:cNvPr>
          <p:cNvSpPr/>
          <p:nvPr/>
        </p:nvSpPr>
        <p:spPr>
          <a:xfrm>
            <a:off x="49251" y="5756487"/>
            <a:ext cx="5825780" cy="1015663"/>
          </a:xfrm>
          <a:prstGeom prst="rect">
            <a:avLst/>
          </a:prstGeom>
          <a:solidFill>
            <a:schemeClr val="bg1"/>
          </a:solidFill>
        </p:spPr>
        <p:txBody>
          <a:bodyPr wrap="square">
            <a:spAutoFit/>
          </a:bodyPr>
          <a:lstStyle/>
          <a:p>
            <a:r>
              <a:rPr lang="vi-VN" sz="2000" b="1">
                <a:solidFill>
                  <a:srgbClr val="00B050"/>
                </a:solidFill>
              </a:rPr>
              <a:t>Paris</a:t>
            </a:r>
            <a:r>
              <a:rPr lang="vi-VN" sz="2000">
                <a:solidFill>
                  <a:srgbClr val="00B050"/>
                </a:solidFill>
              </a:rPr>
              <a:t> là thành phố thủ đô nước Pháp. Đây là thành phố lớn nhất, trung tâm chính trị, văn hoá, khoa học, kinh tế, du lịch của Pháp.</a:t>
            </a:r>
            <a:endParaRPr lang="en-US" sz="2000">
              <a:solidFill>
                <a:srgbClr val="00B050"/>
              </a:solidFill>
            </a:endParaRPr>
          </a:p>
        </p:txBody>
      </p:sp>
      <p:pic>
        <p:nvPicPr>
          <p:cNvPr id="37" name="Picture 36" descr="A picture containing water, outdoor, building, city&#10;&#10;Description automatically generated">
            <a:extLst>
              <a:ext uri="{FF2B5EF4-FFF2-40B4-BE49-F238E27FC236}">
                <a16:creationId xmlns="" xmlns:a16="http://schemas.microsoft.com/office/drawing/2014/main" id="{700A67C1-F5CA-4094-BD29-6DBF5B5067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283" y="1825979"/>
            <a:ext cx="5641655" cy="3855127"/>
          </a:xfrm>
          <a:prstGeom prst="rect">
            <a:avLst/>
          </a:prstGeom>
        </p:spPr>
      </p:pic>
    </p:spTree>
    <p:extLst>
      <p:ext uri="{BB962C8B-B14F-4D97-AF65-F5344CB8AC3E}">
        <p14:creationId xmlns:p14="http://schemas.microsoft.com/office/powerpoint/2010/main" val="17655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10" presetClass="exit" presetSubtype="0" fill="hold" nodeType="after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nodeType="clickEffect">
                                  <p:stCondLst>
                                    <p:cond delay="0"/>
                                  </p:stCondLst>
                                  <p:childTnLst>
                                    <p:animEffect transition="out" filter="wipe(down)">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par>
                          <p:cTn id="61" fill="hold">
                            <p:stCondLst>
                              <p:cond delay="500"/>
                            </p:stCondLst>
                            <p:childTnLst>
                              <p:par>
                                <p:cTn id="62" presetID="16" presetClass="entr" presetSubtype="21"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barn(inVertical)">
                                      <p:cBhvr>
                                        <p:cTn id="64" dur="500"/>
                                        <p:tgtEl>
                                          <p:spTgt spid="3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barn(inVertical)">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6"/>
                                        </p:tgtEl>
                                      </p:cBhvr>
                                    </p:animEffect>
                                    <p:set>
                                      <p:cBhvr>
                                        <p:cTn id="77" dur="1" fill="hold">
                                          <p:stCondLst>
                                            <p:cond delay="499"/>
                                          </p:stCondLst>
                                        </p:cTn>
                                        <p:tgtEl>
                                          <p:spTgt spid="36"/>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36"/>
                                        </p:tgtEl>
                                      </p:cBhvr>
                                    </p:animEffect>
                                    <p:set>
                                      <p:cBhvr>
                                        <p:cTn id="8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2" grpId="0"/>
      <p:bldP spid="23" grpId="0"/>
      <p:bldP spid="33" grpId="0"/>
      <p:bldP spid="33" grpId="1"/>
      <p:bldP spid="33" grpId="2"/>
      <p:bldP spid="36" grpId="0" animBg="1"/>
      <p:bldP spid="36" grpId="1" animBg="1"/>
      <p:bldP spid="36"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 xmlns:a16="http://schemas.microsoft.com/office/drawing/2014/main" id="{B26C7903-34D0-44EF-954A-38872B02158C}"/>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2" name="Picture 1" descr="Icon&#10;&#10;Description automatically generated">
            <a:extLst>
              <a:ext uri="{FF2B5EF4-FFF2-40B4-BE49-F238E27FC236}">
                <a16:creationId xmlns="" xmlns:a16="http://schemas.microsoft.com/office/drawing/2014/main" id="{F829E2BF-2BD5-429C-B021-34D101FBE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3" name="Picture 2">
            <a:extLst>
              <a:ext uri="{FF2B5EF4-FFF2-40B4-BE49-F238E27FC236}">
                <a16:creationId xmlns="" xmlns:a16="http://schemas.microsoft.com/office/drawing/2014/main" id="{120C21A3-004E-4382-9620-0E029F220B10}"/>
              </a:ext>
            </a:extLst>
          </p:cNvPr>
          <p:cNvPicPr>
            <a:picLocks noChangeAspect="1"/>
          </p:cNvPicPr>
          <p:nvPr/>
        </p:nvPicPr>
        <p:blipFill rotWithShape="1">
          <a:blip r:embed="rId5"/>
          <a:srcRect t="567"/>
          <a:stretch/>
        </p:blipFill>
        <p:spPr>
          <a:xfrm>
            <a:off x="5607453" y="476501"/>
            <a:ext cx="6173034" cy="6287940"/>
          </a:xfrm>
          <a:prstGeom prst="rect">
            <a:avLst/>
          </a:prstGeom>
        </p:spPr>
      </p:pic>
      <p:grpSp>
        <p:nvGrpSpPr>
          <p:cNvPr id="4" name="Group 3">
            <a:extLst>
              <a:ext uri="{FF2B5EF4-FFF2-40B4-BE49-F238E27FC236}">
                <a16:creationId xmlns="" xmlns:a16="http://schemas.microsoft.com/office/drawing/2014/main" id="{B8CCC4B0-CB68-430D-8908-A2C3601D5E5C}"/>
              </a:ext>
            </a:extLst>
          </p:cNvPr>
          <p:cNvGrpSpPr/>
          <p:nvPr/>
        </p:nvGrpSpPr>
        <p:grpSpPr>
          <a:xfrm>
            <a:off x="1496291" y="124047"/>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 xmlns:a16="http://schemas.microsoft.com/office/drawing/2014/main"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341C98A5-54FB-482E-82D9-B882A726A074}"/>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 xmlns:a16="http://schemas.microsoft.com/office/drawing/2014/main" id="{130A3521-08E0-42A8-8608-12604430D3AC}"/>
              </a:ext>
            </a:extLst>
          </p:cNvPr>
          <p:cNvSpPr/>
          <p:nvPr/>
        </p:nvSpPr>
        <p:spPr>
          <a:xfrm>
            <a:off x="1386471" y="121123"/>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 xmlns:a16="http://schemas.microsoft.com/office/drawing/2014/main" id="{2AB3BE06-9833-420B-B6D7-979CADB7818C}"/>
              </a:ext>
            </a:extLst>
          </p:cNvPr>
          <p:cNvSpPr/>
          <p:nvPr/>
        </p:nvSpPr>
        <p:spPr>
          <a:xfrm rot="5400000">
            <a:off x="2377203" y="4284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D06261F0-1B62-45A2-B71B-BDB0E2B6F410}"/>
              </a:ext>
            </a:extLst>
          </p:cNvPr>
          <p:cNvSpPr txBox="1"/>
          <p:nvPr/>
        </p:nvSpPr>
        <p:spPr>
          <a:xfrm>
            <a:off x="5717272" y="6488668"/>
            <a:ext cx="6173035" cy="369332"/>
          </a:xfrm>
          <a:prstGeom prst="rect">
            <a:avLst/>
          </a:prstGeom>
          <a:solidFill>
            <a:schemeClr val="bg1"/>
          </a:solidFill>
        </p:spPr>
        <p:txBody>
          <a:bodyPr wrap="square" rtlCol="0">
            <a:spAutoFit/>
          </a:bodyPr>
          <a:lstStyle/>
          <a:p>
            <a:r>
              <a:rPr lang="en-US">
                <a:solidFill>
                  <a:srgbClr val="1C11AF"/>
                </a:solidFill>
                <a:latin typeface="Arial" panose="020B0604020202020204" pitchFamily="34" charset="0"/>
                <a:cs typeface="Arial" panose="020B0604020202020204" pitchFamily="34" charset="0"/>
              </a:rPr>
              <a:t>Hình 1.Bản đồ tỉ lệ dân đô thị và một số đô thị ở Châu Âu</a:t>
            </a:r>
          </a:p>
        </p:txBody>
      </p:sp>
      <p:sp>
        <p:nvSpPr>
          <p:cNvPr id="11" name="Flowchart: Connector 10">
            <a:extLst>
              <a:ext uri="{FF2B5EF4-FFF2-40B4-BE49-F238E27FC236}">
                <a16:creationId xmlns="" xmlns:a16="http://schemas.microsoft.com/office/drawing/2014/main" id="{661FA01C-1EAA-40D2-83BF-6F6D95317490}"/>
              </a:ext>
            </a:extLst>
          </p:cNvPr>
          <p:cNvSpPr/>
          <p:nvPr/>
        </p:nvSpPr>
        <p:spPr>
          <a:xfrm>
            <a:off x="9642762" y="3503217"/>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 xmlns:a16="http://schemas.microsoft.com/office/drawing/2014/main" id="{3F70EE52-DDBC-4598-8CF1-7616B1661C12}"/>
              </a:ext>
            </a:extLst>
          </p:cNvPr>
          <p:cNvSpPr/>
          <p:nvPr/>
        </p:nvSpPr>
        <p:spPr>
          <a:xfrm>
            <a:off x="7218220" y="4273132"/>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 xmlns:a16="http://schemas.microsoft.com/office/drawing/2014/main" id="{56F5B66D-7941-4DD6-9150-726AE93EFF8B}"/>
              </a:ext>
            </a:extLst>
          </p:cNvPr>
          <p:cNvSpPr/>
          <p:nvPr/>
        </p:nvSpPr>
        <p:spPr>
          <a:xfrm>
            <a:off x="9138669" y="3131807"/>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 xmlns:a16="http://schemas.microsoft.com/office/drawing/2014/main" id="{ACFC0A40-A748-400F-A8C2-D8B56AA4538A}"/>
              </a:ext>
            </a:extLst>
          </p:cNvPr>
          <p:cNvSpPr/>
          <p:nvPr/>
        </p:nvSpPr>
        <p:spPr>
          <a:xfrm>
            <a:off x="7090694" y="3929755"/>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 xmlns:a16="http://schemas.microsoft.com/office/drawing/2014/main" id="{299ADA6F-F6DA-4355-9261-69E702FDC290}"/>
              </a:ext>
            </a:extLst>
          </p:cNvPr>
          <p:cNvSpPr/>
          <p:nvPr/>
        </p:nvSpPr>
        <p:spPr>
          <a:xfrm>
            <a:off x="6491689" y="5052606"/>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 xmlns:a16="http://schemas.microsoft.com/office/drawing/2014/main" id="{78EEB784-9FF1-4772-9D7A-434520EB2A78}"/>
              </a:ext>
            </a:extLst>
          </p:cNvPr>
          <p:cNvSpPr/>
          <p:nvPr/>
        </p:nvSpPr>
        <p:spPr>
          <a:xfrm>
            <a:off x="6971941" y="5033489"/>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140B581F-AC76-490F-A47F-A37FF59D436D}"/>
              </a:ext>
            </a:extLst>
          </p:cNvPr>
          <p:cNvSpPr txBox="1"/>
          <p:nvPr/>
        </p:nvSpPr>
        <p:spPr>
          <a:xfrm>
            <a:off x="9120609" y="2785559"/>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Xanh-Pê-tec-pua</a:t>
            </a:r>
          </a:p>
        </p:txBody>
      </p:sp>
      <p:sp>
        <p:nvSpPr>
          <p:cNvPr id="22" name="TextBox 21">
            <a:extLst>
              <a:ext uri="{FF2B5EF4-FFF2-40B4-BE49-F238E27FC236}">
                <a16:creationId xmlns="" xmlns:a16="http://schemas.microsoft.com/office/drawing/2014/main" id="{88E29526-352A-433B-BFB8-5443B384E6E1}"/>
              </a:ext>
            </a:extLst>
          </p:cNvPr>
          <p:cNvSpPr txBox="1"/>
          <p:nvPr/>
        </p:nvSpPr>
        <p:spPr>
          <a:xfrm>
            <a:off x="9642762" y="3620471"/>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3" name="TextBox 22">
            <a:extLst>
              <a:ext uri="{FF2B5EF4-FFF2-40B4-BE49-F238E27FC236}">
                <a16:creationId xmlns="" xmlns:a16="http://schemas.microsoft.com/office/drawing/2014/main" id="{924A30F6-E76D-49F6-A8FF-073680D7A067}"/>
              </a:ext>
            </a:extLst>
          </p:cNvPr>
          <p:cNvSpPr txBox="1"/>
          <p:nvPr/>
        </p:nvSpPr>
        <p:spPr>
          <a:xfrm>
            <a:off x="7365461" y="421965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sp>
        <p:nvSpPr>
          <p:cNvPr id="24" name="TextBox 23">
            <a:extLst>
              <a:ext uri="{FF2B5EF4-FFF2-40B4-BE49-F238E27FC236}">
                <a16:creationId xmlns="" xmlns:a16="http://schemas.microsoft.com/office/drawing/2014/main" id="{0CC8F7BC-8463-4194-956F-AECA0A468869}"/>
              </a:ext>
            </a:extLst>
          </p:cNvPr>
          <p:cNvSpPr txBox="1"/>
          <p:nvPr/>
        </p:nvSpPr>
        <p:spPr>
          <a:xfrm>
            <a:off x="5925702" y="3920946"/>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Luân-Đôn</a:t>
            </a:r>
          </a:p>
        </p:txBody>
      </p:sp>
      <p:sp>
        <p:nvSpPr>
          <p:cNvPr id="25" name="TextBox 24">
            <a:extLst>
              <a:ext uri="{FF2B5EF4-FFF2-40B4-BE49-F238E27FC236}">
                <a16:creationId xmlns="" xmlns:a16="http://schemas.microsoft.com/office/drawing/2014/main" id="{9191B58A-BFA2-4BA3-9705-DA2F9378273F}"/>
              </a:ext>
            </a:extLst>
          </p:cNvPr>
          <p:cNvSpPr txBox="1"/>
          <p:nvPr/>
        </p:nvSpPr>
        <p:spPr>
          <a:xfrm>
            <a:off x="5888281" y="5052606"/>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Ma-đrit</a:t>
            </a:r>
          </a:p>
        </p:txBody>
      </p:sp>
      <p:sp>
        <p:nvSpPr>
          <p:cNvPr id="26" name="TextBox 25">
            <a:extLst>
              <a:ext uri="{FF2B5EF4-FFF2-40B4-BE49-F238E27FC236}">
                <a16:creationId xmlns="" xmlns:a16="http://schemas.microsoft.com/office/drawing/2014/main" id="{B3C22330-3588-4AAE-8496-D8D7A235BA43}"/>
              </a:ext>
            </a:extLst>
          </p:cNvPr>
          <p:cNvSpPr txBox="1"/>
          <p:nvPr/>
        </p:nvSpPr>
        <p:spPr>
          <a:xfrm>
            <a:off x="7090694" y="4968459"/>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Bac-xê-lô-na</a:t>
            </a:r>
          </a:p>
        </p:txBody>
      </p:sp>
      <p:pic>
        <p:nvPicPr>
          <p:cNvPr id="35" name="Picture 34">
            <a:extLst>
              <a:ext uri="{FF2B5EF4-FFF2-40B4-BE49-F238E27FC236}">
                <a16:creationId xmlns="" xmlns:a16="http://schemas.microsoft.com/office/drawing/2014/main" id="{A091919E-5050-43E8-9294-46F4DD63148B}"/>
              </a:ext>
            </a:extLst>
          </p:cNvPr>
          <p:cNvPicPr>
            <a:picLocks noChangeAspect="1"/>
          </p:cNvPicPr>
          <p:nvPr/>
        </p:nvPicPr>
        <p:blipFill>
          <a:blip r:embed="rId6"/>
          <a:stretch>
            <a:fillRect/>
          </a:stretch>
        </p:blipFill>
        <p:spPr>
          <a:xfrm>
            <a:off x="91364" y="1419295"/>
            <a:ext cx="5582429" cy="3753374"/>
          </a:xfrm>
          <a:prstGeom prst="rect">
            <a:avLst/>
          </a:prstGeom>
        </p:spPr>
      </p:pic>
      <p:sp>
        <p:nvSpPr>
          <p:cNvPr id="36" name="Rectangle 35">
            <a:extLst>
              <a:ext uri="{FF2B5EF4-FFF2-40B4-BE49-F238E27FC236}">
                <a16:creationId xmlns="" xmlns:a16="http://schemas.microsoft.com/office/drawing/2014/main" id="{E7A13065-A6A8-44DC-9E80-4EEAB5B53E1D}"/>
              </a:ext>
            </a:extLst>
          </p:cNvPr>
          <p:cNvSpPr/>
          <p:nvPr/>
        </p:nvSpPr>
        <p:spPr>
          <a:xfrm>
            <a:off x="306670" y="5288339"/>
            <a:ext cx="5065430" cy="1200329"/>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Thành phố lớn thứ hai ở Nga, St.Petersburg được mệnh danh là thủ đô văn hóa của Nga</a:t>
            </a:r>
            <a:endParaRPr lang="en-US" sz="2400">
              <a:solidFill>
                <a:srgbClr val="00B050"/>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 xmlns:a16="http://schemas.microsoft.com/office/drawing/2014/main" id="{FA1E46EB-AED6-460C-A984-414C4A774B44}"/>
              </a:ext>
            </a:extLst>
          </p:cNvPr>
          <p:cNvPicPr>
            <a:picLocks noChangeAspect="1"/>
          </p:cNvPicPr>
          <p:nvPr/>
        </p:nvPicPr>
        <p:blipFill>
          <a:blip r:embed="rId7"/>
          <a:stretch>
            <a:fillRect/>
          </a:stretch>
        </p:blipFill>
        <p:spPr>
          <a:xfrm>
            <a:off x="89769" y="1381867"/>
            <a:ext cx="5668166" cy="3848637"/>
          </a:xfrm>
          <a:prstGeom prst="rect">
            <a:avLst/>
          </a:prstGeom>
        </p:spPr>
      </p:pic>
      <p:pic>
        <p:nvPicPr>
          <p:cNvPr id="38" name="Picture 37" descr="A picture containing clock, outdoor, water, sky&#10;&#10;Description automatically generated">
            <a:extLst>
              <a:ext uri="{FF2B5EF4-FFF2-40B4-BE49-F238E27FC236}">
                <a16:creationId xmlns="" xmlns:a16="http://schemas.microsoft.com/office/drawing/2014/main" id="{FF532350-3D0D-4C7F-85DC-CE543DF786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739" y="1473648"/>
            <a:ext cx="5511821" cy="3736449"/>
          </a:xfrm>
          <a:prstGeom prst="rect">
            <a:avLst/>
          </a:prstGeom>
        </p:spPr>
      </p:pic>
      <p:sp>
        <p:nvSpPr>
          <p:cNvPr id="39" name="Rectangle 38">
            <a:extLst>
              <a:ext uri="{FF2B5EF4-FFF2-40B4-BE49-F238E27FC236}">
                <a16:creationId xmlns="" xmlns:a16="http://schemas.microsoft.com/office/drawing/2014/main" id="{C87AE317-AD9C-406B-A7E5-D4DC9B9BCDC9}"/>
              </a:ext>
            </a:extLst>
          </p:cNvPr>
          <p:cNvSpPr/>
          <p:nvPr/>
        </p:nvSpPr>
        <p:spPr>
          <a:xfrm>
            <a:off x="395466" y="5368569"/>
            <a:ext cx="5065430" cy="1323439"/>
          </a:xfrm>
          <a:prstGeom prst="rect">
            <a:avLst/>
          </a:prstGeom>
          <a:solidFill>
            <a:schemeClr val="bg1"/>
          </a:solidFill>
        </p:spPr>
        <p:txBody>
          <a:bodyPr wrap="square">
            <a:spAutoFit/>
          </a:bodyPr>
          <a:lstStyle/>
          <a:p>
            <a:r>
              <a:rPr lang="en-US" sz="2000">
                <a:solidFill>
                  <a:srgbClr val="00B050"/>
                </a:solidFill>
                <a:latin typeface="Arial" panose="020B0604020202020204" pitchFamily="34" charset="0"/>
                <a:cs typeface="Arial" panose="020B0604020202020204" pitchFamily="34" charset="0"/>
              </a:rPr>
              <a:t>Luân Đôn là thủ đô kiêm thành phố lớn nhất nước Anh ,cùng với </a:t>
            </a:r>
            <a:r>
              <a:rPr lang="en-US" sz="2000">
                <a:solidFill>
                  <a:srgbClr val="00B050"/>
                </a:solidFill>
                <a:latin typeface="Arial" panose="020B0604020202020204" pitchFamily="34" charset="0"/>
                <a:cs typeface="Arial" panose="020B0604020202020204" pitchFamily="34" charset="0"/>
                <a:hlinkClick r:id="rId9" tooltip="Thành phố New York">
                  <a:extLst>
                    <a:ext uri="{A12FA001-AC4F-418D-AE19-62706E023703}">
                      <ahyp:hlinkClr xmlns="" xmlns:ahyp="http://schemas.microsoft.com/office/drawing/2018/hyperlinkcolor" val="tx"/>
                    </a:ext>
                  </a:extLst>
                </a:hlinkClick>
              </a:rPr>
              <a:t>Thành phố New York</a:t>
            </a:r>
            <a:r>
              <a:rPr lang="en-US" sz="2000">
                <a:solidFill>
                  <a:srgbClr val="00B050"/>
                </a:solidFill>
                <a:latin typeface="Arial" panose="020B0604020202020204" pitchFamily="34" charset="0"/>
                <a:cs typeface="Arial" panose="020B0604020202020204" pitchFamily="34" charset="0"/>
              </a:rPr>
              <a:t> là hai trung tâm kinh tế-tài chính lớn nhất thế giới</a:t>
            </a:r>
          </a:p>
        </p:txBody>
      </p:sp>
      <p:pic>
        <p:nvPicPr>
          <p:cNvPr id="41" name="Picture 40">
            <a:extLst>
              <a:ext uri="{FF2B5EF4-FFF2-40B4-BE49-F238E27FC236}">
                <a16:creationId xmlns="" xmlns:a16="http://schemas.microsoft.com/office/drawing/2014/main" id="{17458422-4D9E-4BB3-BE5F-2172D5A1D5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23" y="1463898"/>
            <a:ext cx="5714280" cy="3809520"/>
          </a:xfrm>
          <a:prstGeom prst="rect">
            <a:avLst/>
          </a:prstGeom>
        </p:spPr>
      </p:pic>
      <p:sp>
        <p:nvSpPr>
          <p:cNvPr id="42" name="Rectangle 41">
            <a:extLst>
              <a:ext uri="{FF2B5EF4-FFF2-40B4-BE49-F238E27FC236}">
                <a16:creationId xmlns="" xmlns:a16="http://schemas.microsoft.com/office/drawing/2014/main" id="{4CECD493-C2D8-4545-A113-102C0C290F2B}"/>
              </a:ext>
            </a:extLst>
          </p:cNvPr>
          <p:cNvSpPr/>
          <p:nvPr/>
        </p:nvSpPr>
        <p:spPr>
          <a:xfrm>
            <a:off x="141151" y="5299103"/>
            <a:ext cx="5637310" cy="1569660"/>
          </a:xfrm>
          <a:prstGeom prst="rect">
            <a:avLst/>
          </a:prstGeom>
          <a:solidFill>
            <a:schemeClr val="bg1"/>
          </a:solidFill>
        </p:spPr>
        <p:txBody>
          <a:bodyPr wrap="square">
            <a:spAutoFit/>
          </a:bodyPr>
          <a:lstStyle/>
          <a:p>
            <a:r>
              <a:rPr lang="en-US" sz="2400">
                <a:solidFill>
                  <a:srgbClr val="00B050"/>
                </a:solidFill>
                <a:latin typeface="Arial" panose="020B0604020202020204" pitchFamily="34" charset="0"/>
                <a:cs typeface="Arial" panose="020B0604020202020204" pitchFamily="34" charset="0"/>
              </a:rPr>
              <a:t>Madrid là thủ đô và là thành phố lớn nhất của Tây Ban Nha. Madrid là thành phố lớn thứ ba trong Liên minh châu Âu, sau Luân Đôn và Berlin</a:t>
            </a:r>
          </a:p>
        </p:txBody>
      </p:sp>
      <p:pic>
        <p:nvPicPr>
          <p:cNvPr id="46" name="Picture 45">
            <a:extLst>
              <a:ext uri="{FF2B5EF4-FFF2-40B4-BE49-F238E27FC236}">
                <a16:creationId xmlns="" xmlns:a16="http://schemas.microsoft.com/office/drawing/2014/main" id="{0E43F3C3-80D9-47B5-B061-CE85B86FBC6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769" y="1462885"/>
            <a:ext cx="5725234" cy="3849649"/>
          </a:xfrm>
          <a:prstGeom prst="rect">
            <a:avLst/>
          </a:prstGeom>
        </p:spPr>
      </p:pic>
      <p:pic>
        <p:nvPicPr>
          <p:cNvPr id="48" name="Picture 47" descr="A picture containing scene, road, city&#10;&#10;Description automatically generated">
            <a:extLst>
              <a:ext uri="{FF2B5EF4-FFF2-40B4-BE49-F238E27FC236}">
                <a16:creationId xmlns="" xmlns:a16="http://schemas.microsoft.com/office/drawing/2014/main" id="{4C04211D-00BE-4E50-BA03-6812405F5E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785" y="1473648"/>
            <a:ext cx="5698691" cy="3882476"/>
          </a:xfrm>
          <a:prstGeom prst="rect">
            <a:avLst/>
          </a:prstGeom>
        </p:spPr>
      </p:pic>
      <p:pic>
        <p:nvPicPr>
          <p:cNvPr id="49" name="Picture 48">
            <a:extLst>
              <a:ext uri="{FF2B5EF4-FFF2-40B4-BE49-F238E27FC236}">
                <a16:creationId xmlns="" xmlns:a16="http://schemas.microsoft.com/office/drawing/2014/main" id="{7C6B093B-5602-468A-B1A3-6DBAB1CD8EB1}"/>
              </a:ext>
            </a:extLst>
          </p:cNvPr>
          <p:cNvPicPr>
            <a:picLocks noChangeAspect="1"/>
          </p:cNvPicPr>
          <p:nvPr/>
        </p:nvPicPr>
        <p:blipFill rotWithShape="1">
          <a:blip r:embed="rId13"/>
          <a:srcRect l="2513" r="3003"/>
          <a:stretch/>
        </p:blipFill>
        <p:spPr>
          <a:xfrm>
            <a:off x="85392" y="1273509"/>
            <a:ext cx="5767032" cy="3664209"/>
          </a:xfrm>
          <a:prstGeom prst="rect">
            <a:avLst/>
          </a:prstGeom>
        </p:spPr>
      </p:pic>
      <p:sp>
        <p:nvSpPr>
          <p:cNvPr id="50" name="Rectangle 49">
            <a:extLst>
              <a:ext uri="{FF2B5EF4-FFF2-40B4-BE49-F238E27FC236}">
                <a16:creationId xmlns="" xmlns:a16="http://schemas.microsoft.com/office/drawing/2014/main" id="{9ADB3D24-939A-4B14-BCC7-1708FE67E4A8}"/>
              </a:ext>
            </a:extLst>
          </p:cNvPr>
          <p:cNvSpPr/>
          <p:nvPr/>
        </p:nvSpPr>
        <p:spPr>
          <a:xfrm>
            <a:off x="58577" y="4866464"/>
            <a:ext cx="5741269" cy="1938992"/>
          </a:xfrm>
          <a:prstGeom prst="rect">
            <a:avLst/>
          </a:prstGeom>
          <a:solidFill>
            <a:schemeClr val="bg1"/>
          </a:solidFill>
        </p:spPr>
        <p:txBody>
          <a:bodyPr wrap="square">
            <a:spAutoFit/>
          </a:bodyPr>
          <a:lstStyle/>
          <a:p>
            <a:r>
              <a:rPr lang="vi-VN" sz="2000">
                <a:solidFill>
                  <a:srgbClr val="00B050"/>
                </a:solidFill>
              </a:rPr>
              <a:t>Nói đến tên Barcelona (Tây Ban Nha), nhiều người nghĩ ngay tới Câu lạc bộ bóng đá nổi tiếng thế giới Barcelona </a:t>
            </a:r>
            <a:r>
              <a:rPr lang="en-US" sz="2000">
                <a:solidFill>
                  <a:srgbClr val="00B050"/>
                </a:solidFill>
              </a:rPr>
              <a:t>.</a:t>
            </a:r>
            <a:r>
              <a:rPr lang="vi-VN" sz="2000">
                <a:solidFill>
                  <a:srgbClr val="00B050"/>
                </a:solidFill>
              </a:rPr>
              <a:t>Ít ai biết rằng Barcelona còn là một trong 10 thành phố xinh đẹp nhất thế giới, trung tâm văn hóa nghệ thuật, trung tâm tài chính lớn của khu vực Địa Trung Hải</a:t>
            </a:r>
            <a:endParaRPr lang="en-US" sz="2000">
              <a:solidFill>
                <a:srgbClr val="00B050"/>
              </a:solidFill>
              <a:latin typeface="Arial" panose="020B0604020202020204" pitchFamily="34" charset="0"/>
              <a:cs typeface="Arial" panose="020B0604020202020204" pitchFamily="34" charset="0"/>
            </a:endParaRPr>
          </a:p>
        </p:txBody>
      </p:sp>
      <p:pic>
        <p:nvPicPr>
          <p:cNvPr id="51" name="Picture 50">
            <a:extLst>
              <a:ext uri="{FF2B5EF4-FFF2-40B4-BE49-F238E27FC236}">
                <a16:creationId xmlns="" xmlns:a16="http://schemas.microsoft.com/office/drawing/2014/main" id="{C3437EEC-B5AC-4A83-9045-2B6DF69D2B61}"/>
              </a:ext>
            </a:extLst>
          </p:cNvPr>
          <p:cNvPicPr>
            <a:picLocks noChangeAspect="1"/>
          </p:cNvPicPr>
          <p:nvPr/>
        </p:nvPicPr>
        <p:blipFill rotWithShape="1">
          <a:blip r:embed="rId14"/>
          <a:srcRect l="2441" t="4376" r="2451"/>
          <a:stretch/>
        </p:blipFill>
        <p:spPr>
          <a:xfrm>
            <a:off x="161142" y="1299837"/>
            <a:ext cx="5698691" cy="3637881"/>
          </a:xfrm>
          <a:prstGeom prst="rect">
            <a:avLst/>
          </a:prstGeom>
        </p:spPr>
      </p:pic>
    </p:spTree>
    <p:extLst>
      <p:ext uri="{BB962C8B-B14F-4D97-AF65-F5344CB8AC3E}">
        <p14:creationId xmlns:p14="http://schemas.microsoft.com/office/powerpoint/2010/main" val="1671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6"/>
                                        </p:tgtEl>
                                      </p:cBhvr>
                                    </p:animEffect>
                                    <p:set>
                                      <p:cBhvr>
                                        <p:cTn id="34" dur="1" fill="hold">
                                          <p:stCondLst>
                                            <p:cond delay="499"/>
                                          </p:stCondLst>
                                        </p:cTn>
                                        <p:tgtEl>
                                          <p:spTgt spid="3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par>
                          <p:cTn id="50" fill="hold">
                            <p:stCondLst>
                              <p:cond delay="500"/>
                            </p:stCondLst>
                            <p:childTnLst>
                              <p:par>
                                <p:cTn id="51" presetID="16" presetClass="entr" presetSubtype="21"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barn(inVertical)">
                                      <p:cBhvr>
                                        <p:cTn id="53" dur="500"/>
                                        <p:tgtEl>
                                          <p:spTgt spid="3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barn(inVertical)">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500" fill="hold"/>
                                        <p:tgtEl>
                                          <p:spTgt spid="19"/>
                                        </p:tgtEl>
                                        <p:attrNameLst>
                                          <p:attrName>ppt_w</p:attrName>
                                        </p:attrNameLst>
                                      </p:cBhvr>
                                      <p:tavLst>
                                        <p:tav tm="0">
                                          <p:val>
                                            <p:fltVal val="0"/>
                                          </p:val>
                                        </p:tav>
                                        <p:tav tm="100000">
                                          <p:val>
                                            <p:strVal val="#ppt_w"/>
                                          </p:val>
                                        </p:tav>
                                      </p:tavLst>
                                    </p:anim>
                                    <p:anim calcmode="lin" valueType="num">
                                      <p:cBhvr>
                                        <p:cTn id="67" dur="500" fill="hold"/>
                                        <p:tgtEl>
                                          <p:spTgt spid="19"/>
                                        </p:tgtEl>
                                        <p:attrNameLst>
                                          <p:attrName>ppt_h</p:attrName>
                                        </p:attrNameLst>
                                      </p:cBhvr>
                                      <p:tavLst>
                                        <p:tav tm="0">
                                          <p:val>
                                            <p:fltVal val="0"/>
                                          </p:val>
                                        </p:tav>
                                        <p:tav tm="100000">
                                          <p:val>
                                            <p:strVal val="#ppt_h"/>
                                          </p:val>
                                        </p:tav>
                                      </p:tavLst>
                                    </p:anim>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arn(inVertical)">
                                      <p:cBhvr>
                                        <p:cTn id="73" dur="500"/>
                                        <p:tgtEl>
                                          <p:spTgt spid="25"/>
                                        </p:tgtEl>
                                      </p:cBhvr>
                                    </p:animEffect>
                                  </p:childTnLst>
                                </p:cTn>
                              </p:par>
                              <p:par>
                                <p:cTn id="74" presetID="10" presetClass="exit" presetSubtype="0" fill="hold" grpId="1" nodeType="withEffect">
                                  <p:stCondLst>
                                    <p:cond delay="0"/>
                                  </p:stCondLst>
                                  <p:childTnLst>
                                    <p:animEffect transition="out" filter="fade">
                                      <p:cBhvr>
                                        <p:cTn id="75" dur="500"/>
                                        <p:tgtEl>
                                          <p:spTgt spid="39"/>
                                        </p:tgtEl>
                                      </p:cBhvr>
                                    </p:animEffect>
                                    <p:set>
                                      <p:cBhvr>
                                        <p:cTn id="76" dur="1" fill="hold">
                                          <p:stCondLst>
                                            <p:cond delay="499"/>
                                          </p:stCondLst>
                                        </p:cTn>
                                        <p:tgtEl>
                                          <p:spTgt spid="3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8"/>
                                        </p:tgtEl>
                                      </p:cBhvr>
                                    </p:animEffect>
                                    <p:set>
                                      <p:cBhvr>
                                        <p:cTn id="79" dur="1" fill="hold">
                                          <p:stCondLst>
                                            <p:cond delay="499"/>
                                          </p:stCondLst>
                                        </p:cTn>
                                        <p:tgtEl>
                                          <p:spTgt spid="38"/>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childTnLst>
                          </p:cTn>
                        </p:par>
                        <p:par>
                          <p:cTn id="83" fill="hold">
                            <p:stCondLst>
                              <p:cond delay="500"/>
                            </p:stCondLst>
                            <p:childTnLst>
                              <p:par>
                                <p:cTn id="84" presetID="16" presetClass="entr" presetSubtype="21" fill="hold" nodeType="after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barn(inVertical)">
                                      <p:cBhvr>
                                        <p:cTn id="86" dur="500"/>
                                        <p:tgtEl>
                                          <p:spTgt spid="4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barn(inVertical)">
                                      <p:cBhvr>
                                        <p:cTn id="89" dur="500"/>
                                        <p:tgtEl>
                                          <p:spTgt spid="42"/>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barn(inVertical)">
                                      <p:cBhvr>
                                        <p:cTn id="94" dur="500"/>
                                        <p:tgtEl>
                                          <p:spTgt spid="4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46"/>
                                        </p:tgtEl>
                                      </p:cBhvr>
                                    </p:animEffect>
                                    <p:set>
                                      <p:cBhvr>
                                        <p:cTn id="99" dur="1" fill="hold">
                                          <p:stCondLst>
                                            <p:cond delay="499"/>
                                          </p:stCondLst>
                                        </p:cTn>
                                        <p:tgtEl>
                                          <p:spTgt spid="46"/>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42"/>
                                        </p:tgtEl>
                                      </p:cBhvr>
                                    </p:animEffect>
                                    <p:set>
                                      <p:cBhvr>
                                        <p:cTn id="102" dur="1" fill="hold">
                                          <p:stCondLst>
                                            <p:cond delay="499"/>
                                          </p:stCondLst>
                                        </p:cTn>
                                        <p:tgtEl>
                                          <p:spTgt spid="42"/>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48"/>
                                        </p:tgtEl>
                                      </p:cBhvr>
                                    </p:animEffect>
                                    <p:set>
                                      <p:cBhvr>
                                        <p:cTn id="105" dur="1" fill="hold">
                                          <p:stCondLst>
                                            <p:cond delay="499"/>
                                          </p:stCondLst>
                                        </p:cTn>
                                        <p:tgtEl>
                                          <p:spTgt spid="48"/>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p:cTn id="110" dur="500" fill="hold"/>
                                        <p:tgtEl>
                                          <p:spTgt spid="20"/>
                                        </p:tgtEl>
                                        <p:attrNameLst>
                                          <p:attrName>ppt_w</p:attrName>
                                        </p:attrNameLst>
                                      </p:cBhvr>
                                      <p:tavLst>
                                        <p:tav tm="0">
                                          <p:val>
                                            <p:fltVal val="0"/>
                                          </p:val>
                                        </p:tav>
                                        <p:tav tm="100000">
                                          <p:val>
                                            <p:strVal val="#ppt_w"/>
                                          </p:val>
                                        </p:tav>
                                      </p:tavLst>
                                    </p:anim>
                                    <p:anim calcmode="lin" valueType="num">
                                      <p:cBhvr>
                                        <p:cTn id="111" dur="500" fill="hold"/>
                                        <p:tgtEl>
                                          <p:spTgt spid="20"/>
                                        </p:tgtEl>
                                        <p:attrNameLst>
                                          <p:attrName>ppt_h</p:attrName>
                                        </p:attrNameLst>
                                      </p:cBhvr>
                                      <p:tavLst>
                                        <p:tav tm="0">
                                          <p:val>
                                            <p:fltVal val="0"/>
                                          </p:val>
                                        </p:tav>
                                        <p:tav tm="100000">
                                          <p:val>
                                            <p:strVal val="#ppt_h"/>
                                          </p:val>
                                        </p:tav>
                                      </p:tavLst>
                                    </p:anim>
                                    <p:animEffect transition="in" filter="fade">
                                      <p:cBhvr>
                                        <p:cTn id="112" dur="500"/>
                                        <p:tgtEl>
                                          <p:spTgt spid="20"/>
                                        </p:tgtEl>
                                      </p:cBhvr>
                                    </p:animEffect>
                                  </p:childTnLst>
                                </p:cTn>
                              </p:par>
                            </p:childTnLst>
                          </p:cTn>
                        </p:par>
                        <p:par>
                          <p:cTn id="113" fill="hold">
                            <p:stCondLst>
                              <p:cond delay="500"/>
                            </p:stCondLst>
                            <p:childTnLst>
                              <p:par>
                                <p:cTn id="114" presetID="16" presetClass="entr" presetSubtype="21" fill="hold" grpId="0" nodeType="after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barn(inVertical)">
                                      <p:cBhvr>
                                        <p:cTn id="116" dur="500"/>
                                        <p:tgtEl>
                                          <p:spTgt spid="26"/>
                                        </p:tgtEl>
                                      </p:cBhvr>
                                    </p:animEffect>
                                  </p:childTnLst>
                                </p:cTn>
                              </p:par>
                            </p:childTnLst>
                          </p:cTn>
                        </p:par>
                        <p:par>
                          <p:cTn id="117" fill="hold">
                            <p:stCondLst>
                              <p:cond delay="1000"/>
                            </p:stCondLst>
                            <p:childTnLst>
                              <p:par>
                                <p:cTn id="118" presetID="16" presetClass="entr" presetSubtype="21" fill="hold" nodeType="after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barn(inVertical)">
                                      <p:cBhvr>
                                        <p:cTn id="120" dur="500"/>
                                        <p:tgtEl>
                                          <p:spTgt spid="49"/>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barn(inVertical)">
                                      <p:cBhvr>
                                        <p:cTn id="123" dur="500"/>
                                        <p:tgtEl>
                                          <p:spTgt spid="50"/>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barn(inVertical)">
                                      <p:cBhvr>
                                        <p:cTn id="12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p:bldP spid="24" grpId="0"/>
      <p:bldP spid="25" grpId="0"/>
      <p:bldP spid="26" grpId="0"/>
      <p:bldP spid="36" grpId="0"/>
      <p:bldP spid="36" grpId="1"/>
      <p:bldP spid="39" grpId="0" animBg="1"/>
      <p:bldP spid="39" grpId="1" animBg="1"/>
      <p:bldP spid="42" grpId="0" animBg="1"/>
      <p:bldP spid="42" grpId="2"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 xmlns:a16="http://schemas.microsoft.com/office/drawing/2014/main" id="{5EA5FFE2-E00A-4647-A11D-837779B8F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sp>
        <p:nvSpPr>
          <p:cNvPr id="9" name="Rectangle 8">
            <a:extLst>
              <a:ext uri="{FF2B5EF4-FFF2-40B4-BE49-F238E27FC236}">
                <a16:creationId xmlns="" xmlns:a16="http://schemas.microsoft.com/office/drawing/2014/main" id="{2B86C98F-962E-4750-B757-5EABD663470E}"/>
              </a:ext>
            </a:extLst>
          </p:cNvPr>
          <p:cNvSpPr/>
          <p:nvPr/>
        </p:nvSpPr>
        <p:spPr>
          <a:xfrm>
            <a:off x="76349" y="1674701"/>
            <a:ext cx="11592910" cy="2630144"/>
          </a:xfrm>
          <a:prstGeom prst="rect">
            <a:avLst/>
          </a:prstGeom>
          <a:ln>
            <a:solidFill>
              <a:srgbClr val="0070C0"/>
            </a:solidFill>
            <a:prstDash val="dash"/>
          </a:ln>
        </p:spPr>
        <p:txBody>
          <a:bodyPr wrap="square">
            <a:spAutoFit/>
          </a:bodyPr>
          <a:lstStyle/>
          <a:p>
            <a:pPr indent="180340" algn="just">
              <a:lnSpc>
                <a:spcPct val="120000"/>
              </a:lnSpc>
              <a:spcAft>
                <a:spcPts val="0"/>
              </a:spcAft>
            </a:pP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- 4 </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nhóm đọc nhanh mục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SGK trong 3 phút. Hết thời gian, cả lớp đóng sách vở. GV viết những từ khóa về </a:t>
            </a:r>
            <a:r>
              <a:rPr lang="en-US" sz="2800" b="1">
                <a:solidFill>
                  <a:srgbClr val="C00000"/>
                </a:solidFill>
                <a:latin typeface="Arial" panose="020B0604020202020204" pitchFamily="34" charset="0"/>
                <a:ea typeface="Times New Roman" panose="02020603050405020304" pitchFamily="18" charset="0"/>
                <a:cs typeface="Arial" panose="020B0604020202020204" pitchFamily="34" charset="0"/>
              </a:rPr>
              <a:t>DI CƯ </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châu Âu lên bảng. Sau đó yêu cầu các nhóm diễn tả những từ khóa trên vào giấy A3 (trong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phút), trong câu diễn tả phải chứa từ khóa và phải liên quan đến kiến thức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của bài học</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a:t>
            </a:r>
            <a:endPar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 xmlns:a16="http://schemas.microsoft.com/office/drawing/2014/main" id="{5D7C3566-A82C-4C37-8D65-D28386847FDE}"/>
              </a:ext>
            </a:extLst>
          </p:cNvPr>
          <p:cNvSpPr/>
          <p:nvPr/>
        </p:nvSpPr>
        <p:spPr>
          <a:xfrm>
            <a:off x="3837613" y="992987"/>
            <a:ext cx="3297056" cy="763094"/>
          </a:xfrm>
          <a:prstGeom prst="rect">
            <a:avLst/>
          </a:prstGeom>
        </p:spPr>
        <p:txBody>
          <a:bodyPr wrap="none">
            <a:spAutoFit/>
          </a:bodyPr>
          <a:lstStyle/>
          <a:p>
            <a:pPr indent="180340" algn="just">
              <a:lnSpc>
                <a:spcPct val="120000"/>
              </a:lnSpc>
              <a:spcAft>
                <a:spcPts val="0"/>
              </a:spcAft>
            </a:pPr>
            <a:r>
              <a:rPr lang="en-US" sz="4000" b="1">
                <a:solidFill>
                  <a:srgbClr val="00B050"/>
                </a:solidFill>
                <a:latin typeface="Arial" panose="020B0604020202020204" pitchFamily="34" charset="0"/>
                <a:ea typeface="Times New Roman" panose="02020603050405020304" pitchFamily="18" charset="0"/>
                <a:cs typeface="Arial" panose="020B0604020202020204" pitchFamily="34" charset="0"/>
              </a:rPr>
              <a:t>DIỄN TẢ TỪ</a:t>
            </a:r>
          </a:p>
        </p:txBody>
      </p:sp>
      <p:sp>
        <p:nvSpPr>
          <p:cNvPr id="11" name="Rectangle 10">
            <a:extLst>
              <a:ext uri="{FF2B5EF4-FFF2-40B4-BE49-F238E27FC236}">
                <a16:creationId xmlns="" xmlns:a16="http://schemas.microsoft.com/office/drawing/2014/main" id="{B3D31FA1-D13D-4B49-A709-E0D0789D2BEB}"/>
              </a:ext>
            </a:extLst>
          </p:cNvPr>
          <p:cNvSpPr/>
          <p:nvPr/>
        </p:nvSpPr>
        <p:spPr>
          <a:xfrm>
            <a:off x="1188853" y="4460884"/>
            <a:ext cx="7966744" cy="2267544"/>
          </a:xfrm>
          <a:prstGeom prst="rect">
            <a:avLst/>
          </a:prstGeom>
          <a:ln>
            <a:solidFill>
              <a:srgbClr val="0070C0"/>
            </a:solidFill>
            <a:prstDash val="sysDash"/>
          </a:ln>
        </p:spPr>
        <p:txBody>
          <a:bodyPr wrap="square">
            <a:spAutoFit/>
          </a:bodyPr>
          <a:lstStyle/>
          <a:p>
            <a:pPr indent="180340" algn="just">
              <a:lnSpc>
                <a:spcPct val="120000"/>
              </a:lnSpc>
              <a:spcAft>
                <a:spcPts val="0"/>
              </a:spcAft>
            </a:pP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Ví dụ: </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từ “</a:t>
            </a:r>
            <a:r>
              <a:rPr lang="vi-VN" sz="2400" b="1">
                <a:solidFill>
                  <a:srgbClr val="0070C0"/>
                </a:solidFill>
                <a:latin typeface="Arial" panose="020B0604020202020204" pitchFamily="34" charset="0"/>
                <a:ea typeface="Times New Roman" panose="02020603050405020304" pitchFamily="18" charset="0"/>
                <a:cs typeface="Arial" panose="020B0604020202020204" pitchFamily="34" charset="0"/>
              </a:rPr>
              <a:t>già</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nhóm có thể diễn tả bằng các cách sau:</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Dân cư châu Âu đang già đi.</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Châu Âu có dân số già.</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Tỉ lệ người già ở châu Âu ngày càng tăng.</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Dân số châu Âu có xu hướng già đi.</a:t>
            </a:r>
            <a:endParaRPr lang="en-US" sz="2400">
              <a:latin typeface="Arial" panose="020B0604020202020204" pitchFamily="34" charset="0"/>
              <a:ea typeface="Times New Roman" panose="02020603050405020304" pitchFamily="18" charset="0"/>
              <a:cs typeface="Arial" panose="020B0604020202020204" pitchFamily="34" charset="0"/>
            </a:endParaRPr>
          </a:p>
        </p:txBody>
      </p:sp>
      <p:pic>
        <p:nvPicPr>
          <p:cNvPr id="12" name="3 Minute Timer (Nho)">
            <a:hlinkClick r:id="" action="ppaction://media"/>
            <a:extLst>
              <a:ext uri="{FF2B5EF4-FFF2-40B4-BE49-F238E27FC236}">
                <a16:creationId xmlns="" xmlns:a16="http://schemas.microsoft.com/office/drawing/2014/main" id="{F84E4B66-ADD3-470E-B88B-A53B7EC3A7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58334" y="5090070"/>
            <a:ext cx="2577603" cy="1549678"/>
          </a:xfrm>
          <a:prstGeom prst="rect">
            <a:avLst/>
          </a:prstGeom>
        </p:spPr>
      </p:pic>
    </p:spTree>
    <p:extLst>
      <p:ext uri="{BB962C8B-B14F-4D97-AF65-F5344CB8AC3E}">
        <p14:creationId xmlns:p14="http://schemas.microsoft.com/office/powerpoint/2010/main" val="8555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12"/>
                </p:tgtEl>
              </p:cMediaNode>
            </p:video>
          </p:childTnLst>
        </p:cTn>
      </p:par>
    </p:tnLst>
    <p:bldLst>
      <p:bldP spid="5" grpId="0"/>
      <p:bldP spid="6" grpId="0" animBg="1"/>
      <p:bldP spid="7" grpId="0" animBg="1"/>
      <p:bldP spid="9" grpId="0" animBg="1"/>
      <p:bldP spid="10"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 xmlns:a16="http://schemas.microsoft.com/office/drawing/2014/main" id="{5EA5FFE2-E00A-4647-A11D-837779B8F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graphicFrame>
        <p:nvGraphicFramePr>
          <p:cNvPr id="9" name="Table 8">
            <a:extLst>
              <a:ext uri="{FF2B5EF4-FFF2-40B4-BE49-F238E27FC236}">
                <a16:creationId xmlns="" xmlns:a16="http://schemas.microsoft.com/office/drawing/2014/main" id="{8689DB64-5D9E-4984-8462-D7A8008BC3A3}"/>
              </a:ext>
            </a:extLst>
          </p:cNvPr>
          <p:cNvGraphicFramePr>
            <a:graphicFrameLocks noGrp="1"/>
          </p:cNvGraphicFramePr>
          <p:nvPr>
            <p:extLst>
              <p:ext uri="{D42A27DB-BD31-4B8C-83A1-F6EECF244321}">
                <p14:modId xmlns:p14="http://schemas.microsoft.com/office/powerpoint/2010/main" val="2997811983"/>
              </p:ext>
            </p:extLst>
          </p:nvPr>
        </p:nvGraphicFramePr>
        <p:xfrm>
          <a:off x="250692" y="3067556"/>
          <a:ext cx="11690616" cy="3443494"/>
        </p:xfrm>
        <a:graphic>
          <a:graphicData uri="http://schemas.openxmlformats.org/drawingml/2006/table">
            <a:tbl>
              <a:tblPr bandRow="1">
                <a:tableStyleId>{5C22544A-7EE6-4342-B048-85BDC9FD1C3A}</a:tableStyleId>
              </a:tblPr>
              <a:tblGrid>
                <a:gridCol w="5845308">
                  <a:extLst>
                    <a:ext uri="{9D8B030D-6E8A-4147-A177-3AD203B41FA5}">
                      <a16:colId xmlns="" xmlns:a16="http://schemas.microsoft.com/office/drawing/2014/main" val="3434931005"/>
                    </a:ext>
                  </a:extLst>
                </a:gridCol>
                <a:gridCol w="5845308">
                  <a:extLst>
                    <a:ext uri="{9D8B030D-6E8A-4147-A177-3AD203B41FA5}">
                      <a16:colId xmlns="" xmlns:a16="http://schemas.microsoft.com/office/drawing/2014/main" val="3530553511"/>
                    </a:ext>
                  </a:extLst>
                </a:gridCol>
              </a:tblGrid>
              <a:tr h="782896">
                <a:tc gridSpan="2">
                  <a:txBody>
                    <a:bodyPr/>
                    <a:lstStyle/>
                    <a:p>
                      <a:pPr indent="180340" algn="ctr">
                        <a:lnSpc>
                          <a:spcPct val="120000"/>
                        </a:lnSpc>
                        <a:spcAft>
                          <a:spcPts val="600"/>
                        </a:spcAft>
                      </a:pPr>
                      <a:r>
                        <a:rPr lang="vi-VN" sz="5400" b="1">
                          <a:solidFill>
                            <a:schemeClr val="bg1"/>
                          </a:solidFill>
                          <a:effectLst/>
                          <a:latin typeface="Arial" panose="020B0604020202020204" pitchFamily="34" charset="0"/>
                          <a:cs typeface="Arial" panose="020B0604020202020204" pitchFamily="34" charset="0"/>
                        </a:rPr>
                        <a:t>TỪ KHÓA</a:t>
                      </a:r>
                      <a:endParaRPr lang="en-US" sz="5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70C0"/>
                    </a:solidFill>
                  </a:tcPr>
                </a:tc>
                <a:tc hMerge="1">
                  <a:txBody>
                    <a:bodyPr/>
                    <a:lstStyle/>
                    <a:p>
                      <a:endParaRPr lang="en-US"/>
                    </a:p>
                  </a:txBody>
                  <a:tcPr/>
                </a:tc>
                <a:extLst>
                  <a:ext uri="{0D108BD9-81ED-4DB2-BD59-A6C34878D82A}">
                    <a16:rowId xmlns="" xmlns:a16="http://schemas.microsoft.com/office/drawing/2014/main" val="1118371813"/>
                  </a:ext>
                </a:extLst>
              </a:tr>
              <a:tr h="840818">
                <a:tc>
                  <a:txBody>
                    <a:bodyPr/>
                    <a:lstStyle/>
                    <a:p>
                      <a:pPr indent="180340" algn="just">
                        <a:lnSpc>
                          <a:spcPct val="120000"/>
                        </a:lnSpc>
                        <a:spcAft>
                          <a:spcPts val="600"/>
                        </a:spcAft>
                      </a:pPr>
                      <a:r>
                        <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rPr>
                        <a:t>Ơ-rô – pê- ô-it</a:t>
                      </a:r>
                    </a:p>
                  </a:txBody>
                  <a:tcPr marL="68580" marR="68580" marT="0" marB="0">
                    <a:solidFill>
                      <a:schemeClr val="accent4">
                        <a:lumMod val="40000"/>
                        <a:lumOff val="60000"/>
                      </a:schemeClr>
                    </a:solidFill>
                  </a:tcPr>
                </a:tc>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Nhập c</a:t>
                      </a:r>
                      <a:r>
                        <a:rPr lang="vi-VN" sz="3600">
                          <a:solidFill>
                            <a:srgbClr val="0070C0"/>
                          </a:solidFill>
                          <a:effectLst/>
                          <a:latin typeface="Arial" panose="020B0604020202020204" pitchFamily="34" charset="0"/>
                          <a:cs typeface="Arial" panose="020B0604020202020204" pitchFamily="34" charset="0"/>
                        </a:rPr>
                        <a:t>ư</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 xmlns:a16="http://schemas.microsoft.com/office/drawing/2014/main" val="2434501436"/>
                  </a:ext>
                </a:extLst>
              </a:tr>
              <a:tr h="832228">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82 triệu ng</a:t>
                      </a:r>
                      <a:r>
                        <a:rPr lang="vi-VN" sz="3600">
                          <a:solidFill>
                            <a:srgbClr val="0070C0"/>
                          </a:solidFill>
                          <a:effectLst/>
                          <a:latin typeface="Arial" panose="020B0604020202020204" pitchFamily="34" charset="0"/>
                          <a:cs typeface="Arial" panose="020B0604020202020204" pitchFamily="34" charset="0"/>
                        </a:rPr>
                        <a:t>ư</a:t>
                      </a:r>
                      <a:r>
                        <a:rPr lang="en-US" sz="3600">
                          <a:solidFill>
                            <a:srgbClr val="0070C0"/>
                          </a:solidFill>
                          <a:effectLst/>
                          <a:latin typeface="Arial" panose="020B0604020202020204" pitchFamily="34" charset="0"/>
                          <a:cs typeface="Arial" panose="020B0604020202020204" pitchFamily="34" charset="0"/>
                        </a:rPr>
                        <a:t>ời</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Di c</a:t>
                      </a:r>
                      <a:r>
                        <a:rPr lang="vi-VN" sz="3600">
                          <a:solidFill>
                            <a:srgbClr val="0070C0"/>
                          </a:solidFill>
                          <a:effectLst/>
                          <a:latin typeface="Arial" panose="020B0604020202020204" pitchFamily="34" charset="0"/>
                          <a:cs typeface="Arial" panose="020B0604020202020204" pitchFamily="34" charset="0"/>
                        </a:rPr>
                        <a:t>ư</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 xmlns:a16="http://schemas.microsoft.com/office/drawing/2014/main" val="225495642"/>
                  </a:ext>
                </a:extLst>
              </a:tr>
              <a:tr h="782896">
                <a:tc>
                  <a:txBody>
                    <a:bodyPr/>
                    <a:lstStyle/>
                    <a:p>
                      <a:pPr indent="180340" algn="just">
                        <a:lnSpc>
                          <a:spcPct val="120000"/>
                        </a:lnSpc>
                        <a:spcAft>
                          <a:spcPts val="600"/>
                        </a:spcAft>
                      </a:pPr>
                      <a:r>
                        <a:rPr lang="en-US" sz="3200">
                          <a:solidFill>
                            <a:srgbClr val="0070C0"/>
                          </a:solidFill>
                          <a:effectLst/>
                          <a:latin typeface="Arial" panose="020B0604020202020204" pitchFamily="34" charset="0"/>
                          <a:cs typeface="Arial" panose="020B0604020202020204" pitchFamily="34" charset="0"/>
                        </a:rPr>
                        <a:t>Nguồn lao động</a:t>
                      </a:r>
                      <a:endParaRPr lang="en-US" sz="32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a:txBody>
                    <a:bodyPr/>
                    <a:lstStyle/>
                    <a:p>
                      <a:pPr indent="180340" algn="just">
                        <a:lnSpc>
                          <a:spcPct val="120000"/>
                        </a:lnSpc>
                        <a:spcAft>
                          <a:spcPts val="600"/>
                        </a:spcAft>
                      </a:pPr>
                      <a:r>
                        <a:rPr lang="en-US" sz="3200">
                          <a:solidFill>
                            <a:srgbClr val="0070C0"/>
                          </a:solidFill>
                          <a:effectLst/>
                          <a:latin typeface="Arial" panose="020B0604020202020204" pitchFamily="34" charset="0"/>
                          <a:cs typeface="Arial" panose="020B0604020202020204" pitchFamily="34" charset="0"/>
                        </a:rPr>
                        <a:t>Tìm kiếm việc làm</a:t>
                      </a:r>
                      <a:endParaRPr lang="en-US" sz="32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extLst>
                  <a:ext uri="{0D108BD9-81ED-4DB2-BD59-A6C34878D82A}">
                    <a16:rowId xmlns="" xmlns:a16="http://schemas.microsoft.com/office/drawing/2014/main" val="3231504428"/>
                  </a:ext>
                </a:extLst>
              </a:tr>
            </a:tbl>
          </a:graphicData>
        </a:graphic>
      </p:graphicFrame>
      <p:pic>
        <p:nvPicPr>
          <p:cNvPr id="11" name="3 Minute Timer (Nho)">
            <a:hlinkClick r:id="" action="ppaction://media"/>
            <a:extLst>
              <a:ext uri="{FF2B5EF4-FFF2-40B4-BE49-F238E27FC236}">
                <a16:creationId xmlns="" xmlns:a16="http://schemas.microsoft.com/office/drawing/2014/main" id="{7A1AABA1-E2B6-400B-B479-674999DFD10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46086" y="1373544"/>
            <a:ext cx="2209451" cy="1328342"/>
          </a:xfrm>
          <a:prstGeom prst="rect">
            <a:avLst/>
          </a:prstGeom>
        </p:spPr>
      </p:pic>
      <p:sp>
        <p:nvSpPr>
          <p:cNvPr id="12" name="Rectangle: Rounded Corners 11">
            <a:extLst>
              <a:ext uri="{FF2B5EF4-FFF2-40B4-BE49-F238E27FC236}">
                <a16:creationId xmlns="" xmlns:a16="http://schemas.microsoft.com/office/drawing/2014/main" id="{6FB6175D-6D01-4EA3-BA7A-7F8018916F31}"/>
              </a:ext>
            </a:extLst>
          </p:cNvPr>
          <p:cNvSpPr/>
          <p:nvPr/>
        </p:nvSpPr>
        <p:spPr>
          <a:xfrm>
            <a:off x="3715593" y="1523306"/>
            <a:ext cx="3742337" cy="11218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FFFF00"/>
              </a:solidFill>
            </a:endParaRPr>
          </a:p>
        </p:txBody>
      </p:sp>
      <p:sp>
        <p:nvSpPr>
          <p:cNvPr id="13" name="Rectangle 12">
            <a:extLst>
              <a:ext uri="{FF2B5EF4-FFF2-40B4-BE49-F238E27FC236}">
                <a16:creationId xmlns="" xmlns:a16="http://schemas.microsoft.com/office/drawing/2014/main" id="{65AE3EEA-D63E-4B44-8C42-564DF15A3C7A}"/>
              </a:ext>
            </a:extLst>
          </p:cNvPr>
          <p:cNvSpPr/>
          <p:nvPr/>
        </p:nvSpPr>
        <p:spPr>
          <a:xfrm>
            <a:off x="3715593" y="1682701"/>
            <a:ext cx="3593612" cy="830164"/>
          </a:xfrm>
          <a:prstGeom prst="rect">
            <a:avLst/>
          </a:prstGeom>
          <a:solidFill>
            <a:srgbClr val="00B050"/>
          </a:solidFill>
        </p:spPr>
        <p:txBody>
          <a:bodyPr wrap="none">
            <a:spAutoFit/>
          </a:bodyPr>
          <a:lstStyle/>
          <a:p>
            <a:pPr indent="180340" algn="just">
              <a:lnSpc>
                <a:spcPct val="120000"/>
              </a:lnSpc>
              <a:spcAft>
                <a:spcPts val="0"/>
              </a:spcAft>
            </a:pPr>
            <a:r>
              <a:rPr lang="en-US" sz="4400" b="1">
                <a:solidFill>
                  <a:srgbClr val="FFFF00"/>
                </a:solidFill>
                <a:latin typeface="Arial" panose="020B0604020202020204" pitchFamily="34" charset="0"/>
                <a:ea typeface="Times New Roman" panose="02020603050405020304" pitchFamily="18" charset="0"/>
                <a:cs typeface="Arial" panose="020B0604020202020204" pitchFamily="34" charset="0"/>
              </a:rPr>
              <a:t>DIỄN TẢ TỪ</a:t>
            </a:r>
          </a:p>
        </p:txBody>
      </p:sp>
      <p:pic>
        <p:nvPicPr>
          <p:cNvPr id="14" name="Picture 13">
            <a:extLst>
              <a:ext uri="{FF2B5EF4-FFF2-40B4-BE49-F238E27FC236}">
                <a16:creationId xmlns="" xmlns:a16="http://schemas.microsoft.com/office/drawing/2014/main" id="{1F504266-F7ED-437C-B68B-4DB6B57CE8E5}"/>
              </a:ext>
            </a:extLst>
          </p:cNvPr>
          <p:cNvPicPr>
            <a:picLocks noChangeAspect="1"/>
          </p:cNvPicPr>
          <p:nvPr/>
        </p:nvPicPr>
        <p:blipFill rotWithShape="1">
          <a:blip r:embed="rId7"/>
          <a:srcRect l="49250" t="16517" r="40417" b="67812"/>
          <a:stretch/>
        </p:blipFill>
        <p:spPr>
          <a:xfrm>
            <a:off x="10932160" y="26173"/>
            <a:ext cx="1259840" cy="1074695"/>
          </a:xfrm>
          <a:prstGeom prst="rect">
            <a:avLst/>
          </a:prstGeom>
        </p:spPr>
      </p:pic>
      <p:pic>
        <p:nvPicPr>
          <p:cNvPr id="15" name="Picture 14">
            <a:extLst>
              <a:ext uri="{FF2B5EF4-FFF2-40B4-BE49-F238E27FC236}">
                <a16:creationId xmlns="" xmlns:a16="http://schemas.microsoft.com/office/drawing/2014/main" id="{B98391F1-7292-479D-B6C9-904B006A693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740365" y="1373544"/>
            <a:ext cx="2209451" cy="1410288"/>
          </a:xfrm>
          <a:prstGeom prst="rect">
            <a:avLst/>
          </a:prstGeom>
        </p:spPr>
      </p:pic>
    </p:spTree>
    <p:extLst>
      <p:ext uri="{BB962C8B-B14F-4D97-AF65-F5344CB8AC3E}">
        <p14:creationId xmlns:p14="http://schemas.microsoft.com/office/powerpoint/2010/main" val="7807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 xmlns:a16="http://schemas.microsoft.com/office/drawing/2014/main" id="{4917E2B6-6DE9-44E2-A600-FAAA05EA1F5C}"/>
              </a:ext>
            </a:extLst>
          </p:cNvPr>
          <p:cNvSpPr>
            <a:spLocks noChangeArrowheads="1" noChangeShapeType="1" noTextEdit="1"/>
          </p:cNvSpPr>
          <p:nvPr/>
        </p:nvSpPr>
        <p:spPr bwMode="auto">
          <a:xfrm>
            <a:off x="2841393" y="723044"/>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NHANH HƠN</a:t>
            </a:r>
          </a:p>
        </p:txBody>
      </p:sp>
      <p:sp>
        <p:nvSpPr>
          <p:cNvPr id="6" name="Rectangle 3">
            <a:extLst>
              <a:ext uri="{FF2B5EF4-FFF2-40B4-BE49-F238E27FC236}">
                <a16:creationId xmlns="" xmlns:a16="http://schemas.microsoft.com/office/drawing/2014/main"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 xmlns:a16="http://schemas.microsoft.com/office/drawing/2014/main" id="{15A3A451-8674-423A-A93C-A19DBD2679CE}"/>
              </a:ext>
            </a:extLst>
          </p:cNvPr>
          <p:cNvSpPr txBox="1"/>
          <p:nvPr/>
        </p:nvSpPr>
        <p:spPr>
          <a:xfrm>
            <a:off x="384679" y="2400925"/>
            <a:ext cx="11807321" cy="1446550"/>
          </a:xfrm>
          <a:prstGeom prst="rect">
            <a:avLst/>
          </a:prstGeom>
          <a:noFill/>
        </p:spPr>
        <p:txBody>
          <a:bodyPr wrap="square" rtlCol="0">
            <a:spAutoFit/>
          </a:bodyPr>
          <a:lstStyle/>
          <a:p>
            <a:r>
              <a:rPr lang="vi-VN" sz="4400">
                <a:solidFill>
                  <a:srgbClr val="0070C0"/>
                </a:solidFill>
              </a:rPr>
              <a:t>+ HS trả lời trên bảng nhóm trong 10s/câu</a:t>
            </a:r>
            <a:endParaRPr lang="en-US" sz="4400">
              <a:solidFill>
                <a:srgbClr val="0070C0"/>
              </a:solidFill>
            </a:endParaRPr>
          </a:p>
          <a:p>
            <a:r>
              <a:rPr lang="vi-VN" sz="4400">
                <a:solidFill>
                  <a:srgbClr val="0070C0"/>
                </a:solidFill>
              </a:rPr>
              <a:t>+ Số điểm cho nhóm tăng dần theo thứ tự câu.</a:t>
            </a:r>
            <a:endParaRPr lang="en-US" sz="4400">
              <a:solidFill>
                <a:srgbClr val="0070C0"/>
              </a:solidFill>
            </a:endParaRPr>
          </a:p>
        </p:txBody>
      </p:sp>
      <p:pic>
        <p:nvPicPr>
          <p:cNvPr id="5" name="Picture 4">
            <a:extLst>
              <a:ext uri="{FF2B5EF4-FFF2-40B4-BE49-F238E27FC236}">
                <a16:creationId xmlns="" xmlns:a16="http://schemas.microsoft.com/office/drawing/2014/main" id="{AEF197FA-F5F3-4C9B-B0FD-D69EB0C9F897}"/>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 xmlns:a16="http://schemas.microsoft.com/office/drawing/2014/main" id="{5EA5FFE2-E00A-4647-A11D-837779B8F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sp>
        <p:nvSpPr>
          <p:cNvPr id="13" name="Rectangle 12">
            <a:extLst>
              <a:ext uri="{FF2B5EF4-FFF2-40B4-BE49-F238E27FC236}">
                <a16:creationId xmlns="" xmlns:a16="http://schemas.microsoft.com/office/drawing/2014/main" id="{15AA783A-C17E-42AF-BA07-65538E99D148}"/>
              </a:ext>
            </a:extLst>
          </p:cNvPr>
          <p:cNvSpPr/>
          <p:nvPr/>
        </p:nvSpPr>
        <p:spPr>
          <a:xfrm>
            <a:off x="404191" y="1410721"/>
            <a:ext cx="11383617"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Từ cuối thế kỉ XIX đầu thế kỉ XX số l</a:t>
            </a:r>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ợng ng</a:t>
            </a:r>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ời </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nhập c</a:t>
            </a:r>
            <a:r>
              <a:rPr lang="vi-VN" sz="3200" u="sng">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vào Châu Âu ngày càng nhiều.</a:t>
            </a:r>
          </a:p>
        </p:txBody>
      </p:sp>
      <p:sp>
        <p:nvSpPr>
          <p:cNvPr id="14" name="Rectangle 13">
            <a:extLst>
              <a:ext uri="{FF2B5EF4-FFF2-40B4-BE49-F238E27FC236}">
                <a16:creationId xmlns="" xmlns:a16="http://schemas.microsoft.com/office/drawing/2014/main" id="{FE0072F6-6290-48A4-A225-2F7B35C84AA7}"/>
              </a:ext>
            </a:extLst>
          </p:cNvPr>
          <p:cNvSpPr/>
          <p:nvPr/>
        </p:nvSpPr>
        <p:spPr>
          <a:xfrm>
            <a:off x="410818" y="2670314"/>
            <a:ext cx="11383616"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Năm 2019, Châu Âu tiếp nhận khoảng </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82 triệu ng</a:t>
            </a:r>
            <a:r>
              <a:rPr lang="vi-VN" sz="3200" u="sng">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ời</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di cư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quốc tế.</a:t>
            </a:r>
          </a:p>
        </p:txBody>
      </p:sp>
      <p:sp>
        <p:nvSpPr>
          <p:cNvPr id="15" name="Rectangle 14">
            <a:extLst>
              <a:ext uri="{FF2B5EF4-FFF2-40B4-BE49-F238E27FC236}">
                <a16:creationId xmlns="" xmlns:a16="http://schemas.microsoft.com/office/drawing/2014/main" id="{A31A2510-1277-4909-8985-FF3EC4D10DB2}"/>
              </a:ext>
            </a:extLst>
          </p:cNvPr>
          <p:cNvSpPr/>
          <p:nvPr/>
        </p:nvSpPr>
        <p:spPr>
          <a:xfrm>
            <a:off x="416428" y="4031318"/>
            <a:ext cx="11383616"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Nhập c</a:t>
            </a:r>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 là một trong những nguyên nhân khiến Châu Âu là chậu lục đông dân từ thời cổ đại</a:t>
            </a:r>
          </a:p>
        </p:txBody>
      </p:sp>
      <p:sp>
        <p:nvSpPr>
          <p:cNvPr id="16" name="Rectangle 15">
            <a:extLst>
              <a:ext uri="{FF2B5EF4-FFF2-40B4-BE49-F238E27FC236}">
                <a16:creationId xmlns="" xmlns:a16="http://schemas.microsoft.com/office/drawing/2014/main" id="{6033E6D9-2422-449E-ABA8-003AD14531D1}"/>
              </a:ext>
            </a:extLst>
          </p:cNvPr>
          <p:cNvSpPr/>
          <p:nvPr/>
        </p:nvSpPr>
        <p:spPr>
          <a:xfrm>
            <a:off x="324884" y="5208290"/>
            <a:ext cx="11383616"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Do nhu cầu về nguồn lao động và tìm kiếm việc làm nên di c</a:t>
            </a:r>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 trong nội bộ Châu Âu ngày càng tăng.</a:t>
            </a:r>
          </a:p>
        </p:txBody>
      </p:sp>
      <p:pic>
        <p:nvPicPr>
          <p:cNvPr id="17" name="Picture 16">
            <a:extLst>
              <a:ext uri="{FF2B5EF4-FFF2-40B4-BE49-F238E27FC236}">
                <a16:creationId xmlns="" xmlns:a16="http://schemas.microsoft.com/office/drawing/2014/main" id="{795747A4-1F12-463F-9ECF-B551B0E7AA2E}"/>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87386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 xmlns:a16="http://schemas.microsoft.com/office/drawing/2014/main" id="{5EA5FFE2-E00A-4647-A11D-837779B8F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grpSp>
        <p:nvGrpSpPr>
          <p:cNvPr id="10" name="Group 9">
            <a:extLst>
              <a:ext uri="{FF2B5EF4-FFF2-40B4-BE49-F238E27FC236}">
                <a16:creationId xmlns="" xmlns:a16="http://schemas.microsoft.com/office/drawing/2014/main" id="{E3273585-58C0-48C6-998D-EC1809551723}"/>
              </a:ext>
            </a:extLst>
          </p:cNvPr>
          <p:cNvGrpSpPr/>
          <p:nvPr/>
        </p:nvGrpSpPr>
        <p:grpSpPr>
          <a:xfrm>
            <a:off x="1046921" y="692217"/>
            <a:ext cx="10601739" cy="6137207"/>
            <a:chOff x="1046921" y="692218"/>
            <a:chExt cx="10601739" cy="6036210"/>
          </a:xfrm>
        </p:grpSpPr>
        <p:sp>
          <p:nvSpPr>
            <p:cNvPr id="9" name="Explosion: 8 Points 8">
              <a:extLst>
                <a:ext uri="{FF2B5EF4-FFF2-40B4-BE49-F238E27FC236}">
                  <a16:creationId xmlns="" xmlns:a16="http://schemas.microsoft.com/office/drawing/2014/main" id="{04BACAFE-E22C-4E39-95D5-FDE375FC1586}"/>
                </a:ext>
              </a:extLst>
            </p:cNvPr>
            <p:cNvSpPr/>
            <p:nvPr/>
          </p:nvSpPr>
          <p:spPr>
            <a:xfrm>
              <a:off x="1046921" y="692218"/>
              <a:ext cx="10601739" cy="6036210"/>
            </a:xfrm>
            <a:prstGeom prst="irregularSeal1">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A427538-37DF-4DAA-95E8-21965A9CC2D3}"/>
                </a:ext>
              </a:extLst>
            </p:cNvPr>
            <p:cNvSpPr/>
            <p:nvPr/>
          </p:nvSpPr>
          <p:spPr>
            <a:xfrm>
              <a:off x="2057400" y="2584029"/>
              <a:ext cx="8077200" cy="1992284"/>
            </a:xfrm>
            <a:prstGeom prst="rect">
              <a:avLst/>
            </a:prstGeom>
          </p:spPr>
          <p:txBody>
            <a:bodyPr wrap="square">
              <a:spAutoFit/>
            </a:bodyPr>
            <a:lstStyle/>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ảnh hưởng </a:t>
              </a:r>
            </a:p>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như thế nào đến kinh tế- xã hội Châu Âu?</a:t>
              </a:r>
            </a:p>
          </p:txBody>
        </p:sp>
      </p:grpSp>
      <p:pic>
        <p:nvPicPr>
          <p:cNvPr id="15" name="Picture 14">
            <a:extLst>
              <a:ext uri="{FF2B5EF4-FFF2-40B4-BE49-F238E27FC236}">
                <a16:creationId xmlns="" xmlns:a16="http://schemas.microsoft.com/office/drawing/2014/main" id="{F67CCAD9-F704-4D04-B13E-FDA123A2D9E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41867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5F9CFCE6-877F-4858-B8BD-2C52CA8AFB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3D4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8213F8A0-12AE-4514-8372-0DD766EC28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E20D5F89-56B9-49EE-8F87-3C04AF9CDA3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785355" y="643467"/>
            <a:ext cx="4401143" cy="5571066"/>
          </a:xfrm>
          <a:prstGeom prst="rect">
            <a:avLst/>
          </a:prstGeom>
          <a:noFill/>
        </p:spPr>
      </p:pic>
      <p:sp>
        <p:nvSpPr>
          <p:cNvPr id="14" name="Rectangle 13">
            <a:extLst>
              <a:ext uri="{FF2B5EF4-FFF2-40B4-BE49-F238E27FC236}">
                <a16:creationId xmlns="" xmlns:a16="http://schemas.microsoft.com/office/drawing/2014/main" id="{9EFF17D4-9A8C-4CE5-B096-D8CCD44004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 xmlns:a16="http://schemas.microsoft.com/office/drawing/2014/main" id="{6C00E344-B762-4287-9D8A-D295D97D7C1E}"/>
              </a:ext>
            </a:extLst>
          </p:cNvPr>
          <p:cNvPicPr/>
          <p:nvPr/>
        </p:nvPicPr>
        <p:blipFill>
          <a:blip r:embed="rId4"/>
          <a:stretch>
            <a:fillRect/>
          </a:stretch>
        </p:blipFill>
        <p:spPr>
          <a:xfrm>
            <a:off x="641180" y="1094948"/>
            <a:ext cx="5129784" cy="4668103"/>
          </a:xfrm>
          <a:prstGeom prst="rect">
            <a:avLst/>
          </a:prstGeom>
        </p:spPr>
      </p:pic>
    </p:spTree>
    <p:extLst>
      <p:ext uri="{BB962C8B-B14F-4D97-AF65-F5344CB8AC3E}">
        <p14:creationId xmlns:p14="http://schemas.microsoft.com/office/powerpoint/2010/main" val="2574535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Dân số châu Âu có xu hướng</a:t>
            </a:r>
            <a:r>
              <a:rPr lang="vi-VN" sz="3200" b="1">
                <a:solidFill>
                  <a:srgbClr val="0070C0"/>
                </a:solidFill>
                <a:cs typeface="Arial" panose="020B0604020202020204" pitchFamily="34" charset="0"/>
              </a:rPr>
              <a:t>?</a:t>
            </a:r>
            <a:endParaRPr lang="en-US" sz="3200" b="1">
              <a:solidFill>
                <a:srgbClr val="0070C0"/>
              </a:solidFill>
              <a:cs typeface="Arial" panose="020B0604020202020204" pitchFamily="34" charset="0"/>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Già đi</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 xmlns:a16="http://schemas.microsoft.com/office/drawing/2014/main" id="{DA6174AA-9F14-4226-B25F-08727D5DFDD8}"/>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1877164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Dân số tăng ở một số nước châu Âu </a:t>
            </a:r>
            <a:endParaRPr lang="en-US" sz="2800" b="1">
              <a:solidFill>
                <a:srgbClr val="0070C0"/>
              </a:solidFill>
            </a:endParaRPr>
          </a:p>
          <a:p>
            <a:pPr lvl="0" algn="ctr"/>
            <a:r>
              <a:rPr lang="vi-VN" sz="2800" b="1">
                <a:solidFill>
                  <a:srgbClr val="0070C0"/>
                </a:solidFill>
              </a:rPr>
              <a:t>chủ yếu do</a:t>
            </a:r>
            <a:r>
              <a:rPr lang="en-US" sz="2800" b="1">
                <a:solidFill>
                  <a:srgbClr val="0070C0"/>
                </a:solidFill>
              </a:rPr>
              <a:t>?</a:t>
            </a:r>
            <a:endParaRPr lang="en-US" sz="280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Nhập cư</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 xmlns:a16="http://schemas.microsoft.com/office/drawing/2014/main" id="{9544BA82-46C6-40CF-BCE9-C0A49D074346}"/>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28853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Mức độ đô thị hóa ở châu Âu ............</a:t>
            </a:r>
            <a:endParaRPr lang="en-US" sz="3200" b="1">
              <a:solidFill>
                <a:srgbClr val="0070C0"/>
              </a:solidFill>
            </a:endParaRPr>
          </a:p>
          <a:p>
            <a:pPr lvl="0" algn="ctr"/>
            <a:r>
              <a:rPr lang="vi-VN" sz="3200" b="1">
                <a:solidFill>
                  <a:srgbClr val="0070C0"/>
                </a:solidFill>
              </a:rPr>
              <a:t> Dân đô thị chiếm .....................</a:t>
            </a:r>
            <a:endParaRPr lang="en-US" sz="320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chemeClr val="bg1"/>
                </a:solidFill>
              </a:rPr>
              <a:t>Cao, 75%</a:t>
            </a:r>
            <a:endParaRPr lang="en-US" altLang="en-US" sz="3200" b="1">
              <a:solidFill>
                <a:schemeClr val="bg1"/>
              </a:solidFill>
            </a:endParaRP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 xmlns:a16="http://schemas.microsoft.com/office/drawing/2014/main" id="{E74B93CC-4CF4-4FFB-A574-86F84E6111F5}"/>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1878748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Dân cư Châu Âu chủ yếu thuộc chủng tộc</a:t>
            </a:r>
            <a:endParaRPr lang="en-US" sz="2800" b="1">
              <a:solidFill>
                <a:srgbClr val="0070C0"/>
              </a:solidFill>
            </a:endParaRPr>
          </a:p>
          <a:p>
            <a:pPr lvl="0" algn="ctr"/>
            <a:r>
              <a:rPr lang="vi-VN" sz="2800" b="1">
                <a:solidFill>
                  <a:srgbClr val="0070C0"/>
                </a:solidFill>
              </a:rPr>
              <a:t> ....................</a:t>
            </a:r>
            <a:endParaRPr lang="en-US" sz="280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chemeClr val="bg1"/>
                </a:solidFill>
              </a:rPr>
              <a:t>  </a:t>
            </a:r>
            <a:r>
              <a:rPr lang="vi-VN" sz="3200">
                <a:solidFill>
                  <a:schemeClr val="bg1"/>
                </a:solidFill>
              </a:rPr>
              <a:t>Ơrôpêôit</a:t>
            </a:r>
            <a:endParaRPr lang="en-US" sz="3200">
              <a:solidFill>
                <a:schemeClr val="bg1"/>
              </a:solidFill>
            </a:endParaRP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 xmlns:a16="http://schemas.microsoft.com/office/drawing/2014/main" id="{BE527196-885A-4762-BA2B-98ED5608EC04}"/>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4750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454FDEF-FD80-40B5-AEE9-0BAB5585FAB2}"/>
              </a:ext>
            </a:extLst>
          </p:cNvPr>
          <p:cNvSpPr txBox="1"/>
          <p:nvPr/>
        </p:nvSpPr>
        <p:spPr>
          <a:xfrm>
            <a:off x="318052" y="1274193"/>
            <a:ext cx="11106632" cy="1754326"/>
          </a:xfrm>
          <a:prstGeom prst="rect">
            <a:avLst/>
          </a:prstGeom>
          <a:noFill/>
          <a:ln>
            <a:solidFill>
              <a:srgbClr val="00B050"/>
            </a:solidFill>
            <a:prstDash val="sysDash"/>
          </a:ln>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Dựa vào bảng 1(trang 101) vẽ biểu đồ tròn thể hiện c</a:t>
            </a:r>
            <a:r>
              <a:rPr lang="vi-VN" sz="3600">
                <a:solidFill>
                  <a:srgbClr val="FF0066"/>
                </a:solidFill>
                <a:latin typeface="Arial" panose="020B0604020202020204" pitchFamily="34" charset="0"/>
                <a:cs typeface="Arial" panose="020B0604020202020204" pitchFamily="34" charset="0"/>
              </a:rPr>
              <a:t>ơ</a:t>
            </a:r>
            <a:r>
              <a:rPr lang="en-US" sz="3600">
                <a:solidFill>
                  <a:srgbClr val="FF0066"/>
                </a:solidFill>
                <a:latin typeface="Arial" panose="020B0604020202020204" pitchFamily="34" charset="0"/>
                <a:cs typeface="Arial" panose="020B0604020202020204" pitchFamily="34" charset="0"/>
              </a:rPr>
              <a:t> cấu dân số theo nhóm tuổi ở Châu Âu năm 1990 và năm 2020.Nêu nhận xét?</a:t>
            </a:r>
          </a:p>
        </p:txBody>
      </p:sp>
      <p:sp>
        <p:nvSpPr>
          <p:cNvPr id="7" name="Rectangle: Rounded Corners 6">
            <a:extLst>
              <a:ext uri="{FF2B5EF4-FFF2-40B4-BE49-F238E27FC236}">
                <a16:creationId xmlns="" xmlns:a16="http://schemas.microsoft.com/office/drawing/2014/main" id="{AE32BD2C-FCE8-4CBD-B7C0-DA521EE6D4A3}"/>
              </a:ext>
            </a:extLst>
          </p:cNvPr>
          <p:cNvSpPr/>
          <p:nvPr/>
        </p:nvSpPr>
        <p:spPr>
          <a:xfrm>
            <a:off x="2823833" y="251411"/>
            <a:ext cx="5933423"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ộp_Văn_Bản 52">
            <a:extLst>
              <a:ext uri="{FF2B5EF4-FFF2-40B4-BE49-F238E27FC236}">
                <a16:creationId xmlns="" xmlns:a16="http://schemas.microsoft.com/office/drawing/2014/main" id="{C2E038BE-D2CC-46E0-ACDC-2C8CE759FB89}"/>
              </a:ext>
            </a:extLst>
          </p:cNvPr>
          <p:cNvSpPr txBox="1"/>
          <p:nvPr/>
        </p:nvSpPr>
        <p:spPr>
          <a:xfrm>
            <a:off x="2823833" y="322465"/>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en-US" sz="4000" b="1">
                <a:solidFill>
                  <a:schemeClr val="accent4">
                    <a:lumMod val="20000"/>
                    <a:lumOff val="80000"/>
                  </a:schemeClr>
                </a:solidFill>
                <a:latin typeface="Arial" pitchFamily="34" charset="0"/>
                <a:cs typeface="Arial" pitchFamily="34" charset="0"/>
              </a:rPr>
              <a:t>CHUYÊN GIA BIỂU ĐỒ</a:t>
            </a:r>
            <a:endParaRPr lang="en-US" sz="4000" b="1" dirty="0">
              <a:solidFill>
                <a:schemeClr val="accent4">
                  <a:lumMod val="20000"/>
                  <a:lumOff val="80000"/>
                </a:schemeClr>
              </a:solidFill>
              <a:latin typeface="Arial" pitchFamily="34" charset="0"/>
              <a:cs typeface="Arial" pitchFamily="34" charset="0"/>
            </a:endParaRPr>
          </a:p>
        </p:txBody>
      </p:sp>
      <p:pic>
        <p:nvPicPr>
          <p:cNvPr id="9" name="Picture 8">
            <a:extLst>
              <a:ext uri="{FF2B5EF4-FFF2-40B4-BE49-F238E27FC236}">
                <a16:creationId xmlns="" xmlns:a16="http://schemas.microsoft.com/office/drawing/2014/main" id="{84AD4C92-8DEF-419F-B028-4F5C8A0D2AEA}"/>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aphicFrame>
        <p:nvGraphicFramePr>
          <p:cNvPr id="10" name="Table 3">
            <a:extLst>
              <a:ext uri="{FF2B5EF4-FFF2-40B4-BE49-F238E27FC236}">
                <a16:creationId xmlns="" xmlns:a16="http://schemas.microsoft.com/office/drawing/2014/main" id="{7439F7F0-E0C4-4A8F-A820-D169423D68A3}"/>
              </a:ext>
            </a:extLst>
          </p:cNvPr>
          <p:cNvGraphicFramePr>
            <a:graphicFrameLocks noGrp="1"/>
          </p:cNvGraphicFramePr>
          <p:nvPr>
            <p:extLst>
              <p:ext uri="{D42A27DB-BD31-4B8C-83A1-F6EECF244321}">
                <p14:modId xmlns:p14="http://schemas.microsoft.com/office/powerpoint/2010/main" val="3238872064"/>
              </p:ext>
            </p:extLst>
          </p:nvPr>
        </p:nvGraphicFramePr>
        <p:xfrm>
          <a:off x="291548" y="3779854"/>
          <a:ext cx="11582400" cy="3033060"/>
        </p:xfrm>
        <a:graphic>
          <a:graphicData uri="http://schemas.openxmlformats.org/drawingml/2006/table">
            <a:tbl>
              <a:tblPr firstRow="1" bandRow="1">
                <a:tableStyleId>{5C22544A-7EE6-4342-B048-85BDC9FD1C3A}</a:tableStyleId>
              </a:tblPr>
              <a:tblGrid>
                <a:gridCol w="3101009">
                  <a:extLst>
                    <a:ext uri="{9D8B030D-6E8A-4147-A177-3AD203B41FA5}">
                      <a16:colId xmlns="" xmlns:a16="http://schemas.microsoft.com/office/drawing/2014/main" val="3599355882"/>
                    </a:ext>
                  </a:extLst>
                </a:gridCol>
                <a:gridCol w="2690191">
                  <a:extLst>
                    <a:ext uri="{9D8B030D-6E8A-4147-A177-3AD203B41FA5}">
                      <a16:colId xmlns="" xmlns:a16="http://schemas.microsoft.com/office/drawing/2014/main" val="2242053010"/>
                    </a:ext>
                  </a:extLst>
                </a:gridCol>
                <a:gridCol w="2895600">
                  <a:extLst>
                    <a:ext uri="{9D8B030D-6E8A-4147-A177-3AD203B41FA5}">
                      <a16:colId xmlns="" xmlns:a16="http://schemas.microsoft.com/office/drawing/2014/main" val="1110774079"/>
                    </a:ext>
                  </a:extLst>
                </a:gridCol>
                <a:gridCol w="2895600">
                  <a:extLst>
                    <a:ext uri="{9D8B030D-6E8A-4147-A177-3AD203B41FA5}">
                      <a16:colId xmlns="" xmlns:a16="http://schemas.microsoft.com/office/drawing/2014/main"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 xmlns:a16="http://schemas.microsoft.com/office/drawing/2014/main" val="1196847979"/>
                  </a:ext>
                </a:extLst>
              </a:tr>
              <a:tr h="895475">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 xmlns:a16="http://schemas.microsoft.com/office/drawing/2014/main" val="3561060981"/>
                  </a:ext>
                </a:extLst>
              </a:tr>
              <a:tr h="895475">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 xmlns:a16="http://schemas.microsoft.com/office/drawing/2014/main" val="2986945824"/>
                  </a:ext>
                </a:extLst>
              </a:tr>
            </a:tbl>
          </a:graphicData>
        </a:graphic>
      </p:graphicFrame>
      <p:cxnSp>
        <p:nvCxnSpPr>
          <p:cNvPr id="11" name="Straight Connector 10">
            <a:extLst>
              <a:ext uri="{FF2B5EF4-FFF2-40B4-BE49-F238E27FC236}">
                <a16:creationId xmlns="" xmlns:a16="http://schemas.microsoft.com/office/drawing/2014/main" id="{E69FC381-F1FE-4B4C-A1C3-6CE5ED67B58B}"/>
              </a:ext>
            </a:extLst>
          </p:cNvPr>
          <p:cNvCxnSpPr>
            <a:cxnSpLocks/>
          </p:cNvCxnSpPr>
          <p:nvPr/>
        </p:nvCxnSpPr>
        <p:spPr>
          <a:xfrm>
            <a:off x="318052" y="3779854"/>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529288D7-8B69-46A2-BCEA-B4C16211B2E1}"/>
              </a:ext>
            </a:extLst>
          </p:cNvPr>
          <p:cNvSpPr txBox="1"/>
          <p:nvPr/>
        </p:nvSpPr>
        <p:spPr>
          <a:xfrm>
            <a:off x="3803373" y="4232965"/>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3" name="TextBox 12">
            <a:extLst>
              <a:ext uri="{FF2B5EF4-FFF2-40B4-BE49-F238E27FC236}">
                <a16:creationId xmlns="" xmlns:a16="http://schemas.microsoft.com/office/drawing/2014/main" id="{13FE4D55-8108-4B3F-BCF4-89B4078AC71D}"/>
              </a:ext>
            </a:extLst>
          </p:cNvPr>
          <p:cNvSpPr txBox="1"/>
          <p:nvPr/>
        </p:nvSpPr>
        <p:spPr>
          <a:xfrm>
            <a:off x="6428613" y="4209286"/>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4" name="TextBox 13">
            <a:extLst>
              <a:ext uri="{FF2B5EF4-FFF2-40B4-BE49-F238E27FC236}">
                <a16:creationId xmlns="" xmlns:a16="http://schemas.microsoft.com/office/drawing/2014/main" id="{06EF58A1-872C-4A43-860E-F9FC0945BD66}"/>
              </a:ext>
            </a:extLst>
          </p:cNvPr>
          <p:cNvSpPr txBox="1"/>
          <p:nvPr/>
        </p:nvSpPr>
        <p:spPr>
          <a:xfrm>
            <a:off x="9183760" y="4225236"/>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15" name="TextBox 14">
            <a:extLst>
              <a:ext uri="{FF2B5EF4-FFF2-40B4-BE49-F238E27FC236}">
                <a16:creationId xmlns="" xmlns:a16="http://schemas.microsoft.com/office/drawing/2014/main" id="{A43E3D3C-1B42-41D4-9ABE-B6D18261949D}"/>
              </a:ext>
            </a:extLst>
          </p:cNvPr>
          <p:cNvSpPr txBox="1"/>
          <p:nvPr/>
        </p:nvSpPr>
        <p:spPr>
          <a:xfrm>
            <a:off x="1369596" y="3834901"/>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Nhóm tuổi</a:t>
            </a:r>
          </a:p>
        </p:txBody>
      </p:sp>
      <p:sp>
        <p:nvSpPr>
          <p:cNvPr id="16" name="TextBox 15">
            <a:extLst>
              <a:ext uri="{FF2B5EF4-FFF2-40B4-BE49-F238E27FC236}">
                <a16:creationId xmlns="" xmlns:a16="http://schemas.microsoft.com/office/drawing/2014/main" id="{E34ACEF5-67A8-4015-A890-98C4459407DA}"/>
              </a:ext>
            </a:extLst>
          </p:cNvPr>
          <p:cNvSpPr txBox="1"/>
          <p:nvPr/>
        </p:nvSpPr>
        <p:spPr>
          <a:xfrm>
            <a:off x="429380" y="4394283"/>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17" name="TextBox 16">
            <a:extLst>
              <a:ext uri="{FF2B5EF4-FFF2-40B4-BE49-F238E27FC236}">
                <a16:creationId xmlns="" xmlns:a16="http://schemas.microsoft.com/office/drawing/2014/main" id="{839F2B79-F4EB-4F70-992D-0BDB90E9449C}"/>
              </a:ext>
            </a:extLst>
          </p:cNvPr>
          <p:cNvSpPr txBox="1"/>
          <p:nvPr/>
        </p:nvSpPr>
        <p:spPr>
          <a:xfrm>
            <a:off x="881269" y="5180011"/>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18" name="TextBox 17">
            <a:extLst>
              <a:ext uri="{FF2B5EF4-FFF2-40B4-BE49-F238E27FC236}">
                <a16:creationId xmlns="" xmlns:a16="http://schemas.microsoft.com/office/drawing/2014/main" id="{88C93EAF-44D7-44B2-AE74-7E2568901BD9}"/>
              </a:ext>
            </a:extLst>
          </p:cNvPr>
          <p:cNvSpPr txBox="1"/>
          <p:nvPr/>
        </p:nvSpPr>
        <p:spPr>
          <a:xfrm>
            <a:off x="859387" y="6073689"/>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19" name="TextBox 18">
            <a:extLst>
              <a:ext uri="{FF2B5EF4-FFF2-40B4-BE49-F238E27FC236}">
                <a16:creationId xmlns="" xmlns:a16="http://schemas.microsoft.com/office/drawing/2014/main" id="{6B74F87B-F47C-4559-9AD6-CEBD82C09877}"/>
              </a:ext>
            </a:extLst>
          </p:cNvPr>
          <p:cNvSpPr txBox="1"/>
          <p:nvPr/>
        </p:nvSpPr>
        <p:spPr>
          <a:xfrm>
            <a:off x="3949903" y="5103666"/>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20.5</a:t>
            </a:r>
          </a:p>
        </p:txBody>
      </p:sp>
      <p:sp>
        <p:nvSpPr>
          <p:cNvPr id="20" name="TextBox 19">
            <a:extLst>
              <a:ext uri="{FF2B5EF4-FFF2-40B4-BE49-F238E27FC236}">
                <a16:creationId xmlns="" xmlns:a16="http://schemas.microsoft.com/office/drawing/2014/main" id="{77062888-8F5C-48F8-B1AE-97A5020AE4B9}"/>
              </a:ext>
            </a:extLst>
          </p:cNvPr>
          <p:cNvSpPr txBox="1"/>
          <p:nvPr/>
        </p:nvSpPr>
        <p:spPr>
          <a:xfrm>
            <a:off x="6779998" y="508653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66.9</a:t>
            </a:r>
          </a:p>
        </p:txBody>
      </p:sp>
      <p:sp>
        <p:nvSpPr>
          <p:cNvPr id="21" name="TextBox 20">
            <a:extLst>
              <a:ext uri="{FF2B5EF4-FFF2-40B4-BE49-F238E27FC236}">
                <a16:creationId xmlns="" xmlns:a16="http://schemas.microsoft.com/office/drawing/2014/main" id="{526565A4-9ADA-496C-BB48-9870043530CB}"/>
              </a:ext>
            </a:extLst>
          </p:cNvPr>
          <p:cNvSpPr txBox="1"/>
          <p:nvPr/>
        </p:nvSpPr>
        <p:spPr>
          <a:xfrm>
            <a:off x="9423806" y="5103666"/>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12.6</a:t>
            </a:r>
          </a:p>
        </p:txBody>
      </p:sp>
      <p:sp>
        <p:nvSpPr>
          <p:cNvPr id="22" name="TextBox 21">
            <a:extLst>
              <a:ext uri="{FF2B5EF4-FFF2-40B4-BE49-F238E27FC236}">
                <a16:creationId xmlns="" xmlns:a16="http://schemas.microsoft.com/office/drawing/2014/main" id="{79F47E40-3484-4A33-B606-E0F2CEF1DCAA}"/>
              </a:ext>
            </a:extLst>
          </p:cNvPr>
          <p:cNvSpPr txBox="1"/>
          <p:nvPr/>
        </p:nvSpPr>
        <p:spPr>
          <a:xfrm>
            <a:off x="3856774" y="609561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16.1</a:t>
            </a:r>
          </a:p>
        </p:txBody>
      </p:sp>
      <p:sp>
        <p:nvSpPr>
          <p:cNvPr id="23" name="TextBox 22">
            <a:extLst>
              <a:ext uri="{FF2B5EF4-FFF2-40B4-BE49-F238E27FC236}">
                <a16:creationId xmlns="" xmlns:a16="http://schemas.microsoft.com/office/drawing/2014/main" id="{EA865308-02E6-4D5F-9623-A3568C71288E}"/>
              </a:ext>
            </a:extLst>
          </p:cNvPr>
          <p:cNvSpPr txBox="1"/>
          <p:nvPr/>
        </p:nvSpPr>
        <p:spPr>
          <a:xfrm>
            <a:off x="6779997" y="6073689"/>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64.8</a:t>
            </a:r>
          </a:p>
        </p:txBody>
      </p:sp>
      <p:sp>
        <p:nvSpPr>
          <p:cNvPr id="24" name="TextBox 23">
            <a:extLst>
              <a:ext uri="{FF2B5EF4-FFF2-40B4-BE49-F238E27FC236}">
                <a16:creationId xmlns="" xmlns:a16="http://schemas.microsoft.com/office/drawing/2014/main" id="{7626CB5B-CD5D-4CE4-8E91-AAA57F8A9CD4}"/>
              </a:ext>
            </a:extLst>
          </p:cNvPr>
          <p:cNvSpPr txBox="1"/>
          <p:nvPr/>
        </p:nvSpPr>
        <p:spPr>
          <a:xfrm>
            <a:off x="9476087" y="609561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19.1</a:t>
            </a:r>
          </a:p>
        </p:txBody>
      </p:sp>
      <p:sp>
        <p:nvSpPr>
          <p:cNvPr id="25" name="TextBox 24">
            <a:extLst>
              <a:ext uri="{FF2B5EF4-FFF2-40B4-BE49-F238E27FC236}">
                <a16:creationId xmlns="" xmlns:a16="http://schemas.microsoft.com/office/drawing/2014/main" id="{F05F82B6-50DC-430A-A17D-F98CBCFD573A}"/>
              </a:ext>
            </a:extLst>
          </p:cNvPr>
          <p:cNvSpPr txBox="1"/>
          <p:nvPr/>
        </p:nvSpPr>
        <p:spPr>
          <a:xfrm>
            <a:off x="612078" y="3213748"/>
            <a:ext cx="11261870"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1.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nhóm tuổi ở Châu Âu năm 1990 và năm 2020</a:t>
            </a:r>
          </a:p>
        </p:txBody>
      </p:sp>
    </p:spTree>
    <p:extLst>
      <p:ext uri="{BB962C8B-B14F-4D97-AF65-F5344CB8AC3E}">
        <p14:creationId xmlns:p14="http://schemas.microsoft.com/office/powerpoint/2010/main" val="95301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80A7D5-A2B6-498B-B0CB-88E94D989E1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05296" y="1033153"/>
            <a:ext cx="8581407" cy="3890959"/>
          </a:xfrm>
          <a:prstGeom prst="rect">
            <a:avLst/>
          </a:prstGeom>
          <a:noFill/>
          <a:ln>
            <a:noFill/>
          </a:ln>
        </p:spPr>
      </p:pic>
      <p:sp>
        <p:nvSpPr>
          <p:cNvPr id="6" name="TextBox 5">
            <a:extLst>
              <a:ext uri="{FF2B5EF4-FFF2-40B4-BE49-F238E27FC236}">
                <a16:creationId xmlns="" xmlns:a16="http://schemas.microsoft.com/office/drawing/2014/main" id="{69BD8603-6DB0-4EDB-8A19-43EC8448AE78}"/>
              </a:ext>
            </a:extLst>
          </p:cNvPr>
          <p:cNvSpPr txBox="1"/>
          <p:nvPr/>
        </p:nvSpPr>
        <p:spPr>
          <a:xfrm>
            <a:off x="2082140" y="5474524"/>
            <a:ext cx="7750629" cy="1107996"/>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Biểu đồ cơ cấu dân số theo nhóm tuổi ở châu Âu giai đoạn năm 1990 – 2020 (%)</a:t>
            </a:r>
            <a:endParaRPr lang="en-US" sz="2400">
              <a:solidFill>
                <a:srgbClr val="0000FF"/>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4177961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070C0"/>
                </a:solidFill>
              </a:rPr>
              <a:t>Đông ấm, hạ mát mẻ, mưa nhiều và </a:t>
            </a:r>
            <a:endParaRPr lang="en-US" sz="3600">
              <a:solidFill>
                <a:srgbClr val="0070C0"/>
              </a:solidFill>
            </a:endParaRPr>
          </a:p>
          <a:p>
            <a:pPr lvl="0" algn="ctr"/>
            <a:r>
              <a:rPr lang="vi-VN" sz="3600">
                <a:solidFill>
                  <a:srgbClr val="0070C0"/>
                </a:solidFill>
              </a:rPr>
              <a:t>quanh năm là </a:t>
            </a:r>
            <a:r>
              <a:rPr lang="en-US" sz="3600">
                <a:solidFill>
                  <a:srgbClr val="0070C0"/>
                </a:solidFill>
              </a:rPr>
              <a:t>đặc điểm của kiểu khí hậu nào</a:t>
            </a:r>
            <a:r>
              <a:rPr lang="vi-VN" sz="3600">
                <a:solidFill>
                  <a:srgbClr val="0070C0"/>
                </a:solidFill>
              </a:rPr>
              <a:t>? </a:t>
            </a:r>
            <a:endParaRPr lang="en-US" sz="360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250368" y="1223411"/>
            <a:ext cx="11814962" cy="1200329"/>
          </a:xfrm>
          <a:prstGeom prst="rect">
            <a:avLst/>
          </a:prstGeom>
          <a:noFill/>
          <a:ln>
            <a:solidFill>
              <a:srgbClr val="00B050"/>
            </a:solidFill>
            <a:prstDash val="sysDash"/>
          </a:ln>
        </p:spPr>
        <p:txBody>
          <a:bodyPr wrap="square" rtlCol="0">
            <a:spAutoFit/>
          </a:bodyPr>
          <a:lstStyle/>
          <a:p>
            <a:pPr algn="just"/>
            <a:r>
              <a:rPr lang="en-US" sz="3600">
                <a:solidFill>
                  <a:srgbClr val="FF0066"/>
                </a:solidFill>
                <a:latin typeface="Arial" panose="020B0604020202020204" pitchFamily="34" charset="0"/>
                <a:cs typeface="Arial" panose="020B0604020202020204" pitchFamily="34" charset="0"/>
              </a:rPr>
              <a:t>Tại sao nhiều quốc gia ở châu Âu khuyến khích các cặp vợ chồng sinh thêm con? Liên hệ với Việt Nam?</a:t>
            </a:r>
          </a:p>
        </p:txBody>
      </p:sp>
      <p:sp>
        <p:nvSpPr>
          <p:cNvPr id="11" name="Rectangle: Rounded Corners 10">
            <a:extLst>
              <a:ext uri="{FF2B5EF4-FFF2-40B4-BE49-F238E27FC236}">
                <a16:creationId xmlns="" xmlns:a16="http://schemas.microsoft.com/office/drawing/2014/main" id="{3A20B018-4A5B-4A3A-88EF-7848084703EB}"/>
              </a:ext>
            </a:extLst>
          </p:cNvPr>
          <p:cNvSpPr/>
          <p:nvPr/>
        </p:nvSpPr>
        <p:spPr>
          <a:xfrm>
            <a:off x="2918797" y="103610"/>
            <a:ext cx="6467060" cy="9651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 xmlns:a16="http://schemas.microsoft.com/office/drawing/2014/main" id="{9CCEAA7A-353C-4F73-8AFE-9AF20BE1C5CE}"/>
              </a:ext>
            </a:extLst>
          </p:cNvPr>
          <p:cNvSpPr txBox="1"/>
          <p:nvPr/>
        </p:nvSpPr>
        <p:spPr>
          <a:xfrm>
            <a:off x="2635181" y="12970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 name="Picture 9">
            <a:extLst>
              <a:ext uri="{FF2B5EF4-FFF2-40B4-BE49-F238E27FC236}">
                <a16:creationId xmlns="" xmlns:a16="http://schemas.microsoft.com/office/drawing/2014/main" id="{1EA74116-5160-43C8-9E29-8698E5F96F11}"/>
              </a:ext>
            </a:extLst>
          </p:cNvPr>
          <p:cNvPicPr/>
          <p:nvPr/>
        </p:nvPicPr>
        <p:blipFill>
          <a:blip r:embed="rId3"/>
          <a:stretch>
            <a:fillRect/>
          </a:stretch>
        </p:blipFill>
        <p:spPr>
          <a:xfrm>
            <a:off x="1906843" y="2686449"/>
            <a:ext cx="3686435" cy="3120585"/>
          </a:xfrm>
          <a:prstGeom prst="rect">
            <a:avLst/>
          </a:prstGeom>
        </p:spPr>
      </p:pic>
      <p:pic>
        <p:nvPicPr>
          <p:cNvPr id="14" name="Picture 13">
            <a:extLst>
              <a:ext uri="{FF2B5EF4-FFF2-40B4-BE49-F238E27FC236}">
                <a16:creationId xmlns="" xmlns:a16="http://schemas.microsoft.com/office/drawing/2014/main" id="{0F719648-1D93-4C05-BA00-B0E548593E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724" y="2686449"/>
            <a:ext cx="3317172" cy="2948140"/>
          </a:xfrm>
          <a:prstGeom prst="rect">
            <a:avLst/>
          </a:prstGeom>
          <a:noFill/>
        </p:spPr>
      </p:pic>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374066" y="1674674"/>
            <a:ext cx="11490290" cy="1754326"/>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S</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u tầm những hình ảnh về các đô thị ở Châu Âu (Mát-x c</a:t>
            </a:r>
            <a:r>
              <a:rPr lang="vi-VN" sz="3600">
                <a:solidFill>
                  <a:srgbClr val="1C11AF"/>
                </a:solidFill>
                <a:latin typeface="Arial" panose="020B0604020202020204" pitchFamily="34" charset="0"/>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-va, Pari,Luân Đôn…) và viết khoảng đoạn văn giới thiệu về một trong các đô thị đó?</a:t>
            </a:r>
          </a:p>
        </p:txBody>
      </p:sp>
      <p:sp>
        <p:nvSpPr>
          <p:cNvPr id="11" name="Rectangle: Rounded Corners 10">
            <a:extLst>
              <a:ext uri="{FF2B5EF4-FFF2-40B4-BE49-F238E27FC236}">
                <a16:creationId xmlns=""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3" name="Picture 2">
            <a:extLst>
              <a:ext uri="{FF2B5EF4-FFF2-40B4-BE49-F238E27FC236}">
                <a16:creationId xmlns="" xmlns:a16="http://schemas.microsoft.com/office/drawing/2014/main" id="{8A032A83-37DE-421F-B552-5FE28B12F0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66" y="4208466"/>
            <a:ext cx="3707604" cy="2280096"/>
          </a:xfrm>
          <a:prstGeom prst="rect">
            <a:avLst/>
          </a:prstGeom>
        </p:spPr>
      </p:pic>
      <p:pic>
        <p:nvPicPr>
          <p:cNvPr id="7" name="Picture 6">
            <a:extLst>
              <a:ext uri="{FF2B5EF4-FFF2-40B4-BE49-F238E27FC236}">
                <a16:creationId xmlns="" xmlns:a16="http://schemas.microsoft.com/office/drawing/2014/main" id="{20CBE634-D2C2-4EC2-9C92-FB644F373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8580" y="4215957"/>
            <a:ext cx="3614839" cy="2265113"/>
          </a:xfrm>
          <a:prstGeom prst="rect">
            <a:avLst/>
          </a:prstGeom>
        </p:spPr>
      </p:pic>
      <p:pic>
        <p:nvPicPr>
          <p:cNvPr id="13" name="Picture 12" descr="A picture containing tree, outdoor, sky, building&#10;&#10;Description automatically generated">
            <a:extLst>
              <a:ext uri="{FF2B5EF4-FFF2-40B4-BE49-F238E27FC236}">
                <a16:creationId xmlns="" xmlns:a16="http://schemas.microsoft.com/office/drawing/2014/main" id="{9C384E2D-CBC8-4FD3-9C9C-A22FD6C03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094" y="4215957"/>
            <a:ext cx="3614838" cy="2265113"/>
          </a:xfrm>
          <a:prstGeom prst="rect">
            <a:avLst/>
          </a:prstGeom>
        </p:spPr>
      </p:pic>
    </p:spTree>
    <p:extLst>
      <p:ext uri="{BB962C8B-B14F-4D97-AF65-F5344CB8AC3E}">
        <p14:creationId xmlns:p14="http://schemas.microsoft.com/office/powerpoint/2010/main" val="2202176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 xmlns:a16="http://schemas.microsoft.com/office/drawing/2014/main" id="{3C98EE2A-9ACE-4614-83A5-D7B71BAF65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10193338"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a:solidFill>
                  <a:srgbClr val="0070C0"/>
                </a:solidFill>
              </a:rPr>
              <a:t>Đông lạnh</a:t>
            </a:r>
            <a:r>
              <a:rPr lang="en-US" sz="3200">
                <a:solidFill>
                  <a:srgbClr val="0070C0"/>
                </a:solidFill>
              </a:rPr>
              <a:t> khô</a:t>
            </a:r>
            <a:r>
              <a:rPr lang="vi-VN" sz="3200">
                <a:solidFill>
                  <a:srgbClr val="0070C0"/>
                </a:solidFill>
              </a:rPr>
              <a:t>, </a:t>
            </a:r>
            <a:r>
              <a:rPr lang="en-US" sz="3200">
                <a:solidFill>
                  <a:srgbClr val="0070C0"/>
                </a:solidFill>
              </a:rPr>
              <a:t>hạ </a:t>
            </a:r>
            <a:r>
              <a:rPr lang="vi-VN" sz="3200">
                <a:solidFill>
                  <a:srgbClr val="0070C0"/>
                </a:solidFill>
              </a:rPr>
              <a:t>nóng</a:t>
            </a:r>
            <a:r>
              <a:rPr lang="en-US" sz="3200">
                <a:solidFill>
                  <a:srgbClr val="0070C0"/>
                </a:solidFill>
              </a:rPr>
              <a:t> ẩm</a:t>
            </a:r>
            <a:r>
              <a:rPr lang="vi-VN" sz="3200">
                <a:solidFill>
                  <a:srgbClr val="0070C0"/>
                </a:solidFill>
              </a:rPr>
              <a:t>, lượng mưa ít</a:t>
            </a:r>
            <a:r>
              <a:rPr lang="en-US" sz="3200">
                <a:solidFill>
                  <a:srgbClr val="0070C0"/>
                </a:solidFill>
              </a:rPr>
              <a:t>,mưa chủ yếu </a:t>
            </a:r>
          </a:p>
          <a:p>
            <a:pPr lvl="0" algn="ctr"/>
            <a:r>
              <a:rPr lang="en-US" sz="3200">
                <a:solidFill>
                  <a:srgbClr val="0070C0"/>
                </a:solidFill>
              </a:rPr>
              <a:t>vào mùa hạ là đặc điểm kiểu khí hậu nào?</a:t>
            </a: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4" y="3017837"/>
            <a:ext cx="606024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lục địa</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96843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dirty="0">
                <a:solidFill>
                  <a:srgbClr val="0070C0"/>
                </a:solidFill>
                <a:cs typeface="Arial" panose="020B0604020202020204" pitchFamily="34" charset="0"/>
              </a:rPr>
              <a:t>Nam Âu có khí hậu </a:t>
            </a:r>
            <a:r>
              <a:rPr lang="vi-VN" sz="3200" i="1" dirty="0" smtClean="0">
                <a:solidFill>
                  <a:srgbClr val="0070C0"/>
                </a:solidFill>
                <a:cs typeface="Arial" panose="020B0604020202020204" pitchFamily="34" charset="0"/>
              </a:rPr>
              <a:t>chủ yếu</a:t>
            </a:r>
            <a:r>
              <a:rPr lang="en-US" sz="3200" i="1" dirty="0" smtClean="0">
                <a:solidFill>
                  <a:srgbClr val="0070C0"/>
                </a:solidFill>
                <a:cs typeface="Arial" panose="020B0604020202020204" pitchFamily="34" charset="0"/>
              </a:rPr>
              <a:t> </a:t>
            </a:r>
            <a:r>
              <a:rPr lang="vi-VN" sz="3200" i="1" dirty="0" smtClean="0">
                <a:solidFill>
                  <a:srgbClr val="0070C0"/>
                </a:solidFill>
                <a:cs typeface="Arial" panose="020B0604020202020204" pitchFamily="34" charset="0"/>
              </a:rPr>
              <a:t>là</a:t>
            </a:r>
            <a:r>
              <a:rPr lang="en-US" sz="3200" i="1" dirty="0" smtClean="0">
                <a:solidFill>
                  <a:srgbClr val="0070C0"/>
                </a:solidFill>
                <a:cs typeface="Arial" panose="020B0604020202020204" pitchFamily="34" charset="0"/>
              </a:rPr>
              <a:t> </a:t>
            </a:r>
            <a:r>
              <a:rPr lang="vi-VN" sz="3200" i="1" dirty="0" smtClean="0">
                <a:solidFill>
                  <a:srgbClr val="0070C0"/>
                </a:solidFill>
                <a:cs typeface="Arial" panose="020B0604020202020204" pitchFamily="34" charset="0"/>
              </a:rPr>
              <a:t>gì</a:t>
            </a:r>
            <a:r>
              <a:rPr lang="vi-VN" sz="3200" dirty="0" smtClean="0">
                <a:solidFill>
                  <a:srgbClr val="0070C0"/>
                </a:solidFill>
                <a:cs typeface="Arial" panose="020B0604020202020204" pitchFamily="34" charset="0"/>
              </a:rPr>
              <a:t>?</a:t>
            </a:r>
            <a:endParaRPr lang="en-US" sz="3200" dirty="0">
              <a:solidFill>
                <a:srgbClr val="0070C0"/>
              </a:solidFill>
              <a:cs typeface="Arial" panose="020B0604020202020204" pitchFamily="34" charset="0"/>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Cận nhiệt Địa trung hải</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 xmlns:a16="http://schemas.microsoft.com/office/drawing/2014/main" id="{A1F3EC26-303E-4638-A3E9-5C197AC5C00A}"/>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749845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Ôn đới hải dương phân bố ở đâu</a:t>
            </a:r>
            <a:endParaRPr lang="en-US" sz="3200" i="1">
              <a:solidFill>
                <a:srgbClr val="0070C0"/>
              </a:solidFill>
            </a:endParaRPr>
          </a:p>
          <a:p>
            <a:pPr lvl="0" algn="ctr"/>
            <a:r>
              <a:rPr lang="vi-VN" sz="3200" i="1">
                <a:solidFill>
                  <a:srgbClr val="0070C0"/>
                </a:solidFill>
              </a:rPr>
              <a:t> trong châu Âu </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3" y="3017837"/>
            <a:ext cx="795531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Phía tây Châu Âu,ven Đại Tây Dương</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 xmlns:a16="http://schemas.microsoft.com/office/drawing/2014/main" id="{BF9D9A9F-C3C0-48C1-A487-0228F7773D0E}"/>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2562796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rgbClr val="0070C0"/>
                </a:solidFill>
              </a:rPr>
              <a:t>Châu Âu có những đới thiên nhiên nào</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Đới lạnh và đới ôn hòa</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 xmlns:a16="http://schemas.microsoft.com/office/drawing/2014/main" id="{B371E1F6-47E1-4E0E-B882-9B917E1A8986}"/>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507290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Phía Tây Âu có dòng biển nào đi qua</a:t>
            </a:r>
            <a:r>
              <a:rPr lang="en-US" sz="3200" i="1">
                <a:solidFill>
                  <a:srgbClr val="0070C0"/>
                </a:solidFill>
              </a:rPr>
              <a:t>?</a:t>
            </a:r>
            <a:endParaRPr lang="en-US" sz="320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US" sz="3200" i="1">
                <a:solidFill>
                  <a:schemeClr val="bg1"/>
                </a:solidFill>
              </a:rPr>
              <a:t>  </a:t>
            </a:r>
            <a:r>
              <a:rPr lang="vi-VN" sz="3200" i="1">
                <a:solidFill>
                  <a:schemeClr val="bg1"/>
                </a:solidFill>
              </a:rPr>
              <a:t>Dòng biển nóng Bắc Đại Tây Dương.</a:t>
            </a:r>
            <a:endParaRPr lang="en-US" sz="3200">
              <a:solidFill>
                <a:schemeClr val="bg1"/>
              </a:solidFill>
            </a:endParaRP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 xmlns:a16="http://schemas.microsoft.com/office/drawing/2014/main" id="{3181A6F7-EA66-48DC-B178-99462FEAAB74}"/>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71021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95275369"/>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1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4242</TotalTime>
  <Words>3719</Words>
  <Application>Microsoft Office PowerPoint</Application>
  <PresentationFormat>Widescreen</PresentationFormat>
  <Paragraphs>472</Paragraphs>
  <Slides>43</Slides>
  <Notes>35</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43</vt:i4>
      </vt:variant>
    </vt:vector>
  </HeadingPairs>
  <TitlesOfParts>
    <vt:vector size="58" baseType="lpstr">
      <vt:lpstr>.VnHelvetInsH</vt:lpstr>
      <vt:lpstr>.VnTime</vt:lpstr>
      <vt:lpstr>Arial</vt:lpstr>
      <vt:lpstr>Arial</vt:lpstr>
      <vt:lpstr>Calibri</vt:lpstr>
      <vt:lpstr>Calibri Light</vt:lpstr>
      <vt:lpstr>Impact</vt:lpstr>
      <vt:lpstr>Kids</vt:lpstr>
      <vt:lpstr>OpenSans</vt:lpstr>
      <vt:lpstr>Symbol</vt:lpstr>
      <vt:lpstr>Tahoma</vt:lpstr>
      <vt:lpstr>Times New Roman</vt:lpstr>
      <vt:lpstr>Wingdings</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90</cp:revision>
  <dcterms:created xsi:type="dcterms:W3CDTF">2022-03-06T01:27:20Z</dcterms:created>
  <dcterms:modified xsi:type="dcterms:W3CDTF">2023-10-14T01:22:19Z</dcterms:modified>
</cp:coreProperties>
</file>