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0"/>
  </p:notesMasterIdLst>
  <p:sldIdLst>
    <p:sldId id="265" r:id="rId3"/>
    <p:sldId id="268" r:id="rId4"/>
    <p:sldId id="298" r:id="rId5"/>
    <p:sldId id="273" r:id="rId6"/>
    <p:sldId id="297" r:id="rId7"/>
    <p:sldId id="307" r:id="rId8"/>
    <p:sldId id="308" r:id="rId9"/>
    <p:sldId id="271" r:id="rId10"/>
    <p:sldId id="299" r:id="rId11"/>
    <p:sldId id="300" r:id="rId12"/>
    <p:sldId id="301" r:id="rId13"/>
    <p:sldId id="302" r:id="rId14"/>
    <p:sldId id="303" r:id="rId15"/>
    <p:sldId id="304" r:id="rId16"/>
    <p:sldId id="305" r:id="rId17"/>
    <p:sldId id="272" r:id="rId18"/>
    <p:sldId id="293"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D74E5-FA21-49BB-80F2-6B51310EEE21}" type="datetimeFigureOut">
              <a:rPr lang="vi-VN" smtClean="0"/>
              <a:t>12/03/2023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97064-7EAD-46CB-A8C3-0F9BDE9A15E1}" type="slidenum">
              <a:rPr lang="vi-VN" smtClean="0"/>
              <a:t>‹#›</a:t>
            </a:fld>
            <a:endParaRPr lang="vi-VN"/>
          </a:p>
        </p:txBody>
      </p:sp>
    </p:spTree>
    <p:extLst>
      <p:ext uri="{BB962C8B-B14F-4D97-AF65-F5344CB8AC3E}">
        <p14:creationId xmlns:p14="http://schemas.microsoft.com/office/powerpoint/2010/main" val="153396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0A7CE-68B0-4D7E-9884-D7BE6EE8BC27}"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8354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067389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0A7CE-68B0-4D7E-9884-D7BE6EE8BC27}"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323977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0A7CE-68B0-4D7E-9884-D7BE6EE8BC27}"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6120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0A7CE-68B0-4D7E-9884-D7BE6EE8BC27}"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6549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0A7CE-68B0-4D7E-9884-D7BE6EE8BC27}"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98299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0A7CE-68B0-4D7E-9884-D7BE6EE8BC27}"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6263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71062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22805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55946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24792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0C0A7CE-68B0-4D7E-9884-D7BE6EE8BC27}" type="datetimeFigureOut">
              <a:rPr lang="en-US" smtClean="0"/>
              <a:t>3/12/2023</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EB1A48-EBEA-472A-9755-08B7148B9B1C}" type="slidenum">
              <a:rPr lang="en-US" smtClean="0"/>
              <a:t>‹#›</a:t>
            </a:fld>
            <a:endParaRPr lang="en-US"/>
          </a:p>
        </p:txBody>
      </p:sp>
    </p:spTree>
    <p:extLst>
      <p:ext uri="{BB962C8B-B14F-4D97-AF65-F5344CB8AC3E}">
        <p14:creationId xmlns:p14="http://schemas.microsoft.com/office/powerpoint/2010/main" val="1364637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8.wdp"/><Relationship Id="rId18" Type="http://schemas.openxmlformats.org/officeDocument/2006/relationships/image" Target="../media/image81.png"/><Relationship Id="rId3" Type="http://schemas.openxmlformats.org/officeDocument/2006/relationships/slideLayout" Target="../slideLayouts/slideLayout18.xml"/><Relationship Id="rId21" Type="http://schemas.openxmlformats.org/officeDocument/2006/relationships/image" Target="../media/image74.png"/><Relationship Id="rId7" Type="http://schemas.microsoft.com/office/2007/relationships/hdphoto" Target="../media/hdphoto6.wdp"/><Relationship Id="rId12" Type="http://schemas.openxmlformats.org/officeDocument/2006/relationships/image" Target="../media/image79.png"/><Relationship Id="rId17" Type="http://schemas.openxmlformats.org/officeDocument/2006/relationships/slide" Target="slide14.xml"/><Relationship Id="rId2" Type="http://schemas.openxmlformats.org/officeDocument/2006/relationships/audio" Target="../media/media1.mp3"/><Relationship Id="rId16" Type="http://schemas.microsoft.com/office/2007/relationships/hdphoto" Target="../media/hdphoto9.wdp"/><Relationship Id="rId20" Type="http://schemas.openxmlformats.org/officeDocument/2006/relationships/image" Target="../media/image82.png"/><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slide" Target="slide12.xml"/><Relationship Id="rId5" Type="http://schemas.openxmlformats.org/officeDocument/2006/relationships/slide" Target="slide11.xml"/><Relationship Id="rId15" Type="http://schemas.openxmlformats.org/officeDocument/2006/relationships/image" Target="../media/image80.png"/><Relationship Id="rId10" Type="http://schemas.microsoft.com/office/2007/relationships/hdphoto" Target="../media/hdphoto7.wdp"/><Relationship Id="rId19" Type="http://schemas.microsoft.com/office/2007/relationships/hdphoto" Target="../media/hdphoto10.wdp"/><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microsoft.com/office/2007/relationships/media" Target="../media/media3.mp3"/><Relationship Id="rId7" Type="http://schemas.openxmlformats.org/officeDocument/2006/relationships/image" Target="../media/image8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slideLayout" Target="../slideLayouts/slideLayout18.xml"/><Relationship Id="rId9"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8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0.xml"/><Relationship Id="rId5" Type="http://schemas.openxmlformats.org/officeDocument/2006/relationships/image" Target="../media/image83.jpg"/><Relationship Id="rId10" Type="http://schemas.openxmlformats.org/officeDocument/2006/relationships/image" Target="../media/image87.emf"/><Relationship Id="rId4" Type="http://schemas.openxmlformats.org/officeDocument/2006/relationships/slideLayout" Target="../slideLayouts/slideLayout18.xml"/><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8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0.xml"/><Relationship Id="rId5" Type="http://schemas.openxmlformats.org/officeDocument/2006/relationships/image" Target="../media/image83.jpg"/><Relationship Id="rId4" Type="http://schemas.openxmlformats.org/officeDocument/2006/relationships/slideLayout" Target="../slideLayouts/slideLayout18.xml"/><Relationship Id="rId9"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8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0.xml"/><Relationship Id="rId5" Type="http://schemas.openxmlformats.org/officeDocument/2006/relationships/image" Target="../media/image83.jpg"/><Relationship Id="rId4" Type="http://schemas.openxmlformats.org/officeDocument/2006/relationships/slideLayout" Target="../slideLayouts/slideLayout18.xml"/><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8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0.xml"/><Relationship Id="rId5" Type="http://schemas.openxmlformats.org/officeDocument/2006/relationships/image" Target="../media/image83.jpg"/><Relationship Id="rId10" Type="http://schemas.openxmlformats.org/officeDocument/2006/relationships/image" Target="../media/image88.png"/><Relationship Id="rId4" Type="http://schemas.openxmlformats.org/officeDocument/2006/relationships/slideLayout" Target="../slideLayouts/slideLayout18.xml"/><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svg"/><Relationship Id="rId3" Type="http://schemas.openxmlformats.org/officeDocument/2006/relationships/image" Target="../media/image48.svg"/><Relationship Id="rId7" Type="http://schemas.openxmlformats.org/officeDocument/2006/relationships/image" Target="../media/image90.svg"/><Relationship Id="rId12" Type="http://schemas.openxmlformats.org/officeDocument/2006/relationships/image" Target="../media/image1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2.svg"/><Relationship Id="rId5" Type="http://schemas.openxmlformats.org/officeDocument/2006/relationships/image" Target="../media/image63.svg"/><Relationship Id="rId15" Type="http://schemas.openxmlformats.org/officeDocument/2006/relationships/image" Target="../media/image20.svg"/><Relationship Id="rId10" Type="http://schemas.openxmlformats.org/officeDocument/2006/relationships/image" Target="../media/image91.png"/><Relationship Id="rId4" Type="http://schemas.openxmlformats.org/officeDocument/2006/relationships/image" Target="../media/image62.png"/><Relationship Id="rId9" Type="http://schemas.openxmlformats.org/officeDocument/2006/relationships/image" Target="../media/image18.sv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5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18.svg"/><Relationship Id="rId10"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sv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7.png"/><Relationship Id="rId3" Type="http://schemas.openxmlformats.org/officeDocument/2006/relationships/image" Target="../media/image25.svg"/><Relationship Id="rId7" Type="http://schemas.openxmlformats.org/officeDocument/2006/relationships/image" Target="../media/image4.sv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24.png"/><Relationship Id="rId16"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1.svg"/><Relationship Id="rId5" Type="http://schemas.openxmlformats.org/officeDocument/2006/relationships/image" Target="../media/image27.svg"/><Relationship Id="rId15" Type="http://schemas.microsoft.com/office/2007/relationships/hdphoto" Target="../media/hdphoto2.wdp"/><Relationship Id="rId10" Type="http://schemas.openxmlformats.org/officeDocument/2006/relationships/image" Target="../media/image30.png"/><Relationship Id="rId19" Type="http://schemas.openxmlformats.org/officeDocument/2006/relationships/image" Target="../media/image38.sv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6.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0.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openxmlformats.org/officeDocument/2006/relationships/image" Target="../media/image16.svg"/><Relationship Id="rId7" Type="http://schemas.openxmlformats.org/officeDocument/2006/relationships/image" Target="../media/image50.svg"/><Relationship Id="rId12"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18.svg"/><Relationship Id="rId15" Type="http://schemas.microsoft.com/office/2007/relationships/hdphoto" Target="../media/hdphoto4.wdp"/><Relationship Id="rId10"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20.sv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8.svg"/><Relationship Id="rId7" Type="http://schemas.openxmlformats.org/officeDocument/2006/relationships/image" Target="../media/image18.svg"/><Relationship Id="rId12" Type="http://schemas.openxmlformats.org/officeDocument/2006/relationships/image" Target="../media/image64.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63.svg"/><Relationship Id="rId10" Type="http://schemas.openxmlformats.org/officeDocument/2006/relationships/image" Target="../media/image19.png"/><Relationship Id="rId4" Type="http://schemas.openxmlformats.org/officeDocument/2006/relationships/image" Target="../media/image62.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3" Type="http://schemas.openxmlformats.org/officeDocument/2006/relationships/image" Target="../media/image66.svg"/><Relationship Id="rId7" Type="http://schemas.openxmlformats.org/officeDocument/2006/relationships/image" Target="../media/image16.svg"/><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8.xml"/><Relationship Id="rId7"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1126818" y="4043834"/>
            <a:ext cx="10804841" cy="2818849"/>
          </a:xfrm>
          <a:prstGeom prst="rect">
            <a:avLst/>
          </a:prstGeom>
        </p:spPr>
        <p:txBody>
          <a:bodyPr wrap="square" lIns="0" tIns="0" rIns="0" bIns="0" rtlCol="0" anchor="t">
            <a:spAutoFit/>
          </a:bodyPr>
          <a:lstStyle/>
          <a:p>
            <a:pPr algn="ctr">
              <a:lnSpc>
                <a:spcPct val="120000"/>
              </a:lnSpc>
            </a:pPr>
            <a:r>
              <a:rPr lang="en-US" sz="8000" b="1" spc="720" dirty="0">
                <a:solidFill>
                  <a:srgbClr val="FFFFFF"/>
                </a:solidFill>
                <a:effectLst>
                  <a:outerShdw blurRad="38100" dist="38100" dir="2700000" algn="tl">
                    <a:srgbClr val="000000">
                      <a:alpha val="43137"/>
                    </a:srgbClr>
                  </a:outerShdw>
                </a:effectLst>
                <a:latin typeface="Arial" panose="020B0604020202020204" pitchFamily="34" charset="0"/>
              </a:rPr>
              <a:t>TRUNG ĐIỂM </a:t>
            </a:r>
          </a:p>
          <a:p>
            <a:pPr algn="ctr">
              <a:lnSpc>
                <a:spcPct val="120000"/>
              </a:lnSpc>
            </a:pPr>
            <a:r>
              <a:rPr lang="en-US" sz="8000" b="1" spc="720" dirty="0">
                <a:solidFill>
                  <a:srgbClr val="FFFFFF"/>
                </a:solidFill>
                <a:effectLst>
                  <a:outerShdw blurRad="38100" dist="38100" dir="2700000" algn="tl">
                    <a:srgbClr val="000000">
                      <a:alpha val="43137"/>
                    </a:srgbClr>
                  </a:outerShdw>
                </a:effectLst>
                <a:latin typeface="Arial" panose="020B0604020202020204" pitchFamily="34" charset="0"/>
              </a:rPr>
              <a:t>CỦA ĐOẠN THẲNG</a:t>
            </a:r>
            <a:endParaRPr lang="en-US" sz="8000" b="1" u="none" spc="720" dirty="0">
              <a:solidFill>
                <a:srgbClr val="FFFFFF"/>
              </a:solidFill>
              <a:effectLst>
                <a:outerShdw blurRad="38100" dist="38100" dir="2700000" algn="tl">
                  <a:srgbClr val="000000">
                    <a:alpha val="43137"/>
                  </a:srgbClr>
                </a:outerShdw>
              </a:effectLst>
              <a:latin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10183" y="3016164"/>
            <a:ext cx="3883356" cy="4254673"/>
          </a:xfrm>
          <a:prstGeom prst="rect">
            <a:avLst/>
          </a:prstGeom>
        </p:spPr>
      </p:pic>
      <p:sp>
        <p:nvSpPr>
          <p:cNvPr id="4" name="TextBox 4"/>
          <p:cNvSpPr txBox="1"/>
          <p:nvPr/>
        </p:nvSpPr>
        <p:spPr>
          <a:xfrm>
            <a:off x="12049367" y="4105241"/>
            <a:ext cx="4652972"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III</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5767191" y="2500674"/>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06" y="676402"/>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8158954" y="8599002"/>
            <a:ext cx="1970092" cy="22480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46878" y="1503011"/>
            <a:ext cx="1404156" cy="1339433"/>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989374" y="1130759"/>
            <a:ext cx="1190546" cy="1135668"/>
          </a:xfrm>
          <a:prstGeom prst="rect">
            <a:avLst/>
          </a:prstGeom>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33945" y="1553833"/>
            <a:ext cx="1297598" cy="1237787"/>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51034" y="5709065"/>
            <a:ext cx="1582452" cy="1509510"/>
          </a:xfrm>
          <a:prstGeom prst="rect">
            <a:avLst/>
          </a:prstGeom>
        </p:spPr>
      </p:pic>
      <p:pic>
        <p:nvPicPr>
          <p:cNvPr id="12" name="Picture 11">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174748" y="5709065"/>
            <a:ext cx="1512168" cy="1442466"/>
          </a:xfrm>
          <a:prstGeom prst="rect">
            <a:avLst/>
          </a:prstGeom>
        </p:spPr>
      </p:pic>
      <p:pic>
        <p:nvPicPr>
          <p:cNvPr id="13" name="Picture 12">
            <a:hlinkClick r:id="" action="ppaction://noaction"/>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722719" y="-1828800"/>
            <a:ext cx="914400" cy="914400"/>
          </a:xfrm>
          <a:prstGeom prst="rect">
            <a:avLst/>
          </a:prstGeom>
        </p:spPr>
      </p:pic>
    </p:spTree>
    <p:extLst>
      <p:ext uri="{BB962C8B-B14F-4D97-AF65-F5344CB8AC3E}">
        <p14:creationId xmlns:p14="http://schemas.microsoft.com/office/powerpoint/2010/main" val="24003307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12"/>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12"/>
                                        </p:tgtEl>
                                        <p:attrNameLst>
                                          <p:attrName>ppt_w</p:attrName>
                                        </p:attrNameLst>
                                      </p:cBhvr>
                                      <p:tavLst>
                                        <p:tav tm="0">
                                          <p:val>
                                            <p:strVal val="ppt_w"/>
                                          </p:val>
                                        </p:tav>
                                        <p:tav tm="100000">
                                          <p:val>
                                            <p:fltVal val="0"/>
                                          </p:val>
                                        </p:tav>
                                      </p:tavLst>
                                    </p:anim>
                                    <p:anim calcmode="lin" valueType="num">
                                      <p:cBhvr>
                                        <p:cTn id="80" dur="1000"/>
                                        <p:tgtEl>
                                          <p:spTgt spid="12"/>
                                        </p:tgtEl>
                                        <p:attrNameLst>
                                          <p:attrName>ppt_h</p:attrName>
                                        </p:attrNameLst>
                                      </p:cBhvr>
                                      <p:tavLst>
                                        <p:tav tm="0">
                                          <p:val>
                                            <p:strVal val="ppt_h"/>
                                          </p:val>
                                        </p:tav>
                                        <p:tav tm="100000">
                                          <p:val>
                                            <p:fltVal val="0"/>
                                          </p:val>
                                        </p:tav>
                                      </p:tavLst>
                                    </p:anim>
                                    <p:anim calcmode="lin" valueType="num">
                                      <p:cBhvr>
                                        <p:cTn id="81" dur="1000"/>
                                        <p:tgtEl>
                                          <p:spTgt spid="12"/>
                                        </p:tgtEl>
                                        <p:attrNameLst>
                                          <p:attrName>style.rotation</p:attrName>
                                        </p:attrNameLst>
                                      </p:cBhvr>
                                      <p:tavLst>
                                        <p:tav tm="0">
                                          <p:val>
                                            <p:fltVal val="0"/>
                                          </p:val>
                                        </p:tav>
                                        <p:tav tm="100000">
                                          <p:val>
                                            <p:fltVal val="90"/>
                                          </p:val>
                                        </p:tav>
                                      </p:tavLst>
                                    </p:anim>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84"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79590"/>
            <a:ext cx="12313368" cy="2134453"/>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en-GB" sz="4400" dirty="0">
                <a:latin typeface="Arial" panose="020B0604020202020204" pitchFamily="34" charset="0"/>
                <a:cs typeface="Arial" panose="020B0604020202020204" pitchFamily="34" charset="0"/>
              </a:rPr>
              <a:t>M </a:t>
            </a:r>
            <a:r>
              <a:rPr lang="en-GB" sz="4400" dirty="0" err="1">
                <a:latin typeface="Arial" panose="020B0604020202020204" pitchFamily="34" charset="0"/>
                <a:cs typeface="Arial" panose="020B0604020202020204" pitchFamily="34" charset="0"/>
              </a:rPr>
              <a:t>là</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một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điểm</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bất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kì</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trên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đoạn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thẳng</a:t>
            </a:r>
            <a:r>
              <a:rPr lang="en-GB" sz="4400" dirty="0">
                <a:latin typeface="Arial" panose="020B0604020202020204" pitchFamily="34" charset="0"/>
                <a:cs typeface="Arial" panose="020B0604020202020204" pitchFamily="34" charset="0"/>
              </a:rPr>
              <a:t> AB. </a:t>
            </a:r>
            <a:r>
              <a:rPr lang="en-GB" sz="4400" dirty="0" err="1">
                <a:latin typeface="Arial" panose="020B0604020202020204" pitchFamily="34" charset="0"/>
                <a:cs typeface="Arial" panose="020B0604020202020204" pitchFamily="34" charset="0"/>
              </a:rPr>
              <a:t>Câu</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nào</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dưới</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đây</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đúng</a:t>
            </a:r>
            <a:r>
              <a:rPr lang="en-GB"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808112" y="851874"/>
            <a:ext cx="914400" cy="914400"/>
          </a:xfrm>
          <a:prstGeom prst="rect">
            <a:avLst/>
          </a:prstGeom>
        </p:spPr>
      </p:pic>
      <p:sp>
        <p:nvSpPr>
          <p:cNvPr id="3" name="Snip Diagonal Corner Rectangle 2"/>
          <p:cNvSpPr/>
          <p:nvPr/>
        </p:nvSpPr>
        <p:spPr>
          <a:xfrm>
            <a:off x="2876297" y="2739818"/>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a:p>
            <a:pPr algn="just" defTabSz="1371600">
              <a:lnSpc>
                <a:spcPct val="120000"/>
              </a:lnSpc>
            </a:pP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2880385" y="4579247"/>
            <a:ext cx="11886859" cy="1479869"/>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276897" y="10388735"/>
            <a:ext cx="914400" cy="914400"/>
          </a:xfrm>
          <a:prstGeom prst="rect">
            <a:avLst/>
          </a:prstGeom>
        </p:spPr>
      </p:pic>
      <p:sp>
        <p:nvSpPr>
          <p:cNvPr id="14" name="Snip Diagonal Corner Rectangle 13"/>
          <p:cNvSpPr/>
          <p:nvPr/>
        </p:nvSpPr>
        <p:spPr>
          <a:xfrm>
            <a:off x="2878033" y="6340532"/>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hai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2876297" y="8002470"/>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a:t>
            </a:r>
            <a:endParaRPr lang="en-US" sz="4000" b="1" dirty="0">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5070920" y="10766366"/>
            <a:ext cx="914400" cy="9144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spTree>
    <p:extLst>
      <p:ext uri="{BB962C8B-B14F-4D97-AF65-F5344CB8AC3E}">
        <p14:creationId xmlns:p14="http://schemas.microsoft.com/office/powerpoint/2010/main" val="19422576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34224"/>
            <a:ext cx="12313368" cy="3499947"/>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dirty="0">
                <a:solidFill>
                  <a:prstClr val="black"/>
                </a:solidFill>
                <a:latin typeface="Arial" panose="020B0604020202020204" pitchFamily="34" charset="0"/>
                <a:cs typeface="Arial" panose="020B0604020202020204" pitchFamily="34" charset="0"/>
              </a:rPr>
              <a:t>Cho hình vẽ sau.</a:t>
            </a: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r>
              <a:rPr lang="en-US" sz="4400" dirty="0">
                <a:solidFill>
                  <a:prstClr val="black"/>
                </a:solidFill>
                <a:latin typeface="Arial" panose="020B0604020202020204" pitchFamily="34" charset="0"/>
                <a:cs typeface="Arial" panose="020B0604020202020204" pitchFamily="34" charset="0"/>
              </a:rPr>
              <a:t> Biết ME = 7cm. Số đo của đoạn thẳng EF là</a:t>
            </a: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468036" y="673910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cs typeface="Arial" panose="020B0604020202020204" pitchFamily="34" charset="0"/>
              </a:rPr>
              <a:t>EF = 14 cm</a:t>
            </a:r>
          </a:p>
        </p:txBody>
      </p:sp>
      <p:sp>
        <p:nvSpPr>
          <p:cNvPr id="12" name="Snip Diagonal Corner Rectangle 11"/>
          <p:cNvSpPr/>
          <p:nvPr/>
        </p:nvSpPr>
        <p:spPr>
          <a:xfrm>
            <a:off x="952001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7 cm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93487" y="662557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21 cm     </a:t>
            </a:r>
            <a:endParaRPr lang="en-US" sz="4400" b="1" dirty="0">
              <a:solidFill>
                <a:prstClr val="black"/>
              </a:solidFill>
              <a:latin typeface="Arial" panose="020B0604020202020204" pitchFamily="34" charset="0"/>
              <a:cs typeface="Arial" panose="020B0604020202020204" pitchFamily="34" charset="0"/>
            </a:endParaRPr>
          </a:p>
        </p:txBody>
      </p:sp>
      <p:sp>
        <p:nvSpPr>
          <p:cNvPr id="15" name="Snip Diagonal Corner Rectangle 14"/>
          <p:cNvSpPr/>
          <p:nvPr/>
        </p:nvSpPr>
        <p:spPr>
          <a:xfrm>
            <a:off x="340999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3,5 cm     </a:t>
            </a:r>
            <a:endParaRPr lang="en-US" sz="44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8" name="Picture 7"/>
          <p:cNvPicPr>
            <a:picLocks noChangeAspect="1"/>
          </p:cNvPicPr>
          <p:nvPr/>
        </p:nvPicPr>
        <p:blipFill>
          <a:blip r:embed="rId10"/>
          <a:stretch>
            <a:fillRect/>
          </a:stretch>
        </p:blipFill>
        <p:spPr>
          <a:xfrm>
            <a:off x="5542191" y="973328"/>
            <a:ext cx="6744090" cy="1260705"/>
          </a:xfrm>
          <a:prstGeom prst="rect">
            <a:avLst/>
          </a:prstGeom>
        </p:spPr>
      </p:pic>
    </p:spTree>
    <p:extLst>
      <p:ext uri="{BB962C8B-B14F-4D97-AF65-F5344CB8AC3E}">
        <p14:creationId xmlns:p14="http://schemas.microsoft.com/office/powerpoint/2010/main" val="64564238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007063" y="711845"/>
            <a:ext cx="15709915" cy="170822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dirty="0">
                <a:solidFill>
                  <a:prstClr val="black"/>
                </a:solidFill>
                <a:latin typeface="Arial" panose="020B0604020202020204" pitchFamily="34" charset="0"/>
                <a:ea typeface="Times New Roman" panose="02020603050405020304" pitchFamily="18" charset="0"/>
              </a:rPr>
              <a:t>Chọn đáp án sai: Nếu I là trung điểm của đoạn thẳng AB thì</a:t>
            </a:r>
            <a:endParaRPr lang="en-US" sz="4400" dirty="0">
              <a:solidFill>
                <a:prstClr val="black"/>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5632227"/>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lnSpc>
                <a:spcPct val="115000"/>
              </a:lnSpc>
              <a:spcAft>
                <a:spcPts val="1500"/>
              </a:spcAft>
            </a:pPr>
            <a:r>
              <a:rPr lang="en-US" sz="4400" b="1" dirty="0">
                <a:solidFill>
                  <a:prstClr val="black"/>
                </a:solidFill>
                <a:latin typeface="Arial" panose="020B0604020202020204" pitchFamily="34" charset="0"/>
                <a:ea typeface="Calibri" panose="020F0502020204030204" pitchFamily="34" charset="0"/>
              </a:rPr>
              <a:t>IA + IB = 2AB  </a:t>
            </a:r>
          </a:p>
        </p:txBody>
      </p:sp>
      <p:sp>
        <p:nvSpPr>
          <p:cNvPr id="12" name="Snip Diagonal Corner Rectangle 11"/>
          <p:cNvSpPr/>
          <p:nvPr/>
        </p:nvSpPr>
        <p:spPr>
          <a:xfrm>
            <a:off x="9468035" y="3039939"/>
            <a:ext cx="5602886"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 nằm giữa A và B</a:t>
            </a:r>
            <a:endParaRPr lang="en-US" sz="4400" b="1"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61420" y="3039939"/>
            <a:ext cx="5232083"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IA = IB = ½ AB</a:t>
            </a:r>
            <a:endParaRPr lang="en-US" sz="4400" b="1" dirty="0">
              <a:solidFill>
                <a:prstClr val="black"/>
              </a:solidFill>
              <a:latin typeface="Calibri"/>
            </a:endParaRPr>
          </a:p>
        </p:txBody>
      </p:sp>
      <p:sp>
        <p:nvSpPr>
          <p:cNvPr id="15" name="Snip Diagonal Corner Rectangle 14"/>
          <p:cNvSpPr/>
          <p:nvPr/>
        </p:nvSpPr>
        <p:spPr>
          <a:xfrm>
            <a:off x="9468036" y="5632227"/>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IA = IB</a:t>
            </a:r>
            <a:endParaRPr lang="en-US" sz="4400" b="1" dirty="0">
              <a:solidFill>
                <a:prstClr val="black"/>
              </a:solidFill>
              <a:latin typeface="Calibri"/>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Tree>
    <p:extLst>
      <p:ext uri="{BB962C8B-B14F-4D97-AF65-F5344CB8AC3E}">
        <p14:creationId xmlns:p14="http://schemas.microsoft.com/office/powerpoint/2010/main" val="59392651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175807" y="141891"/>
            <a:ext cx="11834024" cy="324448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vi-VN" sz="4000" b="1" dirty="0">
                <a:latin typeface="Arial" panose="020B0604020202020204" pitchFamily="34" charset="0"/>
                <a:cs typeface="Arial" panose="020B0604020202020204" pitchFamily="34" charset="0"/>
              </a:rPr>
              <a:t>Câu 4: </a:t>
            </a:r>
            <a:r>
              <a:rPr lang="en-GB" sz="4000" dirty="0">
                <a:latin typeface="Arial" panose="020B0604020202020204" pitchFamily="34" charset="0"/>
                <a:cs typeface="Arial" panose="020B0604020202020204" pitchFamily="34" charset="0"/>
              </a:rPr>
              <a:t>Cho G </a:t>
            </a:r>
            <a:r>
              <a:rPr lang="en-GB" sz="4000" dirty="0" err="1">
                <a:latin typeface="Arial" panose="020B0604020202020204" pitchFamily="34" charset="0"/>
                <a:cs typeface="Arial" panose="020B0604020202020204" pitchFamily="34" charset="0"/>
              </a:rPr>
              <a:t>là</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một</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thuộc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HK. </a:t>
            </a:r>
            <a:r>
              <a:rPr lang="en-GB" sz="4000" dirty="0" err="1">
                <a:latin typeface="Arial" panose="020B0604020202020204" pitchFamily="34" charset="0"/>
                <a:cs typeface="Arial" panose="020B0604020202020204" pitchFamily="34" charset="0"/>
              </a:rPr>
              <a:t>Hỏi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ba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G, H, K,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nào</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nằm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giữa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hai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còn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lại</a:t>
            </a:r>
            <a:r>
              <a:rPr lang="en-GB"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3749972"/>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H                      </a:t>
            </a:r>
            <a:endParaRPr lang="en-US" sz="44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9468036" y="3749972"/>
            <a:ext cx="5602884"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K                </a:t>
            </a:r>
            <a:endParaRPr lang="en-US" sz="44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
        <p:nvSpPr>
          <p:cNvPr id="15" name="Snip Diagonal Corner Rectangle 14"/>
          <p:cNvSpPr/>
          <p:nvPr/>
        </p:nvSpPr>
        <p:spPr>
          <a:xfrm>
            <a:off x="3461421" y="6480600"/>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G                 </a:t>
            </a:r>
            <a:endParaRPr lang="en-US" sz="4400" b="1" dirty="0">
              <a:latin typeface="Arial" panose="020B0604020202020204" pitchFamily="34" charset="0"/>
              <a:cs typeface="Arial" panose="020B0604020202020204" pitchFamily="34" charset="0"/>
            </a:endParaRPr>
          </a:p>
        </p:txBody>
      </p:sp>
      <p:sp>
        <p:nvSpPr>
          <p:cNvPr id="18" name="Snip Diagonal Corner Rectangle 17"/>
          <p:cNvSpPr/>
          <p:nvPr/>
        </p:nvSpPr>
        <p:spPr>
          <a:xfrm>
            <a:off x="9468036" y="656675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400" b="1" dirty="0" err="1">
                <a:latin typeface="Arial" panose="020B0604020202020204" pitchFamily="34" charset="0"/>
                <a:cs typeface="Arial" panose="020B0604020202020204" pitchFamily="34" charset="0"/>
              </a:rPr>
              <a:t>Không</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có</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nào</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nằm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giữa</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hai</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còn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lại</a:t>
            </a:r>
            <a:endParaRPr lang="en-US"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46850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A5A5A5"/>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8"/>
                                        </p:tgtEl>
                                        <p:attrNameLst>
                                          <p:attrName>fillcolor</p:attrName>
                                        </p:attrNameLst>
                                      </p:cBhvr>
                                      <p:to>
                                        <a:srgbClr val="A5A5A5"/>
                                      </p:to>
                                    </p:animClr>
                                    <p:set>
                                      <p:cBhvr>
                                        <p:cTn id="64" dur="2000" fill="hold"/>
                                        <p:tgtEl>
                                          <p:spTgt spid="18"/>
                                        </p:tgtEl>
                                        <p:attrNameLst>
                                          <p:attrName>fill.type</p:attrName>
                                        </p:attrNameLst>
                                      </p:cBhvr>
                                      <p:to>
                                        <p:strVal val="solid"/>
                                      </p:to>
                                    </p:set>
                                    <p:set>
                                      <p:cBhvr>
                                        <p:cTn id="6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2" grpId="0" animBg="1"/>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003207" y="0"/>
            <a:ext cx="12313368" cy="3823224"/>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4000" dirty="0">
              <a:latin typeface="Arial" panose="020B0604020202020204" pitchFamily="34" charset="0"/>
              <a:cs typeface="Arial" panose="020B0604020202020204" pitchFamily="34" charset="0"/>
            </a:endParaRPr>
          </a:p>
          <a:p>
            <a:pPr algn="ctr"/>
            <a:r>
              <a:rPr lang="en-GB" sz="4000" dirty="0" err="1">
                <a:latin typeface="Arial" panose="020B0604020202020204" pitchFamily="34" charset="0"/>
                <a:cs typeface="Arial" panose="020B0604020202020204" pitchFamily="34" charset="0"/>
              </a:rPr>
              <a:t>Kể</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tên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các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có</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hình</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vẽ</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dưới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đây</a:t>
            </a:r>
            <a:r>
              <a:rPr lang="en-GB" sz="4000" dirty="0">
                <a:latin typeface="Arial" panose="020B0604020202020204" pitchFamily="34" charset="0"/>
                <a:cs typeface="Arial" panose="020B0604020202020204" pitchFamily="34" charset="0"/>
              </a:rPr>
              <a:t>?</a:t>
            </a: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541852"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 NP; QL.</a:t>
            </a:r>
            <a:endParaRPr lang="en-US" sz="40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3079438"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MP; NP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003207"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9541852"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000" b="1" dirty="0">
                <a:latin typeface="Arial" panose="020B0604020202020204" pitchFamily="34" charset="0"/>
                <a:cs typeface="Arial" panose="020B0604020202020204" pitchFamily="34" charset="0"/>
              </a:rPr>
              <a:t> MN; MQ; ML; LP; MP; NP</a:t>
            </a:r>
            <a:r>
              <a:rPr lang="vi-VN" sz="4000" b="1" dirty="0">
                <a:latin typeface="Arial" panose="020B0604020202020204" pitchFamily="34" charset="0"/>
                <a:cs typeface="Arial" panose="020B0604020202020204" pitchFamily="34" charset="0"/>
              </a:rPr>
              <a:t>.</a:t>
            </a:r>
            <a:endParaRPr lang="en-US" sz="40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18" name="Picture 17">
            <a:extLst>
              <a:ext uri="{FF2B5EF4-FFF2-40B4-BE49-F238E27FC236}">
                <a16:creationId xmlns:a16="http://schemas.microsoft.com/office/drawing/2014/main" id="{63D36FBF-8A9B-4FDB-A65C-9781181D2FE2}"/>
              </a:ext>
            </a:extLst>
          </p:cNvPr>
          <p:cNvPicPr>
            <a:picLocks noChangeAspect="1"/>
          </p:cNvPicPr>
          <p:nvPr/>
        </p:nvPicPr>
        <p:blipFill>
          <a:blip r:embed="rId10"/>
          <a:stretch>
            <a:fillRect/>
          </a:stretch>
        </p:blipFill>
        <p:spPr>
          <a:xfrm>
            <a:off x="7332774" y="971111"/>
            <a:ext cx="4097226" cy="2839414"/>
          </a:xfrm>
          <a:prstGeom prst="rect">
            <a:avLst/>
          </a:prstGeom>
        </p:spPr>
      </p:pic>
    </p:spTree>
    <p:extLst>
      <p:ext uri="{BB962C8B-B14F-4D97-AF65-F5344CB8AC3E}">
        <p14:creationId xmlns:p14="http://schemas.microsoft.com/office/powerpoint/2010/main" val="190624748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7867762" y="1988653"/>
            <a:ext cx="6407869" cy="3140205"/>
            <a:chOff x="0" y="0"/>
            <a:chExt cx="3290570" cy="3295650"/>
          </a:xfrm>
        </p:grpSpPr>
        <p:sp>
          <p:nvSpPr>
            <p:cNvPr id="4" name="Freeform 4"/>
            <p:cNvSpPr/>
            <p:nvPr/>
          </p:nvSpPr>
          <p:spPr>
            <a:xfrm>
              <a:off x="0" y="0"/>
              <a:ext cx="2603534" cy="1120507"/>
            </a:xfrm>
            <a:custGeom>
              <a:avLst/>
              <a:gdLst/>
              <a:ahLst/>
              <a:cxnLst/>
              <a:rect l="l" t="t" r="r" b="b"/>
              <a:pathLst>
                <a:path w="2603534" h="1120507">
                  <a:moveTo>
                    <a:pt x="2603534" y="3933"/>
                  </a:moveTo>
                  <a:lnTo>
                    <a:pt x="0" y="3933"/>
                  </a:lnTo>
                  <a:lnTo>
                    <a:pt x="0" y="0"/>
                  </a:lnTo>
                  <a:lnTo>
                    <a:pt x="2603534" y="0"/>
                  </a:lnTo>
                  <a:lnTo>
                    <a:pt x="2603534" y="3933"/>
                  </a:lnTo>
                  <a:close/>
                  <a:moveTo>
                    <a:pt x="2603534" y="159300"/>
                  </a:moveTo>
                  <a:lnTo>
                    <a:pt x="0" y="159300"/>
                  </a:lnTo>
                  <a:lnTo>
                    <a:pt x="0" y="163233"/>
                  </a:lnTo>
                  <a:lnTo>
                    <a:pt x="2603534" y="163233"/>
                  </a:lnTo>
                  <a:lnTo>
                    <a:pt x="2603534" y="159300"/>
                  </a:lnTo>
                  <a:close/>
                  <a:moveTo>
                    <a:pt x="2603534" y="319091"/>
                  </a:moveTo>
                  <a:lnTo>
                    <a:pt x="0" y="319091"/>
                  </a:lnTo>
                  <a:lnTo>
                    <a:pt x="0" y="323025"/>
                  </a:lnTo>
                  <a:lnTo>
                    <a:pt x="2603534" y="323025"/>
                  </a:lnTo>
                  <a:lnTo>
                    <a:pt x="2603534" y="319091"/>
                  </a:lnTo>
                  <a:close/>
                  <a:moveTo>
                    <a:pt x="2603534" y="478391"/>
                  </a:moveTo>
                  <a:lnTo>
                    <a:pt x="0" y="478391"/>
                  </a:lnTo>
                  <a:lnTo>
                    <a:pt x="0" y="482325"/>
                  </a:lnTo>
                  <a:lnTo>
                    <a:pt x="2603534" y="482325"/>
                  </a:lnTo>
                  <a:lnTo>
                    <a:pt x="2603534" y="478391"/>
                  </a:lnTo>
                  <a:close/>
                  <a:moveTo>
                    <a:pt x="2603534" y="637691"/>
                  </a:moveTo>
                  <a:lnTo>
                    <a:pt x="0" y="637691"/>
                  </a:lnTo>
                  <a:lnTo>
                    <a:pt x="0" y="641624"/>
                  </a:lnTo>
                  <a:lnTo>
                    <a:pt x="2603534" y="641624"/>
                  </a:lnTo>
                  <a:lnTo>
                    <a:pt x="2603534" y="637691"/>
                  </a:lnTo>
                  <a:close/>
                  <a:moveTo>
                    <a:pt x="2603534" y="797482"/>
                  </a:moveTo>
                  <a:lnTo>
                    <a:pt x="0" y="797482"/>
                  </a:lnTo>
                  <a:lnTo>
                    <a:pt x="0" y="801416"/>
                  </a:lnTo>
                  <a:lnTo>
                    <a:pt x="2603534" y="801416"/>
                  </a:lnTo>
                  <a:lnTo>
                    <a:pt x="2603534" y="797482"/>
                  </a:lnTo>
                  <a:close/>
                  <a:moveTo>
                    <a:pt x="2603534" y="956782"/>
                  </a:moveTo>
                  <a:lnTo>
                    <a:pt x="0" y="956782"/>
                  </a:lnTo>
                  <a:lnTo>
                    <a:pt x="0" y="960716"/>
                  </a:lnTo>
                  <a:lnTo>
                    <a:pt x="2603534" y="960716"/>
                  </a:lnTo>
                  <a:lnTo>
                    <a:pt x="2603534" y="956782"/>
                  </a:lnTo>
                  <a:close/>
                  <a:moveTo>
                    <a:pt x="2603534" y="1116574"/>
                  </a:moveTo>
                  <a:lnTo>
                    <a:pt x="0" y="1116574"/>
                  </a:lnTo>
                  <a:lnTo>
                    <a:pt x="0" y="1120507"/>
                  </a:lnTo>
                  <a:lnTo>
                    <a:pt x="2603534" y="1120507"/>
                  </a:lnTo>
                  <a:lnTo>
                    <a:pt x="2603534" y="1116574"/>
                  </a:lnTo>
                  <a:close/>
                </a:path>
              </a:pathLst>
            </a:custGeom>
            <a:solidFill>
              <a:srgbClr val="F46E16">
                <a:alpha val="49804"/>
              </a:srgbClr>
            </a:solidFill>
          </p:spPr>
        </p:sp>
      </p:grpSp>
      <p:sp>
        <p:nvSpPr>
          <p:cNvPr id="5" name="TextBox 5"/>
          <p:cNvSpPr txBox="1"/>
          <p:nvPr/>
        </p:nvSpPr>
        <p:spPr>
          <a:xfrm>
            <a:off x="3812902" y="3118095"/>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1.</a:t>
            </a:r>
          </a:p>
        </p:txBody>
      </p:sp>
      <p:sp>
        <p:nvSpPr>
          <p:cNvPr id="6" name="TextBox 6"/>
          <p:cNvSpPr txBox="1"/>
          <p:nvPr/>
        </p:nvSpPr>
        <p:spPr>
          <a:xfrm>
            <a:off x="3812902" y="4996194"/>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2.</a:t>
            </a:r>
          </a:p>
        </p:txBody>
      </p:sp>
      <p:sp>
        <p:nvSpPr>
          <p:cNvPr id="7" name="TextBox 7"/>
          <p:cNvSpPr txBox="1"/>
          <p:nvPr/>
        </p:nvSpPr>
        <p:spPr>
          <a:xfrm>
            <a:off x="3830788" y="7573721"/>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3.</a:t>
            </a:r>
          </a:p>
        </p:txBody>
      </p:sp>
      <p:grpSp>
        <p:nvGrpSpPr>
          <p:cNvPr id="9" name="Group 9"/>
          <p:cNvGrpSpPr/>
          <p:nvPr/>
        </p:nvGrpSpPr>
        <p:grpSpPr>
          <a:xfrm>
            <a:off x="4811047" y="531106"/>
            <a:ext cx="8215769" cy="1346835"/>
            <a:chOff x="0" y="0"/>
            <a:chExt cx="5351988" cy="1192940"/>
          </a:xfrm>
        </p:grpSpPr>
        <p:sp>
          <p:nvSpPr>
            <p:cNvPr id="10" name="Freeform 10"/>
            <p:cNvSpPr/>
            <p:nvPr/>
          </p:nvSpPr>
          <p:spPr>
            <a:xfrm>
              <a:off x="0" y="0"/>
              <a:ext cx="5351988" cy="1192940"/>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002060"/>
            </a:solidFill>
          </p:spPr>
        </p:sp>
      </p:grpSp>
      <p:sp>
        <p:nvSpPr>
          <p:cNvPr id="11" name="TextBox 11"/>
          <p:cNvSpPr txBox="1"/>
          <p:nvPr/>
        </p:nvSpPr>
        <p:spPr>
          <a:xfrm>
            <a:off x="4757084" y="938533"/>
            <a:ext cx="8215769" cy="718145"/>
          </a:xfrm>
          <a:prstGeom prst="rect">
            <a:avLst/>
          </a:prstGeom>
        </p:spPr>
        <p:txBody>
          <a:bodyPr wrap="square" lIns="0" tIns="0" rIns="0" bIns="0" rtlCol="0" anchor="t">
            <a:spAutoFit/>
          </a:bodyPr>
          <a:lstStyle/>
          <a:p>
            <a:pPr marL="0" lvl="0" indent="0" algn="ctr">
              <a:lnSpc>
                <a:spcPts val="5600"/>
              </a:lnSpc>
              <a:spcBef>
                <a:spcPct val="0"/>
              </a:spcBef>
            </a:pPr>
            <a:r>
              <a:rPr lang="en-US" sz="5600" b="1" u="none" dirty="0">
                <a:solidFill>
                  <a:srgbClr val="FFFFFF"/>
                </a:solidFill>
                <a:latin typeface="Arial" panose="020B0604020202020204" pitchFamily="34" charset="0"/>
              </a:rPr>
              <a:t>HƯỚNG DẪN VỀ NHÀ</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sp>
        <p:nvSpPr>
          <p:cNvPr id="16" name="TextBox 16"/>
          <p:cNvSpPr txBox="1"/>
          <p:nvPr/>
        </p:nvSpPr>
        <p:spPr>
          <a:xfrm>
            <a:off x="4619659" y="3048362"/>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Ôn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kiến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thức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đã</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học</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8"/>
          <p:cNvSpPr txBox="1"/>
          <p:nvPr/>
        </p:nvSpPr>
        <p:spPr>
          <a:xfrm>
            <a:off x="4536128" y="4904782"/>
            <a:ext cx="11597353" cy="1885196"/>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 bài tập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còn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trong </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SGK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tập</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SBT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9"/>
          <p:cNvSpPr txBox="1"/>
          <p:nvPr/>
        </p:nvSpPr>
        <p:spPr>
          <a:xfrm>
            <a:off x="4619659" y="7557948"/>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GB" sz="4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Tia</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6236494" y="4035787"/>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470482" y="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5631" y="-170214"/>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7260" y="2699758"/>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DB4E3DDB-D2B4-4A77-828E-A18C4F4BAF26}"/>
              </a:ext>
            </a:extLst>
          </p:cNvPr>
          <p:cNvSpPr/>
          <p:nvPr/>
        </p:nvSpPr>
        <p:spPr>
          <a:xfrm rot="548931">
            <a:off x="13173912" y="4269815"/>
            <a:ext cx="1183386" cy="973434"/>
          </a:xfrm>
          <a:custGeom>
            <a:avLst/>
            <a:gdLst>
              <a:gd name="connsiteX0" fmla="*/ 378846 w 1183386"/>
              <a:gd name="connsiteY0" fmla="*/ 326238 h 973434"/>
              <a:gd name="connsiteX1" fmla="*/ 378846 w 1183386"/>
              <a:gd name="connsiteY1" fmla="*/ 326238 h 973434"/>
              <a:gd name="connsiteX2" fmla="*/ 329432 w 1183386"/>
              <a:gd name="connsiteY2" fmla="*/ 295402 h 973434"/>
              <a:gd name="connsiteX3" fmla="*/ 294430 w 1183386"/>
              <a:gd name="connsiteY3" fmla="*/ 139166 h 973434"/>
              <a:gd name="connsiteX4" fmla="*/ 325314 w 1183386"/>
              <a:gd name="connsiteY4" fmla="*/ 89829 h 973434"/>
              <a:gd name="connsiteX5" fmla="*/ 325314 w 1183386"/>
              <a:gd name="connsiteY5" fmla="*/ 89829 h 973434"/>
              <a:gd name="connsiteX6" fmla="*/ 374729 w 1183386"/>
              <a:gd name="connsiteY6" fmla="*/ 120665 h 973434"/>
              <a:gd name="connsiteX7" fmla="*/ 409731 w 1183386"/>
              <a:gd name="connsiteY7" fmla="*/ 276900 h 973434"/>
              <a:gd name="connsiteX8" fmla="*/ 378846 w 1183386"/>
              <a:gd name="connsiteY8" fmla="*/ 326238 h 973434"/>
              <a:gd name="connsiteX9" fmla="*/ 796813 w 1183386"/>
              <a:gd name="connsiteY9" fmla="*/ 188504 h 973434"/>
              <a:gd name="connsiteX10" fmla="*/ 761811 w 1183386"/>
              <a:gd name="connsiteY10" fmla="*/ 32268 h 973434"/>
              <a:gd name="connsiteX11" fmla="*/ 712396 w 1183386"/>
              <a:gd name="connsiteY11" fmla="*/ 1432 h 973434"/>
              <a:gd name="connsiteX12" fmla="*/ 712396 w 1183386"/>
              <a:gd name="connsiteY12" fmla="*/ 1432 h 973434"/>
              <a:gd name="connsiteX13" fmla="*/ 681512 w 1183386"/>
              <a:gd name="connsiteY13" fmla="*/ 50770 h 973434"/>
              <a:gd name="connsiteX14" fmla="*/ 716515 w 1183386"/>
              <a:gd name="connsiteY14" fmla="*/ 207005 h 973434"/>
              <a:gd name="connsiteX15" fmla="*/ 765929 w 1183386"/>
              <a:gd name="connsiteY15" fmla="*/ 237841 h 973434"/>
              <a:gd name="connsiteX16" fmla="*/ 765929 w 1183386"/>
              <a:gd name="connsiteY16" fmla="*/ 237841 h 973434"/>
              <a:gd name="connsiteX17" fmla="*/ 796813 w 1183386"/>
              <a:gd name="connsiteY17" fmla="*/ 188504 h 973434"/>
              <a:gd name="connsiteX18" fmla="*/ 716515 w 1183386"/>
              <a:gd name="connsiteY18" fmla="*/ 912121 h 973434"/>
              <a:gd name="connsiteX19" fmla="*/ 47356 w 1183386"/>
              <a:gd name="connsiteY19" fmla="*/ 445470 h 973434"/>
              <a:gd name="connsiteX20" fmla="*/ 0 w 1183386"/>
              <a:gd name="connsiteY20" fmla="*/ 455749 h 973434"/>
              <a:gd name="connsiteX21" fmla="*/ 728868 w 1183386"/>
              <a:gd name="connsiteY21" fmla="*/ 959402 h 973434"/>
              <a:gd name="connsiteX22" fmla="*/ 716515 w 1183386"/>
              <a:gd name="connsiteY22" fmla="*/ 912121 h 973434"/>
              <a:gd name="connsiteX23" fmla="*/ 1165365 w 1183386"/>
              <a:gd name="connsiteY23" fmla="*/ 190559 h 973434"/>
              <a:gd name="connsiteX24" fmla="*/ 1118010 w 1183386"/>
              <a:gd name="connsiteY24" fmla="*/ 200838 h 973434"/>
              <a:gd name="connsiteX25" fmla="*/ 718573 w 1183386"/>
              <a:gd name="connsiteY25" fmla="*/ 912121 h 973434"/>
              <a:gd name="connsiteX26" fmla="*/ 728868 w 1183386"/>
              <a:gd name="connsiteY26" fmla="*/ 959402 h 973434"/>
              <a:gd name="connsiteX27" fmla="*/ 1165365 w 1183386"/>
              <a:gd name="connsiteY27" fmla="*/ 190559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3386" h="973434">
                <a:moveTo>
                  <a:pt x="378846" y="326238"/>
                </a:moveTo>
                <a:lnTo>
                  <a:pt x="378846" y="326238"/>
                </a:lnTo>
                <a:cubicBezTo>
                  <a:pt x="356199" y="332405"/>
                  <a:pt x="333550" y="318015"/>
                  <a:pt x="329432" y="295402"/>
                </a:cubicBezTo>
                <a:lnTo>
                  <a:pt x="294430" y="139166"/>
                </a:lnTo>
                <a:cubicBezTo>
                  <a:pt x="288253" y="116553"/>
                  <a:pt x="302666" y="93940"/>
                  <a:pt x="325314" y="89829"/>
                </a:cubicBezTo>
                <a:lnTo>
                  <a:pt x="325314" y="89829"/>
                </a:lnTo>
                <a:cubicBezTo>
                  <a:pt x="347962" y="83662"/>
                  <a:pt x="370611" y="98052"/>
                  <a:pt x="374729" y="120665"/>
                </a:cubicBezTo>
                <a:lnTo>
                  <a:pt x="409731" y="276900"/>
                </a:lnTo>
                <a:cubicBezTo>
                  <a:pt x="415908" y="299513"/>
                  <a:pt x="401495" y="322126"/>
                  <a:pt x="378846" y="326238"/>
                </a:cubicBezTo>
                <a:close/>
                <a:moveTo>
                  <a:pt x="796813" y="188504"/>
                </a:moveTo>
                <a:lnTo>
                  <a:pt x="761811" y="32268"/>
                </a:lnTo>
                <a:cubicBezTo>
                  <a:pt x="755634" y="9655"/>
                  <a:pt x="732986" y="-4735"/>
                  <a:pt x="712396" y="1432"/>
                </a:cubicBezTo>
                <a:lnTo>
                  <a:pt x="712396" y="1432"/>
                </a:lnTo>
                <a:cubicBezTo>
                  <a:pt x="689748" y="7599"/>
                  <a:pt x="675336" y="30212"/>
                  <a:pt x="681512" y="50770"/>
                </a:cubicBezTo>
                <a:lnTo>
                  <a:pt x="716515" y="207005"/>
                </a:lnTo>
                <a:cubicBezTo>
                  <a:pt x="722691" y="229618"/>
                  <a:pt x="745340" y="244008"/>
                  <a:pt x="765929" y="237841"/>
                </a:cubicBezTo>
                <a:lnTo>
                  <a:pt x="765929" y="237841"/>
                </a:lnTo>
                <a:cubicBezTo>
                  <a:pt x="788578" y="233730"/>
                  <a:pt x="800931" y="211117"/>
                  <a:pt x="796813" y="188504"/>
                </a:cubicBezTo>
                <a:close/>
                <a:moveTo>
                  <a:pt x="716515" y="912121"/>
                </a:moveTo>
                <a:cubicBezTo>
                  <a:pt x="422085" y="979959"/>
                  <a:pt x="121478" y="770275"/>
                  <a:pt x="47356" y="445470"/>
                </a:cubicBezTo>
                <a:lnTo>
                  <a:pt x="0" y="455749"/>
                </a:lnTo>
                <a:cubicBezTo>
                  <a:pt x="80299" y="807278"/>
                  <a:pt x="407672" y="1033409"/>
                  <a:pt x="728868" y="959402"/>
                </a:cubicBezTo>
                <a:lnTo>
                  <a:pt x="716515" y="912121"/>
                </a:lnTo>
                <a:close/>
                <a:moveTo>
                  <a:pt x="1165365" y="190559"/>
                </a:moveTo>
                <a:lnTo>
                  <a:pt x="1118010" y="200838"/>
                </a:lnTo>
                <a:cubicBezTo>
                  <a:pt x="1192131" y="525643"/>
                  <a:pt x="1013003" y="844281"/>
                  <a:pt x="718573" y="912121"/>
                </a:cubicBezTo>
                <a:lnTo>
                  <a:pt x="728868" y="959402"/>
                </a:lnTo>
                <a:cubicBezTo>
                  <a:pt x="1050064" y="887452"/>
                  <a:pt x="1245664" y="542089"/>
                  <a:pt x="1165365" y="190559"/>
                </a:cubicBezTo>
                <a:close/>
              </a:path>
            </a:pathLst>
          </a:custGeom>
          <a:solidFill>
            <a:srgbClr val="000000"/>
          </a:solidFill>
          <a:ln w="20574" cap="flat">
            <a:noFill/>
            <a:prstDash val="solid"/>
            <a:miter/>
          </a:ln>
        </p:spPr>
        <p:txBody>
          <a:bodyPr rtlCol="0" anchor="ctr"/>
          <a:lstStyle/>
          <a:p>
            <a:endParaRPr lang="vi-VN"/>
          </a:p>
        </p:txBody>
      </p:sp>
      <p:grpSp>
        <p:nvGrpSpPr>
          <p:cNvPr id="7" name="Group 7"/>
          <p:cNvGrpSpPr/>
          <p:nvPr/>
        </p:nvGrpSpPr>
        <p:grpSpPr>
          <a:xfrm>
            <a:off x="5685988" y="1479129"/>
            <a:ext cx="5519890" cy="958270"/>
            <a:chOff x="0" y="0"/>
            <a:chExt cx="4889165" cy="848774"/>
          </a:xfrm>
        </p:grpSpPr>
        <p:sp>
          <p:nvSpPr>
            <p:cNvPr id="8" name="Freeform 8"/>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9" name="TextBox 9"/>
          <p:cNvSpPr txBox="1"/>
          <p:nvPr/>
        </p:nvSpPr>
        <p:spPr>
          <a:xfrm>
            <a:off x="5711388" y="1670448"/>
            <a:ext cx="5121260" cy="60626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THANK YOU!</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124">
            <a:off x="11667048" y="9753316"/>
            <a:ext cx="1928280" cy="631074"/>
          </a:xfrm>
          <a:prstGeom prst="rect">
            <a:avLst/>
          </a:prstGeom>
        </p:spPr>
      </p:pic>
      <p:sp>
        <p:nvSpPr>
          <p:cNvPr id="19" name="TextBox 18">
            <a:extLst>
              <a:ext uri="{FF2B5EF4-FFF2-40B4-BE49-F238E27FC236}">
                <a16:creationId xmlns:a16="http://schemas.microsoft.com/office/drawing/2014/main" id="{353443A3-B91F-4F69-A35E-3F9E53106EED}"/>
              </a:ext>
            </a:extLst>
          </p:cNvPr>
          <p:cNvSpPr txBox="1"/>
          <p:nvPr/>
        </p:nvSpPr>
        <p:spPr>
          <a:xfrm>
            <a:off x="2331841" y="3566451"/>
            <a:ext cx="11213667" cy="3211007"/>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CẢM ƠN CÁC EM ĐÃ CHÚ Ý BÀI GIẢNG!</a:t>
            </a:r>
            <a:endParaRPr lang="vi-VN" sz="7200" b="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07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60973">
            <a:off x="387350" y="266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2914" y="342495"/>
            <a:ext cx="1028700" cy="96183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7158921" y="6793403"/>
            <a:ext cx="756373" cy="1276579"/>
          </a:xfrm>
          <a:prstGeom prst="rect">
            <a:avLst/>
          </a:prstGeom>
        </p:spPr>
      </p:pic>
      <p:sp>
        <p:nvSpPr>
          <p:cNvPr id="17" name="TextBox 16">
            <a:extLst>
              <a:ext uri="{FF2B5EF4-FFF2-40B4-BE49-F238E27FC236}">
                <a16:creationId xmlns:a16="http://schemas.microsoft.com/office/drawing/2014/main" id="{4F884F5C-988C-4B2C-B963-7F6216A543AF}"/>
              </a:ext>
            </a:extLst>
          </p:cNvPr>
          <p:cNvSpPr txBox="1"/>
          <p:nvPr/>
        </p:nvSpPr>
        <p:spPr>
          <a:xfrm>
            <a:off x="1314450" y="1815927"/>
            <a:ext cx="15354300" cy="2177969"/>
          </a:xfrm>
          <a:prstGeom prst="rect">
            <a:avLst/>
          </a:prstGeom>
          <a:noFill/>
        </p:spPr>
        <p:txBody>
          <a:bodyPr wrap="square" rtlCol="0">
            <a:spAutoFit/>
          </a:bodyPr>
          <a:lstStyle/>
          <a:p>
            <a:pPr algn="just">
              <a:lnSpc>
                <a:spcPct val="130000"/>
              </a:lnSpc>
            </a:pPr>
            <a:r>
              <a:rPr lang="en-US" sz="3600" b="1" dirty="0">
                <a:solidFill>
                  <a:srgbClr val="002060"/>
                </a:solidFill>
                <a:latin typeface="Arial" panose="020B0604020202020204" pitchFamily="34" charset="0"/>
                <a:cs typeface="Arial" panose="020B0604020202020204" pitchFamily="34" charset="0"/>
              </a:rPr>
              <a:t>HĐ4. </a:t>
            </a:r>
            <a:r>
              <a:rPr lang="en-US" sz="3600" dirty="0">
                <a:latin typeface="Arial" panose="020B0604020202020204" pitchFamily="34" charset="0"/>
                <a:cs typeface="Arial" panose="020B0604020202020204" pitchFamily="34" charset="0"/>
              </a:rPr>
              <a:t>Quan </a:t>
            </a:r>
            <a:r>
              <a:rPr lang="en-US" sz="3600" dirty="0" err="1">
                <a:latin typeface="Arial" panose="020B0604020202020204" pitchFamily="34" charset="0"/>
                <a:cs typeface="Arial" panose="020B0604020202020204" pitchFamily="34" charset="0"/>
              </a:rPr>
              <a:t>sát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vuông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46). </a:t>
            </a:r>
            <a:r>
              <a:rPr lang="en-US" sz="3600" dirty="0" err="1">
                <a:latin typeface="Arial" panose="020B0604020202020204" pitchFamily="34" charset="0"/>
                <a:cs typeface="Arial" panose="020B0604020202020204" pitchFamily="34" charset="0"/>
              </a:rPr>
              <a:t>Gấp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trùng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cắt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M.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MA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MB.</a:t>
            </a:r>
            <a:endParaRPr lang="vi-VN" sz="3600" dirty="0" err="1">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CBD002E-3E67-4507-862D-A3E7CAEE57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000" b="97000" l="3933" r="94382">
                        <a14:foregroundMark x1="17416" y1="59000" x2="17416" y2="59000"/>
                        <a14:foregroundMark x1="18539" y1="58000" x2="20787" y2="58000"/>
                        <a14:foregroundMark x1="26966" y1="57000" x2="28652" y2="57000"/>
                        <a14:foregroundMark x1="32584" y1="56000" x2="33708" y2="56000"/>
                        <a14:foregroundMark x1="37640" y1="56000" x2="39888" y2="56000"/>
                        <a14:foregroundMark x1="47753" y1="55000" x2="50562" y2="55000"/>
                        <a14:foregroundMark x1="51685" y1="55000" x2="53371" y2="55000"/>
                        <a14:foregroundMark x1="59551" y1="55000" x2="60674" y2="55000"/>
                        <a14:foregroundMark x1="66854" y1="56000" x2="66854" y2="56000"/>
                        <a14:foregroundMark x1="69663" y1="56000" x2="69663" y2="56000"/>
                        <a14:foregroundMark x1="77528" y1="57000" x2="80337" y2="58000"/>
                        <a14:foregroundMark x1="81461" y1="58000" x2="81461" y2="58000"/>
                        <a14:foregroundMark x1="87079" y1="43000" x2="87079" y2="43000"/>
                        <a14:foregroundMark x1="83708" y1="25000" x2="83708" y2="25000"/>
                        <a14:foregroundMark x1="74157" y1="22000" x2="71348" y2="22000"/>
                        <a14:foregroundMark x1="62360" y1="22000" x2="62360" y2="22000"/>
                        <a14:foregroundMark x1="55056" y1="22000" x2="50000" y2="22000"/>
                        <a14:foregroundMark x1="42135" y1="22000" x2="39888" y2="22000"/>
                        <a14:foregroundMark x1="32584" y1="20000" x2="32584" y2="20000"/>
                        <a14:foregroundMark x1="22472" y1="20000" x2="22472" y2="20000"/>
                        <a14:foregroundMark x1="14045" y1="20000" x2="14045" y2="20000"/>
                        <a14:foregroundMark x1="13483" y1="39000" x2="13483" y2="39000"/>
                        <a14:foregroundMark x1="14045" y1="19000" x2="14045" y2="19000"/>
                        <a14:foregroundMark x1="11236" y1="58000" x2="11236" y2="58000"/>
                        <a14:foregroundMark x1="15730" y1="62000" x2="15730" y2="62000"/>
                        <a14:foregroundMark x1="10674" y1="54000" x2="10674" y2="54000"/>
                        <a14:foregroundMark x1="8427" y1="58000" x2="8427" y2="58000"/>
                        <a14:foregroundMark x1="48876" y1="89000" x2="48876" y2="89000"/>
                        <a14:foregroundMark x1="36517" y1="85000" x2="36517" y2="85000"/>
                        <a14:foregroundMark x1="38764" y1="79000" x2="38764" y2="79000"/>
                        <a14:foregroundMark x1="38764" y1="82000" x2="62921" y2="85000"/>
                        <a14:foregroundMark x1="62921" y1="85000" x2="47753" y2="94000"/>
                        <a14:foregroundMark x1="47753" y1="94000" x2="35955" y2="86000"/>
                        <a14:foregroundMark x1="89326" y1="54000" x2="89326" y2="54000"/>
                        <a14:foregroundMark x1="28652" y1="78000" x2="28652" y2="78000"/>
                        <a14:foregroundMark x1="25843" y1="82000" x2="25843" y2="82000"/>
                        <a14:foregroundMark x1="16854" y1="83000" x2="16854" y2="83000"/>
                        <a14:foregroundMark x1="11798" y1="83000" x2="10112" y2="83000"/>
                        <a14:foregroundMark x1="7865" y1="82000" x2="7865" y2="82000"/>
                        <a14:foregroundMark x1="69663" y1="87000" x2="69663" y2="87000"/>
                        <a14:foregroundMark x1="76404" y1="82000" x2="76404" y2="82000"/>
                        <a14:foregroundMark x1="83146" y1="79000" x2="84831" y2="78000"/>
                        <a14:foregroundMark x1="89888" y1="77000" x2="89888" y2="77000"/>
                        <a14:foregroundMark x1="91573" y1="12000" x2="91573" y2="12000"/>
                        <a14:foregroundMark x1="89326" y1="8000" x2="89326" y2="8000"/>
                        <a14:foregroundMark x1="91573" y1="10000" x2="91573" y2="10000"/>
                        <a14:foregroundMark x1="89326" y1="11000" x2="77528" y2="11000"/>
                        <a14:foregroundMark x1="77528" y1="11000" x2="75843" y2="12000"/>
                        <a14:foregroundMark x1="75843" y1="11000" x2="3933" y2="12000"/>
                        <a14:foregroundMark x1="5618" y1="12000" x2="32584" y2="8000"/>
                        <a14:foregroundMark x1="32584" y1="8000" x2="42697" y2="11000"/>
                        <a14:foregroundMark x1="13483" y1="8000" x2="4494" y2="15000"/>
                        <a14:foregroundMark x1="4494" y1="15000" x2="5618" y2="97000"/>
                        <a14:foregroundMark x1="91573" y1="12000" x2="94382" y2="61000"/>
                        <a14:foregroundMark x1="94382" y1="61000" x2="93258" y2="69000"/>
                        <a14:foregroundMark x1="93820" y1="9000" x2="93258" y2="32000"/>
                        <a14:foregroundMark x1="93258" y1="32000" x2="94382" y2="38000"/>
                      </a14:backgroundRemoval>
                    </a14:imgEffect>
                  </a14:imgLayer>
                </a14:imgProps>
              </a:ext>
            </a:extLst>
          </a:blip>
          <a:stretch>
            <a:fillRect/>
          </a:stretch>
        </p:blipFill>
        <p:spPr>
          <a:xfrm>
            <a:off x="6276311" y="3669059"/>
            <a:ext cx="5555458" cy="3121044"/>
          </a:xfrm>
          <a:prstGeom prst="rect">
            <a:avLst/>
          </a:prstGeom>
        </p:spPr>
      </p:pic>
      <p:sp>
        <p:nvSpPr>
          <p:cNvPr id="22" name="Rectangle: Rounded Corners 21">
            <a:extLst>
              <a:ext uri="{FF2B5EF4-FFF2-40B4-BE49-F238E27FC236}">
                <a16:creationId xmlns:a16="http://schemas.microsoft.com/office/drawing/2014/main" id="{32988658-DD53-430B-A15B-BA1B5CEEB7CC}"/>
              </a:ext>
            </a:extLst>
          </p:cNvPr>
          <p:cNvSpPr/>
          <p:nvPr/>
        </p:nvSpPr>
        <p:spPr>
          <a:xfrm>
            <a:off x="6590752" y="77133"/>
            <a:ext cx="4839248" cy="809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HOẠT ĐỘNG NHÓM</a:t>
            </a:r>
            <a:endParaRPr lang="vi-VN" sz="36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F66C78B-77FA-4E47-90D3-1B6720CCD48D}"/>
              </a:ext>
            </a:extLst>
          </p:cNvPr>
          <p:cNvSpPr txBox="1"/>
          <p:nvPr/>
        </p:nvSpPr>
        <p:spPr>
          <a:xfrm>
            <a:off x="1376890" y="982374"/>
            <a:ext cx="13736110" cy="737574"/>
          </a:xfrm>
          <a:prstGeom prst="rect">
            <a:avLst/>
          </a:prstGeom>
          <a:noFill/>
        </p:spPr>
        <p:txBody>
          <a:bodyPr wrap="square" rtlCol="0">
            <a:spAutoFit/>
          </a:bodyPr>
          <a:lstStyle/>
          <a:p>
            <a:pPr algn="l">
              <a:lnSpc>
                <a:spcPct val="130000"/>
              </a:lnSpc>
            </a:pPr>
            <a:r>
              <a:rPr lang="en-US" sz="3600" i="1" dirty="0" err="1">
                <a:solidFill>
                  <a:srgbClr val="002060"/>
                </a:solidFill>
                <a:latin typeface="Arial" panose="020B0604020202020204" pitchFamily="34" charset="0"/>
                <a:cs typeface="Arial" panose="020B0604020202020204" pitchFamily="34" charset="0"/>
              </a:rPr>
              <a:t>Hoàn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thành</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nhiệm</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vụ</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sau</a:t>
            </a:r>
            <a:r>
              <a:rPr lang="en-US" sz="3600" i="1" dirty="0">
                <a:solidFill>
                  <a:srgbClr val="002060"/>
                </a:solidFill>
                <a:latin typeface="Arial" panose="020B0604020202020204" pitchFamily="34" charset="0"/>
                <a:cs typeface="Arial" panose="020B0604020202020204" pitchFamily="34" charset="0"/>
              </a:rPr>
              <a:t>:</a:t>
            </a:r>
            <a:endParaRPr lang="vi-VN" sz="3600" i="1" dirty="0" err="1">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364B8A6-AF4B-41E9-ABBE-8FBCB55DEB82}"/>
              </a:ext>
            </a:extLst>
          </p:cNvPr>
          <p:cNvSpPr txBox="1"/>
          <p:nvPr/>
        </p:nvSpPr>
        <p:spPr>
          <a:xfrm>
            <a:off x="1376890" y="6428674"/>
            <a:ext cx="15354300" cy="2177969"/>
          </a:xfrm>
          <a:prstGeom prst="rect">
            <a:avLst/>
          </a:prstGeom>
          <a:noFill/>
        </p:spPr>
        <p:txBody>
          <a:bodyPr wrap="square" rtlCol="0">
            <a:spAutoFit/>
          </a:bodyPr>
          <a:lstStyle/>
          <a:p>
            <a:pPr algn="just">
              <a:lnSpc>
                <a:spcPct val="130000"/>
              </a:lnSpc>
            </a:pPr>
            <a:r>
              <a:rPr lang="en-US" sz="3600" b="1" dirty="0">
                <a:solidFill>
                  <a:srgbClr val="002060"/>
                </a:solidFill>
                <a:latin typeface="Arial" panose="020B0604020202020204" pitchFamily="34" charset="0"/>
                <a:cs typeface="Arial" panose="020B0604020202020204" pitchFamily="34" charset="0"/>
              </a:rPr>
              <a:t>VD.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100km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km,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B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km?</a:t>
            </a:r>
            <a:endParaRPr lang="vi-VN" sz="3600" dirty="0" err="1">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EE953737-9ECD-4CAA-8A94-B2667DF49288}"/>
              </a:ext>
            </a:extLst>
          </p:cNvPr>
          <p:cNvGrpSpPr/>
          <p:nvPr/>
        </p:nvGrpSpPr>
        <p:grpSpPr>
          <a:xfrm>
            <a:off x="3783504" y="8944688"/>
            <a:ext cx="11304096" cy="1323294"/>
            <a:chOff x="1508290" y="5096749"/>
            <a:chExt cx="8872082" cy="1038595"/>
          </a:xfrm>
        </p:grpSpPr>
        <p:pic>
          <p:nvPicPr>
            <p:cNvPr id="26" name="Picture 25">
              <a:extLst>
                <a:ext uri="{FF2B5EF4-FFF2-40B4-BE49-F238E27FC236}">
                  <a16:creationId xmlns:a16="http://schemas.microsoft.com/office/drawing/2014/main" id="{57A470FB-4AA4-4891-AF7B-749B23E3792E}"/>
                </a:ext>
              </a:extLst>
            </p:cNvPr>
            <p:cNvPicPr>
              <a:picLocks noChangeAspect="1"/>
            </p:cNvPicPr>
            <p:nvPr/>
          </p:nvPicPr>
          <p:blipFill>
            <a:blip r:embed="rId10"/>
            <a:stretch>
              <a:fillRect/>
            </a:stretch>
          </p:blipFill>
          <p:spPr>
            <a:xfrm>
              <a:off x="4623518" y="5096749"/>
              <a:ext cx="1088769" cy="371408"/>
            </a:xfrm>
            <a:prstGeom prst="rect">
              <a:avLst/>
            </a:prstGeom>
          </p:spPr>
        </p:pic>
        <p:pic>
          <p:nvPicPr>
            <p:cNvPr id="27" name="Picture 26">
              <a:extLst>
                <a:ext uri="{FF2B5EF4-FFF2-40B4-BE49-F238E27FC236}">
                  <a16:creationId xmlns:a16="http://schemas.microsoft.com/office/drawing/2014/main" id="{C10B6CDD-070A-42FB-96E3-37C383E57B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8290" y="5224861"/>
              <a:ext cx="8872082" cy="529387"/>
            </a:xfrm>
            <a:prstGeom prst="rect">
              <a:avLst/>
            </a:prstGeom>
          </p:spPr>
        </p:pic>
        <p:cxnSp>
          <p:nvCxnSpPr>
            <p:cNvPr id="28" name="Straight Connector 27">
              <a:extLst>
                <a:ext uri="{FF2B5EF4-FFF2-40B4-BE49-F238E27FC236}">
                  <a16:creationId xmlns:a16="http://schemas.microsoft.com/office/drawing/2014/main" id="{3C16A863-0E4D-4A0B-A57C-BD341E4B2675}"/>
                </a:ext>
              </a:extLst>
            </p:cNvPr>
            <p:cNvCxnSpPr/>
            <p:nvPr/>
          </p:nvCxnSpPr>
          <p:spPr>
            <a:xfrm>
              <a:off x="1957589" y="5676974"/>
              <a:ext cx="7727324" cy="0"/>
            </a:xfrm>
            <a:prstGeom prst="line">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047D79F-6901-4E4D-9569-FCD960EE5AAB}"/>
                </a:ext>
              </a:extLst>
            </p:cNvPr>
            <p:cNvSpPr txBox="1"/>
            <p:nvPr/>
          </p:nvSpPr>
          <p:spPr>
            <a:xfrm>
              <a:off x="5679580" y="5628067"/>
              <a:ext cx="1245666" cy="507277"/>
            </a:xfrm>
            <a:prstGeom prst="rect">
              <a:avLst/>
            </a:prstGeom>
            <a:noFill/>
          </p:spPr>
          <p:txBody>
            <a:bodyPr wrap="square" rtlCol="0">
              <a:spAutoFit/>
            </a:bodyPr>
            <a:lstStyle/>
            <a:p>
              <a:r>
                <a:rPr lang="en-US" sz="3600" dirty="0">
                  <a:solidFill>
                    <a:srgbClr val="00B0F0"/>
                  </a:solidFill>
                  <a:latin typeface="Arial" panose="020B0604020202020204" pitchFamily="34" charset="0"/>
                  <a:cs typeface="Arial" panose="020B0604020202020204" pitchFamily="34" charset="0"/>
                </a:rPr>
                <a:t>100km</a:t>
              </a:r>
              <a:endParaRPr lang="vi-VN" sz="3600" dirty="0">
                <a:solidFill>
                  <a:srgbClr val="00B0F0"/>
                </a:solidFill>
                <a:latin typeface="Arial" panose="020B0604020202020204" pitchFamily="34" charset="0"/>
                <a:cs typeface="Arial" panose="020B0604020202020204" pitchFamily="34" charset="0"/>
              </a:endParaRPr>
            </a:p>
          </p:txBody>
        </p:sp>
      </p:grpSp>
      <p:sp>
        <p:nvSpPr>
          <p:cNvPr id="30" name="Rectangle: Rounded Corners 29">
            <a:extLst>
              <a:ext uri="{FF2B5EF4-FFF2-40B4-BE49-F238E27FC236}">
                <a16:creationId xmlns:a16="http://schemas.microsoft.com/office/drawing/2014/main" id="{9A2E4C3C-D3EA-4035-A140-3E4626246359}"/>
              </a:ext>
            </a:extLst>
          </p:cNvPr>
          <p:cNvSpPr/>
          <p:nvPr/>
        </p:nvSpPr>
        <p:spPr>
          <a:xfrm>
            <a:off x="292764" y="1962506"/>
            <a:ext cx="1021686" cy="1706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N1 + N3</a:t>
            </a:r>
            <a:endParaRPr lang="vi-VN" sz="4000" b="1" dirty="0">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E83856A2-A694-40BC-8F6B-B583285B7893}"/>
              </a:ext>
            </a:extLst>
          </p:cNvPr>
          <p:cNvSpPr/>
          <p:nvPr/>
        </p:nvSpPr>
        <p:spPr>
          <a:xfrm>
            <a:off x="241299" y="6801379"/>
            <a:ext cx="1021686" cy="1706553"/>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N2 + N4</a:t>
            </a:r>
            <a:endParaRPr lang="vi-VN" sz="4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par>
                          <p:cTn id="37" fill="hold">
                            <p:stCondLst>
                              <p:cond delay="300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p:bldP spid="24" grpId="0"/>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639147" y="0"/>
            <a:ext cx="16874151" cy="99443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36339" y="545336"/>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grpSp>
        <p:nvGrpSpPr>
          <p:cNvPr id="12" name="Group 11">
            <a:extLst>
              <a:ext uri="{FF2B5EF4-FFF2-40B4-BE49-F238E27FC236}">
                <a16:creationId xmlns:a16="http://schemas.microsoft.com/office/drawing/2014/main" id="{987DA381-DB68-4AF5-B066-550CC4020896}"/>
              </a:ext>
            </a:extLst>
          </p:cNvPr>
          <p:cNvGrpSpPr/>
          <p:nvPr/>
        </p:nvGrpSpPr>
        <p:grpSpPr>
          <a:xfrm>
            <a:off x="1394928" y="2539598"/>
            <a:ext cx="15498143" cy="3476797"/>
            <a:chOff x="1495472" y="2571750"/>
            <a:chExt cx="11701386" cy="2544358"/>
          </a:xfrm>
        </p:grpSpPr>
        <p:sp>
          <p:nvSpPr>
            <p:cNvPr id="13" name="Freeform 3">
              <a:extLst>
                <a:ext uri="{FF2B5EF4-FFF2-40B4-BE49-F238E27FC236}">
                  <a16:creationId xmlns:a16="http://schemas.microsoft.com/office/drawing/2014/main" id="{F7F79C95-FA8A-4928-8309-FB237955A776}"/>
                </a:ext>
              </a:extLst>
            </p:cNvPr>
            <p:cNvSpPr/>
            <p:nvPr/>
          </p:nvSpPr>
          <p:spPr>
            <a:xfrm>
              <a:off x="1495472" y="2571750"/>
              <a:ext cx="11701386" cy="2544358"/>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14" name="Picture 13">
              <a:extLst>
                <a:ext uri="{FF2B5EF4-FFF2-40B4-BE49-F238E27FC236}">
                  <a16:creationId xmlns:a16="http://schemas.microsoft.com/office/drawing/2014/main" id="{873ADAB8-878A-4618-AC65-D79BDBDD4EA9}"/>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15" name="TextBox 14">
            <a:extLst>
              <a:ext uri="{FF2B5EF4-FFF2-40B4-BE49-F238E27FC236}">
                <a16:creationId xmlns:a16="http://schemas.microsoft.com/office/drawing/2014/main" id="{F5A484AF-7B25-4A3A-AF87-ED818FC43A2A}"/>
              </a:ext>
            </a:extLst>
          </p:cNvPr>
          <p:cNvSpPr txBox="1"/>
          <p:nvPr/>
        </p:nvSpPr>
        <p:spPr>
          <a:xfrm>
            <a:off x="2661715" y="2716354"/>
            <a:ext cx="14027099" cy="1609480"/>
          </a:xfrm>
          <a:prstGeom prst="rect">
            <a:avLst/>
          </a:prstGeom>
          <a:noFill/>
        </p:spPr>
        <p:txBody>
          <a:bodyPr wrap="square">
            <a:spAutoFit/>
          </a:bodyPr>
          <a:lstStyle/>
          <a:p>
            <a:pPr>
              <a:lnSpc>
                <a:spcPct val="130000"/>
              </a:lnSpc>
            </a:pPr>
            <a:r>
              <a:rPr lang="en-US" sz="4000" b="1" dirty="0" err="1">
                <a:latin typeface="Arial" panose="020B0604020202020204" pitchFamily="34" charset="0"/>
                <a:cs typeface="Arial" panose="020B0604020202020204" pitchFamily="34" charset="0"/>
              </a:rPr>
              <a:t>Trung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M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nằm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giữa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B </a:t>
            </a:r>
            <a:r>
              <a:rPr lang="en-US" sz="4000" b="1" dirty="0" err="1">
                <a:latin typeface="Arial" panose="020B0604020202020204" pitchFamily="34" charset="0"/>
                <a:cs typeface="Arial" panose="020B0604020202020204" pitchFamily="34" charset="0"/>
              </a:rPr>
              <a:t>sao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MA =  MB.</a:t>
            </a:r>
          </a:p>
        </p:txBody>
      </p:sp>
      <p:pic>
        <p:nvPicPr>
          <p:cNvPr id="18" name="Picture 17">
            <a:extLst>
              <a:ext uri="{FF2B5EF4-FFF2-40B4-BE49-F238E27FC236}">
                <a16:creationId xmlns:a16="http://schemas.microsoft.com/office/drawing/2014/main" id="{53E7477D-1043-49F2-A7E8-FFE35F831FD4}"/>
              </a:ext>
            </a:extLst>
          </p:cNvPr>
          <p:cNvPicPr>
            <a:picLocks noChangeAspect="1"/>
          </p:cNvPicPr>
          <p:nvPr/>
        </p:nvPicPr>
        <p:blipFill>
          <a:blip r:embed="rId16"/>
          <a:stretch>
            <a:fillRect/>
          </a:stretch>
        </p:blipFill>
        <p:spPr>
          <a:xfrm>
            <a:off x="5176892" y="4532446"/>
            <a:ext cx="7790834" cy="1120652"/>
          </a:xfrm>
          <a:prstGeom prst="rect">
            <a:avLst/>
          </a:prstGeom>
        </p:spPr>
      </p:pic>
      <p:grpSp>
        <p:nvGrpSpPr>
          <p:cNvPr id="19" name="Group 18">
            <a:extLst>
              <a:ext uri="{FF2B5EF4-FFF2-40B4-BE49-F238E27FC236}">
                <a16:creationId xmlns:a16="http://schemas.microsoft.com/office/drawing/2014/main" id="{1BF1FE05-6D8D-4A69-A4A8-58457634E8EB}"/>
              </a:ext>
            </a:extLst>
          </p:cNvPr>
          <p:cNvGrpSpPr/>
          <p:nvPr/>
        </p:nvGrpSpPr>
        <p:grpSpPr>
          <a:xfrm>
            <a:off x="1369528" y="6319755"/>
            <a:ext cx="14293185" cy="3485462"/>
            <a:chOff x="759554" y="2280463"/>
            <a:chExt cx="17571778" cy="7316470"/>
          </a:xfrm>
        </p:grpSpPr>
        <p:grpSp>
          <p:nvGrpSpPr>
            <p:cNvPr id="20" name="Group 2">
              <a:extLst>
                <a:ext uri="{FF2B5EF4-FFF2-40B4-BE49-F238E27FC236}">
                  <a16:creationId xmlns:a16="http://schemas.microsoft.com/office/drawing/2014/main" id="{24300CD2-9D78-44DD-9899-EE78E74C7F4B}"/>
                </a:ext>
              </a:extLst>
            </p:cNvPr>
            <p:cNvGrpSpPr/>
            <p:nvPr/>
          </p:nvGrpSpPr>
          <p:grpSpPr>
            <a:xfrm>
              <a:off x="806630" y="2496965"/>
              <a:ext cx="17524702" cy="7099968"/>
              <a:chOff x="-304927" y="17437"/>
              <a:chExt cx="5611839" cy="5485977"/>
            </a:xfrm>
            <a:solidFill>
              <a:schemeClr val="bg1">
                <a:lumMod val="40000"/>
                <a:lumOff val="60000"/>
              </a:schemeClr>
            </a:solidFill>
          </p:grpSpPr>
          <p:sp>
            <p:nvSpPr>
              <p:cNvPr id="22" name="Freeform 3">
                <a:extLst>
                  <a:ext uri="{FF2B5EF4-FFF2-40B4-BE49-F238E27FC236}">
                    <a16:creationId xmlns:a16="http://schemas.microsoft.com/office/drawing/2014/main" id="{3B6E9218-BAA2-4C4E-964D-CD22A3C8B6B4}"/>
                  </a:ext>
                </a:extLst>
              </p:cNvPr>
              <p:cNvSpPr/>
              <p:nvPr/>
            </p:nvSpPr>
            <p:spPr>
              <a:xfrm>
                <a:off x="-304927" y="17437"/>
                <a:ext cx="5611839" cy="5485977"/>
              </a:xfrm>
              <a:custGeom>
                <a:avLst/>
                <a:gdLst/>
                <a:ahLst/>
                <a:cxnLst/>
                <a:rect l="l" t="t" r="r" b="b"/>
                <a:pathLst>
                  <a:path w="2063458" h="2203873">
                    <a:moveTo>
                      <a:pt x="0" y="0"/>
                    </a:moveTo>
                    <a:lnTo>
                      <a:pt x="2063458" y="0"/>
                    </a:lnTo>
                    <a:lnTo>
                      <a:pt x="2063458" y="2203873"/>
                    </a:lnTo>
                    <a:lnTo>
                      <a:pt x="0" y="2203873"/>
                    </a:lnTo>
                    <a:close/>
                  </a:path>
                </a:pathLst>
              </a:custGeom>
              <a:solidFill>
                <a:srgbClr val="FFCC99"/>
              </a:solidFill>
            </p:spPr>
            <p:txBody>
              <a:bodyPr/>
              <a:lstStyle/>
              <a:p>
                <a:endParaRPr lang="vi-VN" sz="4400" dirty="0"/>
              </a:p>
            </p:txBody>
          </p:sp>
        </p:grpSp>
        <p:pic>
          <p:nvPicPr>
            <p:cNvPr id="21" name="Picture 20">
              <a:extLst>
                <a:ext uri="{FF2B5EF4-FFF2-40B4-BE49-F238E27FC236}">
                  <a16:creationId xmlns:a16="http://schemas.microsoft.com/office/drawing/2014/main" id="{E855A08D-0E8E-462E-AB34-FDF538824517}"/>
                </a:ext>
              </a:extLst>
            </p:cNvPr>
            <p:cNvPicPr>
              <a:picLocks noChangeAspect="1"/>
            </p:cNvPicPr>
            <p:nvPr/>
          </p:nvPicPr>
          <p:blipFill>
            <a:blip r:embed="rId17"/>
            <a:stretch>
              <a:fillRect/>
            </a:stretch>
          </p:blipFill>
          <p:spPr>
            <a:xfrm>
              <a:off x="759554" y="2280463"/>
              <a:ext cx="717942" cy="1015110"/>
            </a:xfrm>
            <a:prstGeom prst="rect">
              <a:avLst/>
            </a:prstGeom>
          </p:spPr>
        </p:pic>
      </p:grpSp>
      <p:sp>
        <p:nvSpPr>
          <p:cNvPr id="23" name="TextBox 22">
            <a:extLst>
              <a:ext uri="{FF2B5EF4-FFF2-40B4-BE49-F238E27FC236}">
                <a16:creationId xmlns:a16="http://schemas.microsoft.com/office/drawing/2014/main" id="{6D8483F0-F782-470E-B507-7D4A667A2A26}"/>
              </a:ext>
            </a:extLst>
          </p:cNvPr>
          <p:cNvSpPr txBox="1"/>
          <p:nvPr/>
        </p:nvSpPr>
        <p:spPr>
          <a:xfrm>
            <a:off x="1828477" y="6322443"/>
            <a:ext cx="13959271" cy="1501758"/>
          </a:xfrm>
          <a:prstGeom prst="rect">
            <a:avLst/>
          </a:prstGeom>
          <a:noFill/>
        </p:spPr>
        <p:txBody>
          <a:bodyPr wrap="square">
            <a:spAutoFit/>
          </a:bodyPr>
          <a:lstStyle/>
          <a:p>
            <a:pPr>
              <a:lnSpc>
                <a:spcPct val="12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pic>
        <p:nvPicPr>
          <p:cNvPr id="4"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49095"/>
          <a:stretch>
            <a:fillRect/>
          </a:stretch>
        </p:blipFill>
        <p:spPr>
          <a:xfrm>
            <a:off x="12874006" y="5770389"/>
            <a:ext cx="5278439" cy="4173913"/>
          </a:xfrm>
          <a:prstGeom prst="rect">
            <a:avLst/>
          </a:prstGeom>
        </p:spPr>
      </p:pic>
      <p:sp>
        <p:nvSpPr>
          <p:cNvPr id="24" name="TextBox 23">
            <a:extLst>
              <a:ext uri="{FF2B5EF4-FFF2-40B4-BE49-F238E27FC236}">
                <a16:creationId xmlns:a16="http://schemas.microsoft.com/office/drawing/2014/main" id="{BCD8DC0F-83A6-4386-9ABF-4C43938A7B46}"/>
              </a:ext>
            </a:extLst>
          </p:cNvPr>
          <p:cNvSpPr txBox="1"/>
          <p:nvPr/>
        </p:nvSpPr>
        <p:spPr>
          <a:xfrm>
            <a:off x="1826156" y="7857345"/>
            <a:ext cx="13830518" cy="2240422"/>
          </a:xfrm>
          <a:prstGeom prst="rect">
            <a:avLst/>
          </a:prstGeom>
          <a:noFill/>
        </p:spPr>
        <p:txBody>
          <a:bodyPr wrap="square">
            <a:spAutoFit/>
          </a:bodyPr>
          <a:lstStyle/>
          <a:p>
            <a:pPr algn="just">
              <a:lnSpc>
                <a:spcPct val="12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AB</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MA</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MB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AB.</a:t>
            </a:r>
            <a:endParaRPr lang="en-US" sz="4000" dirty="0">
              <a:latin typeface="Arial" panose="020B0604020202020204" pitchFamily="34" charset="0"/>
              <a:cs typeface="Arial" panose="020B0604020202020204" pitchFamily="34" charset="0"/>
            </a:endParaRPr>
          </a:p>
          <a:p>
            <a:pPr algn="just">
              <a:lnSpc>
                <a:spcPct val="120000"/>
              </a:lnSpc>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6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3992743" y="-384241"/>
            <a:ext cx="10302513" cy="8241303"/>
          </a:xfrm>
          <a:prstGeom prst="rect">
            <a:avLst/>
          </a:prstGeom>
        </p:spPr>
      </p:pic>
      <p:sp>
        <p:nvSpPr>
          <p:cNvPr id="5" name="TextBox 5"/>
          <p:cNvSpPr txBox="1"/>
          <p:nvPr/>
        </p:nvSpPr>
        <p:spPr>
          <a:xfrm>
            <a:off x="630959" y="1121727"/>
            <a:ext cx="17026082" cy="1384836"/>
          </a:xfrm>
          <a:prstGeom prst="rect">
            <a:avLst/>
          </a:prstGeom>
        </p:spPr>
        <p:txBody>
          <a:bodyPr lIns="0" tIns="0" rIns="0" bIns="0" rtlCol="0" anchor="t">
            <a:spAutoFit/>
          </a:bodyPr>
          <a:lstStyle/>
          <a:p>
            <a:pPr marL="0" lvl="0" indent="0" algn="ctr">
              <a:lnSpc>
                <a:spcPts val="10400"/>
              </a:lnSpc>
              <a:spcBef>
                <a:spcPct val="0"/>
              </a:spcBef>
            </a:pPr>
            <a:r>
              <a:rPr lang="en-US" sz="10400" u="none" dirty="0">
                <a:solidFill>
                  <a:srgbClr val="FFFFFF"/>
                </a:solidFill>
                <a:latin typeface="Arial" panose="020B0604020202020204" pitchFamily="34" charset="0"/>
              </a:rPr>
              <a:t>HOW DID YOU DO?</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sp>
        <p:nvSpPr>
          <p:cNvPr id="14" name="TextBox 13">
            <a:extLst>
              <a:ext uri="{FF2B5EF4-FFF2-40B4-BE49-F238E27FC236}">
                <a16:creationId xmlns:a16="http://schemas.microsoft.com/office/drawing/2014/main" id="{C04F3591-3B9D-4028-82F8-AE32F532591E}"/>
              </a:ext>
            </a:extLst>
          </p:cNvPr>
          <p:cNvSpPr txBox="1"/>
          <p:nvPr/>
        </p:nvSpPr>
        <p:spPr>
          <a:xfrm>
            <a:off x="5791200" y="4381500"/>
            <a:ext cx="6781800" cy="1669560"/>
          </a:xfrm>
          <a:prstGeom prst="rect">
            <a:avLst/>
          </a:prstGeom>
          <a:noFill/>
        </p:spPr>
        <p:txBody>
          <a:bodyPr wrap="square" rtlCol="0">
            <a:spAutoFit/>
          </a:bodyPr>
          <a:lstStyle/>
          <a:p>
            <a:pPr algn="ctr">
              <a:lnSpc>
                <a:spcPct val="13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8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56159" y="199013"/>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sp>
        <p:nvSpPr>
          <p:cNvPr id="17" name="TextBox 16">
            <a:extLst>
              <a:ext uri="{FF2B5EF4-FFF2-40B4-BE49-F238E27FC236}">
                <a16:creationId xmlns:a16="http://schemas.microsoft.com/office/drawing/2014/main" id="{45A06A7B-3DD8-48A6-B9C3-CEBFD260D543}"/>
              </a:ext>
            </a:extLst>
          </p:cNvPr>
          <p:cNvSpPr txBox="1"/>
          <p:nvPr/>
        </p:nvSpPr>
        <p:spPr>
          <a:xfrm>
            <a:off x="2260799" y="594575"/>
            <a:ext cx="6883201" cy="952633"/>
          </a:xfrm>
          <a:prstGeom prst="rect">
            <a:avLst/>
          </a:prstGeom>
          <a:noFill/>
        </p:spPr>
        <p:txBody>
          <a:bodyPr wrap="square" rtlCol="0">
            <a:spAutoFit/>
          </a:bodyPr>
          <a:lstStyle/>
          <a:p>
            <a:pPr algn="just">
              <a:lnSpc>
                <a:spcPct val="130000"/>
              </a:lnSpc>
            </a:pPr>
            <a:r>
              <a:rPr lang="en-US" sz="4800" b="1" dirty="0" err="1">
                <a:solidFill>
                  <a:srgbClr val="0070C0"/>
                </a:solidFill>
                <a:latin typeface="Arial" panose="020B0604020202020204" pitchFamily="34" charset="0"/>
                <a:cs typeface="Arial" panose="020B0604020202020204" pitchFamily="34" charset="0"/>
              </a:rPr>
              <a:t>Luyện</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tập</a:t>
            </a:r>
            <a:r>
              <a:rPr lang="en-US" sz="4800" b="1" dirty="0">
                <a:solidFill>
                  <a:srgbClr val="0070C0"/>
                </a:solidFill>
                <a:latin typeface="Arial" panose="020B0604020202020204" pitchFamily="34" charset="0"/>
                <a:cs typeface="Arial" panose="020B0604020202020204" pitchFamily="34" charset="0"/>
              </a:rPr>
              <a:t> 3.</a:t>
            </a:r>
            <a:endParaRPr lang="vi-VN" sz="4800" b="1" dirty="0" err="1">
              <a:solidFill>
                <a:srgbClr val="0070C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11C941-BE8F-4327-8307-41154B37B7E6}"/>
              </a:ext>
            </a:extLst>
          </p:cNvPr>
          <p:cNvSpPr txBox="1"/>
          <p:nvPr/>
        </p:nvSpPr>
        <p:spPr>
          <a:xfrm>
            <a:off x="2260799" y="1776393"/>
            <a:ext cx="14203559" cy="1761188"/>
          </a:xfrm>
          <a:prstGeom prst="rect">
            <a:avLst/>
          </a:prstGeom>
          <a:noFill/>
        </p:spPr>
        <p:txBody>
          <a:bodyPr wrap="square" rtlCol="0">
            <a:spAutoFit/>
          </a:bodyPr>
          <a:lstStyle/>
          <a:p>
            <a:pPr algn="just">
              <a:lnSpc>
                <a:spcPct val="13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a:t>
            </a:r>
            <a:endParaRPr lang="vi-VN" sz="4400" dirty="0" err="1">
              <a:latin typeface="Arial" panose="020B0604020202020204" pitchFamily="34" charset="0"/>
              <a:cs typeface="Arial" panose="020B0604020202020204" pitchFamily="34" charset="0"/>
            </a:endParaRPr>
          </a:p>
        </p:txBody>
      </p:sp>
      <p:pic>
        <p:nvPicPr>
          <p:cNvPr id="6148" name="Picture 4" descr="CẮT ĐỨT SỢI DÂY THỪNG | Harry Jackson&amp;#39;s Blog">
            <a:extLst>
              <a:ext uri="{FF2B5EF4-FFF2-40B4-BE49-F238E27FC236}">
                <a16:creationId xmlns:a16="http://schemas.microsoft.com/office/drawing/2014/main" id="{BE0E95E8-A789-4691-BB58-230112236972}"/>
              </a:ext>
            </a:extLst>
          </p:cNvPr>
          <p:cNvPicPr>
            <a:picLocks noChangeAspect="1" noChangeArrowheads="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0000" b="90000" l="4750" r="98750">
                        <a14:foregroundMark x1="11250" y1="52381" x2="11250" y2="52381"/>
                        <a14:foregroundMark x1="8000" y1="55476" x2="8000" y2="55476"/>
                        <a14:foregroundMark x1="4750" y1="51667" x2="4750" y2="47381"/>
                        <a14:foregroundMark x1="82000" y1="61190" x2="82000" y2="61190"/>
                        <a14:foregroundMark x1="62750" y1="69524" x2="62750" y2="69524"/>
                        <a14:foregroundMark x1="64000" y1="69524" x2="91000" y2="65000"/>
                        <a14:foregroundMark x1="91000" y1="65000" x2="91000" y2="52143"/>
                        <a14:foregroundMark x1="91000" y1="52143" x2="77750" y2="51905"/>
                        <a14:foregroundMark x1="77750" y1="51905" x2="65000" y2="61905"/>
                        <a14:foregroundMark x1="65000" y1="61905" x2="64000" y2="60714"/>
                        <a14:foregroundMark x1="95250" y1="60714" x2="95250" y2="60714"/>
                        <a14:foregroundMark x1="94750" y1="61190" x2="94750" y2="61190"/>
                        <a14:foregroundMark x1="94750" y1="61190" x2="94750" y2="61190"/>
                        <a14:foregroundMark x1="98750" y1="61905" x2="98750" y2="61905"/>
                        <a14:foregroundMark x1="96750" y1="61905" x2="96750" y2="61905"/>
                        <a14:foregroundMark x1="94000" y1="60714" x2="88750" y2="59286"/>
                        <a14:foregroundMark x1="84750" y1="56905" x2="84750" y2="56905"/>
                        <a14:foregroundMark x1="84750" y1="55000" x2="84750" y2="55000"/>
                        <a14:foregroundMark x1="61250" y1="70714" x2="61250" y2="70714"/>
                      </a14:backgroundRemoval>
                    </a14:imgEffect>
                  </a14:imgLayer>
                </a14:imgProps>
              </a:ext>
              <a:ext uri="{28A0092B-C50C-407E-A947-70E740481C1C}">
                <a14:useLocalDpi xmlns:a14="http://schemas.microsoft.com/office/drawing/2010/main" val="0"/>
              </a:ext>
            </a:extLst>
          </a:blip>
          <a:srcRect/>
          <a:stretch>
            <a:fillRect/>
          </a:stretch>
        </p:blipFill>
        <p:spPr bwMode="auto">
          <a:xfrm>
            <a:off x="3268559" y="3590553"/>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hông ai sáng tạo như người Nhật: Đến thanh gỗ cũng biết &amp;quot;thông minh&amp;quot;, vừa  đẹp lại vừa đa năng bất ngờ">
            <a:extLst>
              <a:ext uri="{FF2B5EF4-FFF2-40B4-BE49-F238E27FC236}">
                <a16:creationId xmlns:a16="http://schemas.microsoft.com/office/drawing/2014/main" id="{76002040-B7C5-4E5F-B8B7-6646A60BE09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backgroundMark x1="74706" y1="65274" x2="74706" y2="65274"/>
                      </a14:backgroundRemoval>
                    </a14:imgEffect>
                  </a14:imgLayer>
                </a14:imgProps>
              </a:ext>
              <a:ext uri="{28A0092B-C50C-407E-A947-70E740481C1C}">
                <a14:useLocalDpi xmlns:a14="http://schemas.microsoft.com/office/drawing/2010/main" val="0"/>
              </a:ext>
            </a:extLst>
          </a:blip>
          <a:srcRect/>
          <a:stretch>
            <a:fillRect/>
          </a:stretch>
        </p:blipFill>
        <p:spPr bwMode="auto">
          <a:xfrm>
            <a:off x="8012088" y="3766766"/>
            <a:ext cx="6477000" cy="3648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80E9E2F-2A2A-4525-88AB-A408FD9DF22F}"/>
              </a:ext>
            </a:extLst>
          </p:cNvPr>
          <p:cNvSpPr txBox="1"/>
          <p:nvPr/>
        </p:nvSpPr>
        <p:spPr>
          <a:xfrm>
            <a:off x="1138900" y="7227465"/>
            <a:ext cx="13350188" cy="2409699"/>
          </a:xfrm>
          <a:prstGeom prst="rect">
            <a:avLst/>
          </a:prstGeom>
          <a:noFill/>
        </p:spPr>
        <p:txBody>
          <a:bodyPr wrap="square">
            <a:spAutoFit/>
          </a:bodyPr>
          <a:lstStyle/>
          <a:p>
            <a:pPr algn="just">
              <a:lnSpc>
                <a:spcPct val="130000"/>
              </a:lnSpc>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kéo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gỗ</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Gấp đôi sợi dây, nếp gấp của sợ</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dây đồng thời là trung điểm của thanh gỗ</a:t>
            </a:r>
            <a:endParaRPr lang="vi-VN"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9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randombar(horizontal)">
                                      <p:cBhvr>
                                        <p:cTn id="17" dur="500"/>
                                        <p:tgtEl>
                                          <p:spTgt spid="614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randombar(horizontal)">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5844"/>
          <a:stretch>
            <a:fillRect/>
          </a:stretch>
        </p:blipFill>
        <p:spPr>
          <a:xfrm rot="-9059590">
            <a:off x="-943788" y="7361049"/>
            <a:ext cx="2644675" cy="831952"/>
          </a:xfrm>
          <a:prstGeom prst="rect">
            <a:avLst/>
          </a:prstGeom>
        </p:spPr>
      </p:pic>
      <p:sp>
        <p:nvSpPr>
          <p:cNvPr id="24" name="TextBox 23">
            <a:extLst>
              <a:ext uri="{FF2B5EF4-FFF2-40B4-BE49-F238E27FC236}">
                <a16:creationId xmlns:a16="http://schemas.microsoft.com/office/drawing/2014/main" id="{594EC9B3-5328-4A9A-AB30-3402FCB9EA52}"/>
              </a:ext>
            </a:extLst>
          </p:cNvPr>
          <p:cNvSpPr txBox="1"/>
          <p:nvPr/>
        </p:nvSpPr>
        <p:spPr>
          <a:xfrm>
            <a:off x="762000" y="607521"/>
            <a:ext cx="15011400"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1. </a:t>
            </a: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sát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49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a:t>
            </a:r>
            <a:endParaRPr lang="vi-VN" sz="4800" dirty="0" err="1">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D9AED2C-5EE8-4AFB-B54F-728920538D10}"/>
              </a:ext>
            </a:extLst>
          </p:cNvPr>
          <p:cNvPicPr>
            <a:picLocks noChangeAspect="1"/>
          </p:cNvPicPr>
          <p:nvPr/>
        </p:nvPicPr>
        <p:blipFill>
          <a:blip r:embed="rId8"/>
          <a:stretch>
            <a:fillRect/>
          </a:stretch>
        </p:blipFill>
        <p:spPr>
          <a:xfrm>
            <a:off x="3340299" y="4036046"/>
            <a:ext cx="9854801" cy="1539240"/>
          </a:xfrm>
          <a:prstGeom prst="rect">
            <a:avLst/>
          </a:prstGeom>
        </p:spPr>
      </p:pic>
      <p:sp>
        <p:nvSpPr>
          <p:cNvPr id="27" name="TextBox 26">
            <a:extLst>
              <a:ext uri="{FF2B5EF4-FFF2-40B4-BE49-F238E27FC236}">
                <a16:creationId xmlns:a16="http://schemas.microsoft.com/office/drawing/2014/main" id="{C913A683-8A6C-4E97-BDA5-64605862D0AE}"/>
              </a:ext>
            </a:extLst>
          </p:cNvPr>
          <p:cNvSpPr txBox="1"/>
          <p:nvPr/>
        </p:nvSpPr>
        <p:spPr>
          <a:xfrm>
            <a:off x="6096000" y="5575286"/>
            <a:ext cx="5486400" cy="809261"/>
          </a:xfrm>
          <a:prstGeom prst="rect">
            <a:avLst/>
          </a:prstGeom>
          <a:noFill/>
        </p:spPr>
        <p:txBody>
          <a:bodyPr wrap="square" rtlCol="0">
            <a:spAutoFit/>
          </a:bodyPr>
          <a:lstStyle/>
          <a:p>
            <a:pPr algn="ctr">
              <a:lnSpc>
                <a:spcPct val="130000"/>
              </a:lnSpc>
            </a:pP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49</a:t>
            </a:r>
            <a:endParaRPr lang="vi-VN" sz="4000" i="1" dirty="0" err="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3C45D87-F926-4DEB-96BC-EDBDC1956F97}"/>
              </a:ext>
            </a:extLst>
          </p:cNvPr>
          <p:cNvSpPr txBox="1"/>
          <p:nvPr/>
        </p:nvSpPr>
        <p:spPr>
          <a:xfrm>
            <a:off x="3340299" y="7305914"/>
            <a:ext cx="11366301" cy="2131417"/>
          </a:xfrm>
          <a:prstGeom prst="rect">
            <a:avLst/>
          </a:prstGeom>
          <a:noFill/>
        </p:spPr>
        <p:txBody>
          <a:bodyPr wrap="square">
            <a:spAutoFit/>
          </a:bodyPr>
          <a:lstStyle/>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 P, N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43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 calcmode="lin" valueType="num">
                                      <p:cBhvr additive="base">
                                        <p:cTn id="2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 calcmode="lin" valueType="num">
                                      <p:cBhvr additive="base">
                                        <p:cTn id="3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681420" y="111539"/>
            <a:ext cx="2374783" cy="148531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75631" y="-170214"/>
            <a:ext cx="1282261" cy="1198914"/>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2822379" y="-124125"/>
            <a:ext cx="618108" cy="1043220"/>
          </a:xfrm>
          <a:prstGeom prst="rect">
            <a:avLst/>
          </a:prstGeom>
        </p:spPr>
      </p:pic>
      <p:sp>
        <p:nvSpPr>
          <p:cNvPr id="29" name="TextBox 28">
            <a:extLst>
              <a:ext uri="{FF2B5EF4-FFF2-40B4-BE49-F238E27FC236}">
                <a16:creationId xmlns:a16="http://schemas.microsoft.com/office/drawing/2014/main" id="{E9C53AAE-B8BF-466F-8694-59400608359D}"/>
              </a:ext>
            </a:extLst>
          </p:cNvPr>
          <p:cNvSpPr txBox="1"/>
          <p:nvPr/>
        </p:nvSpPr>
        <p:spPr>
          <a:xfrm>
            <a:off x="1028700" y="892298"/>
            <a:ext cx="16859763" cy="320991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50.</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I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những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đoạn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nào</a:t>
            </a:r>
            <a:r>
              <a:rPr lang="en-US" sz="4000" dirty="0">
                <a:solidFill>
                  <a:prstClr val="black"/>
                </a:solidFill>
                <a:latin typeface="Arial" panose="020B0604020202020204" pitchFamily="34" charset="0"/>
                <a:cs typeface="Arial" panose="020B0604020202020204" pitchFamily="34" charset="0"/>
              </a:rPr>
              <a:t>?</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I </a:t>
            </a:r>
            <a:r>
              <a:rPr lang="en-US" sz="4000" noProof="0" dirty="0" err="1">
                <a:solidFill>
                  <a:prstClr val="black"/>
                </a:solidFill>
                <a:latin typeface="Arial" panose="020B0604020202020204" pitchFamily="34" charset="0"/>
                <a:cs typeface="Arial" panose="020B0604020202020204" pitchFamily="34" charset="0"/>
              </a:rPr>
              <a:t>là</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trung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của</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những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đoạn</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thẳng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nào</a:t>
            </a:r>
            <a:r>
              <a:rPr lang="en-US" sz="4000" noProof="0" dirty="0">
                <a:solidFill>
                  <a:prstClr val="black"/>
                </a:solidFill>
                <a:latin typeface="Arial" panose="020B0604020202020204" pitchFamily="34" charset="0"/>
                <a:cs typeface="Arial" panose="020B0604020202020204" pitchFamily="34" charset="0"/>
              </a:rPr>
              <a:t>?</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A </a:t>
            </a:r>
            <a:r>
              <a:rPr lang="en-US" sz="4000" noProof="0" dirty="0" err="1">
                <a:solidFill>
                  <a:prstClr val="black"/>
                </a:solidFill>
                <a:latin typeface="Arial" panose="020B0604020202020204" pitchFamily="34" charset="0"/>
                <a:cs typeface="Arial" panose="020B0604020202020204" pitchFamily="34" charset="0"/>
              </a:rPr>
              <a:t>không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thuộc</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những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đoạn</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thẳng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nào</a:t>
            </a:r>
            <a:r>
              <a:rPr lang="en-US" sz="4000" noProof="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D20B9B50-A75E-4176-9F2D-C4D2FEAA08F4}"/>
              </a:ext>
            </a:extLst>
          </p:cNvPr>
          <p:cNvSpPr txBox="1"/>
          <p:nvPr/>
        </p:nvSpPr>
        <p:spPr>
          <a:xfrm>
            <a:off x="12554561" y="8585441"/>
            <a:ext cx="4724400" cy="80926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50</a:t>
            </a:r>
            <a:endParaRPr kumimoji="0" lang="vi-VN"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1666C604-AFA3-4BA3-BA52-964109141DA3}"/>
              </a:ext>
            </a:extLst>
          </p:cNvPr>
          <p:cNvSpPr txBox="1"/>
          <p:nvPr/>
        </p:nvSpPr>
        <p:spPr>
          <a:xfrm>
            <a:off x="916964" y="6410140"/>
            <a:ext cx="11240111" cy="2747034"/>
          </a:xfrm>
          <a:prstGeom prst="rect">
            <a:avLst/>
          </a:prstGeom>
          <a:noFill/>
        </p:spPr>
        <p:txBody>
          <a:bodyPr wrap="square">
            <a:spAutoFit/>
          </a:bodyPr>
          <a:lstStyle/>
          <a:p>
            <a:pPr algn="just">
              <a:lnSpc>
                <a:spcPct val="150000"/>
              </a:lnSpc>
            </a:pPr>
            <a:r>
              <a:rPr lang="en-GB" sz="4000" b="1" dirty="0">
                <a:latin typeface="Arial" panose="020B0604020202020204" pitchFamily="34" charset="0"/>
                <a:cs typeface="Arial" panose="020B0604020202020204" pitchFamily="34" charset="0"/>
              </a:rPr>
              <a:t>a) I </a:t>
            </a:r>
            <a:r>
              <a:rPr lang="en-GB" sz="4000" b="1" dirty="0">
                <a:latin typeface="Arial" panose="020B0604020202020204" pitchFamily="34" charset="0"/>
                <a:cs typeface="Arial" panose="020B0604020202020204" pitchFamily="34" charset="0"/>
                <a:sym typeface="Symbol" panose="05050102010706020507" pitchFamily="18" charset="2"/>
              </a:rPr>
              <a:t></a:t>
            </a:r>
            <a:r>
              <a:rPr lang="en-GB" sz="4000" b="1" dirty="0">
                <a:latin typeface="Arial" panose="020B0604020202020204" pitchFamily="34" charset="0"/>
                <a:cs typeface="Arial" panose="020B0604020202020204" pitchFamily="34" charset="0"/>
              </a:rPr>
              <a:t> AB, CD, IB, IA, IC, ID</a:t>
            </a:r>
            <a:endParaRPr lang="en-US" sz="4000" b="1" dirty="0">
              <a:latin typeface="Arial" panose="020B0604020202020204" pitchFamily="34" charset="0"/>
              <a:cs typeface="Arial" panose="020B0604020202020204" pitchFamily="34" charset="0"/>
            </a:endParaRPr>
          </a:p>
          <a:p>
            <a:pPr algn="just">
              <a:lnSpc>
                <a:spcPct val="150000"/>
              </a:lnSpc>
            </a:pPr>
            <a:r>
              <a:rPr lang="en-GB" sz="4000" b="1" dirty="0">
                <a:latin typeface="Arial" panose="020B0604020202020204" pitchFamily="34" charset="0"/>
                <a:cs typeface="Arial" panose="020B0604020202020204" pitchFamily="34" charset="0"/>
              </a:rPr>
              <a:t>b) I </a:t>
            </a:r>
            <a:r>
              <a:rPr lang="en-GB" sz="4000" b="1" dirty="0" err="1">
                <a:latin typeface="Arial" panose="020B0604020202020204" pitchFamily="34" charset="0"/>
                <a:cs typeface="Arial" panose="020B0604020202020204" pitchFamily="34" charset="0"/>
              </a:rPr>
              <a:t>là</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trung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của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đoạn</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thẳng</a:t>
            </a:r>
            <a:r>
              <a:rPr lang="en-GB" sz="4000" b="1" dirty="0">
                <a:latin typeface="Arial" panose="020B0604020202020204" pitchFamily="34" charset="0"/>
                <a:cs typeface="Arial" panose="020B0604020202020204" pitchFamily="34" charset="0"/>
              </a:rPr>
              <a:t> AB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CD</a:t>
            </a:r>
            <a:endParaRPr lang="en-US" sz="4000" b="1" dirty="0">
              <a:latin typeface="Arial" panose="020B0604020202020204" pitchFamily="34" charset="0"/>
              <a:cs typeface="Arial" panose="020B0604020202020204" pitchFamily="34" charset="0"/>
            </a:endParaRPr>
          </a:p>
          <a:p>
            <a:pPr algn="just">
              <a:lnSpc>
                <a:spcPct val="150000"/>
              </a:lnSpc>
            </a:pPr>
            <a:r>
              <a:rPr lang="en-GB" sz="4000" b="1" dirty="0">
                <a:latin typeface="Arial" panose="020B0604020202020204" pitchFamily="34" charset="0"/>
                <a:cs typeface="Arial" panose="020B0604020202020204" pitchFamily="34" charset="0"/>
              </a:rPr>
              <a:t>c) A </a:t>
            </a:r>
            <a:r>
              <a:rPr lang="en-GB" sz="4000" b="1" dirty="0">
                <a:latin typeface="Arial" panose="020B0604020202020204" pitchFamily="34" charset="0"/>
                <a:cs typeface="Arial" panose="020B0604020202020204" pitchFamily="34" charset="0"/>
                <a:sym typeface="Symbol" panose="05050102010706020507" pitchFamily="18" charset="2"/>
              </a:rPr>
              <a:t></a:t>
            </a:r>
            <a:r>
              <a:rPr lang="en-GB" sz="4000" b="1" dirty="0">
                <a:latin typeface="Arial" panose="020B0604020202020204" pitchFamily="34" charset="0"/>
                <a:cs typeface="Arial" panose="020B0604020202020204" pitchFamily="34" charset="0"/>
              </a:rPr>
              <a:t> CD, CI, ID</a:t>
            </a:r>
            <a:endParaRPr lang="en-US" sz="40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8579ED0-70FE-4092-89E0-E7650CA71E3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997223" y="3692749"/>
            <a:ext cx="7839075" cy="4718667"/>
          </a:xfrm>
          <a:prstGeom prst="rect">
            <a:avLst/>
          </a:prstGeom>
        </p:spPr>
      </p:pic>
      <p:sp>
        <p:nvSpPr>
          <p:cNvPr id="2" name="TextBox 1">
            <a:extLst>
              <a:ext uri="{FF2B5EF4-FFF2-40B4-BE49-F238E27FC236}">
                <a16:creationId xmlns:a16="http://schemas.microsoft.com/office/drawing/2014/main" id="{A1BBD5FA-52D2-49DA-AE00-B858E3958FDC}"/>
              </a:ext>
            </a:extLst>
          </p:cNvPr>
          <p:cNvSpPr txBox="1"/>
          <p:nvPr/>
        </p:nvSpPr>
        <p:spPr>
          <a:xfrm>
            <a:off x="685800" y="4678565"/>
            <a:ext cx="3886200" cy="809261"/>
          </a:xfrm>
          <a:prstGeom prst="rect">
            <a:avLst/>
          </a:prstGeom>
          <a:noFill/>
        </p:spPr>
        <p:txBody>
          <a:bodyPr wrap="square" rtlCol="0">
            <a:spAutoFit/>
          </a:bodyPr>
          <a:lstStyle/>
          <a:p>
            <a:pPr algn="l">
              <a:lnSpc>
                <a:spcPct val="130000"/>
              </a:lnSpc>
            </a:pPr>
            <a:r>
              <a:rPr lang="en-US" sz="4000" b="1" u="sng" dirty="0" err="1">
                <a:solidFill>
                  <a:srgbClr val="002060"/>
                </a:solidFill>
                <a:latin typeface="Arial" panose="020B0604020202020204" pitchFamily="34" charset="0"/>
                <a:cs typeface="Arial" panose="020B0604020202020204" pitchFamily="34" charset="0"/>
              </a:rPr>
              <a:t>Trả</a:t>
            </a:r>
            <a:r>
              <a:rPr lang="en-US" sz="4000" b="1" u="sng" dirty="0">
                <a:solidFill>
                  <a:srgbClr val="002060"/>
                </a:solidFill>
                <a:latin typeface="Arial" panose="020B0604020202020204" pitchFamily="34" charset="0"/>
                <a:cs typeface="Arial" panose="020B0604020202020204" pitchFamily="34" charset="0"/>
              </a:rPr>
              <a:t> </a:t>
            </a:r>
            <a:r>
              <a:rPr lang="en-US" sz="4000" b="1" u="sng" dirty="0" err="1">
                <a:solidFill>
                  <a:srgbClr val="002060"/>
                </a:solidFill>
                <a:latin typeface="Arial" panose="020B0604020202020204" pitchFamily="34" charset="0"/>
                <a:cs typeface="Arial" panose="020B0604020202020204" pitchFamily="34" charset="0"/>
              </a:rPr>
              <a:t>lời</a:t>
            </a:r>
            <a:r>
              <a:rPr lang="en-US" sz="4000" b="1" u="sng" dirty="0">
                <a:solidFill>
                  <a:srgbClr val="002060"/>
                </a:solidFill>
                <a:latin typeface="Arial" panose="020B0604020202020204" pitchFamily="34" charset="0"/>
                <a:cs typeface="Arial" panose="020B0604020202020204" pitchFamily="34" charset="0"/>
              </a:rPr>
              <a:t>:</a:t>
            </a:r>
            <a:endParaRPr lang="vi-VN" sz="4000" b="1" u="sng" dirty="0" err="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0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 calcmode="lin" valueType="num">
                                      <p:cBhvr additive="base">
                                        <p:cTn id="2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xEl>
                                              <p:pRg st="2" end="2"/>
                                            </p:txEl>
                                          </p:spTgt>
                                        </p:tgtEl>
                                        <p:attrNameLst>
                                          <p:attrName>style.visibility</p:attrName>
                                        </p:attrNameLst>
                                      </p:cBhvr>
                                      <p:to>
                                        <p:strVal val="visible"/>
                                      </p:to>
                                    </p:set>
                                    <p:anim calcmode="lin" valueType="num">
                                      <p:cBhvr additive="base">
                                        <p:cTn id="37"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4" grpId="0" build="allAtOnce"/>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836025" y="1396307"/>
            <a:ext cx="13187673" cy="5499392"/>
          </a:xfrm>
          <a:prstGeom prst="rect">
            <a:avLst/>
          </a:prstGeom>
        </p:spPr>
      </p:pic>
      <p:sp>
        <p:nvSpPr>
          <p:cNvPr id="3" name="TextBox 3"/>
          <p:cNvSpPr txBox="1"/>
          <p:nvPr/>
        </p:nvSpPr>
        <p:spPr>
          <a:xfrm>
            <a:off x="6936128" y="3024604"/>
            <a:ext cx="7817913" cy="1942263"/>
          </a:xfrm>
          <a:prstGeom prst="rect">
            <a:avLst/>
          </a:prstGeom>
        </p:spPr>
        <p:txBody>
          <a:bodyPr wrap="square" lIns="0" tIns="0" rIns="0" bIns="0" rtlCol="0" anchor="t">
            <a:spAutoFit/>
          </a:bodyPr>
          <a:lstStyle/>
          <a:p>
            <a:pPr marL="0" lvl="0" indent="0" algn="ctr">
              <a:lnSpc>
                <a:spcPct val="150000"/>
              </a:lnSpc>
              <a:spcBef>
                <a:spcPct val="0"/>
              </a:spcBef>
            </a:pPr>
            <a:r>
              <a:rPr lang="en-US" sz="9600" b="1" dirty="0">
                <a:solidFill>
                  <a:srgbClr val="7B211E"/>
                </a:solidFill>
                <a:effectLst>
                  <a:outerShdw blurRad="38100" dist="38100" dir="2700000" algn="tl">
                    <a:srgbClr val="000000">
                      <a:alpha val="43137"/>
                    </a:srgbClr>
                  </a:outerShdw>
                </a:effectLst>
                <a:latin typeface="Arial" panose="020B0604020202020204" pitchFamily="34" charset="0"/>
              </a:rPr>
              <a:t>VẬN DỤNG</a:t>
            </a:r>
            <a:endParaRPr lang="en-US" sz="9600" b="1" u="none" dirty="0">
              <a:solidFill>
                <a:srgbClr val="7B211E"/>
              </a:solidFill>
              <a:effectLst>
                <a:outerShdw blurRad="38100" dist="38100" dir="2700000" algn="tl">
                  <a:srgbClr val="000000">
                    <a:alpha val="43137"/>
                  </a:srgbClr>
                </a:outerShdw>
              </a:effectLst>
              <a:latin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6000" r="-25000" b="1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284" y="7303739"/>
            <a:ext cx="3240360" cy="3240360"/>
          </a:xfrm>
          <a:prstGeom prst="rect">
            <a:avLst/>
          </a:prstGeom>
        </p:spPr>
      </p:pic>
      <p:sp>
        <p:nvSpPr>
          <p:cNvPr id="11" name="Rectangle 10"/>
          <p:cNvSpPr/>
          <p:nvPr/>
        </p:nvSpPr>
        <p:spPr>
          <a:xfrm>
            <a:off x="1907196" y="5194951"/>
            <a:ext cx="11989332" cy="4570482"/>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14400" b="1" cap="all">
                <a:ln w="0"/>
                <a:solidFill>
                  <a:srgbClr val="FF0000"/>
                </a:solidFill>
                <a:effectLst>
                  <a:reflection blurRad="12700" stA="50000" endPos="50000" dist="5000" dir="5400000" sy="-100000" rotWithShape="0"/>
                </a:effectLst>
                <a:latin typeface="Calibri"/>
              </a:rPr>
              <a:t>BẢO VỆ </a:t>
            </a:r>
          </a:p>
          <a:p>
            <a:pPr algn="ctr" defTabSz="1371600"/>
            <a:r>
              <a:rPr lang="en-US" sz="14400" b="1" cap="all">
                <a:ln w="0"/>
                <a:solidFill>
                  <a:srgbClr val="FF0000"/>
                </a:solidFill>
                <a:effectLst>
                  <a:reflection blurRad="12700" stA="50000" endPos="50000" dist="5000" dir="5400000" sy="-100000" rotWithShape="0"/>
                </a:effectLst>
                <a:latin typeface="Calibri"/>
              </a:rPr>
              <a:t>KHU PHỐ</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8812" y="7990207"/>
            <a:ext cx="3243683" cy="3243683"/>
          </a:xfrm>
          <a:prstGeom prst="rect">
            <a:avLst/>
          </a:prstGeom>
        </p:spPr>
      </p:pic>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2285" y="-1828800"/>
            <a:ext cx="914400" cy="9144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9880" r="100000"/>
                    </a14:imgEffect>
                  </a14:imgLayer>
                </a14:imgProps>
              </a:ext>
              <a:ext uri="{28A0092B-C50C-407E-A947-70E740481C1C}">
                <a14:useLocalDpi xmlns:a14="http://schemas.microsoft.com/office/drawing/2010/main" val="0"/>
              </a:ext>
            </a:extLst>
          </a:blip>
          <a:stretch>
            <a:fillRect/>
          </a:stretch>
        </p:blipFill>
        <p:spPr>
          <a:xfrm>
            <a:off x="10180925" y="4701275"/>
            <a:ext cx="5929313" cy="5557838"/>
          </a:xfrm>
          <a:prstGeom prst="rect">
            <a:avLst/>
          </a:prstGeom>
        </p:spPr>
      </p:pic>
      <p:sp>
        <p:nvSpPr>
          <p:cNvPr id="2" name="TextBox 1"/>
          <p:cNvSpPr txBox="1"/>
          <p:nvPr/>
        </p:nvSpPr>
        <p:spPr>
          <a:xfrm>
            <a:off x="618893" y="585381"/>
            <a:ext cx="16927551" cy="40295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800">
              <a:lnSpc>
                <a:spcPct val="150000"/>
              </a:lnSpc>
            </a:pPr>
            <a:r>
              <a:rPr lang="en-US" sz="4400" dirty="0">
                <a:solidFill>
                  <a:prstClr val="black"/>
                </a:solidFill>
                <a:latin typeface="Arial" panose="020B0604020202020204" pitchFamily="34" charset="0"/>
                <a:cs typeface="Arial" panose="020B0604020202020204" pitchFamily="34" charset="0"/>
              </a:rPr>
              <a:t>- Để bảo vệ khu phố của mình khỏi các con vi rút, các con hãy tiêu diệt các con vi rút xấu xa bằng cách trả lời các câu hỏi tương ứng.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Mỗi câu trả lời đúng các con sẽ nhận được một phần thưởng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Nếu trả lời sai các bạn khác có quyền trả lời tiếp.</a:t>
            </a:r>
          </a:p>
        </p:txBody>
      </p:sp>
    </p:spTree>
    <p:extLst>
      <p:ext uri="{BB962C8B-B14F-4D97-AF65-F5344CB8AC3E}">
        <p14:creationId xmlns:p14="http://schemas.microsoft.com/office/powerpoint/2010/main" val="1821184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gtEl>
                                        <p:attrNameLst>
                                          <p:attrName>ppt_x</p:attrName>
                                          <p:attrName>ppt_y</p:attrName>
                                        </p:attrNameLst>
                                      </p:cBhvr>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11"/>
                                        </p:tgtEl>
                                        <p:attrNameLst>
                                          <p:attrName>style.color</p:attrName>
                                        </p:attrNameLst>
                                      </p:cBhvr>
                                      <p:by>
                                        <p:hsl h="7200000" s="0" l="0"/>
                                      </p:by>
                                    </p:animClr>
                                    <p:animClr clrSpc="hsl" dir="cw">
                                      <p:cBhvr>
                                        <p:cTn id="13" dur="500" fill="hold"/>
                                        <p:tgtEl>
                                          <p:spTgt spid="11"/>
                                        </p:tgtEl>
                                        <p:attrNameLst>
                                          <p:attrName>fillcolor</p:attrName>
                                        </p:attrNameLst>
                                      </p:cBhvr>
                                      <p:by>
                                        <p:hsl h="7200000" s="0" l="0"/>
                                      </p:by>
                                    </p:animClr>
                                    <p:animClr clrSpc="hsl" dir="cw">
                                      <p:cBhvr>
                                        <p:cTn id="14" dur="500" fill="hold"/>
                                        <p:tgtEl>
                                          <p:spTgt spid="11"/>
                                        </p:tgtEl>
                                        <p:attrNameLst>
                                          <p:attrName>stroke.color</p:attrName>
                                        </p:attrNameLst>
                                      </p:cBhvr>
                                      <p:by>
                                        <p:hsl h="7200000" s="0" l="0"/>
                                      </p:by>
                                    </p:animClr>
                                    <p:set>
                                      <p:cBhvr>
                                        <p:cTn id="15" dur="500" fill="hold"/>
                                        <p:tgtEl>
                                          <p:spTgt spid="11"/>
                                        </p:tgtEl>
                                        <p:attrNameLst>
                                          <p:attrName>fill.type</p:attrName>
                                        </p:attrNameLst>
                                      </p:cBhvr>
                                      <p:to>
                                        <p:strVal val="solid"/>
                                      </p:to>
                                    </p:set>
                                  </p:childTnLst>
                                </p:cTn>
                              </p:par>
                              <p:par>
                                <p:cTn id="16" presetID="2" presetClass="mediacall" presetSubtype="0" fill="hold" nodeType="with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25" fill="hold" display="0">
                  <p:stCondLst>
                    <p:cond delay="indefinite"/>
                  </p:stCondLst>
                  <p:endCondLst>
                    <p:cond evt="onStopAudio" delay="0">
                      <p:tgtEl>
                        <p:sldTgt/>
                      </p:tgtEl>
                    </p:cond>
                  </p:endCondLst>
                </p:cTn>
                <p:tgtEl>
                  <p:spTgt spid="14"/>
                </p:tgtEl>
              </p:cMediaNode>
            </p:audio>
          </p:childTnLst>
        </p:cTn>
      </p:par>
    </p:tnLst>
    <p:bldLst>
      <p:bldP spid="11" grpId="0"/>
      <p:bldP spid="11" grpId="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30000"/>
          </a:lnSpc>
          <a:defRPr sz="4000"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754</Words>
  <Application>Microsoft Office PowerPoint</Application>
  <PresentationFormat>Custom</PresentationFormat>
  <Paragraphs>81</Paragraphs>
  <Slides>17</Slides>
  <Notes>0</Notes>
  <HiddenSlides>0</HiddenSlides>
  <MMClips>22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Minh Long PC</cp:lastModifiedBy>
  <cp:revision>15</cp:revision>
  <dcterms:created xsi:type="dcterms:W3CDTF">2006-08-16T00:00:00Z</dcterms:created>
  <dcterms:modified xsi:type="dcterms:W3CDTF">2023-03-12T03:53:47Z</dcterms:modified>
  <dc:identifier>DAEwhoOCIrw</dc:identifier>
</cp:coreProperties>
</file>