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9" r:id="rId3"/>
    <p:sldId id="363" r:id="rId4"/>
    <p:sldId id="356" r:id="rId5"/>
    <p:sldId id="260" r:id="rId6"/>
    <p:sldId id="261" r:id="rId7"/>
    <p:sldId id="353" r:id="rId8"/>
    <p:sldId id="357" r:id="rId9"/>
    <p:sldId id="358" r:id="rId10"/>
    <p:sldId id="359" r:id="rId11"/>
    <p:sldId id="360" r:id="rId12"/>
    <p:sldId id="361" r:id="rId13"/>
    <p:sldId id="283" r:id="rId14"/>
    <p:sldId id="362" r:id="rId15"/>
    <p:sldId id="298" r:id="rId16"/>
    <p:sldId id="351" r:id="rId17"/>
    <p:sldId id="263" r:id="rId18"/>
    <p:sldId id="327" r:id="rId19"/>
    <p:sldId id="352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58" r:id="rId28"/>
    <p:sldId id="266" r:id="rId29"/>
  </p:sldIdLst>
  <p:sldSz cx="18288000" cy="10287000"/>
  <p:notesSz cx="6858000" cy="9144000"/>
  <p:embeddedFontLst>
    <p:embeddedFont>
      <p:font typeface="Bryndan Write" panose="020B0604020202020204" charset="0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libri Light" panose="020F0302020204030204" pitchFamily="34" charset="0"/>
      <p:regular r:id="rId36"/>
      <p:italic r:id="rId37"/>
    </p:embeddedFont>
    <p:embeddedFont>
      <p:font typeface="Childos Arabic Bold" panose="020B0604020202020204" pitchFamily="34" charset="-78"/>
      <p:regular r:id="rId38"/>
    </p:embeddedFont>
    <p:embeddedFont>
      <p:font typeface="Francois One" panose="020B0604020202020204" charset="0"/>
      <p:regular r:id="rId39"/>
    </p:embeddedFont>
    <p:embeddedFont>
      <p:font typeface="League Spartan" panose="020B0604020202020204" charset="0"/>
      <p:regular r:id="rId40"/>
    </p:embeddedFont>
    <p:embeddedFont>
      <p:font typeface="Now" panose="020B0604020202020204" charset="0"/>
      <p:regular r:id="rId41"/>
    </p:embeddedFont>
    <p:embeddedFont>
      <p:font typeface="Now Bold" panose="020B0604020202020204" charset="0"/>
      <p:regular r:id="rId42"/>
    </p:embeddedFont>
    <p:embeddedFont>
      <p:font typeface="Poppins" panose="00000500000000000000" pitchFamily="2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9" d="100"/>
          <a:sy n="59" d="100"/>
        </p:scale>
        <p:origin x="372" y="2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8BEAED-9CE9-461A-8520-F3041CC684F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71D5F-F451-42EA-99CB-17A3D8CC6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708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9728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0331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1962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826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5920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8078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3572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3565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399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149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756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9282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315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28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9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68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9729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427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853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070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6.mp3"/><Relationship Id="rId7" Type="http://schemas.openxmlformats.org/officeDocument/2006/relationships/image" Target="../media/image11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media6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1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3" Type="http://schemas.microsoft.com/office/2007/relationships/media" Target="../media/media3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21.png"/><Relationship Id="rId2" Type="http://schemas.openxmlformats.org/officeDocument/2006/relationships/audio" Target="../media/media1.mp3"/><Relationship Id="rId16" Type="http://schemas.openxmlformats.org/officeDocument/2006/relationships/notesSlide" Target="../notesSlides/notesSlide8.xml"/><Relationship Id="rId1" Type="http://schemas.microsoft.com/office/2007/relationships/media" Target="../media/media1.mp3"/><Relationship Id="rId6" Type="http://schemas.openxmlformats.org/officeDocument/2006/relationships/audio" Target="../media/media2.mp3"/><Relationship Id="rId11" Type="http://schemas.microsoft.com/office/2007/relationships/media" Target="../media/media6.mp3"/><Relationship Id="rId5" Type="http://schemas.microsoft.com/office/2007/relationships/media" Target="../media/media2.mp3"/><Relationship Id="rId15" Type="http://schemas.openxmlformats.org/officeDocument/2006/relationships/slideLayout" Target="../slideLayouts/slideLayout13.xml"/><Relationship Id="rId10" Type="http://schemas.openxmlformats.org/officeDocument/2006/relationships/audio" Target="../media/media5.mp3"/><Relationship Id="rId4" Type="http://schemas.openxmlformats.org/officeDocument/2006/relationships/audio" Target="../media/media3.mp3"/><Relationship Id="rId9" Type="http://schemas.microsoft.com/office/2007/relationships/media" Target="../media/media5.mp3"/><Relationship Id="rId14" Type="http://schemas.openxmlformats.org/officeDocument/2006/relationships/audio" Target="../media/media7.mp3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37.png"/><Relationship Id="rId18" Type="http://schemas.openxmlformats.org/officeDocument/2006/relationships/image" Target="../media/image42.svg"/><Relationship Id="rId3" Type="http://schemas.openxmlformats.org/officeDocument/2006/relationships/image" Target="../media/image27.png"/><Relationship Id="rId21" Type="http://schemas.openxmlformats.org/officeDocument/2006/relationships/image" Target="../media/image45.png"/><Relationship Id="rId7" Type="http://schemas.openxmlformats.org/officeDocument/2006/relationships/image" Target="../media/image31.png"/><Relationship Id="rId12" Type="http://schemas.openxmlformats.org/officeDocument/2006/relationships/image" Target="../media/image36.svg"/><Relationship Id="rId17" Type="http://schemas.openxmlformats.org/officeDocument/2006/relationships/image" Target="../media/image41.png"/><Relationship Id="rId2" Type="http://schemas.openxmlformats.org/officeDocument/2006/relationships/image" Target="../media/image26.jpeg"/><Relationship Id="rId16" Type="http://schemas.openxmlformats.org/officeDocument/2006/relationships/image" Target="../media/image40.svg"/><Relationship Id="rId20" Type="http://schemas.openxmlformats.org/officeDocument/2006/relationships/image" Target="../media/image4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svg"/><Relationship Id="rId19" Type="http://schemas.openxmlformats.org/officeDocument/2006/relationships/image" Target="../media/image43.png"/><Relationship Id="rId4" Type="http://schemas.openxmlformats.org/officeDocument/2006/relationships/image" Target="../media/image28.svg"/><Relationship Id="rId9" Type="http://schemas.openxmlformats.org/officeDocument/2006/relationships/image" Target="../media/image33.png"/><Relationship Id="rId14" Type="http://schemas.openxmlformats.org/officeDocument/2006/relationships/image" Target="../media/image3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43.png"/><Relationship Id="rId18" Type="http://schemas.openxmlformats.org/officeDocument/2006/relationships/image" Target="../media/image50.png"/><Relationship Id="rId3" Type="http://schemas.openxmlformats.org/officeDocument/2006/relationships/image" Target="../media/image27.png"/><Relationship Id="rId7" Type="http://schemas.openxmlformats.org/officeDocument/2006/relationships/image" Target="../media/image35.png"/><Relationship Id="rId12" Type="http://schemas.openxmlformats.org/officeDocument/2006/relationships/image" Target="../media/image42.svg"/><Relationship Id="rId17" Type="http://schemas.openxmlformats.org/officeDocument/2006/relationships/image" Target="../media/image49.png"/><Relationship Id="rId2" Type="http://schemas.openxmlformats.org/officeDocument/2006/relationships/image" Target="../media/image46.jpeg"/><Relationship Id="rId16" Type="http://schemas.openxmlformats.org/officeDocument/2006/relationships/image" Target="../media/image48.pn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41.png"/><Relationship Id="rId5" Type="http://schemas.openxmlformats.org/officeDocument/2006/relationships/image" Target="../media/image29.png"/><Relationship Id="rId15" Type="http://schemas.openxmlformats.org/officeDocument/2006/relationships/image" Target="../media/image47.png"/><Relationship Id="rId10" Type="http://schemas.openxmlformats.org/officeDocument/2006/relationships/image" Target="../media/image38.svg"/><Relationship Id="rId19" Type="http://schemas.openxmlformats.org/officeDocument/2006/relationships/image" Target="../media/image51.png"/><Relationship Id="rId4" Type="http://schemas.openxmlformats.org/officeDocument/2006/relationships/image" Target="../media/image28.svg"/><Relationship Id="rId9" Type="http://schemas.openxmlformats.org/officeDocument/2006/relationships/image" Target="../media/image37.png"/><Relationship Id="rId14" Type="http://schemas.openxmlformats.org/officeDocument/2006/relationships/image" Target="../media/image44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43.png"/><Relationship Id="rId18" Type="http://schemas.openxmlformats.org/officeDocument/2006/relationships/image" Target="../media/image53.png"/><Relationship Id="rId3" Type="http://schemas.openxmlformats.org/officeDocument/2006/relationships/image" Target="../media/image27.png"/><Relationship Id="rId7" Type="http://schemas.openxmlformats.org/officeDocument/2006/relationships/image" Target="../media/image35.png"/><Relationship Id="rId12" Type="http://schemas.openxmlformats.org/officeDocument/2006/relationships/image" Target="../media/image42.svg"/><Relationship Id="rId17" Type="http://schemas.openxmlformats.org/officeDocument/2006/relationships/image" Target="../media/image51.png"/><Relationship Id="rId2" Type="http://schemas.openxmlformats.org/officeDocument/2006/relationships/image" Target="../media/image46.jpe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41.png"/><Relationship Id="rId5" Type="http://schemas.openxmlformats.org/officeDocument/2006/relationships/image" Target="../media/image29.png"/><Relationship Id="rId15" Type="http://schemas.openxmlformats.org/officeDocument/2006/relationships/image" Target="../media/image49.png"/><Relationship Id="rId10" Type="http://schemas.openxmlformats.org/officeDocument/2006/relationships/image" Target="../media/image38.svg"/><Relationship Id="rId19" Type="http://schemas.openxmlformats.org/officeDocument/2006/relationships/image" Target="../media/image52.png"/><Relationship Id="rId4" Type="http://schemas.openxmlformats.org/officeDocument/2006/relationships/image" Target="../media/image28.svg"/><Relationship Id="rId9" Type="http://schemas.openxmlformats.org/officeDocument/2006/relationships/image" Target="../media/image37.png"/><Relationship Id="rId14" Type="http://schemas.openxmlformats.org/officeDocument/2006/relationships/image" Target="../media/image44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43.png"/><Relationship Id="rId3" Type="http://schemas.openxmlformats.org/officeDocument/2006/relationships/image" Target="../media/image27.png"/><Relationship Id="rId7" Type="http://schemas.openxmlformats.org/officeDocument/2006/relationships/image" Target="../media/image35.png"/><Relationship Id="rId12" Type="http://schemas.openxmlformats.org/officeDocument/2006/relationships/image" Target="../media/image42.svg"/><Relationship Id="rId17" Type="http://schemas.openxmlformats.org/officeDocument/2006/relationships/image" Target="../media/image56.svg"/><Relationship Id="rId2" Type="http://schemas.openxmlformats.org/officeDocument/2006/relationships/image" Target="../media/image46.jpeg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41.png"/><Relationship Id="rId5" Type="http://schemas.openxmlformats.org/officeDocument/2006/relationships/image" Target="../media/image29.png"/><Relationship Id="rId15" Type="http://schemas.openxmlformats.org/officeDocument/2006/relationships/image" Target="../media/image54.jpeg"/><Relationship Id="rId10" Type="http://schemas.openxmlformats.org/officeDocument/2006/relationships/image" Target="../media/image38.svg"/><Relationship Id="rId4" Type="http://schemas.openxmlformats.org/officeDocument/2006/relationships/image" Target="../media/image28.svg"/><Relationship Id="rId9" Type="http://schemas.openxmlformats.org/officeDocument/2006/relationships/image" Target="../media/image37.png"/><Relationship Id="rId14" Type="http://schemas.openxmlformats.org/officeDocument/2006/relationships/image" Target="../media/image44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41.png"/><Relationship Id="rId18" Type="http://schemas.openxmlformats.org/officeDocument/2006/relationships/image" Target="../media/image5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png"/><Relationship Id="rId12" Type="http://schemas.openxmlformats.org/officeDocument/2006/relationships/image" Target="../media/image38.svg"/><Relationship Id="rId17" Type="http://schemas.openxmlformats.org/officeDocument/2006/relationships/image" Target="../media/image57.png"/><Relationship Id="rId2" Type="http://schemas.openxmlformats.org/officeDocument/2006/relationships/video" Target="../media/media10.mp4"/><Relationship Id="rId16" Type="http://schemas.openxmlformats.org/officeDocument/2006/relationships/image" Target="../media/image44.svg"/><Relationship Id="rId1" Type="http://schemas.microsoft.com/office/2007/relationships/media" Target="../media/media10.mp4"/><Relationship Id="rId6" Type="http://schemas.openxmlformats.org/officeDocument/2006/relationships/image" Target="../media/image28.svg"/><Relationship Id="rId11" Type="http://schemas.openxmlformats.org/officeDocument/2006/relationships/image" Target="../media/image37.png"/><Relationship Id="rId5" Type="http://schemas.openxmlformats.org/officeDocument/2006/relationships/image" Target="../media/image27.png"/><Relationship Id="rId15" Type="http://schemas.openxmlformats.org/officeDocument/2006/relationships/image" Target="../media/image43.png"/><Relationship Id="rId10" Type="http://schemas.openxmlformats.org/officeDocument/2006/relationships/image" Target="../media/image36.svg"/><Relationship Id="rId4" Type="http://schemas.openxmlformats.org/officeDocument/2006/relationships/image" Target="../media/image26.jpeg"/><Relationship Id="rId9" Type="http://schemas.openxmlformats.org/officeDocument/2006/relationships/image" Target="../media/image35.png"/><Relationship Id="rId14" Type="http://schemas.openxmlformats.org/officeDocument/2006/relationships/image" Target="../media/image42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7.png"/><Relationship Id="rId18" Type="http://schemas.openxmlformats.org/officeDocument/2006/relationships/image" Target="../media/image44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png"/><Relationship Id="rId12" Type="http://schemas.openxmlformats.org/officeDocument/2006/relationships/image" Target="../media/image36.svg"/><Relationship Id="rId17" Type="http://schemas.openxmlformats.org/officeDocument/2006/relationships/image" Target="../media/image43.png"/><Relationship Id="rId2" Type="http://schemas.openxmlformats.org/officeDocument/2006/relationships/video" Target="../media/media11.mp4"/><Relationship Id="rId16" Type="http://schemas.openxmlformats.org/officeDocument/2006/relationships/image" Target="../media/image42.svg"/><Relationship Id="rId20" Type="http://schemas.openxmlformats.org/officeDocument/2006/relationships/image" Target="../media/image60.jpeg"/><Relationship Id="rId1" Type="http://schemas.microsoft.com/office/2007/relationships/media" Target="../media/media11.mp4"/><Relationship Id="rId6" Type="http://schemas.openxmlformats.org/officeDocument/2006/relationships/image" Target="../media/image28.svg"/><Relationship Id="rId11" Type="http://schemas.openxmlformats.org/officeDocument/2006/relationships/image" Target="../media/image35.png"/><Relationship Id="rId5" Type="http://schemas.openxmlformats.org/officeDocument/2006/relationships/image" Target="../media/image27.png"/><Relationship Id="rId15" Type="http://schemas.openxmlformats.org/officeDocument/2006/relationships/image" Target="../media/image41.png"/><Relationship Id="rId10" Type="http://schemas.openxmlformats.org/officeDocument/2006/relationships/image" Target="../media/image34.svg"/><Relationship Id="rId19" Type="http://schemas.openxmlformats.org/officeDocument/2006/relationships/image" Target="../media/image59.png"/><Relationship Id="rId4" Type="http://schemas.openxmlformats.org/officeDocument/2006/relationships/image" Target="../media/image26.jpeg"/><Relationship Id="rId9" Type="http://schemas.openxmlformats.org/officeDocument/2006/relationships/image" Target="../media/image33.png"/><Relationship Id="rId14" Type="http://schemas.openxmlformats.org/officeDocument/2006/relationships/image" Target="../media/image38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41.png"/><Relationship Id="rId3" Type="http://schemas.openxmlformats.org/officeDocument/2006/relationships/image" Target="../media/image27.png"/><Relationship Id="rId7" Type="http://schemas.openxmlformats.org/officeDocument/2006/relationships/image" Target="../media/image35.png"/><Relationship Id="rId12" Type="http://schemas.openxmlformats.org/officeDocument/2006/relationships/image" Target="../media/image40.svg"/><Relationship Id="rId17" Type="http://schemas.openxmlformats.org/officeDocument/2006/relationships/image" Target="../media/image61.png"/><Relationship Id="rId2" Type="http://schemas.openxmlformats.org/officeDocument/2006/relationships/image" Target="../media/image46.jpeg"/><Relationship Id="rId16" Type="http://schemas.openxmlformats.org/officeDocument/2006/relationships/image" Target="../media/image4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39.png"/><Relationship Id="rId5" Type="http://schemas.openxmlformats.org/officeDocument/2006/relationships/image" Target="../media/image29.png"/><Relationship Id="rId15" Type="http://schemas.openxmlformats.org/officeDocument/2006/relationships/image" Target="../media/image43.png"/><Relationship Id="rId10" Type="http://schemas.openxmlformats.org/officeDocument/2006/relationships/image" Target="../media/image38.svg"/><Relationship Id="rId4" Type="http://schemas.openxmlformats.org/officeDocument/2006/relationships/image" Target="../media/image28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3" Type="http://schemas.openxmlformats.org/officeDocument/2006/relationships/image" Target="../media/image63.sv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10" Type="http://schemas.openxmlformats.org/officeDocument/2006/relationships/image" Target="../media/image70.sv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gif"/><Relationship Id="rId3" Type="http://schemas.openxmlformats.org/officeDocument/2006/relationships/image" Target="../media/image72.png"/><Relationship Id="rId7" Type="http://schemas.openxmlformats.org/officeDocument/2006/relationships/image" Target="../media/image76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sv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5.sv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1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1.png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1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600897" y="659237"/>
            <a:ext cx="6143508" cy="5173445"/>
            <a:chOff x="0" y="0"/>
            <a:chExt cx="1618043" cy="136255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18043" cy="1362553"/>
            </a:xfrm>
            <a:custGeom>
              <a:avLst/>
              <a:gdLst/>
              <a:ahLst/>
              <a:cxnLst/>
              <a:rect l="l" t="t" r="r" b="b"/>
              <a:pathLst>
                <a:path w="1618043" h="1362553">
                  <a:moveTo>
                    <a:pt x="0" y="0"/>
                  </a:moveTo>
                  <a:lnTo>
                    <a:pt x="1618043" y="0"/>
                  </a:lnTo>
                  <a:lnTo>
                    <a:pt x="1618043" y="1362553"/>
                  </a:lnTo>
                  <a:lnTo>
                    <a:pt x="0" y="1362553"/>
                  </a:lnTo>
                  <a:close/>
                </a:path>
              </a:pathLst>
            </a:custGeom>
            <a:solidFill>
              <a:srgbClr val="4674C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600897" y="3245960"/>
            <a:ext cx="12545724" cy="10432535"/>
          </a:xfrm>
          <a:custGeom>
            <a:avLst/>
            <a:gdLst/>
            <a:ahLst/>
            <a:cxnLst/>
            <a:rect l="l" t="t" r="r" b="b"/>
            <a:pathLst>
              <a:path w="12545724" h="10432535">
                <a:moveTo>
                  <a:pt x="0" y="0"/>
                </a:moveTo>
                <a:lnTo>
                  <a:pt x="12545724" y="0"/>
                </a:lnTo>
                <a:lnTo>
                  <a:pt x="12545724" y="10432534"/>
                </a:lnTo>
                <a:lnTo>
                  <a:pt x="0" y="10432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0" r="-343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378394">
            <a:off x="11898307" y="2530611"/>
            <a:ext cx="3314291" cy="5931616"/>
          </a:xfrm>
          <a:custGeom>
            <a:avLst/>
            <a:gdLst/>
            <a:ahLst/>
            <a:cxnLst/>
            <a:rect l="l" t="t" r="r" b="b"/>
            <a:pathLst>
              <a:path w="3314291" h="5931616">
                <a:moveTo>
                  <a:pt x="0" y="0"/>
                </a:moveTo>
                <a:lnTo>
                  <a:pt x="3314291" y="0"/>
                </a:lnTo>
                <a:lnTo>
                  <a:pt x="3314291" y="5931616"/>
                </a:lnTo>
                <a:lnTo>
                  <a:pt x="0" y="59316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7391400" y="-3031950"/>
            <a:ext cx="12115800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0" y="0"/>
                </a:moveTo>
                <a:lnTo>
                  <a:pt x="9831975" y="0"/>
                </a:lnTo>
                <a:lnTo>
                  <a:pt x="9831975" y="5284687"/>
                </a:lnTo>
                <a:lnTo>
                  <a:pt x="0" y="52846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1676400" y="-3911386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0" y="0"/>
                </a:moveTo>
                <a:lnTo>
                  <a:pt x="9831976" y="0"/>
                </a:lnTo>
                <a:lnTo>
                  <a:pt x="9831976" y="5284687"/>
                </a:lnTo>
                <a:lnTo>
                  <a:pt x="0" y="52846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5958160" y="7810500"/>
            <a:ext cx="12277594" cy="6599207"/>
          </a:xfrm>
          <a:custGeom>
            <a:avLst/>
            <a:gdLst/>
            <a:ahLst/>
            <a:cxnLst/>
            <a:rect l="l" t="t" r="r" b="b"/>
            <a:pathLst>
              <a:path w="12277594" h="6599207">
                <a:moveTo>
                  <a:pt x="0" y="0"/>
                </a:moveTo>
                <a:lnTo>
                  <a:pt x="12277594" y="0"/>
                </a:lnTo>
                <a:lnTo>
                  <a:pt x="12277594" y="6599207"/>
                </a:lnTo>
                <a:lnTo>
                  <a:pt x="0" y="659920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1898307" y="5983981"/>
            <a:ext cx="2299144" cy="4114800"/>
          </a:xfrm>
          <a:custGeom>
            <a:avLst/>
            <a:gdLst/>
            <a:ahLst/>
            <a:cxnLst/>
            <a:rect l="l" t="t" r="r" b="b"/>
            <a:pathLst>
              <a:path w="2299144" h="4114800">
                <a:moveTo>
                  <a:pt x="0" y="0"/>
                </a:moveTo>
                <a:lnTo>
                  <a:pt x="2299145" y="0"/>
                </a:lnTo>
                <a:lnTo>
                  <a:pt x="2299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7409709" y="-5998730"/>
            <a:ext cx="11051241" cy="17802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328"/>
              </a:lnSpc>
            </a:pPr>
            <a:r>
              <a:rPr lang="en-US" sz="6428" dirty="0">
                <a:solidFill>
                  <a:srgbClr val="FFFFFF"/>
                </a:solidFill>
                <a:latin typeface="League Spartan"/>
              </a:rPr>
              <a:t>UNIT 2: </a:t>
            </a:r>
          </a:p>
          <a:p>
            <a:pPr>
              <a:lnSpc>
                <a:spcPts val="6644"/>
              </a:lnSpc>
            </a:pPr>
            <a:r>
              <a:rPr lang="en-US" sz="5828" dirty="0">
                <a:solidFill>
                  <a:srgbClr val="FFFFFF"/>
                </a:solidFill>
                <a:latin typeface="League Spartan"/>
              </a:rPr>
              <a:t>LIFE IN THE COUNTRYSIDE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24654" y="15354300"/>
            <a:ext cx="8358611" cy="161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02"/>
              </a:lnSpc>
            </a:pPr>
            <a:r>
              <a:rPr lang="en-US" sz="5528" dirty="0">
                <a:solidFill>
                  <a:srgbClr val="FFFFFF"/>
                </a:solidFill>
                <a:latin typeface="League Spartan"/>
              </a:rPr>
              <a:t>LESSON 2: </a:t>
            </a:r>
          </a:p>
          <a:p>
            <a:pPr>
              <a:lnSpc>
                <a:spcPts val="6302"/>
              </a:lnSpc>
            </a:pPr>
            <a:r>
              <a:rPr lang="en-US" sz="5528" dirty="0">
                <a:solidFill>
                  <a:srgbClr val="FFFFFF"/>
                </a:solidFill>
                <a:latin typeface="League Spartan"/>
              </a:rPr>
              <a:t>A CLOSER LOOK 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819400" y="14183449"/>
            <a:ext cx="8049426" cy="582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50"/>
              </a:lnSpc>
            </a:pPr>
            <a:r>
              <a:rPr lang="en-US" sz="2805" spc="1102" dirty="0">
                <a:solidFill>
                  <a:srgbClr val="FFFFFF"/>
                </a:solidFill>
                <a:latin typeface="Now"/>
              </a:rPr>
              <a:t>TEACHER: HANG NGUYEN</a:t>
            </a:r>
          </a:p>
        </p:txBody>
      </p:sp>
      <p:sp>
        <p:nvSpPr>
          <p:cNvPr id="14" name="Freeform 14"/>
          <p:cNvSpPr/>
          <p:nvPr/>
        </p:nvSpPr>
        <p:spPr>
          <a:xfrm flipH="1">
            <a:off x="-3321290" y="5581600"/>
            <a:ext cx="2299144" cy="4114800"/>
          </a:xfrm>
          <a:custGeom>
            <a:avLst/>
            <a:gdLst/>
            <a:ahLst/>
            <a:cxnLst/>
            <a:rect l="l" t="t" r="r" b="b"/>
            <a:pathLst>
              <a:path w="2299144" h="4114800">
                <a:moveTo>
                  <a:pt x="2299145" y="0"/>
                </a:moveTo>
                <a:lnTo>
                  <a:pt x="0" y="0"/>
                </a:lnTo>
                <a:lnTo>
                  <a:pt x="0" y="4114800"/>
                </a:lnTo>
                <a:lnTo>
                  <a:pt x="2299145" y="4114800"/>
                </a:lnTo>
                <a:lnTo>
                  <a:pt x="2299145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rot="378394" flipH="1">
            <a:off x="-3808844" y="503604"/>
            <a:ext cx="3314291" cy="5931616"/>
          </a:xfrm>
          <a:custGeom>
            <a:avLst/>
            <a:gdLst/>
            <a:ahLst/>
            <a:cxnLst/>
            <a:rect l="l" t="t" r="r" b="b"/>
            <a:pathLst>
              <a:path w="3314291" h="5931616">
                <a:moveTo>
                  <a:pt x="3314291" y="0"/>
                </a:moveTo>
                <a:lnTo>
                  <a:pt x="0" y="0"/>
                </a:lnTo>
                <a:lnTo>
                  <a:pt x="0" y="5931616"/>
                </a:lnTo>
                <a:lnTo>
                  <a:pt x="3314291" y="5931616"/>
                </a:lnTo>
                <a:lnTo>
                  <a:pt x="331429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730601" y="31265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65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751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3494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4180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2920" y="7463870"/>
            <a:ext cx="7811033" cy="198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6000" dirty="0">
                <a:solidFill>
                  <a:prstClr val="black"/>
                </a:solidFill>
                <a:latin typeface="Calibri" panose="020F0502020204030204"/>
              </a:rPr>
              <a:t>generous towards visitors and guests</a:t>
            </a: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601" y="2070512"/>
            <a:ext cx="9767415" cy="1634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/>
          <a:p>
            <a:pPr algn="ctr" defTabSz="1371600">
              <a:lnSpc>
                <a:spcPct val="90000"/>
              </a:lnSpc>
              <a:spcBef>
                <a:spcPts val="1500"/>
              </a:spcBef>
            </a:pPr>
            <a:r>
              <a:rPr lang="en-US" sz="12000" b="1">
                <a:solidFill>
                  <a:srgbClr val="AD4F0F"/>
                </a:solidFill>
                <a:latin typeface="Calibri" panose="020F0502020204030204"/>
              </a:rPr>
              <a:t>hospitable</a:t>
            </a:r>
            <a:r>
              <a:rPr lang="en-US" sz="10800" b="1">
                <a:solidFill>
                  <a:srgbClr val="AD4F0F"/>
                </a:solidFill>
                <a:latin typeface="Calibri" panose="020F0502020204030204"/>
              </a:rPr>
              <a:t> </a:t>
            </a:r>
            <a:r>
              <a:rPr lang="en-US" sz="9900" b="1">
                <a:solidFill>
                  <a:srgbClr val="AD4F0F"/>
                </a:solidFill>
                <a:latin typeface="Calibri" panose="020F0502020204030204"/>
              </a:rPr>
              <a:t>(adj)</a:t>
            </a:r>
            <a:endParaRPr lang="vi-VN" sz="10800" b="1" dirty="0">
              <a:solidFill>
                <a:srgbClr val="AD4F0F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74659" y="4633514"/>
            <a:ext cx="45175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371600"/>
            <a:r>
              <a:rPr lang="en-US" sz="6600" b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/hɒˈspɪtəbl/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229587" y="5787675"/>
            <a:ext cx="45175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371600"/>
            <a:r>
              <a:rPr lang="en-US" sz="6600" b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/ˈhɒspɪtəbl/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14027" y="2308148"/>
            <a:ext cx="5872163" cy="6500813"/>
          </a:xfrm>
          <a:prstGeom prst="rect">
            <a:avLst/>
          </a:prstGeom>
        </p:spPr>
      </p:pic>
      <p:pic>
        <p:nvPicPr>
          <p:cNvPr id="4" name="hospitable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0601" y="4778453"/>
            <a:ext cx="914400" cy="914400"/>
          </a:xfrm>
          <a:prstGeom prst="rect">
            <a:avLst/>
          </a:prstGeom>
        </p:spPr>
      </p:pic>
      <p:pic>
        <p:nvPicPr>
          <p:cNvPr id="5" name="hospitable__gb_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0601" y="590755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82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730601" y="31265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65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751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3494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4180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2266" y="7318863"/>
            <a:ext cx="7811033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6000">
                <a:solidFill>
                  <a:prstClr val="black"/>
                </a:solidFill>
                <a:latin typeface="Calibri" panose="020F0502020204030204"/>
              </a:rPr>
              <a:t> attractive, beautiful</a:t>
            </a: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8465" y="2089820"/>
            <a:ext cx="11613800" cy="1634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/>
          <a:p>
            <a:pPr algn="ctr" defTabSz="1371600">
              <a:lnSpc>
                <a:spcPct val="90000"/>
              </a:lnSpc>
              <a:spcBef>
                <a:spcPts val="1500"/>
              </a:spcBef>
            </a:pPr>
            <a:r>
              <a:rPr lang="en-US" sz="12000" b="1">
                <a:solidFill>
                  <a:srgbClr val="AD4F0F"/>
                </a:solidFill>
                <a:latin typeface="Calibri" panose="020F0502020204030204"/>
              </a:rPr>
              <a:t>picturesque</a:t>
            </a:r>
            <a:r>
              <a:rPr lang="en-US" sz="10800" b="1">
                <a:solidFill>
                  <a:srgbClr val="AD4F0F"/>
                </a:solidFill>
                <a:latin typeface="Calibri" panose="020F0502020204030204"/>
              </a:rPr>
              <a:t> </a:t>
            </a:r>
            <a:r>
              <a:rPr lang="en-US" sz="9900" b="1">
                <a:solidFill>
                  <a:srgbClr val="AD4F0F"/>
                </a:solidFill>
                <a:latin typeface="Calibri" panose="020F0502020204030204"/>
              </a:rPr>
              <a:t>(adj)</a:t>
            </a:r>
            <a:endParaRPr lang="vi-VN" sz="10800" b="1" dirty="0">
              <a:solidFill>
                <a:srgbClr val="AD4F0F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84081" y="4981472"/>
            <a:ext cx="492077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371600"/>
            <a:r>
              <a:rPr lang="en-US" sz="6600" b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/ˌpɪktʃəˈresk/</a:t>
            </a:r>
          </a:p>
        </p:txBody>
      </p:sp>
      <p:pic>
        <p:nvPicPr>
          <p:cNvPr id="17" name="Hình ảnh 1">
            <a:extLst>
              <a:ext uri="{FF2B5EF4-FFF2-40B4-BE49-F238E27FC236}">
                <a16:creationId xmlns:a16="http://schemas.microsoft.com/office/drawing/2014/main" id="{B8C2DA35-45B6-B401-3CE1-5BF8408332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2534" y="4114800"/>
            <a:ext cx="7084061" cy="5314950"/>
          </a:xfrm>
          <a:prstGeom prst="rect">
            <a:avLst/>
          </a:prstGeom>
        </p:spPr>
      </p:pic>
      <p:pic>
        <p:nvPicPr>
          <p:cNvPr id="4" name="picturesque__gb_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7865" y="510135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81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9" name="Round Single Corner Rectangle 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" name="Round Single Corner Rectangle 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" name="Round Single Corner Rectangle 1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49651" y="32773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graphicFrame>
        <p:nvGraphicFramePr>
          <p:cNvPr id="4" name="Bảng 3">
            <a:extLst>
              <a:ext uri="{FF2B5EF4-FFF2-40B4-BE49-F238E27FC236}">
                <a16:creationId xmlns:a16="http://schemas.microsoft.com/office/drawing/2014/main" id="{3E78E500-E0A1-8A4D-EA87-EDEB0364EA12}"/>
              </a:ext>
            </a:extLst>
          </p:cNvPr>
          <p:cNvGraphicFramePr>
            <a:graphicFrameLocks noGrp="1"/>
          </p:cNvGraphicFramePr>
          <p:nvPr/>
        </p:nvGraphicFramePr>
        <p:xfrm>
          <a:off x="2454457" y="2405755"/>
          <a:ext cx="14458521" cy="700599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245709">
                  <a:extLst>
                    <a:ext uri="{9D8B030D-6E8A-4147-A177-3AD203B41FA5}">
                      <a16:colId xmlns:a16="http://schemas.microsoft.com/office/drawing/2014/main" val="3689246342"/>
                    </a:ext>
                  </a:extLst>
                </a:gridCol>
                <a:gridCol w="4015724">
                  <a:extLst>
                    <a:ext uri="{9D8B030D-6E8A-4147-A177-3AD203B41FA5}">
                      <a16:colId xmlns:a16="http://schemas.microsoft.com/office/drawing/2014/main" val="2609133624"/>
                    </a:ext>
                  </a:extLst>
                </a:gridCol>
                <a:gridCol w="5197088">
                  <a:extLst>
                    <a:ext uri="{9D8B030D-6E8A-4147-A177-3AD203B41FA5}">
                      <a16:colId xmlns:a16="http://schemas.microsoft.com/office/drawing/2014/main" val="1921992061"/>
                    </a:ext>
                  </a:extLst>
                </a:gridCol>
              </a:tblGrid>
              <a:tr h="8911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200" b="1">
                          <a:solidFill>
                            <a:schemeClr val="bg1"/>
                          </a:solidFill>
                          <a:effectLst/>
                        </a:rPr>
                        <a:t>New words</a:t>
                      </a:r>
                      <a:endParaRPr lang="vi-VN" sz="4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293" marR="54293" marT="107633" marB="107633" anchor="ctr">
                    <a:solidFill>
                      <a:srgbClr val="EF4B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200" b="1" dirty="0">
                          <a:solidFill>
                            <a:schemeClr val="bg1"/>
                          </a:solidFill>
                          <a:effectLst/>
                        </a:rPr>
                        <a:t>Pronunciation</a:t>
                      </a:r>
                      <a:endParaRPr lang="vi-VN" sz="4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293" marR="54293" marT="107633" marB="107633" anchor="ctr">
                    <a:solidFill>
                      <a:srgbClr val="EF4B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200" b="1" dirty="0">
                          <a:solidFill>
                            <a:schemeClr val="bg1"/>
                          </a:solidFill>
                          <a:effectLst/>
                        </a:rPr>
                        <a:t>Vietnamese</a:t>
                      </a:r>
                      <a:r>
                        <a:rPr lang="vi-VN" sz="42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vi-VN" sz="3600" b="1" dirty="0">
                          <a:solidFill>
                            <a:schemeClr val="bg1"/>
                          </a:solidFill>
                          <a:effectLst/>
                        </a:rPr>
                        <a:t>equivalent  </a:t>
                      </a:r>
                      <a:endParaRPr lang="vi-VN" sz="4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293" marR="54293" marT="107633" marB="107633" anchor="ctr">
                    <a:solidFill>
                      <a:srgbClr val="EF4B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241353"/>
                  </a:ext>
                </a:extLst>
              </a:tr>
              <a:tr h="995661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cattle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07633" marR="10763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ˈkæt(ə)l/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vi-VN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gia </a:t>
                      </a: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úc 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514384"/>
                  </a:ext>
                </a:extLst>
              </a:tr>
              <a:tr h="891119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poultry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(n) 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07633" marR="10763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ˈpəʊltri/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gia 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cầm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670713"/>
                  </a:ext>
                </a:extLst>
              </a:tr>
              <a:tr h="891119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crop 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07633" marR="10763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krɒp/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hoa 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màu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482339"/>
                  </a:ext>
                </a:extLst>
              </a:tr>
              <a:tr h="891119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vast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adj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07633" marR="10763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vɑːst/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mênh 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mông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6484265"/>
                  </a:ext>
                </a:extLst>
              </a:tr>
              <a:tr h="1554576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hospitable (adj)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07633" marR="10763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/hɒˈspɪtəbl/</a:t>
                      </a:r>
                    </a:p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vi-VN" sz="4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/ˈhɒspɪtəbl/</a:t>
                      </a: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hiếu 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khác</a:t>
                      </a: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707691"/>
                  </a:ext>
                </a:extLst>
              </a:tr>
              <a:tr h="891119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 picturesque (adj)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07633" marR="10763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/ˌ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pɪktʃəˈresk/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4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đẹp </a:t>
                      </a:r>
                      <a:r>
                        <a:rPr lang="en-US" sz="4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như tranh vẽ</a:t>
                      </a:r>
                      <a:endParaRPr lang="vi-VN" sz="4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4293" marR="54293" marT="107633" marB="107633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7847285"/>
                  </a:ext>
                </a:extLst>
              </a:tr>
            </a:tbl>
          </a:graphicData>
        </a:graphic>
      </p:graphicFrame>
      <p:pic>
        <p:nvPicPr>
          <p:cNvPr id="12" name="cattle__gb_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40056" y="3319107"/>
            <a:ext cx="914400" cy="914400"/>
          </a:xfrm>
          <a:prstGeom prst="rect">
            <a:avLst/>
          </a:prstGeom>
        </p:spPr>
      </p:pic>
      <p:pic>
        <p:nvPicPr>
          <p:cNvPr id="13" name="crop__gb_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19086" y="5154341"/>
            <a:ext cx="914400" cy="914400"/>
          </a:xfrm>
          <a:prstGeom prst="rect">
            <a:avLst/>
          </a:prstGeom>
        </p:spPr>
      </p:pic>
      <p:pic>
        <p:nvPicPr>
          <p:cNvPr id="14" name="poultry__gb_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40056" y="4265594"/>
            <a:ext cx="914400" cy="914400"/>
          </a:xfrm>
          <a:prstGeom prst="rect">
            <a:avLst/>
          </a:prstGeom>
        </p:spPr>
      </p:pic>
      <p:pic>
        <p:nvPicPr>
          <p:cNvPr id="15" name="vast__gb_1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40056" y="6092769"/>
            <a:ext cx="914400" cy="914400"/>
          </a:xfrm>
          <a:prstGeom prst="rect">
            <a:avLst/>
          </a:prstGeom>
        </p:spPr>
      </p:pic>
      <p:pic>
        <p:nvPicPr>
          <p:cNvPr id="16" name="hospitable__gb_1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40056" y="6983141"/>
            <a:ext cx="914400" cy="914400"/>
          </a:xfrm>
          <a:prstGeom prst="rect">
            <a:avLst/>
          </a:prstGeom>
        </p:spPr>
      </p:pic>
      <p:pic>
        <p:nvPicPr>
          <p:cNvPr id="17" name="hospitable__gb_2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19086" y="7762647"/>
            <a:ext cx="914400" cy="914400"/>
          </a:xfrm>
          <a:prstGeom prst="rect">
            <a:avLst/>
          </a:prstGeom>
        </p:spPr>
      </p:pic>
      <p:pic>
        <p:nvPicPr>
          <p:cNvPr id="18" name="picturesque__gb_2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19086" y="854215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1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7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09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28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693219" y="1898941"/>
            <a:ext cx="1094161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Circle the correct words to complete the sentences.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26480" y="1864937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 dirty="0">
              <a:solidFill>
                <a:srgbClr val="048DA4"/>
              </a:solidFill>
              <a:latin typeface="Calibri" panose="020F0502020204030204"/>
            </a:endParaRPr>
          </a:p>
        </p:txBody>
      </p:sp>
      <p:sp>
        <p:nvSpPr>
          <p:cNvPr id="2" name="TextBox 16">
            <a:extLst>
              <a:ext uri="{FF2B5EF4-FFF2-40B4-BE49-F238E27FC236}">
                <a16:creationId xmlns:a16="http://schemas.microsoft.com/office/drawing/2014/main" id="{1B113A39-FD56-C6BE-1AD3-D3643C2D06C9}"/>
              </a:ext>
            </a:extLst>
          </p:cNvPr>
          <p:cNvSpPr txBox="1"/>
          <p:nvPr/>
        </p:nvSpPr>
        <p:spPr>
          <a:xfrm>
            <a:off x="972763" y="1735400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vi-VN" sz="6000" b="1" dirty="0">
                <a:solidFill>
                  <a:prstClr val="white"/>
                </a:solidFill>
                <a:latin typeface="Myriad Pro" pitchFamily="34" charset="0"/>
              </a:rPr>
              <a:t>1</a:t>
            </a:r>
            <a:endParaRPr lang="en-US" sz="6000" b="1" dirty="0">
              <a:solidFill>
                <a:prstClr val="white"/>
              </a:solidFill>
              <a:latin typeface="Myriad Pro" pitchFamily="34" charset="0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7CCA15E0-B754-2E42-2C34-1BC0C07790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0888" y="3208571"/>
            <a:ext cx="277064" cy="96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vi-VN" altLang="vi-VN" sz="2700">
                <a:solidFill>
                  <a:prstClr val="black"/>
                </a:solidFill>
                <a:latin typeface="Arial" panose="020B0604020202020204" pitchFamily="34" charset="0"/>
              </a:rPr>
            </a:br>
            <a:endParaRPr lang="vi-VN" altLang="vi-VN" sz="2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031D8DD-1F0E-DF29-916C-73D2D9948659}"/>
              </a:ext>
            </a:extLst>
          </p:cNvPr>
          <p:cNvSpPr txBox="1"/>
          <p:nvPr/>
        </p:nvSpPr>
        <p:spPr>
          <a:xfrm>
            <a:off x="416903" y="2990529"/>
            <a:ext cx="17741976" cy="662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lnSpc>
                <a:spcPct val="150000"/>
              </a:lnSpc>
            </a:pPr>
            <a:r>
              <a:rPr lang="en-US" sz="4800" b="1" dirty="0">
                <a:solidFill>
                  <a:srgbClr val="F15637"/>
                </a:solidFill>
                <a:latin typeface="Calibri" panose="020F0502020204030204"/>
              </a:rPr>
              <a:t>1.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We helped the farmers herd </a:t>
            </a:r>
            <a:r>
              <a:rPr lang="en-US" sz="4800" dirty="0">
                <a:solidFill>
                  <a:srgbClr val="F15637"/>
                </a:solidFill>
                <a:latin typeface="Calibri" panose="020F0502020204030204"/>
              </a:rPr>
              <a:t>cattle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/ </a:t>
            </a:r>
            <a:r>
              <a:rPr lang="en-US" sz="4800" dirty="0">
                <a:solidFill>
                  <a:srgbClr val="F15637"/>
                </a:solidFill>
                <a:latin typeface="Calibri" panose="020F0502020204030204"/>
              </a:rPr>
              <a:t>poultry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  <a:p>
            <a:pPr defTabSz="1371600">
              <a:lnSpc>
                <a:spcPct val="150000"/>
              </a:lnSpc>
            </a:pPr>
            <a:r>
              <a:rPr lang="en-US" sz="4800" b="1" dirty="0">
                <a:solidFill>
                  <a:srgbClr val="F15637"/>
                </a:solidFill>
                <a:latin typeface="Calibri" panose="020F0502020204030204"/>
              </a:rPr>
              <a:t>2.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They are helping their parents pick </a:t>
            </a:r>
            <a:r>
              <a:rPr lang="en-US" sz="4800" dirty="0">
                <a:solidFill>
                  <a:srgbClr val="F15637"/>
                </a:solidFill>
                <a:latin typeface="Calibri" panose="020F0502020204030204"/>
              </a:rPr>
              <a:t>plants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/ </a:t>
            </a:r>
            <a:r>
              <a:rPr lang="en-US" sz="4800" dirty="0">
                <a:solidFill>
                  <a:srgbClr val="F15637"/>
                </a:solidFill>
                <a:latin typeface="Calibri" panose="020F0502020204030204"/>
              </a:rPr>
              <a:t>fruit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in the orchard.</a:t>
            </a:r>
          </a:p>
          <a:p>
            <a:pPr defTabSz="1371600">
              <a:lnSpc>
                <a:spcPct val="150000"/>
              </a:lnSpc>
            </a:pPr>
            <a:r>
              <a:rPr lang="en-US" sz="4800" b="1" dirty="0">
                <a:solidFill>
                  <a:srgbClr val="F15637"/>
                </a:solidFill>
                <a:latin typeface="Calibri" panose="020F0502020204030204"/>
              </a:rPr>
              <a:t>3</a:t>
            </a:r>
            <a:r>
              <a:rPr lang="en-US" sz="4800" b="1">
                <a:solidFill>
                  <a:srgbClr val="F15637"/>
                </a:solidFill>
                <a:latin typeface="Calibri" panose="020F0502020204030204"/>
              </a:rPr>
              <a:t>.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 At 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harvest time farmers are busy cutting and collecting </a:t>
            </a:r>
            <a:r>
              <a:rPr lang="en-US" sz="4800" dirty="0">
                <a:solidFill>
                  <a:srgbClr val="F15637"/>
                </a:solidFill>
                <a:latin typeface="Calibri" panose="020F0502020204030204"/>
              </a:rPr>
              <a:t>food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/ </a:t>
            </a:r>
            <a:r>
              <a:rPr lang="en-US" sz="4800" dirty="0">
                <a:solidFill>
                  <a:srgbClr val="F15637"/>
                </a:solidFill>
                <a:latin typeface="Calibri" panose="020F0502020204030204"/>
              </a:rPr>
              <a:t>crops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  <a:p>
            <a:pPr defTabSz="1371600">
              <a:lnSpc>
                <a:spcPct val="150000"/>
              </a:lnSpc>
            </a:pPr>
            <a:r>
              <a:rPr lang="en-US" sz="4800" b="1" dirty="0">
                <a:solidFill>
                  <a:srgbClr val="F15637"/>
                </a:solidFill>
                <a:latin typeface="Calibri" panose="020F0502020204030204"/>
              </a:rPr>
              <a:t>4.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The driver </a:t>
            </a:r>
            <a:r>
              <a:rPr lang="en-US" sz="4800" dirty="0">
                <a:solidFill>
                  <a:srgbClr val="F15637"/>
                </a:solidFill>
                <a:latin typeface="Calibri" panose="020F0502020204030204"/>
              </a:rPr>
              <a:t>loaded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/ </a:t>
            </a:r>
            <a:r>
              <a:rPr lang="en-US" sz="4800" dirty="0">
                <a:solidFill>
                  <a:srgbClr val="F15637"/>
                </a:solidFill>
                <a:latin typeface="Calibri" panose="020F0502020204030204"/>
              </a:rPr>
              <a:t>unloaded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the rice from the back of the truck.</a:t>
            </a:r>
          </a:p>
          <a:p>
            <a:pPr defTabSz="1371600">
              <a:lnSpc>
                <a:spcPct val="150000"/>
              </a:lnSpc>
            </a:pPr>
            <a:r>
              <a:rPr lang="en-US" sz="4800" b="1" dirty="0">
                <a:solidFill>
                  <a:srgbClr val="F15637"/>
                </a:solidFill>
                <a:latin typeface="Calibri" panose="020F0502020204030204"/>
              </a:rPr>
              <a:t>5.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People here live by </a:t>
            </a:r>
            <a:r>
              <a:rPr lang="en-US" sz="4800" dirty="0">
                <a:solidFill>
                  <a:srgbClr val="F15637"/>
                </a:solidFill>
                <a:latin typeface="Calibri" panose="020F0502020204030204"/>
              </a:rPr>
              <a:t>catching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/ </a:t>
            </a:r>
            <a:r>
              <a:rPr lang="en-US" sz="4800" dirty="0">
                <a:solidFill>
                  <a:srgbClr val="F15637"/>
                </a:solidFill>
                <a:latin typeface="Calibri" panose="020F0502020204030204"/>
              </a:rPr>
              <a:t>holding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fish from nearby 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lakes </a:t>
            </a:r>
          </a:p>
          <a:p>
            <a:pPr defTabSz="1371600">
              <a:lnSpc>
                <a:spcPct val="150000"/>
              </a:lnSpc>
            </a:pP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     and 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ponds.</a:t>
            </a:r>
            <a:endParaRPr lang="vi-VN" sz="48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" name="Hình Bầu dục 3">
            <a:extLst>
              <a:ext uri="{FF2B5EF4-FFF2-40B4-BE49-F238E27FC236}">
                <a16:creationId xmlns:a16="http://schemas.microsoft.com/office/drawing/2014/main" id="{F06225CA-B0C5-5A34-CBFB-57C241BD1D47}"/>
              </a:ext>
            </a:extLst>
          </p:cNvPr>
          <p:cNvSpPr/>
          <p:nvPr/>
        </p:nvSpPr>
        <p:spPr>
          <a:xfrm>
            <a:off x="8189392" y="3316365"/>
            <a:ext cx="1543694" cy="753909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7" name="Hình Bầu dục 6">
            <a:extLst>
              <a:ext uri="{FF2B5EF4-FFF2-40B4-BE49-F238E27FC236}">
                <a16:creationId xmlns:a16="http://schemas.microsoft.com/office/drawing/2014/main" id="{D65CDE84-D3FB-9150-3F85-69B6ECADD2A2}"/>
              </a:ext>
            </a:extLst>
          </p:cNvPr>
          <p:cNvSpPr/>
          <p:nvPr/>
        </p:nvSpPr>
        <p:spPr>
          <a:xfrm>
            <a:off x="11780180" y="4396112"/>
            <a:ext cx="1276398" cy="753909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9" name="Hình Bầu dục 8">
            <a:extLst>
              <a:ext uri="{FF2B5EF4-FFF2-40B4-BE49-F238E27FC236}">
                <a16:creationId xmlns:a16="http://schemas.microsoft.com/office/drawing/2014/main" id="{BBDDAF5C-A8B3-8B56-4471-D7E12B028983}"/>
              </a:ext>
            </a:extLst>
          </p:cNvPr>
          <p:cNvSpPr/>
          <p:nvPr/>
        </p:nvSpPr>
        <p:spPr>
          <a:xfrm>
            <a:off x="16434742" y="5557607"/>
            <a:ext cx="1366787" cy="753909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7" name="Hình Bầu dục 16">
            <a:extLst>
              <a:ext uri="{FF2B5EF4-FFF2-40B4-BE49-F238E27FC236}">
                <a16:creationId xmlns:a16="http://schemas.microsoft.com/office/drawing/2014/main" id="{4A469129-2544-CA9D-3544-1138475B0C63}"/>
              </a:ext>
            </a:extLst>
          </p:cNvPr>
          <p:cNvSpPr/>
          <p:nvPr/>
        </p:nvSpPr>
        <p:spPr>
          <a:xfrm>
            <a:off x="5937059" y="6528290"/>
            <a:ext cx="2529935" cy="8824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5" name="Hình Bầu dục 24">
            <a:extLst>
              <a:ext uri="{FF2B5EF4-FFF2-40B4-BE49-F238E27FC236}">
                <a16:creationId xmlns:a16="http://schemas.microsoft.com/office/drawing/2014/main" id="{0863D969-F37F-2467-BC22-4ABCC54824B4}"/>
              </a:ext>
            </a:extLst>
          </p:cNvPr>
          <p:cNvSpPr/>
          <p:nvPr/>
        </p:nvSpPr>
        <p:spPr>
          <a:xfrm>
            <a:off x="5897495" y="7680719"/>
            <a:ext cx="2252333" cy="88677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9651" y="32773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7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6" name="Round Single Corner Rectangle 1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797507" y="1696716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srgbClr val="048DA4"/>
              </a:solidFill>
              <a:latin typeface="Calibri" panose="020F050202020403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1416" y="1742857"/>
            <a:ext cx="1169743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Match the following adjectives with </a:t>
            </a:r>
            <a:r>
              <a:rPr lang="en-US" sz="3600" b="1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their definitions. </a:t>
            </a:r>
            <a:endParaRPr lang="en-US" sz="3600" b="1" dirty="0">
              <a:solidFill>
                <a:prstClr val="black"/>
              </a:solidFill>
              <a:effectLst>
                <a:glow rad="88900">
                  <a:prstClr val="white"/>
                </a:glow>
              </a:effectLst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4413" y="1522423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20F24E6-7C4C-6E6D-D5A1-B8B84E32C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9926" y="3791977"/>
            <a:ext cx="277064" cy="96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vi-VN" altLang="vi-VN" sz="2700">
                <a:solidFill>
                  <a:prstClr val="black"/>
                </a:solidFill>
                <a:latin typeface="Arial" panose="020B0604020202020204" pitchFamily="34" charset="0"/>
              </a:rPr>
            </a:br>
            <a:endParaRPr lang="vi-VN" altLang="vi-VN" sz="2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49651" y="32773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023716" y="2547950"/>
          <a:ext cx="9135164" cy="715097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135164">
                  <a:extLst>
                    <a:ext uri="{9D8B030D-6E8A-4147-A177-3AD203B41FA5}">
                      <a16:colId xmlns:a16="http://schemas.microsoft.com/office/drawing/2014/main" val="1956528860"/>
                    </a:ext>
                  </a:extLst>
                </a:gridCol>
              </a:tblGrid>
              <a:tr h="1495425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4200" b="1">
                          <a:solidFill>
                            <a:srgbClr val="0070C0"/>
                          </a:solidFill>
                          <a:effectLst/>
                        </a:rPr>
                        <a:t>a.</a:t>
                      </a:r>
                      <a:r>
                        <a:rPr lang="en-US" sz="4200">
                          <a:effectLst/>
                        </a:rPr>
                        <a:t> pretty, especially in a way that looks old-fashioned </a:t>
                      </a:r>
                      <a:endParaRPr lang="en-US" sz="4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7633" marR="107633" marT="107633" marB="10763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235291"/>
                  </a:ext>
                </a:extLst>
              </a:tr>
              <a:tr h="1169268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4200" b="1">
                          <a:solidFill>
                            <a:srgbClr val="0070C0"/>
                          </a:solidFill>
                          <a:effectLst/>
                        </a:rPr>
                        <a:t>b.</a:t>
                      </a:r>
                      <a:r>
                        <a:rPr lang="en-US" sz="4200">
                          <a:effectLst/>
                        </a:rPr>
                        <a:t> having something near or around</a:t>
                      </a:r>
                      <a:endParaRPr lang="en-US" sz="4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7633" marR="107633" marT="107633" marB="10763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3746550"/>
                  </a:ext>
                </a:extLst>
              </a:tr>
              <a:tr h="1495425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4200" b="1">
                          <a:solidFill>
                            <a:srgbClr val="0070C0"/>
                          </a:solidFill>
                          <a:effectLst/>
                        </a:rPr>
                        <a:t>c.</a:t>
                      </a:r>
                      <a:r>
                        <a:rPr lang="en-US" sz="4200">
                          <a:effectLst/>
                        </a:rPr>
                        <a:t> extremely large in area, size, amount, etc. </a:t>
                      </a:r>
                      <a:endParaRPr lang="en-US" sz="4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7633" marR="107633" marT="107633" marB="10763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4842286"/>
                  </a:ext>
                </a:extLst>
              </a:tr>
              <a:tr h="1495425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4200" b="1">
                          <a:solidFill>
                            <a:srgbClr val="0070C0"/>
                          </a:solidFill>
                          <a:effectLst/>
                        </a:rPr>
                        <a:t>d.</a:t>
                      </a:r>
                      <a:r>
                        <a:rPr lang="en-US" sz="4200">
                          <a:effectLst/>
                        </a:rPr>
                        <a:t> pleased to welcome guests; generous and friendly to visitors </a:t>
                      </a:r>
                      <a:endParaRPr lang="en-US" sz="4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7633" marR="107633" marT="107633" marB="10763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9325175"/>
                  </a:ext>
                </a:extLst>
              </a:tr>
              <a:tr h="1495425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4200" b="1">
                          <a:solidFill>
                            <a:srgbClr val="0070C0"/>
                          </a:solidFill>
                          <a:effectLst/>
                        </a:rPr>
                        <a:t>e.</a:t>
                      </a:r>
                      <a:r>
                        <a:rPr lang="en-US" sz="4200">
                          <a:effectLst/>
                        </a:rPr>
                        <a:t> having received good or thorough training </a:t>
                      </a:r>
                      <a:endParaRPr lang="en-US" sz="4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7633" marR="107633" marT="107633" marB="10763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452919"/>
                  </a:ext>
                </a:extLst>
              </a:tr>
            </a:tbl>
          </a:graphicData>
        </a:graphic>
      </p:graphicFrame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/>
          <a:srcRect l="2063" t="59310" r="7562" b="23693"/>
          <a:stretch/>
        </p:blipFill>
        <p:spPr>
          <a:xfrm>
            <a:off x="154820" y="4445628"/>
            <a:ext cx="3936834" cy="86754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/>
          <a:srcRect l="2313" t="8598" r="5322" b="72678"/>
          <a:stretch/>
        </p:blipFill>
        <p:spPr>
          <a:xfrm>
            <a:off x="156180" y="3175375"/>
            <a:ext cx="3903702" cy="92714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/>
          <a:srcRect l="2086" t="71307" r="2967" b="3070"/>
          <a:stretch/>
        </p:blipFill>
        <p:spPr>
          <a:xfrm>
            <a:off x="154822" y="6924201"/>
            <a:ext cx="3904937" cy="99849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/>
          <a:srcRect l="1990" t="9682" r="6470" b="66998"/>
          <a:stretch/>
        </p:blipFill>
        <p:spPr>
          <a:xfrm>
            <a:off x="154821" y="5650248"/>
            <a:ext cx="3932532" cy="9426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913" y="8259712"/>
            <a:ext cx="3925737" cy="87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25795 0.2273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0.26393 0.2534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0" y="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0.26406 0.2747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03" y="1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22222E-6 L 0.26472 -0.27662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29" y="-1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0.25873 -0.5247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30" y="-2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749189" y="2096121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srgbClr val="048DA4"/>
              </a:solidFill>
              <a:latin typeface="Calibri" panose="020F050202020403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4621" y="2093911"/>
            <a:ext cx="1031027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Complete the sentences with the words </a:t>
            </a:r>
            <a:r>
              <a:rPr lang="en-US" sz="3600" b="1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from 2. </a:t>
            </a:r>
            <a:endParaRPr lang="en-US" sz="3600" b="1" dirty="0">
              <a:solidFill>
                <a:prstClr val="black"/>
              </a:solidFill>
              <a:effectLst>
                <a:glow rad="88900">
                  <a:prstClr val="white"/>
                </a:glow>
              </a:effectLst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0894" y="1932115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C87722-B88C-4242-BBAB-786B74455F27}"/>
              </a:ext>
            </a:extLst>
          </p:cNvPr>
          <p:cNvSpPr txBox="1"/>
          <p:nvPr/>
        </p:nvSpPr>
        <p:spPr>
          <a:xfrm>
            <a:off x="504200" y="3315891"/>
            <a:ext cx="17654679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/>
            <a:r>
              <a:rPr lang="en-US" sz="4800" b="1">
                <a:solidFill>
                  <a:srgbClr val="F15637"/>
                </a:solidFill>
                <a:latin typeface="Calibri" panose="020F0502020204030204"/>
              </a:rPr>
              <a:t>1.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 The 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local people are kind 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and __________ 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to 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visitors.</a:t>
            </a:r>
          </a:p>
          <a:p>
            <a:pPr defTabSz="1371600"/>
            <a:endParaRPr lang="en-US" sz="15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b="1" dirty="0">
                <a:solidFill>
                  <a:srgbClr val="F15637"/>
                </a:solidFill>
                <a:latin typeface="Calibri" panose="020F0502020204030204"/>
              </a:rPr>
              <a:t>2.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Our factory needs a lot 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of ____________ workers.</a:t>
            </a:r>
          </a:p>
          <a:p>
            <a:pPr defTabSz="1371600"/>
            <a:endParaRPr lang="en-US" sz="15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b="1" dirty="0">
                <a:solidFill>
                  <a:srgbClr val="F15637"/>
                </a:solidFill>
                <a:latin typeface="Calibri" panose="020F0502020204030204"/>
              </a:rPr>
              <a:t>3.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While travelling up the mountain, people always stop and take 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photos of the ___________ scenery.</a:t>
            </a:r>
          </a:p>
          <a:p>
            <a:pPr defTabSz="1371600"/>
            <a:endParaRPr lang="en-US" sz="150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b="1">
                <a:solidFill>
                  <a:srgbClr val="F15637"/>
                </a:solidFill>
                <a:latin typeface="Calibri" panose="020F0502020204030204"/>
              </a:rPr>
              <a:t>4</a:t>
            </a:r>
            <a:r>
              <a:rPr lang="en-US" sz="4800" b="1" dirty="0">
                <a:solidFill>
                  <a:srgbClr val="F15637"/>
                </a:solidFill>
                <a:latin typeface="Calibri" panose="020F0502020204030204"/>
              </a:rPr>
              <a:t>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The Sahara is 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a ______ 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desert that covers parts of eleven countries in Northern 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Africa.</a:t>
            </a:r>
          </a:p>
          <a:p>
            <a:pPr defTabSz="1371600"/>
            <a:endParaRPr lang="en-US" sz="15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/>
            <a:r>
              <a:rPr lang="en-US" sz="4800" b="1" dirty="0">
                <a:solidFill>
                  <a:srgbClr val="F15637"/>
                </a:solidFill>
                <a:latin typeface="Calibri" panose="020F0502020204030204"/>
              </a:rPr>
              <a:t>5.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 The lake 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is _____________ 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by a lot of trees.</a:t>
            </a: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F5F98E21-F493-9AD9-D2EF-174EF0B523FD}"/>
              </a:ext>
            </a:extLst>
          </p:cNvPr>
          <p:cNvSpPr txBox="1"/>
          <p:nvPr/>
        </p:nvSpPr>
        <p:spPr>
          <a:xfrm>
            <a:off x="8684480" y="3344360"/>
            <a:ext cx="34587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/>
            <a:r>
              <a:rPr lang="en-US" sz="4800">
                <a:solidFill>
                  <a:srgbClr val="EF4B66"/>
                </a:solidFill>
                <a:latin typeface="Calibri" panose="020F0502020204030204"/>
              </a:rPr>
              <a:t>hospitable</a:t>
            </a:r>
            <a:endParaRPr lang="vi-VN" sz="4800" dirty="0">
              <a:solidFill>
                <a:srgbClr val="EF4B66"/>
              </a:solidFill>
              <a:latin typeface="Arial" panose="020B0604020202020204" pitchFamily="34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280029B3-452C-7FFF-3912-FBBD8292F1E2}"/>
              </a:ext>
            </a:extLst>
          </p:cNvPr>
          <p:cNvSpPr txBox="1"/>
          <p:nvPr/>
        </p:nvSpPr>
        <p:spPr>
          <a:xfrm>
            <a:off x="7868810" y="4332359"/>
            <a:ext cx="37497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/>
            <a:r>
              <a:rPr lang="en-US" sz="4800">
                <a:solidFill>
                  <a:srgbClr val="EF4B66"/>
                </a:solidFill>
                <a:latin typeface="Calibri" panose="020F0502020204030204"/>
              </a:rPr>
              <a:t>well-trained</a:t>
            </a:r>
            <a:endParaRPr lang="vi-VN" sz="4800" dirty="0">
              <a:solidFill>
                <a:srgbClr val="EF4B66"/>
              </a:solidFill>
              <a:latin typeface="Arial" panose="020B0604020202020204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02DD1CB4-6EDF-4306-5EDE-D597531B6D27}"/>
              </a:ext>
            </a:extLst>
          </p:cNvPr>
          <p:cNvSpPr txBox="1"/>
          <p:nvPr/>
        </p:nvSpPr>
        <p:spPr>
          <a:xfrm>
            <a:off x="4151501" y="5993547"/>
            <a:ext cx="37173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/>
            <a:r>
              <a:rPr lang="en-US" sz="4800">
                <a:solidFill>
                  <a:srgbClr val="EF4B66"/>
                </a:solidFill>
                <a:latin typeface="Calibri" panose="020F0502020204030204"/>
              </a:rPr>
              <a:t>picturesque</a:t>
            </a:r>
            <a:endParaRPr lang="vi-VN" sz="4800" dirty="0">
              <a:solidFill>
                <a:srgbClr val="EF4B66"/>
              </a:solidFill>
              <a:latin typeface="Arial" panose="020B0604020202020204" pitchFamily="34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93730033-D60B-B199-BA84-0680ABAA2A09}"/>
              </a:ext>
            </a:extLst>
          </p:cNvPr>
          <p:cNvSpPr txBox="1"/>
          <p:nvPr/>
        </p:nvSpPr>
        <p:spPr>
          <a:xfrm>
            <a:off x="5191559" y="6986155"/>
            <a:ext cx="19000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/>
            <a:r>
              <a:rPr lang="en-US" sz="4800">
                <a:solidFill>
                  <a:srgbClr val="EF4B66"/>
                </a:solidFill>
                <a:latin typeface="Calibri" panose="020F0502020204030204"/>
              </a:rPr>
              <a:t>vast</a:t>
            </a:r>
            <a:endParaRPr lang="vi-VN" sz="4800" dirty="0">
              <a:solidFill>
                <a:srgbClr val="EF4B66"/>
              </a:solidFill>
              <a:latin typeface="Arial" panose="020B060402020202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5296883E-3DB8-87E8-F5E4-29AF33D5238D}"/>
              </a:ext>
            </a:extLst>
          </p:cNvPr>
          <p:cNvSpPr txBox="1"/>
          <p:nvPr/>
        </p:nvSpPr>
        <p:spPr>
          <a:xfrm>
            <a:off x="4236568" y="8624637"/>
            <a:ext cx="36322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/>
            <a:r>
              <a:rPr lang="en-US" sz="4800">
                <a:solidFill>
                  <a:srgbClr val="EF4B66"/>
                </a:solidFill>
                <a:latin typeface="Calibri" panose="020F0502020204030204"/>
              </a:rPr>
              <a:t>surrounded</a:t>
            </a:r>
            <a:endParaRPr lang="vi-VN" sz="4800" dirty="0">
              <a:solidFill>
                <a:srgbClr val="EF4B66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9651" y="32773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171566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79624" y="1770537"/>
            <a:ext cx="15528753" cy="6357350"/>
            <a:chOff x="0" y="0"/>
            <a:chExt cx="4089877" cy="167436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89877" cy="1674364"/>
            </a:xfrm>
            <a:custGeom>
              <a:avLst/>
              <a:gdLst/>
              <a:ahLst/>
              <a:cxnLst/>
              <a:rect l="l" t="t" r="r" b="b"/>
              <a:pathLst>
                <a:path w="4089877" h="1674364">
                  <a:moveTo>
                    <a:pt x="0" y="0"/>
                  </a:moveTo>
                  <a:lnTo>
                    <a:pt x="4089877" y="0"/>
                  </a:lnTo>
                  <a:lnTo>
                    <a:pt x="4089877" y="1674364"/>
                  </a:lnTo>
                  <a:lnTo>
                    <a:pt x="0" y="1674364"/>
                  </a:lnTo>
                  <a:close/>
                </a:path>
              </a:pathLst>
            </a:custGeom>
            <a:solidFill>
              <a:srgbClr val="F7F8F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4148915" y="4417373"/>
            <a:ext cx="9990170" cy="1309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79"/>
              </a:lnSpc>
              <a:spcBef>
                <a:spcPct val="0"/>
              </a:spcBef>
            </a:pPr>
            <a:r>
              <a:rPr lang="en-US" sz="7699">
                <a:solidFill>
                  <a:srgbClr val="A4885B"/>
                </a:solidFill>
                <a:latin typeface="League Spartan"/>
              </a:rPr>
              <a:t>PRONUNCIATION</a:t>
            </a:r>
          </a:p>
        </p:txBody>
      </p:sp>
      <p:sp>
        <p:nvSpPr>
          <p:cNvPr id="6" name="Freeform 6"/>
          <p:cNvSpPr/>
          <p:nvPr/>
        </p:nvSpPr>
        <p:spPr>
          <a:xfrm>
            <a:off x="15946396" y="2168379"/>
            <a:ext cx="3107581" cy="5561666"/>
          </a:xfrm>
          <a:custGeom>
            <a:avLst/>
            <a:gdLst/>
            <a:ahLst/>
            <a:cxnLst/>
            <a:rect l="l" t="t" r="r" b="b"/>
            <a:pathLst>
              <a:path w="3107581" h="5561666">
                <a:moveTo>
                  <a:pt x="0" y="0"/>
                </a:moveTo>
                <a:lnTo>
                  <a:pt x="3107581" y="0"/>
                </a:lnTo>
                <a:lnTo>
                  <a:pt x="3107581" y="5561666"/>
                </a:lnTo>
                <a:lnTo>
                  <a:pt x="0" y="55616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6220246" y="4725334"/>
            <a:ext cx="3107581" cy="5561666"/>
          </a:xfrm>
          <a:custGeom>
            <a:avLst/>
            <a:gdLst/>
            <a:ahLst/>
            <a:cxnLst/>
            <a:rect l="l" t="t" r="r" b="b"/>
            <a:pathLst>
              <a:path w="3107581" h="5561666">
                <a:moveTo>
                  <a:pt x="0" y="0"/>
                </a:moveTo>
                <a:lnTo>
                  <a:pt x="3107581" y="0"/>
                </a:lnTo>
                <a:lnTo>
                  <a:pt x="3107581" y="5561666"/>
                </a:lnTo>
                <a:lnTo>
                  <a:pt x="0" y="55616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>
            <a:off x="-1360148" y="2168379"/>
            <a:ext cx="3107581" cy="5561666"/>
          </a:xfrm>
          <a:custGeom>
            <a:avLst/>
            <a:gdLst/>
            <a:ahLst/>
            <a:cxnLst/>
            <a:rect l="l" t="t" r="r" b="b"/>
            <a:pathLst>
              <a:path w="3107581" h="5561666">
                <a:moveTo>
                  <a:pt x="3107581" y="0"/>
                </a:moveTo>
                <a:lnTo>
                  <a:pt x="0" y="0"/>
                </a:lnTo>
                <a:lnTo>
                  <a:pt x="0" y="5561666"/>
                </a:lnTo>
                <a:lnTo>
                  <a:pt x="3107581" y="5561666"/>
                </a:lnTo>
                <a:lnTo>
                  <a:pt x="310758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flipH="1">
            <a:off x="-1010426" y="4872143"/>
            <a:ext cx="3107581" cy="5561666"/>
          </a:xfrm>
          <a:custGeom>
            <a:avLst/>
            <a:gdLst/>
            <a:ahLst/>
            <a:cxnLst/>
            <a:rect l="l" t="t" r="r" b="b"/>
            <a:pathLst>
              <a:path w="3107581" h="5561666">
                <a:moveTo>
                  <a:pt x="3107581" y="0"/>
                </a:moveTo>
                <a:lnTo>
                  <a:pt x="0" y="0"/>
                </a:lnTo>
                <a:lnTo>
                  <a:pt x="0" y="5561666"/>
                </a:lnTo>
                <a:lnTo>
                  <a:pt x="3107581" y="5561666"/>
                </a:lnTo>
                <a:lnTo>
                  <a:pt x="310758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15" name="Round Single Corner Rectangle 14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647205" y="1981142"/>
            <a:ext cx="1362439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Listen and repeat the words. Pay attention to the sounds /ə/ and /</a:t>
            </a:r>
            <a:r>
              <a:rPr lang="en-US" sz="3600" b="1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ɪ/. </a:t>
            </a:r>
            <a:endParaRPr lang="en-US" sz="3600" b="1" dirty="0">
              <a:solidFill>
                <a:prstClr val="black"/>
              </a:solidFill>
              <a:effectLst>
                <a:glow rad="88900">
                  <a:prstClr val="white"/>
                </a:glow>
              </a:effectLst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64297" y="1936457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srgbClr val="048DA4"/>
              </a:solidFill>
              <a:latin typeface="Calibri" panose="020F050202020403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3475" y="1782497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43D9978-6802-177F-37C2-54A034C89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1363" y="4613509"/>
            <a:ext cx="277064" cy="96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vi-VN" altLang="vi-VN" sz="2700">
                <a:solidFill>
                  <a:prstClr val="black"/>
                </a:solidFill>
                <a:latin typeface="Arial" panose="020B0604020202020204" pitchFamily="34" charset="0"/>
              </a:rPr>
            </a:br>
            <a:endParaRPr lang="vi-VN" altLang="vi-VN" sz="2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id="{F122AC59-702B-F473-50BE-1F17B598739A}"/>
              </a:ext>
            </a:extLst>
          </p:cNvPr>
          <p:cNvSpPr txBox="1"/>
          <p:nvPr/>
        </p:nvSpPr>
        <p:spPr>
          <a:xfrm>
            <a:off x="730601" y="311498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  <a:endParaRPr lang="en-US" sz="5400" b="1" dirty="0">
              <a:solidFill>
                <a:prstClr val="black"/>
              </a:solidFill>
              <a:effectLst>
                <a:glow rad="88900">
                  <a:prstClr val="white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1198" y="3024521"/>
            <a:ext cx="11202794" cy="6667718"/>
          </a:xfrm>
          <a:prstGeom prst="rect">
            <a:avLst/>
          </a:prstGeom>
        </p:spPr>
      </p:pic>
      <p:pic>
        <p:nvPicPr>
          <p:cNvPr id="8" name="Track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464791" y="1981142"/>
            <a:ext cx="743714" cy="74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1156533" y="1978602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srgbClr val="048DA4"/>
              </a:solidFill>
              <a:latin typeface="Calibri" panose="020F050202020403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5124" y="1794386"/>
            <a:ext cx="14130588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Listen and </a:t>
            </a:r>
            <a:r>
              <a:rPr lang="en-US" sz="3600" b="1" dirty="0" err="1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practise</a:t>
            </a:r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 the sentences. Underline the bold words with /ə</a:t>
            </a:r>
            <a:r>
              <a:rPr lang="en-US" sz="3600" b="1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/, and circle </a:t>
            </a:r>
            <a:r>
              <a:rPr lang="en-US" sz="3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the bold words with /ɪ/.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43768" y="1824643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601" y="311498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074E32B-C6A6-18B2-F3B5-372E8543F4B0}"/>
              </a:ext>
            </a:extLst>
          </p:cNvPr>
          <p:cNvSpPr txBox="1"/>
          <p:nvPr/>
        </p:nvSpPr>
        <p:spPr>
          <a:xfrm>
            <a:off x="1107474" y="3080853"/>
            <a:ext cx="12277056" cy="6370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lnSpc>
                <a:spcPct val="200000"/>
              </a:lnSpc>
            </a:pPr>
            <a:r>
              <a:rPr lang="en-US" sz="4200" b="1" dirty="0">
                <a:solidFill>
                  <a:srgbClr val="F15637"/>
                </a:solidFill>
                <a:latin typeface="Calibri" panose="020F0502020204030204"/>
              </a:rPr>
              <a:t>1. 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There is a lot of </a:t>
            </a:r>
            <a:r>
              <a:rPr lang="en-US" sz="4200" b="1" dirty="0">
                <a:solidFill>
                  <a:prstClr val="black"/>
                </a:solidFill>
                <a:latin typeface="Calibri" panose="020F0502020204030204"/>
              </a:rPr>
              <a:t>water in 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the bottle.</a:t>
            </a:r>
          </a:p>
          <a:p>
            <a:pPr defTabSz="1371600">
              <a:lnSpc>
                <a:spcPct val="200000"/>
              </a:lnSpc>
            </a:pPr>
            <a:r>
              <a:rPr lang="en-US" sz="4200" b="1" dirty="0">
                <a:solidFill>
                  <a:srgbClr val="F15637"/>
                </a:solidFill>
                <a:latin typeface="Calibri" panose="020F0502020204030204"/>
              </a:rPr>
              <a:t>2. 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The </a:t>
            </a:r>
            <a:r>
              <a:rPr lang="en-US" sz="4200" b="1" dirty="0">
                <a:solidFill>
                  <a:prstClr val="black"/>
                </a:solidFill>
                <a:latin typeface="Calibri" panose="020F0502020204030204"/>
              </a:rPr>
              <a:t>farmers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here </a:t>
            </a:r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are </a:t>
            </a:r>
            <a:r>
              <a:rPr lang="en-US" sz="4200" b="1">
                <a:solidFill>
                  <a:prstClr val="black"/>
                </a:solidFill>
                <a:latin typeface="Calibri" panose="020F0502020204030204"/>
              </a:rPr>
              <a:t>hard-working</a:t>
            </a:r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.</a:t>
            </a:r>
            <a:endParaRPr lang="en-US" sz="42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>
              <a:lnSpc>
                <a:spcPct val="200000"/>
              </a:lnSpc>
            </a:pPr>
            <a:r>
              <a:rPr lang="en-US" sz="4200" b="1" dirty="0">
                <a:solidFill>
                  <a:srgbClr val="F15637"/>
                </a:solidFill>
                <a:latin typeface="Calibri" panose="020F0502020204030204"/>
              </a:rPr>
              <a:t>3.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They </a:t>
            </a:r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are </a:t>
            </a:r>
            <a:r>
              <a:rPr lang="en-US" sz="4200" b="1">
                <a:solidFill>
                  <a:prstClr val="black"/>
                </a:solidFill>
                <a:latin typeface="Calibri" panose="020F0502020204030204"/>
              </a:rPr>
              <a:t>picking </a:t>
            </a:r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fruits in the </a:t>
            </a:r>
            <a:r>
              <a:rPr lang="en-US" sz="4200" b="1">
                <a:solidFill>
                  <a:prstClr val="black"/>
                </a:solidFill>
                <a:latin typeface="Calibri" panose="020F0502020204030204"/>
              </a:rPr>
              <a:t>orchard</a:t>
            </a:r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.</a:t>
            </a:r>
            <a:endParaRPr lang="en-US" sz="4200" dirty="0">
              <a:solidFill>
                <a:prstClr val="black"/>
              </a:solidFill>
              <a:latin typeface="Calibri" panose="020F0502020204030204"/>
            </a:endParaRPr>
          </a:p>
          <a:p>
            <a:pPr defTabSz="1371600">
              <a:lnSpc>
                <a:spcPct val="200000"/>
              </a:lnSpc>
            </a:pPr>
            <a:r>
              <a:rPr lang="en-US" sz="4200" b="1" dirty="0">
                <a:solidFill>
                  <a:srgbClr val="F15637"/>
                </a:solidFill>
                <a:latin typeface="Calibri" panose="020F0502020204030204"/>
              </a:rPr>
              <a:t>4.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People in my </a:t>
            </a:r>
            <a:r>
              <a:rPr lang="en-US" sz="4200" b="1" dirty="0">
                <a:solidFill>
                  <a:prstClr val="black"/>
                </a:solidFill>
                <a:latin typeface="Calibri" panose="020F0502020204030204"/>
              </a:rPr>
              <a:t>village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usually </a:t>
            </a:r>
            <a:r>
              <a:rPr lang="en-US" sz="4200" b="1" dirty="0">
                <a:solidFill>
                  <a:prstClr val="black"/>
                </a:solidFill>
                <a:latin typeface="Calibri" panose="020F0502020204030204"/>
              </a:rPr>
              <a:t>gather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at weekends.</a:t>
            </a:r>
          </a:p>
          <a:p>
            <a:pPr defTabSz="1371600">
              <a:lnSpc>
                <a:spcPct val="200000"/>
              </a:lnSpc>
            </a:pPr>
            <a:r>
              <a:rPr lang="en-US" sz="4200" b="1" dirty="0">
                <a:solidFill>
                  <a:srgbClr val="F15637"/>
                </a:solidFill>
                <a:latin typeface="Calibri" panose="020F0502020204030204"/>
              </a:rPr>
              <a:t>5.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Please buy some </a:t>
            </a:r>
            <a:r>
              <a:rPr lang="en-US" sz="4200" b="1" dirty="0">
                <a:solidFill>
                  <a:prstClr val="black"/>
                </a:solidFill>
                <a:latin typeface="Calibri" panose="020F0502020204030204"/>
              </a:rPr>
              <a:t>milk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and </a:t>
            </a:r>
            <a:r>
              <a:rPr lang="en-US" sz="4200" b="1" dirty="0">
                <a:solidFill>
                  <a:prstClr val="black"/>
                </a:solidFill>
                <a:latin typeface="Calibri" panose="020F0502020204030204"/>
              </a:rPr>
              <a:t>pasta</a:t>
            </a:r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 at the supermarket.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cxnSp>
        <p:nvCxnSpPr>
          <p:cNvPr id="4" name="Đường nối Thẳng 3">
            <a:extLst>
              <a:ext uri="{FF2B5EF4-FFF2-40B4-BE49-F238E27FC236}">
                <a16:creationId xmlns:a16="http://schemas.microsoft.com/office/drawing/2014/main" id="{C7B42A3C-0605-EFD8-5C83-693C8B9D544E}"/>
              </a:ext>
            </a:extLst>
          </p:cNvPr>
          <p:cNvCxnSpPr/>
          <p:nvPr/>
        </p:nvCxnSpPr>
        <p:spPr>
          <a:xfrm>
            <a:off x="5265884" y="4196732"/>
            <a:ext cx="120433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FECFDACB-19CE-06DC-3089-0603444EB22F}"/>
              </a:ext>
            </a:extLst>
          </p:cNvPr>
          <p:cNvSpPr/>
          <p:nvPr/>
        </p:nvSpPr>
        <p:spPr>
          <a:xfrm>
            <a:off x="6530174" y="3598030"/>
            <a:ext cx="637782" cy="68442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9" name="Đường nối Thẳng 8">
            <a:extLst>
              <a:ext uri="{FF2B5EF4-FFF2-40B4-BE49-F238E27FC236}">
                <a16:creationId xmlns:a16="http://schemas.microsoft.com/office/drawing/2014/main" id="{FC52FA50-D3D7-42C2-09C2-C474886EFE30}"/>
              </a:ext>
            </a:extLst>
          </p:cNvPr>
          <p:cNvCxnSpPr/>
          <p:nvPr/>
        </p:nvCxnSpPr>
        <p:spPr>
          <a:xfrm>
            <a:off x="2707377" y="5453781"/>
            <a:ext cx="166459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Hình Bầu dục 15">
            <a:extLst>
              <a:ext uri="{FF2B5EF4-FFF2-40B4-BE49-F238E27FC236}">
                <a16:creationId xmlns:a16="http://schemas.microsoft.com/office/drawing/2014/main" id="{1A9F7223-2B2B-A83A-D50C-DC6BB09ADDDB}"/>
              </a:ext>
            </a:extLst>
          </p:cNvPr>
          <p:cNvSpPr/>
          <p:nvPr/>
        </p:nvSpPr>
        <p:spPr>
          <a:xfrm>
            <a:off x="6315075" y="4799633"/>
            <a:ext cx="3380307" cy="8425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18" name="Đường nối Thẳng 17">
            <a:extLst>
              <a:ext uri="{FF2B5EF4-FFF2-40B4-BE49-F238E27FC236}">
                <a16:creationId xmlns:a16="http://schemas.microsoft.com/office/drawing/2014/main" id="{2AF2C6F6-80C2-6404-DEEC-69C3B2A7DD84}"/>
              </a:ext>
            </a:extLst>
          </p:cNvPr>
          <p:cNvCxnSpPr/>
          <p:nvPr/>
        </p:nvCxnSpPr>
        <p:spPr>
          <a:xfrm>
            <a:off x="8101914" y="6749348"/>
            <a:ext cx="168978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Hình Bầu dục 18">
            <a:extLst>
              <a:ext uri="{FF2B5EF4-FFF2-40B4-BE49-F238E27FC236}">
                <a16:creationId xmlns:a16="http://schemas.microsoft.com/office/drawing/2014/main" id="{E11F099D-4C11-AFBA-3AE7-59BA0B0149F9}"/>
              </a:ext>
            </a:extLst>
          </p:cNvPr>
          <p:cNvSpPr/>
          <p:nvPr/>
        </p:nvSpPr>
        <p:spPr>
          <a:xfrm>
            <a:off x="3628212" y="6162746"/>
            <a:ext cx="1812144" cy="753909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23" name="Đường nối Thẳng 22">
            <a:extLst>
              <a:ext uri="{FF2B5EF4-FFF2-40B4-BE49-F238E27FC236}">
                <a16:creationId xmlns:a16="http://schemas.microsoft.com/office/drawing/2014/main" id="{BD09A00E-3FC8-B40B-D030-E40B7724135B}"/>
              </a:ext>
            </a:extLst>
          </p:cNvPr>
          <p:cNvCxnSpPr/>
          <p:nvPr/>
        </p:nvCxnSpPr>
        <p:spPr>
          <a:xfrm>
            <a:off x="7853432" y="8083871"/>
            <a:ext cx="141439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Hình Bầu dục 23">
            <a:extLst>
              <a:ext uri="{FF2B5EF4-FFF2-40B4-BE49-F238E27FC236}">
                <a16:creationId xmlns:a16="http://schemas.microsoft.com/office/drawing/2014/main" id="{9B47A59D-15FB-A57E-2B99-FE60C4DB0AF0}"/>
              </a:ext>
            </a:extLst>
          </p:cNvPr>
          <p:cNvSpPr/>
          <p:nvPr/>
        </p:nvSpPr>
        <p:spPr>
          <a:xfrm>
            <a:off x="4590167" y="7422122"/>
            <a:ext cx="1583613" cy="75390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25" name="Đường nối Thẳng 24">
            <a:extLst>
              <a:ext uri="{FF2B5EF4-FFF2-40B4-BE49-F238E27FC236}">
                <a16:creationId xmlns:a16="http://schemas.microsoft.com/office/drawing/2014/main" id="{924ABB13-9634-E714-6FC3-FAB0F79FE713}"/>
              </a:ext>
            </a:extLst>
          </p:cNvPr>
          <p:cNvCxnSpPr/>
          <p:nvPr/>
        </p:nvCxnSpPr>
        <p:spPr>
          <a:xfrm>
            <a:off x="7499748" y="9351531"/>
            <a:ext cx="120433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Hình Bầu dục 25">
            <a:extLst>
              <a:ext uri="{FF2B5EF4-FFF2-40B4-BE49-F238E27FC236}">
                <a16:creationId xmlns:a16="http://schemas.microsoft.com/office/drawing/2014/main" id="{22B62F3D-3FFE-1C5D-5379-9A0B17B4677D}"/>
              </a:ext>
            </a:extLst>
          </p:cNvPr>
          <p:cNvSpPr/>
          <p:nvPr/>
        </p:nvSpPr>
        <p:spPr>
          <a:xfrm>
            <a:off x="5412196" y="8724076"/>
            <a:ext cx="1146554" cy="72110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vi-VN" sz="27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2" name="Track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684317" y="182464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9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57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6" grpId="0" animBg="1"/>
      <p:bldP spid="19" grpId="0" animBg="1"/>
      <p:bldP spid="24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03" t="-10211" r="-985" b="-104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3476821" y="3222976"/>
            <a:ext cx="11334359" cy="4059761"/>
          </a:xfrm>
          <a:custGeom>
            <a:avLst/>
            <a:gdLst/>
            <a:ahLst/>
            <a:cxnLst/>
            <a:rect l="l" t="t" r="r" b="b"/>
            <a:pathLst>
              <a:path w="11334359" h="4059761">
                <a:moveTo>
                  <a:pt x="0" y="0"/>
                </a:moveTo>
                <a:lnTo>
                  <a:pt x="11334358" y="0"/>
                </a:lnTo>
                <a:lnTo>
                  <a:pt x="11334358" y="4059761"/>
                </a:lnTo>
                <a:lnTo>
                  <a:pt x="0" y="4059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8033968" y="2938665"/>
            <a:ext cx="2220064" cy="568621"/>
          </a:xfrm>
          <a:custGeom>
            <a:avLst/>
            <a:gdLst/>
            <a:ahLst/>
            <a:cxnLst/>
            <a:rect l="l" t="t" r="r" b="b"/>
            <a:pathLst>
              <a:path w="2220064" h="568621">
                <a:moveTo>
                  <a:pt x="0" y="0"/>
                </a:moveTo>
                <a:lnTo>
                  <a:pt x="2220064" y="0"/>
                </a:lnTo>
                <a:lnTo>
                  <a:pt x="2220064" y="568621"/>
                </a:lnTo>
                <a:lnTo>
                  <a:pt x="0" y="56862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300120">
            <a:off x="15323472" y="1730174"/>
            <a:ext cx="1667965" cy="1680569"/>
          </a:xfrm>
          <a:custGeom>
            <a:avLst/>
            <a:gdLst/>
            <a:ahLst/>
            <a:cxnLst/>
            <a:rect l="l" t="t" r="r" b="b"/>
            <a:pathLst>
              <a:path w="1667965" h="1680569">
                <a:moveTo>
                  <a:pt x="0" y="0"/>
                </a:moveTo>
                <a:lnTo>
                  <a:pt x="1667965" y="0"/>
                </a:lnTo>
                <a:lnTo>
                  <a:pt x="1667965" y="1680569"/>
                </a:lnTo>
                <a:lnTo>
                  <a:pt x="0" y="16805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5739140" y="2504192"/>
            <a:ext cx="2748661" cy="934545"/>
          </a:xfrm>
          <a:custGeom>
            <a:avLst/>
            <a:gdLst/>
            <a:ahLst/>
            <a:cxnLst/>
            <a:rect l="l" t="t" r="r" b="b"/>
            <a:pathLst>
              <a:path w="2748661" h="934545">
                <a:moveTo>
                  <a:pt x="0" y="0"/>
                </a:moveTo>
                <a:lnTo>
                  <a:pt x="2748661" y="0"/>
                </a:lnTo>
                <a:lnTo>
                  <a:pt x="2748661" y="934545"/>
                </a:lnTo>
                <a:lnTo>
                  <a:pt x="0" y="93454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flipH="1">
            <a:off x="-581642" y="2032548"/>
            <a:ext cx="3164183" cy="1075822"/>
          </a:xfrm>
          <a:custGeom>
            <a:avLst/>
            <a:gdLst/>
            <a:ahLst/>
            <a:cxnLst/>
            <a:rect l="l" t="t" r="r" b="b"/>
            <a:pathLst>
              <a:path w="3164183" h="1075822">
                <a:moveTo>
                  <a:pt x="3164183" y="0"/>
                </a:moveTo>
                <a:lnTo>
                  <a:pt x="0" y="0"/>
                </a:lnTo>
                <a:lnTo>
                  <a:pt x="0" y="1075822"/>
                </a:lnTo>
                <a:lnTo>
                  <a:pt x="3164183" y="1075822"/>
                </a:lnTo>
                <a:lnTo>
                  <a:pt x="3164183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028700" y="7138580"/>
            <a:ext cx="1737909" cy="590889"/>
          </a:xfrm>
          <a:custGeom>
            <a:avLst/>
            <a:gdLst/>
            <a:ahLst/>
            <a:cxnLst/>
            <a:rect l="l" t="t" r="r" b="b"/>
            <a:pathLst>
              <a:path w="1737909" h="590889">
                <a:moveTo>
                  <a:pt x="0" y="0"/>
                </a:moveTo>
                <a:lnTo>
                  <a:pt x="1737909" y="0"/>
                </a:lnTo>
                <a:lnTo>
                  <a:pt x="1737909" y="590889"/>
                </a:lnTo>
                <a:lnTo>
                  <a:pt x="0" y="59088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flipH="1">
            <a:off x="15864422" y="7017773"/>
            <a:ext cx="1558611" cy="529928"/>
          </a:xfrm>
          <a:custGeom>
            <a:avLst/>
            <a:gdLst/>
            <a:ahLst/>
            <a:cxnLst/>
            <a:rect l="l" t="t" r="r" b="b"/>
            <a:pathLst>
              <a:path w="1558611" h="529928">
                <a:moveTo>
                  <a:pt x="1558611" y="0"/>
                </a:moveTo>
                <a:lnTo>
                  <a:pt x="0" y="0"/>
                </a:lnTo>
                <a:lnTo>
                  <a:pt x="0" y="529928"/>
                </a:lnTo>
                <a:lnTo>
                  <a:pt x="1558611" y="529928"/>
                </a:lnTo>
                <a:lnTo>
                  <a:pt x="1558611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5400000">
            <a:off x="8196363" y="-844323"/>
            <a:ext cx="2653259" cy="22801444"/>
          </a:xfrm>
          <a:custGeom>
            <a:avLst/>
            <a:gdLst/>
            <a:ahLst/>
            <a:cxnLst/>
            <a:rect l="l" t="t" r="r" b="b"/>
            <a:pathLst>
              <a:path w="2653259" h="22801444">
                <a:moveTo>
                  <a:pt x="0" y="0"/>
                </a:moveTo>
                <a:lnTo>
                  <a:pt x="2653259" y="0"/>
                </a:lnTo>
                <a:lnTo>
                  <a:pt x="2653259" y="22801444"/>
                </a:lnTo>
                <a:lnTo>
                  <a:pt x="0" y="2280144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4358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171864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flipH="1">
            <a:off x="2844005" y="-655697"/>
            <a:ext cx="3857042" cy="1311394"/>
          </a:xfrm>
          <a:custGeom>
            <a:avLst/>
            <a:gdLst/>
            <a:ahLst/>
            <a:cxnLst/>
            <a:rect l="l" t="t" r="r" b="b"/>
            <a:pathLst>
              <a:path w="3857042" h="1311394">
                <a:moveTo>
                  <a:pt x="3857042" y="0"/>
                </a:moveTo>
                <a:lnTo>
                  <a:pt x="0" y="0"/>
                </a:lnTo>
                <a:lnTo>
                  <a:pt x="0" y="1311394"/>
                </a:lnTo>
                <a:lnTo>
                  <a:pt x="3857042" y="1311394"/>
                </a:lnTo>
                <a:lnTo>
                  <a:pt x="3857042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0204407" y="-655697"/>
            <a:ext cx="3857042" cy="1311394"/>
          </a:xfrm>
          <a:custGeom>
            <a:avLst/>
            <a:gdLst/>
            <a:ahLst/>
            <a:cxnLst/>
            <a:rect l="l" t="t" r="r" b="b"/>
            <a:pathLst>
              <a:path w="3857042" h="1311394">
                <a:moveTo>
                  <a:pt x="0" y="0"/>
                </a:moveTo>
                <a:lnTo>
                  <a:pt x="3857042" y="0"/>
                </a:lnTo>
                <a:lnTo>
                  <a:pt x="3857042" y="1311394"/>
                </a:lnTo>
                <a:lnTo>
                  <a:pt x="0" y="13113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0" y="8353312"/>
            <a:ext cx="2787299" cy="1933688"/>
          </a:xfrm>
          <a:custGeom>
            <a:avLst/>
            <a:gdLst/>
            <a:ahLst/>
            <a:cxnLst/>
            <a:rect l="l" t="t" r="r" b="b"/>
            <a:pathLst>
              <a:path w="2787299" h="1933688">
                <a:moveTo>
                  <a:pt x="0" y="0"/>
                </a:moveTo>
                <a:lnTo>
                  <a:pt x="2787299" y="0"/>
                </a:lnTo>
                <a:lnTo>
                  <a:pt x="2787299" y="1933688"/>
                </a:lnTo>
                <a:lnTo>
                  <a:pt x="0" y="193368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5500701" y="8353312"/>
            <a:ext cx="2787299" cy="1933688"/>
          </a:xfrm>
          <a:custGeom>
            <a:avLst/>
            <a:gdLst/>
            <a:ahLst/>
            <a:cxnLst/>
            <a:rect l="l" t="t" r="r" b="b"/>
            <a:pathLst>
              <a:path w="2787299" h="1933688">
                <a:moveTo>
                  <a:pt x="0" y="0"/>
                </a:moveTo>
                <a:lnTo>
                  <a:pt x="2787299" y="0"/>
                </a:lnTo>
                <a:lnTo>
                  <a:pt x="2787299" y="1933688"/>
                </a:lnTo>
                <a:lnTo>
                  <a:pt x="0" y="193368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-357060">
            <a:off x="7466266" y="9251956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0" y="0"/>
                </a:lnTo>
                <a:lnTo>
                  <a:pt x="460740" y="630073"/>
                </a:lnTo>
                <a:lnTo>
                  <a:pt x="0" y="630073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 rot="304721" flipH="1">
            <a:off x="3699752" y="933387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0"/>
                </a:lnTo>
                <a:lnTo>
                  <a:pt x="445251" y="608890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 rot="304721" flipH="1">
            <a:off x="11478434" y="9276812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 rot="-357060">
            <a:off x="14211950" y="9005120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1222143" y="1244616"/>
            <a:ext cx="1455238" cy="1259576"/>
          </a:xfrm>
          <a:custGeom>
            <a:avLst/>
            <a:gdLst/>
            <a:ahLst/>
            <a:cxnLst/>
            <a:rect l="l" t="t" r="r" b="b"/>
            <a:pathLst>
              <a:path w="1455238" h="1259576">
                <a:moveTo>
                  <a:pt x="0" y="0"/>
                </a:moveTo>
                <a:lnTo>
                  <a:pt x="1455238" y="0"/>
                </a:lnTo>
                <a:lnTo>
                  <a:pt x="1455238" y="1259576"/>
                </a:lnTo>
                <a:lnTo>
                  <a:pt x="0" y="1259576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TextBox 22"/>
          <p:cNvSpPr txBox="1"/>
          <p:nvPr/>
        </p:nvSpPr>
        <p:spPr>
          <a:xfrm>
            <a:off x="3845680" y="3881976"/>
            <a:ext cx="10596641" cy="2324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280"/>
              </a:lnSpc>
            </a:pPr>
            <a:r>
              <a:rPr lang="en-US" sz="14400">
                <a:solidFill>
                  <a:srgbClr val="465462"/>
                </a:solidFill>
                <a:latin typeface="Bryndan Write Bold"/>
              </a:rPr>
              <a:t>Quiz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155072" y="1548015"/>
            <a:ext cx="5977855" cy="885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99"/>
              </a:lnSpc>
            </a:pPr>
            <a:r>
              <a:rPr lang="en-US" sz="5499" spc="439">
                <a:solidFill>
                  <a:srgbClr val="465462"/>
                </a:solidFill>
                <a:latin typeface="Bryndan Write"/>
              </a:rPr>
              <a:t>Let's Play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155072" y="7639519"/>
            <a:ext cx="5977855" cy="390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 spc="192">
                <a:solidFill>
                  <a:srgbClr val="465462"/>
                </a:solidFill>
                <a:latin typeface="Bryndan Write"/>
              </a:rPr>
              <a:t>with Teacher Hang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600897" y="659237"/>
            <a:ext cx="6143508" cy="5173445"/>
            <a:chOff x="0" y="0"/>
            <a:chExt cx="1618043" cy="136255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18043" cy="1362553"/>
            </a:xfrm>
            <a:custGeom>
              <a:avLst/>
              <a:gdLst/>
              <a:ahLst/>
              <a:cxnLst/>
              <a:rect l="l" t="t" r="r" b="b"/>
              <a:pathLst>
                <a:path w="1618043" h="1362553">
                  <a:moveTo>
                    <a:pt x="0" y="0"/>
                  </a:moveTo>
                  <a:lnTo>
                    <a:pt x="1618043" y="0"/>
                  </a:lnTo>
                  <a:lnTo>
                    <a:pt x="1618043" y="1362553"/>
                  </a:lnTo>
                  <a:lnTo>
                    <a:pt x="0" y="1362553"/>
                  </a:lnTo>
                  <a:close/>
                </a:path>
              </a:pathLst>
            </a:custGeom>
            <a:solidFill>
              <a:srgbClr val="4674C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600897" y="3245960"/>
            <a:ext cx="12545724" cy="10432535"/>
          </a:xfrm>
          <a:custGeom>
            <a:avLst/>
            <a:gdLst/>
            <a:ahLst/>
            <a:cxnLst/>
            <a:rect l="l" t="t" r="r" b="b"/>
            <a:pathLst>
              <a:path w="12545724" h="10432535">
                <a:moveTo>
                  <a:pt x="0" y="0"/>
                </a:moveTo>
                <a:lnTo>
                  <a:pt x="12545724" y="0"/>
                </a:lnTo>
                <a:lnTo>
                  <a:pt x="12545724" y="10432534"/>
                </a:lnTo>
                <a:lnTo>
                  <a:pt x="0" y="10432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0" r="-343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378394">
            <a:off x="11898307" y="2530611"/>
            <a:ext cx="3314291" cy="5931616"/>
          </a:xfrm>
          <a:custGeom>
            <a:avLst/>
            <a:gdLst/>
            <a:ahLst/>
            <a:cxnLst/>
            <a:rect l="l" t="t" r="r" b="b"/>
            <a:pathLst>
              <a:path w="3314291" h="5931616">
                <a:moveTo>
                  <a:pt x="0" y="0"/>
                </a:moveTo>
                <a:lnTo>
                  <a:pt x="3314291" y="0"/>
                </a:lnTo>
                <a:lnTo>
                  <a:pt x="3314291" y="5931616"/>
                </a:lnTo>
                <a:lnTo>
                  <a:pt x="0" y="59316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4197452" y="-953573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0" y="0"/>
                </a:moveTo>
                <a:lnTo>
                  <a:pt x="9831975" y="0"/>
                </a:lnTo>
                <a:lnTo>
                  <a:pt x="9831975" y="5284687"/>
                </a:lnTo>
                <a:lnTo>
                  <a:pt x="0" y="52846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9144000" y="-3595917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0" y="0"/>
                </a:moveTo>
                <a:lnTo>
                  <a:pt x="9831976" y="0"/>
                </a:lnTo>
                <a:lnTo>
                  <a:pt x="9831976" y="5284687"/>
                </a:lnTo>
                <a:lnTo>
                  <a:pt x="0" y="52846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2521158" y="-5144489"/>
            <a:ext cx="12277594" cy="6599207"/>
          </a:xfrm>
          <a:custGeom>
            <a:avLst/>
            <a:gdLst/>
            <a:ahLst/>
            <a:cxnLst/>
            <a:rect l="l" t="t" r="r" b="b"/>
            <a:pathLst>
              <a:path w="12277594" h="6599207">
                <a:moveTo>
                  <a:pt x="0" y="0"/>
                </a:moveTo>
                <a:lnTo>
                  <a:pt x="12277594" y="0"/>
                </a:lnTo>
                <a:lnTo>
                  <a:pt x="12277594" y="6599207"/>
                </a:lnTo>
                <a:lnTo>
                  <a:pt x="0" y="659920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1898307" y="5983981"/>
            <a:ext cx="2299144" cy="4114800"/>
          </a:xfrm>
          <a:custGeom>
            <a:avLst/>
            <a:gdLst/>
            <a:ahLst/>
            <a:cxnLst/>
            <a:rect l="l" t="t" r="r" b="b"/>
            <a:pathLst>
              <a:path w="2299144" h="4114800">
                <a:moveTo>
                  <a:pt x="0" y="0"/>
                </a:moveTo>
                <a:lnTo>
                  <a:pt x="2299145" y="0"/>
                </a:lnTo>
                <a:lnTo>
                  <a:pt x="2299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1549656" y="2268191"/>
            <a:ext cx="11051241" cy="17802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328"/>
              </a:lnSpc>
            </a:pPr>
            <a:r>
              <a:rPr lang="en-US" sz="6428" dirty="0">
                <a:solidFill>
                  <a:srgbClr val="FFFFFF"/>
                </a:solidFill>
                <a:latin typeface="League Spartan"/>
              </a:rPr>
              <a:t>UNIT 2: </a:t>
            </a:r>
          </a:p>
          <a:p>
            <a:pPr>
              <a:lnSpc>
                <a:spcPts val="6644"/>
              </a:lnSpc>
            </a:pPr>
            <a:r>
              <a:rPr lang="en-US" sz="5828" dirty="0">
                <a:solidFill>
                  <a:srgbClr val="FFFFFF"/>
                </a:solidFill>
                <a:latin typeface="League Spartan"/>
              </a:rPr>
              <a:t>LIFE IN THE COUNTRYSIDE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49656" y="4788762"/>
            <a:ext cx="8358611" cy="161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02"/>
              </a:lnSpc>
            </a:pPr>
            <a:r>
              <a:rPr lang="en-US" sz="5528" dirty="0">
                <a:solidFill>
                  <a:srgbClr val="FFFFFF"/>
                </a:solidFill>
                <a:latin typeface="League Spartan"/>
              </a:rPr>
              <a:t>LESSON 2: </a:t>
            </a:r>
          </a:p>
          <a:p>
            <a:pPr>
              <a:lnSpc>
                <a:spcPts val="6302"/>
              </a:lnSpc>
            </a:pPr>
            <a:r>
              <a:rPr lang="en-US" sz="5528" dirty="0">
                <a:solidFill>
                  <a:srgbClr val="FFFFFF"/>
                </a:solidFill>
                <a:latin typeface="League Spartan"/>
              </a:rPr>
              <a:t>A CLOSER LOOK 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424654" y="7021637"/>
            <a:ext cx="8049426" cy="582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50"/>
              </a:lnSpc>
            </a:pPr>
            <a:r>
              <a:rPr lang="en-US" sz="2805" spc="1102" dirty="0">
                <a:solidFill>
                  <a:srgbClr val="FFFFFF"/>
                </a:solidFill>
                <a:latin typeface="Now"/>
              </a:rPr>
              <a:t>TEACHER: HANG NGUYEN</a:t>
            </a:r>
          </a:p>
        </p:txBody>
      </p:sp>
      <p:sp>
        <p:nvSpPr>
          <p:cNvPr id="14" name="Freeform 14"/>
          <p:cNvSpPr/>
          <p:nvPr/>
        </p:nvSpPr>
        <p:spPr>
          <a:xfrm flipH="1">
            <a:off x="-1481319" y="5832682"/>
            <a:ext cx="2299144" cy="4114800"/>
          </a:xfrm>
          <a:custGeom>
            <a:avLst/>
            <a:gdLst/>
            <a:ahLst/>
            <a:cxnLst/>
            <a:rect l="l" t="t" r="r" b="b"/>
            <a:pathLst>
              <a:path w="2299144" h="4114800">
                <a:moveTo>
                  <a:pt x="2299145" y="0"/>
                </a:moveTo>
                <a:lnTo>
                  <a:pt x="0" y="0"/>
                </a:lnTo>
                <a:lnTo>
                  <a:pt x="0" y="4114800"/>
                </a:lnTo>
                <a:lnTo>
                  <a:pt x="2299145" y="4114800"/>
                </a:lnTo>
                <a:lnTo>
                  <a:pt x="2299145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rot="378394" flipH="1">
            <a:off x="-2205397" y="1794379"/>
            <a:ext cx="3314291" cy="5931616"/>
          </a:xfrm>
          <a:custGeom>
            <a:avLst/>
            <a:gdLst/>
            <a:ahLst/>
            <a:cxnLst/>
            <a:rect l="l" t="t" r="r" b="b"/>
            <a:pathLst>
              <a:path w="3314291" h="5931616">
                <a:moveTo>
                  <a:pt x="3314291" y="0"/>
                </a:moveTo>
                <a:lnTo>
                  <a:pt x="0" y="0"/>
                </a:lnTo>
                <a:lnTo>
                  <a:pt x="0" y="5931616"/>
                </a:lnTo>
                <a:lnTo>
                  <a:pt x="3314291" y="5931616"/>
                </a:lnTo>
                <a:lnTo>
                  <a:pt x="331429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261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03" t="-10211" r="-985" b="-104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9787126" y="1424088"/>
            <a:ext cx="5484372" cy="1964402"/>
          </a:xfrm>
          <a:custGeom>
            <a:avLst/>
            <a:gdLst/>
            <a:ahLst/>
            <a:cxnLst/>
            <a:rect l="l" t="t" r="r" b="b"/>
            <a:pathLst>
              <a:path w="5484372" h="1964402">
                <a:moveTo>
                  <a:pt x="0" y="0"/>
                </a:moveTo>
                <a:lnTo>
                  <a:pt x="5484372" y="0"/>
                </a:lnTo>
                <a:lnTo>
                  <a:pt x="5484372" y="1964402"/>
                </a:lnTo>
                <a:lnTo>
                  <a:pt x="0" y="19644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992199" y="1286518"/>
            <a:ext cx="1074225" cy="275139"/>
          </a:xfrm>
          <a:custGeom>
            <a:avLst/>
            <a:gdLst/>
            <a:ahLst/>
            <a:cxnLst/>
            <a:rect l="l" t="t" r="r" b="b"/>
            <a:pathLst>
              <a:path w="1074225" h="275139">
                <a:moveTo>
                  <a:pt x="0" y="0"/>
                </a:moveTo>
                <a:lnTo>
                  <a:pt x="1074226" y="0"/>
                </a:lnTo>
                <a:lnTo>
                  <a:pt x="1074226" y="275140"/>
                </a:lnTo>
                <a:lnTo>
                  <a:pt x="0" y="2751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5400000">
            <a:off x="8196363" y="-844323"/>
            <a:ext cx="2653259" cy="22801444"/>
          </a:xfrm>
          <a:custGeom>
            <a:avLst/>
            <a:gdLst/>
            <a:ahLst/>
            <a:cxnLst/>
            <a:rect l="l" t="t" r="r" b="b"/>
            <a:pathLst>
              <a:path w="2653259" h="22801444">
                <a:moveTo>
                  <a:pt x="0" y="0"/>
                </a:moveTo>
                <a:lnTo>
                  <a:pt x="2653259" y="0"/>
                </a:lnTo>
                <a:lnTo>
                  <a:pt x="2653259" y="22801444"/>
                </a:lnTo>
                <a:lnTo>
                  <a:pt x="0" y="2280144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4358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171864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-357060">
            <a:off x="7466266" y="9251956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0" y="0"/>
                </a:lnTo>
                <a:lnTo>
                  <a:pt x="460740" y="630073"/>
                </a:lnTo>
                <a:lnTo>
                  <a:pt x="0" y="63007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304721" flipH="1">
            <a:off x="3699752" y="933387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0"/>
                </a:lnTo>
                <a:lnTo>
                  <a:pt x="445251" y="608890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304721" flipH="1">
            <a:off x="11478434" y="9276812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357060">
            <a:off x="14211950" y="9005120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-357060">
            <a:off x="251078" y="9280487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304721" flipH="1">
            <a:off x="17285377" y="935293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3314735" y="5323195"/>
            <a:ext cx="3138233" cy="2789105"/>
          </a:xfrm>
          <a:custGeom>
            <a:avLst/>
            <a:gdLst/>
            <a:ahLst/>
            <a:cxnLst/>
            <a:rect l="l" t="t" r="r" b="b"/>
            <a:pathLst>
              <a:path w="3138233" h="2789105">
                <a:moveTo>
                  <a:pt x="0" y="0"/>
                </a:moveTo>
                <a:lnTo>
                  <a:pt x="3138233" y="0"/>
                </a:lnTo>
                <a:lnTo>
                  <a:pt x="3138233" y="2789105"/>
                </a:lnTo>
                <a:lnTo>
                  <a:pt x="0" y="2789105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70" r="-7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>
            <a:off x="14716122" y="7983803"/>
            <a:ext cx="3138233" cy="2499277"/>
          </a:xfrm>
          <a:custGeom>
            <a:avLst/>
            <a:gdLst/>
            <a:ahLst/>
            <a:cxnLst/>
            <a:rect l="l" t="t" r="r" b="b"/>
            <a:pathLst>
              <a:path w="3282937" h="2917710">
                <a:moveTo>
                  <a:pt x="0" y="0"/>
                </a:moveTo>
                <a:lnTo>
                  <a:pt x="3282937" y="0"/>
                </a:lnTo>
                <a:lnTo>
                  <a:pt x="3282937" y="2917711"/>
                </a:lnTo>
                <a:lnTo>
                  <a:pt x="0" y="291771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70" r="-7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>
            <a:off x="509463" y="3583099"/>
            <a:ext cx="2442318" cy="4800624"/>
          </a:xfrm>
          <a:custGeom>
            <a:avLst/>
            <a:gdLst/>
            <a:ahLst/>
            <a:cxnLst/>
            <a:rect l="l" t="t" r="r" b="b"/>
            <a:pathLst>
              <a:path w="2442318" h="4800624">
                <a:moveTo>
                  <a:pt x="0" y="0"/>
                </a:moveTo>
                <a:lnTo>
                  <a:pt x="2442317" y="0"/>
                </a:lnTo>
                <a:lnTo>
                  <a:pt x="2442317" y="4800624"/>
                </a:lnTo>
                <a:lnTo>
                  <a:pt x="0" y="4800624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219657" y="404025"/>
            <a:ext cx="4023194" cy="2040127"/>
          </a:xfrm>
          <a:custGeom>
            <a:avLst/>
            <a:gdLst/>
            <a:ahLst/>
            <a:cxnLst/>
            <a:rect l="l" t="t" r="r" b="b"/>
            <a:pathLst>
              <a:path w="4023194" h="2040127">
                <a:moveTo>
                  <a:pt x="0" y="0"/>
                </a:moveTo>
                <a:lnTo>
                  <a:pt x="4023195" y="0"/>
                </a:lnTo>
                <a:lnTo>
                  <a:pt x="4023195" y="2040126"/>
                </a:lnTo>
                <a:lnTo>
                  <a:pt x="0" y="2040126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b="-180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>
            <a:off x="3344812" y="114957"/>
            <a:ext cx="2214052" cy="2056301"/>
          </a:xfrm>
          <a:custGeom>
            <a:avLst/>
            <a:gdLst/>
            <a:ahLst/>
            <a:cxnLst/>
            <a:rect l="l" t="t" r="r" b="b"/>
            <a:pathLst>
              <a:path w="2214052" h="2056301">
                <a:moveTo>
                  <a:pt x="0" y="0"/>
                </a:moveTo>
                <a:lnTo>
                  <a:pt x="2214053" y="0"/>
                </a:lnTo>
                <a:lnTo>
                  <a:pt x="2214053" y="2056301"/>
                </a:lnTo>
                <a:lnTo>
                  <a:pt x="0" y="2056301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4F40157-E41A-5AF4-9C52-7B5D086658DA}"/>
              </a:ext>
            </a:extLst>
          </p:cNvPr>
          <p:cNvGrpSpPr/>
          <p:nvPr/>
        </p:nvGrpSpPr>
        <p:grpSpPr>
          <a:xfrm>
            <a:off x="8815486" y="6720526"/>
            <a:ext cx="2936000" cy="998826"/>
            <a:chOff x="8815486" y="6720526"/>
            <a:chExt cx="2936000" cy="998826"/>
          </a:xfrm>
        </p:grpSpPr>
        <p:grpSp>
          <p:nvGrpSpPr>
            <p:cNvPr id="12" name="Group 12"/>
            <p:cNvGrpSpPr/>
            <p:nvPr/>
          </p:nvGrpSpPr>
          <p:grpSpPr>
            <a:xfrm>
              <a:off x="8815486" y="6720526"/>
              <a:ext cx="980113" cy="998826"/>
              <a:chOff x="0" y="0"/>
              <a:chExt cx="1306817" cy="1331767"/>
            </a:xfrm>
          </p:grpSpPr>
          <p:grpSp>
            <p:nvGrpSpPr>
              <p:cNvPr id="13" name="Group 13"/>
              <p:cNvGrpSpPr/>
              <p:nvPr/>
            </p:nvGrpSpPr>
            <p:grpSpPr>
              <a:xfrm>
                <a:off x="0" y="0"/>
                <a:ext cx="1306817" cy="1331767"/>
                <a:chOff x="0" y="0"/>
                <a:chExt cx="6350000" cy="6350000"/>
              </a:xfrm>
            </p:grpSpPr>
            <p:sp>
              <p:nvSpPr>
                <p:cNvPr id="14" name="Freeform 14"/>
                <p:cNvSpPr/>
                <p:nvPr/>
              </p:nvSpPr>
              <p:spPr>
                <a:xfrm>
                  <a:off x="14167" y="0"/>
                  <a:ext cx="6321665" cy="63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465462"/>
                </a:solidFill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" name="TextBox 15"/>
              <p:cNvSpPr txBox="1"/>
              <p:nvPr/>
            </p:nvSpPr>
            <p:spPr>
              <a:xfrm>
                <a:off x="364262" y="297584"/>
                <a:ext cx="578293" cy="69850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3943"/>
                  </a:lnSpc>
                  <a:spcBef>
                    <a:spcPct val="0"/>
                  </a:spcBef>
                </a:pPr>
                <a:r>
                  <a:rPr lang="en-US" sz="3286" dirty="0">
                    <a:solidFill>
                      <a:srgbClr val="FDFEFF"/>
                    </a:solidFill>
                    <a:latin typeface="Bryndan Write"/>
                  </a:rPr>
                  <a:t>A</a:t>
                </a:r>
              </a:p>
            </p:txBody>
          </p:sp>
        </p:grpSp>
        <p:sp>
          <p:nvSpPr>
            <p:cNvPr id="27" name="TextBox 27"/>
            <p:cNvSpPr txBox="1"/>
            <p:nvPr/>
          </p:nvSpPr>
          <p:spPr>
            <a:xfrm>
              <a:off x="10233167" y="6948794"/>
              <a:ext cx="1518319" cy="5803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4099"/>
                </a:lnSpc>
              </a:pPr>
              <a:r>
                <a:rPr lang="en-US" sz="4099" dirty="0">
                  <a:solidFill>
                    <a:srgbClr val="FDFEFF"/>
                  </a:solidFill>
                  <a:latin typeface="Bryndan Write"/>
                </a:rPr>
                <a:t>herd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7799324" y="4699635"/>
            <a:ext cx="9459976" cy="5924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199"/>
              </a:lnSpc>
            </a:pPr>
            <a:r>
              <a:rPr lang="en-US" sz="4199" dirty="0">
                <a:solidFill>
                  <a:srgbClr val="FDFEFF"/>
                </a:solidFill>
                <a:latin typeface="Bryndan Write"/>
              </a:rPr>
              <a:t>Today it's my turn to ______ the cows. 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69AD57C-1D1E-F254-58D6-685F90A0BC78}"/>
              </a:ext>
            </a:extLst>
          </p:cNvPr>
          <p:cNvGrpSpPr/>
          <p:nvPr/>
        </p:nvGrpSpPr>
        <p:grpSpPr>
          <a:xfrm>
            <a:off x="12923528" y="6717748"/>
            <a:ext cx="3319611" cy="1004382"/>
            <a:chOff x="12923528" y="6717748"/>
            <a:chExt cx="3319611" cy="1004382"/>
          </a:xfrm>
        </p:grpSpPr>
        <p:grpSp>
          <p:nvGrpSpPr>
            <p:cNvPr id="18" name="Group 18"/>
            <p:cNvGrpSpPr/>
            <p:nvPr/>
          </p:nvGrpSpPr>
          <p:grpSpPr>
            <a:xfrm>
              <a:off x="12923528" y="6717748"/>
              <a:ext cx="980113" cy="1004382"/>
              <a:chOff x="0" y="0"/>
              <a:chExt cx="1306817" cy="1339176"/>
            </a:xfrm>
          </p:grpSpPr>
          <p:grpSp>
            <p:nvGrpSpPr>
              <p:cNvPr id="19" name="Group 19"/>
              <p:cNvGrpSpPr/>
              <p:nvPr/>
            </p:nvGrpSpPr>
            <p:grpSpPr>
              <a:xfrm>
                <a:off x="0" y="0"/>
                <a:ext cx="1306817" cy="1339176"/>
                <a:chOff x="0" y="0"/>
                <a:chExt cx="6350000" cy="6350000"/>
              </a:xfrm>
            </p:grpSpPr>
            <p:sp>
              <p:nvSpPr>
                <p:cNvPr id="20" name="Freeform 20"/>
                <p:cNvSpPr/>
                <p:nvPr/>
              </p:nvSpPr>
              <p:spPr>
                <a:xfrm>
                  <a:off x="14167" y="0"/>
                  <a:ext cx="6321665" cy="63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FAFDFF"/>
                </a:solidFill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1" name="TextBox 21"/>
              <p:cNvSpPr txBox="1"/>
              <p:nvPr/>
            </p:nvSpPr>
            <p:spPr>
              <a:xfrm>
                <a:off x="364262" y="297584"/>
                <a:ext cx="578293" cy="7059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3943"/>
                  </a:lnSpc>
                  <a:spcBef>
                    <a:spcPct val="0"/>
                  </a:spcBef>
                </a:pPr>
                <a:r>
                  <a:rPr lang="en-US" sz="3286">
                    <a:solidFill>
                      <a:srgbClr val="465462"/>
                    </a:solidFill>
                    <a:latin typeface="Bryndan Write"/>
                  </a:rPr>
                  <a:t>B</a:t>
                </a:r>
              </a:p>
            </p:txBody>
          </p:sp>
        </p:grpSp>
        <p:sp>
          <p:nvSpPr>
            <p:cNvPr id="29" name="TextBox 29"/>
            <p:cNvSpPr txBox="1"/>
            <p:nvPr/>
          </p:nvSpPr>
          <p:spPr>
            <a:xfrm>
              <a:off x="14341209" y="6948794"/>
              <a:ext cx="1901930" cy="5803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4099"/>
                </a:lnSpc>
              </a:pPr>
              <a:r>
                <a:rPr lang="en-US" sz="4099">
                  <a:solidFill>
                    <a:srgbClr val="FDFEFF"/>
                  </a:solidFill>
                  <a:latin typeface="Bryndan Write"/>
                </a:rPr>
                <a:t>load</a:t>
              </a:r>
            </a:p>
          </p:txBody>
        </p:sp>
      </p:grpSp>
      <p:sp>
        <p:nvSpPr>
          <p:cNvPr id="30" name="Freeform 30"/>
          <p:cNvSpPr/>
          <p:nvPr/>
        </p:nvSpPr>
        <p:spPr>
          <a:xfrm>
            <a:off x="4242852" y="740731"/>
            <a:ext cx="4023194" cy="2040127"/>
          </a:xfrm>
          <a:custGeom>
            <a:avLst/>
            <a:gdLst/>
            <a:ahLst/>
            <a:cxnLst/>
            <a:rect l="l" t="t" r="r" b="b"/>
            <a:pathLst>
              <a:path w="4023194" h="2040127">
                <a:moveTo>
                  <a:pt x="0" y="0"/>
                </a:moveTo>
                <a:lnTo>
                  <a:pt x="4023194" y="0"/>
                </a:lnTo>
                <a:lnTo>
                  <a:pt x="4023194" y="2040127"/>
                </a:lnTo>
                <a:lnTo>
                  <a:pt x="0" y="2040127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b="-180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1" name="TextBox 31"/>
          <p:cNvSpPr txBox="1"/>
          <p:nvPr/>
        </p:nvSpPr>
        <p:spPr>
          <a:xfrm>
            <a:off x="9954663" y="1675069"/>
            <a:ext cx="5149298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7000">
                <a:solidFill>
                  <a:srgbClr val="465462"/>
                </a:solidFill>
                <a:latin typeface="Bryndan Write Bold"/>
              </a:rPr>
              <a:t>Question 1</a:t>
            </a:r>
          </a:p>
        </p:txBody>
      </p:sp>
      <p:sp>
        <p:nvSpPr>
          <p:cNvPr id="34" name="Freeform 26">
            <a:extLst>
              <a:ext uri="{FF2B5EF4-FFF2-40B4-BE49-F238E27FC236}">
                <a16:creationId xmlns:a16="http://schemas.microsoft.com/office/drawing/2014/main" id="{C89DA1C1-FDFE-472C-F2A0-2DC2B738BAE9}"/>
              </a:ext>
            </a:extLst>
          </p:cNvPr>
          <p:cNvSpPr/>
          <p:nvPr/>
        </p:nvSpPr>
        <p:spPr>
          <a:xfrm>
            <a:off x="1077155" y="8676290"/>
            <a:ext cx="4046746" cy="2134358"/>
          </a:xfrm>
          <a:custGeom>
            <a:avLst/>
            <a:gdLst/>
            <a:ahLst/>
            <a:cxnLst/>
            <a:rect l="l" t="t" r="r" b="b"/>
            <a:pathLst>
              <a:path w="4469290" h="2988838">
                <a:moveTo>
                  <a:pt x="0" y="0"/>
                </a:moveTo>
                <a:lnTo>
                  <a:pt x="4469291" y="0"/>
                </a:lnTo>
                <a:lnTo>
                  <a:pt x="4469291" y="2988838"/>
                </a:lnTo>
                <a:lnTo>
                  <a:pt x="0" y="2988838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03" t="-10211" r="-985" b="-104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9787126" y="1424088"/>
            <a:ext cx="5484372" cy="1964402"/>
          </a:xfrm>
          <a:custGeom>
            <a:avLst/>
            <a:gdLst/>
            <a:ahLst/>
            <a:cxnLst/>
            <a:rect l="l" t="t" r="r" b="b"/>
            <a:pathLst>
              <a:path w="5484372" h="1964402">
                <a:moveTo>
                  <a:pt x="0" y="0"/>
                </a:moveTo>
                <a:lnTo>
                  <a:pt x="5484372" y="0"/>
                </a:lnTo>
                <a:lnTo>
                  <a:pt x="5484372" y="1964402"/>
                </a:lnTo>
                <a:lnTo>
                  <a:pt x="0" y="19644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992199" y="1286518"/>
            <a:ext cx="1074225" cy="275139"/>
          </a:xfrm>
          <a:custGeom>
            <a:avLst/>
            <a:gdLst/>
            <a:ahLst/>
            <a:cxnLst/>
            <a:rect l="l" t="t" r="r" b="b"/>
            <a:pathLst>
              <a:path w="1074225" h="275139">
                <a:moveTo>
                  <a:pt x="0" y="0"/>
                </a:moveTo>
                <a:lnTo>
                  <a:pt x="1074226" y="0"/>
                </a:lnTo>
                <a:lnTo>
                  <a:pt x="1074226" y="275140"/>
                </a:lnTo>
                <a:lnTo>
                  <a:pt x="0" y="2751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5400000">
            <a:off x="8196363" y="-844323"/>
            <a:ext cx="2653259" cy="22801444"/>
          </a:xfrm>
          <a:custGeom>
            <a:avLst/>
            <a:gdLst/>
            <a:ahLst/>
            <a:cxnLst/>
            <a:rect l="l" t="t" r="r" b="b"/>
            <a:pathLst>
              <a:path w="2653259" h="22801444">
                <a:moveTo>
                  <a:pt x="0" y="0"/>
                </a:moveTo>
                <a:lnTo>
                  <a:pt x="2653259" y="0"/>
                </a:lnTo>
                <a:lnTo>
                  <a:pt x="2653259" y="22801444"/>
                </a:lnTo>
                <a:lnTo>
                  <a:pt x="0" y="2280144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4358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171864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-357060">
            <a:off x="7466266" y="9251956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0" y="0"/>
                </a:lnTo>
                <a:lnTo>
                  <a:pt x="460740" y="630073"/>
                </a:lnTo>
                <a:lnTo>
                  <a:pt x="0" y="63007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304721" flipH="1">
            <a:off x="3699752" y="933387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0"/>
                </a:lnTo>
                <a:lnTo>
                  <a:pt x="445251" y="608890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304721" flipH="1">
            <a:off x="11478434" y="9276812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357060">
            <a:off x="14211950" y="9005120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-357060">
            <a:off x="251078" y="9280487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304721" flipH="1">
            <a:off x="17285377" y="935293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487474" y="561103"/>
            <a:ext cx="4023194" cy="2040127"/>
          </a:xfrm>
          <a:custGeom>
            <a:avLst/>
            <a:gdLst/>
            <a:ahLst/>
            <a:cxnLst/>
            <a:rect l="l" t="t" r="r" b="b"/>
            <a:pathLst>
              <a:path w="4023194" h="2040127">
                <a:moveTo>
                  <a:pt x="0" y="0"/>
                </a:moveTo>
                <a:lnTo>
                  <a:pt x="4023195" y="0"/>
                </a:lnTo>
                <a:lnTo>
                  <a:pt x="4023195" y="2040126"/>
                </a:lnTo>
                <a:lnTo>
                  <a:pt x="0" y="204012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b="-180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 rot="20900162">
            <a:off x="3156502" y="934643"/>
            <a:ext cx="2214052" cy="2056301"/>
          </a:xfrm>
          <a:custGeom>
            <a:avLst/>
            <a:gdLst/>
            <a:ahLst/>
            <a:cxnLst/>
            <a:rect l="l" t="t" r="r" b="b"/>
            <a:pathLst>
              <a:path w="2214052" h="2056301">
                <a:moveTo>
                  <a:pt x="0" y="0"/>
                </a:moveTo>
                <a:lnTo>
                  <a:pt x="2214053" y="0"/>
                </a:lnTo>
                <a:lnTo>
                  <a:pt x="2214053" y="2056301"/>
                </a:lnTo>
                <a:lnTo>
                  <a:pt x="0" y="205630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>
            <a:off x="4284205" y="1324357"/>
            <a:ext cx="4023194" cy="2040127"/>
          </a:xfrm>
          <a:custGeom>
            <a:avLst/>
            <a:gdLst/>
            <a:ahLst/>
            <a:cxnLst/>
            <a:rect l="l" t="t" r="r" b="b"/>
            <a:pathLst>
              <a:path w="4023194" h="2040127">
                <a:moveTo>
                  <a:pt x="0" y="0"/>
                </a:moveTo>
                <a:lnTo>
                  <a:pt x="4023194" y="0"/>
                </a:lnTo>
                <a:lnTo>
                  <a:pt x="4023194" y="2040127"/>
                </a:lnTo>
                <a:lnTo>
                  <a:pt x="0" y="2040127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b="-180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219657" y="3925587"/>
            <a:ext cx="7575974" cy="3822746"/>
          </a:xfrm>
          <a:custGeom>
            <a:avLst/>
            <a:gdLst/>
            <a:ahLst/>
            <a:cxnLst/>
            <a:rect l="l" t="t" r="r" b="b"/>
            <a:pathLst>
              <a:path w="7575974" h="3822746">
                <a:moveTo>
                  <a:pt x="0" y="0"/>
                </a:moveTo>
                <a:lnTo>
                  <a:pt x="7575974" y="0"/>
                </a:lnTo>
                <a:lnTo>
                  <a:pt x="7575974" y="3822746"/>
                </a:lnTo>
                <a:lnTo>
                  <a:pt x="0" y="3822746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-6765" t="-54732" r="-6389" b="-6394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>
            <a:off x="12469466" y="7298162"/>
            <a:ext cx="4469290" cy="2988838"/>
          </a:xfrm>
          <a:custGeom>
            <a:avLst/>
            <a:gdLst/>
            <a:ahLst/>
            <a:cxnLst/>
            <a:rect l="l" t="t" r="r" b="b"/>
            <a:pathLst>
              <a:path w="4469290" h="2988838">
                <a:moveTo>
                  <a:pt x="0" y="0"/>
                </a:moveTo>
                <a:lnTo>
                  <a:pt x="4469291" y="0"/>
                </a:lnTo>
                <a:lnTo>
                  <a:pt x="4469291" y="2988838"/>
                </a:lnTo>
                <a:lnTo>
                  <a:pt x="0" y="2988838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F08CEB8-BC7F-25D4-6CC8-105FA7921DD7}"/>
              </a:ext>
            </a:extLst>
          </p:cNvPr>
          <p:cNvGrpSpPr/>
          <p:nvPr/>
        </p:nvGrpSpPr>
        <p:grpSpPr>
          <a:xfrm>
            <a:off x="9032936" y="5836960"/>
            <a:ext cx="2685713" cy="998826"/>
            <a:chOff x="9032936" y="5836960"/>
            <a:chExt cx="2685713" cy="998826"/>
          </a:xfrm>
        </p:grpSpPr>
        <p:grpSp>
          <p:nvGrpSpPr>
            <p:cNvPr id="12" name="Group 12"/>
            <p:cNvGrpSpPr/>
            <p:nvPr/>
          </p:nvGrpSpPr>
          <p:grpSpPr>
            <a:xfrm>
              <a:off x="9032936" y="5836960"/>
              <a:ext cx="980113" cy="998826"/>
              <a:chOff x="0" y="0"/>
              <a:chExt cx="1306817" cy="1331767"/>
            </a:xfrm>
          </p:grpSpPr>
          <p:grpSp>
            <p:nvGrpSpPr>
              <p:cNvPr id="13" name="Group 13"/>
              <p:cNvGrpSpPr/>
              <p:nvPr/>
            </p:nvGrpSpPr>
            <p:grpSpPr>
              <a:xfrm>
                <a:off x="0" y="0"/>
                <a:ext cx="1306817" cy="1331767"/>
                <a:chOff x="0" y="0"/>
                <a:chExt cx="6350000" cy="6350000"/>
              </a:xfrm>
            </p:grpSpPr>
            <p:sp>
              <p:nvSpPr>
                <p:cNvPr id="14" name="Freeform 14"/>
                <p:cNvSpPr/>
                <p:nvPr/>
              </p:nvSpPr>
              <p:spPr>
                <a:xfrm>
                  <a:off x="14167" y="0"/>
                  <a:ext cx="6321665" cy="63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465462"/>
                </a:solidFill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" name="TextBox 15"/>
              <p:cNvSpPr txBox="1"/>
              <p:nvPr/>
            </p:nvSpPr>
            <p:spPr>
              <a:xfrm>
                <a:off x="364262" y="297584"/>
                <a:ext cx="578293" cy="69850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3943"/>
                  </a:lnSpc>
                  <a:spcBef>
                    <a:spcPct val="0"/>
                  </a:spcBef>
                </a:pPr>
                <a:r>
                  <a:rPr lang="en-US" sz="3286">
                    <a:solidFill>
                      <a:srgbClr val="FDFEFF"/>
                    </a:solidFill>
                    <a:latin typeface="Bryndan Write"/>
                  </a:rPr>
                  <a:t>A</a:t>
                </a:r>
              </a:p>
            </p:txBody>
          </p:sp>
        </p:grpSp>
        <p:sp>
          <p:nvSpPr>
            <p:cNvPr id="27" name="TextBox 27"/>
            <p:cNvSpPr txBox="1"/>
            <p:nvPr/>
          </p:nvSpPr>
          <p:spPr>
            <a:xfrm>
              <a:off x="10200330" y="6088089"/>
              <a:ext cx="1518319" cy="5346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3799"/>
                </a:lnSpc>
              </a:pPr>
              <a:r>
                <a:rPr lang="en-US" sz="3799" dirty="0">
                  <a:solidFill>
                    <a:srgbClr val="FDFEFF"/>
                  </a:solidFill>
                  <a:latin typeface="Bryndan Write"/>
                </a:rPr>
                <a:t>milking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8193541" y="4688840"/>
            <a:ext cx="9459976" cy="534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799"/>
              </a:lnSpc>
            </a:pPr>
            <a:r>
              <a:rPr lang="en-US" sz="3799" dirty="0">
                <a:solidFill>
                  <a:srgbClr val="FDFEFF"/>
                </a:solidFill>
                <a:latin typeface="Bryndan Write"/>
              </a:rPr>
              <a:t>Look! The farmer is _________ the field. 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5B19A75-2515-8560-98BE-C51EA1542219}"/>
              </a:ext>
            </a:extLst>
          </p:cNvPr>
          <p:cNvGrpSpPr/>
          <p:nvPr/>
        </p:nvGrpSpPr>
        <p:grpSpPr>
          <a:xfrm>
            <a:off x="13066425" y="5836960"/>
            <a:ext cx="3277825" cy="1004382"/>
            <a:chOff x="13066425" y="5836960"/>
            <a:chExt cx="3277825" cy="1004382"/>
          </a:xfrm>
        </p:grpSpPr>
        <p:grpSp>
          <p:nvGrpSpPr>
            <p:cNvPr id="18" name="Group 18"/>
            <p:cNvGrpSpPr/>
            <p:nvPr/>
          </p:nvGrpSpPr>
          <p:grpSpPr>
            <a:xfrm>
              <a:off x="13066425" y="5836960"/>
              <a:ext cx="980113" cy="1004382"/>
              <a:chOff x="0" y="0"/>
              <a:chExt cx="1306817" cy="1339176"/>
            </a:xfrm>
          </p:grpSpPr>
          <p:grpSp>
            <p:nvGrpSpPr>
              <p:cNvPr id="19" name="Group 19"/>
              <p:cNvGrpSpPr/>
              <p:nvPr/>
            </p:nvGrpSpPr>
            <p:grpSpPr>
              <a:xfrm>
                <a:off x="0" y="0"/>
                <a:ext cx="1306817" cy="1339176"/>
                <a:chOff x="0" y="0"/>
                <a:chExt cx="6350000" cy="6350000"/>
              </a:xfrm>
            </p:grpSpPr>
            <p:sp>
              <p:nvSpPr>
                <p:cNvPr id="20" name="Freeform 20"/>
                <p:cNvSpPr/>
                <p:nvPr/>
              </p:nvSpPr>
              <p:spPr>
                <a:xfrm>
                  <a:off x="14167" y="0"/>
                  <a:ext cx="6321665" cy="63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FAFDFF"/>
                </a:solidFill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1" name="TextBox 21"/>
              <p:cNvSpPr txBox="1"/>
              <p:nvPr/>
            </p:nvSpPr>
            <p:spPr>
              <a:xfrm>
                <a:off x="364262" y="297584"/>
                <a:ext cx="578293" cy="7059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3943"/>
                  </a:lnSpc>
                  <a:spcBef>
                    <a:spcPct val="0"/>
                  </a:spcBef>
                </a:pPr>
                <a:r>
                  <a:rPr lang="en-US" sz="3286">
                    <a:solidFill>
                      <a:srgbClr val="465462"/>
                    </a:solidFill>
                    <a:latin typeface="Bryndan Write"/>
                  </a:rPr>
                  <a:t>B</a:t>
                </a:r>
              </a:p>
            </p:txBody>
          </p:sp>
        </p:grpSp>
        <p:sp>
          <p:nvSpPr>
            <p:cNvPr id="29" name="TextBox 29"/>
            <p:cNvSpPr txBox="1"/>
            <p:nvPr/>
          </p:nvSpPr>
          <p:spPr>
            <a:xfrm>
              <a:off x="14442320" y="6090867"/>
              <a:ext cx="1901930" cy="5346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3799"/>
                </a:lnSpc>
              </a:pPr>
              <a:r>
                <a:rPr lang="en-US" sz="3799" dirty="0">
                  <a:solidFill>
                    <a:srgbClr val="FDFEFF"/>
                  </a:solidFill>
                  <a:latin typeface="Bryndan Write"/>
                </a:rPr>
                <a:t>ploughing</a:t>
              </a: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9894817" y="1628333"/>
            <a:ext cx="5149298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7000">
                <a:solidFill>
                  <a:srgbClr val="465462"/>
                </a:solidFill>
                <a:latin typeface="Bryndan Write Bold"/>
              </a:rPr>
              <a:t>Question 2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03" t="-10211" r="-985" b="-104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710171" y="1286518"/>
            <a:ext cx="5484372" cy="1964402"/>
          </a:xfrm>
          <a:custGeom>
            <a:avLst/>
            <a:gdLst/>
            <a:ahLst/>
            <a:cxnLst/>
            <a:rect l="l" t="t" r="r" b="b"/>
            <a:pathLst>
              <a:path w="5484372" h="1964402">
                <a:moveTo>
                  <a:pt x="0" y="0"/>
                </a:moveTo>
                <a:lnTo>
                  <a:pt x="5484372" y="0"/>
                </a:lnTo>
                <a:lnTo>
                  <a:pt x="5484372" y="1964403"/>
                </a:lnTo>
                <a:lnTo>
                  <a:pt x="0" y="19644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0915245" y="1198707"/>
            <a:ext cx="1074225" cy="275139"/>
          </a:xfrm>
          <a:custGeom>
            <a:avLst/>
            <a:gdLst/>
            <a:ahLst/>
            <a:cxnLst/>
            <a:rect l="l" t="t" r="r" b="b"/>
            <a:pathLst>
              <a:path w="1074225" h="275139">
                <a:moveTo>
                  <a:pt x="0" y="0"/>
                </a:moveTo>
                <a:lnTo>
                  <a:pt x="1074225" y="0"/>
                </a:lnTo>
                <a:lnTo>
                  <a:pt x="1074225" y="275139"/>
                </a:lnTo>
                <a:lnTo>
                  <a:pt x="0" y="27513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5400000">
            <a:off x="8196363" y="-844323"/>
            <a:ext cx="2653259" cy="22801444"/>
          </a:xfrm>
          <a:custGeom>
            <a:avLst/>
            <a:gdLst/>
            <a:ahLst/>
            <a:cxnLst/>
            <a:rect l="l" t="t" r="r" b="b"/>
            <a:pathLst>
              <a:path w="2653259" h="22801444">
                <a:moveTo>
                  <a:pt x="0" y="0"/>
                </a:moveTo>
                <a:lnTo>
                  <a:pt x="2653259" y="0"/>
                </a:lnTo>
                <a:lnTo>
                  <a:pt x="2653259" y="22801444"/>
                </a:lnTo>
                <a:lnTo>
                  <a:pt x="0" y="2280144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4358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171864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-357060">
            <a:off x="7466266" y="9251956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0" y="0"/>
                </a:lnTo>
                <a:lnTo>
                  <a:pt x="460740" y="630073"/>
                </a:lnTo>
                <a:lnTo>
                  <a:pt x="0" y="63007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304721" flipH="1">
            <a:off x="3699752" y="933387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0"/>
                </a:lnTo>
                <a:lnTo>
                  <a:pt x="445251" y="608890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304721" flipH="1">
            <a:off x="11478434" y="9276812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357060">
            <a:off x="14211950" y="9005120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-357060">
            <a:off x="251078" y="9280487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304721" flipH="1">
            <a:off x="17285377" y="935293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547413" y="1703527"/>
            <a:ext cx="6670887" cy="6293742"/>
          </a:xfrm>
          <a:custGeom>
            <a:avLst/>
            <a:gdLst/>
            <a:ahLst/>
            <a:cxnLst/>
            <a:rect l="l" t="t" r="r" b="b"/>
            <a:pathLst>
              <a:path w="6670887" h="6293742">
                <a:moveTo>
                  <a:pt x="0" y="0"/>
                </a:moveTo>
                <a:lnTo>
                  <a:pt x="6670886" y="0"/>
                </a:lnTo>
                <a:lnTo>
                  <a:pt x="6670886" y="6293742"/>
                </a:lnTo>
                <a:lnTo>
                  <a:pt x="0" y="6293742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34582" r="-7743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>
            <a:off x="12867483" y="2268719"/>
            <a:ext cx="3673258" cy="3232467"/>
          </a:xfrm>
          <a:custGeom>
            <a:avLst/>
            <a:gdLst/>
            <a:ahLst/>
            <a:cxnLst/>
            <a:rect l="l" t="t" r="r" b="b"/>
            <a:pathLst>
              <a:path w="3673258" h="3232467">
                <a:moveTo>
                  <a:pt x="0" y="0"/>
                </a:moveTo>
                <a:lnTo>
                  <a:pt x="3673257" y="0"/>
                </a:lnTo>
                <a:lnTo>
                  <a:pt x="3673257" y="3232467"/>
                </a:lnTo>
                <a:lnTo>
                  <a:pt x="0" y="323246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TextBox 24"/>
          <p:cNvSpPr txBox="1"/>
          <p:nvPr/>
        </p:nvSpPr>
        <p:spPr>
          <a:xfrm>
            <a:off x="9045245" y="1617802"/>
            <a:ext cx="5149298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7000">
                <a:solidFill>
                  <a:srgbClr val="465462"/>
                </a:solidFill>
                <a:latin typeface="Bryndan Write Bold"/>
              </a:rPr>
              <a:t>Question 3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35CF0C5-5338-001D-BFD6-E442F8A2907B}"/>
              </a:ext>
            </a:extLst>
          </p:cNvPr>
          <p:cNvGrpSpPr/>
          <p:nvPr/>
        </p:nvGrpSpPr>
        <p:grpSpPr>
          <a:xfrm>
            <a:off x="8393709" y="7687925"/>
            <a:ext cx="4223804" cy="1004382"/>
            <a:chOff x="8393709" y="7687925"/>
            <a:chExt cx="4223804" cy="1004382"/>
          </a:xfrm>
        </p:grpSpPr>
        <p:grpSp>
          <p:nvGrpSpPr>
            <p:cNvPr id="12" name="Group 12"/>
            <p:cNvGrpSpPr/>
            <p:nvPr/>
          </p:nvGrpSpPr>
          <p:grpSpPr>
            <a:xfrm>
              <a:off x="8393709" y="7687925"/>
              <a:ext cx="980113" cy="1004382"/>
              <a:chOff x="0" y="0"/>
              <a:chExt cx="1306817" cy="1339176"/>
            </a:xfrm>
          </p:grpSpPr>
          <p:grpSp>
            <p:nvGrpSpPr>
              <p:cNvPr id="13" name="Group 13"/>
              <p:cNvGrpSpPr/>
              <p:nvPr/>
            </p:nvGrpSpPr>
            <p:grpSpPr>
              <a:xfrm>
                <a:off x="0" y="0"/>
                <a:ext cx="1306817" cy="1339176"/>
                <a:chOff x="0" y="0"/>
                <a:chExt cx="6350000" cy="6350000"/>
              </a:xfrm>
            </p:grpSpPr>
            <p:sp>
              <p:nvSpPr>
                <p:cNvPr id="14" name="Freeform 14"/>
                <p:cNvSpPr/>
                <p:nvPr/>
              </p:nvSpPr>
              <p:spPr>
                <a:xfrm>
                  <a:off x="14167" y="0"/>
                  <a:ext cx="6321665" cy="63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465462"/>
                </a:solidFill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" name="TextBox 15"/>
              <p:cNvSpPr txBox="1"/>
              <p:nvPr/>
            </p:nvSpPr>
            <p:spPr>
              <a:xfrm>
                <a:off x="364262" y="297584"/>
                <a:ext cx="578293" cy="7059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3943"/>
                  </a:lnSpc>
                  <a:spcBef>
                    <a:spcPct val="0"/>
                  </a:spcBef>
                </a:pPr>
                <a:r>
                  <a:rPr lang="en-US" sz="3286">
                    <a:solidFill>
                      <a:srgbClr val="FDFEFF"/>
                    </a:solidFill>
                    <a:latin typeface="Bryndan Write"/>
                  </a:rPr>
                  <a:t>A</a:t>
                </a:r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9619151" y="7947864"/>
              <a:ext cx="2998362" cy="5226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3699"/>
                </a:lnSpc>
              </a:pPr>
              <a:r>
                <a:rPr lang="en-US" sz="3699" dirty="0">
                  <a:solidFill>
                    <a:srgbClr val="FDFEFF"/>
                  </a:solidFill>
                  <a:latin typeface="Bryndan Write"/>
                </a:rPr>
                <a:t>paddy field</a:t>
              </a: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7799324" y="5737719"/>
            <a:ext cx="9957380" cy="1043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94"/>
              </a:lnSpc>
            </a:pPr>
            <a:r>
              <a:rPr lang="en-US" sz="3894" dirty="0">
                <a:solidFill>
                  <a:srgbClr val="FDFEFF"/>
                </a:solidFill>
                <a:latin typeface="Bryndan Write"/>
              </a:rPr>
              <a:t>When I was in the countryside, I usually played on the ____________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BB74A02-1938-397D-CC98-CFD8DC0612B8}"/>
              </a:ext>
            </a:extLst>
          </p:cNvPr>
          <p:cNvGrpSpPr/>
          <p:nvPr/>
        </p:nvGrpSpPr>
        <p:grpSpPr>
          <a:xfrm>
            <a:off x="13200417" y="7687925"/>
            <a:ext cx="4556287" cy="1004382"/>
            <a:chOff x="13200417" y="7687925"/>
            <a:chExt cx="4556287" cy="1004382"/>
          </a:xfrm>
        </p:grpSpPr>
        <p:grpSp>
          <p:nvGrpSpPr>
            <p:cNvPr id="18" name="Group 18"/>
            <p:cNvGrpSpPr/>
            <p:nvPr/>
          </p:nvGrpSpPr>
          <p:grpSpPr>
            <a:xfrm>
              <a:off x="13200417" y="7687925"/>
              <a:ext cx="980113" cy="1004382"/>
              <a:chOff x="0" y="0"/>
              <a:chExt cx="1306817" cy="1339176"/>
            </a:xfrm>
          </p:grpSpPr>
          <p:grpSp>
            <p:nvGrpSpPr>
              <p:cNvPr id="19" name="Group 19"/>
              <p:cNvGrpSpPr/>
              <p:nvPr/>
            </p:nvGrpSpPr>
            <p:grpSpPr>
              <a:xfrm>
                <a:off x="0" y="0"/>
                <a:ext cx="1306817" cy="1339176"/>
                <a:chOff x="0" y="0"/>
                <a:chExt cx="6350000" cy="6350000"/>
              </a:xfrm>
            </p:grpSpPr>
            <p:sp>
              <p:nvSpPr>
                <p:cNvPr id="20" name="Freeform 20"/>
                <p:cNvSpPr/>
                <p:nvPr/>
              </p:nvSpPr>
              <p:spPr>
                <a:xfrm>
                  <a:off x="14167" y="0"/>
                  <a:ext cx="6321665" cy="63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FAFDFF"/>
                </a:solidFill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1" name="TextBox 21"/>
              <p:cNvSpPr txBox="1"/>
              <p:nvPr/>
            </p:nvSpPr>
            <p:spPr>
              <a:xfrm>
                <a:off x="364262" y="297584"/>
                <a:ext cx="578293" cy="7059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3943"/>
                  </a:lnSpc>
                  <a:spcBef>
                    <a:spcPct val="0"/>
                  </a:spcBef>
                </a:pPr>
                <a:r>
                  <a:rPr lang="en-US" sz="3286" dirty="0">
                    <a:solidFill>
                      <a:srgbClr val="465462"/>
                    </a:solidFill>
                    <a:latin typeface="Bryndan Write"/>
                  </a:rPr>
                  <a:t>B</a:t>
                </a:r>
              </a:p>
            </p:txBody>
          </p:sp>
        </p:grpSp>
        <p:sp>
          <p:nvSpPr>
            <p:cNvPr id="27" name="TextBox 27"/>
            <p:cNvSpPr txBox="1"/>
            <p:nvPr/>
          </p:nvSpPr>
          <p:spPr>
            <a:xfrm>
              <a:off x="14458254" y="7947864"/>
              <a:ext cx="3298450" cy="522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3699"/>
                </a:lnSpc>
              </a:pPr>
              <a:r>
                <a:rPr lang="en-US" sz="3699" dirty="0">
                  <a:solidFill>
                    <a:srgbClr val="FDFEFF"/>
                  </a:solidFill>
                  <a:latin typeface="Bryndan Write"/>
                </a:rPr>
                <a:t>harvest time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03" t="-10211" r="-985" b="-104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9600502" y="2083884"/>
            <a:ext cx="5316835" cy="1904394"/>
          </a:xfrm>
          <a:custGeom>
            <a:avLst/>
            <a:gdLst/>
            <a:ahLst/>
            <a:cxnLst/>
            <a:rect l="l" t="t" r="r" b="b"/>
            <a:pathLst>
              <a:path w="5316835" h="1904394">
                <a:moveTo>
                  <a:pt x="0" y="0"/>
                </a:moveTo>
                <a:lnTo>
                  <a:pt x="5316835" y="0"/>
                </a:lnTo>
                <a:lnTo>
                  <a:pt x="5316835" y="1904394"/>
                </a:lnTo>
                <a:lnTo>
                  <a:pt x="0" y="190439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721807" y="1946315"/>
            <a:ext cx="1074225" cy="275139"/>
          </a:xfrm>
          <a:custGeom>
            <a:avLst/>
            <a:gdLst/>
            <a:ahLst/>
            <a:cxnLst/>
            <a:rect l="l" t="t" r="r" b="b"/>
            <a:pathLst>
              <a:path w="1074225" h="275139">
                <a:moveTo>
                  <a:pt x="0" y="0"/>
                </a:moveTo>
                <a:lnTo>
                  <a:pt x="1074225" y="0"/>
                </a:lnTo>
                <a:lnTo>
                  <a:pt x="1074225" y="275139"/>
                </a:lnTo>
                <a:lnTo>
                  <a:pt x="0" y="2751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5400000">
            <a:off x="8196363" y="-806268"/>
            <a:ext cx="2653259" cy="22801444"/>
          </a:xfrm>
          <a:custGeom>
            <a:avLst/>
            <a:gdLst/>
            <a:ahLst/>
            <a:cxnLst/>
            <a:rect l="l" t="t" r="r" b="b"/>
            <a:pathLst>
              <a:path w="2653259" h="22801444">
                <a:moveTo>
                  <a:pt x="0" y="0"/>
                </a:moveTo>
                <a:lnTo>
                  <a:pt x="2653259" y="0"/>
                </a:lnTo>
                <a:lnTo>
                  <a:pt x="2653259" y="22801444"/>
                </a:lnTo>
                <a:lnTo>
                  <a:pt x="0" y="2280144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4358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171864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-357060">
            <a:off x="7466266" y="9251956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0" y="0"/>
                </a:lnTo>
                <a:lnTo>
                  <a:pt x="460740" y="630073"/>
                </a:lnTo>
                <a:lnTo>
                  <a:pt x="0" y="63007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304721" flipH="1">
            <a:off x="3699752" y="933387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0"/>
                </a:lnTo>
                <a:lnTo>
                  <a:pt x="445251" y="608890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304721" flipH="1">
            <a:off x="11478434" y="9276812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357060">
            <a:off x="14211950" y="9005120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-357060">
            <a:off x="251078" y="9280487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304721" flipH="1">
            <a:off x="17285377" y="935293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-241195" y="-192126"/>
            <a:ext cx="1968868" cy="2635406"/>
          </a:xfrm>
          <a:custGeom>
            <a:avLst/>
            <a:gdLst/>
            <a:ahLst/>
            <a:cxnLst/>
            <a:rect l="l" t="t" r="r" b="b"/>
            <a:pathLst>
              <a:path w="1968868" h="2635406">
                <a:moveTo>
                  <a:pt x="0" y="0"/>
                </a:moveTo>
                <a:lnTo>
                  <a:pt x="1968869" y="0"/>
                </a:lnTo>
                <a:lnTo>
                  <a:pt x="1968869" y="2635406"/>
                </a:lnTo>
                <a:lnTo>
                  <a:pt x="0" y="2635406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 flipH="1">
            <a:off x="16523568" y="-192126"/>
            <a:ext cx="1968868" cy="2635406"/>
          </a:xfrm>
          <a:custGeom>
            <a:avLst/>
            <a:gdLst/>
            <a:ahLst/>
            <a:cxnLst/>
            <a:rect l="l" t="t" r="r" b="b"/>
            <a:pathLst>
              <a:path w="1968868" h="2635406">
                <a:moveTo>
                  <a:pt x="1968868" y="0"/>
                </a:moveTo>
                <a:lnTo>
                  <a:pt x="0" y="0"/>
                </a:lnTo>
                <a:lnTo>
                  <a:pt x="0" y="2635406"/>
                </a:lnTo>
                <a:lnTo>
                  <a:pt x="1968868" y="2635406"/>
                </a:lnTo>
                <a:lnTo>
                  <a:pt x="1968868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>
            <a:off x="11764599" y="-529892"/>
            <a:ext cx="1164398" cy="1558592"/>
          </a:xfrm>
          <a:custGeom>
            <a:avLst/>
            <a:gdLst/>
            <a:ahLst/>
            <a:cxnLst/>
            <a:rect l="l" t="t" r="r" b="b"/>
            <a:pathLst>
              <a:path w="1164398" h="1558592">
                <a:moveTo>
                  <a:pt x="0" y="0"/>
                </a:moveTo>
                <a:lnTo>
                  <a:pt x="1164398" y="0"/>
                </a:lnTo>
                <a:lnTo>
                  <a:pt x="1164398" y="1558592"/>
                </a:lnTo>
                <a:lnTo>
                  <a:pt x="0" y="1558592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 flipH="1">
            <a:off x="6577272" y="-982201"/>
            <a:ext cx="1968868" cy="2635406"/>
          </a:xfrm>
          <a:custGeom>
            <a:avLst/>
            <a:gdLst/>
            <a:ahLst/>
            <a:cxnLst/>
            <a:rect l="l" t="t" r="r" b="b"/>
            <a:pathLst>
              <a:path w="1968868" h="2635406">
                <a:moveTo>
                  <a:pt x="1968868" y="0"/>
                </a:moveTo>
                <a:lnTo>
                  <a:pt x="0" y="0"/>
                </a:lnTo>
                <a:lnTo>
                  <a:pt x="0" y="2635406"/>
                </a:lnTo>
                <a:lnTo>
                  <a:pt x="1968868" y="2635406"/>
                </a:lnTo>
                <a:lnTo>
                  <a:pt x="1968868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6" name="Picture 2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rcRect l="4796" t="1922" r="4796"/>
          <a:stretch>
            <a:fillRect/>
          </a:stretch>
        </p:blipFill>
        <p:spPr>
          <a:xfrm>
            <a:off x="743239" y="3327865"/>
            <a:ext cx="6691605" cy="4096850"/>
          </a:xfrm>
          <a:prstGeom prst="rect">
            <a:avLst/>
          </a:prstGeom>
        </p:spPr>
      </p:pic>
      <p:sp>
        <p:nvSpPr>
          <p:cNvPr id="27" name="TextBox 27"/>
          <p:cNvSpPr txBox="1"/>
          <p:nvPr/>
        </p:nvSpPr>
        <p:spPr>
          <a:xfrm>
            <a:off x="9684270" y="2245310"/>
            <a:ext cx="5149298" cy="1190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80"/>
              </a:lnSpc>
            </a:pPr>
            <a:r>
              <a:rPr lang="en-US" sz="7400">
                <a:solidFill>
                  <a:srgbClr val="465462"/>
                </a:solidFill>
                <a:latin typeface="Bryndan Write Bold"/>
              </a:rPr>
              <a:t>Question 4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508E628-B17B-0707-CB66-89E3BB53250D}"/>
              </a:ext>
            </a:extLst>
          </p:cNvPr>
          <p:cNvGrpSpPr/>
          <p:nvPr/>
        </p:nvGrpSpPr>
        <p:grpSpPr>
          <a:xfrm>
            <a:off x="8653944" y="7196116"/>
            <a:ext cx="4666718" cy="1004382"/>
            <a:chOff x="8653944" y="7196116"/>
            <a:chExt cx="4666718" cy="1004382"/>
          </a:xfrm>
        </p:grpSpPr>
        <p:grpSp>
          <p:nvGrpSpPr>
            <p:cNvPr id="12" name="Group 12"/>
            <p:cNvGrpSpPr/>
            <p:nvPr/>
          </p:nvGrpSpPr>
          <p:grpSpPr>
            <a:xfrm>
              <a:off x="8653944" y="7196116"/>
              <a:ext cx="980113" cy="1004382"/>
              <a:chOff x="0" y="0"/>
              <a:chExt cx="1306817" cy="1339176"/>
            </a:xfrm>
          </p:grpSpPr>
          <p:grpSp>
            <p:nvGrpSpPr>
              <p:cNvPr id="13" name="Group 13"/>
              <p:cNvGrpSpPr/>
              <p:nvPr/>
            </p:nvGrpSpPr>
            <p:grpSpPr>
              <a:xfrm>
                <a:off x="0" y="0"/>
                <a:ext cx="1306817" cy="1339176"/>
                <a:chOff x="0" y="0"/>
                <a:chExt cx="6350000" cy="6350000"/>
              </a:xfrm>
            </p:grpSpPr>
            <p:sp>
              <p:nvSpPr>
                <p:cNvPr id="14" name="Freeform 14"/>
                <p:cNvSpPr/>
                <p:nvPr/>
              </p:nvSpPr>
              <p:spPr>
                <a:xfrm>
                  <a:off x="14167" y="0"/>
                  <a:ext cx="6321665" cy="63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465462"/>
                </a:solidFill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" name="TextBox 15"/>
              <p:cNvSpPr txBox="1"/>
              <p:nvPr/>
            </p:nvSpPr>
            <p:spPr>
              <a:xfrm>
                <a:off x="364262" y="297584"/>
                <a:ext cx="578293" cy="7059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3943"/>
                  </a:lnSpc>
                  <a:spcBef>
                    <a:spcPct val="0"/>
                  </a:spcBef>
                </a:pPr>
                <a:r>
                  <a:rPr lang="en-US" sz="3286">
                    <a:solidFill>
                      <a:srgbClr val="FDFEFF"/>
                    </a:solidFill>
                    <a:latin typeface="Bryndan Write"/>
                  </a:rPr>
                  <a:t>A</a:t>
                </a:r>
              </a:p>
            </p:txBody>
          </p:sp>
        </p:grpSp>
        <p:sp>
          <p:nvSpPr>
            <p:cNvPr id="28" name="TextBox 28"/>
            <p:cNvSpPr txBox="1"/>
            <p:nvPr/>
          </p:nvSpPr>
          <p:spPr>
            <a:xfrm>
              <a:off x="10081457" y="7443766"/>
              <a:ext cx="3239205" cy="5295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3600"/>
                </a:lnSpc>
              </a:pPr>
              <a:r>
                <a:rPr lang="en-US" sz="3600" dirty="0">
                  <a:solidFill>
                    <a:srgbClr val="465462"/>
                  </a:solidFill>
                  <a:latin typeface="Bryndan Write"/>
                </a:rPr>
                <a:t>milking cows</a:t>
              </a:r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825123" y="4682839"/>
            <a:ext cx="9941818" cy="9582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599"/>
              </a:lnSpc>
            </a:pPr>
            <a:r>
              <a:rPr lang="en-US" sz="3599" dirty="0">
                <a:solidFill>
                  <a:srgbClr val="465462"/>
                </a:solidFill>
                <a:latin typeface="Bryndan Write"/>
              </a:rPr>
              <a:t>Watch the video and choose the correct answer to describe the action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18653F-E30A-1F42-91BC-64F49695DC09}"/>
              </a:ext>
            </a:extLst>
          </p:cNvPr>
          <p:cNvGrpSpPr/>
          <p:nvPr/>
        </p:nvGrpSpPr>
        <p:grpSpPr>
          <a:xfrm>
            <a:off x="13690473" y="7196845"/>
            <a:ext cx="4024455" cy="1004382"/>
            <a:chOff x="13690473" y="7196845"/>
            <a:chExt cx="4024455" cy="1004382"/>
          </a:xfrm>
        </p:grpSpPr>
        <p:grpSp>
          <p:nvGrpSpPr>
            <p:cNvPr id="18" name="Group 18"/>
            <p:cNvGrpSpPr/>
            <p:nvPr/>
          </p:nvGrpSpPr>
          <p:grpSpPr>
            <a:xfrm>
              <a:off x="13690473" y="7196845"/>
              <a:ext cx="980113" cy="1004382"/>
              <a:chOff x="0" y="0"/>
              <a:chExt cx="1306817" cy="1339176"/>
            </a:xfrm>
          </p:grpSpPr>
          <p:grpSp>
            <p:nvGrpSpPr>
              <p:cNvPr id="19" name="Group 19"/>
              <p:cNvGrpSpPr/>
              <p:nvPr/>
            </p:nvGrpSpPr>
            <p:grpSpPr>
              <a:xfrm>
                <a:off x="0" y="0"/>
                <a:ext cx="1306817" cy="1339176"/>
                <a:chOff x="0" y="0"/>
                <a:chExt cx="6350000" cy="6350000"/>
              </a:xfrm>
            </p:grpSpPr>
            <p:sp>
              <p:nvSpPr>
                <p:cNvPr id="20" name="Freeform 20"/>
                <p:cNvSpPr/>
                <p:nvPr/>
              </p:nvSpPr>
              <p:spPr>
                <a:xfrm>
                  <a:off x="14167" y="0"/>
                  <a:ext cx="6321665" cy="63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465462"/>
                </a:solidFill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1" name="TextBox 21"/>
              <p:cNvSpPr txBox="1"/>
              <p:nvPr/>
            </p:nvSpPr>
            <p:spPr>
              <a:xfrm>
                <a:off x="364262" y="297584"/>
                <a:ext cx="578293" cy="7059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3943"/>
                  </a:lnSpc>
                  <a:spcBef>
                    <a:spcPct val="0"/>
                  </a:spcBef>
                </a:pPr>
                <a:r>
                  <a:rPr lang="en-US" sz="3286" dirty="0">
                    <a:solidFill>
                      <a:srgbClr val="FDFEFF"/>
                    </a:solidFill>
                    <a:latin typeface="Bryndan Write"/>
                  </a:rPr>
                  <a:t>B</a:t>
                </a:r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15001106" y="7443037"/>
              <a:ext cx="2713822" cy="5295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3600"/>
                </a:lnSpc>
              </a:pPr>
              <a:r>
                <a:rPr lang="en-US" sz="3600" dirty="0">
                  <a:solidFill>
                    <a:srgbClr val="465462"/>
                  </a:solidFill>
                  <a:latin typeface="Bryndan Write"/>
                </a:rPr>
                <a:t>drying rice</a:t>
              </a: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27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03" t="-10211" r="-985" b="-104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618728" y="1590775"/>
            <a:ext cx="4833629" cy="1731318"/>
          </a:xfrm>
          <a:custGeom>
            <a:avLst/>
            <a:gdLst/>
            <a:ahLst/>
            <a:cxnLst/>
            <a:rect l="l" t="t" r="r" b="b"/>
            <a:pathLst>
              <a:path w="4833629" h="1731318">
                <a:moveTo>
                  <a:pt x="0" y="0"/>
                </a:moveTo>
                <a:lnTo>
                  <a:pt x="4833629" y="0"/>
                </a:lnTo>
                <a:lnTo>
                  <a:pt x="4833629" y="1731318"/>
                </a:lnTo>
                <a:lnTo>
                  <a:pt x="0" y="17313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8606887" y="1453206"/>
            <a:ext cx="1074225" cy="275139"/>
          </a:xfrm>
          <a:custGeom>
            <a:avLst/>
            <a:gdLst/>
            <a:ahLst/>
            <a:cxnLst/>
            <a:rect l="l" t="t" r="r" b="b"/>
            <a:pathLst>
              <a:path w="1074225" h="275139">
                <a:moveTo>
                  <a:pt x="0" y="0"/>
                </a:moveTo>
                <a:lnTo>
                  <a:pt x="1074226" y="0"/>
                </a:lnTo>
                <a:lnTo>
                  <a:pt x="1074226" y="275139"/>
                </a:lnTo>
                <a:lnTo>
                  <a:pt x="0" y="2751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flipH="1">
            <a:off x="-581642" y="2032548"/>
            <a:ext cx="3164183" cy="1075822"/>
          </a:xfrm>
          <a:custGeom>
            <a:avLst/>
            <a:gdLst/>
            <a:ahLst/>
            <a:cxnLst/>
            <a:rect l="l" t="t" r="r" b="b"/>
            <a:pathLst>
              <a:path w="3164183" h="1075822">
                <a:moveTo>
                  <a:pt x="3164183" y="0"/>
                </a:moveTo>
                <a:lnTo>
                  <a:pt x="0" y="0"/>
                </a:lnTo>
                <a:lnTo>
                  <a:pt x="0" y="1075822"/>
                </a:lnTo>
                <a:lnTo>
                  <a:pt x="3164183" y="1075822"/>
                </a:lnTo>
                <a:lnTo>
                  <a:pt x="3164183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5400000">
            <a:off x="8196363" y="-844323"/>
            <a:ext cx="2653259" cy="22801444"/>
          </a:xfrm>
          <a:custGeom>
            <a:avLst/>
            <a:gdLst/>
            <a:ahLst/>
            <a:cxnLst/>
            <a:rect l="l" t="t" r="r" b="b"/>
            <a:pathLst>
              <a:path w="2653259" h="22801444">
                <a:moveTo>
                  <a:pt x="0" y="0"/>
                </a:moveTo>
                <a:lnTo>
                  <a:pt x="2653259" y="0"/>
                </a:lnTo>
                <a:lnTo>
                  <a:pt x="2653259" y="22801444"/>
                </a:lnTo>
                <a:lnTo>
                  <a:pt x="0" y="2280144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4358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171864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flipH="1" flipV="1">
            <a:off x="2712309" y="-655697"/>
            <a:ext cx="3857042" cy="1311394"/>
          </a:xfrm>
          <a:custGeom>
            <a:avLst/>
            <a:gdLst/>
            <a:ahLst/>
            <a:cxnLst/>
            <a:rect l="l" t="t" r="r" b="b"/>
            <a:pathLst>
              <a:path w="3857042" h="1311394">
                <a:moveTo>
                  <a:pt x="3857042" y="1311394"/>
                </a:moveTo>
                <a:lnTo>
                  <a:pt x="0" y="1311394"/>
                </a:lnTo>
                <a:lnTo>
                  <a:pt x="0" y="0"/>
                </a:lnTo>
                <a:lnTo>
                  <a:pt x="3857042" y="0"/>
                </a:lnTo>
                <a:lnTo>
                  <a:pt x="3857042" y="1311394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-357060">
            <a:off x="7466266" y="9251956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0" y="0"/>
                </a:lnTo>
                <a:lnTo>
                  <a:pt x="460740" y="630073"/>
                </a:lnTo>
                <a:lnTo>
                  <a:pt x="0" y="63007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304721" flipH="1">
            <a:off x="3699752" y="933387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0"/>
                </a:lnTo>
                <a:lnTo>
                  <a:pt x="445251" y="608890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304721" flipH="1">
            <a:off x="11478434" y="9276812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-357060">
            <a:off x="14211950" y="9005120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 rot="-357060">
            <a:off x="251078" y="9280487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 rot="304721" flipH="1">
            <a:off x="17285377" y="935293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>
            <a:off x="14495888" y="84229"/>
            <a:ext cx="4208817" cy="1795604"/>
          </a:xfrm>
          <a:custGeom>
            <a:avLst/>
            <a:gdLst/>
            <a:ahLst/>
            <a:cxnLst/>
            <a:rect l="l" t="t" r="r" b="b"/>
            <a:pathLst>
              <a:path w="4208817" h="1795604">
                <a:moveTo>
                  <a:pt x="0" y="0"/>
                </a:moveTo>
                <a:lnTo>
                  <a:pt x="4208816" y="0"/>
                </a:lnTo>
                <a:lnTo>
                  <a:pt x="4208816" y="1795604"/>
                </a:lnTo>
                <a:lnTo>
                  <a:pt x="0" y="1795604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l="-16950" r="-87652" b="-10202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14180529" y="1559289"/>
            <a:ext cx="2783872" cy="946517"/>
          </a:xfrm>
          <a:custGeom>
            <a:avLst/>
            <a:gdLst/>
            <a:ahLst/>
            <a:cxnLst/>
            <a:rect l="l" t="t" r="r" b="b"/>
            <a:pathLst>
              <a:path w="2783872" h="946517">
                <a:moveTo>
                  <a:pt x="0" y="0"/>
                </a:moveTo>
                <a:lnTo>
                  <a:pt x="2783873" y="0"/>
                </a:lnTo>
                <a:lnTo>
                  <a:pt x="2783873" y="946517"/>
                </a:lnTo>
                <a:lnTo>
                  <a:pt x="0" y="94651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6" name="Picture 2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rcRect/>
          <a:stretch>
            <a:fillRect/>
          </a:stretch>
        </p:blipFill>
        <p:spPr>
          <a:xfrm>
            <a:off x="481448" y="3867392"/>
            <a:ext cx="6844986" cy="3863012"/>
          </a:xfrm>
          <a:prstGeom prst="rect">
            <a:avLst/>
          </a:prstGeom>
        </p:spPr>
      </p:pic>
      <p:sp>
        <p:nvSpPr>
          <p:cNvPr id="27" name="TextBox 27"/>
          <p:cNvSpPr txBox="1"/>
          <p:nvPr/>
        </p:nvSpPr>
        <p:spPr>
          <a:xfrm>
            <a:off x="6569351" y="1828401"/>
            <a:ext cx="5149298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sz="6500">
                <a:solidFill>
                  <a:srgbClr val="465462"/>
                </a:solidFill>
                <a:latin typeface="Bryndan Write Bold"/>
              </a:rPr>
              <a:t>Question 5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29D1F7F-3286-6A8A-6F2C-68568B2A89DD}"/>
              </a:ext>
            </a:extLst>
          </p:cNvPr>
          <p:cNvGrpSpPr/>
          <p:nvPr/>
        </p:nvGrpSpPr>
        <p:grpSpPr>
          <a:xfrm>
            <a:off x="8116831" y="6577110"/>
            <a:ext cx="4303769" cy="1004382"/>
            <a:chOff x="8116831" y="6577110"/>
            <a:chExt cx="5081557" cy="1004382"/>
          </a:xfrm>
        </p:grpSpPr>
        <p:grpSp>
          <p:nvGrpSpPr>
            <p:cNvPr id="14" name="Group 14"/>
            <p:cNvGrpSpPr/>
            <p:nvPr/>
          </p:nvGrpSpPr>
          <p:grpSpPr>
            <a:xfrm>
              <a:off x="8116831" y="6577110"/>
              <a:ext cx="980113" cy="1004382"/>
              <a:chOff x="0" y="0"/>
              <a:chExt cx="1306817" cy="1339176"/>
            </a:xfrm>
          </p:grpSpPr>
          <p:grpSp>
            <p:nvGrpSpPr>
              <p:cNvPr id="15" name="Group 15"/>
              <p:cNvGrpSpPr/>
              <p:nvPr/>
            </p:nvGrpSpPr>
            <p:grpSpPr>
              <a:xfrm>
                <a:off x="0" y="0"/>
                <a:ext cx="1306817" cy="1339176"/>
                <a:chOff x="0" y="0"/>
                <a:chExt cx="6350000" cy="6350000"/>
              </a:xfrm>
            </p:grpSpPr>
            <p:sp>
              <p:nvSpPr>
                <p:cNvPr id="16" name="Freeform 16"/>
                <p:cNvSpPr/>
                <p:nvPr/>
              </p:nvSpPr>
              <p:spPr>
                <a:xfrm>
                  <a:off x="14167" y="0"/>
                  <a:ext cx="6321665" cy="63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FAFDFF"/>
                </a:solidFill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7" name="TextBox 17"/>
              <p:cNvSpPr txBox="1"/>
              <p:nvPr/>
            </p:nvSpPr>
            <p:spPr>
              <a:xfrm>
                <a:off x="364262" y="297584"/>
                <a:ext cx="578293" cy="7059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3943"/>
                  </a:lnSpc>
                  <a:spcBef>
                    <a:spcPct val="0"/>
                  </a:spcBef>
                </a:pPr>
                <a:r>
                  <a:rPr lang="en-US" sz="3286" dirty="0">
                    <a:solidFill>
                      <a:srgbClr val="465462"/>
                    </a:solidFill>
                    <a:latin typeface="Bryndan Write"/>
                  </a:rPr>
                  <a:t>A</a:t>
                </a:r>
              </a:p>
            </p:txBody>
          </p:sp>
        </p:grpSp>
        <p:sp>
          <p:nvSpPr>
            <p:cNvPr id="28" name="TextBox 28"/>
            <p:cNvSpPr txBox="1"/>
            <p:nvPr/>
          </p:nvSpPr>
          <p:spPr>
            <a:xfrm>
              <a:off x="9343833" y="6834827"/>
              <a:ext cx="3854555" cy="5079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3499"/>
                </a:lnSpc>
              </a:pPr>
              <a:r>
                <a:rPr lang="en-US" sz="3499" dirty="0">
                  <a:solidFill>
                    <a:srgbClr val="465462"/>
                  </a:solidFill>
                  <a:latin typeface="Bryndan Write"/>
                </a:rPr>
                <a:t>feeding pigs</a:t>
              </a:r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574084" y="4103257"/>
            <a:ext cx="9390318" cy="1040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9"/>
              </a:lnSpc>
            </a:pPr>
            <a:r>
              <a:rPr lang="en-US" sz="3829" dirty="0">
                <a:solidFill>
                  <a:srgbClr val="465462"/>
                </a:solidFill>
                <a:latin typeface="Bryndan Write"/>
              </a:rPr>
              <a:t>Watch the video and choose the correct answer to describe the action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D0AC28C-1DB5-00E3-BA2E-4106A9343BC9}"/>
              </a:ext>
            </a:extLst>
          </p:cNvPr>
          <p:cNvGrpSpPr/>
          <p:nvPr/>
        </p:nvGrpSpPr>
        <p:grpSpPr>
          <a:xfrm>
            <a:off x="13029847" y="6577110"/>
            <a:ext cx="5320596" cy="1004382"/>
            <a:chOff x="13029847" y="6577110"/>
            <a:chExt cx="5320596" cy="1004382"/>
          </a:xfrm>
        </p:grpSpPr>
        <p:grpSp>
          <p:nvGrpSpPr>
            <p:cNvPr id="20" name="Group 20"/>
            <p:cNvGrpSpPr/>
            <p:nvPr/>
          </p:nvGrpSpPr>
          <p:grpSpPr>
            <a:xfrm>
              <a:off x="13029847" y="6577110"/>
              <a:ext cx="980113" cy="1004382"/>
              <a:chOff x="0" y="0"/>
              <a:chExt cx="1306817" cy="1339176"/>
            </a:xfrm>
          </p:grpSpPr>
          <p:grpSp>
            <p:nvGrpSpPr>
              <p:cNvPr id="21" name="Group 21"/>
              <p:cNvGrpSpPr/>
              <p:nvPr/>
            </p:nvGrpSpPr>
            <p:grpSpPr>
              <a:xfrm>
                <a:off x="0" y="0"/>
                <a:ext cx="1306817" cy="1339176"/>
                <a:chOff x="0" y="0"/>
                <a:chExt cx="6350000" cy="6350000"/>
              </a:xfrm>
            </p:grpSpPr>
            <p:sp>
              <p:nvSpPr>
                <p:cNvPr id="22" name="Freeform 22"/>
                <p:cNvSpPr/>
                <p:nvPr/>
              </p:nvSpPr>
              <p:spPr>
                <a:xfrm>
                  <a:off x="14167" y="0"/>
                  <a:ext cx="6321665" cy="63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465462"/>
                </a:solidFill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" name="TextBox 23"/>
              <p:cNvSpPr txBox="1"/>
              <p:nvPr/>
            </p:nvSpPr>
            <p:spPr>
              <a:xfrm>
                <a:off x="364262" y="297584"/>
                <a:ext cx="578293" cy="70590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3943"/>
                  </a:lnSpc>
                  <a:spcBef>
                    <a:spcPct val="0"/>
                  </a:spcBef>
                </a:pPr>
                <a:r>
                  <a:rPr lang="en-US" sz="3286">
                    <a:solidFill>
                      <a:srgbClr val="FDFEFF"/>
                    </a:solidFill>
                    <a:latin typeface="Bryndan Write"/>
                  </a:rPr>
                  <a:t>B</a:t>
                </a:r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14495888" y="6818742"/>
              <a:ext cx="3854555" cy="5079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3499"/>
                </a:lnSpc>
              </a:pPr>
              <a:r>
                <a:rPr lang="en-US" sz="3499">
                  <a:solidFill>
                    <a:srgbClr val="465462"/>
                  </a:solidFill>
                  <a:latin typeface="Bryndan Write"/>
                </a:rPr>
                <a:t>catching fish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25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03" t="-10211" r="-985" b="-10426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6007533" y="5815673"/>
            <a:ext cx="6272934" cy="2404201"/>
            <a:chOff x="0" y="0"/>
            <a:chExt cx="8363912" cy="3205601"/>
          </a:xfrm>
        </p:grpSpPr>
        <p:sp>
          <p:nvSpPr>
            <p:cNvPr id="4" name="Freeform 4"/>
            <p:cNvSpPr/>
            <p:nvPr/>
          </p:nvSpPr>
          <p:spPr>
            <a:xfrm>
              <a:off x="0" y="209800"/>
              <a:ext cx="8363912" cy="2995801"/>
            </a:xfrm>
            <a:custGeom>
              <a:avLst/>
              <a:gdLst/>
              <a:ahLst/>
              <a:cxnLst/>
              <a:rect l="l" t="t" r="r" b="b"/>
              <a:pathLst>
                <a:path w="8363912" h="2995801">
                  <a:moveTo>
                    <a:pt x="0" y="0"/>
                  </a:moveTo>
                  <a:lnTo>
                    <a:pt x="8363912" y="0"/>
                  </a:lnTo>
                  <a:lnTo>
                    <a:pt x="8363912" y="2995801"/>
                  </a:lnTo>
                  <a:lnTo>
                    <a:pt x="0" y="29958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3362835" y="0"/>
              <a:ext cx="1638242" cy="419600"/>
            </a:xfrm>
            <a:custGeom>
              <a:avLst/>
              <a:gdLst/>
              <a:ahLst/>
              <a:cxnLst/>
              <a:rect l="l" t="t" r="r" b="b"/>
              <a:pathLst>
                <a:path w="1638242" h="419600">
                  <a:moveTo>
                    <a:pt x="0" y="0"/>
                  </a:moveTo>
                  <a:lnTo>
                    <a:pt x="1638242" y="0"/>
                  </a:lnTo>
                  <a:lnTo>
                    <a:pt x="1638242" y="419600"/>
                  </a:lnTo>
                  <a:lnTo>
                    <a:pt x="0" y="4196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/>
          <p:cNvSpPr/>
          <p:nvPr/>
        </p:nvSpPr>
        <p:spPr>
          <a:xfrm rot="5400000">
            <a:off x="8196363" y="-844323"/>
            <a:ext cx="2653259" cy="22801444"/>
          </a:xfrm>
          <a:custGeom>
            <a:avLst/>
            <a:gdLst/>
            <a:ahLst/>
            <a:cxnLst/>
            <a:rect l="l" t="t" r="r" b="b"/>
            <a:pathLst>
              <a:path w="2653259" h="22801444">
                <a:moveTo>
                  <a:pt x="0" y="0"/>
                </a:moveTo>
                <a:lnTo>
                  <a:pt x="2653259" y="0"/>
                </a:lnTo>
                <a:lnTo>
                  <a:pt x="2653259" y="22801444"/>
                </a:lnTo>
                <a:lnTo>
                  <a:pt x="0" y="2280144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4358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1718649" y="9645257"/>
            <a:ext cx="11408768" cy="641743"/>
          </a:xfrm>
          <a:custGeom>
            <a:avLst/>
            <a:gdLst/>
            <a:ahLst/>
            <a:cxnLst/>
            <a:rect l="l" t="t" r="r" b="b"/>
            <a:pathLst>
              <a:path w="11408768" h="641743">
                <a:moveTo>
                  <a:pt x="0" y="0"/>
                </a:moveTo>
                <a:lnTo>
                  <a:pt x="11408768" y="0"/>
                </a:lnTo>
                <a:lnTo>
                  <a:pt x="11408768" y="641743"/>
                </a:lnTo>
                <a:lnTo>
                  <a:pt x="0" y="6417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0" y="8353312"/>
            <a:ext cx="2787299" cy="1933688"/>
          </a:xfrm>
          <a:custGeom>
            <a:avLst/>
            <a:gdLst/>
            <a:ahLst/>
            <a:cxnLst/>
            <a:rect l="l" t="t" r="r" b="b"/>
            <a:pathLst>
              <a:path w="2787299" h="1933688">
                <a:moveTo>
                  <a:pt x="0" y="0"/>
                </a:moveTo>
                <a:lnTo>
                  <a:pt x="2787299" y="0"/>
                </a:lnTo>
                <a:lnTo>
                  <a:pt x="2787299" y="1933688"/>
                </a:lnTo>
                <a:lnTo>
                  <a:pt x="0" y="193368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5500701" y="8353312"/>
            <a:ext cx="2787299" cy="1933688"/>
          </a:xfrm>
          <a:custGeom>
            <a:avLst/>
            <a:gdLst/>
            <a:ahLst/>
            <a:cxnLst/>
            <a:rect l="l" t="t" r="r" b="b"/>
            <a:pathLst>
              <a:path w="2787299" h="1933688">
                <a:moveTo>
                  <a:pt x="0" y="0"/>
                </a:moveTo>
                <a:lnTo>
                  <a:pt x="2787299" y="0"/>
                </a:lnTo>
                <a:lnTo>
                  <a:pt x="2787299" y="1933688"/>
                </a:lnTo>
                <a:lnTo>
                  <a:pt x="0" y="193368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357060">
            <a:off x="7466266" y="9251956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0" y="0"/>
                </a:lnTo>
                <a:lnTo>
                  <a:pt x="460740" y="630073"/>
                </a:lnTo>
                <a:lnTo>
                  <a:pt x="0" y="63007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304721" flipH="1">
            <a:off x="3699752" y="9333873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0"/>
                </a:lnTo>
                <a:lnTo>
                  <a:pt x="445251" y="608890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304721" flipH="1">
            <a:off x="11478434" y="9276812"/>
            <a:ext cx="445251" cy="608891"/>
          </a:xfrm>
          <a:custGeom>
            <a:avLst/>
            <a:gdLst/>
            <a:ahLst/>
            <a:cxnLst/>
            <a:rect l="l" t="t" r="r" b="b"/>
            <a:pathLst>
              <a:path w="445251" h="608891">
                <a:moveTo>
                  <a:pt x="445251" y="0"/>
                </a:moveTo>
                <a:lnTo>
                  <a:pt x="0" y="0"/>
                </a:lnTo>
                <a:lnTo>
                  <a:pt x="0" y="608891"/>
                </a:lnTo>
                <a:lnTo>
                  <a:pt x="445251" y="608891"/>
                </a:lnTo>
                <a:lnTo>
                  <a:pt x="445251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357060">
            <a:off x="14211950" y="9005120"/>
            <a:ext cx="460741" cy="630073"/>
          </a:xfrm>
          <a:custGeom>
            <a:avLst/>
            <a:gdLst/>
            <a:ahLst/>
            <a:cxnLst/>
            <a:rect l="l" t="t" r="r" b="b"/>
            <a:pathLst>
              <a:path w="460741" h="630073">
                <a:moveTo>
                  <a:pt x="0" y="0"/>
                </a:moveTo>
                <a:lnTo>
                  <a:pt x="460741" y="0"/>
                </a:lnTo>
                <a:lnTo>
                  <a:pt x="460741" y="630072"/>
                </a:lnTo>
                <a:lnTo>
                  <a:pt x="0" y="63007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897519" y="992063"/>
            <a:ext cx="992262" cy="931486"/>
          </a:xfrm>
          <a:custGeom>
            <a:avLst/>
            <a:gdLst/>
            <a:ahLst/>
            <a:cxnLst/>
            <a:rect l="l" t="t" r="r" b="b"/>
            <a:pathLst>
              <a:path w="992262" h="931486">
                <a:moveTo>
                  <a:pt x="0" y="0"/>
                </a:moveTo>
                <a:lnTo>
                  <a:pt x="992261" y="0"/>
                </a:lnTo>
                <a:lnTo>
                  <a:pt x="992261" y="931486"/>
                </a:lnTo>
                <a:lnTo>
                  <a:pt x="0" y="931486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TextBox 16"/>
          <p:cNvSpPr txBox="1"/>
          <p:nvPr/>
        </p:nvSpPr>
        <p:spPr>
          <a:xfrm>
            <a:off x="3346751" y="3292052"/>
            <a:ext cx="11594498" cy="1426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59"/>
              </a:lnSpc>
            </a:pPr>
            <a:r>
              <a:rPr lang="en-US" sz="8799" dirty="0">
                <a:solidFill>
                  <a:srgbClr val="FDFEFF"/>
                </a:solidFill>
                <a:latin typeface="Bryndan Write Bold"/>
              </a:rPr>
              <a:t>And the winner is...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338644" y="1603509"/>
            <a:ext cx="7610712" cy="6019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9"/>
              </a:lnSpc>
            </a:pPr>
            <a:r>
              <a:rPr lang="en-US" sz="3699" spc="295">
                <a:solidFill>
                  <a:srgbClr val="FDFEFF"/>
                </a:solidFill>
                <a:latin typeface="Bryndan Write"/>
              </a:rPr>
              <a:t>Thank You For Playing!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901322" y="6412936"/>
            <a:ext cx="2485355" cy="1133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 spc="559" dirty="0">
                <a:solidFill>
                  <a:srgbClr val="465462"/>
                </a:solidFill>
                <a:latin typeface="Bryndan Write"/>
              </a:rPr>
              <a:t>???</a:t>
            </a:r>
          </a:p>
        </p:txBody>
      </p:sp>
      <p:sp>
        <p:nvSpPr>
          <p:cNvPr id="19" name="Freeform 19"/>
          <p:cNvSpPr/>
          <p:nvPr/>
        </p:nvSpPr>
        <p:spPr>
          <a:xfrm rot="-962011" flipH="1">
            <a:off x="3311747" y="2292237"/>
            <a:ext cx="723856" cy="679520"/>
          </a:xfrm>
          <a:custGeom>
            <a:avLst/>
            <a:gdLst/>
            <a:ahLst/>
            <a:cxnLst/>
            <a:rect l="l" t="t" r="r" b="b"/>
            <a:pathLst>
              <a:path w="723856" h="679520">
                <a:moveTo>
                  <a:pt x="723856" y="0"/>
                </a:moveTo>
                <a:lnTo>
                  <a:pt x="0" y="0"/>
                </a:lnTo>
                <a:lnTo>
                  <a:pt x="0" y="679520"/>
                </a:lnTo>
                <a:lnTo>
                  <a:pt x="723856" y="679520"/>
                </a:lnTo>
                <a:lnTo>
                  <a:pt x="723856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16430771" y="992063"/>
            <a:ext cx="992262" cy="931486"/>
          </a:xfrm>
          <a:custGeom>
            <a:avLst/>
            <a:gdLst/>
            <a:ahLst/>
            <a:cxnLst/>
            <a:rect l="l" t="t" r="r" b="b"/>
            <a:pathLst>
              <a:path w="992262" h="931486">
                <a:moveTo>
                  <a:pt x="0" y="0"/>
                </a:moveTo>
                <a:lnTo>
                  <a:pt x="992262" y="0"/>
                </a:lnTo>
                <a:lnTo>
                  <a:pt x="992262" y="931486"/>
                </a:lnTo>
                <a:lnTo>
                  <a:pt x="0" y="931486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 rot="-962011" flipH="1">
            <a:off x="14260292" y="2292237"/>
            <a:ext cx="723856" cy="679520"/>
          </a:xfrm>
          <a:custGeom>
            <a:avLst/>
            <a:gdLst/>
            <a:ahLst/>
            <a:cxnLst/>
            <a:rect l="l" t="t" r="r" b="b"/>
            <a:pathLst>
              <a:path w="723856" h="679520">
                <a:moveTo>
                  <a:pt x="723856" y="0"/>
                </a:moveTo>
                <a:lnTo>
                  <a:pt x="0" y="0"/>
                </a:lnTo>
                <a:lnTo>
                  <a:pt x="0" y="679520"/>
                </a:lnTo>
                <a:lnTo>
                  <a:pt x="723856" y="679520"/>
                </a:lnTo>
                <a:lnTo>
                  <a:pt x="723856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 rot="744337">
            <a:off x="1327216" y="6483078"/>
            <a:ext cx="516511" cy="484874"/>
          </a:xfrm>
          <a:custGeom>
            <a:avLst/>
            <a:gdLst/>
            <a:ahLst/>
            <a:cxnLst/>
            <a:rect l="l" t="t" r="r" b="b"/>
            <a:pathLst>
              <a:path w="516511" h="484874">
                <a:moveTo>
                  <a:pt x="0" y="0"/>
                </a:moveTo>
                <a:lnTo>
                  <a:pt x="516511" y="0"/>
                </a:lnTo>
                <a:lnTo>
                  <a:pt x="516511" y="484874"/>
                </a:lnTo>
                <a:lnTo>
                  <a:pt x="0" y="484874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 rot="744337">
            <a:off x="16172516" y="6483078"/>
            <a:ext cx="516511" cy="484874"/>
          </a:xfrm>
          <a:custGeom>
            <a:avLst/>
            <a:gdLst/>
            <a:ahLst/>
            <a:cxnLst/>
            <a:rect l="l" t="t" r="r" b="b"/>
            <a:pathLst>
              <a:path w="516511" h="484874">
                <a:moveTo>
                  <a:pt x="0" y="0"/>
                </a:moveTo>
                <a:lnTo>
                  <a:pt x="516511" y="0"/>
                </a:lnTo>
                <a:lnTo>
                  <a:pt x="516511" y="484874"/>
                </a:lnTo>
                <a:lnTo>
                  <a:pt x="0" y="484874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3767713">
            <a:off x="-8032167" y="-584678"/>
            <a:ext cx="17774704" cy="8176364"/>
          </a:xfrm>
          <a:custGeom>
            <a:avLst/>
            <a:gdLst/>
            <a:ahLst/>
            <a:cxnLst/>
            <a:rect l="l" t="t" r="r" b="b"/>
            <a:pathLst>
              <a:path w="17774704" h="8176364">
                <a:moveTo>
                  <a:pt x="0" y="0"/>
                </a:moveTo>
                <a:lnTo>
                  <a:pt x="17774705" y="0"/>
                </a:lnTo>
                <a:lnTo>
                  <a:pt x="17774705" y="8176364"/>
                </a:lnTo>
                <a:lnTo>
                  <a:pt x="0" y="81763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932491" y="2832276"/>
            <a:ext cx="7077456" cy="8229600"/>
          </a:xfrm>
          <a:custGeom>
            <a:avLst/>
            <a:gdLst/>
            <a:ahLst/>
            <a:cxnLst/>
            <a:rect l="l" t="t" r="r" b="b"/>
            <a:pathLst>
              <a:path w="7077456" h="8229600">
                <a:moveTo>
                  <a:pt x="0" y="0"/>
                </a:moveTo>
                <a:lnTo>
                  <a:pt x="7077456" y="0"/>
                </a:lnTo>
                <a:lnTo>
                  <a:pt x="70774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8157367" y="114300"/>
            <a:ext cx="9274340" cy="9427537"/>
          </a:xfrm>
          <a:custGeom>
            <a:avLst/>
            <a:gdLst/>
            <a:ahLst/>
            <a:cxnLst/>
            <a:rect l="l" t="t" r="r" b="b"/>
            <a:pathLst>
              <a:path w="9274340" h="9427537">
                <a:moveTo>
                  <a:pt x="0" y="0"/>
                </a:moveTo>
                <a:lnTo>
                  <a:pt x="9274340" y="0"/>
                </a:lnTo>
                <a:lnTo>
                  <a:pt x="9274340" y="9427537"/>
                </a:lnTo>
                <a:lnTo>
                  <a:pt x="0" y="942753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933747" y="3746650"/>
            <a:ext cx="9061044" cy="1396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99"/>
              </a:lnSpc>
            </a:pPr>
            <a:r>
              <a:rPr lang="en-US" sz="9999" dirty="0">
                <a:solidFill>
                  <a:srgbClr val="492D44"/>
                </a:solidFill>
                <a:latin typeface="Childos Arabic Bold"/>
              </a:rPr>
              <a:t>HOMEWORK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058400" y="5229005"/>
            <a:ext cx="6518389" cy="2482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indent="-457200">
              <a:lnSpc>
                <a:spcPts val="4900"/>
              </a:lnSpc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rgbClr val="96747E"/>
                </a:solidFill>
                <a:latin typeface="Poppins"/>
              </a:rPr>
              <a:t>Do exercises in the workbook.</a:t>
            </a:r>
          </a:p>
          <a:p>
            <a:pPr marL="457200" indent="-457200">
              <a:lnSpc>
                <a:spcPts val="4900"/>
              </a:lnSpc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rgbClr val="96747E"/>
                </a:solidFill>
                <a:latin typeface="Poppins"/>
              </a:rPr>
              <a:t>Prepare the next lesson: A closer look 2</a:t>
            </a:r>
          </a:p>
        </p:txBody>
      </p:sp>
      <p:sp>
        <p:nvSpPr>
          <p:cNvPr id="7" name="Freeform 7"/>
          <p:cNvSpPr/>
          <p:nvPr/>
        </p:nvSpPr>
        <p:spPr>
          <a:xfrm rot="-735118" flipV="1">
            <a:off x="-717020" y="169718"/>
            <a:ext cx="8158832" cy="1315612"/>
          </a:xfrm>
          <a:custGeom>
            <a:avLst/>
            <a:gdLst/>
            <a:ahLst/>
            <a:cxnLst/>
            <a:rect l="l" t="t" r="r" b="b"/>
            <a:pathLst>
              <a:path w="8158832" h="1315612">
                <a:moveTo>
                  <a:pt x="0" y="1315611"/>
                </a:moveTo>
                <a:lnTo>
                  <a:pt x="8158832" y="1315611"/>
                </a:lnTo>
                <a:lnTo>
                  <a:pt x="8158832" y="0"/>
                </a:lnTo>
                <a:lnTo>
                  <a:pt x="0" y="0"/>
                </a:lnTo>
                <a:lnTo>
                  <a:pt x="0" y="1315611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3713809" y="307717"/>
            <a:ext cx="3372620" cy="3090547"/>
          </a:xfrm>
          <a:custGeom>
            <a:avLst/>
            <a:gdLst/>
            <a:ahLst/>
            <a:cxnLst/>
            <a:rect l="l" t="t" r="r" b="b"/>
            <a:pathLst>
              <a:path w="3372620" h="3090547">
                <a:moveTo>
                  <a:pt x="0" y="0"/>
                </a:moveTo>
                <a:lnTo>
                  <a:pt x="3372620" y="0"/>
                </a:lnTo>
                <a:lnTo>
                  <a:pt x="3372620" y="3090547"/>
                </a:lnTo>
                <a:lnTo>
                  <a:pt x="0" y="309054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CC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92472" y="3534317"/>
            <a:ext cx="9091138" cy="6949376"/>
          </a:xfrm>
          <a:custGeom>
            <a:avLst/>
            <a:gdLst/>
            <a:ahLst/>
            <a:cxnLst/>
            <a:rect l="l" t="t" r="r" b="b"/>
            <a:pathLst>
              <a:path w="9091138" h="6949376">
                <a:moveTo>
                  <a:pt x="0" y="0"/>
                </a:moveTo>
                <a:lnTo>
                  <a:pt x="9091138" y="0"/>
                </a:lnTo>
                <a:lnTo>
                  <a:pt x="9091138" y="6949376"/>
                </a:lnTo>
                <a:lnTo>
                  <a:pt x="0" y="694937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88" t="-7529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5400000">
            <a:off x="10988783" y="3915173"/>
            <a:ext cx="11214390" cy="3384043"/>
          </a:xfrm>
          <a:custGeom>
            <a:avLst/>
            <a:gdLst/>
            <a:ahLst/>
            <a:cxnLst/>
            <a:rect l="l" t="t" r="r" b="b"/>
            <a:pathLst>
              <a:path w="11214390" h="3384043">
                <a:moveTo>
                  <a:pt x="0" y="0"/>
                </a:moveTo>
                <a:lnTo>
                  <a:pt x="11214390" y="0"/>
                </a:lnTo>
                <a:lnTo>
                  <a:pt x="11214390" y="3384044"/>
                </a:lnTo>
                <a:lnTo>
                  <a:pt x="0" y="33840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02" b="-8644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297913" y="544410"/>
            <a:ext cx="3373661" cy="2989907"/>
          </a:xfrm>
          <a:custGeom>
            <a:avLst/>
            <a:gdLst/>
            <a:ahLst/>
            <a:cxnLst/>
            <a:rect l="l" t="t" r="r" b="b"/>
            <a:pathLst>
              <a:path w="3373661" h="2989907">
                <a:moveTo>
                  <a:pt x="0" y="0"/>
                </a:moveTo>
                <a:lnTo>
                  <a:pt x="3373662" y="0"/>
                </a:lnTo>
                <a:lnTo>
                  <a:pt x="3373662" y="2989907"/>
                </a:lnTo>
                <a:lnTo>
                  <a:pt x="0" y="298990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1431222">
            <a:off x="14302381" y="5404938"/>
            <a:ext cx="4875150" cy="2669144"/>
          </a:xfrm>
          <a:custGeom>
            <a:avLst/>
            <a:gdLst/>
            <a:ahLst/>
            <a:cxnLst/>
            <a:rect l="l" t="t" r="r" b="b"/>
            <a:pathLst>
              <a:path w="4875150" h="2669144">
                <a:moveTo>
                  <a:pt x="0" y="0"/>
                </a:moveTo>
                <a:lnTo>
                  <a:pt x="4875150" y="0"/>
                </a:lnTo>
                <a:lnTo>
                  <a:pt x="4875150" y="2669145"/>
                </a:lnTo>
                <a:lnTo>
                  <a:pt x="0" y="266914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-1337290">
            <a:off x="3281177" y="3856607"/>
            <a:ext cx="780795" cy="1183022"/>
          </a:xfrm>
          <a:prstGeom prst="rect">
            <a:avLst/>
          </a:prstGeom>
        </p:spPr>
      </p:pic>
      <p:grpSp>
        <p:nvGrpSpPr>
          <p:cNvPr id="7" name="Group 7"/>
          <p:cNvGrpSpPr>
            <a:grpSpLocks noChangeAspect="1"/>
          </p:cNvGrpSpPr>
          <p:nvPr/>
        </p:nvGrpSpPr>
        <p:grpSpPr>
          <a:xfrm rot="327772">
            <a:off x="6527050" y="4776015"/>
            <a:ext cx="7174668" cy="5997174"/>
            <a:chOff x="0" y="0"/>
            <a:chExt cx="4983480" cy="41656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983480" cy="4165600"/>
            </a:xfrm>
            <a:custGeom>
              <a:avLst/>
              <a:gdLst/>
              <a:ahLst/>
              <a:cxnLst/>
              <a:rect l="l" t="t" r="r" b="b"/>
              <a:pathLst>
                <a:path w="4983480" h="4165600">
                  <a:moveTo>
                    <a:pt x="4537710" y="1230630"/>
                  </a:moveTo>
                  <a:cubicBezTo>
                    <a:pt x="4786630" y="1244600"/>
                    <a:pt x="4983480" y="1416050"/>
                    <a:pt x="4980940" y="1680210"/>
                  </a:cubicBezTo>
                  <a:cubicBezTo>
                    <a:pt x="4978400" y="1931670"/>
                    <a:pt x="4773930" y="2134870"/>
                    <a:pt x="4521200" y="2134870"/>
                  </a:cubicBezTo>
                  <a:cubicBezTo>
                    <a:pt x="4309109" y="2160270"/>
                    <a:pt x="3896359" y="2302510"/>
                    <a:pt x="4067809" y="2602230"/>
                  </a:cubicBezTo>
                  <a:cubicBezTo>
                    <a:pt x="4150359" y="2747010"/>
                    <a:pt x="4258309" y="2820670"/>
                    <a:pt x="4262119" y="3002280"/>
                  </a:cubicBezTo>
                  <a:cubicBezTo>
                    <a:pt x="4268469" y="3300730"/>
                    <a:pt x="3977639" y="3577590"/>
                    <a:pt x="3675379" y="3503930"/>
                  </a:cubicBezTo>
                  <a:cubicBezTo>
                    <a:pt x="3590289" y="3483610"/>
                    <a:pt x="3510279" y="3441700"/>
                    <a:pt x="3430269" y="3408680"/>
                  </a:cubicBezTo>
                  <a:cubicBezTo>
                    <a:pt x="3075939" y="3260090"/>
                    <a:pt x="2683509" y="3318510"/>
                    <a:pt x="2367279" y="3531870"/>
                  </a:cubicBezTo>
                  <a:cubicBezTo>
                    <a:pt x="2100579" y="3710941"/>
                    <a:pt x="1904999" y="3990341"/>
                    <a:pt x="1581149" y="4075430"/>
                  </a:cubicBezTo>
                  <a:cubicBezTo>
                    <a:pt x="1236979" y="4165600"/>
                    <a:pt x="855979" y="4089400"/>
                    <a:pt x="582929" y="3858260"/>
                  </a:cubicBezTo>
                  <a:cubicBezTo>
                    <a:pt x="349249" y="3657600"/>
                    <a:pt x="199389" y="3355340"/>
                    <a:pt x="201929" y="3048000"/>
                  </a:cubicBezTo>
                  <a:cubicBezTo>
                    <a:pt x="204469" y="2724150"/>
                    <a:pt x="365759" y="2429510"/>
                    <a:pt x="425449" y="2115820"/>
                  </a:cubicBezTo>
                  <a:cubicBezTo>
                    <a:pt x="459739" y="1931670"/>
                    <a:pt x="459739" y="1732280"/>
                    <a:pt x="393699" y="1554480"/>
                  </a:cubicBezTo>
                  <a:cubicBezTo>
                    <a:pt x="326390" y="1377950"/>
                    <a:pt x="177800" y="1267460"/>
                    <a:pt x="90170" y="1104900"/>
                  </a:cubicBezTo>
                  <a:cubicBezTo>
                    <a:pt x="33020" y="999490"/>
                    <a:pt x="0" y="877570"/>
                    <a:pt x="0" y="749300"/>
                  </a:cubicBezTo>
                  <a:cubicBezTo>
                    <a:pt x="0" y="335280"/>
                    <a:pt x="335280" y="0"/>
                    <a:pt x="749300" y="0"/>
                  </a:cubicBezTo>
                  <a:cubicBezTo>
                    <a:pt x="866140" y="0"/>
                    <a:pt x="982980" y="27940"/>
                    <a:pt x="1087120" y="80010"/>
                  </a:cubicBezTo>
                  <a:cubicBezTo>
                    <a:pt x="1272540" y="173990"/>
                    <a:pt x="1386840" y="354330"/>
                    <a:pt x="1570990" y="452120"/>
                  </a:cubicBezTo>
                  <a:cubicBezTo>
                    <a:pt x="1879600" y="615950"/>
                    <a:pt x="2148840" y="523240"/>
                    <a:pt x="2468880" y="466090"/>
                  </a:cubicBezTo>
                  <a:cubicBezTo>
                    <a:pt x="2672080" y="429260"/>
                    <a:pt x="2931160" y="431800"/>
                    <a:pt x="3117850" y="532130"/>
                  </a:cubicBezTo>
                  <a:cubicBezTo>
                    <a:pt x="3272790" y="614680"/>
                    <a:pt x="3361690" y="786130"/>
                    <a:pt x="3441700" y="934720"/>
                  </a:cubicBezTo>
                  <a:cubicBezTo>
                    <a:pt x="3662680" y="1341120"/>
                    <a:pt x="4132580" y="1210310"/>
                    <a:pt x="4523740" y="1229360"/>
                  </a:cubicBezTo>
                  <a:cubicBezTo>
                    <a:pt x="4530090" y="1229360"/>
                    <a:pt x="4533900" y="1230630"/>
                    <a:pt x="4537710" y="1230630"/>
                  </a:cubicBezTo>
                  <a:close/>
                </a:path>
              </a:pathLst>
            </a:custGeom>
            <a:blipFill>
              <a:blip r:embed="rId9"/>
              <a:stretch>
                <a:fillRect t="-10561" b="-1056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Freeform 9"/>
          <p:cNvSpPr/>
          <p:nvPr/>
        </p:nvSpPr>
        <p:spPr>
          <a:xfrm>
            <a:off x="-5029295" y="7639054"/>
            <a:ext cx="16230600" cy="6796564"/>
          </a:xfrm>
          <a:custGeom>
            <a:avLst/>
            <a:gdLst/>
            <a:ahLst/>
            <a:cxnLst/>
            <a:rect l="l" t="t" r="r" b="b"/>
            <a:pathLst>
              <a:path w="16230600" h="6796564">
                <a:moveTo>
                  <a:pt x="0" y="0"/>
                </a:moveTo>
                <a:lnTo>
                  <a:pt x="16230600" y="0"/>
                </a:lnTo>
                <a:lnTo>
                  <a:pt x="16230600" y="6796564"/>
                </a:lnTo>
                <a:lnTo>
                  <a:pt x="0" y="679656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 rot="-360397">
            <a:off x="3542607" y="1774977"/>
            <a:ext cx="10491341" cy="3747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016"/>
              </a:lnSpc>
              <a:spcBef>
                <a:spcPct val="0"/>
              </a:spcBef>
            </a:pPr>
            <a:r>
              <a:rPr lang="en-US" sz="10725" dirty="0">
                <a:solidFill>
                  <a:srgbClr val="814256"/>
                </a:solidFill>
                <a:latin typeface="Francois One"/>
              </a:rPr>
              <a:t>THANKS FOR LISTENING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36" name="Round Single Corner Rectangle 3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" name="Round Single Corner Rectangle 36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Round Single Corner Rectangle 37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24959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24959"/>
            <a:ext cx="18288000" cy="1028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921496"/>
            <a:ext cx="8067936" cy="9603921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1600"/>
              <a:endParaRPr lang="en-US" sz="27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1600"/>
              <a:endParaRPr lang="en-US" sz="27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1600"/>
              <a:endParaRPr lang="en-US" sz="27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1600"/>
              <a:endParaRPr lang="en-US" sz="27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1600"/>
              <a:endParaRPr lang="en-US" sz="27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730601" y="31265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65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751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8198" y="2142927"/>
            <a:ext cx="9287799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Match the words to the </a:t>
            </a:r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suitable pictures.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2" name="Hình chữ nhật 31">
            <a:extLst>
              <a:ext uri="{FF2B5EF4-FFF2-40B4-BE49-F238E27FC236}">
                <a16:creationId xmlns:a16="http://schemas.microsoft.com/office/drawing/2014/main" id="{19AE6A9D-4607-AA0E-F059-15E3DA137361}"/>
              </a:ext>
            </a:extLst>
          </p:cNvPr>
          <p:cNvSpPr/>
          <p:nvPr/>
        </p:nvSpPr>
        <p:spPr>
          <a:xfrm>
            <a:off x="-205888" y="2346079"/>
            <a:ext cx="6705852" cy="2169825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1371600"/>
            <a:r>
              <a:rPr lang="en-US" sz="6600" b="1" dirty="0">
                <a:ln w="0"/>
                <a:solidFill>
                  <a:srgbClr val="EF4B66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rPr>
              <a:t>MATCHING</a:t>
            </a:r>
          </a:p>
          <a:p>
            <a:pPr algn="ctr" defTabSz="1371600"/>
            <a:r>
              <a:rPr lang="en-US" sz="6600" b="1" dirty="0">
                <a:ln w="0"/>
                <a:solidFill>
                  <a:srgbClr val="EF4B66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rPr>
              <a:t>GAME</a:t>
            </a: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B8C2DA35-45B6-B401-3CE1-5BF8408332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6439" y="6483368"/>
            <a:ext cx="2857736" cy="2144070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08FC9AAE-65E3-5908-2AFB-7ACF0205A8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838" y="3155765"/>
            <a:ext cx="3144431" cy="2381618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A80CDDEA-36EA-BB50-6F69-A3781C3785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9459" y="3232300"/>
            <a:ext cx="3512015" cy="2088779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B7231FDB-2EAA-3CE0-1313-0A520022DF7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" t="9456" r="9223" b="4019"/>
          <a:stretch/>
        </p:blipFill>
        <p:spPr bwMode="auto">
          <a:xfrm>
            <a:off x="15076698" y="3001571"/>
            <a:ext cx="3081972" cy="21901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6403" y="5475212"/>
            <a:ext cx="1854931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CATTLE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21">
            <a:extLst>
              <a:ext uri="{FF2B5EF4-FFF2-40B4-BE49-F238E27FC236}">
                <a16:creationId xmlns:a16="http://schemas.microsoft.com/office/drawing/2014/main" id="{47F97D96-4962-2D27-6928-57D1430C7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190" y="5395448"/>
            <a:ext cx="1374992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VAST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21">
            <a:extLst>
              <a:ext uri="{FF2B5EF4-FFF2-40B4-BE49-F238E27FC236}">
                <a16:creationId xmlns:a16="http://schemas.microsoft.com/office/drawing/2014/main" id="{A71BB41B-8D49-69A7-8569-4EFC494D21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2948" y="5348223"/>
            <a:ext cx="148521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CROP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Rectangle 21">
            <a:extLst>
              <a:ext uri="{FF2B5EF4-FFF2-40B4-BE49-F238E27FC236}">
                <a16:creationId xmlns:a16="http://schemas.microsoft.com/office/drawing/2014/main" id="{3B0F7BD9-BAA7-7786-BE7E-F7F16C793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6209" y="8799645"/>
            <a:ext cx="305217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HOSPITABLE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3" name="Rectangle 21">
            <a:extLst>
              <a:ext uri="{FF2B5EF4-FFF2-40B4-BE49-F238E27FC236}">
                <a16:creationId xmlns:a16="http://schemas.microsoft.com/office/drawing/2014/main" id="{F4CBBE4D-5AFD-D48C-5811-2F7EBD992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2897" y="8787511"/>
            <a:ext cx="2930664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POULTRY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4" name="Rectangle 21">
            <a:extLst>
              <a:ext uri="{FF2B5EF4-FFF2-40B4-BE49-F238E27FC236}">
                <a16:creationId xmlns:a16="http://schemas.microsoft.com/office/drawing/2014/main" id="{966A1859-967F-E520-C502-FE8195AB4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1250" y="8799645"/>
            <a:ext cx="3714669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 dirty="0">
                <a:solidFill>
                  <a:prstClr val="black"/>
                </a:solidFill>
                <a:latin typeface="Calibri" panose="020F0502020204030204"/>
              </a:rPr>
              <a:t>PICTURESQUE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9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384" y="4622943"/>
            <a:ext cx="1854931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CATTLE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0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9546" y="5663681"/>
            <a:ext cx="2944011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HOSPITABLE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1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71" y="6971376"/>
            <a:ext cx="2254271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POULTRY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8728" y="7056228"/>
            <a:ext cx="1374992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VAST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3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2091" y="4449977"/>
            <a:ext cx="148521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CROP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4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5885" y="8627438"/>
            <a:ext cx="3358548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PICTURESQUE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5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9972" y="5468795"/>
            <a:ext cx="68576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1.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6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5982" y="5397393"/>
            <a:ext cx="68576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2.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7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7661" y="5345043"/>
            <a:ext cx="68576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3.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2757" y="8787510"/>
            <a:ext cx="68576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4.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9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95138" y="8787510"/>
            <a:ext cx="68576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5.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0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58304" y="8787510"/>
            <a:ext cx="68576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4200">
                <a:solidFill>
                  <a:prstClr val="black"/>
                </a:solidFill>
                <a:latin typeface="Calibri" panose="020F0502020204030204"/>
              </a:rPr>
              <a:t>6.</a:t>
            </a:r>
            <a:endParaRPr lang="vi-VN" sz="4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7"/>
          <a:srcRect l="2820" t="33565" r="2767"/>
          <a:stretch/>
        </p:blipFill>
        <p:spPr>
          <a:xfrm>
            <a:off x="11055917" y="6332324"/>
            <a:ext cx="3671955" cy="256567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39579" y="6227733"/>
            <a:ext cx="2506514" cy="277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1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87813" y="-24097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0" y="0"/>
                </a:moveTo>
                <a:lnTo>
                  <a:pt x="9831975" y="0"/>
                </a:lnTo>
                <a:lnTo>
                  <a:pt x="9831975" y="5284687"/>
                </a:lnTo>
                <a:lnTo>
                  <a:pt x="0" y="52846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-1974286" y="3555499"/>
            <a:ext cx="21356173" cy="6357350"/>
            <a:chOff x="0" y="0"/>
            <a:chExt cx="5624671" cy="167436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624671" cy="1674364"/>
            </a:xfrm>
            <a:custGeom>
              <a:avLst/>
              <a:gdLst/>
              <a:ahLst/>
              <a:cxnLst/>
              <a:rect l="l" t="t" r="r" b="b"/>
              <a:pathLst>
                <a:path w="5624671" h="1674364">
                  <a:moveTo>
                    <a:pt x="0" y="0"/>
                  </a:moveTo>
                  <a:lnTo>
                    <a:pt x="5624671" y="0"/>
                  </a:lnTo>
                  <a:lnTo>
                    <a:pt x="5624671" y="1674364"/>
                  </a:lnTo>
                  <a:lnTo>
                    <a:pt x="0" y="1674364"/>
                  </a:lnTo>
                  <a:close/>
                </a:path>
              </a:pathLst>
            </a:custGeom>
            <a:solidFill>
              <a:srgbClr val="F7F8F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231368" y="1713286"/>
            <a:ext cx="7511837" cy="1193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  <a:spcBef>
                <a:spcPct val="0"/>
              </a:spcBef>
            </a:pPr>
            <a:r>
              <a:rPr lang="en-US" sz="6999" dirty="0">
                <a:solidFill>
                  <a:srgbClr val="744C24"/>
                </a:solidFill>
                <a:latin typeface="League Spartan"/>
              </a:rPr>
              <a:t>OBJECTIVES</a:t>
            </a:r>
          </a:p>
        </p:txBody>
      </p:sp>
      <p:sp>
        <p:nvSpPr>
          <p:cNvPr id="7" name="Freeform 7"/>
          <p:cNvSpPr/>
          <p:nvPr/>
        </p:nvSpPr>
        <p:spPr>
          <a:xfrm>
            <a:off x="15856432" y="3885577"/>
            <a:ext cx="2731402" cy="4888415"/>
          </a:xfrm>
          <a:custGeom>
            <a:avLst/>
            <a:gdLst/>
            <a:ahLst/>
            <a:cxnLst/>
            <a:rect l="l" t="t" r="r" b="b"/>
            <a:pathLst>
              <a:path w="2731402" h="4888415">
                <a:moveTo>
                  <a:pt x="0" y="0"/>
                </a:moveTo>
                <a:lnTo>
                  <a:pt x="2731402" y="0"/>
                </a:lnTo>
                <a:lnTo>
                  <a:pt x="2731402" y="4888415"/>
                </a:lnTo>
                <a:lnTo>
                  <a:pt x="0" y="48884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6123132" y="6146440"/>
            <a:ext cx="2731402" cy="4888415"/>
          </a:xfrm>
          <a:custGeom>
            <a:avLst/>
            <a:gdLst/>
            <a:ahLst/>
            <a:cxnLst/>
            <a:rect l="l" t="t" r="r" b="b"/>
            <a:pathLst>
              <a:path w="2731402" h="4888415">
                <a:moveTo>
                  <a:pt x="0" y="0"/>
                </a:moveTo>
                <a:lnTo>
                  <a:pt x="2731402" y="0"/>
                </a:lnTo>
                <a:lnTo>
                  <a:pt x="2731402" y="4888415"/>
                </a:lnTo>
                <a:lnTo>
                  <a:pt x="0" y="48884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flipH="1">
            <a:off x="-833248" y="6366040"/>
            <a:ext cx="2731402" cy="4888415"/>
          </a:xfrm>
          <a:custGeom>
            <a:avLst/>
            <a:gdLst/>
            <a:ahLst/>
            <a:cxnLst/>
            <a:rect l="l" t="t" r="r" b="b"/>
            <a:pathLst>
              <a:path w="2731402" h="4888415">
                <a:moveTo>
                  <a:pt x="2731402" y="0"/>
                </a:moveTo>
                <a:lnTo>
                  <a:pt x="0" y="0"/>
                </a:lnTo>
                <a:lnTo>
                  <a:pt x="0" y="4888415"/>
                </a:lnTo>
                <a:lnTo>
                  <a:pt x="2731402" y="4888415"/>
                </a:lnTo>
                <a:lnTo>
                  <a:pt x="273140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-4915988" y="-2349016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0" y="0"/>
                </a:moveTo>
                <a:lnTo>
                  <a:pt x="9831976" y="0"/>
                </a:lnTo>
                <a:lnTo>
                  <a:pt x="9831976" y="5284687"/>
                </a:lnTo>
                <a:lnTo>
                  <a:pt x="0" y="52846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3058585" y="-2349016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0" y="0"/>
                </a:moveTo>
                <a:lnTo>
                  <a:pt x="9831976" y="0"/>
                </a:lnTo>
                <a:lnTo>
                  <a:pt x="9831976" y="5284687"/>
                </a:lnTo>
                <a:lnTo>
                  <a:pt x="0" y="52846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3676377" y="4928497"/>
            <a:ext cx="10621820" cy="1120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75"/>
              </a:lnSpc>
            </a:pPr>
            <a:r>
              <a:rPr lang="en-US" sz="2542" spc="999" dirty="0">
                <a:solidFill>
                  <a:srgbClr val="744C24"/>
                </a:solidFill>
                <a:latin typeface="Now Bold"/>
              </a:rPr>
              <a:t>REMEMBER NEW WORDS RELATED TO THE TOPIC: LIFE IN THE COUNTRYSIDE</a:t>
            </a:r>
          </a:p>
        </p:txBody>
      </p:sp>
      <p:sp>
        <p:nvSpPr>
          <p:cNvPr id="13" name="Freeform 13"/>
          <p:cNvSpPr/>
          <p:nvPr/>
        </p:nvSpPr>
        <p:spPr>
          <a:xfrm flipH="1">
            <a:off x="-337001" y="3555499"/>
            <a:ext cx="2731402" cy="4888415"/>
          </a:xfrm>
          <a:custGeom>
            <a:avLst/>
            <a:gdLst/>
            <a:ahLst/>
            <a:cxnLst/>
            <a:rect l="l" t="t" r="r" b="b"/>
            <a:pathLst>
              <a:path w="2731402" h="4888415">
                <a:moveTo>
                  <a:pt x="2731402" y="0"/>
                </a:moveTo>
                <a:lnTo>
                  <a:pt x="0" y="0"/>
                </a:lnTo>
                <a:lnTo>
                  <a:pt x="0" y="4888415"/>
                </a:lnTo>
                <a:lnTo>
                  <a:pt x="2731402" y="4888415"/>
                </a:lnTo>
                <a:lnTo>
                  <a:pt x="273140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3697281" y="7125241"/>
            <a:ext cx="10621820" cy="534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75"/>
              </a:lnSpc>
            </a:pPr>
            <a:r>
              <a:rPr lang="en-US" sz="2542" spc="999" dirty="0">
                <a:solidFill>
                  <a:srgbClr val="744C24"/>
                </a:solidFill>
                <a:latin typeface="Now Bold"/>
              </a:rPr>
              <a:t>PRONOUNCE /Ə/ AND /Ɪ/ CORRECTLY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3340124" y="3584453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9831976" y="0"/>
                </a:moveTo>
                <a:lnTo>
                  <a:pt x="0" y="0"/>
                </a:lnTo>
                <a:lnTo>
                  <a:pt x="0" y="5284687"/>
                </a:lnTo>
                <a:lnTo>
                  <a:pt x="9831976" y="5284687"/>
                </a:lnTo>
                <a:lnTo>
                  <a:pt x="983197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2897414" y="3584453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0" y="0"/>
                </a:moveTo>
                <a:lnTo>
                  <a:pt x="9831976" y="0"/>
                </a:lnTo>
                <a:lnTo>
                  <a:pt x="9831976" y="5284687"/>
                </a:lnTo>
                <a:lnTo>
                  <a:pt x="0" y="52846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H="1">
            <a:off x="10297162" y="3291371"/>
            <a:ext cx="9831976" cy="5284687"/>
          </a:xfrm>
          <a:custGeom>
            <a:avLst/>
            <a:gdLst/>
            <a:ahLst/>
            <a:cxnLst/>
            <a:rect l="l" t="t" r="r" b="b"/>
            <a:pathLst>
              <a:path w="9831976" h="5284687">
                <a:moveTo>
                  <a:pt x="9831975" y="0"/>
                </a:moveTo>
                <a:lnTo>
                  <a:pt x="0" y="0"/>
                </a:lnTo>
                <a:lnTo>
                  <a:pt x="0" y="5284687"/>
                </a:lnTo>
                <a:lnTo>
                  <a:pt x="9831975" y="5284687"/>
                </a:lnTo>
                <a:lnTo>
                  <a:pt x="98319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-1577201" y="5453320"/>
            <a:ext cx="20936029" cy="5416934"/>
            <a:chOff x="0" y="0"/>
            <a:chExt cx="5514016" cy="142668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514016" cy="1426682"/>
            </a:xfrm>
            <a:custGeom>
              <a:avLst/>
              <a:gdLst/>
              <a:ahLst/>
              <a:cxnLst/>
              <a:rect l="l" t="t" r="r" b="b"/>
              <a:pathLst>
                <a:path w="5514016" h="1426682">
                  <a:moveTo>
                    <a:pt x="0" y="0"/>
                  </a:moveTo>
                  <a:lnTo>
                    <a:pt x="5514016" y="0"/>
                  </a:lnTo>
                  <a:lnTo>
                    <a:pt x="5514016" y="1426682"/>
                  </a:lnTo>
                  <a:lnTo>
                    <a:pt x="0" y="1426682"/>
                  </a:lnTo>
                  <a:close/>
                </a:path>
              </a:pathLst>
            </a:custGeom>
            <a:solidFill>
              <a:srgbClr val="F7F8F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-2317383" y="6575988"/>
            <a:ext cx="11315013" cy="3790530"/>
          </a:xfrm>
          <a:custGeom>
            <a:avLst/>
            <a:gdLst/>
            <a:ahLst/>
            <a:cxnLst/>
            <a:rect l="l" t="t" r="r" b="b"/>
            <a:pathLst>
              <a:path w="11315013" h="3790530">
                <a:moveTo>
                  <a:pt x="0" y="0"/>
                </a:moveTo>
                <a:lnTo>
                  <a:pt x="11315014" y="0"/>
                </a:lnTo>
                <a:lnTo>
                  <a:pt x="11315014" y="3790530"/>
                </a:lnTo>
                <a:lnTo>
                  <a:pt x="0" y="37905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flipH="1">
            <a:off x="9290369" y="6575988"/>
            <a:ext cx="11315013" cy="3790530"/>
          </a:xfrm>
          <a:custGeom>
            <a:avLst/>
            <a:gdLst/>
            <a:ahLst/>
            <a:cxnLst/>
            <a:rect l="l" t="t" r="r" b="b"/>
            <a:pathLst>
              <a:path w="11315013" h="3790530">
                <a:moveTo>
                  <a:pt x="11315014" y="0"/>
                </a:moveTo>
                <a:lnTo>
                  <a:pt x="0" y="0"/>
                </a:lnTo>
                <a:lnTo>
                  <a:pt x="0" y="3790530"/>
                </a:lnTo>
                <a:lnTo>
                  <a:pt x="11315014" y="3790530"/>
                </a:lnTo>
                <a:lnTo>
                  <a:pt x="11315014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5154010" y="5899936"/>
            <a:ext cx="7687242" cy="6716727"/>
          </a:xfrm>
          <a:custGeom>
            <a:avLst/>
            <a:gdLst/>
            <a:ahLst/>
            <a:cxnLst/>
            <a:rect l="l" t="t" r="r" b="b"/>
            <a:pathLst>
              <a:path w="7687242" h="6716727">
                <a:moveTo>
                  <a:pt x="0" y="0"/>
                </a:moveTo>
                <a:lnTo>
                  <a:pt x="7687241" y="0"/>
                </a:lnTo>
                <a:lnTo>
                  <a:pt x="7687241" y="6716728"/>
                </a:lnTo>
                <a:lnTo>
                  <a:pt x="0" y="6716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6478312" y="7893815"/>
            <a:ext cx="912499" cy="1364485"/>
          </a:xfrm>
          <a:custGeom>
            <a:avLst/>
            <a:gdLst/>
            <a:ahLst/>
            <a:cxnLst/>
            <a:rect l="l" t="t" r="r" b="b"/>
            <a:pathLst>
              <a:path w="912499" h="1364485">
                <a:moveTo>
                  <a:pt x="0" y="0"/>
                </a:moveTo>
                <a:lnTo>
                  <a:pt x="912500" y="0"/>
                </a:lnTo>
                <a:lnTo>
                  <a:pt x="912500" y="1364485"/>
                </a:lnTo>
                <a:lnTo>
                  <a:pt x="0" y="136448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2018574" y="5586108"/>
            <a:ext cx="4723087" cy="1979760"/>
          </a:xfrm>
          <a:custGeom>
            <a:avLst/>
            <a:gdLst/>
            <a:ahLst/>
            <a:cxnLst/>
            <a:rect l="l" t="t" r="r" b="b"/>
            <a:pathLst>
              <a:path w="4723087" h="1979760">
                <a:moveTo>
                  <a:pt x="0" y="0"/>
                </a:moveTo>
                <a:lnTo>
                  <a:pt x="4723087" y="0"/>
                </a:lnTo>
                <a:lnTo>
                  <a:pt x="4723087" y="1979760"/>
                </a:lnTo>
                <a:lnTo>
                  <a:pt x="0" y="19797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flipH="1">
            <a:off x="-5234801" y="3201318"/>
            <a:ext cx="7315200" cy="2715768"/>
          </a:xfrm>
          <a:custGeom>
            <a:avLst/>
            <a:gdLst/>
            <a:ahLst/>
            <a:cxnLst/>
            <a:rect l="l" t="t" r="r" b="b"/>
            <a:pathLst>
              <a:path w="7315200" h="2715768">
                <a:moveTo>
                  <a:pt x="7315200" y="0"/>
                </a:moveTo>
                <a:lnTo>
                  <a:pt x="0" y="0"/>
                </a:lnTo>
                <a:lnTo>
                  <a:pt x="0" y="2715768"/>
                </a:lnTo>
                <a:lnTo>
                  <a:pt x="7315200" y="2715768"/>
                </a:lnTo>
                <a:lnTo>
                  <a:pt x="731520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1773327" y="1166143"/>
            <a:ext cx="8641850" cy="1377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FFFFFF"/>
                </a:solidFill>
                <a:latin typeface="League Spartan"/>
              </a:rPr>
              <a:t>VOCABULARY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730601" y="31265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65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751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3494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4180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08FC9AAE-65E3-5908-2AFB-7ACF0205A8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212" y="3089341"/>
            <a:ext cx="7466517" cy="5655203"/>
          </a:xfrm>
          <a:prstGeom prst="rect">
            <a:avLst/>
          </a:prstGeom>
        </p:spPr>
      </p:pic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161" y="6765984"/>
            <a:ext cx="9051051" cy="1800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5400" dirty="0">
                <a:solidFill>
                  <a:prstClr val="black"/>
                </a:solidFill>
                <a:latin typeface="Calibri" panose="020F0502020204030204"/>
              </a:rPr>
              <a:t>cows and bulls kept by farmers for their milk </a:t>
            </a:r>
            <a:r>
              <a:rPr lang="en-US" sz="5400">
                <a:solidFill>
                  <a:prstClr val="black"/>
                </a:solidFill>
                <a:latin typeface="Calibri" panose="020F0502020204030204"/>
              </a:rPr>
              <a:t>or meat</a:t>
            </a:r>
            <a:endParaRPr lang="vi-VN" sz="5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3148" y="1886401"/>
            <a:ext cx="6475908" cy="1634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/>
          <a:p>
            <a:pPr algn="ctr" defTabSz="1371600">
              <a:lnSpc>
                <a:spcPct val="90000"/>
              </a:lnSpc>
              <a:spcBef>
                <a:spcPts val="1500"/>
              </a:spcBef>
            </a:pPr>
            <a:r>
              <a:rPr lang="en-US" sz="12000" b="1">
                <a:solidFill>
                  <a:srgbClr val="AD4F0F"/>
                </a:solidFill>
                <a:latin typeface="Calibri" panose="020F0502020204030204"/>
              </a:rPr>
              <a:t>cattle</a:t>
            </a:r>
            <a:r>
              <a:rPr lang="en-US" sz="10800" b="1">
                <a:solidFill>
                  <a:srgbClr val="AD4F0F"/>
                </a:solidFill>
                <a:latin typeface="Calibri" panose="020F0502020204030204"/>
              </a:rPr>
              <a:t> </a:t>
            </a:r>
            <a:r>
              <a:rPr lang="en-US" sz="9900" b="1">
                <a:solidFill>
                  <a:srgbClr val="AD4F0F"/>
                </a:solidFill>
                <a:latin typeface="Calibri" panose="020F0502020204030204"/>
              </a:rPr>
              <a:t>(n)</a:t>
            </a:r>
            <a:endParaRPr lang="vi-VN" sz="10800" b="1" dirty="0">
              <a:solidFill>
                <a:srgbClr val="AD4F0F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61489" y="4800600"/>
            <a:ext cx="27045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371600"/>
            <a:r>
              <a:rPr lang="en-US" sz="6600" b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/ˈkætl/</a:t>
            </a:r>
            <a:endParaRPr lang="en-GB" sz="6600" b="1">
              <a:solidFill>
                <a:srgbClr val="4472C4">
                  <a:lumMod val="50000"/>
                </a:srgbClr>
              </a:solidFill>
              <a:latin typeface="Calibri" panose="020F0502020204030204"/>
            </a:endParaRPr>
          </a:p>
        </p:txBody>
      </p:sp>
      <p:pic>
        <p:nvPicPr>
          <p:cNvPr id="5" name="cattle__gb_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2935" y="49204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106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730601" y="31265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65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751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3494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4180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161" y="6640563"/>
            <a:ext cx="9051051" cy="26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5400" dirty="0">
                <a:solidFill>
                  <a:prstClr val="black"/>
                </a:solidFill>
                <a:latin typeface="Calibri" panose="020F0502020204030204"/>
              </a:rPr>
              <a:t>birds such as chickens that are used for meat or eggs</a:t>
            </a:r>
          </a:p>
          <a:p>
            <a:pPr defTabSz="1371600"/>
            <a:r>
              <a:rPr lang="en-US" sz="5400" dirty="0">
                <a:solidFill>
                  <a:prstClr val="black"/>
                </a:solidFill>
                <a:latin typeface="Calibri" panose="020F0502020204030204"/>
              </a:rPr>
              <a:t>a poultry farm.</a:t>
            </a: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8009" y="2006261"/>
            <a:ext cx="7819356" cy="1634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/>
          <a:p>
            <a:pPr algn="ctr" defTabSz="1371600">
              <a:lnSpc>
                <a:spcPct val="90000"/>
              </a:lnSpc>
              <a:spcBef>
                <a:spcPts val="1500"/>
              </a:spcBef>
            </a:pPr>
            <a:r>
              <a:rPr lang="en-US" sz="12000" b="1">
                <a:solidFill>
                  <a:srgbClr val="AD4F0F"/>
                </a:solidFill>
                <a:latin typeface="Calibri" panose="020F0502020204030204"/>
              </a:rPr>
              <a:t>poultry</a:t>
            </a:r>
            <a:r>
              <a:rPr lang="en-US" sz="10800" b="1">
                <a:solidFill>
                  <a:srgbClr val="AD4F0F"/>
                </a:solidFill>
                <a:latin typeface="Calibri" panose="020F0502020204030204"/>
              </a:rPr>
              <a:t> </a:t>
            </a:r>
            <a:r>
              <a:rPr lang="en-US" sz="9900" b="1">
                <a:solidFill>
                  <a:srgbClr val="AD4F0F"/>
                </a:solidFill>
                <a:latin typeface="Calibri" panose="020F0502020204030204"/>
              </a:rPr>
              <a:t>(n)</a:t>
            </a:r>
            <a:endParaRPr lang="vi-VN" sz="10800" b="1" dirty="0">
              <a:solidFill>
                <a:srgbClr val="AD4F0F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41472" y="4800600"/>
            <a:ext cx="35445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371600"/>
            <a:r>
              <a:rPr lang="en-US" sz="6600" b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/ˈpəʊltri/</a:t>
            </a:r>
            <a:endParaRPr lang="en-GB" sz="6600" b="1">
              <a:solidFill>
                <a:srgbClr val="4472C4">
                  <a:lumMod val="50000"/>
                </a:srgbClr>
              </a:solidFill>
              <a:latin typeface="Calibri" panose="020F050202020403020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2820" r="2767"/>
          <a:stretch/>
        </p:blipFill>
        <p:spPr>
          <a:xfrm>
            <a:off x="9643213" y="1744749"/>
            <a:ext cx="7688873" cy="8086725"/>
          </a:xfrm>
          <a:prstGeom prst="rect">
            <a:avLst/>
          </a:prstGeom>
        </p:spPr>
      </p:pic>
      <p:pic>
        <p:nvPicPr>
          <p:cNvPr id="5" name="poultry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3998" y="49204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687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730601" y="31265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65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751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3494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4180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6834" y="7069248"/>
            <a:ext cx="7848455" cy="1800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5400">
                <a:solidFill>
                  <a:prstClr val="black"/>
                </a:solidFill>
                <a:latin typeface="Calibri" panose="020F0502020204030204"/>
              </a:rPr>
              <a:t>a plant grown for food, usually on a farm</a:t>
            </a: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8009" y="2006261"/>
            <a:ext cx="7819356" cy="1634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/>
          <a:p>
            <a:pPr algn="ctr" defTabSz="1371600">
              <a:lnSpc>
                <a:spcPct val="90000"/>
              </a:lnSpc>
              <a:spcBef>
                <a:spcPts val="1500"/>
              </a:spcBef>
            </a:pPr>
            <a:r>
              <a:rPr lang="en-US" sz="12000" b="1">
                <a:solidFill>
                  <a:srgbClr val="AD4F0F"/>
                </a:solidFill>
                <a:latin typeface="Calibri" panose="020F0502020204030204"/>
              </a:rPr>
              <a:t>crop</a:t>
            </a:r>
            <a:r>
              <a:rPr lang="en-US" sz="10800" b="1">
                <a:solidFill>
                  <a:srgbClr val="AD4F0F"/>
                </a:solidFill>
                <a:latin typeface="Calibri" panose="020F0502020204030204"/>
              </a:rPr>
              <a:t> </a:t>
            </a:r>
            <a:r>
              <a:rPr lang="en-US" sz="9900" b="1">
                <a:solidFill>
                  <a:srgbClr val="AD4F0F"/>
                </a:solidFill>
                <a:latin typeface="Calibri" panose="020F0502020204030204"/>
              </a:rPr>
              <a:t>(n)</a:t>
            </a:r>
            <a:endParaRPr lang="vi-VN" sz="10800" b="1" dirty="0">
              <a:solidFill>
                <a:srgbClr val="AD4F0F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54243" y="4909319"/>
            <a:ext cx="271901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371600"/>
            <a:r>
              <a:rPr lang="en-US" sz="6600" b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 /krɒp/</a:t>
            </a:r>
          </a:p>
        </p:txBody>
      </p:sp>
      <p:pic>
        <p:nvPicPr>
          <p:cNvPr id="16" name="Hình ảnh 6">
            <a:extLst>
              <a:ext uri="{FF2B5EF4-FFF2-40B4-BE49-F238E27FC236}">
                <a16:creationId xmlns:a16="http://schemas.microsoft.com/office/drawing/2014/main" id="{B7231FDB-2EAA-3CE0-1313-0A520022DF7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" t="9456" r="9223" b="4019"/>
          <a:stretch/>
        </p:blipFill>
        <p:spPr bwMode="auto">
          <a:xfrm>
            <a:off x="9654125" y="2823407"/>
            <a:ext cx="7669725" cy="54503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crop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9633" y="502052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346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5297" y="5297"/>
            <a:ext cx="18288000" cy="1624964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GB" sz="27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730601" y="312651"/>
            <a:ext cx="619904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5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65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751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34949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4180702"/>
            <a:ext cx="2770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endParaRPr lang="vi-VN" sz="27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0895" y="7260542"/>
            <a:ext cx="5160150" cy="96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7160" tIns="68580" rIns="137160" bIns="68580" numCol="1" anchor="ctr" anchorCtr="0" compatLnSpc="1">
            <a:prstTxWarp prst="textNoShape">
              <a:avLst/>
            </a:prstTxWarp>
            <a:spAutoFit/>
          </a:bodyPr>
          <a:lstStyle/>
          <a:p>
            <a:pPr defTabSz="1371600"/>
            <a:r>
              <a:rPr lang="en-US" sz="5400">
                <a:solidFill>
                  <a:prstClr val="black"/>
                </a:solidFill>
                <a:latin typeface="Calibri" panose="020F0502020204030204"/>
              </a:rPr>
              <a:t>extremely large</a:t>
            </a: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601" y="2070512"/>
            <a:ext cx="7819356" cy="1634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/>
          <a:p>
            <a:pPr algn="ctr" defTabSz="1371600">
              <a:lnSpc>
                <a:spcPct val="90000"/>
              </a:lnSpc>
              <a:spcBef>
                <a:spcPts val="1500"/>
              </a:spcBef>
            </a:pPr>
            <a:r>
              <a:rPr lang="en-US" sz="12000" b="1">
                <a:solidFill>
                  <a:srgbClr val="AD4F0F"/>
                </a:solidFill>
                <a:latin typeface="Calibri" panose="020F0502020204030204"/>
              </a:rPr>
              <a:t>vast</a:t>
            </a:r>
            <a:r>
              <a:rPr lang="en-US" sz="10800" b="1">
                <a:solidFill>
                  <a:srgbClr val="AD4F0F"/>
                </a:solidFill>
                <a:latin typeface="Calibri" panose="020F0502020204030204"/>
              </a:rPr>
              <a:t> </a:t>
            </a:r>
            <a:r>
              <a:rPr lang="en-US" sz="9900" b="1">
                <a:solidFill>
                  <a:srgbClr val="AD4F0F"/>
                </a:solidFill>
                <a:latin typeface="Calibri" panose="020F0502020204030204"/>
              </a:rPr>
              <a:t>(adj)</a:t>
            </a:r>
            <a:endParaRPr lang="vi-VN" sz="10800" b="1" dirty="0">
              <a:solidFill>
                <a:srgbClr val="AD4F0F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64076" y="4926464"/>
            <a:ext cx="262456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371600"/>
            <a:r>
              <a:rPr lang="en-US" sz="6600" b="1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/vɑːst/</a:t>
            </a:r>
          </a:p>
        </p:txBody>
      </p:sp>
      <p:pic>
        <p:nvPicPr>
          <p:cNvPr id="17" name="Hình ảnh 4">
            <a:extLst>
              <a:ext uri="{FF2B5EF4-FFF2-40B4-BE49-F238E27FC236}">
                <a16:creationId xmlns:a16="http://schemas.microsoft.com/office/drawing/2014/main" id="{A80CDDEA-36EA-BB50-6F69-A3781C3785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8"/>
          <a:stretch/>
        </p:blipFill>
        <p:spPr>
          <a:xfrm>
            <a:off x="8691197" y="3051526"/>
            <a:ext cx="8738913" cy="5402717"/>
          </a:xfrm>
          <a:prstGeom prst="rect">
            <a:avLst/>
          </a:prstGeom>
        </p:spPr>
      </p:pic>
      <p:pic>
        <p:nvPicPr>
          <p:cNvPr id="3" name="vast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0601" y="504634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5056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780</Words>
  <Application>Microsoft Office PowerPoint</Application>
  <PresentationFormat>Custom</PresentationFormat>
  <Paragraphs>187</Paragraphs>
  <Slides>27</Slides>
  <Notes>13</Notes>
  <HiddenSlides>0</HiddenSlides>
  <MMClips>18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42" baseType="lpstr">
      <vt:lpstr>Calibri Light</vt:lpstr>
      <vt:lpstr>Now Bold</vt:lpstr>
      <vt:lpstr>Bryndan Write Bold</vt:lpstr>
      <vt:lpstr>Myriad Pro</vt:lpstr>
      <vt:lpstr>Francois One</vt:lpstr>
      <vt:lpstr>League Spartan</vt:lpstr>
      <vt:lpstr>Arial</vt:lpstr>
      <vt:lpstr>Bryndan Write</vt:lpstr>
      <vt:lpstr>Childos Arabic Bold</vt:lpstr>
      <vt:lpstr>Poppins</vt:lpstr>
      <vt:lpstr>Times New Roman</vt:lpstr>
      <vt:lpstr>Now</vt:lpstr>
      <vt:lpstr>Calibri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Bản sao của hhh</dc:title>
  <cp:lastModifiedBy>Hang Nguyen Thu</cp:lastModifiedBy>
  <cp:revision>3</cp:revision>
  <dcterms:created xsi:type="dcterms:W3CDTF">2006-08-16T00:00:00Z</dcterms:created>
  <dcterms:modified xsi:type="dcterms:W3CDTF">2023-08-14T05:35:07Z</dcterms:modified>
  <dc:identifier>DAFrIVvSlnY</dc:identifier>
</cp:coreProperties>
</file>