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67" r:id="rId3"/>
    <p:sldId id="358" r:id="rId4"/>
    <p:sldId id="256" r:id="rId5"/>
    <p:sldId id="265" r:id="rId6"/>
    <p:sldId id="354" r:id="rId7"/>
    <p:sldId id="261" r:id="rId8"/>
    <p:sldId id="316" r:id="rId9"/>
    <p:sldId id="347" r:id="rId10"/>
    <p:sldId id="348" r:id="rId11"/>
    <p:sldId id="349" r:id="rId12"/>
    <p:sldId id="355" r:id="rId13"/>
    <p:sldId id="359" r:id="rId14"/>
    <p:sldId id="263" r:id="rId15"/>
    <p:sldId id="266" r:id="rId16"/>
    <p:sldId id="356" r:id="rId17"/>
    <p:sldId id="298" r:id="rId18"/>
    <p:sldId id="357" r:id="rId19"/>
    <p:sldId id="327" r:id="rId20"/>
    <p:sldId id="352" r:id="rId21"/>
    <p:sldId id="313" r:id="rId22"/>
    <p:sldId id="268" r:id="rId23"/>
    <p:sldId id="269" r:id="rId24"/>
    <p:sldId id="274" r:id="rId25"/>
    <p:sldId id="257" r:id="rId26"/>
    <p:sldId id="283" r:id="rId27"/>
  </p:sldIdLst>
  <p:sldSz cx="18288000" cy="10287000"/>
  <p:notesSz cx="6858000" cy="9144000"/>
  <p:embeddedFontLst>
    <p:embeddedFont>
      <p:font typeface="Bryndan Write" panose="020B0604020202020204" charset="0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Childos Arabic Bold" panose="020B0604020202020204" charset="-78"/>
      <p:regular r:id="rId36"/>
    </p:embeddedFont>
    <p:embeddedFont>
      <p:font typeface="Comic Sans MS" panose="030F0702030302020204" pitchFamily="66" charset="0"/>
      <p:regular r:id="rId37"/>
      <p:bold r:id="rId38"/>
      <p:italic r:id="rId39"/>
      <p:boldItalic r:id="rId40"/>
    </p:embeddedFont>
    <p:embeddedFont>
      <p:font typeface="Josefin Sans" pitchFamily="2" charset="0"/>
      <p:regular r:id="rId41"/>
      <p:bold r:id="rId42"/>
    </p:embeddedFont>
    <p:embeddedFont>
      <p:font typeface="Lazydog" panose="020B0604020202020204" charset="0"/>
      <p:regular r:id="rId43"/>
    </p:embeddedFont>
    <p:embeddedFont>
      <p:font typeface="League Spartan" panose="020B0604020202020204" charset="0"/>
      <p:regular r:id="rId44"/>
    </p:embeddedFont>
    <p:embeddedFont>
      <p:font typeface="More Sugar" panose="020B0604020202020204" charset="0"/>
      <p:regular r:id="rId45"/>
    </p:embeddedFont>
    <p:embeddedFont>
      <p:font typeface="Nectarine" panose="020B0604020202020204" charset="0"/>
      <p:regular r:id="rId46"/>
    </p:embeddedFont>
    <p:embeddedFont>
      <p:font typeface="Poppins" panose="00000500000000000000" pitchFamily="2" charset="0"/>
      <p:regular r:id="rId47"/>
      <p:bold r:id="rId48"/>
      <p:italic r:id="rId49"/>
      <p:boldItalic r:id="rId50"/>
    </p:embeddedFont>
    <p:embeddedFont>
      <p:font typeface="Satisfy" panose="020B0604020202020204" charset="0"/>
      <p:regular r:id="rId51"/>
    </p:embeddedFont>
    <p:embeddedFont>
      <p:font typeface="Track" panose="020B0604020202020204" charset="0"/>
      <p:regular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98AC"/>
    <a:srgbClr val="C7EDE6"/>
    <a:srgbClr val="1D6193"/>
    <a:srgbClr val="B3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1" d="100"/>
          <a:sy n="61" d="100"/>
        </p:scale>
        <p:origin x="78" y="3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2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8.xml"/><Relationship Id="rId41" Type="http://schemas.openxmlformats.org/officeDocument/2006/relationships/font" Target="fonts/font13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CAE43-22DE-4AF2-9C7D-C573E40CCFF4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1C95D-A949-4B08-93C8-5AB7E251D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17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331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622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964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493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2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041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803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38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70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58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137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708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600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97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97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8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4.png"/><Relationship Id="rId5" Type="http://schemas.openxmlformats.org/officeDocument/2006/relationships/image" Target="../media/image47.jpg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44.png"/><Relationship Id="rId5" Type="http://schemas.microsoft.com/office/2007/relationships/media" Target="../media/media4.mp3"/><Relationship Id="rId10" Type="http://schemas.openxmlformats.org/officeDocument/2006/relationships/notesSlide" Target="../notesSlides/notesSlide6.xml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44.png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77.png"/><Relationship Id="rId3" Type="http://schemas.openxmlformats.org/officeDocument/2006/relationships/image" Target="../media/image67.svg"/><Relationship Id="rId7" Type="http://schemas.openxmlformats.org/officeDocument/2006/relationships/image" Target="../media/image71.png"/><Relationship Id="rId12" Type="http://schemas.openxmlformats.org/officeDocument/2006/relationships/image" Target="../media/image76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svg"/><Relationship Id="rId10" Type="http://schemas.openxmlformats.org/officeDocument/2006/relationships/image" Target="../media/image74.sv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11" Type="http://schemas.openxmlformats.org/officeDocument/2006/relationships/image" Target="../media/image88.svg"/><Relationship Id="rId5" Type="http://schemas.openxmlformats.org/officeDocument/2006/relationships/image" Target="../media/image82.sv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1.png"/><Relationship Id="rId3" Type="http://schemas.openxmlformats.org/officeDocument/2006/relationships/image" Target="../media/image93.svg"/><Relationship Id="rId7" Type="http://schemas.openxmlformats.org/officeDocument/2006/relationships/image" Target="../media/image97.svg"/><Relationship Id="rId12" Type="http://schemas.openxmlformats.org/officeDocument/2006/relationships/image" Target="../media/image100.sv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99.png"/><Relationship Id="rId5" Type="http://schemas.openxmlformats.org/officeDocument/2006/relationships/image" Target="../media/image95.svg"/><Relationship Id="rId10" Type="http://schemas.openxmlformats.org/officeDocument/2006/relationships/image" Target="../media/image14.svg"/><Relationship Id="rId4" Type="http://schemas.openxmlformats.org/officeDocument/2006/relationships/image" Target="../media/image94.png"/><Relationship Id="rId9" Type="http://schemas.openxmlformats.org/officeDocument/2006/relationships/image" Target="../media/image13.png"/><Relationship Id="rId14" Type="http://schemas.openxmlformats.org/officeDocument/2006/relationships/image" Target="../media/image10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svg"/><Relationship Id="rId18" Type="http://schemas.openxmlformats.org/officeDocument/2006/relationships/image" Target="../media/image119.png"/><Relationship Id="rId3" Type="http://schemas.openxmlformats.org/officeDocument/2006/relationships/image" Target="../media/image104.svg"/><Relationship Id="rId7" Type="http://schemas.openxmlformats.org/officeDocument/2006/relationships/image" Target="../media/image108.svg"/><Relationship Id="rId12" Type="http://schemas.openxmlformats.org/officeDocument/2006/relationships/image" Target="../media/image113.png"/><Relationship Id="rId17" Type="http://schemas.openxmlformats.org/officeDocument/2006/relationships/image" Target="../media/image118.svg"/><Relationship Id="rId2" Type="http://schemas.openxmlformats.org/officeDocument/2006/relationships/image" Target="../media/image103.png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11" Type="http://schemas.openxmlformats.org/officeDocument/2006/relationships/image" Target="../media/image112.svg"/><Relationship Id="rId5" Type="http://schemas.openxmlformats.org/officeDocument/2006/relationships/image" Target="../media/image106.svg"/><Relationship Id="rId15" Type="http://schemas.openxmlformats.org/officeDocument/2006/relationships/image" Target="../media/image116.svg"/><Relationship Id="rId10" Type="http://schemas.openxmlformats.org/officeDocument/2006/relationships/image" Target="../media/image111.png"/><Relationship Id="rId19" Type="http://schemas.openxmlformats.org/officeDocument/2006/relationships/image" Target="../media/image120.svg"/><Relationship Id="rId4" Type="http://schemas.openxmlformats.org/officeDocument/2006/relationships/image" Target="../media/image105.png"/><Relationship Id="rId9" Type="http://schemas.openxmlformats.org/officeDocument/2006/relationships/image" Target="../media/image110.svg"/><Relationship Id="rId14" Type="http://schemas.openxmlformats.org/officeDocument/2006/relationships/image" Target="../media/image1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21.sv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gif"/><Relationship Id="rId4" Type="http://schemas.openxmlformats.org/officeDocument/2006/relationships/image" Target="../media/image2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sv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4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59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200000">
            <a:off x="12563210" y="3572274"/>
            <a:ext cx="11214390" cy="3384043"/>
          </a:xfrm>
          <a:custGeom>
            <a:avLst/>
            <a:gdLst/>
            <a:ahLst/>
            <a:cxnLst/>
            <a:rect l="l" t="t" r="r" b="b"/>
            <a:pathLst>
              <a:path w="11214390" h="3384043">
                <a:moveTo>
                  <a:pt x="0" y="0"/>
                </a:moveTo>
                <a:lnTo>
                  <a:pt x="11214390" y="0"/>
                </a:lnTo>
                <a:lnTo>
                  <a:pt x="11214390" y="3384043"/>
                </a:lnTo>
                <a:lnTo>
                  <a:pt x="0" y="3384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02" b="-8644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17935664">
            <a:off x="656417" y="163005"/>
            <a:ext cx="2476110" cy="2691911"/>
          </a:xfrm>
          <a:custGeom>
            <a:avLst/>
            <a:gdLst/>
            <a:ahLst/>
            <a:cxnLst/>
            <a:rect l="l" t="t" r="r" b="b"/>
            <a:pathLst>
              <a:path w="3373661" h="2989907">
                <a:moveTo>
                  <a:pt x="0" y="0"/>
                </a:moveTo>
                <a:lnTo>
                  <a:pt x="3373661" y="0"/>
                </a:lnTo>
                <a:lnTo>
                  <a:pt x="3373661" y="2989907"/>
                </a:lnTo>
                <a:lnTo>
                  <a:pt x="0" y="29899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5252593">
            <a:off x="12424375" y="4971199"/>
            <a:ext cx="16230600" cy="4564856"/>
          </a:xfrm>
          <a:custGeom>
            <a:avLst/>
            <a:gdLst/>
            <a:ahLst/>
            <a:cxnLst/>
            <a:rect l="l" t="t" r="r" b="b"/>
            <a:pathLst>
              <a:path w="16230600" h="4564856">
                <a:moveTo>
                  <a:pt x="0" y="0"/>
                </a:moveTo>
                <a:lnTo>
                  <a:pt x="16230600" y="0"/>
                </a:lnTo>
                <a:lnTo>
                  <a:pt x="16230600" y="4564856"/>
                </a:lnTo>
                <a:lnTo>
                  <a:pt x="0" y="45648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6467144" y="1238135"/>
            <a:ext cx="6763107" cy="5029200"/>
          </a:xfrm>
          <a:custGeom>
            <a:avLst/>
            <a:gdLst/>
            <a:ahLst/>
            <a:cxnLst/>
            <a:rect l="l" t="t" r="r" b="b"/>
            <a:pathLst>
              <a:path w="10467576" h="7650846">
                <a:moveTo>
                  <a:pt x="0" y="0"/>
                </a:moveTo>
                <a:lnTo>
                  <a:pt x="10467576" y="0"/>
                </a:lnTo>
                <a:lnTo>
                  <a:pt x="10467576" y="7650846"/>
                </a:lnTo>
                <a:lnTo>
                  <a:pt x="0" y="76508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337290">
            <a:off x="4379998" y="7706143"/>
            <a:ext cx="780795" cy="1183022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2734544" y="7709098"/>
            <a:ext cx="2035850" cy="2567876"/>
          </a:xfrm>
          <a:custGeom>
            <a:avLst/>
            <a:gdLst/>
            <a:ahLst/>
            <a:cxnLst/>
            <a:rect l="l" t="t" r="r" b="b"/>
            <a:pathLst>
              <a:path w="4257144" h="6949376">
                <a:moveTo>
                  <a:pt x="0" y="0"/>
                </a:moveTo>
                <a:lnTo>
                  <a:pt x="4257144" y="0"/>
                </a:lnTo>
                <a:lnTo>
                  <a:pt x="4257144" y="6949376"/>
                </a:lnTo>
                <a:lnTo>
                  <a:pt x="0" y="694937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63613" t="-75298" r="-5076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6200000">
            <a:off x="14630400" y="6389519"/>
            <a:ext cx="7315200" cy="1728216"/>
          </a:xfrm>
          <a:custGeom>
            <a:avLst/>
            <a:gdLst/>
            <a:ahLst/>
            <a:cxnLst/>
            <a:rect l="l" t="t" r="r" b="b"/>
            <a:pathLst>
              <a:path w="7315200" h="1728216">
                <a:moveTo>
                  <a:pt x="0" y="0"/>
                </a:moveTo>
                <a:lnTo>
                  <a:pt x="7315200" y="0"/>
                </a:lnTo>
                <a:lnTo>
                  <a:pt x="7315200" y="1728216"/>
                </a:lnTo>
                <a:lnTo>
                  <a:pt x="0" y="172821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8831125" y="-177024"/>
            <a:ext cx="1710612" cy="1842671"/>
          </a:xfrm>
          <a:custGeom>
            <a:avLst/>
            <a:gdLst/>
            <a:ahLst/>
            <a:cxnLst/>
            <a:rect l="l" t="t" r="r" b="b"/>
            <a:pathLst>
              <a:path w="1710612" h="1842671">
                <a:moveTo>
                  <a:pt x="0" y="0"/>
                </a:moveTo>
                <a:lnTo>
                  <a:pt x="1710612" y="0"/>
                </a:lnTo>
                <a:lnTo>
                  <a:pt x="1710612" y="1842671"/>
                </a:lnTo>
                <a:lnTo>
                  <a:pt x="0" y="184267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4324200" y="-1375598"/>
            <a:ext cx="9639598" cy="847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0"/>
              </a:lnSpc>
            </a:pPr>
            <a:r>
              <a:rPr lang="en-US" sz="4900" dirty="0">
                <a:solidFill>
                  <a:srgbClr val="9772A0"/>
                </a:solidFill>
                <a:latin typeface="Lazydog"/>
              </a:rPr>
              <a:t>unit 2: Life in the countryside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887022" y="-2146031"/>
            <a:ext cx="10513955" cy="633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00"/>
              </a:lnSpc>
              <a:spcBef>
                <a:spcPct val="0"/>
              </a:spcBef>
            </a:pPr>
            <a:r>
              <a:rPr lang="en-US" sz="4700" dirty="0">
                <a:solidFill>
                  <a:srgbClr val="9772A0"/>
                </a:solidFill>
                <a:latin typeface="Lazydog"/>
              </a:rPr>
              <a:t>LESSON 1: GETTING STARTED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452643" y="9131432"/>
            <a:ext cx="7455552" cy="540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  <a:spcBef>
                <a:spcPct val="0"/>
              </a:spcBef>
            </a:pPr>
            <a:r>
              <a:rPr lang="en-US" sz="2800" dirty="0">
                <a:solidFill>
                  <a:srgbClr val="FFFAEF"/>
                </a:solidFill>
                <a:latin typeface="Lazydog" panose="020B0604020202020204" charset="0"/>
              </a:rPr>
              <a:t>TEACHER: HANG NGUYEN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285609" y="2014709"/>
            <a:ext cx="9328779" cy="98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371600">
              <a:spcBef>
                <a:spcPts val="1500"/>
              </a:spcBef>
              <a:buNone/>
            </a:pPr>
            <a:r>
              <a:rPr lang="en-US" sz="10800" b="1" dirty="0">
                <a:solidFill>
                  <a:srgbClr val="AD4F0F"/>
                </a:solidFill>
                <a:latin typeface="Calibri" panose="020F0502020204030204"/>
              </a:rPr>
              <a:t>paddy field </a:t>
            </a:r>
            <a:r>
              <a:rPr lang="en-US" sz="9000" b="1" dirty="0">
                <a:solidFill>
                  <a:srgbClr val="AD4F0F"/>
                </a:solidFill>
                <a:latin typeface="Calibri" panose="020F0502020204030204"/>
              </a:rPr>
              <a:t>(n)</a:t>
            </a:r>
            <a:endParaRPr lang="en-US" sz="7200" b="1" dirty="0">
              <a:solidFill>
                <a:srgbClr val="AD4F0F"/>
              </a:solidFill>
              <a:latin typeface="Calibri" panose="020F050202020403020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9637" y="7665677"/>
            <a:ext cx="6076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71600"/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cánh</a:t>
            </a:r>
            <a:r>
              <a:rPr lang="en-US" sz="7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đồng</a:t>
            </a:r>
            <a:r>
              <a:rPr lang="en-US" sz="7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lúa</a:t>
            </a:r>
            <a:endParaRPr lang="en-US" sz="7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72423" y="5097109"/>
            <a:ext cx="51507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  <a:r>
              <a:rPr lang="en-US" sz="72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ˈpædi </a:t>
            </a:r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ˌ</a:t>
            </a:r>
            <a:r>
              <a:rPr lang="en-US" sz="7200" b="1" dirty="0" err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fiːld</a:t>
            </a:r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EC431237-E738-9481-0838-5A6469E421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486" y="3254233"/>
            <a:ext cx="8028432" cy="6178745"/>
          </a:xfrm>
          <a:prstGeom prst="rect">
            <a:avLst/>
          </a:prstGeom>
        </p:spPr>
      </p:pic>
      <p:pic>
        <p:nvPicPr>
          <p:cNvPr id="3" name="paddy field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6590" y="52631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6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0" name="Round Single Corner Rectangle 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" name="Round Single Corner Rectangle 14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496950" y="2641967"/>
          <a:ext cx="15676229" cy="56869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78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33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4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60345"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chemeClr val="bg1"/>
                          </a:solidFill>
                        </a:rPr>
                        <a:t>New words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chemeClr val="bg1"/>
                          </a:solidFill>
                        </a:rPr>
                        <a:t>Pronunciation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chemeClr val="bg1"/>
                          </a:solidFill>
                        </a:rPr>
                        <a:t>Meaning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4B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792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dirty="0">
                          <a:effectLst/>
                        </a:rPr>
                        <a:t>1. harvest (v) </a:t>
                      </a:r>
                      <a:endParaRPr lang="en-US" sz="4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/ˈhɑːvɪst</a:t>
                      </a:r>
                      <a:r>
                        <a:rPr lang="en-US" sz="4800" dirty="0">
                          <a:effectLst/>
                        </a:rPr>
                        <a:t>/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thu </a:t>
                      </a:r>
                      <a:r>
                        <a:rPr lang="en-US" sz="4800" dirty="0" err="1">
                          <a:effectLst/>
                        </a:rPr>
                        <a:t>hoạch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283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dirty="0">
                          <a:effectLst/>
                        </a:rPr>
                        <a:t>2. combine harvester (n)</a:t>
                      </a:r>
                      <a:endParaRPr lang="en-US" sz="4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/</a:t>
                      </a:r>
                      <a:r>
                        <a:rPr lang="en-US" sz="4800" dirty="0" err="1">
                          <a:effectLst/>
                        </a:rPr>
                        <a:t>kəmˈbaɪn</a:t>
                      </a:r>
                      <a:r>
                        <a:rPr lang="en-US" sz="4800" dirty="0">
                          <a:effectLst/>
                        </a:rPr>
                        <a:t> </a:t>
                      </a:r>
                      <a:r>
                        <a:rPr lang="en-US" sz="4800">
                          <a:effectLst/>
                        </a:rPr>
                        <a:t>ˈhɑːvɪstər/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máy gặt</a:t>
                      </a:r>
                      <a:endParaRPr lang="en-US" sz="4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111792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dirty="0">
                          <a:effectLst/>
                        </a:rPr>
                        <a:t>3. herd (v)</a:t>
                      </a:r>
                      <a:endParaRPr lang="en-US" sz="4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/</a:t>
                      </a:r>
                      <a:r>
                        <a:rPr lang="en-US" sz="4800" dirty="0" err="1">
                          <a:effectLst/>
                        </a:rPr>
                        <a:t>hɜːd</a:t>
                      </a:r>
                      <a:r>
                        <a:rPr lang="en-US" sz="4800" dirty="0">
                          <a:effectLst/>
                        </a:rPr>
                        <a:t>/</a:t>
                      </a:r>
                      <a:endParaRPr lang="en-US" sz="4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chăn</a:t>
                      </a:r>
                      <a:endParaRPr lang="en-US" sz="4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353886"/>
                  </a:ext>
                </a:extLst>
              </a:tr>
              <a:tr h="111792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dirty="0">
                          <a:effectLst/>
                        </a:rPr>
                        <a:t>4. paddy field (n) </a:t>
                      </a:r>
                      <a:endParaRPr lang="en-US" sz="4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/ˈpædi </a:t>
                      </a:r>
                      <a:r>
                        <a:rPr lang="en-US" sz="4800" dirty="0">
                          <a:effectLst/>
                        </a:rPr>
                        <a:t>ˌ</a:t>
                      </a:r>
                      <a:r>
                        <a:rPr lang="en-US" sz="4800" dirty="0" err="1">
                          <a:effectLst/>
                        </a:rPr>
                        <a:t>fiːld</a:t>
                      </a:r>
                      <a:r>
                        <a:rPr lang="en-US" sz="4800" dirty="0">
                          <a:effectLst/>
                        </a:rPr>
                        <a:t>/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 đồng </a:t>
                      </a:r>
                      <a:r>
                        <a:rPr lang="en-US" sz="4800" dirty="0" err="1">
                          <a:effectLst/>
                        </a:rPr>
                        <a:t>lúa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293" marR="54293" marT="107633" marB="1076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34718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49651" y="32773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8" name="harvest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2451" y="3875642"/>
            <a:ext cx="914400" cy="914400"/>
          </a:xfrm>
          <a:prstGeom prst="rect">
            <a:avLst/>
          </a:prstGeom>
        </p:spPr>
      </p:pic>
      <p:pic>
        <p:nvPicPr>
          <p:cNvPr id="12" name="combine harvester 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2451" y="5028240"/>
            <a:ext cx="914400" cy="914400"/>
          </a:xfrm>
          <a:prstGeom prst="rect">
            <a:avLst/>
          </a:prstGeom>
        </p:spPr>
      </p:pic>
      <p:pic>
        <p:nvPicPr>
          <p:cNvPr id="13" name="herd__gb_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2451" y="6121023"/>
            <a:ext cx="914400" cy="914400"/>
          </a:xfrm>
          <a:prstGeom prst="rect">
            <a:avLst/>
          </a:prstGeom>
        </p:spPr>
      </p:pic>
      <p:pic>
        <p:nvPicPr>
          <p:cNvPr id="14" name="paddy field 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2451" y="72138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0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21493" y="2351458"/>
            <a:ext cx="15881522" cy="4770131"/>
            <a:chOff x="0" y="0"/>
            <a:chExt cx="5372268" cy="16136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372268" cy="1613600"/>
            </a:xfrm>
            <a:custGeom>
              <a:avLst/>
              <a:gdLst/>
              <a:ahLst/>
              <a:cxnLst/>
              <a:rect l="l" t="t" r="r" b="b"/>
              <a:pathLst>
                <a:path w="5372268" h="1613600">
                  <a:moveTo>
                    <a:pt x="0" y="0"/>
                  </a:moveTo>
                  <a:lnTo>
                    <a:pt x="5372268" y="0"/>
                  </a:lnTo>
                  <a:lnTo>
                    <a:pt x="5372268" y="1613600"/>
                  </a:lnTo>
                  <a:lnTo>
                    <a:pt x="0" y="1613600"/>
                  </a:lnTo>
                  <a:close/>
                </a:path>
              </a:pathLst>
            </a:custGeom>
            <a:solidFill>
              <a:srgbClr val="FDEED8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AutoShape 4"/>
          <p:cNvSpPr/>
          <p:nvPr/>
        </p:nvSpPr>
        <p:spPr>
          <a:xfrm>
            <a:off x="-1582240" y="7040626"/>
            <a:ext cx="16230600" cy="0"/>
          </a:xfrm>
          <a:prstGeom prst="line">
            <a:avLst/>
          </a:prstGeom>
          <a:ln w="11430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-1582240" y="2351458"/>
            <a:ext cx="16230600" cy="0"/>
          </a:xfrm>
          <a:prstGeom prst="line">
            <a:avLst/>
          </a:prstGeom>
          <a:ln w="11430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284651" y="1028700"/>
            <a:ext cx="7202630" cy="7202630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11988714" y="1732763"/>
            <a:ext cx="5794504" cy="5794504"/>
          </a:xfrm>
          <a:custGeom>
            <a:avLst/>
            <a:gdLst/>
            <a:ahLst/>
            <a:cxnLst/>
            <a:rect l="l" t="t" r="r" b="b"/>
            <a:pathLst>
              <a:path w="5794504" h="5794504">
                <a:moveTo>
                  <a:pt x="0" y="0"/>
                </a:moveTo>
                <a:lnTo>
                  <a:pt x="5794504" y="0"/>
                </a:lnTo>
                <a:lnTo>
                  <a:pt x="5794504" y="5794504"/>
                </a:lnTo>
                <a:lnTo>
                  <a:pt x="0" y="57945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11873" y="3108622"/>
            <a:ext cx="10461609" cy="20308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ack"/>
                <a:ea typeface="+mn-ea"/>
                <a:cs typeface="+mn-cs"/>
              </a:rPr>
              <a:t>Check</a:t>
            </a:r>
            <a:r>
              <a:rPr lang="en-US" sz="8800" dirty="0">
                <a:solidFill>
                  <a:srgbClr val="000000"/>
                </a:solidFill>
                <a:latin typeface="Track"/>
              </a:rPr>
              <a:t> vocabulary</a:t>
            </a:r>
            <a:endParaRPr kumimoji="0" lang="en-US" sz="8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ack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E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304800" y="3543300"/>
            <a:ext cx="8227039" cy="4584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8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Josefin Sans"/>
                <a:ea typeface="+mn-ea"/>
                <a:cs typeface="+mn-cs"/>
              </a:rPr>
              <a:t>Describe the picture with </a:t>
            </a:r>
          </a:p>
          <a:p>
            <a:pPr marL="0" marR="0" lvl="0" indent="0" algn="ctr" defTabSz="914400" rtl="0" eaLnBrk="1" fontAlgn="auto" latinLnBrk="0" hangingPunct="1">
              <a:lnSpc>
                <a:spcPts val="118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Josefin Sans"/>
                <a:ea typeface="+mn-ea"/>
                <a:cs typeface="+mn-cs"/>
              </a:rPr>
              <a:t>a new word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A82E89-03A7-FE79-E454-9521A9F852E5}"/>
              </a:ext>
            </a:extLst>
          </p:cNvPr>
          <p:cNvGrpSpPr/>
          <p:nvPr/>
        </p:nvGrpSpPr>
        <p:grpSpPr>
          <a:xfrm>
            <a:off x="-632342" y="1028700"/>
            <a:ext cx="8772530" cy="1264575"/>
            <a:chOff x="-632342" y="1028700"/>
            <a:chExt cx="8772530" cy="1264575"/>
          </a:xfrm>
        </p:grpSpPr>
        <p:grpSp>
          <p:nvGrpSpPr>
            <p:cNvPr id="2" name="Group 2"/>
            <p:cNvGrpSpPr/>
            <p:nvPr/>
          </p:nvGrpSpPr>
          <p:grpSpPr>
            <a:xfrm>
              <a:off x="-632342" y="1028700"/>
              <a:ext cx="8772530" cy="1264575"/>
              <a:chOff x="0" y="0"/>
              <a:chExt cx="11696707" cy="1686100"/>
            </a:xfrm>
          </p:grpSpPr>
          <p:grpSp>
            <p:nvGrpSpPr>
              <p:cNvPr id="3" name="Group 3"/>
              <p:cNvGrpSpPr/>
              <p:nvPr/>
            </p:nvGrpSpPr>
            <p:grpSpPr>
              <a:xfrm>
                <a:off x="0" y="0"/>
                <a:ext cx="10249245" cy="1686100"/>
                <a:chOff x="0" y="0"/>
                <a:chExt cx="2600271" cy="427770"/>
              </a:xfrm>
            </p:grpSpPr>
            <p:sp>
              <p:nvSpPr>
                <p:cNvPr id="4" name="Freeform 4"/>
                <p:cNvSpPr/>
                <p:nvPr/>
              </p:nvSpPr>
              <p:spPr>
                <a:xfrm>
                  <a:off x="0" y="0"/>
                  <a:ext cx="2600271" cy="427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0271" h="427770">
                      <a:moveTo>
                        <a:pt x="0" y="0"/>
                      </a:moveTo>
                      <a:lnTo>
                        <a:pt x="2600271" y="0"/>
                      </a:lnTo>
                      <a:lnTo>
                        <a:pt x="2600271" y="427770"/>
                      </a:lnTo>
                      <a:lnTo>
                        <a:pt x="0" y="427770"/>
                      </a:lnTo>
                      <a:close/>
                    </a:path>
                  </a:pathLst>
                </a:custGeom>
                <a:solidFill>
                  <a:srgbClr val="C7EDE6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" name="Group 5"/>
              <p:cNvGrpSpPr>
                <a:grpSpLocks noChangeAspect="1"/>
              </p:cNvGrpSpPr>
              <p:nvPr/>
            </p:nvGrpSpPr>
            <p:grpSpPr>
              <a:xfrm rot="5400000">
                <a:off x="10123576" y="112969"/>
                <a:ext cx="1686100" cy="1460162"/>
                <a:chOff x="0" y="0"/>
                <a:chExt cx="6350000" cy="5499100"/>
              </a:xfrm>
            </p:grpSpPr>
            <p:sp>
              <p:nvSpPr>
                <p:cNvPr id="6" name="Freeform 6"/>
                <p:cNvSpPr/>
                <p:nvPr/>
              </p:nvSpPr>
              <p:spPr>
                <a:xfrm>
                  <a:off x="0" y="0"/>
                  <a:ext cx="6350000" cy="549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5499100">
                      <a:moveTo>
                        <a:pt x="0" y="5499100"/>
                      </a:moveTo>
                      <a:lnTo>
                        <a:pt x="3175000" y="0"/>
                      </a:lnTo>
                      <a:lnTo>
                        <a:pt x="6350000" y="5499100"/>
                      </a:lnTo>
                      <a:lnTo>
                        <a:pt x="0" y="5499100"/>
                      </a:lnTo>
                      <a:close/>
                    </a:path>
                  </a:pathLst>
                </a:custGeom>
                <a:solidFill>
                  <a:srgbClr val="C7EDE6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" name="TextBox 8"/>
            <p:cNvSpPr txBox="1"/>
            <p:nvPr/>
          </p:nvSpPr>
          <p:spPr>
            <a:xfrm>
              <a:off x="515811" y="1079962"/>
              <a:ext cx="6615462" cy="983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8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atisfy"/>
                  <a:ea typeface="+mn-ea"/>
                  <a:cs typeface="+mn-cs"/>
                </a:rPr>
                <a:t>Question 1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13987719" y="5946813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9D7FE1-16D1-014E-CCDD-1CC286A05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0" y="1943100"/>
            <a:ext cx="5372100" cy="6753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E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762000" y="4080101"/>
            <a:ext cx="13478180" cy="1375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8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000000"/>
                </a:solidFill>
                <a:latin typeface="Josefin Sans"/>
              </a:rPr>
              <a:t>Using a combine ________ is difficult. 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Josefin Sans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A72B1B3-DA71-B906-F3B0-0E6FC3FF0D6C}"/>
              </a:ext>
            </a:extLst>
          </p:cNvPr>
          <p:cNvGrpSpPr/>
          <p:nvPr/>
        </p:nvGrpSpPr>
        <p:grpSpPr>
          <a:xfrm>
            <a:off x="-632342" y="1028700"/>
            <a:ext cx="8772530" cy="1264575"/>
            <a:chOff x="-632342" y="1028700"/>
            <a:chExt cx="8772530" cy="1264575"/>
          </a:xfrm>
        </p:grpSpPr>
        <p:grpSp>
          <p:nvGrpSpPr>
            <p:cNvPr id="2" name="Group 2"/>
            <p:cNvGrpSpPr/>
            <p:nvPr/>
          </p:nvGrpSpPr>
          <p:grpSpPr>
            <a:xfrm>
              <a:off x="-632342" y="1028700"/>
              <a:ext cx="8772530" cy="1264575"/>
              <a:chOff x="0" y="0"/>
              <a:chExt cx="11696707" cy="1686100"/>
            </a:xfrm>
          </p:grpSpPr>
          <p:grpSp>
            <p:nvGrpSpPr>
              <p:cNvPr id="3" name="Group 3"/>
              <p:cNvGrpSpPr/>
              <p:nvPr/>
            </p:nvGrpSpPr>
            <p:grpSpPr>
              <a:xfrm>
                <a:off x="0" y="0"/>
                <a:ext cx="10249245" cy="1686100"/>
                <a:chOff x="0" y="0"/>
                <a:chExt cx="2600271" cy="427770"/>
              </a:xfrm>
            </p:grpSpPr>
            <p:sp>
              <p:nvSpPr>
                <p:cNvPr id="4" name="Freeform 4"/>
                <p:cNvSpPr/>
                <p:nvPr/>
              </p:nvSpPr>
              <p:spPr>
                <a:xfrm>
                  <a:off x="0" y="0"/>
                  <a:ext cx="2600271" cy="427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0271" h="427770">
                      <a:moveTo>
                        <a:pt x="0" y="0"/>
                      </a:moveTo>
                      <a:lnTo>
                        <a:pt x="2600271" y="0"/>
                      </a:lnTo>
                      <a:lnTo>
                        <a:pt x="2600271" y="427770"/>
                      </a:lnTo>
                      <a:lnTo>
                        <a:pt x="0" y="427770"/>
                      </a:lnTo>
                      <a:close/>
                    </a:path>
                  </a:pathLst>
                </a:custGeom>
                <a:solidFill>
                  <a:srgbClr val="FDD8D8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" name="Group 5"/>
              <p:cNvGrpSpPr>
                <a:grpSpLocks noChangeAspect="1"/>
              </p:cNvGrpSpPr>
              <p:nvPr/>
            </p:nvGrpSpPr>
            <p:grpSpPr>
              <a:xfrm rot="5400000">
                <a:off x="10123576" y="112969"/>
                <a:ext cx="1686100" cy="1460162"/>
                <a:chOff x="0" y="0"/>
                <a:chExt cx="6350000" cy="5499100"/>
              </a:xfrm>
            </p:grpSpPr>
            <p:sp>
              <p:nvSpPr>
                <p:cNvPr id="6" name="Freeform 6"/>
                <p:cNvSpPr/>
                <p:nvPr/>
              </p:nvSpPr>
              <p:spPr>
                <a:xfrm>
                  <a:off x="0" y="0"/>
                  <a:ext cx="6350000" cy="549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5499100">
                      <a:moveTo>
                        <a:pt x="0" y="5499100"/>
                      </a:moveTo>
                      <a:lnTo>
                        <a:pt x="3175000" y="0"/>
                      </a:lnTo>
                      <a:lnTo>
                        <a:pt x="6350000" y="5499100"/>
                      </a:lnTo>
                      <a:lnTo>
                        <a:pt x="0" y="5499100"/>
                      </a:lnTo>
                      <a:close/>
                    </a:path>
                  </a:pathLst>
                </a:custGeom>
                <a:solidFill>
                  <a:srgbClr val="FDD8D8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" name="TextBox 8"/>
            <p:cNvSpPr txBox="1"/>
            <p:nvPr/>
          </p:nvSpPr>
          <p:spPr>
            <a:xfrm>
              <a:off x="1168949" y="1123573"/>
              <a:ext cx="6598821" cy="983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8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atisfy"/>
                  <a:ea typeface="+mn-ea"/>
                  <a:cs typeface="+mn-cs"/>
                </a:rPr>
                <a:t>Question </a:t>
              </a:r>
              <a:r>
                <a:rPr lang="en-US" sz="6000" dirty="0">
                  <a:solidFill>
                    <a:srgbClr val="000000"/>
                  </a:solidFill>
                  <a:latin typeface="Satisfy"/>
                </a:rPr>
                <a:t>2</a:t>
              </a:r>
              <a:endPara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tisfy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4012872" y="6043978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44C765C-0D9B-FA46-527E-8DC45F2BCBD5}"/>
              </a:ext>
            </a:extLst>
          </p:cNvPr>
          <p:cNvSpPr txBox="1"/>
          <p:nvPr/>
        </p:nvSpPr>
        <p:spPr>
          <a:xfrm>
            <a:off x="-152400" y="2476500"/>
            <a:ext cx="6901015" cy="13984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8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Josefin Sans"/>
                <a:ea typeface="+mn-ea"/>
                <a:cs typeface="+mn-cs"/>
              </a:rPr>
              <a:t>Fill </a:t>
            </a:r>
            <a:r>
              <a:rPr lang="en-US" sz="6600" dirty="0">
                <a:solidFill>
                  <a:srgbClr val="000000"/>
                </a:solidFill>
                <a:latin typeface="Josefin Sans"/>
              </a:rPr>
              <a:t>in the gap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Josefin Sans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6F51EE3-8DF4-12D3-A2C1-2372ADBB35DF}"/>
              </a:ext>
            </a:extLst>
          </p:cNvPr>
          <p:cNvGrpSpPr/>
          <p:nvPr/>
        </p:nvGrpSpPr>
        <p:grpSpPr>
          <a:xfrm>
            <a:off x="-457200" y="6868754"/>
            <a:ext cx="8772530" cy="1264575"/>
            <a:chOff x="-457200" y="6868754"/>
            <a:chExt cx="8772530" cy="1264575"/>
          </a:xfrm>
        </p:grpSpPr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id="{CD5C3205-D609-4DDC-C50C-3E9E0228F4DC}"/>
                </a:ext>
              </a:extLst>
            </p:cNvPr>
            <p:cNvGrpSpPr/>
            <p:nvPr/>
          </p:nvGrpSpPr>
          <p:grpSpPr>
            <a:xfrm>
              <a:off x="-457200" y="6868754"/>
              <a:ext cx="8772530" cy="1264575"/>
              <a:chOff x="0" y="0"/>
              <a:chExt cx="11696707" cy="1686100"/>
            </a:xfrm>
          </p:grpSpPr>
          <p:grpSp>
            <p:nvGrpSpPr>
              <p:cNvPr id="13" name="Group 3">
                <a:extLst>
                  <a:ext uri="{FF2B5EF4-FFF2-40B4-BE49-F238E27FC236}">
                    <a16:creationId xmlns:a16="http://schemas.microsoft.com/office/drawing/2014/main" id="{9ADF433D-5720-40E8-C52C-7804FE52F683}"/>
                  </a:ext>
                </a:extLst>
              </p:cNvPr>
              <p:cNvGrpSpPr/>
              <p:nvPr/>
            </p:nvGrpSpPr>
            <p:grpSpPr>
              <a:xfrm>
                <a:off x="0" y="0"/>
                <a:ext cx="10249245" cy="1686100"/>
                <a:chOff x="0" y="0"/>
                <a:chExt cx="2600271" cy="427770"/>
              </a:xfrm>
            </p:grpSpPr>
            <p:sp>
              <p:nvSpPr>
                <p:cNvPr id="16" name="Freeform 4">
                  <a:extLst>
                    <a:ext uri="{FF2B5EF4-FFF2-40B4-BE49-F238E27FC236}">
                      <a16:creationId xmlns:a16="http://schemas.microsoft.com/office/drawing/2014/main" id="{C98A791E-50C7-73C4-D343-FF65E74EA92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2600271" cy="427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0271" h="427770">
                      <a:moveTo>
                        <a:pt x="0" y="0"/>
                      </a:moveTo>
                      <a:lnTo>
                        <a:pt x="2600271" y="0"/>
                      </a:lnTo>
                      <a:lnTo>
                        <a:pt x="2600271" y="427770"/>
                      </a:lnTo>
                      <a:lnTo>
                        <a:pt x="0" y="427770"/>
                      </a:lnTo>
                      <a:close/>
                    </a:path>
                  </a:pathLst>
                </a:custGeom>
                <a:solidFill>
                  <a:srgbClr val="FDD8D8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" name="Group 5">
                <a:extLst>
                  <a:ext uri="{FF2B5EF4-FFF2-40B4-BE49-F238E27FC236}">
                    <a16:creationId xmlns:a16="http://schemas.microsoft.com/office/drawing/2014/main" id="{9FA80F22-BE3A-B8F8-E0D4-6B8EDC4D012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5400000">
                <a:off x="10123576" y="112969"/>
                <a:ext cx="1686100" cy="1460162"/>
                <a:chOff x="0" y="0"/>
                <a:chExt cx="6350000" cy="5499100"/>
              </a:xfrm>
            </p:grpSpPr>
            <p:sp>
              <p:nvSpPr>
                <p:cNvPr id="15" name="Freeform 6">
                  <a:extLst>
                    <a:ext uri="{FF2B5EF4-FFF2-40B4-BE49-F238E27FC236}">
                      <a16:creationId xmlns:a16="http://schemas.microsoft.com/office/drawing/2014/main" id="{83D5952E-DDBB-2B89-0CFD-D008E7426F3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350000" cy="549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5499100">
                      <a:moveTo>
                        <a:pt x="0" y="5499100"/>
                      </a:moveTo>
                      <a:lnTo>
                        <a:pt x="3175000" y="0"/>
                      </a:lnTo>
                      <a:lnTo>
                        <a:pt x="6350000" y="5499100"/>
                      </a:lnTo>
                      <a:lnTo>
                        <a:pt x="0" y="5499100"/>
                      </a:lnTo>
                      <a:close/>
                    </a:path>
                  </a:pathLst>
                </a:custGeom>
                <a:solidFill>
                  <a:srgbClr val="FDD8D8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9" name="TextBox 8">
              <a:extLst>
                <a:ext uri="{FF2B5EF4-FFF2-40B4-BE49-F238E27FC236}">
                  <a16:creationId xmlns:a16="http://schemas.microsoft.com/office/drawing/2014/main" id="{1114EFB6-FDBA-340F-2F41-1D6444454E84}"/>
                </a:ext>
              </a:extLst>
            </p:cNvPr>
            <p:cNvSpPr txBox="1"/>
            <p:nvPr/>
          </p:nvSpPr>
          <p:spPr>
            <a:xfrm>
              <a:off x="515810" y="7009496"/>
              <a:ext cx="6598821" cy="983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8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atisfy"/>
                  <a:ea typeface="+mn-ea"/>
                  <a:cs typeface="+mn-cs"/>
                </a:rPr>
                <a:t>Answer: harvester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3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563336" y="1731882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-5297" y="-11430"/>
            <a:ext cx="18288000" cy="1624964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04754" y="1735966"/>
            <a:ext cx="40631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0601" y="299445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54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411058" y="2452802"/>
            <a:ext cx="17604947" cy="7533537"/>
          </a:xfrm>
          <a:prstGeom prst="rect">
            <a:avLst/>
          </a:prstGeom>
          <a:solidFill>
            <a:schemeClr val="lt1">
              <a:alpha val="6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Nick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You look great with a tan, Mai!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Mai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Thank you. I’ve just come back from a very enjoyable summer holiday.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Nick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Really? Where did you stay?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Mai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I stayed at my uncle’s house in a small village in Bac </a:t>
            </a:r>
            <a:r>
              <a:rPr lang="en-US" sz="2700" dirty="0" err="1">
                <a:solidFill>
                  <a:srgbClr val="242021"/>
                </a:solidFill>
                <a:latin typeface="Comic Sans MS" panose="030F0702030302020204" pitchFamily="66" charset="0"/>
              </a:rPr>
              <a:t>Giang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 Province.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Nick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What did you do there?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Mai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A lot of things. It was harvest time. The villagers were harvesting rice with a combine harvester. I helped them load the rice onto a truck. Then we unloaded the rice and dried it.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Nick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Sounds great!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Mai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And sometimes I went with the village children to herd the buffaloes and cows. I made friends with them on my first day.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Nick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Were they friendly?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Mai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Yes, they were. They took me to the paddy fields to fly kites. And in the evening, we played traditional games like bamboo dancing and dragon-snake.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Nick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Oh, I envy you!</a:t>
            </a:r>
          </a:p>
          <a:p>
            <a:pPr defTabSz="1371600">
              <a:lnSpc>
                <a:spcPct val="120000"/>
              </a:lnSpc>
            </a:pPr>
            <a:r>
              <a:rPr lang="en-US" sz="2700" b="1" dirty="0">
                <a:solidFill>
                  <a:srgbClr val="242021"/>
                </a:solidFill>
                <a:latin typeface="Comic Sans MS" panose="030F0702030302020204" pitchFamily="66" charset="0"/>
              </a:rPr>
              <a:t>Mai</a:t>
            </a:r>
            <a:r>
              <a:rPr lang="en-US" sz="2700" dirty="0">
                <a:solidFill>
                  <a:srgbClr val="242021"/>
                </a:solidFill>
                <a:latin typeface="Comic Sans MS" panose="030F0702030302020204" pitchFamily="66" charset="0"/>
              </a:rPr>
              <a:t>: Things move more slowly there than in our city, but people seem to have a healthier life.</a:t>
            </a:r>
            <a:endParaRPr lang="en-US" sz="27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16">
            <a:extLst>
              <a:ext uri="{FF2B5EF4-FFF2-40B4-BE49-F238E27FC236}">
                <a16:creationId xmlns:a16="http://schemas.microsoft.com/office/drawing/2014/main" id="{1B113A39-FD56-C6BE-1AD3-D3643C2D06C9}"/>
              </a:ext>
            </a:extLst>
          </p:cNvPr>
          <p:cNvSpPr txBox="1"/>
          <p:nvPr/>
        </p:nvSpPr>
        <p:spPr>
          <a:xfrm>
            <a:off x="640795" y="1577201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vi-VN" sz="6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  <a:endParaRPr lang="en-US" sz="6000" b="1" dirty="0">
              <a:solidFill>
                <a:prstClr val="white"/>
              </a:solidFill>
              <a:latin typeface="Myriad Pro" pitchFamily="34" charset="0"/>
            </a:endParaRPr>
          </a:p>
        </p:txBody>
      </p:sp>
      <p:pic>
        <p:nvPicPr>
          <p:cNvPr id="3" name="0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67885" y="165091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60093" y="1863045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5696" y="1884641"/>
            <a:ext cx="15180777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Read the conversation again and choose the correct answer to each question.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0601" y="1692359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F4741CCB-7F98-BDC5-4240-F6BA120D698A}"/>
              </a:ext>
            </a:extLst>
          </p:cNvPr>
          <p:cNvSpPr/>
          <p:nvPr/>
        </p:nvSpPr>
        <p:spPr>
          <a:xfrm>
            <a:off x="3088537" y="3719612"/>
            <a:ext cx="675647" cy="675647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ình Bầu dục 4">
            <a:extLst>
              <a:ext uri="{FF2B5EF4-FFF2-40B4-BE49-F238E27FC236}">
                <a16:creationId xmlns:a16="http://schemas.microsoft.com/office/drawing/2014/main" id="{F4741CCB-7F98-BDC5-4240-F6BA120D698A}"/>
              </a:ext>
            </a:extLst>
          </p:cNvPr>
          <p:cNvSpPr/>
          <p:nvPr/>
        </p:nvSpPr>
        <p:spPr>
          <a:xfrm>
            <a:off x="3060249" y="8055411"/>
            <a:ext cx="682791" cy="682791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4791" y="2831519"/>
            <a:ext cx="1301715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4800" b="1" dirty="0">
                <a:solidFill>
                  <a:srgbClr val="F7941E"/>
                </a:solidFill>
                <a:latin typeface="Calibri" panose="020F0502020204030204"/>
              </a:rPr>
              <a:t>1</a:t>
            </a:r>
            <a:r>
              <a:rPr lang="en-US" sz="4800" b="1">
                <a:solidFill>
                  <a:srgbClr val="F7941E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How does Mai feel about her summer holiday? 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A</a:t>
            </a:r>
            <a:r>
              <a:rPr lang="en-US" sz="4800" b="1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She likes it. 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B</a:t>
            </a:r>
            <a:r>
              <a:rPr lang="en-US" sz="4800" b="1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She doesn’t like it. 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C</a:t>
            </a:r>
            <a:r>
              <a:rPr lang="en-US" sz="4800" b="1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She thought it was fine.</a:t>
            </a:r>
          </a:p>
          <a:p>
            <a:pPr defTabSz="1371600"/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b="1" dirty="0">
                <a:solidFill>
                  <a:srgbClr val="F7941E"/>
                </a:solidFill>
                <a:latin typeface="Calibri" panose="020F0502020204030204"/>
              </a:rPr>
              <a:t>2</a:t>
            </a:r>
            <a:r>
              <a:rPr lang="en-US" sz="4800" b="1">
                <a:solidFill>
                  <a:srgbClr val="F7941E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Where did she stay during her summer holiday?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A</a:t>
            </a:r>
            <a:r>
              <a:rPr lang="en-US" sz="4800" b="1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At her friend’s house.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B</a:t>
            </a:r>
            <a:r>
              <a:rPr lang="en-US" sz="4800" b="1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At her uncle’s house.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C</a:t>
            </a:r>
            <a:r>
              <a:rPr lang="en-US" sz="4800" b="1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At her grandparents’ house.</a:t>
            </a:r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41142" y="2971584"/>
            <a:ext cx="1532472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4800" b="1" dirty="0">
                <a:solidFill>
                  <a:srgbClr val="F7941E"/>
                </a:solidFill>
                <a:latin typeface="Calibri" panose="020F0502020204030204"/>
              </a:rPr>
              <a:t>3.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During harvest time, people harvest rice by ______. </a:t>
            </a: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A.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themselves</a:t>
            </a: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B.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using a truck </a:t>
            </a: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C.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using a combine harvester</a:t>
            </a:r>
          </a:p>
          <a:p>
            <a:pPr defTabSz="1371600"/>
            <a:endParaRPr lang="en-US" sz="48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b="1" dirty="0">
                <a:solidFill>
                  <a:srgbClr val="F7941E"/>
                </a:solidFill>
                <a:latin typeface="Calibri" panose="020F0502020204030204"/>
              </a:rPr>
              <a:t>4.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Mai thinks people in the countryside lead ______.	</a:t>
            </a:r>
          </a:p>
          <a:p>
            <a:pPr defTabSz="1371600"/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	A.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a healthy life	</a:t>
            </a:r>
          </a:p>
          <a:p>
            <a:pPr defTabSz="1371600"/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	B.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an exciting life</a:t>
            </a:r>
          </a:p>
          <a:p>
            <a:pPr defTabSz="1371600"/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/>
              </a:rPr>
              <a:t>C.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an interesting life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60093" y="1863045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5696" y="1884641"/>
            <a:ext cx="15180777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Read the conversation again and choose the correct answer to each question.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0601" y="1692359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F4741CCB-7F98-BDC5-4240-F6BA120D698A}"/>
              </a:ext>
            </a:extLst>
          </p:cNvPr>
          <p:cNvSpPr/>
          <p:nvPr/>
        </p:nvSpPr>
        <p:spPr>
          <a:xfrm>
            <a:off x="3107191" y="5285717"/>
            <a:ext cx="675647" cy="675647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ình Bầu dục 4">
            <a:extLst>
              <a:ext uri="{FF2B5EF4-FFF2-40B4-BE49-F238E27FC236}">
                <a16:creationId xmlns:a16="http://schemas.microsoft.com/office/drawing/2014/main" id="{F4741CCB-7F98-BDC5-4240-F6BA120D698A}"/>
              </a:ext>
            </a:extLst>
          </p:cNvPr>
          <p:cNvSpPr/>
          <p:nvPr/>
        </p:nvSpPr>
        <p:spPr>
          <a:xfrm>
            <a:off x="3132327" y="7488308"/>
            <a:ext cx="682791" cy="682791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31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91829" y="1680484"/>
            <a:ext cx="162229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Complete the sentences with the words and phrases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7920" y="1680483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7098" y="1526524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54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E6F366E4-43F8-F19C-82EB-ADE210DEFC91}"/>
              </a:ext>
            </a:extLst>
          </p:cNvPr>
          <p:cNvSpPr txBox="1"/>
          <p:nvPr/>
        </p:nvSpPr>
        <p:spPr>
          <a:xfrm>
            <a:off x="322577" y="3278360"/>
            <a:ext cx="17693426" cy="5804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lnSpc>
                <a:spcPct val="150000"/>
              </a:lnSpc>
            </a:pPr>
            <a:r>
              <a:rPr lang="en-US" sz="4200" b="1" dirty="0">
                <a:solidFill>
                  <a:srgbClr val="F26649"/>
                </a:solidFill>
                <a:latin typeface="Calibri" panose="020F0502020204030204"/>
              </a:rPr>
              <a:t>1.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It took them an hour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to ___________ 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all the goods onto the truck.</a:t>
            </a:r>
          </a:p>
          <a:p>
            <a:pPr defTabSz="1371600">
              <a:lnSpc>
                <a:spcPct val="150000"/>
              </a:lnSpc>
            </a:pPr>
            <a:r>
              <a:rPr lang="en-US" sz="4200" b="1" dirty="0">
                <a:solidFill>
                  <a:srgbClr val="F26649"/>
                </a:solidFill>
                <a:latin typeface="Calibri" panose="020F0502020204030204"/>
              </a:rPr>
              <a:t>2.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Nowadays, people in my village use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a __________________ 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to harvest their rice and separate the grains from the rest of the plant.</a:t>
            </a:r>
          </a:p>
          <a:p>
            <a:pPr defTabSz="1371600">
              <a:lnSpc>
                <a:spcPct val="150000"/>
              </a:lnSpc>
            </a:pPr>
            <a:r>
              <a:rPr lang="en-US" sz="4200" b="1" dirty="0">
                <a:solidFill>
                  <a:srgbClr val="F26649"/>
                </a:solidFill>
                <a:latin typeface="Calibri" panose="020F0502020204030204"/>
              </a:rPr>
              <a:t>3.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Today it is my turn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to __________ 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the cows.</a:t>
            </a:r>
          </a:p>
          <a:p>
            <a:pPr defTabSz="1371600">
              <a:lnSpc>
                <a:spcPct val="150000"/>
              </a:lnSpc>
            </a:pPr>
            <a:r>
              <a:rPr lang="en-US" sz="4200" b="1" dirty="0">
                <a:solidFill>
                  <a:srgbClr val="F26649"/>
                </a:solidFill>
                <a:latin typeface="Calibri" panose="020F0502020204030204"/>
              </a:rPr>
              <a:t>4.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A place in which people grow rice is called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a _______________.</a:t>
            </a:r>
            <a:endParaRPr lang="en-US" sz="42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>
              <a:lnSpc>
                <a:spcPct val="150000"/>
              </a:lnSpc>
            </a:pPr>
            <a:r>
              <a:rPr lang="en-US" sz="4200" b="1" dirty="0">
                <a:solidFill>
                  <a:srgbClr val="F26649"/>
                </a:solidFill>
                <a:latin typeface="Calibri" panose="020F0502020204030204"/>
              </a:rPr>
              <a:t>5.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A busy time when people cut and gather their crops is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called _____________.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6A8DCDCC-8D68-F1D2-0D38-E521316DB179}"/>
              </a:ext>
            </a:extLst>
          </p:cNvPr>
          <p:cNvSpPr/>
          <p:nvPr/>
        </p:nvSpPr>
        <p:spPr>
          <a:xfrm>
            <a:off x="1671006" y="2370491"/>
            <a:ext cx="3128481" cy="692498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paddy field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Hình chữ nhật: Góc Tròn 20">
            <a:extLst>
              <a:ext uri="{FF2B5EF4-FFF2-40B4-BE49-F238E27FC236}">
                <a16:creationId xmlns:a16="http://schemas.microsoft.com/office/drawing/2014/main" id="{AC58E9C8-2D0D-E7AB-55D2-25E817C689FD}"/>
              </a:ext>
            </a:extLst>
          </p:cNvPr>
          <p:cNvSpPr/>
          <p:nvPr/>
        </p:nvSpPr>
        <p:spPr>
          <a:xfrm>
            <a:off x="5095082" y="2386744"/>
            <a:ext cx="1677728" cy="692498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herd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B8246754-B31F-1F52-46CE-80A1EE46AB01}"/>
              </a:ext>
            </a:extLst>
          </p:cNvPr>
          <p:cNvSpPr/>
          <p:nvPr/>
        </p:nvSpPr>
        <p:spPr>
          <a:xfrm>
            <a:off x="6982934" y="2416088"/>
            <a:ext cx="3128481" cy="692498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harvest time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:a16="http://schemas.microsoft.com/office/drawing/2014/main" id="{97E14E3C-FF0C-11D7-39F7-D71E5CC974E7}"/>
              </a:ext>
            </a:extLst>
          </p:cNvPr>
          <p:cNvSpPr/>
          <p:nvPr/>
        </p:nvSpPr>
        <p:spPr>
          <a:xfrm>
            <a:off x="10407011" y="2389222"/>
            <a:ext cx="1366035" cy="692498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load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Hình chữ nhật: Góc Tròn 23">
            <a:extLst>
              <a:ext uri="{FF2B5EF4-FFF2-40B4-BE49-F238E27FC236}">
                <a16:creationId xmlns:a16="http://schemas.microsoft.com/office/drawing/2014/main" id="{727561F6-4A1D-DFE9-72C9-88FFE047C3B9}"/>
              </a:ext>
            </a:extLst>
          </p:cNvPr>
          <p:cNvSpPr/>
          <p:nvPr/>
        </p:nvSpPr>
        <p:spPr>
          <a:xfrm>
            <a:off x="12068641" y="2386744"/>
            <a:ext cx="4466477" cy="692498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combine harvester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1736 L -0.21992 0.1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86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7.40741E-7 L -0.1539 0.194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6" y="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04831 0.380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1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0.49375 0.4770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88" y="2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48148E-6 L 0.39518 0.5622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53" y="2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5" name="Round Single Corner Rectangle 24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353646" y="1744431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7555" y="1775138"/>
            <a:ext cx="1622144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Match </a:t>
            </a:r>
            <a:r>
              <a:rPr lang="en-US" sz="36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the activities </a:t>
            </a:r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that people living in the countryside often do with </a:t>
            </a:r>
            <a:r>
              <a:rPr lang="en-US" sz="36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the pictures. </a:t>
            </a:r>
            <a:endParaRPr lang="en-US" sz="36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582" y="1590472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3A3A7BD3-7279-856C-743D-E02A15823F32}"/>
              </a:ext>
            </a:extLst>
          </p:cNvPr>
          <p:cNvSpPr/>
          <p:nvPr/>
        </p:nvSpPr>
        <p:spPr>
          <a:xfrm>
            <a:off x="175318" y="2643218"/>
            <a:ext cx="4493399" cy="69249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1. unloading rice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27D59C92-9444-09DA-5937-A18DF03E68A2}"/>
              </a:ext>
            </a:extLst>
          </p:cNvPr>
          <p:cNvSpPr/>
          <p:nvPr/>
        </p:nvSpPr>
        <p:spPr>
          <a:xfrm>
            <a:off x="6757325" y="2612513"/>
            <a:ext cx="4493397" cy="69249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2. ploughing fields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460BF277-D50F-252C-91EE-615E7A553E3F}"/>
              </a:ext>
            </a:extLst>
          </p:cNvPr>
          <p:cNvSpPr/>
          <p:nvPr/>
        </p:nvSpPr>
        <p:spPr>
          <a:xfrm>
            <a:off x="13339333" y="2534105"/>
            <a:ext cx="4493399" cy="69249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3. milking cows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2B793053-2174-F55F-E122-BC5736C1BB61}"/>
              </a:ext>
            </a:extLst>
          </p:cNvPr>
          <p:cNvSpPr/>
          <p:nvPr/>
        </p:nvSpPr>
        <p:spPr>
          <a:xfrm>
            <a:off x="175318" y="3262364"/>
            <a:ext cx="4493399" cy="69249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4. feeding pigs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1ADF222E-67A0-CAF9-5942-4889D3FE3C3B}"/>
              </a:ext>
            </a:extLst>
          </p:cNvPr>
          <p:cNvSpPr/>
          <p:nvPr/>
        </p:nvSpPr>
        <p:spPr>
          <a:xfrm>
            <a:off x="6757324" y="3244462"/>
            <a:ext cx="4493399" cy="69249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5. catching fish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t="3846" r="2595"/>
          <a:stretch/>
        </p:blipFill>
        <p:spPr>
          <a:xfrm>
            <a:off x="353646" y="4266370"/>
            <a:ext cx="4061607" cy="22445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079" y="4266369"/>
            <a:ext cx="4672338" cy="23591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23026" y="4115937"/>
            <a:ext cx="4252637" cy="25453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333" y="7162293"/>
            <a:ext cx="3934422" cy="24859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3211" y="7256183"/>
            <a:ext cx="4124073" cy="237811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23025" y="7162294"/>
            <a:ext cx="4152057" cy="2596298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id="{61EE922B-124B-B297-5007-6770C4B647C0}"/>
              </a:ext>
            </a:extLst>
          </p:cNvPr>
          <p:cNvSpPr/>
          <p:nvPr/>
        </p:nvSpPr>
        <p:spPr>
          <a:xfrm>
            <a:off x="13339333" y="3134887"/>
            <a:ext cx="4493399" cy="69249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/>
            <a:r>
              <a:rPr lang="en-US" sz="4200" dirty="0">
                <a:solidFill>
                  <a:srgbClr val="C00000"/>
                </a:solidFill>
                <a:latin typeface="Calibri" panose="020F0502020204030204"/>
              </a:rPr>
              <a:t>6. drying rice</a:t>
            </a:r>
            <a:endParaRPr lang="vi-VN" sz="4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9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5 7.40741E-7 L 0.00026 0.67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0.35534 0.370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73" y="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28 -0.00092 L -0.01705 0.684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3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15 0.00556 L 0.36667 0.60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34" y="3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-0.00847 0.3162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1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04 0.01158 L -0.01419 0.3310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1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59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1398469" y="3738150"/>
            <a:ext cx="11214390" cy="3384043"/>
          </a:xfrm>
          <a:custGeom>
            <a:avLst/>
            <a:gdLst/>
            <a:ahLst/>
            <a:cxnLst/>
            <a:rect l="l" t="t" r="r" b="b"/>
            <a:pathLst>
              <a:path w="11214390" h="3384043">
                <a:moveTo>
                  <a:pt x="0" y="0"/>
                </a:moveTo>
                <a:lnTo>
                  <a:pt x="11214390" y="0"/>
                </a:lnTo>
                <a:lnTo>
                  <a:pt x="11214390" y="3384043"/>
                </a:lnTo>
                <a:lnTo>
                  <a:pt x="0" y="3384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02" b="-8644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43290" y="347717"/>
            <a:ext cx="3373661" cy="2989907"/>
          </a:xfrm>
          <a:custGeom>
            <a:avLst/>
            <a:gdLst/>
            <a:ahLst/>
            <a:cxnLst/>
            <a:rect l="l" t="t" r="r" b="b"/>
            <a:pathLst>
              <a:path w="3373661" h="2989907">
                <a:moveTo>
                  <a:pt x="0" y="0"/>
                </a:moveTo>
                <a:lnTo>
                  <a:pt x="3373661" y="0"/>
                </a:lnTo>
                <a:lnTo>
                  <a:pt x="3373661" y="2989907"/>
                </a:lnTo>
                <a:lnTo>
                  <a:pt x="0" y="29899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5252593">
            <a:off x="11226891" y="4971198"/>
            <a:ext cx="16230600" cy="4564856"/>
          </a:xfrm>
          <a:custGeom>
            <a:avLst/>
            <a:gdLst/>
            <a:ahLst/>
            <a:cxnLst/>
            <a:rect l="l" t="t" r="r" b="b"/>
            <a:pathLst>
              <a:path w="16230600" h="4564856">
                <a:moveTo>
                  <a:pt x="0" y="0"/>
                </a:moveTo>
                <a:lnTo>
                  <a:pt x="16230600" y="0"/>
                </a:lnTo>
                <a:lnTo>
                  <a:pt x="16230600" y="4564856"/>
                </a:lnTo>
                <a:lnTo>
                  <a:pt x="0" y="45648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52643" y="1028700"/>
            <a:ext cx="10467576" cy="7650846"/>
          </a:xfrm>
          <a:custGeom>
            <a:avLst/>
            <a:gdLst/>
            <a:ahLst/>
            <a:cxnLst/>
            <a:rect l="l" t="t" r="r" b="b"/>
            <a:pathLst>
              <a:path w="10467576" h="7650846">
                <a:moveTo>
                  <a:pt x="0" y="0"/>
                </a:moveTo>
                <a:lnTo>
                  <a:pt x="10467576" y="0"/>
                </a:lnTo>
                <a:lnTo>
                  <a:pt x="10467576" y="7650846"/>
                </a:lnTo>
                <a:lnTo>
                  <a:pt x="0" y="76508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337290">
            <a:off x="3281177" y="3856607"/>
            <a:ext cx="780795" cy="1183022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-13624" y="3413405"/>
            <a:ext cx="4257144" cy="6949376"/>
          </a:xfrm>
          <a:custGeom>
            <a:avLst/>
            <a:gdLst/>
            <a:ahLst/>
            <a:cxnLst/>
            <a:rect l="l" t="t" r="r" b="b"/>
            <a:pathLst>
              <a:path w="4257144" h="6949376">
                <a:moveTo>
                  <a:pt x="0" y="0"/>
                </a:moveTo>
                <a:lnTo>
                  <a:pt x="4257144" y="0"/>
                </a:lnTo>
                <a:lnTo>
                  <a:pt x="4257144" y="6949376"/>
                </a:lnTo>
                <a:lnTo>
                  <a:pt x="0" y="694937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63613" t="-75298" r="-5076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656042" y="8679546"/>
            <a:ext cx="7315200" cy="1728216"/>
          </a:xfrm>
          <a:custGeom>
            <a:avLst/>
            <a:gdLst/>
            <a:ahLst/>
            <a:cxnLst/>
            <a:rect l="l" t="t" r="r" b="b"/>
            <a:pathLst>
              <a:path w="7315200" h="1728216">
                <a:moveTo>
                  <a:pt x="0" y="0"/>
                </a:moveTo>
                <a:lnTo>
                  <a:pt x="7315200" y="0"/>
                </a:lnTo>
                <a:lnTo>
                  <a:pt x="7315200" y="1728216"/>
                </a:lnTo>
                <a:lnTo>
                  <a:pt x="0" y="172821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8831125" y="-177024"/>
            <a:ext cx="1710612" cy="1842671"/>
          </a:xfrm>
          <a:custGeom>
            <a:avLst/>
            <a:gdLst/>
            <a:ahLst/>
            <a:cxnLst/>
            <a:rect l="l" t="t" r="r" b="b"/>
            <a:pathLst>
              <a:path w="1710612" h="1842671">
                <a:moveTo>
                  <a:pt x="0" y="0"/>
                </a:moveTo>
                <a:lnTo>
                  <a:pt x="1710612" y="0"/>
                </a:lnTo>
                <a:lnTo>
                  <a:pt x="1710612" y="1842671"/>
                </a:lnTo>
                <a:lnTo>
                  <a:pt x="0" y="184267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4740479" y="3232849"/>
            <a:ext cx="9639598" cy="777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0"/>
              </a:lnSpc>
            </a:pPr>
            <a:r>
              <a:rPr lang="en-US" sz="4400" b="1" dirty="0">
                <a:solidFill>
                  <a:srgbClr val="9772A0"/>
                </a:solidFill>
                <a:latin typeface="Lazydog"/>
              </a:rPr>
              <a:t>Unit 2: Life in the countryside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964609" y="4410960"/>
            <a:ext cx="10513955" cy="602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9772A0"/>
                </a:solidFill>
                <a:latin typeface="Lazydog"/>
              </a:rPr>
              <a:t>Lesson 1: Getting started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452643" y="9131432"/>
            <a:ext cx="7455552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  <a:spcBef>
                <a:spcPct val="0"/>
              </a:spcBef>
            </a:pPr>
            <a:r>
              <a:rPr lang="en-US" sz="4800" dirty="0">
                <a:solidFill>
                  <a:srgbClr val="FFFAEF"/>
                </a:solidFill>
                <a:latin typeface="Lazydog" panose="020B0604020202020204" charset="0"/>
              </a:rPr>
              <a:t>TEACHER: HANG NGUYEN</a:t>
            </a:r>
          </a:p>
        </p:txBody>
      </p:sp>
    </p:spTree>
    <p:extLst>
      <p:ext uri="{BB962C8B-B14F-4D97-AF65-F5344CB8AC3E}">
        <p14:creationId xmlns:p14="http://schemas.microsoft.com/office/powerpoint/2010/main" val="3525177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784125" y="1971094"/>
            <a:ext cx="16222973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Work in pairs. ask and answer about the pictures in 4</a:t>
            </a:r>
            <a:endParaRPr lang="en-US" sz="42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64297" y="1936457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475" y="1782497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DC11619-DEAC-44EE-56EC-B710570FB8B9}"/>
              </a:ext>
            </a:extLst>
          </p:cNvPr>
          <p:cNvSpPr txBox="1"/>
          <p:nvPr/>
        </p:nvSpPr>
        <p:spPr>
          <a:xfrm>
            <a:off x="321760" y="3601400"/>
            <a:ext cx="104927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 i="1">
                <a:solidFill>
                  <a:srgbClr val="0070C0"/>
                </a:solidFill>
                <a:latin typeface="ChronicaProMediumIt"/>
              </a:rPr>
              <a:t>Example:</a:t>
            </a:r>
          </a:p>
          <a:p>
            <a:pPr defTabSz="1371600"/>
            <a:r>
              <a:rPr lang="en-US" sz="4800">
                <a:solidFill>
                  <a:srgbClr val="242021"/>
                </a:solidFill>
                <a:latin typeface="ChronicaProMediumIt"/>
              </a:rPr>
              <a:t>A</a:t>
            </a:r>
            <a:r>
              <a:rPr lang="en-US" sz="4800" dirty="0">
                <a:solidFill>
                  <a:srgbClr val="242021"/>
                </a:solidFill>
                <a:latin typeface="ChronicaProMediumIt"/>
              </a:rPr>
              <a:t>: </a:t>
            </a:r>
            <a:r>
              <a:rPr lang="en-US" sz="4800" dirty="0">
                <a:solidFill>
                  <a:srgbClr val="242021"/>
                </a:solidFill>
                <a:latin typeface="ChronicaPro-Book"/>
              </a:rPr>
              <a:t>What are they doing in picture </a:t>
            </a:r>
            <a:r>
              <a:rPr lang="en-US" sz="4800" b="1" dirty="0">
                <a:solidFill>
                  <a:srgbClr val="00ADEE"/>
                </a:solidFill>
                <a:latin typeface="ChronicaPro-Bold"/>
              </a:rPr>
              <a:t>a</a:t>
            </a:r>
            <a:r>
              <a:rPr lang="en-US" sz="4800" dirty="0">
                <a:solidFill>
                  <a:srgbClr val="242021"/>
                </a:solidFill>
                <a:latin typeface="ChronicaPro-Book"/>
              </a:rPr>
              <a:t>?</a:t>
            </a:r>
            <a:br>
              <a:rPr lang="en-US" sz="4800" dirty="0">
                <a:solidFill>
                  <a:srgbClr val="242021"/>
                </a:solidFill>
                <a:latin typeface="ChronicaPro-Book"/>
              </a:rPr>
            </a:br>
            <a:r>
              <a:rPr lang="en-US" sz="4800" dirty="0">
                <a:solidFill>
                  <a:srgbClr val="242021"/>
                </a:solidFill>
                <a:latin typeface="ChronicaProMediumIt"/>
              </a:rPr>
              <a:t>B: </a:t>
            </a:r>
            <a:r>
              <a:rPr lang="en-US" sz="4800" dirty="0">
                <a:solidFill>
                  <a:srgbClr val="242021"/>
                </a:solidFill>
                <a:latin typeface="ChronicaPro-Book"/>
              </a:rPr>
              <a:t>They’re </a:t>
            </a:r>
            <a:r>
              <a:rPr lang="en-US" sz="4800">
                <a:solidFill>
                  <a:srgbClr val="242021"/>
                </a:solidFill>
                <a:latin typeface="ChronicaPro-Book"/>
              </a:rPr>
              <a:t>ploughing fields</a:t>
            </a:r>
            <a:endParaRPr lang="en-US" sz="4800" dirty="0">
              <a:solidFill>
                <a:srgbClr val="242021"/>
              </a:solidFill>
              <a:latin typeface="ChronicaPro-Book"/>
            </a:endParaRPr>
          </a:p>
        </p:txBody>
      </p:sp>
      <p:pic>
        <p:nvPicPr>
          <p:cNvPr id="2" name="Google Shape;622;p31" descr="Two people talking, dialogue, people png | PNGEgg">
            <a:extLst>
              <a:ext uri="{FF2B5EF4-FFF2-40B4-BE49-F238E27FC236}">
                <a16:creationId xmlns:a16="http://schemas.microsoft.com/office/drawing/2014/main" id="{6B7D12D9-74E6-F6A6-1438-EFEE32B2463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5624"/>
          <a:stretch/>
        </p:blipFill>
        <p:spPr>
          <a:xfrm>
            <a:off x="14628797" y="6590370"/>
            <a:ext cx="2698776" cy="369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623;p31" descr="Two people talking, dialogue, people png | PNGEgg">
            <a:extLst>
              <a:ext uri="{FF2B5EF4-FFF2-40B4-BE49-F238E27FC236}">
                <a16:creationId xmlns:a16="http://schemas.microsoft.com/office/drawing/2014/main" id="{638AD8B2-9D92-BA3F-A5EA-D86E960DDA9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378" t="-1424" r="38309" b="1424"/>
          <a:stretch/>
        </p:blipFill>
        <p:spPr>
          <a:xfrm>
            <a:off x="10712909" y="6624563"/>
            <a:ext cx="3915888" cy="369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624;p31">
            <a:extLst>
              <a:ext uri="{FF2B5EF4-FFF2-40B4-BE49-F238E27FC236}">
                <a16:creationId xmlns:a16="http://schemas.microsoft.com/office/drawing/2014/main" id="{D08A1C40-9949-6C30-2E76-CA18125753C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1388127">
            <a:off x="15220264" y="4307204"/>
            <a:ext cx="2567228" cy="221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626;p31">
            <a:extLst>
              <a:ext uri="{FF2B5EF4-FFF2-40B4-BE49-F238E27FC236}">
                <a16:creationId xmlns:a16="http://schemas.microsoft.com/office/drawing/2014/main" id="{5DEE0157-0166-4371-22DC-3BB79B8E52E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10236820" y="4311515"/>
            <a:ext cx="2973539" cy="2206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07702" y="6194478"/>
            <a:ext cx="18490587" cy="4908410"/>
          </a:xfrm>
          <a:custGeom>
            <a:avLst/>
            <a:gdLst/>
            <a:ahLst/>
            <a:cxnLst/>
            <a:rect l="l" t="t" r="r" b="b"/>
            <a:pathLst>
              <a:path w="18490587" h="4908410">
                <a:moveTo>
                  <a:pt x="0" y="0"/>
                </a:moveTo>
                <a:lnTo>
                  <a:pt x="18490587" y="0"/>
                </a:lnTo>
                <a:lnTo>
                  <a:pt x="18490587" y="4908410"/>
                </a:lnTo>
                <a:lnTo>
                  <a:pt x="0" y="49084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583226" y="1434041"/>
            <a:ext cx="7258116" cy="2395178"/>
          </a:xfrm>
          <a:custGeom>
            <a:avLst/>
            <a:gdLst/>
            <a:ahLst/>
            <a:cxnLst/>
            <a:rect l="l" t="t" r="r" b="b"/>
            <a:pathLst>
              <a:path w="7258116" h="2395178">
                <a:moveTo>
                  <a:pt x="0" y="0"/>
                </a:moveTo>
                <a:lnTo>
                  <a:pt x="7258116" y="0"/>
                </a:lnTo>
                <a:lnTo>
                  <a:pt x="7258116" y="2395179"/>
                </a:lnTo>
                <a:lnTo>
                  <a:pt x="0" y="23951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652768" y="1485446"/>
            <a:ext cx="7102344" cy="2343774"/>
          </a:xfrm>
          <a:custGeom>
            <a:avLst/>
            <a:gdLst/>
            <a:ahLst/>
            <a:cxnLst/>
            <a:rect l="l" t="t" r="r" b="b"/>
            <a:pathLst>
              <a:path w="7102344" h="2343774">
                <a:moveTo>
                  <a:pt x="0" y="0"/>
                </a:moveTo>
                <a:lnTo>
                  <a:pt x="7102345" y="0"/>
                </a:lnTo>
                <a:lnTo>
                  <a:pt x="7102345" y="2343774"/>
                </a:lnTo>
                <a:lnTo>
                  <a:pt x="0" y="23437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906607" y="1456312"/>
            <a:ext cx="12468526" cy="2474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025"/>
              </a:lnSpc>
            </a:pPr>
            <a:r>
              <a:rPr lang="en-US" sz="13589" dirty="0">
                <a:solidFill>
                  <a:srgbClr val="FCFCFC"/>
                </a:solidFill>
                <a:latin typeface="Nectarine"/>
              </a:rPr>
              <a:t>BINGO</a:t>
            </a:r>
          </a:p>
        </p:txBody>
      </p:sp>
      <p:sp>
        <p:nvSpPr>
          <p:cNvPr id="6" name="Freeform 6"/>
          <p:cNvSpPr/>
          <p:nvPr/>
        </p:nvSpPr>
        <p:spPr>
          <a:xfrm>
            <a:off x="826658" y="319944"/>
            <a:ext cx="3271486" cy="1619386"/>
          </a:xfrm>
          <a:custGeom>
            <a:avLst/>
            <a:gdLst/>
            <a:ahLst/>
            <a:cxnLst/>
            <a:rect l="l" t="t" r="r" b="b"/>
            <a:pathLst>
              <a:path w="3271486" h="1619386">
                <a:moveTo>
                  <a:pt x="0" y="0"/>
                </a:moveTo>
                <a:lnTo>
                  <a:pt x="3271486" y="0"/>
                </a:lnTo>
                <a:lnTo>
                  <a:pt x="3271486" y="1619385"/>
                </a:lnTo>
                <a:lnTo>
                  <a:pt x="0" y="1619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207219" y="4859567"/>
            <a:ext cx="5432534" cy="7904481"/>
          </a:xfrm>
          <a:custGeom>
            <a:avLst/>
            <a:gdLst/>
            <a:ahLst/>
            <a:cxnLst/>
            <a:rect l="l" t="t" r="r" b="b"/>
            <a:pathLst>
              <a:path w="5432534" h="7904481">
                <a:moveTo>
                  <a:pt x="0" y="0"/>
                </a:moveTo>
                <a:lnTo>
                  <a:pt x="5432534" y="0"/>
                </a:lnTo>
                <a:lnTo>
                  <a:pt x="5432534" y="7904481"/>
                </a:lnTo>
                <a:lnTo>
                  <a:pt x="0" y="790448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2115670" y="2842741"/>
            <a:ext cx="4322890" cy="2139830"/>
          </a:xfrm>
          <a:custGeom>
            <a:avLst/>
            <a:gdLst/>
            <a:ahLst/>
            <a:cxnLst/>
            <a:rect l="l" t="t" r="r" b="b"/>
            <a:pathLst>
              <a:path w="4322890" h="2139830">
                <a:moveTo>
                  <a:pt x="0" y="0"/>
                </a:moveTo>
                <a:lnTo>
                  <a:pt x="4322889" y="0"/>
                </a:lnTo>
                <a:lnTo>
                  <a:pt x="4322889" y="2139831"/>
                </a:lnTo>
                <a:lnTo>
                  <a:pt x="0" y="21398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125373" y="-867997"/>
            <a:ext cx="4035623" cy="1997634"/>
          </a:xfrm>
          <a:custGeom>
            <a:avLst/>
            <a:gdLst/>
            <a:ahLst/>
            <a:cxnLst/>
            <a:rect l="l" t="t" r="r" b="b"/>
            <a:pathLst>
              <a:path w="4035623" h="1997634">
                <a:moveTo>
                  <a:pt x="0" y="0"/>
                </a:moveTo>
                <a:lnTo>
                  <a:pt x="4035624" y="0"/>
                </a:lnTo>
                <a:lnTo>
                  <a:pt x="4035624" y="1997633"/>
                </a:lnTo>
                <a:lnTo>
                  <a:pt x="0" y="19976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4601710" y="2530882"/>
            <a:ext cx="4704414" cy="2328685"/>
          </a:xfrm>
          <a:custGeom>
            <a:avLst/>
            <a:gdLst/>
            <a:ahLst/>
            <a:cxnLst/>
            <a:rect l="l" t="t" r="r" b="b"/>
            <a:pathLst>
              <a:path w="4704414" h="2328685">
                <a:moveTo>
                  <a:pt x="0" y="0"/>
                </a:moveTo>
                <a:lnTo>
                  <a:pt x="4704415" y="0"/>
                </a:lnTo>
                <a:lnTo>
                  <a:pt x="4704415" y="2328685"/>
                </a:lnTo>
                <a:lnTo>
                  <a:pt x="0" y="23286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1652906" y="4607059"/>
            <a:ext cx="3656217" cy="1809827"/>
          </a:xfrm>
          <a:custGeom>
            <a:avLst/>
            <a:gdLst/>
            <a:ahLst/>
            <a:cxnLst/>
            <a:rect l="l" t="t" r="r" b="b"/>
            <a:pathLst>
              <a:path w="3656217" h="1809827">
                <a:moveTo>
                  <a:pt x="0" y="0"/>
                </a:moveTo>
                <a:lnTo>
                  <a:pt x="3656217" y="0"/>
                </a:lnTo>
                <a:lnTo>
                  <a:pt x="3656217" y="1809827"/>
                </a:lnTo>
                <a:lnTo>
                  <a:pt x="0" y="180982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5801464" y="4630590"/>
            <a:ext cx="821640" cy="684015"/>
          </a:xfrm>
          <a:custGeom>
            <a:avLst/>
            <a:gdLst/>
            <a:ahLst/>
            <a:cxnLst/>
            <a:rect l="l" t="t" r="r" b="b"/>
            <a:pathLst>
              <a:path w="821640" h="684015">
                <a:moveTo>
                  <a:pt x="0" y="0"/>
                </a:moveTo>
                <a:lnTo>
                  <a:pt x="821640" y="0"/>
                </a:lnTo>
                <a:lnTo>
                  <a:pt x="821640" y="684015"/>
                </a:lnTo>
                <a:lnTo>
                  <a:pt x="0" y="68401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526638">
            <a:off x="6065014" y="5293308"/>
            <a:ext cx="6502587" cy="7929985"/>
          </a:xfrm>
          <a:custGeom>
            <a:avLst/>
            <a:gdLst/>
            <a:ahLst/>
            <a:cxnLst/>
            <a:rect l="l" t="t" r="r" b="b"/>
            <a:pathLst>
              <a:path w="6502587" h="7929985">
                <a:moveTo>
                  <a:pt x="0" y="0"/>
                </a:moveTo>
                <a:lnTo>
                  <a:pt x="6502588" y="0"/>
                </a:lnTo>
                <a:lnTo>
                  <a:pt x="6502588" y="7929984"/>
                </a:lnTo>
                <a:lnTo>
                  <a:pt x="0" y="792998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3666299" y="3798357"/>
            <a:ext cx="10742587" cy="87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489956"/>
                </a:solidFill>
                <a:latin typeface="More Sugar"/>
              </a:rPr>
              <a:t>with Ms. Hang</a:t>
            </a:r>
          </a:p>
        </p:txBody>
      </p:sp>
      <p:sp>
        <p:nvSpPr>
          <p:cNvPr id="15" name="Freeform 15"/>
          <p:cNvSpPr/>
          <p:nvPr/>
        </p:nvSpPr>
        <p:spPr>
          <a:xfrm rot="-660889" flipH="1">
            <a:off x="7289383" y="4649091"/>
            <a:ext cx="771150" cy="641983"/>
          </a:xfrm>
          <a:custGeom>
            <a:avLst/>
            <a:gdLst/>
            <a:ahLst/>
            <a:cxnLst/>
            <a:rect l="l" t="t" r="r" b="b"/>
            <a:pathLst>
              <a:path w="771150" h="641983">
                <a:moveTo>
                  <a:pt x="771150" y="0"/>
                </a:moveTo>
                <a:lnTo>
                  <a:pt x="0" y="0"/>
                </a:lnTo>
                <a:lnTo>
                  <a:pt x="0" y="641983"/>
                </a:lnTo>
                <a:lnTo>
                  <a:pt x="771150" y="641983"/>
                </a:lnTo>
                <a:lnTo>
                  <a:pt x="77115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641714">
            <a:off x="6939012" y="5964490"/>
            <a:ext cx="700741" cy="583367"/>
          </a:xfrm>
          <a:custGeom>
            <a:avLst/>
            <a:gdLst/>
            <a:ahLst/>
            <a:cxnLst/>
            <a:rect l="l" t="t" r="r" b="b"/>
            <a:pathLst>
              <a:path w="700741" h="583367">
                <a:moveTo>
                  <a:pt x="0" y="0"/>
                </a:moveTo>
                <a:lnTo>
                  <a:pt x="700741" y="0"/>
                </a:lnTo>
                <a:lnTo>
                  <a:pt x="700741" y="583367"/>
                </a:lnTo>
                <a:lnTo>
                  <a:pt x="0" y="58336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5125373" y="4469459"/>
            <a:ext cx="3162627" cy="5817541"/>
          </a:xfrm>
          <a:custGeom>
            <a:avLst/>
            <a:gdLst/>
            <a:ahLst/>
            <a:cxnLst/>
            <a:rect l="l" t="t" r="r" b="b"/>
            <a:pathLst>
              <a:path w="3162627" h="5817541">
                <a:moveTo>
                  <a:pt x="0" y="0"/>
                </a:moveTo>
                <a:lnTo>
                  <a:pt x="3162627" y="0"/>
                </a:lnTo>
                <a:lnTo>
                  <a:pt x="3162627" y="5817541"/>
                </a:lnTo>
                <a:lnTo>
                  <a:pt x="0" y="581754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 flipH="1">
            <a:off x="-101663" y="5143500"/>
            <a:ext cx="3008271" cy="5533608"/>
          </a:xfrm>
          <a:custGeom>
            <a:avLst/>
            <a:gdLst/>
            <a:ahLst/>
            <a:cxnLst/>
            <a:rect l="l" t="t" r="r" b="b"/>
            <a:pathLst>
              <a:path w="3008271" h="5533608">
                <a:moveTo>
                  <a:pt x="3008270" y="0"/>
                </a:moveTo>
                <a:lnTo>
                  <a:pt x="0" y="0"/>
                </a:lnTo>
                <a:lnTo>
                  <a:pt x="0" y="5533608"/>
                </a:lnTo>
                <a:lnTo>
                  <a:pt x="3008270" y="5533608"/>
                </a:lnTo>
                <a:lnTo>
                  <a:pt x="300827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208765">
            <a:off x="-3660041" y="-4709769"/>
            <a:ext cx="8540457" cy="8433701"/>
          </a:xfrm>
          <a:custGeom>
            <a:avLst/>
            <a:gdLst/>
            <a:ahLst/>
            <a:cxnLst/>
            <a:rect l="l" t="t" r="r" b="b"/>
            <a:pathLst>
              <a:path w="8540457" h="8433701">
                <a:moveTo>
                  <a:pt x="0" y="0"/>
                </a:moveTo>
                <a:lnTo>
                  <a:pt x="8540457" y="0"/>
                </a:lnTo>
                <a:lnTo>
                  <a:pt x="8540457" y="8433701"/>
                </a:lnTo>
                <a:lnTo>
                  <a:pt x="0" y="8433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85162" y="0"/>
            <a:ext cx="5152881" cy="2267267"/>
          </a:xfrm>
          <a:custGeom>
            <a:avLst/>
            <a:gdLst/>
            <a:ahLst/>
            <a:cxnLst/>
            <a:rect l="l" t="t" r="r" b="b"/>
            <a:pathLst>
              <a:path w="5152881" h="2267267">
                <a:moveTo>
                  <a:pt x="0" y="0"/>
                </a:moveTo>
                <a:lnTo>
                  <a:pt x="5152881" y="0"/>
                </a:lnTo>
                <a:lnTo>
                  <a:pt x="5152881" y="2267267"/>
                </a:lnTo>
                <a:lnTo>
                  <a:pt x="0" y="226726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819419" y="280858"/>
            <a:ext cx="9880863" cy="9547384"/>
          </a:xfrm>
          <a:custGeom>
            <a:avLst/>
            <a:gdLst/>
            <a:ahLst/>
            <a:cxnLst/>
            <a:rect l="l" t="t" r="r" b="b"/>
            <a:pathLst>
              <a:path w="9880863" h="9547384">
                <a:moveTo>
                  <a:pt x="0" y="0"/>
                </a:moveTo>
                <a:lnTo>
                  <a:pt x="9880863" y="0"/>
                </a:lnTo>
                <a:lnTo>
                  <a:pt x="9880863" y="9547384"/>
                </a:lnTo>
                <a:lnTo>
                  <a:pt x="0" y="954738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5" name="TextBox 5"/>
          <p:cNvSpPr txBox="1"/>
          <p:nvPr/>
        </p:nvSpPr>
        <p:spPr>
          <a:xfrm>
            <a:off x="7415149" y="2279071"/>
            <a:ext cx="8689402" cy="716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7"/>
              </a:lnSpc>
            </a:pPr>
            <a:r>
              <a:rPr lang="en-US" sz="7200" dirty="0">
                <a:solidFill>
                  <a:srgbClr val="489956"/>
                </a:solidFill>
                <a:latin typeface="More Sugar"/>
              </a:rPr>
              <a:t>BINGO 3*3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687316" y="3592868"/>
            <a:ext cx="6832080" cy="2923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20"/>
              </a:lnSpc>
            </a:pPr>
            <a:r>
              <a:rPr lang="en-US" sz="3300" dirty="0">
                <a:solidFill>
                  <a:srgbClr val="489956"/>
                </a:solidFill>
                <a:latin typeface="More Sugar"/>
              </a:rPr>
              <a:t>Choose words from Getting started and fill in a  3*3 table</a:t>
            </a:r>
          </a:p>
          <a:p>
            <a:pPr>
              <a:lnSpc>
                <a:spcPts val="4620"/>
              </a:lnSpc>
            </a:pPr>
            <a:endParaRPr lang="en-US" sz="3300" dirty="0">
              <a:solidFill>
                <a:srgbClr val="489956"/>
              </a:solidFill>
              <a:latin typeface="More Sugar"/>
            </a:endParaRPr>
          </a:p>
          <a:p>
            <a:pPr>
              <a:lnSpc>
                <a:spcPts val="4620"/>
              </a:lnSpc>
            </a:pPr>
            <a:r>
              <a:rPr lang="en-US" sz="3300" dirty="0">
                <a:solidFill>
                  <a:srgbClr val="489956"/>
                </a:solidFill>
                <a:latin typeface="More Sugar"/>
              </a:rPr>
              <a:t>Students who have first row of words will win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3815284" y="7039009"/>
            <a:ext cx="5509878" cy="3876950"/>
          </a:xfrm>
          <a:custGeom>
            <a:avLst/>
            <a:gdLst/>
            <a:ahLst/>
            <a:cxnLst/>
            <a:rect l="l" t="t" r="r" b="b"/>
            <a:pathLst>
              <a:path w="5509878" h="3876950">
                <a:moveTo>
                  <a:pt x="5509877" y="0"/>
                </a:moveTo>
                <a:lnTo>
                  <a:pt x="0" y="0"/>
                </a:lnTo>
                <a:lnTo>
                  <a:pt x="0" y="3876950"/>
                </a:lnTo>
                <a:lnTo>
                  <a:pt x="5509877" y="3876950"/>
                </a:lnTo>
                <a:lnTo>
                  <a:pt x="550987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14293603" y="-170739"/>
            <a:ext cx="4154805" cy="1828114"/>
          </a:xfrm>
          <a:custGeom>
            <a:avLst/>
            <a:gdLst/>
            <a:ahLst/>
            <a:cxnLst/>
            <a:rect l="l" t="t" r="r" b="b"/>
            <a:pathLst>
              <a:path w="4154805" h="1828114">
                <a:moveTo>
                  <a:pt x="4154805" y="0"/>
                </a:moveTo>
                <a:lnTo>
                  <a:pt x="0" y="0"/>
                </a:lnTo>
                <a:lnTo>
                  <a:pt x="0" y="1828115"/>
                </a:lnTo>
                <a:lnTo>
                  <a:pt x="4154805" y="1828115"/>
                </a:lnTo>
                <a:lnTo>
                  <a:pt x="415480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249775" y="5461142"/>
            <a:ext cx="6270422" cy="8250555"/>
          </a:xfrm>
          <a:custGeom>
            <a:avLst/>
            <a:gdLst/>
            <a:ahLst/>
            <a:cxnLst/>
            <a:rect l="l" t="t" r="r" b="b"/>
            <a:pathLst>
              <a:path w="6270422" h="8250555">
                <a:moveTo>
                  <a:pt x="0" y="0"/>
                </a:moveTo>
                <a:lnTo>
                  <a:pt x="6270422" y="0"/>
                </a:lnTo>
                <a:lnTo>
                  <a:pt x="6270422" y="8250555"/>
                </a:lnTo>
                <a:lnTo>
                  <a:pt x="0" y="825055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-1466847" y="6970509"/>
            <a:ext cx="5704580" cy="4013950"/>
          </a:xfrm>
          <a:custGeom>
            <a:avLst/>
            <a:gdLst/>
            <a:ahLst/>
            <a:cxnLst/>
            <a:rect l="l" t="t" r="r" b="b"/>
            <a:pathLst>
              <a:path w="5704580" h="4013950">
                <a:moveTo>
                  <a:pt x="0" y="0"/>
                </a:moveTo>
                <a:lnTo>
                  <a:pt x="5704581" y="0"/>
                </a:lnTo>
                <a:lnTo>
                  <a:pt x="5704581" y="4013950"/>
                </a:lnTo>
                <a:lnTo>
                  <a:pt x="0" y="40139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1384582" y="3621682"/>
            <a:ext cx="5300031" cy="832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60"/>
              </a:lnSpc>
              <a:spcBef>
                <a:spcPct val="0"/>
              </a:spcBef>
            </a:pPr>
            <a:r>
              <a:rPr lang="en-US" sz="6000" dirty="0">
                <a:solidFill>
                  <a:srgbClr val="489956"/>
                </a:solidFill>
                <a:latin typeface="More Sugar"/>
              </a:rPr>
              <a:t>WRAP-UP</a:t>
            </a:r>
            <a:endParaRPr lang="en-US" sz="6000" u="none" dirty="0">
              <a:solidFill>
                <a:srgbClr val="489956"/>
              </a:solidFill>
              <a:latin typeface="More Suga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3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519588" y="-7193845"/>
            <a:ext cx="18807588" cy="18807588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10625" y="1028700"/>
            <a:ext cx="7988947" cy="7988947"/>
          </a:xfrm>
          <a:custGeom>
            <a:avLst/>
            <a:gdLst/>
            <a:ahLst/>
            <a:cxnLst/>
            <a:rect l="l" t="t" r="r" b="b"/>
            <a:pathLst>
              <a:path w="7988947" h="7988947">
                <a:moveTo>
                  <a:pt x="0" y="0"/>
                </a:moveTo>
                <a:lnTo>
                  <a:pt x="7988947" y="0"/>
                </a:lnTo>
                <a:lnTo>
                  <a:pt x="7988947" y="7988947"/>
                </a:lnTo>
                <a:lnTo>
                  <a:pt x="0" y="79889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316397" y="3889375"/>
            <a:ext cx="9730159" cy="2241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ack"/>
                <a:ea typeface="+mn-ea"/>
                <a:cs typeface="+mn-cs"/>
              </a:rPr>
              <a:t>Winners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316397" y="2362186"/>
            <a:ext cx="9146319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tisfy"/>
                <a:ea typeface="+mn-ea"/>
                <a:cs typeface="+mn-cs"/>
              </a:rPr>
              <a:t>Congratulations to....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421517" y="-367996"/>
            <a:ext cx="12978431" cy="11022993"/>
          </a:xfrm>
          <a:custGeom>
            <a:avLst/>
            <a:gdLst/>
            <a:ahLst/>
            <a:cxnLst/>
            <a:rect l="l" t="t" r="r" b="b"/>
            <a:pathLst>
              <a:path w="12978431" h="11022993">
                <a:moveTo>
                  <a:pt x="0" y="0"/>
                </a:moveTo>
                <a:lnTo>
                  <a:pt x="12978431" y="0"/>
                </a:lnTo>
                <a:lnTo>
                  <a:pt x="12978431" y="11022992"/>
                </a:lnTo>
                <a:lnTo>
                  <a:pt x="0" y="110229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28595" r="-25479" b="-14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2185063">
            <a:off x="-76422" y="665027"/>
            <a:ext cx="2552856" cy="4978974"/>
          </a:xfrm>
          <a:custGeom>
            <a:avLst/>
            <a:gdLst/>
            <a:ahLst/>
            <a:cxnLst/>
            <a:rect l="l" t="t" r="r" b="b"/>
            <a:pathLst>
              <a:path w="2552856" h="4978974">
                <a:moveTo>
                  <a:pt x="0" y="0"/>
                </a:moveTo>
                <a:lnTo>
                  <a:pt x="2552855" y="0"/>
                </a:lnTo>
                <a:lnTo>
                  <a:pt x="2552855" y="4978973"/>
                </a:lnTo>
                <a:lnTo>
                  <a:pt x="0" y="49789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591096" y="487115"/>
            <a:ext cx="9398208" cy="9312770"/>
          </a:xfrm>
          <a:custGeom>
            <a:avLst/>
            <a:gdLst/>
            <a:ahLst/>
            <a:cxnLst/>
            <a:rect l="l" t="t" r="r" b="b"/>
            <a:pathLst>
              <a:path w="9398208" h="9312770">
                <a:moveTo>
                  <a:pt x="0" y="0"/>
                </a:moveTo>
                <a:lnTo>
                  <a:pt x="9398208" y="0"/>
                </a:lnTo>
                <a:lnTo>
                  <a:pt x="9398208" y="9312770"/>
                </a:lnTo>
                <a:lnTo>
                  <a:pt x="0" y="93127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9671132" y="4639106"/>
            <a:ext cx="7588168" cy="6734499"/>
          </a:xfrm>
          <a:custGeom>
            <a:avLst/>
            <a:gdLst/>
            <a:ahLst/>
            <a:cxnLst/>
            <a:rect l="l" t="t" r="r" b="b"/>
            <a:pathLst>
              <a:path w="7588168" h="6734499">
                <a:moveTo>
                  <a:pt x="0" y="0"/>
                </a:moveTo>
                <a:lnTo>
                  <a:pt x="7588168" y="0"/>
                </a:lnTo>
                <a:lnTo>
                  <a:pt x="7588168" y="6734500"/>
                </a:lnTo>
                <a:lnTo>
                  <a:pt x="0" y="67345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516075" y="4189188"/>
            <a:ext cx="9548249" cy="12253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200" dirty="0">
                <a:solidFill>
                  <a:srgbClr val="1D6193"/>
                </a:solidFill>
                <a:latin typeface="Poppins"/>
              </a:rPr>
              <a:t>Do exercises in the workbook.</a:t>
            </a:r>
          </a:p>
          <a:p>
            <a:pPr algn="ctr">
              <a:lnSpc>
                <a:spcPts val="4900"/>
              </a:lnSpc>
            </a:pPr>
            <a:r>
              <a:rPr lang="en-US" sz="3200" dirty="0">
                <a:solidFill>
                  <a:srgbClr val="1D6193"/>
                </a:solidFill>
                <a:latin typeface="Poppins"/>
              </a:rPr>
              <a:t>Start preparing for the Project of the unit.</a:t>
            </a:r>
          </a:p>
        </p:txBody>
      </p:sp>
      <p:sp>
        <p:nvSpPr>
          <p:cNvPr id="7" name="Freeform 7"/>
          <p:cNvSpPr/>
          <p:nvPr/>
        </p:nvSpPr>
        <p:spPr>
          <a:xfrm rot="2208479">
            <a:off x="12623618" y="-1749601"/>
            <a:ext cx="9271364" cy="4473433"/>
          </a:xfrm>
          <a:custGeom>
            <a:avLst/>
            <a:gdLst/>
            <a:ahLst/>
            <a:cxnLst/>
            <a:rect l="l" t="t" r="r" b="b"/>
            <a:pathLst>
              <a:path w="9271364" h="4473433">
                <a:moveTo>
                  <a:pt x="0" y="0"/>
                </a:moveTo>
                <a:lnTo>
                  <a:pt x="9271364" y="0"/>
                </a:lnTo>
                <a:lnTo>
                  <a:pt x="9271364" y="4473433"/>
                </a:lnTo>
                <a:lnTo>
                  <a:pt x="0" y="4473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357246" y="7305406"/>
            <a:ext cx="2963018" cy="2837090"/>
          </a:xfrm>
          <a:custGeom>
            <a:avLst/>
            <a:gdLst/>
            <a:ahLst/>
            <a:cxnLst/>
            <a:rect l="l" t="t" r="r" b="b"/>
            <a:pathLst>
              <a:path w="2963018" h="2837090">
                <a:moveTo>
                  <a:pt x="0" y="0"/>
                </a:moveTo>
                <a:lnTo>
                  <a:pt x="2963018" y="0"/>
                </a:lnTo>
                <a:lnTo>
                  <a:pt x="2963018" y="2837090"/>
                </a:lnTo>
                <a:lnTo>
                  <a:pt x="0" y="283709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10582054">
            <a:off x="12767373" y="-1562492"/>
            <a:ext cx="4286719" cy="4374203"/>
          </a:xfrm>
          <a:custGeom>
            <a:avLst/>
            <a:gdLst/>
            <a:ahLst/>
            <a:cxnLst/>
            <a:rect l="l" t="t" r="r" b="b"/>
            <a:pathLst>
              <a:path w="4286719" h="4374203">
                <a:moveTo>
                  <a:pt x="0" y="0"/>
                </a:moveTo>
                <a:lnTo>
                  <a:pt x="4286719" y="0"/>
                </a:lnTo>
                <a:lnTo>
                  <a:pt x="4286719" y="4374203"/>
                </a:lnTo>
                <a:lnTo>
                  <a:pt x="0" y="4374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2517581" y="1714460"/>
            <a:ext cx="7545238" cy="1381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99"/>
              </a:lnSpc>
            </a:pPr>
            <a:r>
              <a:rPr lang="en-US" sz="9999">
                <a:solidFill>
                  <a:srgbClr val="1D6193"/>
                </a:solidFill>
                <a:latin typeface="Childos Arabic Bold"/>
              </a:rPr>
              <a:t>HOMEWORK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4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19457" y="1028700"/>
            <a:ext cx="12649086" cy="4841360"/>
            <a:chOff x="0" y="0"/>
            <a:chExt cx="16865448" cy="6455147"/>
          </a:xfrm>
        </p:grpSpPr>
        <p:sp>
          <p:nvSpPr>
            <p:cNvPr id="3" name="Freeform 3"/>
            <p:cNvSpPr/>
            <p:nvPr/>
          </p:nvSpPr>
          <p:spPr>
            <a:xfrm>
              <a:off x="0" y="387776"/>
              <a:ext cx="16865448" cy="6067371"/>
            </a:xfrm>
            <a:custGeom>
              <a:avLst/>
              <a:gdLst/>
              <a:ahLst/>
              <a:cxnLst/>
              <a:rect l="l" t="t" r="r" b="b"/>
              <a:pathLst>
                <a:path w="16865448" h="6067370">
                  <a:moveTo>
                    <a:pt x="0" y="0"/>
                  </a:moveTo>
                  <a:lnTo>
                    <a:pt x="16865448" y="0"/>
                  </a:lnTo>
                  <a:lnTo>
                    <a:pt x="16865448" y="6067370"/>
                  </a:lnTo>
                  <a:lnTo>
                    <a:pt x="0" y="60673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43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6928832" y="0"/>
              <a:ext cx="3081693" cy="789308"/>
            </a:xfrm>
            <a:custGeom>
              <a:avLst/>
              <a:gdLst/>
              <a:ahLst/>
              <a:cxnLst/>
              <a:rect l="l" t="t" r="r" b="b"/>
              <a:pathLst>
                <a:path w="3081693" h="789308">
                  <a:moveTo>
                    <a:pt x="0" y="0"/>
                  </a:moveTo>
                  <a:lnTo>
                    <a:pt x="3081693" y="0"/>
                  </a:lnTo>
                  <a:lnTo>
                    <a:pt x="3081693" y="789308"/>
                  </a:lnTo>
                  <a:lnTo>
                    <a:pt x="0" y="7893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11124" y="1453072"/>
              <a:ext cx="15242211" cy="18070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79"/>
                </a:lnSpc>
              </a:pPr>
              <a:r>
                <a:rPr lang="en-US" sz="9066" dirty="0">
                  <a:solidFill>
                    <a:srgbClr val="5B4519"/>
                  </a:solidFill>
                  <a:latin typeface="Lazydog"/>
                </a:rPr>
                <a:t>Thanks for listening 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936416" y="7145601"/>
            <a:ext cx="6415168" cy="1248635"/>
            <a:chOff x="0" y="0"/>
            <a:chExt cx="15509949" cy="3018825"/>
          </a:xfrm>
        </p:grpSpPr>
        <p:sp>
          <p:nvSpPr>
            <p:cNvPr id="7" name="Freeform 7"/>
            <p:cNvSpPr/>
            <p:nvPr/>
          </p:nvSpPr>
          <p:spPr>
            <a:xfrm>
              <a:off x="0" y="-4262"/>
              <a:ext cx="15517695" cy="3025311"/>
            </a:xfrm>
            <a:custGeom>
              <a:avLst/>
              <a:gdLst/>
              <a:ahLst/>
              <a:cxnLst/>
              <a:rect l="l" t="t" r="r" b="b"/>
              <a:pathLst>
                <a:path w="15517695" h="3025311">
                  <a:moveTo>
                    <a:pt x="14578795" y="3014123"/>
                  </a:moveTo>
                  <a:cubicBezTo>
                    <a:pt x="14578795" y="3014123"/>
                    <a:pt x="14159043" y="3025311"/>
                    <a:pt x="13696459" y="3022690"/>
                  </a:cubicBezTo>
                  <a:cubicBezTo>
                    <a:pt x="4836941" y="3020527"/>
                    <a:pt x="1057073" y="3012702"/>
                    <a:pt x="1057073" y="3012702"/>
                  </a:cubicBezTo>
                  <a:cubicBezTo>
                    <a:pt x="812931" y="3003868"/>
                    <a:pt x="565145" y="2986887"/>
                    <a:pt x="398404" y="2928709"/>
                  </a:cubicBezTo>
                  <a:cubicBezTo>
                    <a:pt x="120505" y="2831748"/>
                    <a:pt x="0" y="2654219"/>
                    <a:pt x="0" y="1113835"/>
                  </a:cubicBezTo>
                  <a:lnTo>
                    <a:pt x="0" y="1113818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1004834" y="7673"/>
                  </a:cubicBezTo>
                  <a:cubicBezTo>
                    <a:pt x="13940117" y="0"/>
                    <a:pt x="14404043" y="7673"/>
                    <a:pt x="14404043" y="7673"/>
                  </a:cubicBezTo>
                  <a:cubicBezTo>
                    <a:pt x="14772351" y="15152"/>
                    <a:pt x="15135664" y="84484"/>
                    <a:pt x="15333404" y="207066"/>
                  </a:cubicBezTo>
                  <a:cubicBezTo>
                    <a:pt x="15484421" y="300683"/>
                    <a:pt x="15517695" y="425358"/>
                    <a:pt x="15508556" y="1113835"/>
                  </a:cubicBezTo>
                  <a:lnTo>
                    <a:pt x="15508556" y="1113852"/>
                  </a:lnTo>
                  <a:cubicBezTo>
                    <a:pt x="15508556" y="2772185"/>
                    <a:pt x="15225559" y="2986283"/>
                    <a:pt x="14578795" y="3014123"/>
                  </a:cubicBezTo>
                  <a:close/>
                </a:path>
              </a:pathLst>
            </a:custGeom>
            <a:solidFill>
              <a:srgbClr val="AB8336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224871" y="7504749"/>
            <a:ext cx="5838258" cy="568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04"/>
              </a:lnSpc>
            </a:pPr>
            <a:r>
              <a:rPr lang="en-US" sz="4004">
                <a:solidFill>
                  <a:srgbClr val="FFF9EC"/>
                </a:solidFill>
                <a:latin typeface="Bryndan Write"/>
              </a:rPr>
              <a:t>See you next time!</a:t>
            </a:r>
          </a:p>
        </p:txBody>
      </p:sp>
      <p:sp>
        <p:nvSpPr>
          <p:cNvPr id="9" name="Freeform 9"/>
          <p:cNvSpPr/>
          <p:nvPr/>
        </p:nvSpPr>
        <p:spPr>
          <a:xfrm rot="856427">
            <a:off x="1028700" y="7769918"/>
            <a:ext cx="2542497" cy="1890693"/>
          </a:xfrm>
          <a:custGeom>
            <a:avLst/>
            <a:gdLst/>
            <a:ahLst/>
            <a:cxnLst/>
            <a:rect l="l" t="t" r="r" b="b"/>
            <a:pathLst>
              <a:path w="2542497" h="1890693">
                <a:moveTo>
                  <a:pt x="0" y="0"/>
                </a:moveTo>
                <a:lnTo>
                  <a:pt x="2542497" y="0"/>
                </a:lnTo>
                <a:lnTo>
                  <a:pt x="2542497" y="1890694"/>
                </a:lnTo>
                <a:lnTo>
                  <a:pt x="0" y="18906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938711" y="9082793"/>
            <a:ext cx="494071" cy="482393"/>
          </a:xfrm>
          <a:custGeom>
            <a:avLst/>
            <a:gdLst/>
            <a:ahLst/>
            <a:cxnLst/>
            <a:rect l="l" t="t" r="r" b="b"/>
            <a:pathLst>
              <a:path w="494071" h="482393">
                <a:moveTo>
                  <a:pt x="0" y="0"/>
                </a:moveTo>
                <a:lnTo>
                  <a:pt x="494071" y="0"/>
                </a:lnTo>
                <a:lnTo>
                  <a:pt x="494071" y="482393"/>
                </a:lnTo>
                <a:lnTo>
                  <a:pt x="0" y="4823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6706917">
            <a:off x="15082119" y="1361028"/>
            <a:ext cx="2302732" cy="598710"/>
          </a:xfrm>
          <a:custGeom>
            <a:avLst/>
            <a:gdLst/>
            <a:ahLst/>
            <a:cxnLst/>
            <a:rect l="l" t="t" r="r" b="b"/>
            <a:pathLst>
              <a:path w="2302732" h="598710">
                <a:moveTo>
                  <a:pt x="0" y="0"/>
                </a:moveTo>
                <a:lnTo>
                  <a:pt x="2302732" y="0"/>
                </a:lnTo>
                <a:lnTo>
                  <a:pt x="2302732" y="598710"/>
                </a:lnTo>
                <a:lnTo>
                  <a:pt x="0" y="59871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910110">
            <a:off x="960819" y="779226"/>
            <a:ext cx="1110611" cy="1110611"/>
          </a:xfrm>
          <a:custGeom>
            <a:avLst/>
            <a:gdLst/>
            <a:ahLst/>
            <a:cxnLst/>
            <a:rect l="l" t="t" r="r" b="b"/>
            <a:pathLst>
              <a:path w="1110611" h="1110611">
                <a:moveTo>
                  <a:pt x="0" y="0"/>
                </a:moveTo>
                <a:lnTo>
                  <a:pt x="1110611" y="0"/>
                </a:lnTo>
                <a:lnTo>
                  <a:pt x="1110611" y="1110611"/>
                </a:lnTo>
                <a:lnTo>
                  <a:pt x="0" y="111061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-10413510">
            <a:off x="13045891" y="8441985"/>
            <a:ext cx="901988" cy="901988"/>
          </a:xfrm>
          <a:custGeom>
            <a:avLst/>
            <a:gdLst/>
            <a:ahLst/>
            <a:cxnLst/>
            <a:rect l="l" t="t" r="r" b="b"/>
            <a:pathLst>
              <a:path w="901988" h="901988">
                <a:moveTo>
                  <a:pt x="0" y="0"/>
                </a:moveTo>
                <a:lnTo>
                  <a:pt x="901988" y="0"/>
                </a:lnTo>
                <a:lnTo>
                  <a:pt x="901988" y="901989"/>
                </a:lnTo>
                <a:lnTo>
                  <a:pt x="0" y="90198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2368998">
            <a:off x="7275588" y="9081815"/>
            <a:ext cx="938141" cy="959066"/>
          </a:xfrm>
          <a:custGeom>
            <a:avLst/>
            <a:gdLst/>
            <a:ahLst/>
            <a:cxnLst/>
            <a:rect l="l" t="t" r="r" b="b"/>
            <a:pathLst>
              <a:path w="938141" h="959066">
                <a:moveTo>
                  <a:pt x="0" y="0"/>
                </a:moveTo>
                <a:lnTo>
                  <a:pt x="938142" y="0"/>
                </a:lnTo>
                <a:lnTo>
                  <a:pt x="938142" y="959066"/>
                </a:lnTo>
                <a:lnTo>
                  <a:pt x="0" y="95906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rot="-790866">
            <a:off x="16421678" y="4922990"/>
            <a:ext cx="760315" cy="765885"/>
          </a:xfrm>
          <a:custGeom>
            <a:avLst/>
            <a:gdLst/>
            <a:ahLst/>
            <a:cxnLst/>
            <a:rect l="l" t="t" r="r" b="b"/>
            <a:pathLst>
              <a:path w="760315" h="765885">
                <a:moveTo>
                  <a:pt x="0" y="0"/>
                </a:moveTo>
                <a:lnTo>
                  <a:pt x="760315" y="0"/>
                </a:lnTo>
                <a:lnTo>
                  <a:pt x="760315" y="765886"/>
                </a:lnTo>
                <a:lnTo>
                  <a:pt x="0" y="76588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2868710">
            <a:off x="872359" y="5466119"/>
            <a:ext cx="2302732" cy="598710"/>
          </a:xfrm>
          <a:custGeom>
            <a:avLst/>
            <a:gdLst/>
            <a:ahLst/>
            <a:cxnLst/>
            <a:rect l="l" t="t" r="r" b="b"/>
            <a:pathLst>
              <a:path w="2302732" h="598710">
                <a:moveTo>
                  <a:pt x="0" y="0"/>
                </a:moveTo>
                <a:lnTo>
                  <a:pt x="2302732" y="0"/>
                </a:lnTo>
                <a:lnTo>
                  <a:pt x="2302732" y="598710"/>
                </a:lnTo>
                <a:lnTo>
                  <a:pt x="0" y="59871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777002" y="3474177"/>
            <a:ext cx="19059813" cy="9196360"/>
          </a:xfrm>
          <a:custGeom>
            <a:avLst/>
            <a:gdLst/>
            <a:ahLst/>
            <a:cxnLst/>
            <a:rect l="l" t="t" r="r" b="b"/>
            <a:pathLst>
              <a:path w="19059813" h="9196360">
                <a:moveTo>
                  <a:pt x="0" y="0"/>
                </a:moveTo>
                <a:lnTo>
                  <a:pt x="19059813" y="0"/>
                </a:lnTo>
                <a:lnTo>
                  <a:pt x="19059813" y="9196359"/>
                </a:lnTo>
                <a:lnTo>
                  <a:pt x="0" y="91963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319272">
            <a:off x="15682602" y="-2314258"/>
            <a:ext cx="5907266" cy="6066512"/>
          </a:xfrm>
          <a:custGeom>
            <a:avLst/>
            <a:gdLst/>
            <a:ahLst/>
            <a:cxnLst/>
            <a:rect l="l" t="t" r="r" b="b"/>
            <a:pathLst>
              <a:path w="5907266" h="6066512">
                <a:moveTo>
                  <a:pt x="0" y="0"/>
                </a:moveTo>
                <a:lnTo>
                  <a:pt x="5907266" y="0"/>
                </a:lnTo>
                <a:lnTo>
                  <a:pt x="5907266" y="6066513"/>
                </a:lnTo>
                <a:lnTo>
                  <a:pt x="0" y="60665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10800000">
            <a:off x="-3663036" y="-1293900"/>
            <a:ext cx="12122915" cy="15765701"/>
          </a:xfrm>
          <a:custGeom>
            <a:avLst/>
            <a:gdLst/>
            <a:ahLst/>
            <a:cxnLst/>
            <a:rect l="l" t="t" r="r" b="b"/>
            <a:pathLst>
              <a:path w="12122915" h="15765701">
                <a:moveTo>
                  <a:pt x="0" y="0"/>
                </a:moveTo>
                <a:lnTo>
                  <a:pt x="12122915" y="0"/>
                </a:lnTo>
                <a:lnTo>
                  <a:pt x="12122915" y="15765701"/>
                </a:lnTo>
                <a:lnTo>
                  <a:pt x="0" y="157657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2045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028700" y="1830289"/>
            <a:ext cx="9012068" cy="9080169"/>
          </a:xfrm>
          <a:custGeom>
            <a:avLst/>
            <a:gdLst/>
            <a:ahLst/>
            <a:cxnLst/>
            <a:rect l="l" t="t" r="r" b="b"/>
            <a:pathLst>
              <a:path w="9012068" h="9080169">
                <a:moveTo>
                  <a:pt x="0" y="0"/>
                </a:moveTo>
                <a:lnTo>
                  <a:pt x="9012068" y="0"/>
                </a:lnTo>
                <a:lnTo>
                  <a:pt x="9012068" y="9080169"/>
                </a:lnTo>
                <a:lnTo>
                  <a:pt x="0" y="908016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-1538522" y="-2311628"/>
            <a:ext cx="5706352" cy="3915984"/>
          </a:xfrm>
          <a:custGeom>
            <a:avLst/>
            <a:gdLst/>
            <a:ahLst/>
            <a:cxnLst/>
            <a:rect l="l" t="t" r="r" b="b"/>
            <a:pathLst>
              <a:path w="5706352" h="3915984">
                <a:moveTo>
                  <a:pt x="0" y="0"/>
                </a:moveTo>
                <a:lnTo>
                  <a:pt x="5706353" y="0"/>
                </a:lnTo>
                <a:lnTo>
                  <a:pt x="5706353" y="3915984"/>
                </a:lnTo>
                <a:lnTo>
                  <a:pt x="0" y="39159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817894" y="-1904406"/>
            <a:ext cx="3778135" cy="4114800"/>
          </a:xfrm>
          <a:custGeom>
            <a:avLst/>
            <a:gdLst/>
            <a:ahLst/>
            <a:cxnLst/>
            <a:rect l="l" t="t" r="r" b="b"/>
            <a:pathLst>
              <a:path w="3778135" h="4114800">
                <a:moveTo>
                  <a:pt x="0" y="0"/>
                </a:moveTo>
                <a:lnTo>
                  <a:pt x="3778134" y="0"/>
                </a:lnTo>
                <a:lnTo>
                  <a:pt x="377813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4787532" y="6634361"/>
            <a:ext cx="1794612" cy="1958648"/>
          </a:xfrm>
          <a:custGeom>
            <a:avLst/>
            <a:gdLst/>
            <a:ahLst/>
            <a:cxnLst/>
            <a:rect l="l" t="t" r="r" b="b"/>
            <a:pathLst>
              <a:path w="1794612" h="1958648">
                <a:moveTo>
                  <a:pt x="0" y="0"/>
                </a:moveTo>
                <a:lnTo>
                  <a:pt x="1794611" y="0"/>
                </a:lnTo>
                <a:lnTo>
                  <a:pt x="1794611" y="1958648"/>
                </a:lnTo>
                <a:lnTo>
                  <a:pt x="0" y="195864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105157">
            <a:off x="12219450" y="6786217"/>
            <a:ext cx="10079700" cy="9764709"/>
          </a:xfrm>
          <a:custGeom>
            <a:avLst/>
            <a:gdLst/>
            <a:ahLst/>
            <a:cxnLst/>
            <a:rect l="l" t="t" r="r" b="b"/>
            <a:pathLst>
              <a:path w="10079700" h="9764709">
                <a:moveTo>
                  <a:pt x="0" y="0"/>
                </a:moveTo>
                <a:lnTo>
                  <a:pt x="10079700" y="0"/>
                </a:lnTo>
                <a:lnTo>
                  <a:pt x="10079700" y="9764709"/>
                </a:lnTo>
                <a:lnTo>
                  <a:pt x="0" y="976470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2900417" y="4655926"/>
            <a:ext cx="5568841" cy="1070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63"/>
              </a:lnSpc>
            </a:pPr>
            <a:r>
              <a:rPr lang="en-US" sz="7694" dirty="0">
                <a:solidFill>
                  <a:srgbClr val="492D44"/>
                </a:solidFill>
                <a:latin typeface="Childos Arabic Bold"/>
              </a:rPr>
              <a:t>OBJECTIVES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005417" y="2476500"/>
            <a:ext cx="5328374" cy="5042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6000" dirty="0">
                <a:solidFill>
                  <a:srgbClr val="814256"/>
                </a:solidFill>
                <a:latin typeface="Poppins"/>
              </a:rPr>
              <a:t>Remember words related to the topic: Life in the countryside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E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39980" y="1479074"/>
            <a:ext cx="8408040" cy="7328851"/>
            <a:chOff x="0" y="0"/>
            <a:chExt cx="2844201" cy="24791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4201" cy="2479142"/>
            </a:xfrm>
            <a:custGeom>
              <a:avLst/>
              <a:gdLst/>
              <a:ahLst/>
              <a:cxnLst/>
              <a:rect l="l" t="t" r="r" b="b"/>
              <a:pathLst>
                <a:path w="2844201" h="2479142">
                  <a:moveTo>
                    <a:pt x="0" y="0"/>
                  </a:moveTo>
                  <a:lnTo>
                    <a:pt x="2844201" y="0"/>
                  </a:lnTo>
                  <a:lnTo>
                    <a:pt x="2844201" y="2479142"/>
                  </a:lnTo>
                  <a:lnTo>
                    <a:pt x="0" y="2479142"/>
                  </a:lnTo>
                  <a:close/>
                </a:path>
              </a:pathLst>
            </a:custGeom>
            <a:solidFill>
              <a:srgbClr val="FDEED8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5400000">
            <a:off x="7136510" y="2934097"/>
            <a:ext cx="4397917" cy="7036668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7278069" y="4586500"/>
            <a:ext cx="3731862" cy="3731862"/>
          </a:xfrm>
          <a:custGeom>
            <a:avLst/>
            <a:gdLst/>
            <a:ahLst/>
            <a:cxnLst/>
            <a:rect l="l" t="t" r="r" b="b"/>
            <a:pathLst>
              <a:path w="3731862" h="3731862">
                <a:moveTo>
                  <a:pt x="0" y="0"/>
                </a:moveTo>
                <a:lnTo>
                  <a:pt x="3731862" y="0"/>
                </a:lnTo>
                <a:lnTo>
                  <a:pt x="3731862" y="3731862"/>
                </a:lnTo>
                <a:lnTo>
                  <a:pt x="0" y="37318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2101444">
            <a:off x="2132630" y="-48348"/>
            <a:ext cx="4112129" cy="405430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939980" y="1903555"/>
            <a:ext cx="8408040" cy="196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6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999" b="1" dirty="0">
                <a:solidFill>
                  <a:srgbClr val="E098AC"/>
                </a:solidFill>
                <a:latin typeface="Track"/>
              </a:rPr>
              <a:t>WARM-UP</a:t>
            </a:r>
            <a:endParaRPr kumimoji="0" lang="en-US" sz="11999" b="1" i="0" u="none" strike="noStrike" kern="1200" cap="none" spc="0" normalizeH="0" baseline="0" noProof="0" dirty="0">
              <a:ln>
                <a:noFill/>
              </a:ln>
              <a:solidFill>
                <a:srgbClr val="E098AC"/>
              </a:solidFill>
              <a:effectLst/>
              <a:uLnTx/>
              <a:uFillTx/>
              <a:latin typeface="Track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30" name="Round Single Corner Rectangle 2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Round Single Corner Rectangle 3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Round Single Corner Rectangle 3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24959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24959"/>
            <a:ext cx="18288000" cy="1028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921496"/>
            <a:ext cx="8067936" cy="9603921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10921615" y="1436227"/>
            <a:ext cx="6683996" cy="2153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lnSpc>
                <a:spcPct val="200000"/>
              </a:lnSpc>
            </a:pPr>
            <a:r>
              <a:rPr lang="en-US" sz="3600" dirty="0">
                <a:solidFill>
                  <a:prstClr val="black"/>
                </a:solidFill>
                <a:latin typeface="Calibri" panose="020F0502020204030204"/>
              </a:rPr>
              <a:t>1. What did you do last summer?</a:t>
            </a:r>
          </a:p>
          <a:p>
            <a:pPr defTabSz="1371600">
              <a:lnSpc>
                <a:spcPct val="200000"/>
              </a:lnSpc>
            </a:pPr>
            <a:r>
              <a:rPr lang="en-US" sz="3600" dirty="0">
                <a:solidFill>
                  <a:prstClr val="black"/>
                </a:solidFill>
                <a:latin typeface="Calibri" panose="020F0502020204030204"/>
              </a:rPr>
              <a:t>2. What is the video about?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5602109" y="1668671"/>
            <a:ext cx="58619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Answer the questions: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-244218" y="5043745"/>
            <a:ext cx="69918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8100" b="1" dirty="0">
                <a:solidFill>
                  <a:srgbClr val="EF4B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LIFE IN THE COUNTRYSIDE</a:t>
            </a:r>
          </a:p>
        </p:txBody>
      </p:sp>
      <p:pic>
        <p:nvPicPr>
          <p:cNvPr id="2" name="Nature Drone Video - No Copyright">
            <a:hlinkClick r:id="" action="ppaction://media"/>
            <a:extLst>
              <a:ext uri="{FF2B5EF4-FFF2-40B4-BE49-F238E27FC236}">
                <a16:creationId xmlns:a16="http://schemas.microsoft.com/office/drawing/2014/main" id="{0EAF6EE6-5D17-645D-F111-D12D6A0E11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0824" y="4233867"/>
            <a:ext cx="9950475" cy="559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9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3340124" y="3584453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9831976" y="0"/>
                </a:moveTo>
                <a:lnTo>
                  <a:pt x="0" y="0"/>
                </a:lnTo>
                <a:lnTo>
                  <a:pt x="0" y="5284687"/>
                </a:lnTo>
                <a:lnTo>
                  <a:pt x="9831976" y="5284687"/>
                </a:lnTo>
                <a:lnTo>
                  <a:pt x="983197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2897414" y="3584453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6" y="0"/>
                </a:lnTo>
                <a:lnTo>
                  <a:pt x="9831976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10297162" y="3291371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9831975" y="0"/>
                </a:moveTo>
                <a:lnTo>
                  <a:pt x="0" y="0"/>
                </a:lnTo>
                <a:lnTo>
                  <a:pt x="0" y="5284687"/>
                </a:lnTo>
                <a:lnTo>
                  <a:pt x="9831975" y="5284687"/>
                </a:lnTo>
                <a:lnTo>
                  <a:pt x="98319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-1577201" y="5453320"/>
            <a:ext cx="20936029" cy="5416934"/>
            <a:chOff x="0" y="0"/>
            <a:chExt cx="5514016" cy="142668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514016" cy="1426682"/>
            </a:xfrm>
            <a:custGeom>
              <a:avLst/>
              <a:gdLst/>
              <a:ahLst/>
              <a:cxnLst/>
              <a:rect l="l" t="t" r="r" b="b"/>
              <a:pathLst>
                <a:path w="5514016" h="1426682">
                  <a:moveTo>
                    <a:pt x="0" y="0"/>
                  </a:moveTo>
                  <a:lnTo>
                    <a:pt x="5514016" y="0"/>
                  </a:lnTo>
                  <a:lnTo>
                    <a:pt x="5514016" y="1426682"/>
                  </a:lnTo>
                  <a:lnTo>
                    <a:pt x="0" y="1426682"/>
                  </a:lnTo>
                  <a:close/>
                </a:path>
              </a:pathLst>
            </a:custGeom>
            <a:solidFill>
              <a:srgbClr val="F7F8F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-2317383" y="6575988"/>
            <a:ext cx="11315013" cy="3790530"/>
          </a:xfrm>
          <a:custGeom>
            <a:avLst/>
            <a:gdLst/>
            <a:ahLst/>
            <a:cxnLst/>
            <a:rect l="l" t="t" r="r" b="b"/>
            <a:pathLst>
              <a:path w="11315013" h="3790530">
                <a:moveTo>
                  <a:pt x="0" y="0"/>
                </a:moveTo>
                <a:lnTo>
                  <a:pt x="11315014" y="0"/>
                </a:lnTo>
                <a:lnTo>
                  <a:pt x="11315014" y="3790530"/>
                </a:lnTo>
                <a:lnTo>
                  <a:pt x="0" y="37905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9290369" y="6575988"/>
            <a:ext cx="11315013" cy="3790530"/>
          </a:xfrm>
          <a:custGeom>
            <a:avLst/>
            <a:gdLst/>
            <a:ahLst/>
            <a:cxnLst/>
            <a:rect l="l" t="t" r="r" b="b"/>
            <a:pathLst>
              <a:path w="11315013" h="3790530">
                <a:moveTo>
                  <a:pt x="11315014" y="0"/>
                </a:moveTo>
                <a:lnTo>
                  <a:pt x="0" y="0"/>
                </a:lnTo>
                <a:lnTo>
                  <a:pt x="0" y="3790530"/>
                </a:lnTo>
                <a:lnTo>
                  <a:pt x="11315014" y="3790530"/>
                </a:lnTo>
                <a:lnTo>
                  <a:pt x="1131501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5154010" y="5899936"/>
            <a:ext cx="7687242" cy="6716727"/>
          </a:xfrm>
          <a:custGeom>
            <a:avLst/>
            <a:gdLst/>
            <a:ahLst/>
            <a:cxnLst/>
            <a:rect l="l" t="t" r="r" b="b"/>
            <a:pathLst>
              <a:path w="7687242" h="6716727">
                <a:moveTo>
                  <a:pt x="0" y="0"/>
                </a:moveTo>
                <a:lnTo>
                  <a:pt x="7687241" y="0"/>
                </a:lnTo>
                <a:lnTo>
                  <a:pt x="7687241" y="6716728"/>
                </a:lnTo>
                <a:lnTo>
                  <a:pt x="0" y="6716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6478312" y="7893815"/>
            <a:ext cx="912499" cy="1364485"/>
          </a:xfrm>
          <a:custGeom>
            <a:avLst/>
            <a:gdLst/>
            <a:ahLst/>
            <a:cxnLst/>
            <a:rect l="l" t="t" r="r" b="b"/>
            <a:pathLst>
              <a:path w="912499" h="1364485">
                <a:moveTo>
                  <a:pt x="0" y="0"/>
                </a:moveTo>
                <a:lnTo>
                  <a:pt x="912500" y="0"/>
                </a:lnTo>
                <a:lnTo>
                  <a:pt x="912500" y="1364485"/>
                </a:lnTo>
                <a:lnTo>
                  <a:pt x="0" y="13644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2018574" y="5586108"/>
            <a:ext cx="4723087" cy="1979760"/>
          </a:xfrm>
          <a:custGeom>
            <a:avLst/>
            <a:gdLst/>
            <a:ahLst/>
            <a:cxnLst/>
            <a:rect l="l" t="t" r="r" b="b"/>
            <a:pathLst>
              <a:path w="4723087" h="1979760">
                <a:moveTo>
                  <a:pt x="0" y="0"/>
                </a:moveTo>
                <a:lnTo>
                  <a:pt x="4723087" y="0"/>
                </a:lnTo>
                <a:lnTo>
                  <a:pt x="4723087" y="1979760"/>
                </a:lnTo>
                <a:lnTo>
                  <a:pt x="0" y="1979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H="1">
            <a:off x="-5234801" y="3201318"/>
            <a:ext cx="7315200" cy="2715768"/>
          </a:xfrm>
          <a:custGeom>
            <a:avLst/>
            <a:gdLst/>
            <a:ahLst/>
            <a:cxnLst/>
            <a:rect l="l" t="t" r="r" b="b"/>
            <a:pathLst>
              <a:path w="7315200" h="2715768">
                <a:moveTo>
                  <a:pt x="7315200" y="0"/>
                </a:moveTo>
                <a:lnTo>
                  <a:pt x="0" y="0"/>
                </a:lnTo>
                <a:lnTo>
                  <a:pt x="0" y="2715768"/>
                </a:lnTo>
                <a:lnTo>
                  <a:pt x="7315200" y="2715768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1773327" y="1166143"/>
            <a:ext cx="8641850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League Spartan"/>
              </a:rPr>
              <a:t>VOCABULARY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730601" y="2140924"/>
            <a:ext cx="7846692" cy="98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371600">
              <a:spcBef>
                <a:spcPts val="1500"/>
              </a:spcBef>
              <a:buNone/>
            </a:pPr>
            <a:r>
              <a:rPr lang="en-US" sz="12000" b="1" dirty="0">
                <a:solidFill>
                  <a:srgbClr val="AD4F0F"/>
                </a:solidFill>
                <a:latin typeface="Calibri" panose="020F0502020204030204"/>
              </a:rPr>
              <a:t>harvest </a:t>
            </a:r>
            <a:r>
              <a:rPr lang="en-US" sz="9000" b="1" dirty="0">
                <a:solidFill>
                  <a:srgbClr val="AD4F0F"/>
                </a:solidFill>
                <a:latin typeface="Calibri" panose="020F0502020204030204"/>
              </a:rPr>
              <a:t>(v)</a:t>
            </a:r>
            <a:endParaRPr lang="en-US" sz="9000" b="1" dirty="0">
              <a:solidFill>
                <a:srgbClr val="AD4F0F"/>
              </a:solidFill>
              <a:latin typeface="Calibri" panose="020F0502020204030204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69195" y="7850284"/>
            <a:ext cx="6076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71600"/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thu</a:t>
            </a:r>
            <a:r>
              <a:rPr lang="en-US" sz="7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hoạch</a:t>
            </a:r>
            <a:endParaRPr lang="en-US" sz="7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23949" y="5476848"/>
            <a:ext cx="45668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71600"/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  <a:r>
              <a:rPr lang="en-US" sz="72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ˈhɑːvɪst</a:t>
            </a:r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54B0CA97-E8A0-15C2-B8FB-4EE608A3D0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055" y="2060187"/>
            <a:ext cx="7387683" cy="7387683"/>
          </a:xfrm>
          <a:prstGeom prst="rect">
            <a:avLst/>
          </a:prstGeom>
        </p:spPr>
      </p:pic>
      <p:pic>
        <p:nvPicPr>
          <p:cNvPr id="3" name="harvest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1995" y="56428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942B6826-9E51-4C6E-273A-65F387A38F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993" y="5087697"/>
            <a:ext cx="11565887" cy="484321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3" name="Round Single Corner Rectangle 1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-1800103" y="1638455"/>
            <a:ext cx="16966835" cy="98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>
                <a:solidFill>
                  <a:srgbClr val="AD4F0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defTabSz="1371600">
              <a:spcBef>
                <a:spcPts val="1500"/>
              </a:spcBef>
            </a:pPr>
            <a:r>
              <a:rPr lang="en-US" sz="10800" dirty="0">
                <a:latin typeface="Calibri" panose="020F0502020204030204"/>
              </a:rPr>
              <a:t>combine harvester </a:t>
            </a:r>
            <a:r>
              <a:rPr lang="en-US" sz="9000" dirty="0">
                <a:latin typeface="Calibri" panose="020F0502020204030204"/>
              </a:rPr>
              <a:t>(n)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81792" y="5952799"/>
            <a:ext cx="6076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71600"/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máy</a:t>
            </a:r>
            <a:r>
              <a:rPr lang="en-US" sz="7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7200" dirty="0" err="1">
                <a:solidFill>
                  <a:prstClr val="black"/>
                </a:solidFill>
                <a:latin typeface="Calibri" panose="020F0502020204030204"/>
              </a:rPr>
              <a:t>gặt</a:t>
            </a:r>
            <a:endParaRPr lang="en-US" sz="7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79142" y="3987082"/>
            <a:ext cx="87968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  <a:r>
              <a:rPr lang="en-US" sz="7200" b="1" dirty="0" err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kəmˈbaɪn</a:t>
            </a:r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 </a:t>
            </a:r>
            <a:r>
              <a:rPr lang="en-US" sz="72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ˈhɑːvɪstər </a:t>
            </a:r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combine harvester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7392" y="415312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301413" y="2664910"/>
            <a:ext cx="7846692" cy="98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371600">
              <a:spcBef>
                <a:spcPts val="1500"/>
              </a:spcBef>
              <a:buNone/>
            </a:pPr>
            <a:r>
              <a:rPr lang="en-US" sz="12000" b="1" dirty="0">
                <a:solidFill>
                  <a:srgbClr val="AD4F0F"/>
                </a:solidFill>
                <a:latin typeface="Calibri" panose="020F0502020204030204"/>
              </a:rPr>
              <a:t>herd</a:t>
            </a:r>
            <a:r>
              <a:rPr lang="en-US" sz="9000" b="1" dirty="0">
                <a:solidFill>
                  <a:srgbClr val="AD4F0F"/>
                </a:solidFill>
                <a:latin typeface="Calibri" panose="020F0502020204030204"/>
              </a:rPr>
              <a:t> (v)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14517" y="7214625"/>
            <a:ext cx="6076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71600"/>
            <a:r>
              <a:rPr lang="en-US" sz="7200">
                <a:solidFill>
                  <a:prstClr val="black"/>
                </a:solidFill>
                <a:latin typeface="Calibri" panose="020F0502020204030204"/>
              </a:rPr>
              <a:t>chăn (gia súc)</a:t>
            </a:r>
            <a:endParaRPr lang="en-US" sz="7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9507" y="5317685"/>
            <a:ext cx="2621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  <a:r>
              <a:rPr lang="en-US" sz="7200" b="1" dirty="0" err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hɜːd</a:t>
            </a:r>
            <a:r>
              <a:rPr lang="en-US" sz="7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600" y="312651"/>
            <a:ext cx="6203599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  <a:p>
            <a:pPr defTabSz="1371600"/>
            <a:endParaRPr lang="en-US" sz="54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5354" y="3529495"/>
            <a:ext cx="8283591" cy="4931627"/>
          </a:xfrm>
          <a:prstGeom prst="rect">
            <a:avLst/>
          </a:prstGeom>
        </p:spPr>
      </p:pic>
      <p:pic>
        <p:nvPicPr>
          <p:cNvPr id="3" name="herd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093" y="548373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831</Words>
  <Application>Microsoft Office PowerPoint</Application>
  <PresentationFormat>Custom</PresentationFormat>
  <Paragraphs>147</Paragraphs>
  <Slides>25</Slides>
  <Notes>12</Notes>
  <HiddenSlides>0</HiddenSlides>
  <MMClips>10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45" baseType="lpstr">
      <vt:lpstr>Calibri Light</vt:lpstr>
      <vt:lpstr>Poppins</vt:lpstr>
      <vt:lpstr>More Sugar</vt:lpstr>
      <vt:lpstr>ChronicaPro-Bold</vt:lpstr>
      <vt:lpstr>Josefin Sans</vt:lpstr>
      <vt:lpstr>Satisfy</vt:lpstr>
      <vt:lpstr>ChronicaPro-Book</vt:lpstr>
      <vt:lpstr>League Spartan</vt:lpstr>
      <vt:lpstr>Comic Sans MS</vt:lpstr>
      <vt:lpstr>Arial</vt:lpstr>
      <vt:lpstr>Track</vt:lpstr>
      <vt:lpstr>Nectarine</vt:lpstr>
      <vt:lpstr>Bryndan Write</vt:lpstr>
      <vt:lpstr>Myriad Pro</vt:lpstr>
      <vt:lpstr>Childos Arabic Bold</vt:lpstr>
      <vt:lpstr>ChronicaProMediumIt</vt:lpstr>
      <vt:lpstr>Lazydog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Bản sao của hhh</dc:title>
  <cp:lastModifiedBy>Hang Nguyen Thu</cp:lastModifiedBy>
  <cp:revision>5</cp:revision>
  <dcterms:created xsi:type="dcterms:W3CDTF">2006-08-16T00:00:00Z</dcterms:created>
  <dcterms:modified xsi:type="dcterms:W3CDTF">2023-08-14T05:28:44Z</dcterms:modified>
  <dc:identifier>DAFrIVvSlnY</dc:identifier>
</cp:coreProperties>
</file>