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0"/>
  </p:notesMasterIdLst>
  <p:sldIdLst>
    <p:sldId id="256" r:id="rId2"/>
    <p:sldId id="258" r:id="rId3"/>
    <p:sldId id="261" r:id="rId4"/>
    <p:sldId id="311" r:id="rId5"/>
    <p:sldId id="317" r:id="rId6"/>
    <p:sldId id="319" r:id="rId7"/>
    <p:sldId id="316" r:id="rId8"/>
    <p:sldId id="314" r:id="rId9"/>
    <p:sldId id="315" r:id="rId10"/>
    <p:sldId id="320" r:id="rId11"/>
    <p:sldId id="321" r:id="rId12"/>
    <p:sldId id="323" r:id="rId13"/>
    <p:sldId id="327" r:id="rId14"/>
    <p:sldId id="328" r:id="rId15"/>
    <p:sldId id="329" r:id="rId16"/>
    <p:sldId id="332" r:id="rId17"/>
    <p:sldId id="333" r:id="rId18"/>
    <p:sldId id="334" r:id="rId19"/>
    <p:sldId id="335" r:id="rId20"/>
    <p:sldId id="339" r:id="rId21"/>
    <p:sldId id="340" r:id="rId22"/>
    <p:sldId id="342" r:id="rId23"/>
    <p:sldId id="341" r:id="rId24"/>
    <p:sldId id="584" r:id="rId25"/>
    <p:sldId id="585" r:id="rId26"/>
    <p:sldId id="343" r:id="rId27"/>
    <p:sldId id="344" r:id="rId28"/>
    <p:sldId id="586" r:id="rId29"/>
    <p:sldId id="587" r:id="rId30"/>
    <p:sldId id="345" r:id="rId31"/>
    <p:sldId id="588" r:id="rId32"/>
    <p:sldId id="589" r:id="rId33"/>
    <p:sldId id="590" r:id="rId34"/>
    <p:sldId id="351" r:id="rId35"/>
    <p:sldId id="346" r:id="rId36"/>
    <p:sldId id="347" r:id="rId37"/>
    <p:sldId id="348" r:id="rId38"/>
    <p:sldId id="349" r:id="rId39"/>
  </p:sldIdLst>
  <p:sldSz cx="9144000" cy="5143500" type="screen16x9"/>
  <p:notesSz cx="6858000" cy="9144000"/>
  <p:embeddedFontLst>
    <p:embeddedFont>
      <p:font typeface="#9Slide03 Arima Madurai Black" panose="020B0604020202020204" charset="0"/>
      <p:bold r:id="rId41"/>
    </p:embeddedFont>
    <p:embeddedFont>
      <p:font typeface="#9Slide03 HelveBold" panose="02040603050506020204" charset="0"/>
      <p:bold r:id="rId42"/>
    </p:embeddedFont>
    <p:embeddedFont>
      <p:font typeface="#9Slide05 Voyage" panose="020B0604020202020204" charset="0"/>
      <p:regular r:id="rId43"/>
    </p:embeddedFont>
    <p:embeddedFont>
      <p:font typeface="#9Slide07 IcielBaliho Script" panose="020B0604020202020204" charset="0"/>
      <p:regular r:id="rId44"/>
    </p:embeddedFont>
    <p:embeddedFont>
      <p:font typeface="#9Slide07 IcielCadena" panose="020B0604020202020204" charset="0"/>
      <p:bold r:id="rId45"/>
    </p:embeddedFont>
    <p:embeddedFont>
      <p:font typeface="Cambria Math" panose="02040503050406030204" pitchFamily="18" charset="0"/>
      <p:regular r:id="rId46"/>
    </p:embeddedFont>
    <p:embeddedFont>
      <p:font typeface="Fira Sans Extra Condensed Medium" panose="020B0604020202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verpass Black" panose="020B0604020202020204" charset="0"/>
      <p:bold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DECD"/>
    <a:srgbClr val="841F00"/>
    <a:srgbClr val="6FA8DC"/>
    <a:srgbClr val="073763"/>
    <a:srgbClr val="93C47D"/>
    <a:srgbClr val="1C4587"/>
    <a:srgbClr val="9FC5E8"/>
    <a:srgbClr val="B6D7A8"/>
    <a:srgbClr val="9E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F3E61-91C9-4547-A14A-DB249C5E4C9B}">
  <a:tblStyle styleId="{63CF3E61-91C9-4547-A14A-DB249C5E4C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90" d="100"/>
          <a:sy n="90" d="100"/>
        </p:scale>
        <p:origin x="8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atin typeface="#9Slide07 IcielCadena" panose="02000503000000020004"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dirty="0"/>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latin typeface="#9Slide07 IcielCadena" panose="02000503000000020004" pitchFamily="2" charset="0"/>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dirty="0"/>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latin typeface="#9Slide07 IcielCadena" panose="02000503000000020004"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926"/>
        <p:cNvGrpSpPr/>
        <p:nvPr/>
      </p:nvGrpSpPr>
      <p:grpSpPr>
        <a:xfrm>
          <a:off x="0" y="0"/>
          <a:ext cx="0" cy="0"/>
          <a:chOff x="0" y="0"/>
          <a:chExt cx="0" cy="0"/>
        </a:xfrm>
      </p:grpSpPr>
      <p:pic>
        <p:nvPicPr>
          <p:cNvPr id="927" name="Google Shape;927;p1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928" name="Google Shape;928;p17"/>
          <p:cNvGrpSpPr/>
          <p:nvPr/>
        </p:nvGrpSpPr>
        <p:grpSpPr>
          <a:xfrm rot="-8099954">
            <a:off x="15431" y="-572435"/>
            <a:ext cx="1344367" cy="1995327"/>
            <a:chOff x="272875" y="1527563"/>
            <a:chExt cx="255950" cy="455000"/>
          </a:xfrm>
        </p:grpSpPr>
        <p:sp>
          <p:nvSpPr>
            <p:cNvPr id="929" name="Google Shape;929;p1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4" name="Google Shape;964;p1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sp>
        <p:nvSpPr>
          <p:cNvPr id="965" name="Google Shape;965;p1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716" name="Google Shape;1716;p29"/>
          <p:cNvGrpSpPr/>
          <p:nvPr/>
        </p:nvGrpSpPr>
        <p:grpSpPr>
          <a:xfrm rot="-987768">
            <a:off x="7751817" y="-266278"/>
            <a:ext cx="1344359" cy="1995308"/>
            <a:chOff x="272875" y="1527563"/>
            <a:chExt cx="255950" cy="455000"/>
          </a:xfrm>
        </p:grpSpPr>
        <p:sp>
          <p:nvSpPr>
            <p:cNvPr id="1717" name="Google Shape;1717;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2" name="Google Shape;1752;p2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54" name="Google Shape;1754;p29"/>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9"/>
          <p:cNvSpPr txBox="1">
            <a:spLocks noGrp="1"/>
          </p:cNvSpPr>
          <p:nvPr>
            <p:ph type="subTitle" idx="1"/>
          </p:nvPr>
        </p:nvSpPr>
        <p:spPr>
          <a:xfrm>
            <a:off x="724603" y="2240850"/>
            <a:ext cx="3181800" cy="12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1600">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dirty="0"/>
          </a:p>
        </p:txBody>
      </p:sp>
      <p:sp>
        <p:nvSpPr>
          <p:cNvPr id="1756" name="Google Shape;1756;p29"/>
          <p:cNvSpPr txBox="1">
            <a:spLocks noGrp="1"/>
          </p:cNvSpPr>
          <p:nvPr>
            <p:ph type="ctrTitle"/>
          </p:nvPr>
        </p:nvSpPr>
        <p:spPr>
          <a:xfrm>
            <a:off x="724603" y="1663050"/>
            <a:ext cx="3181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757" name="Google Shape;1757;p29"/>
          <p:cNvSpPr/>
          <p:nvPr/>
        </p:nvSpPr>
        <p:spPr>
          <a:xfrm rot="-4340781" flipH="1">
            <a:off x="3518" y="-5268942"/>
            <a:ext cx="4623974" cy="725683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61" r:id="rId5"/>
    <p:sldLayoutId id="2147483663" r:id="rId6"/>
    <p:sldLayoutId id="2147483669" r:id="rId7"/>
    <p:sldLayoutId id="2147483675" r:id="rId8"/>
    <p:sldLayoutId id="2147483677" r:id="rId9"/>
    <p:sldLayoutId id="2147483680" r:id="rId10"/>
    <p:sldLayoutId id="214748368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Baliho Script" pitchFamily="2" charset="0"/>
          <a:ea typeface="#9Slide07 IcielBaliho Scrip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0.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34.png"/><Relationship Id="rId7" Type="http://schemas.openxmlformats.org/officeDocument/2006/relationships/image" Target="../media/image28.jp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27.jpg"/><Relationship Id="rId4" Type="http://schemas.microsoft.com/office/2007/relationships/hdphoto" Target="../media/hdphoto1.wdp"/><Relationship Id="rId9"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sv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18.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4.png"/><Relationship Id="rId7" Type="http://schemas.openxmlformats.org/officeDocument/2006/relationships/image" Target="../media/image18.png"/><Relationship Id="rId2" Type="http://schemas.openxmlformats.org/officeDocument/2006/relationships/image" Target="../media/image46.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3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6.png"/><Relationship Id="rId7"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62.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sp>
        <p:nvSpPr>
          <p:cNvPr id="2128" name="Google Shape;2128;p38"/>
          <p:cNvSpPr txBox="1">
            <a:spLocks noGrp="1"/>
          </p:cNvSpPr>
          <p:nvPr>
            <p:ph type="ctrTitle"/>
          </p:nvPr>
        </p:nvSpPr>
        <p:spPr>
          <a:xfrm>
            <a:off x="122486" y="1545450"/>
            <a:ext cx="9021514"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t>BÀI 16:</a:t>
            </a:r>
            <a:br>
              <a:rPr lang="vi-VN" dirty="0"/>
            </a:br>
            <a:r>
              <a:rPr lang="vi-VN" dirty="0"/>
              <a:t>SỰ PHẢN XẠ ÁNH SÁNG</a:t>
            </a:r>
            <a:endParaRPr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37EF36-DDF8-08D2-66C5-2B3B5895395C}"/>
              </a:ext>
            </a:extLst>
          </p:cNvPr>
          <p:cNvPicPr>
            <a:picLocks noChangeAspect="1"/>
          </p:cNvPicPr>
          <p:nvPr/>
        </p:nvPicPr>
        <p:blipFill rotWithShape="1">
          <a:blip r:embed="rId2"/>
          <a:srcRect t="7680" b="7680"/>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1959432" cy="2242457"/>
          </a:xfrm>
          <a:prstGeom prst="round2Diag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Trường hợp mặt phản xạ là một mặt phẳng, nhẵn bóng thì ta gọi đó là gương phẳng</a:t>
            </a:r>
            <a:endParaRPr lang="en-US" sz="2000" dirty="0"/>
          </a:p>
        </p:txBody>
      </p:sp>
    </p:spTree>
    <p:extLst>
      <p:ext uri="{BB962C8B-B14F-4D97-AF65-F5344CB8AC3E}">
        <p14:creationId xmlns:p14="http://schemas.microsoft.com/office/powerpoint/2010/main" val="472269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AA2AB-EDCA-F55B-FBE0-CCFD64C03E31}"/>
              </a:ext>
            </a:extLst>
          </p:cNvPr>
          <p:cNvPicPr>
            <a:picLocks noChangeAspect="1"/>
          </p:cNvPicPr>
          <p:nvPr/>
        </p:nvPicPr>
        <p:blipFill rotWithShape="1">
          <a:blip r:embed="rId2"/>
          <a:srcRect t="3384" b="12306"/>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9144002"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Hình ảnh cảnh vật qua mặt nước gọi là ảnh tạo bởi gương phẳng</a:t>
            </a:r>
            <a:endParaRPr lang="en-US" sz="2000" dirty="0"/>
          </a:p>
        </p:txBody>
      </p:sp>
      <p:sp>
        <p:nvSpPr>
          <p:cNvPr id="6" name="Google Shape;2170;p41">
            <a:extLst>
              <a:ext uri="{FF2B5EF4-FFF2-40B4-BE49-F238E27FC236}">
                <a16:creationId xmlns:a16="http://schemas.microsoft.com/office/drawing/2014/main" id="{FAD44CE5-00DE-A1A9-0738-5415298C5639}"/>
              </a:ext>
            </a:extLst>
          </p:cNvPr>
          <p:cNvSpPr txBox="1">
            <a:spLocks/>
          </p:cNvSpPr>
          <p:nvPr/>
        </p:nvSpPr>
        <p:spPr>
          <a:xfrm>
            <a:off x="4499427" y="4740545"/>
            <a:ext cx="4644573"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Mặt nước phẳng lặng là gương phẳng</a:t>
            </a:r>
            <a:endParaRPr lang="en-US" sz="2000" dirty="0"/>
          </a:p>
        </p:txBody>
      </p:sp>
    </p:spTree>
    <p:extLst>
      <p:ext uri="{BB962C8B-B14F-4D97-AF65-F5344CB8AC3E}">
        <p14:creationId xmlns:p14="http://schemas.microsoft.com/office/powerpoint/2010/main" val="20187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0-#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BED02AC-79DF-8CFA-2159-DC073F9EA3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0" y="237585"/>
            <a:ext cx="4261929" cy="4261929"/>
          </a:xfrm>
          <a:prstGeom prst="rect">
            <a:avLst/>
          </a:prstGeom>
        </p:spPr>
      </p:pic>
      <p:sp>
        <p:nvSpPr>
          <p:cNvPr id="3" name="TextBox 2">
            <a:extLst>
              <a:ext uri="{FF2B5EF4-FFF2-40B4-BE49-F238E27FC236}">
                <a16:creationId xmlns:a16="http://schemas.microsoft.com/office/drawing/2014/main" id="{9CB1778D-3907-F359-24DD-CAB83778E5C8}"/>
              </a:ext>
            </a:extLst>
          </p:cNvPr>
          <p:cNvSpPr txBox="1"/>
          <p:nvPr/>
        </p:nvSpPr>
        <p:spPr>
          <a:xfrm>
            <a:off x="563418" y="1302562"/>
            <a:ext cx="4091709" cy="24012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a:solidFill>
                  <a:schemeClr val="dk2"/>
                </a:solidFill>
                <a:latin typeface="#9Slide03 Arima Madurai Black" panose="00000A00000000000000" pitchFamily="2" charset="0"/>
                <a:ea typeface="Open Sans"/>
                <a:cs typeface="#9Slide03 Arima Madurai Black" panose="00000A00000000000000" pitchFamily="2" charset="0"/>
              </a:defRPr>
            </a:lvl1pPr>
          </a:lstStyle>
          <a:p>
            <a:r>
              <a:rPr lang="vi-VN" sz="3600" dirty="0">
                <a:latin typeface="#9Slide07 IcielBaliho Script" pitchFamily="2" charset="0"/>
              </a:rPr>
              <a:t>Nêu một số ví dụ về hiện tượng phản xạ ánh sáng mà em quan sát được trong thực tế.</a:t>
            </a:r>
            <a:endParaRPr lang="en-US" sz="3600" dirty="0">
              <a:latin typeface="#9Slide07 IcielBaliho Script" pitchFamily="2" charset="0"/>
            </a:endParaRPr>
          </a:p>
        </p:txBody>
      </p:sp>
    </p:spTree>
    <p:extLst>
      <p:ext uri="{BB962C8B-B14F-4D97-AF65-F5344CB8AC3E}">
        <p14:creationId xmlns:p14="http://schemas.microsoft.com/office/powerpoint/2010/main" val="10152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1059995">
            <a:off x="-71606" y="-44265"/>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2958759" y="3082023"/>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2545273" y="2584613"/>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35869"/>
            <a:ext cx="9144002" cy="70763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Gương phẳng (G): Biểu diễn bằng một đoạn thẳng, phần gạch chéo là </a:t>
            </a:r>
          </a:p>
          <a:p>
            <a:pPr algn="ctr"/>
            <a:r>
              <a:rPr lang="vi-VN" sz="2000" dirty="0"/>
              <a:t>mặt sau gương.</a:t>
            </a:r>
            <a:endParaRPr lang="en-US" sz="2000" dirty="0"/>
          </a:p>
        </p:txBody>
      </p:sp>
    </p:spTree>
    <p:extLst>
      <p:ext uri="{BB962C8B-B14F-4D97-AF65-F5344CB8AC3E}">
        <p14:creationId xmlns:p14="http://schemas.microsoft.com/office/powerpoint/2010/main" val="30697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Shape 107">
            <a:extLst>
              <a:ext uri="{FF2B5EF4-FFF2-40B4-BE49-F238E27FC236}">
                <a16:creationId xmlns:a16="http://schemas.microsoft.com/office/drawing/2014/main" id="{8FA65DCB-6BA9-A55E-15D1-2BE698C78438}"/>
              </a:ext>
            </a:extLst>
          </p:cNvPr>
          <p:cNvSpPr/>
          <p:nvPr/>
        </p:nvSpPr>
        <p:spPr>
          <a:xfrm flipH="1">
            <a:off x="6417626" y="306813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Shape 92">
            <a:extLst>
              <a:ext uri="{FF2B5EF4-FFF2-40B4-BE49-F238E27FC236}">
                <a16:creationId xmlns:a16="http://schemas.microsoft.com/office/drawing/2014/main" id="{D72C201E-77FB-FC56-1217-B6DB38B5B6AA}"/>
              </a:ext>
            </a:extLst>
          </p:cNvPr>
          <p:cNvSpPr/>
          <p:nvPr/>
        </p:nvSpPr>
        <p:spPr>
          <a:xfrm>
            <a:off x="5834236" y="3058915"/>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0962088">
            <a:off x="-74798" y="-102217"/>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4911498" y="3781185"/>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4423818" y="3278909"/>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tới SI</a:t>
            </a:r>
            <a:r>
              <a:rPr lang="vi-VN"/>
              <a:t>: Tia sáng chiếu tới mặt gương</a:t>
            </a:r>
            <a:endParaRPr lang="en-US" dirty="0"/>
          </a:p>
        </p:txBody>
      </p:sp>
      <p:sp>
        <p:nvSpPr>
          <p:cNvPr id="66" name="TextBox 65">
            <a:extLst>
              <a:ext uri="{FF2B5EF4-FFF2-40B4-BE49-F238E27FC236}">
                <a16:creationId xmlns:a16="http://schemas.microsoft.com/office/drawing/2014/main" id="{EFDB35C4-30B4-AB25-2F3B-995561D870F3}"/>
              </a:ext>
            </a:extLst>
          </p:cNvPr>
          <p:cNvSpPr txBox="1"/>
          <p:nvPr/>
        </p:nvSpPr>
        <p:spPr>
          <a:xfrm>
            <a:off x="661412" y="936672"/>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Gương phẳng (G) </a:t>
            </a:r>
            <a:endParaRPr lang="en-US" dirty="0">
              <a:solidFill>
                <a:srgbClr val="073763"/>
              </a:solidFill>
            </a:endParaRPr>
          </a:p>
        </p:txBody>
      </p:sp>
      <p:pic>
        <p:nvPicPr>
          <p:cNvPr id="5122" name="Picture 2" descr="Mặt trời">
            <a:extLst>
              <a:ext uri="{FF2B5EF4-FFF2-40B4-BE49-F238E27FC236}">
                <a16:creationId xmlns:a16="http://schemas.microsoft.com/office/drawing/2014/main" id="{F7067A4A-3FA9-91E1-2393-0B3DCB6C8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949329"/>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E3663F9C-D555-E53E-CB91-8B41F663B73E}"/>
              </a:ext>
            </a:extLst>
          </p:cNvPr>
          <p:cNvSpPr txBox="1"/>
          <p:nvPr/>
        </p:nvSpPr>
        <p:spPr>
          <a:xfrm>
            <a:off x="3736410"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68" name="TextBox 67">
            <a:extLst>
              <a:ext uri="{FF2B5EF4-FFF2-40B4-BE49-F238E27FC236}">
                <a16:creationId xmlns:a16="http://schemas.microsoft.com/office/drawing/2014/main" id="{35C4DF7A-3E70-9FA9-2246-52AA26F1137A}"/>
              </a:ext>
            </a:extLst>
          </p:cNvPr>
          <p:cNvSpPr txBox="1"/>
          <p:nvPr/>
        </p:nvSpPr>
        <p:spPr>
          <a:xfrm>
            <a:off x="6178479" y="3925223"/>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sp>
        <p:nvSpPr>
          <p:cNvPr id="69" name="TextBox 68">
            <a:extLst>
              <a:ext uri="{FF2B5EF4-FFF2-40B4-BE49-F238E27FC236}">
                <a16:creationId xmlns:a16="http://schemas.microsoft.com/office/drawing/2014/main" id="{66F163E2-B626-A116-29CC-4BA508CBE72A}"/>
              </a:ext>
            </a:extLst>
          </p:cNvPr>
          <p:cNvSpPr txBox="1"/>
          <p:nvPr/>
        </p:nvSpPr>
        <p:spPr>
          <a:xfrm>
            <a:off x="661412" y="1357515"/>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tới SI</a:t>
            </a:r>
            <a:endParaRPr lang="en-US" dirty="0">
              <a:solidFill>
                <a:srgbClr val="073763"/>
              </a:solidFill>
            </a:endParaRPr>
          </a:p>
        </p:txBody>
      </p:sp>
      <p:pic>
        <p:nvPicPr>
          <p:cNvPr id="70" name="Picture 2" descr="Mặt trời">
            <a:extLst>
              <a:ext uri="{FF2B5EF4-FFF2-40B4-BE49-F238E27FC236}">
                <a16:creationId xmlns:a16="http://schemas.microsoft.com/office/drawing/2014/main" id="{12ADF7BB-E4C0-20DA-62DD-7E2BD5913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1370172"/>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71" name="Google Shape;2170;p41">
            <a:extLst>
              <a:ext uri="{FF2B5EF4-FFF2-40B4-BE49-F238E27FC236}">
                <a16:creationId xmlns:a16="http://schemas.microsoft.com/office/drawing/2014/main" id="{5EFC8DE9-8173-87F7-F0CA-51120B208C9F}"/>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Điểm tới I: Giao điểm của tia sáng tới và mặt gương</a:t>
            </a:r>
            <a:endParaRPr lang="en-US" dirty="0"/>
          </a:p>
        </p:txBody>
      </p:sp>
      <p:sp>
        <p:nvSpPr>
          <p:cNvPr id="72" name="Google Shape;2170;p41">
            <a:extLst>
              <a:ext uri="{FF2B5EF4-FFF2-40B4-BE49-F238E27FC236}">
                <a16:creationId xmlns:a16="http://schemas.microsoft.com/office/drawing/2014/main" id="{D9D43039-C9ED-9E4E-5BCC-ADB3AE136199}"/>
              </a:ext>
            </a:extLst>
          </p:cNvPr>
          <p:cNvSpPr txBox="1">
            <a:spLocks/>
          </p:cNvSpPr>
          <p:nvPr/>
        </p:nvSpPr>
        <p:spPr>
          <a:xfrm>
            <a:off x="0"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Pháp tuyến IN: Đường thẳng vuông góc với mặt gương tại điểm tới I</a:t>
            </a:r>
            <a:endParaRPr lang="en-US" dirty="0"/>
          </a:p>
        </p:txBody>
      </p:sp>
      <p:cxnSp>
        <p:nvCxnSpPr>
          <p:cNvPr id="7" name="Straight Connector 6">
            <a:extLst>
              <a:ext uri="{FF2B5EF4-FFF2-40B4-BE49-F238E27FC236}">
                <a16:creationId xmlns:a16="http://schemas.microsoft.com/office/drawing/2014/main" id="{691EC390-C4E4-88D2-B32F-04BE9AA95ADC}"/>
              </a:ext>
            </a:extLst>
          </p:cNvPr>
          <p:cNvCxnSpPr>
            <a:cxnSpLocks/>
          </p:cNvCxnSpPr>
          <p:nvPr/>
        </p:nvCxnSpPr>
        <p:spPr>
          <a:xfrm>
            <a:off x="6419964" y="1603303"/>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8E0C4ED-7DD1-DBE7-174D-5E9C07106F80}"/>
              </a:ext>
            </a:extLst>
          </p:cNvPr>
          <p:cNvSpPr txBox="1"/>
          <p:nvPr/>
        </p:nvSpPr>
        <p:spPr>
          <a:xfrm>
            <a:off x="6190844" y="124492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sp>
        <p:nvSpPr>
          <p:cNvPr id="74" name="Google Shape;2170;p41">
            <a:extLst>
              <a:ext uri="{FF2B5EF4-FFF2-40B4-BE49-F238E27FC236}">
                <a16:creationId xmlns:a16="http://schemas.microsoft.com/office/drawing/2014/main" id="{256E44B4-AF0C-3750-AB88-BF71970456F3}"/>
              </a:ext>
            </a:extLst>
          </p:cNvPr>
          <p:cNvSpPr txBox="1">
            <a:spLocks/>
          </p:cNvSpPr>
          <p:nvPr/>
        </p:nvSpPr>
        <p:spPr>
          <a:xfrm>
            <a:off x="-4"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phản xạ IR: Tia sáng phản xạ từ mặt gương</a:t>
            </a:r>
            <a:endParaRPr lang="en-US" dirty="0"/>
          </a:p>
        </p:txBody>
      </p:sp>
      <p:sp>
        <p:nvSpPr>
          <p:cNvPr id="75" name="TextBox 74">
            <a:extLst>
              <a:ext uri="{FF2B5EF4-FFF2-40B4-BE49-F238E27FC236}">
                <a16:creationId xmlns:a16="http://schemas.microsoft.com/office/drawing/2014/main" id="{81A3AC36-40A6-9417-61EA-0EB63AEE7A17}"/>
              </a:ext>
            </a:extLst>
          </p:cNvPr>
          <p:cNvSpPr txBox="1"/>
          <p:nvPr/>
        </p:nvSpPr>
        <p:spPr>
          <a:xfrm>
            <a:off x="661412" y="2202097"/>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Pháp tuyến IN</a:t>
            </a:r>
            <a:endParaRPr lang="en-US" dirty="0">
              <a:solidFill>
                <a:srgbClr val="073763"/>
              </a:solidFill>
            </a:endParaRPr>
          </a:p>
        </p:txBody>
      </p:sp>
      <p:pic>
        <p:nvPicPr>
          <p:cNvPr id="76" name="Picture 2" descr="Mặt trời">
            <a:extLst>
              <a:ext uri="{FF2B5EF4-FFF2-40B4-BE49-F238E27FC236}">
                <a16:creationId xmlns:a16="http://schemas.microsoft.com/office/drawing/2014/main" id="{F2B19001-88B3-9887-78E3-777D7C1A5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214754"/>
            <a:ext cx="274818" cy="274818"/>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18F29F84-B058-F1D3-27F6-D4EA8714AE17}"/>
              </a:ext>
            </a:extLst>
          </p:cNvPr>
          <p:cNvGrpSpPr/>
          <p:nvPr/>
        </p:nvGrpSpPr>
        <p:grpSpPr>
          <a:xfrm rot="21028626" flipV="1">
            <a:off x="6296618" y="2362775"/>
            <a:ext cx="2507062" cy="1226783"/>
            <a:chOff x="1763378" y="1677971"/>
            <a:chExt cx="1431732" cy="603654"/>
          </a:xfrm>
        </p:grpSpPr>
        <p:cxnSp>
          <p:nvCxnSpPr>
            <p:cNvPr id="78" name="Straight Connector 77">
              <a:extLst>
                <a:ext uri="{FF2B5EF4-FFF2-40B4-BE49-F238E27FC236}">
                  <a16:creationId xmlns:a16="http://schemas.microsoft.com/office/drawing/2014/main" id="{F697235D-11EB-EF2E-5650-B99B800D98BC}"/>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F81F108-6D23-5CE3-6672-DB83ADC95578}"/>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6C3D5F3E-68A2-1E35-AC67-CB7322F9CAA2}"/>
              </a:ext>
            </a:extLst>
          </p:cNvPr>
          <p:cNvGrpSpPr/>
          <p:nvPr/>
        </p:nvGrpSpPr>
        <p:grpSpPr>
          <a:xfrm rot="571374">
            <a:off x="4037377" y="2355679"/>
            <a:ext cx="2507062" cy="1226783"/>
            <a:chOff x="1763378" y="1677971"/>
            <a:chExt cx="1431732" cy="603654"/>
          </a:xfrm>
        </p:grpSpPr>
        <p:cxnSp>
          <p:nvCxnSpPr>
            <p:cNvPr id="13" name="Straight Connector 12">
              <a:extLst>
                <a:ext uri="{FF2B5EF4-FFF2-40B4-BE49-F238E27FC236}">
                  <a16:creationId xmlns:a16="http://schemas.microsoft.com/office/drawing/2014/main" id="{47CED4D8-AF1D-6CC6-259D-27B4D7DF50E8}"/>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EBBB45-EF32-4236-61FA-1C68B5FC1072}"/>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80" name="TextBox 79">
            <a:extLst>
              <a:ext uri="{FF2B5EF4-FFF2-40B4-BE49-F238E27FC236}">
                <a16:creationId xmlns:a16="http://schemas.microsoft.com/office/drawing/2014/main" id="{4C78CA38-5007-B8F3-5D10-244CC36EE1C6}"/>
              </a:ext>
            </a:extLst>
          </p:cNvPr>
          <p:cNvSpPr txBox="1"/>
          <p:nvPr/>
        </p:nvSpPr>
        <p:spPr>
          <a:xfrm>
            <a:off x="8474479"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sp>
        <p:nvSpPr>
          <p:cNvPr id="81" name="TextBox 80">
            <a:extLst>
              <a:ext uri="{FF2B5EF4-FFF2-40B4-BE49-F238E27FC236}">
                <a16:creationId xmlns:a16="http://schemas.microsoft.com/office/drawing/2014/main" id="{50450E17-5067-E53D-524C-E86633E7B000}"/>
              </a:ext>
            </a:extLst>
          </p:cNvPr>
          <p:cNvSpPr txBox="1"/>
          <p:nvPr/>
        </p:nvSpPr>
        <p:spPr>
          <a:xfrm>
            <a:off x="661412" y="26206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phản xạ IR</a:t>
            </a:r>
            <a:endParaRPr lang="en-US" dirty="0">
              <a:solidFill>
                <a:srgbClr val="073763"/>
              </a:solidFill>
            </a:endParaRPr>
          </a:p>
        </p:txBody>
      </p:sp>
      <p:pic>
        <p:nvPicPr>
          <p:cNvPr id="82" name="Picture 2" descr="Mặt trời">
            <a:extLst>
              <a:ext uri="{FF2B5EF4-FFF2-40B4-BE49-F238E27FC236}">
                <a16:creationId xmlns:a16="http://schemas.microsoft.com/office/drawing/2014/main" id="{317D8C9F-F1D6-5EA2-9B6A-968F7A0DA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63329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07286B9D-6172-3D08-1B00-090D2DD9096A}"/>
              </a:ext>
            </a:extLst>
          </p:cNvPr>
          <p:cNvSpPr txBox="1"/>
          <p:nvPr/>
        </p:nvSpPr>
        <p:spPr>
          <a:xfrm>
            <a:off x="660040" y="1775614"/>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Điểm tới I</a:t>
            </a:r>
            <a:endParaRPr lang="en-US" dirty="0">
              <a:solidFill>
                <a:srgbClr val="073763"/>
              </a:solidFill>
            </a:endParaRPr>
          </a:p>
        </p:txBody>
      </p:sp>
      <p:pic>
        <p:nvPicPr>
          <p:cNvPr id="84" name="Picture 2" descr="Mặt trời">
            <a:extLst>
              <a:ext uri="{FF2B5EF4-FFF2-40B4-BE49-F238E27FC236}">
                <a16:creationId xmlns:a16="http://schemas.microsoft.com/office/drawing/2014/main" id="{EC67F554-266A-01A7-B601-1A22705E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178827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5" name="Google Shape;2170;p41">
            <a:extLst>
              <a:ext uri="{FF2B5EF4-FFF2-40B4-BE49-F238E27FC236}">
                <a16:creationId xmlns:a16="http://schemas.microsoft.com/office/drawing/2014/main" id="{0E24E063-83ED-776A-C022-742FBF41A194}"/>
              </a:ext>
            </a:extLst>
          </p:cNvPr>
          <p:cNvSpPr txBox="1">
            <a:spLocks/>
          </p:cNvSpPr>
          <p:nvPr/>
        </p:nvSpPr>
        <p:spPr>
          <a:xfrm>
            <a:off x="-4" y="4480196"/>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Mặt phẳng tới: Mặt phẳng chứa tia sáng tới và pháp tuyến tại điểm tới</a:t>
            </a:r>
            <a:endParaRPr lang="en-US" dirty="0"/>
          </a:p>
        </p:txBody>
      </p:sp>
      <p:sp>
        <p:nvSpPr>
          <p:cNvPr id="86" name="TextBox 85">
            <a:extLst>
              <a:ext uri="{FF2B5EF4-FFF2-40B4-BE49-F238E27FC236}">
                <a16:creationId xmlns:a16="http://schemas.microsoft.com/office/drawing/2014/main" id="{A6C21838-2A8F-C927-7ACD-8810E0A0B3F8}"/>
              </a:ext>
            </a:extLst>
          </p:cNvPr>
          <p:cNvSpPr txBox="1"/>
          <p:nvPr/>
        </p:nvSpPr>
        <p:spPr>
          <a:xfrm>
            <a:off x="664078" y="3026193"/>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Mặt phẳng tới</a:t>
            </a:r>
            <a:endParaRPr lang="en-US" dirty="0">
              <a:solidFill>
                <a:srgbClr val="073763"/>
              </a:solidFill>
            </a:endParaRPr>
          </a:p>
        </p:txBody>
      </p:sp>
      <p:pic>
        <p:nvPicPr>
          <p:cNvPr id="87" name="Picture 2" descr="Mặt trời">
            <a:extLst>
              <a:ext uri="{FF2B5EF4-FFF2-40B4-BE49-F238E27FC236}">
                <a16:creationId xmlns:a16="http://schemas.microsoft.com/office/drawing/2014/main" id="{9C782156-C503-8B54-698F-6709ABE44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49" y="3038850"/>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8" name="Google Shape;2170;p41">
                <a:extLst>
                  <a:ext uri="{FF2B5EF4-FFF2-40B4-BE49-F238E27FC236}">
                    <a16:creationId xmlns:a16="http://schemas.microsoft.com/office/drawing/2014/main" id="{6F157EBD-384E-9E4C-63BC-1281BAE05EC6}"/>
                  </a:ext>
                </a:extLst>
              </p:cNvPr>
              <p:cNvSpPr txBox="1">
                <a:spLocks/>
              </p:cNvSpPr>
              <p:nvPr/>
            </p:nvSpPr>
            <p:spPr>
              <a:xfrm>
                <a:off x="-8"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tới </a:t>
                </a:r>
                <a14:m>
                  <m:oMath xmlns:m="http://schemas.openxmlformats.org/officeDocument/2006/math">
                    <m:acc>
                      <m:accPr>
                        <m:chr m:val="̂"/>
                        <m:ctrlPr>
                          <a:rPr lang="vi-VN" i="1" smtClean="0">
                            <a:latin typeface="Cambria Math" panose="02040503050406030204" pitchFamily="18" charset="0"/>
                          </a:rPr>
                        </m:ctrlPr>
                      </m:accPr>
                      <m:e>
                        <m:r>
                          <m:rPr>
                            <m:nor/>
                          </m:rPr>
                          <a:rPr lang="vi-VN" dirty="0"/>
                          <m:t>SIN</m:t>
                        </m:r>
                      </m:e>
                    </m:acc>
                  </m:oMath>
                </a14:m>
                <a:r>
                  <a:rPr lang="vi-VN" dirty="0"/>
                  <a:t> = </a:t>
                </a:r>
                <a:r>
                  <a:rPr lang="vi-VN" sz="2400" b="1" dirty="0">
                    <a:solidFill>
                      <a:srgbClr val="073763"/>
                    </a:solidFill>
                    <a:latin typeface="#9Slide05 Voyage" panose="02000000000000000000" pitchFamily="2" charset="0"/>
                  </a:rPr>
                  <a:t>i </a:t>
                </a:r>
                <a:r>
                  <a:rPr lang="vi-VN" dirty="0"/>
                  <a:t>: Góc giữa tia sáng tới và pháp tuyến tại điểm tới</a:t>
                </a:r>
                <a:endParaRPr lang="en-US" dirty="0"/>
              </a:p>
            </p:txBody>
          </p:sp>
        </mc:Choice>
        <mc:Fallback xmlns="">
          <p:sp>
            <p:nvSpPr>
              <p:cNvPr id="88" name="Google Shape;2170;p41">
                <a:extLst>
                  <a:ext uri="{FF2B5EF4-FFF2-40B4-BE49-F238E27FC236}">
                    <a16:creationId xmlns:a16="http://schemas.microsoft.com/office/drawing/2014/main" id="{6F157EBD-384E-9E4C-63BC-1281BAE05EC6}"/>
                  </a:ext>
                </a:extLst>
              </p:cNvPr>
              <p:cNvSpPr txBox="1">
                <a:spLocks noRot="1" noChangeAspect="1" noMove="1" noResize="1" noEditPoints="1" noAdjustHandles="1" noChangeArrowheads="1" noChangeShapeType="1" noTextEdit="1"/>
              </p:cNvSpPr>
              <p:nvPr/>
            </p:nvSpPr>
            <p:spPr>
              <a:xfrm>
                <a:off x="-8" y="4496198"/>
                <a:ext cx="9144002" cy="647302"/>
              </a:xfrm>
              <a:prstGeom prst="rect">
                <a:avLst/>
              </a:prstGeom>
              <a:blipFill>
                <a:blip r:embed="rId4"/>
                <a:stretch>
                  <a:fillRect b="-3774"/>
                </a:stretch>
              </a:blipFill>
            </p:spPr>
            <p:txBody>
              <a:bodyPr/>
              <a:lstStyle/>
              <a:p>
                <a:r>
                  <a:rPr lang="en-US">
                    <a:noFill/>
                  </a:rPr>
                  <a:t> </a:t>
                </a:r>
              </a:p>
            </p:txBody>
          </p:sp>
        </mc:Fallback>
      </mc:AlternateContent>
      <p:grpSp>
        <p:nvGrpSpPr>
          <p:cNvPr id="5126" name="Group 5125">
            <a:extLst>
              <a:ext uri="{FF2B5EF4-FFF2-40B4-BE49-F238E27FC236}">
                <a16:creationId xmlns:a16="http://schemas.microsoft.com/office/drawing/2014/main" id="{F9EF09D7-B426-64F2-A132-0DDC96AAB851}"/>
              </a:ext>
            </a:extLst>
          </p:cNvPr>
          <p:cNvGrpSpPr/>
          <p:nvPr/>
        </p:nvGrpSpPr>
        <p:grpSpPr>
          <a:xfrm>
            <a:off x="5811063" y="3059871"/>
            <a:ext cx="599643" cy="271253"/>
            <a:chOff x="5507622" y="2431805"/>
            <a:chExt cx="599643" cy="271253"/>
          </a:xfrm>
        </p:grpSpPr>
        <p:sp>
          <p:nvSpPr>
            <p:cNvPr id="5124" name="Freeform: Shape 5123">
              <a:extLst>
                <a:ext uri="{FF2B5EF4-FFF2-40B4-BE49-F238E27FC236}">
                  <a16:creationId xmlns:a16="http://schemas.microsoft.com/office/drawing/2014/main" id="{BB912D5D-B77F-0FE0-6E03-235ACB8543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5" name="Isosceles Triangle 5124">
              <a:extLst>
                <a:ext uri="{FF2B5EF4-FFF2-40B4-BE49-F238E27FC236}">
                  <a16:creationId xmlns:a16="http://schemas.microsoft.com/office/drawing/2014/main" id="{A762B6E7-A452-622B-91EE-1D9B0F96D53D}"/>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718D80D7-2B55-4DAD-8D69-9DB75CC005AA}"/>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D5A06247-7E57-AC8B-4C52-3130A5A1744E}"/>
              </a:ext>
            </a:extLst>
          </p:cNvPr>
          <p:cNvSpPr txBox="1"/>
          <p:nvPr/>
        </p:nvSpPr>
        <p:spPr>
          <a:xfrm>
            <a:off x="5751068" y="2607722"/>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56C5915E-C1D9-B3C9-AD70-6A165776A45D}"/>
                  </a:ext>
                </a:extLst>
              </p:cNvPr>
              <p:cNvSpPr txBox="1"/>
              <p:nvPr/>
            </p:nvSpPr>
            <p:spPr>
              <a:xfrm>
                <a:off x="669746" y="34403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800" b="1" dirty="0">
                    <a:solidFill>
                      <a:srgbClr val="073763"/>
                    </a:solidFill>
                    <a:latin typeface="#9Slide05 Voyage" panose="02000000000000000000" pitchFamily="2" charset="0"/>
                  </a:rPr>
                  <a:t>i</a:t>
                </a:r>
                <a:endParaRPr lang="en-US" dirty="0">
                  <a:solidFill>
                    <a:srgbClr val="073763"/>
                  </a:solidFill>
                </a:endParaRPr>
              </a:p>
            </p:txBody>
          </p:sp>
        </mc:Choice>
        <mc:Fallback xmlns="">
          <p:sp>
            <p:nvSpPr>
              <p:cNvPr id="105" name="TextBox 104">
                <a:extLst>
                  <a:ext uri="{FF2B5EF4-FFF2-40B4-BE49-F238E27FC236}">
                    <a16:creationId xmlns:a16="http://schemas.microsoft.com/office/drawing/2014/main" id="{56C5915E-C1D9-B3C9-AD70-6A165776A45D}"/>
                  </a:ext>
                </a:extLst>
              </p:cNvPr>
              <p:cNvSpPr txBox="1">
                <a:spLocks noRot="1" noChangeAspect="1" noMove="1" noResize="1" noEditPoints="1" noAdjustHandles="1" noChangeArrowheads="1" noChangeShapeType="1" noTextEdit="1"/>
              </p:cNvSpPr>
              <p:nvPr/>
            </p:nvSpPr>
            <p:spPr>
              <a:xfrm>
                <a:off x="669746" y="3440334"/>
                <a:ext cx="2469676" cy="400110"/>
              </a:xfrm>
              <a:prstGeom prst="rect">
                <a:avLst/>
              </a:prstGeom>
              <a:blipFill>
                <a:blip r:embed="rId5"/>
                <a:stretch>
                  <a:fillRect l="-2716" t="-39394" b="-48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Google Shape;2170;p41">
                <a:extLst>
                  <a:ext uri="{FF2B5EF4-FFF2-40B4-BE49-F238E27FC236}">
                    <a16:creationId xmlns:a16="http://schemas.microsoft.com/office/drawing/2014/main" id="{B575326D-4A9A-9B6D-5381-C51B544AFC62}"/>
                  </a:ext>
                </a:extLst>
              </p:cNvPr>
              <p:cNvSpPr txBox="1">
                <a:spLocks/>
              </p:cNvSpPr>
              <p:nvPr/>
            </p:nvSpPr>
            <p:spPr>
              <a:xfrm>
                <a:off x="0" y="4492521"/>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phản xạ </a:t>
                </a:r>
                <a14:m>
                  <m:oMath xmlns:m="http://schemas.openxmlformats.org/officeDocument/2006/math">
                    <m:acc>
                      <m:accPr>
                        <m:chr m:val="̂"/>
                        <m:ctrlPr>
                          <a:rPr lang="vi-VN" i="1" smtClean="0">
                            <a:latin typeface="Cambria Math" panose="02040503050406030204" pitchFamily="18" charset="0"/>
                          </a:rPr>
                        </m:ctrlPr>
                      </m:accPr>
                      <m:e>
                        <m:r>
                          <m:rPr>
                            <m:nor/>
                          </m:rPr>
                          <a:rPr lang="vi-VN" dirty="0"/>
                          <m:t>NIR</m:t>
                        </m:r>
                      </m:e>
                    </m:acc>
                  </m:oMath>
                </a14:m>
                <a:r>
                  <a:rPr lang="vi-VN" dirty="0"/>
                  <a:t> = </a:t>
                </a:r>
                <a:r>
                  <a:rPr lang="vi-VN" sz="2400" b="1" dirty="0">
                    <a:solidFill>
                      <a:srgbClr val="073763"/>
                    </a:solidFill>
                    <a:latin typeface="#9Slide05 Voyage" panose="02000000000000000000" pitchFamily="2" charset="0"/>
                  </a:rPr>
                  <a:t>i </a:t>
                </a:r>
                <a:r>
                  <a:rPr lang="vi-VN" sz="2400" b="1" dirty="0">
                    <a:solidFill>
                      <a:srgbClr val="073763"/>
                    </a:solidFill>
                  </a:rPr>
                  <a:t>′</a:t>
                </a:r>
                <a:r>
                  <a:rPr lang="vi-VN" dirty="0"/>
                  <a:t>: Góc giữa tia sáng tới và pháp tuyến tại điểm tới</a:t>
                </a:r>
                <a:endParaRPr lang="en-US" dirty="0"/>
              </a:p>
            </p:txBody>
          </p:sp>
        </mc:Choice>
        <mc:Fallback xmlns="">
          <p:sp>
            <p:nvSpPr>
              <p:cNvPr id="107" name="Google Shape;2170;p41">
                <a:extLst>
                  <a:ext uri="{FF2B5EF4-FFF2-40B4-BE49-F238E27FC236}">
                    <a16:creationId xmlns:a16="http://schemas.microsoft.com/office/drawing/2014/main" id="{B575326D-4A9A-9B6D-5381-C51B544AFC62}"/>
                  </a:ext>
                </a:extLst>
              </p:cNvPr>
              <p:cNvSpPr txBox="1">
                <a:spLocks noRot="1" noChangeAspect="1" noMove="1" noResize="1" noEditPoints="1" noAdjustHandles="1" noChangeArrowheads="1" noChangeShapeType="1" noTextEdit="1"/>
              </p:cNvSpPr>
              <p:nvPr/>
            </p:nvSpPr>
            <p:spPr>
              <a:xfrm>
                <a:off x="0" y="4492521"/>
                <a:ext cx="9144002" cy="647302"/>
              </a:xfrm>
              <a:prstGeom prst="rect">
                <a:avLst/>
              </a:prstGeom>
              <a:blipFill>
                <a:blip r:embed="rId6"/>
                <a:stretch>
                  <a:fillRect b="-9434"/>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D460301-DC9B-9CF2-9203-127AE7612AF5}"/>
              </a:ext>
            </a:extLst>
          </p:cNvPr>
          <p:cNvGrpSpPr/>
          <p:nvPr/>
        </p:nvGrpSpPr>
        <p:grpSpPr>
          <a:xfrm rot="2782917">
            <a:off x="6453216" y="3072146"/>
            <a:ext cx="599643" cy="271253"/>
            <a:chOff x="5507622" y="2431805"/>
            <a:chExt cx="599643" cy="271253"/>
          </a:xfrm>
        </p:grpSpPr>
        <p:sp>
          <p:nvSpPr>
            <p:cNvPr id="110" name="Freeform: Shape 109">
              <a:extLst>
                <a:ext uri="{FF2B5EF4-FFF2-40B4-BE49-F238E27FC236}">
                  <a16:creationId xmlns:a16="http://schemas.microsoft.com/office/drawing/2014/main" id="{CD7E19E1-E55D-097F-5AFD-92F0D3A672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a16="http://schemas.microsoft.com/office/drawing/2014/main" id="{B081B98B-AD9B-A04D-019F-000355C01330}"/>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a:extLst>
                <a:ext uri="{FF2B5EF4-FFF2-40B4-BE49-F238E27FC236}">
                  <a16:creationId xmlns:a16="http://schemas.microsoft.com/office/drawing/2014/main" id="{DB6B494B-39F3-1498-827E-84AAFD559B57}"/>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5CF4FC42-10F2-F564-49F0-470577924FA3}"/>
              </a:ext>
            </a:extLst>
          </p:cNvPr>
          <p:cNvSpPr txBox="1"/>
          <p:nvPr/>
        </p:nvSpPr>
        <p:spPr>
          <a:xfrm>
            <a:off x="6630805" y="2687558"/>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0AF5F2CC-6C07-377D-EFD4-B4E3AB95E33B}"/>
                  </a:ext>
                </a:extLst>
              </p:cNvPr>
              <p:cNvSpPr txBox="1"/>
              <p:nvPr/>
            </p:nvSpPr>
            <p:spPr>
              <a:xfrm>
                <a:off x="634488" y="3894195"/>
                <a:ext cx="285283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t>Góc phản xạ </a:t>
                </a:r>
                <a14:m>
                  <m:oMath xmlns:m="http://schemas.openxmlformats.org/officeDocument/2006/math">
                    <m:acc>
                      <m:accPr>
                        <m:chr m:val="̂"/>
                        <m:ctrlPr>
                          <a:rPr lang="vi-VN" i="1">
                            <a:latin typeface="Cambria Math" panose="02040503050406030204" pitchFamily="18" charset="0"/>
                          </a:rPr>
                        </m:ctrlPr>
                      </m:accPr>
                      <m:e>
                        <m:r>
                          <m:rPr>
                            <m:nor/>
                          </m:rPr>
                          <a:rPr lang="vi-VN" dirty="0"/>
                          <m:t>NIR</m:t>
                        </m:r>
                      </m:e>
                    </m:acc>
                  </m:oMath>
                </a14:m>
                <a:r>
                  <a:rPr lang="vi-VN" dirty="0"/>
                  <a:t> = </a:t>
                </a:r>
                <a:r>
                  <a:rPr lang="vi-VN" sz="2800" b="1" dirty="0">
                    <a:solidFill>
                      <a:srgbClr val="073763"/>
                    </a:solidFill>
                    <a:latin typeface="#9Slide05 Voyage" panose="02000000000000000000" pitchFamily="2" charset="0"/>
                  </a:rPr>
                  <a:t>i </a:t>
                </a:r>
                <a:r>
                  <a:rPr lang="vi-VN" sz="2800" b="1" dirty="0">
                    <a:solidFill>
                      <a:srgbClr val="073763"/>
                    </a:solidFill>
                  </a:rPr>
                  <a:t>′</a:t>
                </a:r>
                <a:endParaRPr lang="en-US" dirty="0">
                  <a:solidFill>
                    <a:srgbClr val="073763"/>
                  </a:solidFill>
                </a:endParaRPr>
              </a:p>
            </p:txBody>
          </p:sp>
        </mc:Choice>
        <mc:Fallback xmlns="">
          <p:sp>
            <p:nvSpPr>
              <p:cNvPr id="114" name="TextBox 113">
                <a:extLst>
                  <a:ext uri="{FF2B5EF4-FFF2-40B4-BE49-F238E27FC236}">
                    <a16:creationId xmlns:a16="http://schemas.microsoft.com/office/drawing/2014/main" id="{0AF5F2CC-6C07-377D-EFD4-B4E3AB95E33B}"/>
                  </a:ext>
                </a:extLst>
              </p:cNvPr>
              <p:cNvSpPr txBox="1">
                <a:spLocks noRot="1" noChangeAspect="1" noMove="1" noResize="1" noEditPoints="1" noAdjustHandles="1" noChangeArrowheads="1" noChangeShapeType="1" noTextEdit="1"/>
              </p:cNvSpPr>
              <p:nvPr/>
            </p:nvSpPr>
            <p:spPr>
              <a:xfrm>
                <a:off x="634488" y="3894195"/>
                <a:ext cx="2852831" cy="400110"/>
              </a:xfrm>
              <a:prstGeom prst="rect">
                <a:avLst/>
              </a:prstGeom>
              <a:blipFill>
                <a:blip r:embed="rId7"/>
                <a:stretch>
                  <a:fillRect l="-2137" t="-40000" b="-63077"/>
                </a:stretch>
              </a:blipFill>
            </p:spPr>
            <p:txBody>
              <a:bodyPr/>
              <a:lstStyle/>
              <a:p>
                <a:r>
                  <a:rPr lang="en-US">
                    <a:noFill/>
                  </a:rPr>
                  <a:t> </a:t>
                </a:r>
              </a:p>
            </p:txBody>
          </p:sp>
        </mc:Fallback>
      </mc:AlternateContent>
      <p:pic>
        <p:nvPicPr>
          <p:cNvPr id="115" name="Picture 2" descr="Mặt trời">
            <a:extLst>
              <a:ext uri="{FF2B5EF4-FFF2-40B4-BE49-F238E27FC236}">
                <a16:creationId xmlns:a16="http://schemas.microsoft.com/office/drawing/2014/main" id="{F49C54B8-64F4-03FD-0B94-C41357CF4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3932200"/>
            <a:ext cx="274818" cy="27481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Mặt trời">
            <a:extLst>
              <a:ext uri="{FF2B5EF4-FFF2-40B4-BE49-F238E27FC236}">
                <a16:creationId xmlns:a16="http://schemas.microsoft.com/office/drawing/2014/main" id="{2E0DA0FF-7D29-70B8-B452-2431B2787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86" y="3478964"/>
            <a:ext cx="274818" cy="27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955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p:cTn id="11" dur="500" fill="hold"/>
                                        <p:tgtEl>
                                          <p:spTgt spid="67"/>
                                        </p:tgtEl>
                                        <p:attrNameLst>
                                          <p:attrName>ppt_w</p:attrName>
                                        </p:attrNameLst>
                                      </p:cBhvr>
                                      <p:tavLst>
                                        <p:tav tm="0">
                                          <p:val>
                                            <p:fltVal val="0"/>
                                          </p:val>
                                        </p:tav>
                                        <p:tav tm="100000">
                                          <p:val>
                                            <p:strVal val="#ppt_w"/>
                                          </p:val>
                                        </p:tav>
                                      </p:tavLst>
                                    </p:anim>
                                    <p:anim calcmode="lin" valueType="num">
                                      <p:cBhvr>
                                        <p:cTn id="12" dur="500" fill="hold"/>
                                        <p:tgtEl>
                                          <p:spTgt spid="67"/>
                                        </p:tgtEl>
                                        <p:attrNameLst>
                                          <p:attrName>ppt_h</p:attrName>
                                        </p:attrNameLst>
                                      </p:cBhvr>
                                      <p:tavLst>
                                        <p:tav tm="0">
                                          <p:val>
                                            <p:fltVal val="0"/>
                                          </p:val>
                                        </p:tav>
                                        <p:tav tm="100000">
                                          <p:val>
                                            <p:strVal val="#ppt_h"/>
                                          </p:val>
                                        </p:tav>
                                      </p:tavLst>
                                    </p:anim>
                                    <p:animEffect transition="in" filter="fade">
                                      <p:cBhvr>
                                        <p:cTn id="13" dur="500"/>
                                        <p:tgtEl>
                                          <p:spTgt spid="67"/>
                                        </p:tgtEl>
                                      </p:cBhvr>
                                    </p:animEffect>
                                  </p:childTnLst>
                                </p:cTn>
                              </p:par>
                              <p:par>
                                <p:cTn id="14" presetID="22" presetClass="entr" presetSubtype="8"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50"/>
                                        <p:tgtEl>
                                          <p:spTgt spid="9"/>
                                        </p:tgtEl>
                                      </p:cBhvr>
                                    </p:animEffect>
                                  </p:childTnLst>
                                </p:cTn>
                              </p:par>
                              <p:par>
                                <p:cTn id="17" presetID="53" presetClass="entr" presetSubtype="16" fill="hold" grpId="0" nodeType="withEffect">
                                  <p:stCondLst>
                                    <p:cond delay="1250"/>
                                  </p:stCondLst>
                                  <p:childTnLst>
                                    <p:set>
                                      <p:cBhvr>
                                        <p:cTn id="18" dur="1" fill="hold">
                                          <p:stCondLst>
                                            <p:cond delay="0"/>
                                          </p:stCondLst>
                                        </p:cTn>
                                        <p:tgtEl>
                                          <p:spTgt spid="68"/>
                                        </p:tgtEl>
                                        <p:attrNameLst>
                                          <p:attrName>style.visibility</p:attrName>
                                        </p:attrNameLst>
                                      </p:cBhvr>
                                      <p:to>
                                        <p:strVal val="visible"/>
                                      </p:to>
                                    </p:set>
                                    <p:anim calcmode="lin" valueType="num">
                                      <p:cBhvr>
                                        <p:cTn id="19" dur="500" fill="hold"/>
                                        <p:tgtEl>
                                          <p:spTgt spid="68"/>
                                        </p:tgtEl>
                                        <p:attrNameLst>
                                          <p:attrName>ppt_w</p:attrName>
                                        </p:attrNameLst>
                                      </p:cBhvr>
                                      <p:tavLst>
                                        <p:tav tm="0">
                                          <p:val>
                                            <p:fltVal val="0"/>
                                          </p:val>
                                        </p:tav>
                                        <p:tav tm="100000">
                                          <p:val>
                                            <p:strVal val="#ppt_w"/>
                                          </p:val>
                                        </p:tav>
                                      </p:tavLst>
                                    </p:anim>
                                    <p:anim calcmode="lin" valueType="num">
                                      <p:cBhvr>
                                        <p:cTn id="20" dur="500" fill="hold"/>
                                        <p:tgtEl>
                                          <p:spTgt spid="68"/>
                                        </p:tgtEl>
                                        <p:attrNameLst>
                                          <p:attrName>ppt_h</p:attrName>
                                        </p:attrNameLst>
                                      </p:cBhvr>
                                      <p:tavLst>
                                        <p:tav tm="0">
                                          <p:val>
                                            <p:fltVal val="0"/>
                                          </p:val>
                                        </p:tav>
                                        <p:tav tm="100000">
                                          <p:val>
                                            <p:strVal val="#ppt_h"/>
                                          </p:val>
                                        </p:tav>
                                      </p:tavLst>
                                    </p:anim>
                                    <p:animEffect transition="in" filter="fade">
                                      <p:cBhvr>
                                        <p:cTn id="21" dur="5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5"/>
                                        </p:tgtEl>
                                      </p:cBhvr>
                                    </p:animEffect>
                                    <p:set>
                                      <p:cBhvr>
                                        <p:cTn id="26" dur="1" fill="hold">
                                          <p:stCondLst>
                                            <p:cond delay="499"/>
                                          </p:stCondLst>
                                        </p:cTn>
                                        <p:tgtEl>
                                          <p:spTgt spid="6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anim calcmode="lin" valueType="num">
                                      <p:cBhvr>
                                        <p:cTn id="30" dur="500" fill="hold"/>
                                        <p:tgtEl>
                                          <p:spTgt spid="69"/>
                                        </p:tgtEl>
                                        <p:attrNameLst>
                                          <p:attrName>ppt_x</p:attrName>
                                        </p:attrNameLst>
                                      </p:cBhvr>
                                      <p:tavLst>
                                        <p:tav tm="0">
                                          <p:val>
                                            <p:strVal val="#ppt_x"/>
                                          </p:val>
                                        </p:tav>
                                        <p:tav tm="100000">
                                          <p:val>
                                            <p:strVal val="#ppt_x"/>
                                          </p:val>
                                        </p:tav>
                                      </p:tavLst>
                                    </p:anim>
                                    <p:anim calcmode="lin" valueType="num">
                                      <p:cBhvr>
                                        <p:cTn id="31" dur="500" fill="hold"/>
                                        <p:tgtEl>
                                          <p:spTgt spid="6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anim calcmode="lin" valueType="num">
                                      <p:cBhvr>
                                        <p:cTn id="35" dur="500" fill="hold"/>
                                        <p:tgtEl>
                                          <p:spTgt spid="70"/>
                                        </p:tgtEl>
                                        <p:attrNameLst>
                                          <p:attrName>ppt_x</p:attrName>
                                        </p:attrNameLst>
                                      </p:cBhvr>
                                      <p:tavLst>
                                        <p:tav tm="0">
                                          <p:val>
                                            <p:strVal val="#ppt_x"/>
                                          </p:val>
                                        </p:tav>
                                        <p:tav tm="100000">
                                          <p:val>
                                            <p:strVal val="#ppt_x"/>
                                          </p:val>
                                        </p:tav>
                                      </p:tavLst>
                                    </p:anim>
                                    <p:anim calcmode="lin" valueType="num">
                                      <p:cBhvr>
                                        <p:cTn id="36"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anim calcmode="lin" valueType="num">
                                      <p:cBhvr additive="base">
                                        <p:cTn id="41" dur="500" fill="hold"/>
                                        <p:tgtEl>
                                          <p:spTgt spid="71"/>
                                        </p:tgtEl>
                                        <p:attrNameLst>
                                          <p:attrName>ppt_x</p:attrName>
                                        </p:attrNameLst>
                                      </p:cBhvr>
                                      <p:tavLst>
                                        <p:tav tm="0">
                                          <p:val>
                                            <p:strVal val="#ppt_x"/>
                                          </p:val>
                                        </p:tav>
                                        <p:tav tm="100000">
                                          <p:val>
                                            <p:strVal val="#ppt_x"/>
                                          </p:val>
                                        </p:tav>
                                      </p:tavLst>
                                    </p:anim>
                                    <p:anim calcmode="lin" valueType="num">
                                      <p:cBhvr additive="base">
                                        <p:cTn id="42" dur="500" fill="hold"/>
                                        <p:tgtEl>
                                          <p:spTgt spid="71"/>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6" presetClass="emph" presetSubtype="0" repeatCount="5000" fill="remove" grpId="1" nodeType="afterEffect">
                                  <p:stCondLst>
                                    <p:cond delay="0"/>
                                  </p:stCondLst>
                                  <p:childTnLst>
                                    <p:animEffect transition="out" filter="fade">
                                      <p:cBhvr>
                                        <p:cTn id="45" dur="200" tmFilter="0, 0; .2, .5; .8, .5; 1, 0"/>
                                        <p:tgtEl>
                                          <p:spTgt spid="68"/>
                                        </p:tgtEl>
                                      </p:cBhvr>
                                    </p:animEffect>
                                    <p:animScale>
                                      <p:cBhvr>
                                        <p:cTn id="46" dur="100" autoRev="1" fill="hold"/>
                                        <p:tgtEl>
                                          <p:spTgt spid="68"/>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47" presetClass="entr" presetSubtype="0" fill="hold" grpId="0" nodeType="with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anim calcmode="lin" valueType="num">
                                      <p:cBhvr>
                                        <p:cTn id="55" dur="500" fill="hold"/>
                                        <p:tgtEl>
                                          <p:spTgt spid="83"/>
                                        </p:tgtEl>
                                        <p:attrNameLst>
                                          <p:attrName>ppt_x</p:attrName>
                                        </p:attrNameLst>
                                      </p:cBhvr>
                                      <p:tavLst>
                                        <p:tav tm="0">
                                          <p:val>
                                            <p:strVal val="#ppt_x"/>
                                          </p:val>
                                        </p:tav>
                                        <p:tav tm="100000">
                                          <p:val>
                                            <p:strVal val="#ppt_x"/>
                                          </p:val>
                                        </p:tav>
                                      </p:tavLst>
                                    </p:anim>
                                    <p:anim calcmode="lin" valueType="num">
                                      <p:cBhvr>
                                        <p:cTn id="56" dur="500" fill="hold"/>
                                        <p:tgtEl>
                                          <p:spTgt spid="83"/>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500"/>
                                        <p:tgtEl>
                                          <p:spTgt spid="84"/>
                                        </p:tgtEl>
                                      </p:cBhvr>
                                    </p:animEffect>
                                    <p:anim calcmode="lin" valueType="num">
                                      <p:cBhvr>
                                        <p:cTn id="60" dur="500" fill="hold"/>
                                        <p:tgtEl>
                                          <p:spTgt spid="84"/>
                                        </p:tgtEl>
                                        <p:attrNameLst>
                                          <p:attrName>ppt_x</p:attrName>
                                        </p:attrNameLst>
                                      </p:cBhvr>
                                      <p:tavLst>
                                        <p:tav tm="0">
                                          <p:val>
                                            <p:strVal val="#ppt_x"/>
                                          </p:val>
                                        </p:tav>
                                        <p:tav tm="100000">
                                          <p:val>
                                            <p:strVal val="#ppt_x"/>
                                          </p:val>
                                        </p:tav>
                                      </p:tavLst>
                                    </p:anim>
                                    <p:anim calcmode="lin" valueType="num">
                                      <p:cBhvr>
                                        <p:cTn id="61" dur="5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cBhvr additive="base">
                                        <p:cTn id="66" dur="500" fill="hold"/>
                                        <p:tgtEl>
                                          <p:spTgt spid="72"/>
                                        </p:tgtEl>
                                        <p:attrNameLst>
                                          <p:attrName>ppt_x</p:attrName>
                                        </p:attrNameLst>
                                      </p:cBhvr>
                                      <p:tavLst>
                                        <p:tav tm="0">
                                          <p:val>
                                            <p:strVal val="#ppt_x"/>
                                          </p:val>
                                        </p:tav>
                                        <p:tav tm="100000">
                                          <p:val>
                                            <p:strVal val="#ppt_x"/>
                                          </p:val>
                                        </p:tav>
                                      </p:tavLst>
                                    </p:anim>
                                    <p:anim calcmode="lin" valueType="num">
                                      <p:cBhvr additive="base">
                                        <p:cTn id="67" dur="500" fill="hold"/>
                                        <p:tgtEl>
                                          <p:spTgt spid="72"/>
                                        </p:tgtEl>
                                        <p:attrNameLst>
                                          <p:attrName>ppt_y</p:attrName>
                                        </p:attrNameLst>
                                      </p:cBhvr>
                                      <p:tavLst>
                                        <p:tav tm="0">
                                          <p:val>
                                            <p:strVal val="1+#ppt_h/2"/>
                                          </p:val>
                                        </p:tav>
                                        <p:tav tm="100000">
                                          <p:val>
                                            <p:strVal val="#ppt_y"/>
                                          </p:val>
                                        </p:tav>
                                      </p:tavLst>
                                    </p:anim>
                                  </p:childTnLst>
                                </p:cTn>
                              </p:par>
                              <p:par>
                                <p:cTn id="68" presetID="22" presetClass="entr" presetSubtype="4" fill="hold" nodeType="withEffect">
                                  <p:stCondLst>
                                    <p:cond delay="25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750"/>
                                        <p:tgtEl>
                                          <p:spTgt spid="7"/>
                                        </p:tgtEl>
                                      </p:cBhvr>
                                    </p:animEffect>
                                  </p:childTnLst>
                                </p:cTn>
                              </p:par>
                              <p:par>
                                <p:cTn id="71" presetID="53" presetClass="entr" presetSubtype="16" fill="hold" grpId="0" nodeType="withEffect">
                                  <p:stCondLst>
                                    <p:cond delay="1000"/>
                                  </p:stCondLst>
                                  <p:childTnLst>
                                    <p:set>
                                      <p:cBhvr>
                                        <p:cTn id="72" dur="1" fill="hold">
                                          <p:stCondLst>
                                            <p:cond delay="0"/>
                                          </p:stCondLst>
                                        </p:cTn>
                                        <p:tgtEl>
                                          <p:spTgt spid="73"/>
                                        </p:tgtEl>
                                        <p:attrNameLst>
                                          <p:attrName>style.visibility</p:attrName>
                                        </p:attrNameLst>
                                      </p:cBhvr>
                                      <p:to>
                                        <p:strVal val="visible"/>
                                      </p:to>
                                    </p:set>
                                    <p:anim calcmode="lin" valueType="num">
                                      <p:cBhvr>
                                        <p:cTn id="73" dur="500" fill="hold"/>
                                        <p:tgtEl>
                                          <p:spTgt spid="73"/>
                                        </p:tgtEl>
                                        <p:attrNameLst>
                                          <p:attrName>ppt_w</p:attrName>
                                        </p:attrNameLst>
                                      </p:cBhvr>
                                      <p:tavLst>
                                        <p:tav tm="0">
                                          <p:val>
                                            <p:fltVal val="0"/>
                                          </p:val>
                                        </p:tav>
                                        <p:tav tm="100000">
                                          <p:val>
                                            <p:strVal val="#ppt_w"/>
                                          </p:val>
                                        </p:tav>
                                      </p:tavLst>
                                    </p:anim>
                                    <p:anim calcmode="lin" valueType="num">
                                      <p:cBhvr>
                                        <p:cTn id="74" dur="500" fill="hold"/>
                                        <p:tgtEl>
                                          <p:spTgt spid="73"/>
                                        </p:tgtEl>
                                        <p:attrNameLst>
                                          <p:attrName>ppt_h</p:attrName>
                                        </p:attrNameLst>
                                      </p:cBhvr>
                                      <p:tavLst>
                                        <p:tav tm="0">
                                          <p:val>
                                            <p:fltVal val="0"/>
                                          </p:val>
                                        </p:tav>
                                        <p:tav tm="100000">
                                          <p:val>
                                            <p:strVal val="#ppt_h"/>
                                          </p:val>
                                        </p:tav>
                                      </p:tavLst>
                                    </p:anim>
                                    <p:animEffect transition="in" filter="fade">
                                      <p:cBhvr>
                                        <p:cTn id="75" dur="500"/>
                                        <p:tgtEl>
                                          <p:spTgt spid="7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72"/>
                                        </p:tgtEl>
                                      </p:cBhvr>
                                    </p:animEffect>
                                    <p:set>
                                      <p:cBhvr>
                                        <p:cTn id="80" dur="1" fill="hold">
                                          <p:stCondLst>
                                            <p:cond delay="499"/>
                                          </p:stCondLst>
                                        </p:cTn>
                                        <p:tgtEl>
                                          <p:spTgt spid="72"/>
                                        </p:tgtEl>
                                        <p:attrNameLst>
                                          <p:attrName>style.visibility</p:attrName>
                                        </p:attrNameLst>
                                      </p:cBhvr>
                                      <p:to>
                                        <p:strVal val="hidden"/>
                                      </p:to>
                                    </p:set>
                                  </p:childTnLst>
                                </p:cTn>
                              </p:par>
                              <p:par>
                                <p:cTn id="81" presetID="47"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500"/>
                                        <p:tgtEl>
                                          <p:spTgt spid="75"/>
                                        </p:tgtEl>
                                      </p:cBhvr>
                                    </p:animEffect>
                                    <p:anim calcmode="lin" valueType="num">
                                      <p:cBhvr>
                                        <p:cTn id="84" dur="500" fill="hold"/>
                                        <p:tgtEl>
                                          <p:spTgt spid="75"/>
                                        </p:tgtEl>
                                        <p:attrNameLst>
                                          <p:attrName>ppt_x</p:attrName>
                                        </p:attrNameLst>
                                      </p:cBhvr>
                                      <p:tavLst>
                                        <p:tav tm="0">
                                          <p:val>
                                            <p:strVal val="#ppt_x"/>
                                          </p:val>
                                        </p:tav>
                                        <p:tav tm="100000">
                                          <p:val>
                                            <p:strVal val="#ppt_x"/>
                                          </p:val>
                                        </p:tav>
                                      </p:tavLst>
                                    </p:anim>
                                    <p:anim calcmode="lin" valueType="num">
                                      <p:cBhvr>
                                        <p:cTn id="85" dur="500" fill="hold"/>
                                        <p:tgtEl>
                                          <p:spTgt spid="75"/>
                                        </p:tgtEl>
                                        <p:attrNameLst>
                                          <p:attrName>ppt_y</p:attrName>
                                        </p:attrNameLst>
                                      </p:cBhvr>
                                      <p:tavLst>
                                        <p:tav tm="0">
                                          <p:val>
                                            <p:strVal val="#ppt_y-.1"/>
                                          </p:val>
                                        </p:tav>
                                        <p:tav tm="100000">
                                          <p:val>
                                            <p:strVal val="#ppt_y"/>
                                          </p:val>
                                        </p:tav>
                                      </p:tavLst>
                                    </p:anim>
                                  </p:childTnLst>
                                </p:cTn>
                              </p:par>
                              <p:par>
                                <p:cTn id="86" presetID="47" presetClass="entr" presetSubtype="0" fill="hold" nodeType="with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fade">
                                      <p:cBhvr>
                                        <p:cTn id="88" dur="500"/>
                                        <p:tgtEl>
                                          <p:spTgt spid="76"/>
                                        </p:tgtEl>
                                      </p:cBhvr>
                                    </p:animEffect>
                                    <p:anim calcmode="lin" valueType="num">
                                      <p:cBhvr>
                                        <p:cTn id="89" dur="500" fill="hold"/>
                                        <p:tgtEl>
                                          <p:spTgt spid="76"/>
                                        </p:tgtEl>
                                        <p:attrNameLst>
                                          <p:attrName>ppt_x</p:attrName>
                                        </p:attrNameLst>
                                      </p:cBhvr>
                                      <p:tavLst>
                                        <p:tav tm="0">
                                          <p:val>
                                            <p:strVal val="#ppt_x"/>
                                          </p:val>
                                        </p:tav>
                                        <p:tav tm="100000">
                                          <p:val>
                                            <p:strVal val="#ppt_x"/>
                                          </p:val>
                                        </p:tav>
                                      </p:tavLst>
                                    </p:anim>
                                    <p:anim calcmode="lin" valueType="num">
                                      <p:cBhvr>
                                        <p:cTn id="90" dur="5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 calcmode="lin" valueType="num">
                                      <p:cBhvr additive="base">
                                        <p:cTn id="95" dur="500" fill="hold"/>
                                        <p:tgtEl>
                                          <p:spTgt spid="74"/>
                                        </p:tgtEl>
                                        <p:attrNameLst>
                                          <p:attrName>ppt_x</p:attrName>
                                        </p:attrNameLst>
                                      </p:cBhvr>
                                      <p:tavLst>
                                        <p:tav tm="0">
                                          <p:val>
                                            <p:strVal val="#ppt_x"/>
                                          </p:val>
                                        </p:tav>
                                        <p:tav tm="100000">
                                          <p:val>
                                            <p:strVal val="#ppt_x"/>
                                          </p:val>
                                        </p:tav>
                                      </p:tavLst>
                                    </p:anim>
                                    <p:anim calcmode="lin" valueType="num">
                                      <p:cBhvr additive="base">
                                        <p:cTn id="96" dur="500" fill="hold"/>
                                        <p:tgtEl>
                                          <p:spTgt spid="74"/>
                                        </p:tgtEl>
                                        <p:attrNameLst>
                                          <p:attrName>ppt_y</p:attrName>
                                        </p:attrNameLst>
                                      </p:cBhvr>
                                      <p:tavLst>
                                        <p:tav tm="0">
                                          <p:val>
                                            <p:strVal val="1+#ppt_h/2"/>
                                          </p:val>
                                        </p:tav>
                                        <p:tav tm="100000">
                                          <p:val>
                                            <p:strVal val="#ppt_y"/>
                                          </p:val>
                                        </p:tav>
                                      </p:tavLst>
                                    </p:anim>
                                  </p:childTnLst>
                                </p:cTn>
                              </p:par>
                              <p:par>
                                <p:cTn id="97" presetID="22" presetClass="entr" presetSubtype="4" fill="hold" nodeType="withEffect">
                                  <p:stCondLst>
                                    <p:cond delay="250"/>
                                  </p:stCondLst>
                                  <p:childTnLst>
                                    <p:set>
                                      <p:cBhvr>
                                        <p:cTn id="98" dur="1" fill="hold">
                                          <p:stCondLst>
                                            <p:cond delay="0"/>
                                          </p:stCondLst>
                                        </p:cTn>
                                        <p:tgtEl>
                                          <p:spTgt spid="77"/>
                                        </p:tgtEl>
                                        <p:attrNameLst>
                                          <p:attrName>style.visibility</p:attrName>
                                        </p:attrNameLst>
                                      </p:cBhvr>
                                      <p:to>
                                        <p:strVal val="visible"/>
                                      </p:to>
                                    </p:set>
                                    <p:animEffect transition="in" filter="wipe(down)">
                                      <p:cBhvr>
                                        <p:cTn id="99" dur="750"/>
                                        <p:tgtEl>
                                          <p:spTgt spid="77"/>
                                        </p:tgtEl>
                                      </p:cBhvr>
                                    </p:animEffect>
                                  </p:childTnLst>
                                </p:cTn>
                              </p:par>
                              <p:par>
                                <p:cTn id="100" presetID="53" presetClass="entr" presetSubtype="16" fill="hold" grpId="0" nodeType="withEffect">
                                  <p:stCondLst>
                                    <p:cond delay="1000"/>
                                  </p:stCondLst>
                                  <p:childTnLst>
                                    <p:set>
                                      <p:cBhvr>
                                        <p:cTn id="101" dur="1" fill="hold">
                                          <p:stCondLst>
                                            <p:cond delay="0"/>
                                          </p:stCondLst>
                                        </p:cTn>
                                        <p:tgtEl>
                                          <p:spTgt spid="80"/>
                                        </p:tgtEl>
                                        <p:attrNameLst>
                                          <p:attrName>style.visibility</p:attrName>
                                        </p:attrNameLst>
                                      </p:cBhvr>
                                      <p:to>
                                        <p:strVal val="visible"/>
                                      </p:to>
                                    </p:set>
                                    <p:anim calcmode="lin" valueType="num">
                                      <p:cBhvr>
                                        <p:cTn id="102" dur="500" fill="hold"/>
                                        <p:tgtEl>
                                          <p:spTgt spid="80"/>
                                        </p:tgtEl>
                                        <p:attrNameLst>
                                          <p:attrName>ppt_w</p:attrName>
                                        </p:attrNameLst>
                                      </p:cBhvr>
                                      <p:tavLst>
                                        <p:tav tm="0">
                                          <p:val>
                                            <p:fltVal val="0"/>
                                          </p:val>
                                        </p:tav>
                                        <p:tav tm="100000">
                                          <p:val>
                                            <p:strVal val="#ppt_w"/>
                                          </p:val>
                                        </p:tav>
                                      </p:tavLst>
                                    </p:anim>
                                    <p:anim calcmode="lin" valueType="num">
                                      <p:cBhvr>
                                        <p:cTn id="103" dur="500" fill="hold"/>
                                        <p:tgtEl>
                                          <p:spTgt spid="80"/>
                                        </p:tgtEl>
                                        <p:attrNameLst>
                                          <p:attrName>ppt_h</p:attrName>
                                        </p:attrNameLst>
                                      </p:cBhvr>
                                      <p:tavLst>
                                        <p:tav tm="0">
                                          <p:val>
                                            <p:fltVal val="0"/>
                                          </p:val>
                                        </p:tav>
                                        <p:tav tm="100000">
                                          <p:val>
                                            <p:strVal val="#ppt_h"/>
                                          </p:val>
                                        </p:tav>
                                      </p:tavLst>
                                    </p:anim>
                                    <p:animEffect transition="in" filter="fade">
                                      <p:cBhvr>
                                        <p:cTn id="104" dur="500"/>
                                        <p:tgtEl>
                                          <p:spTgt spid="8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74"/>
                                        </p:tgtEl>
                                      </p:cBhvr>
                                    </p:animEffect>
                                    <p:set>
                                      <p:cBhvr>
                                        <p:cTn id="109" dur="1" fill="hold">
                                          <p:stCondLst>
                                            <p:cond delay="499"/>
                                          </p:stCondLst>
                                        </p:cTn>
                                        <p:tgtEl>
                                          <p:spTgt spid="74"/>
                                        </p:tgtEl>
                                        <p:attrNameLst>
                                          <p:attrName>style.visibility</p:attrName>
                                        </p:attrNameLst>
                                      </p:cBhvr>
                                      <p:to>
                                        <p:strVal val="hidden"/>
                                      </p:to>
                                    </p:set>
                                  </p:childTnLst>
                                </p:cTn>
                              </p:par>
                              <p:par>
                                <p:cTn id="110" presetID="47" presetClass="entr" presetSubtype="0" fill="hold" grpId="0" nodeType="with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500"/>
                                        <p:tgtEl>
                                          <p:spTgt spid="81"/>
                                        </p:tgtEl>
                                      </p:cBhvr>
                                    </p:animEffect>
                                    <p:anim calcmode="lin" valueType="num">
                                      <p:cBhvr>
                                        <p:cTn id="113" dur="500" fill="hold"/>
                                        <p:tgtEl>
                                          <p:spTgt spid="81"/>
                                        </p:tgtEl>
                                        <p:attrNameLst>
                                          <p:attrName>ppt_x</p:attrName>
                                        </p:attrNameLst>
                                      </p:cBhvr>
                                      <p:tavLst>
                                        <p:tav tm="0">
                                          <p:val>
                                            <p:strVal val="#ppt_x"/>
                                          </p:val>
                                        </p:tav>
                                        <p:tav tm="100000">
                                          <p:val>
                                            <p:strVal val="#ppt_x"/>
                                          </p:val>
                                        </p:tav>
                                      </p:tavLst>
                                    </p:anim>
                                    <p:anim calcmode="lin" valueType="num">
                                      <p:cBhvr>
                                        <p:cTn id="114" dur="500" fill="hold"/>
                                        <p:tgtEl>
                                          <p:spTgt spid="81"/>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500"/>
                                        <p:tgtEl>
                                          <p:spTgt spid="82"/>
                                        </p:tgtEl>
                                      </p:cBhvr>
                                    </p:animEffect>
                                    <p:anim calcmode="lin" valueType="num">
                                      <p:cBhvr>
                                        <p:cTn id="118" dur="500" fill="hold"/>
                                        <p:tgtEl>
                                          <p:spTgt spid="82"/>
                                        </p:tgtEl>
                                        <p:attrNameLst>
                                          <p:attrName>ppt_x</p:attrName>
                                        </p:attrNameLst>
                                      </p:cBhvr>
                                      <p:tavLst>
                                        <p:tav tm="0">
                                          <p:val>
                                            <p:strVal val="#ppt_x"/>
                                          </p:val>
                                        </p:tav>
                                        <p:tav tm="100000">
                                          <p:val>
                                            <p:strVal val="#ppt_x"/>
                                          </p:val>
                                        </p:tav>
                                      </p:tavLst>
                                    </p:anim>
                                    <p:anim calcmode="lin" valueType="num">
                                      <p:cBhvr>
                                        <p:cTn id="119"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85"/>
                                        </p:tgtEl>
                                        <p:attrNameLst>
                                          <p:attrName>style.visibility</p:attrName>
                                        </p:attrNameLst>
                                      </p:cBhvr>
                                      <p:to>
                                        <p:strVal val="visible"/>
                                      </p:to>
                                    </p:set>
                                    <p:anim calcmode="lin" valueType="num">
                                      <p:cBhvr additive="base">
                                        <p:cTn id="124" dur="500" fill="hold"/>
                                        <p:tgtEl>
                                          <p:spTgt spid="85"/>
                                        </p:tgtEl>
                                        <p:attrNameLst>
                                          <p:attrName>ppt_x</p:attrName>
                                        </p:attrNameLst>
                                      </p:cBhvr>
                                      <p:tavLst>
                                        <p:tav tm="0">
                                          <p:val>
                                            <p:strVal val="#ppt_x"/>
                                          </p:val>
                                        </p:tav>
                                        <p:tav tm="100000">
                                          <p:val>
                                            <p:strVal val="#ppt_x"/>
                                          </p:val>
                                        </p:tav>
                                      </p:tavLst>
                                    </p:anim>
                                    <p:anim calcmode="lin" valueType="num">
                                      <p:cBhvr additive="base">
                                        <p:cTn id="125"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85"/>
                                        </p:tgtEl>
                                      </p:cBhvr>
                                    </p:animEffect>
                                    <p:set>
                                      <p:cBhvr>
                                        <p:cTn id="130" dur="1" fill="hold">
                                          <p:stCondLst>
                                            <p:cond delay="499"/>
                                          </p:stCondLst>
                                        </p:cTn>
                                        <p:tgtEl>
                                          <p:spTgt spid="85"/>
                                        </p:tgtEl>
                                        <p:attrNameLst>
                                          <p:attrName>style.visibility</p:attrName>
                                        </p:attrNameLst>
                                      </p:cBhvr>
                                      <p:to>
                                        <p:strVal val="hidden"/>
                                      </p:to>
                                    </p:set>
                                  </p:childTnLst>
                                </p:cTn>
                              </p:par>
                              <p:par>
                                <p:cTn id="131" presetID="47" presetClass="entr" presetSubtype="0"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fade">
                                      <p:cBhvr>
                                        <p:cTn id="133" dur="500"/>
                                        <p:tgtEl>
                                          <p:spTgt spid="86"/>
                                        </p:tgtEl>
                                      </p:cBhvr>
                                    </p:animEffect>
                                    <p:anim calcmode="lin" valueType="num">
                                      <p:cBhvr>
                                        <p:cTn id="134" dur="500" fill="hold"/>
                                        <p:tgtEl>
                                          <p:spTgt spid="86"/>
                                        </p:tgtEl>
                                        <p:attrNameLst>
                                          <p:attrName>ppt_x</p:attrName>
                                        </p:attrNameLst>
                                      </p:cBhvr>
                                      <p:tavLst>
                                        <p:tav tm="0">
                                          <p:val>
                                            <p:strVal val="#ppt_x"/>
                                          </p:val>
                                        </p:tav>
                                        <p:tav tm="100000">
                                          <p:val>
                                            <p:strVal val="#ppt_x"/>
                                          </p:val>
                                        </p:tav>
                                      </p:tavLst>
                                    </p:anim>
                                    <p:anim calcmode="lin" valueType="num">
                                      <p:cBhvr>
                                        <p:cTn id="135" dur="500" fill="hold"/>
                                        <p:tgtEl>
                                          <p:spTgt spid="86"/>
                                        </p:tgtEl>
                                        <p:attrNameLst>
                                          <p:attrName>ppt_y</p:attrName>
                                        </p:attrNameLst>
                                      </p:cBhvr>
                                      <p:tavLst>
                                        <p:tav tm="0">
                                          <p:val>
                                            <p:strVal val="#ppt_y-.1"/>
                                          </p:val>
                                        </p:tav>
                                        <p:tav tm="100000">
                                          <p:val>
                                            <p:strVal val="#ppt_y"/>
                                          </p:val>
                                        </p:tav>
                                      </p:tavLst>
                                    </p:anim>
                                  </p:childTnLst>
                                </p:cTn>
                              </p:par>
                              <p:par>
                                <p:cTn id="136" presetID="47" presetClass="entr" presetSubtype="0" fill="hold" nodeType="with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anim calcmode="lin" valueType="num">
                                      <p:cBhvr>
                                        <p:cTn id="139" dur="500" fill="hold"/>
                                        <p:tgtEl>
                                          <p:spTgt spid="87"/>
                                        </p:tgtEl>
                                        <p:attrNameLst>
                                          <p:attrName>ppt_x</p:attrName>
                                        </p:attrNameLst>
                                      </p:cBhvr>
                                      <p:tavLst>
                                        <p:tav tm="0">
                                          <p:val>
                                            <p:strVal val="#ppt_x"/>
                                          </p:val>
                                        </p:tav>
                                        <p:tav tm="100000">
                                          <p:val>
                                            <p:strVal val="#ppt_x"/>
                                          </p:val>
                                        </p:tav>
                                      </p:tavLst>
                                    </p:anim>
                                    <p:anim calcmode="lin" valueType="num">
                                      <p:cBhvr>
                                        <p:cTn id="1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88"/>
                                        </p:tgtEl>
                                        <p:attrNameLst>
                                          <p:attrName>style.visibility</p:attrName>
                                        </p:attrNameLst>
                                      </p:cBhvr>
                                      <p:to>
                                        <p:strVal val="visible"/>
                                      </p:to>
                                    </p:set>
                                    <p:anim calcmode="lin" valueType="num">
                                      <p:cBhvr additive="base">
                                        <p:cTn id="145" dur="500" fill="hold"/>
                                        <p:tgtEl>
                                          <p:spTgt spid="88"/>
                                        </p:tgtEl>
                                        <p:attrNameLst>
                                          <p:attrName>ppt_x</p:attrName>
                                        </p:attrNameLst>
                                      </p:cBhvr>
                                      <p:tavLst>
                                        <p:tav tm="0">
                                          <p:val>
                                            <p:strVal val="#ppt_x"/>
                                          </p:val>
                                        </p:tav>
                                        <p:tav tm="100000">
                                          <p:val>
                                            <p:strVal val="#ppt_x"/>
                                          </p:val>
                                        </p:tav>
                                      </p:tavLst>
                                    </p:anim>
                                    <p:anim calcmode="lin" valueType="num">
                                      <p:cBhvr additive="base">
                                        <p:cTn id="146" dur="500" fill="hold"/>
                                        <p:tgtEl>
                                          <p:spTgt spid="88"/>
                                        </p:tgtEl>
                                        <p:attrNameLst>
                                          <p:attrName>ppt_y</p:attrName>
                                        </p:attrNameLst>
                                      </p:cBhvr>
                                      <p:tavLst>
                                        <p:tav tm="0">
                                          <p:val>
                                            <p:strVal val="1+#ppt_h/2"/>
                                          </p:val>
                                        </p:tav>
                                        <p:tav tm="100000">
                                          <p:val>
                                            <p:strVal val="#ppt_y"/>
                                          </p:val>
                                        </p:tav>
                                      </p:tavLst>
                                    </p:anim>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wipe(left)">
                                      <p:cBhvr>
                                        <p:cTn id="150" dur="500"/>
                                        <p:tgtEl>
                                          <p:spTgt spid="93"/>
                                        </p:tgtEl>
                                      </p:cBhvr>
                                    </p:animEffect>
                                  </p:childTnLst>
                                </p:cTn>
                              </p:par>
                              <p:par>
                                <p:cTn id="151" presetID="22" presetClass="entr" presetSubtype="8" fill="hold" nodeType="withEffect">
                                  <p:stCondLst>
                                    <p:cond delay="0"/>
                                  </p:stCondLst>
                                  <p:childTnLst>
                                    <p:set>
                                      <p:cBhvr>
                                        <p:cTn id="152" dur="1" fill="hold">
                                          <p:stCondLst>
                                            <p:cond delay="0"/>
                                          </p:stCondLst>
                                        </p:cTn>
                                        <p:tgtEl>
                                          <p:spTgt spid="5126"/>
                                        </p:tgtEl>
                                        <p:attrNameLst>
                                          <p:attrName>style.visibility</p:attrName>
                                        </p:attrNameLst>
                                      </p:cBhvr>
                                      <p:to>
                                        <p:strVal val="visible"/>
                                      </p:to>
                                    </p:set>
                                    <p:animEffect transition="in" filter="wipe(left)">
                                      <p:cBhvr>
                                        <p:cTn id="153" dur="500"/>
                                        <p:tgtEl>
                                          <p:spTgt spid="5126"/>
                                        </p:tgtEl>
                                      </p:cBhvr>
                                    </p:animEffect>
                                  </p:childTnLst>
                                </p:cTn>
                              </p:par>
                            </p:childTnLst>
                          </p:cTn>
                        </p:par>
                        <p:par>
                          <p:cTn id="154" fill="hold">
                            <p:stCondLst>
                              <p:cond delay="1000"/>
                            </p:stCondLst>
                            <p:childTnLst>
                              <p:par>
                                <p:cTn id="155" presetID="53" presetClass="entr" presetSubtype="16" fill="hold" grpId="0" nodeType="afterEffect">
                                  <p:stCondLst>
                                    <p:cond delay="0"/>
                                  </p:stCondLst>
                                  <p:childTnLst>
                                    <p:set>
                                      <p:cBhvr>
                                        <p:cTn id="156" dur="1" fill="hold">
                                          <p:stCondLst>
                                            <p:cond delay="0"/>
                                          </p:stCondLst>
                                        </p:cTn>
                                        <p:tgtEl>
                                          <p:spTgt spid="104"/>
                                        </p:tgtEl>
                                        <p:attrNameLst>
                                          <p:attrName>style.visibility</p:attrName>
                                        </p:attrNameLst>
                                      </p:cBhvr>
                                      <p:to>
                                        <p:strVal val="visible"/>
                                      </p:to>
                                    </p:set>
                                    <p:anim calcmode="lin" valueType="num">
                                      <p:cBhvr>
                                        <p:cTn id="157" dur="500" fill="hold"/>
                                        <p:tgtEl>
                                          <p:spTgt spid="104"/>
                                        </p:tgtEl>
                                        <p:attrNameLst>
                                          <p:attrName>ppt_w</p:attrName>
                                        </p:attrNameLst>
                                      </p:cBhvr>
                                      <p:tavLst>
                                        <p:tav tm="0">
                                          <p:val>
                                            <p:fltVal val="0"/>
                                          </p:val>
                                        </p:tav>
                                        <p:tav tm="100000">
                                          <p:val>
                                            <p:strVal val="#ppt_w"/>
                                          </p:val>
                                        </p:tav>
                                      </p:tavLst>
                                    </p:anim>
                                    <p:anim calcmode="lin" valueType="num">
                                      <p:cBhvr>
                                        <p:cTn id="158" dur="500" fill="hold"/>
                                        <p:tgtEl>
                                          <p:spTgt spid="104"/>
                                        </p:tgtEl>
                                        <p:attrNameLst>
                                          <p:attrName>ppt_h</p:attrName>
                                        </p:attrNameLst>
                                      </p:cBhvr>
                                      <p:tavLst>
                                        <p:tav tm="0">
                                          <p:val>
                                            <p:fltVal val="0"/>
                                          </p:val>
                                        </p:tav>
                                        <p:tav tm="100000">
                                          <p:val>
                                            <p:strVal val="#ppt_h"/>
                                          </p:val>
                                        </p:tav>
                                      </p:tavLst>
                                    </p:anim>
                                    <p:animEffect transition="in" filter="fade">
                                      <p:cBhvr>
                                        <p:cTn id="159" dur="500"/>
                                        <p:tgtEl>
                                          <p:spTgt spid="10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500"/>
                                        <p:tgtEl>
                                          <p:spTgt spid="88"/>
                                        </p:tgtEl>
                                      </p:cBhvr>
                                    </p:animEffect>
                                    <p:set>
                                      <p:cBhvr>
                                        <p:cTn id="164" dur="1" fill="hold">
                                          <p:stCondLst>
                                            <p:cond delay="499"/>
                                          </p:stCondLst>
                                        </p:cTn>
                                        <p:tgtEl>
                                          <p:spTgt spid="88"/>
                                        </p:tgtEl>
                                        <p:attrNameLst>
                                          <p:attrName>style.visibility</p:attrName>
                                        </p:attrNameLst>
                                      </p:cBhvr>
                                      <p:to>
                                        <p:strVal val="hidden"/>
                                      </p:to>
                                    </p:set>
                                  </p:childTnLst>
                                </p:cTn>
                              </p:par>
                              <p:par>
                                <p:cTn id="165" presetID="47" presetClass="entr" presetSubtype="0" fill="hold" grpId="0" nodeType="withEffect">
                                  <p:stCondLst>
                                    <p:cond delay="0"/>
                                  </p:stCondLst>
                                  <p:childTnLst>
                                    <p:set>
                                      <p:cBhvr>
                                        <p:cTn id="166" dur="1" fill="hold">
                                          <p:stCondLst>
                                            <p:cond delay="0"/>
                                          </p:stCondLst>
                                        </p:cTn>
                                        <p:tgtEl>
                                          <p:spTgt spid="105"/>
                                        </p:tgtEl>
                                        <p:attrNameLst>
                                          <p:attrName>style.visibility</p:attrName>
                                        </p:attrNameLst>
                                      </p:cBhvr>
                                      <p:to>
                                        <p:strVal val="visible"/>
                                      </p:to>
                                    </p:set>
                                    <p:animEffect transition="in" filter="fade">
                                      <p:cBhvr>
                                        <p:cTn id="167" dur="500"/>
                                        <p:tgtEl>
                                          <p:spTgt spid="105"/>
                                        </p:tgtEl>
                                      </p:cBhvr>
                                    </p:animEffect>
                                    <p:anim calcmode="lin" valueType="num">
                                      <p:cBhvr>
                                        <p:cTn id="168" dur="500" fill="hold"/>
                                        <p:tgtEl>
                                          <p:spTgt spid="105"/>
                                        </p:tgtEl>
                                        <p:attrNameLst>
                                          <p:attrName>ppt_x</p:attrName>
                                        </p:attrNameLst>
                                      </p:cBhvr>
                                      <p:tavLst>
                                        <p:tav tm="0">
                                          <p:val>
                                            <p:strVal val="#ppt_x"/>
                                          </p:val>
                                        </p:tav>
                                        <p:tav tm="100000">
                                          <p:val>
                                            <p:strVal val="#ppt_x"/>
                                          </p:val>
                                        </p:tav>
                                      </p:tavLst>
                                    </p:anim>
                                    <p:anim calcmode="lin" valueType="num">
                                      <p:cBhvr>
                                        <p:cTn id="169" dur="500" fill="hold"/>
                                        <p:tgtEl>
                                          <p:spTgt spid="105"/>
                                        </p:tgtEl>
                                        <p:attrNameLst>
                                          <p:attrName>ppt_y</p:attrName>
                                        </p:attrNameLst>
                                      </p:cBhvr>
                                      <p:tavLst>
                                        <p:tav tm="0">
                                          <p:val>
                                            <p:strVal val="#ppt_y-.1"/>
                                          </p:val>
                                        </p:tav>
                                        <p:tav tm="100000">
                                          <p:val>
                                            <p:strVal val="#ppt_y"/>
                                          </p:val>
                                        </p:tav>
                                      </p:tavLst>
                                    </p:anim>
                                  </p:childTnLst>
                                </p:cTn>
                              </p:par>
                              <p:par>
                                <p:cTn id="170" presetID="47" presetClass="entr" presetSubtype="0" fill="hold"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fade">
                                      <p:cBhvr>
                                        <p:cTn id="172" dur="500"/>
                                        <p:tgtEl>
                                          <p:spTgt spid="92"/>
                                        </p:tgtEl>
                                      </p:cBhvr>
                                    </p:animEffect>
                                    <p:anim calcmode="lin" valueType="num">
                                      <p:cBhvr>
                                        <p:cTn id="173" dur="500" fill="hold"/>
                                        <p:tgtEl>
                                          <p:spTgt spid="92"/>
                                        </p:tgtEl>
                                        <p:attrNameLst>
                                          <p:attrName>ppt_x</p:attrName>
                                        </p:attrNameLst>
                                      </p:cBhvr>
                                      <p:tavLst>
                                        <p:tav tm="0">
                                          <p:val>
                                            <p:strVal val="#ppt_x"/>
                                          </p:val>
                                        </p:tav>
                                        <p:tav tm="100000">
                                          <p:val>
                                            <p:strVal val="#ppt_x"/>
                                          </p:val>
                                        </p:tav>
                                      </p:tavLst>
                                    </p:anim>
                                    <p:anim calcmode="lin" valueType="num">
                                      <p:cBhvr>
                                        <p:cTn id="174" dur="5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107"/>
                                        </p:tgtEl>
                                        <p:attrNameLst>
                                          <p:attrName>style.visibility</p:attrName>
                                        </p:attrNameLst>
                                      </p:cBhvr>
                                      <p:to>
                                        <p:strVal val="visible"/>
                                      </p:to>
                                    </p:set>
                                    <p:anim calcmode="lin" valueType="num">
                                      <p:cBhvr additive="base">
                                        <p:cTn id="179" dur="500" fill="hold"/>
                                        <p:tgtEl>
                                          <p:spTgt spid="107"/>
                                        </p:tgtEl>
                                        <p:attrNameLst>
                                          <p:attrName>ppt_x</p:attrName>
                                        </p:attrNameLst>
                                      </p:cBhvr>
                                      <p:tavLst>
                                        <p:tav tm="0">
                                          <p:val>
                                            <p:strVal val="#ppt_x"/>
                                          </p:val>
                                        </p:tav>
                                        <p:tav tm="100000">
                                          <p:val>
                                            <p:strVal val="#ppt_x"/>
                                          </p:val>
                                        </p:tav>
                                      </p:tavLst>
                                    </p:anim>
                                    <p:anim calcmode="lin" valueType="num">
                                      <p:cBhvr additive="base">
                                        <p:cTn id="180" dur="500" fill="hold"/>
                                        <p:tgtEl>
                                          <p:spTgt spid="107"/>
                                        </p:tgtEl>
                                        <p:attrNameLst>
                                          <p:attrName>ppt_y</p:attrName>
                                        </p:attrNameLst>
                                      </p:cBhvr>
                                      <p:tavLst>
                                        <p:tav tm="0">
                                          <p:val>
                                            <p:strVal val="1+#ppt_h/2"/>
                                          </p:val>
                                        </p:tav>
                                        <p:tav tm="100000">
                                          <p:val>
                                            <p:strVal val="#ppt_y"/>
                                          </p:val>
                                        </p:tav>
                                      </p:tavLst>
                                    </p:anim>
                                  </p:childTnLst>
                                </p:cTn>
                              </p:par>
                            </p:childTnLst>
                          </p:cTn>
                        </p:par>
                        <p:par>
                          <p:cTn id="181" fill="hold">
                            <p:stCondLst>
                              <p:cond delay="500"/>
                            </p:stCondLst>
                            <p:childTnLst>
                              <p:par>
                                <p:cTn id="182" presetID="22" presetClass="entr" presetSubtype="8" fill="hold" grpId="0" nodeType="afterEffect">
                                  <p:stCondLst>
                                    <p:cond delay="0"/>
                                  </p:stCondLst>
                                  <p:childTnLst>
                                    <p:set>
                                      <p:cBhvr>
                                        <p:cTn id="183" dur="1" fill="hold">
                                          <p:stCondLst>
                                            <p:cond delay="0"/>
                                          </p:stCondLst>
                                        </p:cTn>
                                        <p:tgtEl>
                                          <p:spTgt spid="108"/>
                                        </p:tgtEl>
                                        <p:attrNameLst>
                                          <p:attrName>style.visibility</p:attrName>
                                        </p:attrNameLst>
                                      </p:cBhvr>
                                      <p:to>
                                        <p:strVal val="visible"/>
                                      </p:to>
                                    </p:set>
                                    <p:animEffect transition="in" filter="wipe(left)">
                                      <p:cBhvr>
                                        <p:cTn id="184" dur="500"/>
                                        <p:tgtEl>
                                          <p:spTgt spid="108"/>
                                        </p:tgtEl>
                                      </p:cBhvr>
                                    </p:animEffect>
                                  </p:childTnLst>
                                </p:cTn>
                              </p:par>
                              <p:par>
                                <p:cTn id="185" presetID="22" presetClass="entr" presetSubtype="8" fill="hold" nodeType="withEffect">
                                  <p:stCondLst>
                                    <p:cond delay="0"/>
                                  </p:stCondLst>
                                  <p:childTnLst>
                                    <p:set>
                                      <p:cBhvr>
                                        <p:cTn id="186" dur="1" fill="hold">
                                          <p:stCondLst>
                                            <p:cond delay="0"/>
                                          </p:stCondLst>
                                        </p:cTn>
                                        <p:tgtEl>
                                          <p:spTgt spid="109"/>
                                        </p:tgtEl>
                                        <p:attrNameLst>
                                          <p:attrName>style.visibility</p:attrName>
                                        </p:attrNameLst>
                                      </p:cBhvr>
                                      <p:to>
                                        <p:strVal val="visible"/>
                                      </p:to>
                                    </p:set>
                                    <p:animEffect transition="in" filter="wipe(left)">
                                      <p:cBhvr>
                                        <p:cTn id="187" dur="500"/>
                                        <p:tgtEl>
                                          <p:spTgt spid="109"/>
                                        </p:tgtEl>
                                      </p:cBhvr>
                                    </p:animEffect>
                                  </p:childTnLst>
                                </p:cTn>
                              </p:par>
                            </p:childTnLst>
                          </p:cTn>
                        </p:par>
                        <p:par>
                          <p:cTn id="188" fill="hold">
                            <p:stCondLst>
                              <p:cond delay="1000"/>
                            </p:stCondLst>
                            <p:childTnLst>
                              <p:par>
                                <p:cTn id="189" presetID="53" presetClass="entr" presetSubtype="16" fill="hold" grpId="0" nodeType="afterEffect">
                                  <p:stCondLst>
                                    <p:cond delay="0"/>
                                  </p:stCondLst>
                                  <p:childTnLst>
                                    <p:set>
                                      <p:cBhvr>
                                        <p:cTn id="190" dur="1" fill="hold">
                                          <p:stCondLst>
                                            <p:cond delay="0"/>
                                          </p:stCondLst>
                                        </p:cTn>
                                        <p:tgtEl>
                                          <p:spTgt spid="113"/>
                                        </p:tgtEl>
                                        <p:attrNameLst>
                                          <p:attrName>style.visibility</p:attrName>
                                        </p:attrNameLst>
                                      </p:cBhvr>
                                      <p:to>
                                        <p:strVal val="visible"/>
                                      </p:to>
                                    </p:set>
                                    <p:anim calcmode="lin" valueType="num">
                                      <p:cBhvr>
                                        <p:cTn id="191" dur="500" fill="hold"/>
                                        <p:tgtEl>
                                          <p:spTgt spid="113"/>
                                        </p:tgtEl>
                                        <p:attrNameLst>
                                          <p:attrName>ppt_w</p:attrName>
                                        </p:attrNameLst>
                                      </p:cBhvr>
                                      <p:tavLst>
                                        <p:tav tm="0">
                                          <p:val>
                                            <p:fltVal val="0"/>
                                          </p:val>
                                        </p:tav>
                                        <p:tav tm="100000">
                                          <p:val>
                                            <p:strVal val="#ppt_w"/>
                                          </p:val>
                                        </p:tav>
                                      </p:tavLst>
                                    </p:anim>
                                    <p:anim calcmode="lin" valueType="num">
                                      <p:cBhvr>
                                        <p:cTn id="192" dur="500" fill="hold"/>
                                        <p:tgtEl>
                                          <p:spTgt spid="113"/>
                                        </p:tgtEl>
                                        <p:attrNameLst>
                                          <p:attrName>ppt_h</p:attrName>
                                        </p:attrNameLst>
                                      </p:cBhvr>
                                      <p:tavLst>
                                        <p:tav tm="0">
                                          <p:val>
                                            <p:fltVal val="0"/>
                                          </p:val>
                                        </p:tav>
                                        <p:tav tm="100000">
                                          <p:val>
                                            <p:strVal val="#ppt_h"/>
                                          </p:val>
                                        </p:tav>
                                      </p:tavLst>
                                    </p:anim>
                                    <p:animEffect transition="in" filter="fade">
                                      <p:cBhvr>
                                        <p:cTn id="193" dur="500"/>
                                        <p:tgtEl>
                                          <p:spTgt spid="113"/>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grpId="1" nodeType="clickEffect">
                                  <p:stCondLst>
                                    <p:cond delay="0"/>
                                  </p:stCondLst>
                                  <p:childTnLst>
                                    <p:animEffect transition="out" filter="fade">
                                      <p:cBhvr>
                                        <p:cTn id="197" dur="500"/>
                                        <p:tgtEl>
                                          <p:spTgt spid="107"/>
                                        </p:tgtEl>
                                      </p:cBhvr>
                                    </p:animEffect>
                                    <p:set>
                                      <p:cBhvr>
                                        <p:cTn id="198" dur="1" fill="hold">
                                          <p:stCondLst>
                                            <p:cond delay="499"/>
                                          </p:stCondLst>
                                        </p:cTn>
                                        <p:tgtEl>
                                          <p:spTgt spid="107"/>
                                        </p:tgtEl>
                                        <p:attrNameLst>
                                          <p:attrName>style.visibility</p:attrName>
                                        </p:attrNameLst>
                                      </p:cBhvr>
                                      <p:to>
                                        <p:strVal val="hidden"/>
                                      </p:to>
                                    </p:set>
                                  </p:childTnLst>
                                </p:cTn>
                              </p:par>
                              <p:par>
                                <p:cTn id="199" presetID="47" presetClass="entr" presetSubtype="0" fill="hold" grpId="0" nodeType="withEffect">
                                  <p:stCondLst>
                                    <p:cond delay="0"/>
                                  </p:stCondLst>
                                  <p:childTnLst>
                                    <p:set>
                                      <p:cBhvr>
                                        <p:cTn id="200" dur="1" fill="hold">
                                          <p:stCondLst>
                                            <p:cond delay="0"/>
                                          </p:stCondLst>
                                        </p:cTn>
                                        <p:tgtEl>
                                          <p:spTgt spid="114"/>
                                        </p:tgtEl>
                                        <p:attrNameLst>
                                          <p:attrName>style.visibility</p:attrName>
                                        </p:attrNameLst>
                                      </p:cBhvr>
                                      <p:to>
                                        <p:strVal val="visible"/>
                                      </p:to>
                                    </p:set>
                                    <p:animEffect transition="in" filter="fade">
                                      <p:cBhvr>
                                        <p:cTn id="201" dur="500"/>
                                        <p:tgtEl>
                                          <p:spTgt spid="114"/>
                                        </p:tgtEl>
                                      </p:cBhvr>
                                    </p:animEffect>
                                    <p:anim calcmode="lin" valueType="num">
                                      <p:cBhvr>
                                        <p:cTn id="202" dur="500" fill="hold"/>
                                        <p:tgtEl>
                                          <p:spTgt spid="114"/>
                                        </p:tgtEl>
                                        <p:attrNameLst>
                                          <p:attrName>ppt_x</p:attrName>
                                        </p:attrNameLst>
                                      </p:cBhvr>
                                      <p:tavLst>
                                        <p:tav tm="0">
                                          <p:val>
                                            <p:strVal val="#ppt_x"/>
                                          </p:val>
                                        </p:tav>
                                        <p:tav tm="100000">
                                          <p:val>
                                            <p:strVal val="#ppt_x"/>
                                          </p:val>
                                        </p:tav>
                                      </p:tavLst>
                                    </p:anim>
                                    <p:anim calcmode="lin" valueType="num">
                                      <p:cBhvr>
                                        <p:cTn id="203" dur="500" fill="hold"/>
                                        <p:tgtEl>
                                          <p:spTgt spid="114"/>
                                        </p:tgtEl>
                                        <p:attrNameLst>
                                          <p:attrName>ppt_y</p:attrName>
                                        </p:attrNameLst>
                                      </p:cBhvr>
                                      <p:tavLst>
                                        <p:tav tm="0">
                                          <p:val>
                                            <p:strVal val="#ppt_y-.1"/>
                                          </p:val>
                                        </p:tav>
                                        <p:tav tm="100000">
                                          <p:val>
                                            <p:strVal val="#ppt_y"/>
                                          </p:val>
                                        </p:tav>
                                      </p:tavLst>
                                    </p:anim>
                                  </p:childTnLst>
                                </p:cTn>
                              </p:par>
                              <p:par>
                                <p:cTn id="204" presetID="47" presetClass="entr" presetSubtype="0" fill="hold" nodeType="withEffect">
                                  <p:stCondLst>
                                    <p:cond delay="0"/>
                                  </p:stCondLst>
                                  <p:childTnLst>
                                    <p:set>
                                      <p:cBhvr>
                                        <p:cTn id="205" dur="1" fill="hold">
                                          <p:stCondLst>
                                            <p:cond delay="0"/>
                                          </p:stCondLst>
                                        </p:cTn>
                                        <p:tgtEl>
                                          <p:spTgt spid="115"/>
                                        </p:tgtEl>
                                        <p:attrNameLst>
                                          <p:attrName>style.visibility</p:attrName>
                                        </p:attrNameLst>
                                      </p:cBhvr>
                                      <p:to>
                                        <p:strVal val="visible"/>
                                      </p:to>
                                    </p:set>
                                    <p:animEffect transition="in" filter="fade">
                                      <p:cBhvr>
                                        <p:cTn id="206" dur="500"/>
                                        <p:tgtEl>
                                          <p:spTgt spid="115"/>
                                        </p:tgtEl>
                                      </p:cBhvr>
                                    </p:animEffect>
                                    <p:anim calcmode="lin" valueType="num">
                                      <p:cBhvr>
                                        <p:cTn id="207" dur="500" fill="hold"/>
                                        <p:tgtEl>
                                          <p:spTgt spid="115"/>
                                        </p:tgtEl>
                                        <p:attrNameLst>
                                          <p:attrName>ppt_x</p:attrName>
                                        </p:attrNameLst>
                                      </p:cBhvr>
                                      <p:tavLst>
                                        <p:tav tm="0">
                                          <p:val>
                                            <p:strVal val="#ppt_x"/>
                                          </p:val>
                                        </p:tav>
                                        <p:tav tm="100000">
                                          <p:val>
                                            <p:strVal val="#ppt_x"/>
                                          </p:val>
                                        </p:tav>
                                      </p:tavLst>
                                    </p:anim>
                                    <p:anim calcmode="lin" valueType="num">
                                      <p:cBhvr>
                                        <p:cTn id="208"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93" grpId="0" animBg="1"/>
      <p:bldP spid="65" grpId="0" animBg="1"/>
      <p:bldP spid="65" grpId="1" animBg="1"/>
      <p:bldP spid="67" grpId="0"/>
      <p:bldP spid="68" grpId="0"/>
      <p:bldP spid="68" grpId="1"/>
      <p:bldP spid="69" grpId="0"/>
      <p:bldP spid="71" grpId="0" animBg="1"/>
      <p:bldP spid="71" grpId="1" animBg="1"/>
      <p:bldP spid="72" grpId="0" animBg="1"/>
      <p:bldP spid="72" grpId="1" animBg="1"/>
      <p:bldP spid="73" grpId="0"/>
      <p:bldP spid="74" grpId="0" animBg="1"/>
      <p:bldP spid="74" grpId="1" animBg="1"/>
      <p:bldP spid="75" grpId="0"/>
      <p:bldP spid="80" grpId="0"/>
      <p:bldP spid="81" grpId="0"/>
      <p:bldP spid="83" grpId="0"/>
      <p:bldP spid="85" grpId="0" animBg="1"/>
      <p:bldP spid="85" grpId="1" animBg="1"/>
      <p:bldP spid="86" grpId="0"/>
      <p:bldP spid="88" grpId="0" animBg="1"/>
      <p:bldP spid="88" grpId="1" animBg="1"/>
      <p:bldP spid="104" grpId="0"/>
      <p:bldP spid="105" grpId="0"/>
      <p:bldP spid="107" grpId="0" animBg="1"/>
      <p:bldP spid="107" grpId="1" animBg="1"/>
      <p:bldP spid="113" grpId="0"/>
      <p:bldP spid="1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61A8AFD1-C0E0-CD17-4795-865FE33FD6D0}"/>
              </a:ext>
            </a:extLst>
          </p:cNvPr>
          <p:cNvSpPr/>
          <p:nvPr/>
        </p:nvSpPr>
        <p:spPr>
          <a:xfrm>
            <a:off x="494676" y="921895"/>
            <a:ext cx="7517568" cy="3882452"/>
          </a:xfrm>
          <a:prstGeom prst="snipRoundRect">
            <a:avLst>
              <a:gd name="adj1" fmla="val 20721"/>
              <a:gd name="adj2" fmla="val 3018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2365;p50">
            <a:extLst>
              <a:ext uri="{FF2B5EF4-FFF2-40B4-BE49-F238E27FC236}">
                <a16:creationId xmlns:a16="http://schemas.microsoft.com/office/drawing/2014/main" id="{FBAFB3BC-D367-A7C1-068D-90D0FF3C08E9}"/>
              </a:ext>
            </a:extLst>
          </p:cNvPr>
          <p:cNvPicPr preferRelativeResize="0"/>
          <p:nvPr/>
        </p:nvPicPr>
        <p:blipFill>
          <a:blip r:embed="rId2">
            <a:alphaModFix amt="52000"/>
          </a:blip>
          <a:stretch>
            <a:fillRect/>
          </a:stretch>
        </p:blipFill>
        <p:spPr>
          <a:xfrm rot="21263879" flipH="1">
            <a:off x="2540538" y="473385"/>
            <a:ext cx="4003038" cy="882325"/>
          </a:xfrm>
          <a:prstGeom prst="rect">
            <a:avLst/>
          </a:prstGeom>
          <a:noFill/>
          <a:ln>
            <a:noFill/>
          </a:ln>
        </p:spPr>
      </p:pic>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433465" y="1208583"/>
            <a:ext cx="1545644" cy="3770026"/>
          </a:xfrm>
          <a:prstGeom prst="rect">
            <a:avLst/>
          </a:prstGeom>
        </p:spPr>
      </p:pic>
      <p:sp>
        <p:nvSpPr>
          <p:cNvPr id="5" name="Google Shape;2160;p40">
            <a:extLst>
              <a:ext uri="{FF2B5EF4-FFF2-40B4-BE49-F238E27FC236}">
                <a16:creationId xmlns:a16="http://schemas.microsoft.com/office/drawing/2014/main" id="{FD7BEA08-B009-F0EE-E16E-C9CDAB86FA06}"/>
              </a:ext>
            </a:extLst>
          </p:cNvPr>
          <p:cNvSpPr txBox="1">
            <a:spLocks/>
          </p:cNvSpPr>
          <p:nvPr/>
        </p:nvSpPr>
        <p:spPr>
          <a:xfrm>
            <a:off x="2738811" y="709931"/>
            <a:ext cx="3706753" cy="42392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Hiện tượng phản xạ ánh sáng</a:t>
            </a:r>
          </a:p>
        </p:txBody>
      </p:sp>
      <p:pic>
        <p:nvPicPr>
          <p:cNvPr id="6" name="Google Shape;2192;p44">
            <a:extLst>
              <a:ext uri="{FF2B5EF4-FFF2-40B4-BE49-F238E27FC236}">
                <a16:creationId xmlns:a16="http://schemas.microsoft.com/office/drawing/2014/main" id="{6955BD12-10E3-CB58-5CC9-DBCBEC0968EE}"/>
              </a:ext>
            </a:extLst>
          </p:cNvPr>
          <p:cNvPicPr preferRelativeResize="0"/>
          <p:nvPr/>
        </p:nvPicPr>
        <p:blipFill>
          <a:blip r:embed="rId5">
            <a:alphaModFix amt="44000"/>
          </a:blip>
          <a:stretch>
            <a:fillRect/>
          </a:stretch>
        </p:blipFill>
        <p:spPr>
          <a:xfrm>
            <a:off x="6207376" y="480230"/>
            <a:ext cx="1031958" cy="868044"/>
          </a:xfrm>
          <a:prstGeom prst="rect">
            <a:avLst/>
          </a:prstGeom>
          <a:noFill/>
          <a:ln>
            <a:noFill/>
          </a:ln>
        </p:spPr>
      </p:pic>
      <p:pic>
        <p:nvPicPr>
          <p:cNvPr id="7" name="Picture 2" descr="Phản ánh bản thân">
            <a:extLst>
              <a:ext uri="{FF2B5EF4-FFF2-40B4-BE49-F238E27FC236}">
                <a16:creationId xmlns:a16="http://schemas.microsoft.com/office/drawing/2014/main" id="{86E7B914-2010-DDA0-5959-298B74508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360" y="665140"/>
            <a:ext cx="513510" cy="5135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7584DB-37C2-30B0-AD22-144B4EC005A2}"/>
              </a:ext>
            </a:extLst>
          </p:cNvPr>
          <p:cNvSpPr txBox="1"/>
          <p:nvPr/>
        </p:nvSpPr>
        <p:spPr>
          <a:xfrm>
            <a:off x="587933" y="1575524"/>
            <a:ext cx="6924478"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nSpc>
                <a:spcPct val="150000"/>
              </a:lnSpc>
            </a:pPr>
            <a:r>
              <a:rPr lang="vi-VN" dirty="0">
                <a:solidFill>
                  <a:srgbClr val="073763"/>
                </a:solidFill>
              </a:rPr>
              <a:t>Hiện tượng ánh sáng bị hắt trở lại môi trường cũ khi gặp một bề mặt nhẵn bóng gọi là hiện tượng phản xạ ánh sáng </a:t>
            </a:r>
            <a:endParaRPr lang="en-US" dirty="0">
              <a:solidFill>
                <a:srgbClr val="073763"/>
              </a:solidFill>
            </a:endParaRPr>
          </a:p>
        </p:txBody>
      </p:sp>
      <p:pic>
        <p:nvPicPr>
          <p:cNvPr id="12" name="Picture 11">
            <a:extLst>
              <a:ext uri="{FF2B5EF4-FFF2-40B4-BE49-F238E27FC236}">
                <a16:creationId xmlns:a16="http://schemas.microsoft.com/office/drawing/2014/main" id="{13B41151-F214-8DA3-5030-4486CB78964F}"/>
              </a:ext>
            </a:extLst>
          </p:cNvPr>
          <p:cNvPicPr>
            <a:picLocks noChangeAspect="1"/>
          </p:cNvPicPr>
          <p:nvPr/>
        </p:nvPicPr>
        <p:blipFill>
          <a:blip r:embed="rId7"/>
          <a:stretch>
            <a:fillRect/>
          </a:stretch>
        </p:blipFill>
        <p:spPr>
          <a:xfrm>
            <a:off x="4046419" y="2444117"/>
            <a:ext cx="1747865" cy="1161602"/>
          </a:xfrm>
          <a:prstGeom prst="rect">
            <a:avLst/>
          </a:prstGeom>
        </p:spPr>
      </p:pic>
      <p:pic>
        <p:nvPicPr>
          <p:cNvPr id="14" name="Picture 13">
            <a:extLst>
              <a:ext uri="{FF2B5EF4-FFF2-40B4-BE49-F238E27FC236}">
                <a16:creationId xmlns:a16="http://schemas.microsoft.com/office/drawing/2014/main" id="{AC33AFFC-ED07-82E0-CB39-A46AB9AD0AA2}"/>
              </a:ext>
            </a:extLst>
          </p:cNvPr>
          <p:cNvPicPr>
            <a:picLocks noChangeAspect="1"/>
          </p:cNvPicPr>
          <p:nvPr/>
        </p:nvPicPr>
        <p:blipFill>
          <a:blip r:embed="rId8"/>
          <a:stretch>
            <a:fillRect/>
          </a:stretch>
        </p:blipFill>
        <p:spPr>
          <a:xfrm>
            <a:off x="2395034" y="3535460"/>
            <a:ext cx="1566915" cy="1045426"/>
          </a:xfrm>
          <a:prstGeom prst="rect">
            <a:avLst/>
          </a:prstGeom>
        </p:spPr>
      </p:pic>
      <p:pic>
        <p:nvPicPr>
          <p:cNvPr id="16" name="Picture 15">
            <a:extLst>
              <a:ext uri="{FF2B5EF4-FFF2-40B4-BE49-F238E27FC236}">
                <a16:creationId xmlns:a16="http://schemas.microsoft.com/office/drawing/2014/main" id="{6C743AD2-BF23-BF53-7A54-3CD1482B808C}"/>
              </a:ext>
            </a:extLst>
          </p:cNvPr>
          <p:cNvPicPr>
            <a:picLocks noChangeAspect="1"/>
          </p:cNvPicPr>
          <p:nvPr/>
        </p:nvPicPr>
        <p:blipFill>
          <a:blip r:embed="rId9"/>
          <a:stretch>
            <a:fillRect/>
          </a:stretch>
        </p:blipFill>
        <p:spPr>
          <a:xfrm>
            <a:off x="727484" y="2514376"/>
            <a:ext cx="1534023" cy="1021084"/>
          </a:xfrm>
          <a:prstGeom prst="rect">
            <a:avLst/>
          </a:prstGeom>
        </p:spPr>
      </p:pic>
      <p:pic>
        <p:nvPicPr>
          <p:cNvPr id="18" name="Picture 17">
            <a:extLst>
              <a:ext uri="{FF2B5EF4-FFF2-40B4-BE49-F238E27FC236}">
                <a16:creationId xmlns:a16="http://schemas.microsoft.com/office/drawing/2014/main" id="{18032EBC-52D1-A1F3-DDD5-287FB08452D7}"/>
              </a:ext>
            </a:extLst>
          </p:cNvPr>
          <p:cNvPicPr>
            <a:picLocks noChangeAspect="1"/>
          </p:cNvPicPr>
          <p:nvPr/>
        </p:nvPicPr>
        <p:blipFill>
          <a:blip r:embed="rId10"/>
          <a:stretch>
            <a:fillRect/>
          </a:stretch>
        </p:blipFill>
        <p:spPr>
          <a:xfrm>
            <a:off x="5902967" y="3498026"/>
            <a:ext cx="1747866" cy="1165244"/>
          </a:xfrm>
          <a:prstGeom prst="rect">
            <a:avLst/>
          </a:prstGeom>
        </p:spPr>
      </p:pic>
    </p:spTree>
    <p:extLst>
      <p:ext uri="{BB962C8B-B14F-4D97-AF65-F5344CB8AC3E}">
        <p14:creationId xmlns:p14="http://schemas.microsoft.com/office/powerpoint/2010/main" val="16626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47" presetClass="entr" presetSubtype="0"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6000"/>
                                  </p:iterate>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3080"/>
                            </p:stCondLst>
                            <p:childTnLst>
                              <p:par>
                                <p:cTn id="28" presetID="53" presetClass="entr" presetSubtype="16"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nodeType="with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nodeType="withEffect">
                                  <p:stCondLst>
                                    <p:cond delay="75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6;p43">
            <a:extLst>
              <a:ext uri="{FF2B5EF4-FFF2-40B4-BE49-F238E27FC236}">
                <a16:creationId xmlns:a16="http://schemas.microsoft.com/office/drawing/2014/main" id="{8F2DFB7D-8E45-D3EF-4FFB-0D7E487D9C57}"/>
              </a:ext>
            </a:extLst>
          </p:cNvPr>
          <p:cNvSpPr txBox="1">
            <a:spLocks/>
          </p:cNvSpPr>
          <p:nvPr/>
        </p:nvSpPr>
        <p:spPr>
          <a:xfrm>
            <a:off x="2646000" y="1174447"/>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vi-VN" dirty="0"/>
              <a:t>02</a:t>
            </a:r>
            <a:endParaRPr lang="en" dirty="0"/>
          </a:p>
        </p:txBody>
      </p:sp>
      <p:sp>
        <p:nvSpPr>
          <p:cNvPr id="5" name="Google Shape;2187;p43">
            <a:extLst>
              <a:ext uri="{FF2B5EF4-FFF2-40B4-BE49-F238E27FC236}">
                <a16:creationId xmlns:a16="http://schemas.microsoft.com/office/drawing/2014/main" id="{E3BCE14C-C81F-0375-B3D8-C55E07C84D39}"/>
              </a:ext>
            </a:extLst>
          </p:cNvPr>
          <p:cNvSpPr txBox="1">
            <a:spLocks/>
          </p:cNvSpPr>
          <p:nvPr/>
        </p:nvSpPr>
        <p:spPr>
          <a:xfrm>
            <a:off x="1146874" y="2970547"/>
            <a:ext cx="6974237"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dirty="0">
                <a:solidFill>
                  <a:srgbClr val="1C4587"/>
                </a:solidFill>
              </a:rPr>
              <a:t>Định Luật Phản Xạ Ánh Sáng</a:t>
            </a:r>
          </a:p>
        </p:txBody>
      </p:sp>
      <p:pic>
        <p:nvPicPr>
          <p:cNvPr id="6" name="Picture 4" descr="Phản xạ gương">
            <a:extLst>
              <a:ext uri="{FF2B5EF4-FFF2-40B4-BE49-F238E27FC236}">
                <a16:creationId xmlns:a16="http://schemas.microsoft.com/office/drawing/2014/main" id="{B6F82F7E-EBE5-E334-C39D-B032A5664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616" y="1312636"/>
            <a:ext cx="1720634" cy="172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23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16250-C60E-72FE-3F9F-B88B045C1C2D}"/>
              </a:ext>
            </a:extLst>
          </p:cNvPr>
          <p:cNvPicPr>
            <a:picLocks noChangeAspect="1"/>
          </p:cNvPicPr>
          <p:nvPr/>
        </p:nvPicPr>
        <p:blipFill>
          <a:blip r:embed="rId2"/>
          <a:stretch>
            <a:fillRect/>
          </a:stretch>
        </p:blipFill>
        <p:spPr>
          <a:xfrm>
            <a:off x="1861036" y="1259571"/>
            <a:ext cx="5297001" cy="3621623"/>
          </a:xfrm>
          <a:prstGeom prst="rect">
            <a:avLst/>
          </a:prstGeom>
        </p:spPr>
      </p:pic>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797214" y="49423"/>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166466" y="24463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578949" y="130230"/>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7457" y="270129"/>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912947"/>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Tree>
    <p:extLst>
      <p:ext uri="{BB962C8B-B14F-4D97-AF65-F5344CB8AC3E}">
        <p14:creationId xmlns:p14="http://schemas.microsoft.com/office/powerpoint/2010/main" val="122620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874CF0-F32C-6CA2-2B36-B5160B06A33E}"/>
              </a:ext>
            </a:extLst>
          </p:cNvPr>
          <p:cNvPicPr>
            <a:picLocks noChangeAspect="1"/>
          </p:cNvPicPr>
          <p:nvPr/>
        </p:nvPicPr>
        <p:blipFill>
          <a:blip r:embed="rId2"/>
          <a:stretch>
            <a:fillRect/>
          </a:stretch>
        </p:blipFill>
        <p:spPr>
          <a:xfrm>
            <a:off x="2312042" y="1071474"/>
            <a:ext cx="4595964" cy="3142316"/>
          </a:xfrm>
          <a:prstGeom prst="rect">
            <a:avLst/>
          </a:prstGeom>
        </p:spPr>
      </p:pic>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674749" y="24932"/>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044001" y="220142"/>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456484" y="105739"/>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992" y="245638"/>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815229"/>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
        <p:nvSpPr>
          <p:cNvPr id="13" name="TextBox 12">
            <a:extLst>
              <a:ext uri="{FF2B5EF4-FFF2-40B4-BE49-F238E27FC236}">
                <a16:creationId xmlns:a16="http://schemas.microsoft.com/office/drawing/2014/main" id="{6D231ABC-2809-EFB5-DFDA-B858E0CE9F84}"/>
              </a:ext>
            </a:extLst>
          </p:cNvPr>
          <p:cNvSpPr txBox="1"/>
          <p:nvPr/>
        </p:nvSpPr>
        <p:spPr>
          <a:xfrm>
            <a:off x="921057" y="423566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Bố</a:t>
            </a:r>
            <a:r>
              <a:rPr lang="en-US" dirty="0">
                <a:solidFill>
                  <a:srgbClr val="073763"/>
                </a:solidFill>
              </a:rPr>
              <a:t> </a:t>
            </a:r>
            <a:r>
              <a:rPr lang="en-US" dirty="0" err="1">
                <a:solidFill>
                  <a:srgbClr val="073763"/>
                </a:solidFill>
              </a:rPr>
              <a:t>trí</a:t>
            </a:r>
            <a:r>
              <a:rPr lang="en-US" dirty="0">
                <a:solidFill>
                  <a:srgbClr val="073763"/>
                </a:solidFill>
              </a:rPr>
              <a:t>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hình</a:t>
            </a:r>
            <a:r>
              <a:rPr lang="en-US" dirty="0">
                <a:solidFill>
                  <a:srgbClr val="073763"/>
                </a:solidFill>
              </a:rPr>
              <a:t> 16.</a:t>
            </a:r>
            <a:r>
              <a:rPr lang="vi-VN" dirty="0">
                <a:solidFill>
                  <a:srgbClr val="073763"/>
                </a:solidFill>
              </a:rPr>
              <a:t>2</a:t>
            </a:r>
            <a:endParaRPr lang="en-US" dirty="0">
              <a:solidFill>
                <a:srgbClr val="073763"/>
              </a:solidFill>
            </a:endParaRPr>
          </a:p>
        </p:txBody>
      </p:sp>
      <p:sp>
        <p:nvSpPr>
          <p:cNvPr id="14" name="Google Shape;2154;p40">
            <a:extLst>
              <a:ext uri="{FF2B5EF4-FFF2-40B4-BE49-F238E27FC236}">
                <a16:creationId xmlns:a16="http://schemas.microsoft.com/office/drawing/2014/main" id="{4A349221-3450-9BD3-DC5E-4A6FF7F33D35}"/>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1:</a:t>
            </a:r>
            <a:endParaRPr lang="vi-VN" sz="2400" dirty="0">
              <a:solidFill>
                <a:srgbClr val="073763"/>
              </a:solidFill>
              <a:latin typeface="#9Slide07 IcielBaliho Script" pitchFamily="2" charset="0"/>
            </a:endParaRPr>
          </a:p>
        </p:txBody>
      </p:sp>
      <p:sp>
        <p:nvSpPr>
          <p:cNvPr id="15" name="TextBox 14">
            <a:extLst>
              <a:ext uri="{FF2B5EF4-FFF2-40B4-BE49-F238E27FC236}">
                <a16:creationId xmlns:a16="http://schemas.microsoft.com/office/drawing/2014/main" id="{5475FCF8-29C1-635F-C7AB-75C923A330E1}"/>
              </a:ext>
            </a:extLst>
          </p:cNvPr>
          <p:cNvSpPr txBox="1"/>
          <p:nvPr/>
        </p:nvSpPr>
        <p:spPr>
          <a:xfrm>
            <a:off x="921057" y="425780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Bật </a:t>
            </a:r>
            <a:r>
              <a:rPr lang="en-US" dirty="0" err="1">
                <a:solidFill>
                  <a:srgbClr val="073763"/>
                </a:solidFill>
              </a:rPr>
              <a:t>đèn</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chiếu</a:t>
            </a:r>
            <a:r>
              <a:rPr lang="en-US" dirty="0">
                <a:solidFill>
                  <a:srgbClr val="073763"/>
                </a:solidFill>
              </a:rPr>
              <a:t> 1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nằm</a:t>
            </a:r>
            <a:r>
              <a:rPr lang="en-US" dirty="0">
                <a:solidFill>
                  <a:srgbClr val="073763"/>
                </a:solidFill>
              </a:rPr>
              <a:t> </a:t>
            </a:r>
            <a:r>
              <a:rPr lang="en-US" dirty="0" err="1">
                <a:solidFill>
                  <a:srgbClr val="073763"/>
                </a:solidFill>
              </a:rPr>
              <a:t>trong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đến</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gương</a:t>
            </a:r>
            <a:endParaRPr lang="en-US" dirty="0">
              <a:solidFill>
                <a:srgbClr val="073763"/>
              </a:solidFill>
            </a:endParaRPr>
          </a:p>
        </p:txBody>
      </p:sp>
      <p:sp>
        <p:nvSpPr>
          <p:cNvPr id="17" name="Google Shape;2154;p40">
            <a:extLst>
              <a:ext uri="{FF2B5EF4-FFF2-40B4-BE49-F238E27FC236}">
                <a16:creationId xmlns:a16="http://schemas.microsoft.com/office/drawing/2014/main" id="{C9E93954-6583-D9F9-4258-0D9224AA4B72}"/>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2:</a:t>
            </a:r>
            <a:endParaRPr lang="vi-VN" sz="2400" dirty="0">
              <a:solidFill>
                <a:srgbClr val="073763"/>
              </a:solidFill>
              <a:latin typeface="#9Slide07 IcielBaliho Script" pitchFamily="2" charset="0"/>
            </a:endParaRPr>
          </a:p>
        </p:txBody>
      </p:sp>
      <p:pic>
        <p:nvPicPr>
          <p:cNvPr id="19" name="Graphic 18" descr="Line arrow Slight curve">
            <a:extLst>
              <a:ext uri="{FF2B5EF4-FFF2-40B4-BE49-F238E27FC236}">
                <a16:creationId xmlns:a16="http://schemas.microsoft.com/office/drawing/2014/main" id="{DDD4614E-DCA3-AFD1-2741-45B87160CC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5565" y="2242646"/>
            <a:ext cx="1045028" cy="653174"/>
          </a:xfrm>
          <a:prstGeom prst="rect">
            <a:avLst/>
          </a:prstGeom>
        </p:spPr>
      </p:pic>
      <p:sp>
        <p:nvSpPr>
          <p:cNvPr id="20" name="TextBox 19">
            <a:extLst>
              <a:ext uri="{FF2B5EF4-FFF2-40B4-BE49-F238E27FC236}">
                <a16:creationId xmlns:a16="http://schemas.microsoft.com/office/drawing/2014/main" id="{2F503399-01E4-8CE0-F01A-D2724A23A6F2}"/>
              </a:ext>
            </a:extLst>
          </p:cNvPr>
          <p:cNvSpPr txBox="1"/>
          <p:nvPr/>
        </p:nvSpPr>
        <p:spPr>
          <a:xfrm>
            <a:off x="921057" y="426849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21" name="Google Shape;2154;p40">
            <a:extLst>
              <a:ext uri="{FF2B5EF4-FFF2-40B4-BE49-F238E27FC236}">
                <a16:creationId xmlns:a16="http://schemas.microsoft.com/office/drawing/2014/main" id="{8A996198-93C5-4A73-1B79-8CF1F558BACC}"/>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3:</a:t>
            </a:r>
            <a:endParaRPr lang="vi-VN" sz="2400" dirty="0">
              <a:solidFill>
                <a:srgbClr val="073763"/>
              </a:solidFill>
              <a:latin typeface="#9Slide07 IcielBaliho Script" pitchFamily="2" charset="0"/>
            </a:endParaRPr>
          </a:p>
        </p:txBody>
      </p:sp>
      <p:sp>
        <p:nvSpPr>
          <p:cNvPr id="22" name="TextBox 21">
            <a:extLst>
              <a:ext uri="{FF2B5EF4-FFF2-40B4-BE49-F238E27FC236}">
                <a16:creationId xmlns:a16="http://schemas.microsoft.com/office/drawing/2014/main" id="{DC484362-48A3-4657-563D-B3BC63B5E658}"/>
              </a:ext>
            </a:extLst>
          </p:cNvPr>
          <p:cNvSpPr txBox="1"/>
          <p:nvPr/>
        </p:nvSpPr>
        <p:spPr>
          <a:xfrm>
            <a:off x="974507" y="427971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Xoay</a:t>
            </a:r>
            <a:r>
              <a:rPr lang="en-US" dirty="0">
                <a:solidFill>
                  <a:srgbClr val="073763"/>
                </a:solidFill>
              </a:rPr>
              <a:t> </a:t>
            </a:r>
            <a:r>
              <a:rPr lang="en-US" dirty="0" err="1">
                <a:solidFill>
                  <a:srgbClr val="073763"/>
                </a:solidFill>
              </a:rPr>
              <a:t>nửa</a:t>
            </a:r>
            <a:r>
              <a:rPr lang="en-US" dirty="0">
                <a:solidFill>
                  <a:srgbClr val="073763"/>
                </a:solidFill>
              </a:rPr>
              <a:t> bên </a:t>
            </a:r>
            <a:r>
              <a:rPr lang="en-US" dirty="0" err="1">
                <a:solidFill>
                  <a:srgbClr val="073763"/>
                </a:solidFill>
              </a:rPr>
              <a:t>phản</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quanh</a:t>
            </a:r>
            <a:r>
              <a:rPr lang="en-US" dirty="0">
                <a:solidFill>
                  <a:srgbClr val="073763"/>
                </a:solidFill>
              </a:rPr>
              <a:t> </a:t>
            </a:r>
            <a:r>
              <a:rPr lang="en-US" dirty="0" err="1">
                <a:solidFill>
                  <a:srgbClr val="073763"/>
                </a:solidFill>
              </a:rPr>
              <a:t>trục</a:t>
            </a:r>
            <a:r>
              <a:rPr lang="en-US" dirty="0">
                <a:solidFill>
                  <a:srgbClr val="073763"/>
                </a:solidFill>
              </a:rPr>
              <a:t> </a:t>
            </a:r>
            <a:r>
              <a:rPr lang="en-US" dirty="0" err="1">
                <a:solidFill>
                  <a:srgbClr val="073763"/>
                </a:solidFill>
              </a:rPr>
              <a:t>thẳng</a:t>
            </a:r>
            <a:r>
              <a:rPr lang="en-US" dirty="0">
                <a:solidFill>
                  <a:srgbClr val="073763"/>
                </a:solidFill>
              </a:rPr>
              <a:t> </a:t>
            </a:r>
            <a:r>
              <a:rPr lang="en-US" dirty="0" err="1">
                <a:solidFill>
                  <a:srgbClr val="073763"/>
                </a:solidFill>
              </a:rPr>
              <a:t>đứng</a:t>
            </a:r>
            <a:r>
              <a:rPr lang="en-US" dirty="0">
                <a:solidFill>
                  <a:srgbClr val="073763"/>
                </a:solidFill>
              </a:rPr>
              <a:t>, </a:t>
            </a:r>
            <a:r>
              <a:rPr lang="en-US" dirty="0" err="1">
                <a:solidFill>
                  <a:srgbClr val="073763"/>
                </a:solidFill>
              </a:rPr>
              <a:t>để</a:t>
            </a:r>
            <a:r>
              <a:rPr lang="en-US" dirty="0">
                <a:solidFill>
                  <a:srgbClr val="073763"/>
                </a:solidFill>
              </a:rPr>
              <a:t> </a:t>
            </a:r>
            <a:r>
              <a:rPr lang="en-US" dirty="0" err="1">
                <a:solidFill>
                  <a:srgbClr val="073763"/>
                </a:solidFill>
              </a:rPr>
              <a:t>nó</a:t>
            </a:r>
            <a:r>
              <a:rPr lang="en-US" dirty="0">
                <a:solidFill>
                  <a:srgbClr val="073763"/>
                </a:solidFill>
              </a:rPr>
              <a:t> </a:t>
            </a:r>
            <a:r>
              <a:rPr lang="en-US" dirty="0" err="1">
                <a:solidFill>
                  <a:srgbClr val="073763"/>
                </a:solidFill>
              </a:rPr>
              <a:t>không</a:t>
            </a:r>
            <a:r>
              <a:rPr lang="en-US" dirty="0">
                <a:solidFill>
                  <a:srgbClr val="073763"/>
                </a:solidFill>
              </a:rPr>
              <a:t> </a:t>
            </a:r>
            <a:r>
              <a:rPr lang="en-US" dirty="0" err="1">
                <a:solidFill>
                  <a:srgbClr val="073763"/>
                </a:solidFill>
              </a:rPr>
              <a:t>cùng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với</a:t>
            </a:r>
            <a:r>
              <a:rPr lang="en-US" dirty="0">
                <a:solidFill>
                  <a:srgbClr val="073763"/>
                </a:solidFill>
              </a:rPr>
              <a:t> </a:t>
            </a:r>
            <a:r>
              <a:rPr lang="en-US" dirty="0" err="1">
                <a:solidFill>
                  <a:srgbClr val="073763"/>
                </a:solidFill>
              </a:rPr>
              <a:t>nửa</a:t>
            </a:r>
            <a:r>
              <a:rPr lang="en-US" dirty="0">
                <a:solidFill>
                  <a:srgbClr val="073763"/>
                </a:solidFill>
              </a:rPr>
              <a:t> kia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endParaRPr lang="en-US" dirty="0">
              <a:solidFill>
                <a:srgbClr val="073763"/>
              </a:solidFill>
            </a:endParaRPr>
          </a:p>
        </p:txBody>
      </p:sp>
      <p:pic>
        <p:nvPicPr>
          <p:cNvPr id="23" name="Graphic 22" descr="Line arrow Slight curve">
            <a:extLst>
              <a:ext uri="{FF2B5EF4-FFF2-40B4-BE49-F238E27FC236}">
                <a16:creationId xmlns:a16="http://schemas.microsoft.com/office/drawing/2014/main" id="{A908E8C0-24A6-949F-380A-32E4F88CAC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074541" y="1918576"/>
            <a:ext cx="1045028" cy="653174"/>
          </a:xfrm>
          <a:prstGeom prst="rect">
            <a:avLst/>
          </a:prstGeom>
        </p:spPr>
      </p:pic>
      <p:sp>
        <p:nvSpPr>
          <p:cNvPr id="24" name="TextBox 23">
            <a:extLst>
              <a:ext uri="{FF2B5EF4-FFF2-40B4-BE49-F238E27FC236}">
                <a16:creationId xmlns:a16="http://schemas.microsoft.com/office/drawing/2014/main" id="{703C063A-31BA-13EB-8404-657155738747}"/>
              </a:ext>
            </a:extLst>
          </p:cNvPr>
          <p:cNvSpPr txBox="1"/>
          <p:nvPr/>
        </p:nvSpPr>
        <p:spPr>
          <a:xfrm>
            <a:off x="1000125" y="4308918"/>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xem</a:t>
            </a:r>
            <a:r>
              <a:rPr lang="en-US" dirty="0">
                <a:solidFill>
                  <a:srgbClr val="073763"/>
                </a:solidFill>
              </a:rPr>
              <a:t> </a:t>
            </a:r>
            <a:r>
              <a:rPr lang="en-US" dirty="0" err="1">
                <a:solidFill>
                  <a:srgbClr val="073763"/>
                </a:solidFill>
              </a:rPr>
              <a:t>còn</a:t>
            </a:r>
            <a:r>
              <a:rPr lang="en-US" dirty="0">
                <a:solidFill>
                  <a:srgbClr val="073763"/>
                </a:solidFill>
              </a:rPr>
              <a:t> </a:t>
            </a:r>
            <a:r>
              <a:rPr lang="en-US" dirty="0" err="1">
                <a:solidFill>
                  <a:srgbClr val="073763"/>
                </a:solidFill>
              </a:rPr>
              <a:t>nhìn</a:t>
            </a:r>
            <a:r>
              <a:rPr lang="en-US" dirty="0">
                <a:solidFill>
                  <a:srgbClr val="073763"/>
                </a:solidFill>
              </a:rPr>
              <a:t> </a:t>
            </a:r>
            <a:r>
              <a:rPr lang="en-US" dirty="0" err="1">
                <a:solidFill>
                  <a:srgbClr val="073763"/>
                </a:solidFill>
              </a:rPr>
              <a:t>thấy</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vi-VN" dirty="0">
                <a:solidFill>
                  <a:srgbClr val="073763"/>
                </a:solidFill>
              </a:rPr>
              <a:t>không?</a:t>
            </a:r>
            <a:endParaRPr lang="en-US" dirty="0">
              <a:solidFill>
                <a:srgbClr val="073763"/>
              </a:solidFill>
            </a:endParaRPr>
          </a:p>
        </p:txBody>
      </p:sp>
      <p:sp>
        <p:nvSpPr>
          <p:cNvPr id="25" name="Google Shape;2154;p40">
            <a:extLst>
              <a:ext uri="{FF2B5EF4-FFF2-40B4-BE49-F238E27FC236}">
                <a16:creationId xmlns:a16="http://schemas.microsoft.com/office/drawing/2014/main" id="{F4EF5F89-0797-8951-F22A-3789D22F45AD}"/>
              </a:ext>
            </a:extLst>
          </p:cNvPr>
          <p:cNvSpPr txBox="1">
            <a:spLocks/>
          </p:cNvSpPr>
          <p:nvPr/>
        </p:nvSpPr>
        <p:spPr>
          <a:xfrm>
            <a:off x="0" y="3624653"/>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4:</a:t>
            </a:r>
            <a:endParaRPr lang="vi-VN" sz="2400" dirty="0">
              <a:solidFill>
                <a:srgbClr val="073763"/>
              </a:solidFill>
              <a:latin typeface="#9Slide07 IcielBaliho Script" pitchFamily="2" charset="0"/>
            </a:endParaRPr>
          </a:p>
        </p:txBody>
      </p:sp>
      <p:sp>
        <p:nvSpPr>
          <p:cNvPr id="26" name="TextBox 25">
            <a:extLst>
              <a:ext uri="{FF2B5EF4-FFF2-40B4-BE49-F238E27FC236}">
                <a16:creationId xmlns:a16="http://schemas.microsoft.com/office/drawing/2014/main" id="{4CDFD48D-09AD-5034-D439-4D1B919FD566}"/>
              </a:ext>
            </a:extLst>
          </p:cNvPr>
          <p:cNvSpPr txBox="1"/>
          <p:nvPr/>
        </p:nvSpPr>
        <p:spPr>
          <a:xfrm>
            <a:off x="309431" y="4254162"/>
            <a:ext cx="8365696"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Lặp</a:t>
            </a:r>
            <a:r>
              <a:rPr lang="en-US" dirty="0">
                <a:solidFill>
                  <a:srgbClr val="073763"/>
                </a:solidFill>
              </a:rPr>
              <a:t> lại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bước</a:t>
            </a:r>
            <a:r>
              <a:rPr lang="en-US" dirty="0">
                <a:solidFill>
                  <a:srgbClr val="073763"/>
                </a:solidFill>
              </a:rPr>
              <a:t> 2, </a:t>
            </a:r>
            <a:r>
              <a:rPr lang="en-US" dirty="0" err="1">
                <a:solidFill>
                  <a:srgbClr val="073763"/>
                </a:solidFill>
              </a:rPr>
              <a:t>lần</a:t>
            </a:r>
            <a:r>
              <a:rPr lang="en-US" dirty="0">
                <a:solidFill>
                  <a:srgbClr val="073763"/>
                </a:solidFill>
              </a:rPr>
              <a:t> </a:t>
            </a:r>
            <a:r>
              <a:rPr lang="en-US" dirty="0" err="1">
                <a:solidFill>
                  <a:srgbClr val="073763"/>
                </a:solidFill>
              </a:rPr>
              <a:t>lượt</a:t>
            </a:r>
            <a:r>
              <a:rPr lang="en-US" dirty="0">
                <a:solidFill>
                  <a:srgbClr val="073763"/>
                </a:solidFill>
              </a:rPr>
              <a:t> </a:t>
            </a:r>
            <a:r>
              <a:rPr lang="en-US" dirty="0" err="1">
                <a:solidFill>
                  <a:srgbClr val="073763"/>
                </a:solidFill>
              </a:rPr>
              <a:t>thay</a:t>
            </a:r>
            <a:r>
              <a:rPr lang="en-US" dirty="0">
                <a:solidFill>
                  <a:srgbClr val="073763"/>
                </a:solidFill>
              </a:rPr>
              <a:t> </a:t>
            </a:r>
            <a:r>
              <a:rPr lang="en-US" dirty="0" err="1">
                <a:solidFill>
                  <a:srgbClr val="073763"/>
                </a:solidFill>
              </a:rPr>
              <a:t>đổi</a:t>
            </a:r>
            <a:r>
              <a:rPr lang="en-US" dirty="0">
                <a:solidFill>
                  <a:srgbClr val="073763"/>
                </a:solidFill>
              </a:rPr>
              <a:t> </a:t>
            </a:r>
            <a:r>
              <a:rPr lang="en-US" dirty="0" err="1">
                <a:solidFill>
                  <a:srgbClr val="073763"/>
                </a:solidFill>
              </a:rPr>
              <a:t>góc</a:t>
            </a:r>
            <a:r>
              <a:rPr lang="en-US" dirty="0">
                <a:solidFill>
                  <a:srgbClr val="073763"/>
                </a:solidFill>
              </a:rPr>
              <a:t> tới, </a:t>
            </a:r>
            <a:r>
              <a:rPr lang="en-US" dirty="0" err="1">
                <a:solidFill>
                  <a:srgbClr val="073763"/>
                </a:solidFill>
              </a:rPr>
              <a:t>đo</a:t>
            </a:r>
            <a:r>
              <a:rPr lang="en-US" dirty="0">
                <a:solidFill>
                  <a:srgbClr val="073763"/>
                </a:solidFill>
              </a:rPr>
              <a:t> </a:t>
            </a:r>
            <a:r>
              <a:rPr lang="en-US" dirty="0" err="1">
                <a:solidFill>
                  <a:srgbClr val="073763"/>
                </a:solidFill>
              </a:rPr>
              <a:t>góc</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Tree>
    <p:extLst>
      <p:ext uri="{BB962C8B-B14F-4D97-AF65-F5344CB8AC3E}">
        <p14:creationId xmlns:p14="http://schemas.microsoft.com/office/powerpoint/2010/main" val="20932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iterate type="lt">
                                    <p:tmPct val="6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iterate type="lt">
                                    <p:tmPct val="0"/>
                                  </p:iterate>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1" fill="hold" grpId="0" nodeType="afterEffect">
                                  <p:stCondLst>
                                    <p:cond delay="0"/>
                                  </p:stCondLst>
                                  <p:iterate type="lt">
                                    <p:tmPct val="6000"/>
                                  </p:iterate>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1" presetClass="entr" presetSubtype="0" fill="hold" nodeType="withEffect">
                                  <p:stCondLst>
                                    <p:cond delay="2500"/>
                                  </p:stCondLst>
                                  <p:childTnLst>
                                    <p:set>
                                      <p:cBhvr>
                                        <p:cTn id="30" dur="1" fill="hold">
                                          <p:stCondLst>
                                            <p:cond delay="0"/>
                                          </p:stCondLst>
                                        </p:cTn>
                                        <p:tgtEl>
                                          <p:spTgt spid="19"/>
                                        </p:tgtEl>
                                        <p:attrNameLst>
                                          <p:attrName>style.visibility</p:attrName>
                                        </p:attrNameLst>
                                      </p:cBhvr>
                                      <p:to>
                                        <p:strVal val="visible"/>
                                      </p:to>
                                    </p:set>
                                  </p:childTnLst>
                                </p:cTn>
                              </p:par>
                              <p:par>
                                <p:cTn id="31" presetID="32" presetClass="emph" presetSubtype="0" repeatCount="5000" fill="hold" nodeType="withEffect">
                                  <p:stCondLst>
                                    <p:cond delay="2500"/>
                                  </p:stCondLst>
                                  <p:childTnLst>
                                    <p:animRot by="120000">
                                      <p:cBhvr>
                                        <p:cTn id="32" dur="30" fill="hold">
                                          <p:stCondLst>
                                            <p:cond delay="0"/>
                                          </p:stCondLst>
                                        </p:cTn>
                                        <p:tgtEl>
                                          <p:spTgt spid="19"/>
                                        </p:tgtEl>
                                        <p:attrNameLst>
                                          <p:attrName>r</p:attrName>
                                        </p:attrNameLst>
                                      </p:cBhvr>
                                    </p:animRot>
                                    <p:animRot by="-240000">
                                      <p:cBhvr>
                                        <p:cTn id="33" dur="60" fill="hold">
                                          <p:stCondLst>
                                            <p:cond delay="60"/>
                                          </p:stCondLst>
                                        </p:cTn>
                                        <p:tgtEl>
                                          <p:spTgt spid="19"/>
                                        </p:tgtEl>
                                        <p:attrNameLst>
                                          <p:attrName>r</p:attrName>
                                        </p:attrNameLst>
                                      </p:cBhvr>
                                    </p:animRot>
                                    <p:animRot by="240000">
                                      <p:cBhvr>
                                        <p:cTn id="34" dur="60" fill="hold">
                                          <p:stCondLst>
                                            <p:cond delay="120"/>
                                          </p:stCondLst>
                                        </p:cTn>
                                        <p:tgtEl>
                                          <p:spTgt spid="19"/>
                                        </p:tgtEl>
                                        <p:attrNameLst>
                                          <p:attrName>r</p:attrName>
                                        </p:attrNameLst>
                                      </p:cBhvr>
                                    </p:animRot>
                                    <p:animRot by="-240000">
                                      <p:cBhvr>
                                        <p:cTn id="35" dur="60" fill="hold">
                                          <p:stCondLst>
                                            <p:cond delay="180"/>
                                          </p:stCondLst>
                                        </p:cTn>
                                        <p:tgtEl>
                                          <p:spTgt spid="19"/>
                                        </p:tgtEl>
                                        <p:attrNameLst>
                                          <p:attrName>r</p:attrName>
                                        </p:attrNameLst>
                                      </p:cBhvr>
                                    </p:animRot>
                                    <p:animRot by="120000">
                                      <p:cBhvr>
                                        <p:cTn id="36" dur="60" fill="hold">
                                          <p:stCondLst>
                                            <p:cond delay="240"/>
                                          </p:stCondLst>
                                        </p:cTn>
                                        <p:tgtEl>
                                          <p:spTgt spid="19"/>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iterate type="lt">
                                    <p:tmPct val="0"/>
                                  </p:iterate>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ntr" presetSubtype="1" fill="hold" grpId="0" nodeType="withEffect">
                                  <p:stCondLst>
                                    <p:cond delay="0"/>
                                  </p:stCondLst>
                                  <p:iterate type="lt">
                                    <p:tmPct val="6000"/>
                                  </p:iterate>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1" nodeType="withEffect">
                                  <p:stCondLst>
                                    <p:cond delay="0"/>
                                  </p:stCondLst>
                                  <p:iterate type="lt">
                                    <p:tmPct val="0"/>
                                  </p:iterate>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0-#ppt_w/2"/>
                                          </p:val>
                                        </p:tav>
                                        <p:tav tm="100000">
                                          <p:val>
                                            <p:strVal val="#ppt_x"/>
                                          </p:val>
                                        </p:tav>
                                      </p:tavLst>
                                    </p:anim>
                                    <p:anim calcmode="lin" valueType="num">
                                      <p:cBhvr additive="base">
                                        <p:cTn id="59" dur="500" fill="hold"/>
                                        <p:tgtEl>
                                          <p:spTgt spid="21"/>
                                        </p:tgtEl>
                                        <p:attrNameLst>
                                          <p:attrName>ppt_y</p:attrName>
                                        </p:attrNameLst>
                                      </p:cBhvr>
                                      <p:tavLst>
                                        <p:tav tm="0">
                                          <p:val>
                                            <p:strVal val="#ppt_y"/>
                                          </p:val>
                                        </p:tav>
                                        <p:tav tm="100000">
                                          <p:val>
                                            <p:strVal val="#ppt_y"/>
                                          </p:val>
                                        </p:tav>
                                      </p:tavLst>
                                    </p:anim>
                                  </p:childTnLst>
                                </p:cTn>
                              </p:par>
                              <p:par>
                                <p:cTn id="60" presetID="22" presetClass="entr" presetSubtype="1" fill="hold" grpId="0" nodeType="withEffect">
                                  <p:stCondLst>
                                    <p:cond delay="500"/>
                                  </p:stCondLst>
                                  <p:iterate type="lt">
                                    <p:tmPct val="6000"/>
                                  </p:iterate>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par>
                                <p:cTn id="63" presetID="1" presetClass="entr" presetSubtype="0" fill="hold" nodeType="withEffect">
                                  <p:stCondLst>
                                    <p:cond delay="200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5000" fill="hold" nodeType="withEffect">
                                  <p:stCondLst>
                                    <p:cond delay="2000"/>
                                  </p:stCondLst>
                                  <p:childTnLst>
                                    <p:animRot by="120000">
                                      <p:cBhvr>
                                        <p:cTn id="66" dur="30" fill="hold">
                                          <p:stCondLst>
                                            <p:cond delay="0"/>
                                          </p:stCondLst>
                                        </p:cTn>
                                        <p:tgtEl>
                                          <p:spTgt spid="23"/>
                                        </p:tgtEl>
                                        <p:attrNameLst>
                                          <p:attrName>r</p:attrName>
                                        </p:attrNameLst>
                                      </p:cBhvr>
                                    </p:animRot>
                                    <p:animRot by="-240000">
                                      <p:cBhvr>
                                        <p:cTn id="67" dur="60" fill="hold">
                                          <p:stCondLst>
                                            <p:cond delay="60"/>
                                          </p:stCondLst>
                                        </p:cTn>
                                        <p:tgtEl>
                                          <p:spTgt spid="23"/>
                                        </p:tgtEl>
                                        <p:attrNameLst>
                                          <p:attrName>r</p:attrName>
                                        </p:attrNameLst>
                                      </p:cBhvr>
                                    </p:animRot>
                                    <p:animRot by="240000">
                                      <p:cBhvr>
                                        <p:cTn id="68" dur="60" fill="hold">
                                          <p:stCondLst>
                                            <p:cond delay="120"/>
                                          </p:stCondLst>
                                        </p:cTn>
                                        <p:tgtEl>
                                          <p:spTgt spid="23"/>
                                        </p:tgtEl>
                                        <p:attrNameLst>
                                          <p:attrName>r</p:attrName>
                                        </p:attrNameLst>
                                      </p:cBhvr>
                                    </p:animRot>
                                    <p:animRot by="-240000">
                                      <p:cBhvr>
                                        <p:cTn id="69" dur="60" fill="hold">
                                          <p:stCondLst>
                                            <p:cond delay="180"/>
                                          </p:stCondLst>
                                        </p:cTn>
                                        <p:tgtEl>
                                          <p:spTgt spid="23"/>
                                        </p:tgtEl>
                                        <p:attrNameLst>
                                          <p:attrName>r</p:attrName>
                                        </p:attrNameLst>
                                      </p:cBhvr>
                                    </p:animRot>
                                    <p:animRot by="120000">
                                      <p:cBhvr>
                                        <p:cTn id="70" dur="60" fill="hold">
                                          <p:stCondLst>
                                            <p:cond delay="240"/>
                                          </p:stCondLst>
                                        </p:cTn>
                                        <p:tgtEl>
                                          <p:spTgt spid="2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iterate type="lt">
                                    <p:tmPct val="0"/>
                                  </p:iterate>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22" presetClass="entr" presetSubtype="1" fill="hold" grpId="0" nodeType="withEffect">
                                  <p:stCondLst>
                                    <p:cond delay="0"/>
                                  </p:stCondLst>
                                  <p:iterate type="lt">
                                    <p:tmPct val="6000"/>
                                  </p:iterate>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2" presetClass="entr" presetSubtype="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0-#ppt_w/2"/>
                                          </p:val>
                                        </p:tav>
                                        <p:tav tm="100000">
                                          <p:val>
                                            <p:strVal val="#ppt_x"/>
                                          </p:val>
                                        </p:tav>
                                      </p:tavLst>
                                    </p:anim>
                                    <p:anim calcmode="lin" valueType="num">
                                      <p:cBhvr additive="base">
                                        <p:cTn id="90" dur="500" fill="hold"/>
                                        <p:tgtEl>
                                          <p:spTgt spid="25"/>
                                        </p:tgtEl>
                                        <p:attrNameLst>
                                          <p:attrName>ppt_y</p:attrName>
                                        </p:attrNameLst>
                                      </p:cBhvr>
                                      <p:tavLst>
                                        <p:tav tm="0">
                                          <p:val>
                                            <p:strVal val="#ppt_y"/>
                                          </p:val>
                                        </p:tav>
                                        <p:tav tm="100000">
                                          <p:val>
                                            <p:strVal val="#ppt_y"/>
                                          </p:val>
                                        </p:tav>
                                      </p:tavLst>
                                    </p:anim>
                                  </p:childTnLst>
                                </p:cTn>
                              </p:par>
                              <p:par>
                                <p:cTn id="91" presetID="22" presetClass="entr" presetSubtype="1" fill="hold" grpId="0" nodeType="withEffect">
                                  <p:stCondLst>
                                    <p:cond delay="500"/>
                                  </p:stCondLst>
                                  <p:iterate type="lt">
                                    <p:tmPct val="6000"/>
                                  </p:iterate>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4" grpId="1" animBg="1"/>
      <p:bldP spid="15" grpId="0"/>
      <p:bldP spid="15" grpId="1"/>
      <p:bldP spid="17" grpId="0" animBg="1"/>
      <p:bldP spid="17" grpId="1" animBg="1"/>
      <p:bldP spid="20" grpId="0"/>
      <p:bldP spid="20" grpId="1"/>
      <p:bldP spid="21" grpId="0" animBg="1"/>
      <p:bldP spid="21" grpId="1" animBg="1"/>
      <p:bldP spid="22" grpId="0"/>
      <p:bldP spid="22" grpId="1"/>
      <p:bldP spid="24" grpId="0"/>
      <p:bldP spid="24" grpId="1"/>
      <p:bldP spid="25" grpId="0" animBg="1"/>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27;p63">
            <a:extLst>
              <a:ext uri="{FF2B5EF4-FFF2-40B4-BE49-F238E27FC236}">
                <a16:creationId xmlns:a16="http://schemas.microsoft.com/office/drawing/2014/main" id="{7859D691-8024-4F1D-F646-1971786230E0}"/>
              </a:ext>
            </a:extLst>
          </p:cNvPr>
          <p:cNvPicPr preferRelativeResize="0"/>
          <p:nvPr/>
        </p:nvPicPr>
        <p:blipFill>
          <a:blip r:embed="rId2">
            <a:alphaModFix amt="52000"/>
          </a:blip>
          <a:stretch>
            <a:fillRect/>
          </a:stretch>
        </p:blipFill>
        <p:spPr>
          <a:xfrm rot="21266960" flipH="1">
            <a:off x="1378605" y="109777"/>
            <a:ext cx="3908077" cy="804714"/>
          </a:xfrm>
          <a:prstGeom prst="rect">
            <a:avLst/>
          </a:prstGeom>
          <a:noFill/>
          <a:ln>
            <a:noFill/>
          </a:ln>
        </p:spPr>
      </p:pic>
      <p:sp>
        <p:nvSpPr>
          <p:cNvPr id="5" name="Google Shape;2154;p40">
            <a:extLst>
              <a:ext uri="{FF2B5EF4-FFF2-40B4-BE49-F238E27FC236}">
                <a16:creationId xmlns:a16="http://schemas.microsoft.com/office/drawing/2014/main" id="{F4393CE9-575F-5018-E4E9-1DFF50139E68}"/>
              </a:ext>
            </a:extLst>
          </p:cNvPr>
          <p:cNvSpPr txBox="1">
            <a:spLocks/>
          </p:cNvSpPr>
          <p:nvPr/>
        </p:nvSpPr>
        <p:spPr>
          <a:xfrm>
            <a:off x="1747858" y="28971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6" name="Google Shape;2193;p44">
            <a:extLst>
              <a:ext uri="{FF2B5EF4-FFF2-40B4-BE49-F238E27FC236}">
                <a16:creationId xmlns:a16="http://schemas.microsoft.com/office/drawing/2014/main" id="{493EAE03-5825-05AF-8ACE-AFBB9E452DDF}"/>
              </a:ext>
            </a:extLst>
          </p:cNvPr>
          <p:cNvPicPr preferRelativeResize="0"/>
          <p:nvPr/>
        </p:nvPicPr>
        <p:blipFill>
          <a:blip r:embed="rId3">
            <a:alphaModFix amt="55000"/>
          </a:blip>
          <a:stretch>
            <a:fillRect/>
          </a:stretch>
        </p:blipFill>
        <p:spPr>
          <a:xfrm>
            <a:off x="1160341" y="175316"/>
            <a:ext cx="764201" cy="642818"/>
          </a:xfrm>
          <a:prstGeom prst="rect">
            <a:avLst/>
          </a:prstGeom>
          <a:noFill/>
          <a:ln>
            <a:noFill/>
          </a:ln>
        </p:spPr>
      </p:pic>
      <p:pic>
        <p:nvPicPr>
          <p:cNvPr id="7" name="Picture 6" descr="Phản xạ gương">
            <a:extLst>
              <a:ext uri="{FF2B5EF4-FFF2-40B4-BE49-F238E27FC236}">
                <a16:creationId xmlns:a16="http://schemas.microsoft.com/office/drawing/2014/main" id="{4C65495A-F3BF-B713-414A-C821782E2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849" y="315215"/>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54;p40">
            <a:extLst>
              <a:ext uri="{FF2B5EF4-FFF2-40B4-BE49-F238E27FC236}">
                <a16:creationId xmlns:a16="http://schemas.microsoft.com/office/drawing/2014/main" id="{0288B2FD-4DF4-6045-8F78-0FD15EDE45BD}"/>
              </a:ext>
            </a:extLst>
          </p:cNvPr>
          <p:cNvSpPr txBox="1">
            <a:spLocks/>
          </p:cNvSpPr>
          <p:nvPr/>
        </p:nvSpPr>
        <p:spPr>
          <a:xfrm>
            <a:off x="0" y="1023598"/>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grpSp>
        <p:nvGrpSpPr>
          <p:cNvPr id="11" name="Group 10">
            <a:extLst>
              <a:ext uri="{FF2B5EF4-FFF2-40B4-BE49-F238E27FC236}">
                <a16:creationId xmlns:a16="http://schemas.microsoft.com/office/drawing/2014/main" id="{04BE51B8-2229-3256-C349-299C30D5CA83}"/>
              </a:ext>
            </a:extLst>
          </p:cNvPr>
          <p:cNvGrpSpPr/>
          <p:nvPr/>
        </p:nvGrpSpPr>
        <p:grpSpPr>
          <a:xfrm>
            <a:off x="3402817" y="1668982"/>
            <a:ext cx="2211115" cy="710172"/>
            <a:chOff x="3402817" y="1414008"/>
            <a:chExt cx="2211115" cy="710172"/>
          </a:xfrm>
        </p:grpSpPr>
        <p:pic>
          <p:nvPicPr>
            <p:cNvPr id="9" name="Google Shape;2601;p56">
              <a:extLst>
                <a:ext uri="{FF2B5EF4-FFF2-40B4-BE49-F238E27FC236}">
                  <a16:creationId xmlns:a16="http://schemas.microsoft.com/office/drawing/2014/main" id="{804D4816-B7AB-312C-130A-6B22FA0E569B}"/>
                </a:ext>
              </a:extLst>
            </p:cNvPr>
            <p:cNvPicPr preferRelativeResize="0"/>
            <p:nvPr/>
          </p:nvPicPr>
          <p:blipFill>
            <a:blip r:embed="rId5">
              <a:alphaModFix amt="52000"/>
            </a:blip>
            <a:stretch>
              <a:fillRect/>
            </a:stretch>
          </p:blipFill>
          <p:spPr>
            <a:xfrm rot="20970475" flipH="1">
              <a:off x="3402817" y="1414008"/>
              <a:ext cx="2211115" cy="710172"/>
            </a:xfrm>
            <a:prstGeom prst="rect">
              <a:avLst/>
            </a:prstGeom>
            <a:noFill/>
            <a:ln>
              <a:noFill/>
            </a:ln>
          </p:spPr>
        </p:pic>
        <p:sp>
          <p:nvSpPr>
            <p:cNvPr id="10" name="Google Shape;2154;p40">
              <a:extLst>
                <a:ext uri="{FF2B5EF4-FFF2-40B4-BE49-F238E27FC236}">
                  <a16:creationId xmlns:a16="http://schemas.microsoft.com/office/drawing/2014/main" id="{DAF92CFC-B043-4176-DB69-BE6B7F463349}"/>
                </a:ext>
              </a:extLst>
            </p:cNvPr>
            <p:cNvSpPr txBox="1">
              <a:spLocks/>
            </p:cNvSpPr>
            <p:nvPr/>
          </p:nvSpPr>
          <p:spPr>
            <a:xfrm>
              <a:off x="3796824" y="1567550"/>
              <a:ext cx="142309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9Slide07 IcielBaliho Script" pitchFamily="2" charset="0"/>
                </a:rPr>
                <a:t>Bảng </a:t>
              </a:r>
              <a:endParaRPr lang="vi-VN" sz="2400" dirty="0">
                <a:latin typeface="#9Slide07 IcielBaliho Script" pitchFamily="2" charset="0"/>
              </a:endParaRPr>
            </a:p>
          </p:txBody>
        </p:sp>
      </p:grpSp>
      <p:graphicFrame>
        <p:nvGraphicFramePr>
          <p:cNvPr id="12" name="Table 12">
            <a:extLst>
              <a:ext uri="{FF2B5EF4-FFF2-40B4-BE49-F238E27FC236}">
                <a16:creationId xmlns:a16="http://schemas.microsoft.com/office/drawing/2014/main" id="{CED3C03D-748F-7175-102E-6EDB880AA327}"/>
              </a:ext>
            </a:extLst>
          </p:cNvPr>
          <p:cNvGraphicFramePr>
            <a:graphicFrameLocks noGrp="1"/>
          </p:cNvGraphicFramePr>
          <p:nvPr>
            <p:extLst>
              <p:ext uri="{D42A27DB-BD31-4B8C-83A1-F6EECF244321}">
                <p14:modId xmlns:p14="http://schemas.microsoft.com/office/powerpoint/2010/main" val="2927430650"/>
              </p:ext>
            </p:extLst>
          </p:nvPr>
        </p:nvGraphicFramePr>
        <p:xfrm>
          <a:off x="457202" y="2621450"/>
          <a:ext cx="8092436" cy="1433928"/>
        </p:xfrm>
        <a:graphic>
          <a:graphicData uri="http://schemas.openxmlformats.org/drawingml/2006/table">
            <a:tbl>
              <a:tblPr firstRow="1" bandRow="1">
                <a:tableStyleId>{63CF3E61-91C9-4547-A14A-DB249C5E4C9B}</a:tableStyleId>
              </a:tblPr>
              <a:tblGrid>
                <a:gridCol w="1799678">
                  <a:extLst>
                    <a:ext uri="{9D8B030D-6E8A-4147-A177-3AD203B41FA5}">
                      <a16:colId xmlns:a16="http://schemas.microsoft.com/office/drawing/2014/main" val="1951702068"/>
                    </a:ext>
                  </a:extLst>
                </a:gridCol>
                <a:gridCol w="1048793">
                  <a:extLst>
                    <a:ext uri="{9D8B030D-6E8A-4147-A177-3AD203B41FA5}">
                      <a16:colId xmlns:a16="http://schemas.microsoft.com/office/drawing/2014/main" val="921769503"/>
                    </a:ext>
                  </a:extLst>
                </a:gridCol>
                <a:gridCol w="1048793">
                  <a:extLst>
                    <a:ext uri="{9D8B030D-6E8A-4147-A177-3AD203B41FA5}">
                      <a16:colId xmlns:a16="http://schemas.microsoft.com/office/drawing/2014/main" val="3923706388"/>
                    </a:ext>
                  </a:extLst>
                </a:gridCol>
                <a:gridCol w="1048793">
                  <a:extLst>
                    <a:ext uri="{9D8B030D-6E8A-4147-A177-3AD203B41FA5}">
                      <a16:colId xmlns:a16="http://schemas.microsoft.com/office/drawing/2014/main" val="3044567934"/>
                    </a:ext>
                  </a:extLst>
                </a:gridCol>
                <a:gridCol w="1048793">
                  <a:extLst>
                    <a:ext uri="{9D8B030D-6E8A-4147-A177-3AD203B41FA5}">
                      <a16:colId xmlns:a16="http://schemas.microsoft.com/office/drawing/2014/main" val="3264601321"/>
                    </a:ext>
                  </a:extLst>
                </a:gridCol>
                <a:gridCol w="1048793">
                  <a:extLst>
                    <a:ext uri="{9D8B030D-6E8A-4147-A177-3AD203B41FA5}">
                      <a16:colId xmlns:a16="http://schemas.microsoft.com/office/drawing/2014/main" val="1978963117"/>
                    </a:ext>
                  </a:extLst>
                </a:gridCol>
                <a:gridCol w="1048793">
                  <a:extLst>
                    <a:ext uri="{9D8B030D-6E8A-4147-A177-3AD203B41FA5}">
                      <a16:colId xmlns:a16="http://schemas.microsoft.com/office/drawing/2014/main" val="29644024"/>
                    </a:ext>
                  </a:extLst>
                </a:gridCol>
              </a:tblGrid>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tới </a:t>
                      </a:r>
                      <a:r>
                        <a:rPr lang="en-US" sz="2000" dirty="0" err="1">
                          <a:latin typeface="#9Slide03 Arima Madurai Black" panose="00000A00000000000000" pitchFamily="2" charset="0"/>
                          <a:cs typeface="#9Slide03 Arima Madurai Black" panose="00000A00000000000000" pitchFamily="2" charset="0"/>
                        </a:rPr>
                        <a:t>i</a:t>
                      </a: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algn="ctr"/>
                      <a:r>
                        <a:rPr lang="en-US" sz="2000" dirty="0">
                          <a:latin typeface="#9Slide03 Arima Madurai Black" panose="00000A00000000000000" pitchFamily="2" charset="0"/>
                          <a:cs typeface="#9Slide03 Arima Madurai Black" panose="00000A00000000000000" pitchFamily="2" charset="0"/>
                        </a:rPr>
                        <a:t>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20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30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40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50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60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extLst>
                  <a:ext uri="{0D108BD9-81ED-4DB2-BD59-A6C34878D82A}">
                    <a16:rowId xmlns:a16="http://schemas.microsoft.com/office/drawing/2014/main" val="2223596340"/>
                  </a:ext>
                </a:extLst>
              </a:tr>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phản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xạ</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i</a:t>
                      </a:r>
                      <a:r>
                        <a:rPr lang="en-US" sz="2000" dirty="0">
                          <a:latin typeface="#9Slide03 Arima Madurai Black" panose="00000A00000000000000" pitchFamily="2" charset="0"/>
                          <a:cs typeface="#9Slide03 Arima Madurai Black" panose="00000A00000000000000" pitchFamily="2" charset="0"/>
                        </a:rPr>
                        <a:t>′</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extLst>
                  <a:ext uri="{0D108BD9-81ED-4DB2-BD59-A6C34878D82A}">
                    <a16:rowId xmlns:a16="http://schemas.microsoft.com/office/drawing/2014/main" val="1421703636"/>
                  </a:ext>
                </a:extLst>
              </a:tr>
            </a:tbl>
          </a:graphicData>
        </a:graphic>
      </p:graphicFrame>
      <p:sp>
        <p:nvSpPr>
          <p:cNvPr id="13" name="TextBox 12">
            <a:extLst>
              <a:ext uri="{FF2B5EF4-FFF2-40B4-BE49-F238E27FC236}">
                <a16:creationId xmlns:a16="http://schemas.microsoft.com/office/drawing/2014/main" id="{A5938BF7-A5E0-01C9-0FF5-6F9BA289460C}"/>
              </a:ext>
            </a:extLst>
          </p:cNvPr>
          <p:cNvSpPr txBox="1"/>
          <p:nvPr/>
        </p:nvSpPr>
        <p:spPr>
          <a:xfrm>
            <a:off x="2500993"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4" name="TextBox 13">
            <a:extLst>
              <a:ext uri="{FF2B5EF4-FFF2-40B4-BE49-F238E27FC236}">
                <a16:creationId xmlns:a16="http://schemas.microsoft.com/office/drawing/2014/main" id="{641266BE-E758-BCAA-7827-56D0431C6F08}"/>
              </a:ext>
            </a:extLst>
          </p:cNvPr>
          <p:cNvSpPr txBox="1"/>
          <p:nvPr/>
        </p:nvSpPr>
        <p:spPr>
          <a:xfrm>
            <a:off x="3492024"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20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5" name="TextBox 14">
            <a:extLst>
              <a:ext uri="{FF2B5EF4-FFF2-40B4-BE49-F238E27FC236}">
                <a16:creationId xmlns:a16="http://schemas.microsoft.com/office/drawing/2014/main" id="{1ADBD9E4-AEDB-0F75-A156-0920AFFA2627}"/>
              </a:ext>
            </a:extLst>
          </p:cNvPr>
          <p:cNvSpPr txBox="1"/>
          <p:nvPr/>
        </p:nvSpPr>
        <p:spPr>
          <a:xfrm>
            <a:off x="4572000"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30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6" name="TextBox 15">
            <a:extLst>
              <a:ext uri="{FF2B5EF4-FFF2-40B4-BE49-F238E27FC236}">
                <a16:creationId xmlns:a16="http://schemas.microsoft.com/office/drawing/2014/main" id="{E4A440BA-E2CF-980C-2D62-E6D61F7A467B}"/>
              </a:ext>
            </a:extLst>
          </p:cNvPr>
          <p:cNvSpPr txBox="1"/>
          <p:nvPr/>
        </p:nvSpPr>
        <p:spPr>
          <a:xfrm>
            <a:off x="5611586"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40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7" name="TextBox 16">
            <a:extLst>
              <a:ext uri="{FF2B5EF4-FFF2-40B4-BE49-F238E27FC236}">
                <a16:creationId xmlns:a16="http://schemas.microsoft.com/office/drawing/2014/main" id="{6FE718A3-DC42-3D74-ABC8-30A6F6B4F822}"/>
              </a:ext>
            </a:extLst>
          </p:cNvPr>
          <p:cNvSpPr txBox="1"/>
          <p:nvPr/>
        </p:nvSpPr>
        <p:spPr>
          <a:xfrm>
            <a:off x="6651172"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50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8" name="TextBox 17">
            <a:extLst>
              <a:ext uri="{FF2B5EF4-FFF2-40B4-BE49-F238E27FC236}">
                <a16:creationId xmlns:a16="http://schemas.microsoft.com/office/drawing/2014/main" id="{A036FD8E-BCD0-6C4D-0771-1EACAC49180E}"/>
              </a:ext>
            </a:extLst>
          </p:cNvPr>
          <p:cNvSpPr txBox="1"/>
          <p:nvPr/>
        </p:nvSpPr>
        <p:spPr>
          <a:xfrm>
            <a:off x="7690758"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60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Tree>
    <p:extLst>
      <p:ext uri="{BB962C8B-B14F-4D97-AF65-F5344CB8AC3E}">
        <p14:creationId xmlns:p14="http://schemas.microsoft.com/office/powerpoint/2010/main" val="164490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54" name="Google Shape;2154;p40"/>
          <p:cNvSpPr txBox="1">
            <a:spLocks noGrp="1"/>
          </p:cNvSpPr>
          <p:nvPr>
            <p:ph type="ctrTitle" idx="7"/>
          </p:nvPr>
        </p:nvSpPr>
        <p:spPr>
          <a:xfrm>
            <a:off x="3410428" y="3733032"/>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Định luật phản xạ ánh sáng</a:t>
            </a:r>
            <a:endParaRPr sz="2800" dirty="0">
              <a:latin typeface="#9Slide07 IcielBaliho Script" pitchFamily="2" charset="0"/>
            </a:endParaRPr>
          </a:p>
        </p:txBody>
      </p:sp>
      <p:sp>
        <p:nvSpPr>
          <p:cNvPr id="2156" name="Google Shape;2156;p40"/>
          <p:cNvSpPr txBox="1">
            <a:spLocks noGrp="1"/>
          </p:cNvSpPr>
          <p:nvPr>
            <p:ph type="ctrTitle" idx="8"/>
          </p:nvPr>
        </p:nvSpPr>
        <p:spPr>
          <a:xfrm>
            <a:off x="6246679" y="3756963"/>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Phản xạ và phản xạ khuếch tán</a:t>
            </a:r>
            <a:endParaRPr sz="2800" dirty="0">
              <a:latin typeface="#9Slide07 IcielBaliho Script" pitchFamily="2" charset="0"/>
            </a:endParaRPr>
          </a:p>
        </p:txBody>
      </p:sp>
      <p:sp>
        <p:nvSpPr>
          <p:cNvPr id="2160" name="Google Shape;2160;p40"/>
          <p:cNvSpPr txBox="1">
            <a:spLocks noGrp="1"/>
          </p:cNvSpPr>
          <p:nvPr>
            <p:ph type="ctrTitle" idx="15"/>
          </p:nvPr>
        </p:nvSpPr>
        <p:spPr>
          <a:xfrm>
            <a:off x="577708" y="3296949"/>
            <a:ext cx="2497177" cy="8466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Hiện tượng phản xạ ánh sáng</a:t>
            </a:r>
            <a:endParaRPr sz="2800" dirty="0">
              <a:latin typeface="#9Slide07 IcielBaliho Script" pitchFamily="2" charset="0"/>
            </a:endParaRPr>
          </a:p>
        </p:txBody>
      </p:sp>
      <p:sp>
        <p:nvSpPr>
          <p:cNvPr id="30" name="Google Shape;2128;p38">
            <a:extLst>
              <a:ext uri="{FF2B5EF4-FFF2-40B4-BE49-F238E27FC236}">
                <a16:creationId xmlns:a16="http://schemas.microsoft.com/office/drawing/2014/main" id="{8F75FCE6-B2E0-BD75-DA49-A90C143013F6}"/>
              </a:ext>
            </a:extLst>
          </p:cNvPr>
          <p:cNvSpPr txBox="1">
            <a:spLocks/>
          </p:cNvSpPr>
          <p:nvPr/>
        </p:nvSpPr>
        <p:spPr>
          <a:xfrm>
            <a:off x="1826298" y="741571"/>
            <a:ext cx="5638864" cy="6249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vi-VN" sz="3600" dirty="0"/>
              <a:t>SỰ PHẢN XẠ ÁNH SÁNG</a:t>
            </a:r>
          </a:p>
        </p:txBody>
      </p:sp>
      <p:pic>
        <p:nvPicPr>
          <p:cNvPr id="58" name="Google Shape;2192;p44">
            <a:extLst>
              <a:ext uri="{FF2B5EF4-FFF2-40B4-BE49-F238E27FC236}">
                <a16:creationId xmlns:a16="http://schemas.microsoft.com/office/drawing/2014/main" id="{D2D0ACC5-9869-1E2E-AA74-46DEEDB43117}"/>
              </a:ext>
            </a:extLst>
          </p:cNvPr>
          <p:cNvPicPr preferRelativeResize="0"/>
          <p:nvPr/>
        </p:nvPicPr>
        <p:blipFill>
          <a:blip r:embed="rId3">
            <a:alphaModFix amt="44000"/>
          </a:blip>
          <a:stretch>
            <a:fillRect/>
          </a:stretch>
        </p:blipFill>
        <p:spPr>
          <a:xfrm>
            <a:off x="1104735" y="1787580"/>
            <a:ext cx="1451371" cy="1220838"/>
          </a:xfrm>
          <a:prstGeom prst="rect">
            <a:avLst/>
          </a:prstGeom>
          <a:noFill/>
          <a:ln>
            <a:noFill/>
          </a:ln>
        </p:spPr>
      </p:pic>
      <p:pic>
        <p:nvPicPr>
          <p:cNvPr id="59" name="Google Shape;2193;p44">
            <a:extLst>
              <a:ext uri="{FF2B5EF4-FFF2-40B4-BE49-F238E27FC236}">
                <a16:creationId xmlns:a16="http://schemas.microsoft.com/office/drawing/2014/main" id="{4216266C-0E53-2F4C-1681-712F199FA6CC}"/>
              </a:ext>
            </a:extLst>
          </p:cNvPr>
          <p:cNvPicPr preferRelativeResize="0"/>
          <p:nvPr/>
        </p:nvPicPr>
        <p:blipFill>
          <a:blip r:embed="rId4">
            <a:alphaModFix amt="55000"/>
          </a:blip>
          <a:stretch>
            <a:fillRect/>
          </a:stretch>
        </p:blipFill>
        <p:spPr>
          <a:xfrm>
            <a:off x="3922099" y="1787580"/>
            <a:ext cx="1451381" cy="1220848"/>
          </a:xfrm>
          <a:prstGeom prst="rect">
            <a:avLst/>
          </a:prstGeom>
          <a:noFill/>
          <a:ln>
            <a:noFill/>
          </a:ln>
        </p:spPr>
      </p:pic>
      <p:pic>
        <p:nvPicPr>
          <p:cNvPr id="60" name="Google Shape;2199;p44">
            <a:extLst>
              <a:ext uri="{FF2B5EF4-FFF2-40B4-BE49-F238E27FC236}">
                <a16:creationId xmlns:a16="http://schemas.microsoft.com/office/drawing/2014/main" id="{43F59B07-17AF-3C92-5398-BE2420C0BCA0}"/>
              </a:ext>
            </a:extLst>
          </p:cNvPr>
          <p:cNvPicPr preferRelativeResize="0"/>
          <p:nvPr/>
        </p:nvPicPr>
        <p:blipFill>
          <a:blip r:embed="rId5">
            <a:alphaModFix amt="68000"/>
          </a:blip>
          <a:stretch>
            <a:fillRect/>
          </a:stretch>
        </p:blipFill>
        <p:spPr>
          <a:xfrm>
            <a:off x="6739472" y="1787580"/>
            <a:ext cx="1451381" cy="1220848"/>
          </a:xfrm>
          <a:prstGeom prst="rect">
            <a:avLst/>
          </a:prstGeom>
          <a:noFill/>
          <a:ln>
            <a:noFill/>
          </a:ln>
        </p:spPr>
      </p:pic>
      <p:pic>
        <p:nvPicPr>
          <p:cNvPr id="1026" name="Picture 2" descr="Phản ánh bản thân">
            <a:extLst>
              <a:ext uri="{FF2B5EF4-FFF2-40B4-BE49-F238E27FC236}">
                <a16:creationId xmlns:a16="http://schemas.microsoft.com/office/drawing/2014/main" id="{0FBC9FAB-2924-F87D-F98E-D5CD4105E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191" y="2088867"/>
            <a:ext cx="722213" cy="722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ản xạ gương">
            <a:extLst>
              <a:ext uri="{FF2B5EF4-FFF2-40B4-BE49-F238E27FC236}">
                <a16:creationId xmlns:a16="http://schemas.microsoft.com/office/drawing/2014/main" id="{927AB5ED-44C8-DFE7-50E9-B5E199C63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0116" y="2053277"/>
            <a:ext cx="757803" cy="757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ự phản xạ">
            <a:extLst>
              <a:ext uri="{FF2B5EF4-FFF2-40B4-BE49-F238E27FC236}">
                <a16:creationId xmlns:a16="http://schemas.microsoft.com/office/drawing/2014/main" id="{D7F8C071-0170-E4B8-B831-74FE5CDE6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8312" y="2069172"/>
            <a:ext cx="713700" cy="71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par>
                                <p:cTn id="14" presetID="47" presetClass="entr" presetSubtype="0" fill="hold" grpId="0" nodeType="withEffect">
                                  <p:stCondLst>
                                    <p:cond delay="500"/>
                                  </p:stCondLst>
                                  <p:childTnLst>
                                    <p:set>
                                      <p:cBhvr>
                                        <p:cTn id="15" dur="1" fill="hold">
                                          <p:stCondLst>
                                            <p:cond delay="0"/>
                                          </p:stCondLst>
                                        </p:cTn>
                                        <p:tgtEl>
                                          <p:spTgt spid="2160"/>
                                        </p:tgtEl>
                                        <p:attrNameLst>
                                          <p:attrName>style.visibility</p:attrName>
                                        </p:attrNameLst>
                                      </p:cBhvr>
                                      <p:to>
                                        <p:strVal val="visible"/>
                                      </p:to>
                                    </p:set>
                                    <p:animEffect transition="in" filter="fade">
                                      <p:cBhvr>
                                        <p:cTn id="16" dur="500"/>
                                        <p:tgtEl>
                                          <p:spTgt spid="2160"/>
                                        </p:tgtEl>
                                      </p:cBhvr>
                                    </p:animEffect>
                                    <p:anim calcmode="lin" valueType="num">
                                      <p:cBhvr>
                                        <p:cTn id="17" dur="500" fill="hold"/>
                                        <p:tgtEl>
                                          <p:spTgt spid="2160"/>
                                        </p:tgtEl>
                                        <p:attrNameLst>
                                          <p:attrName>ppt_x</p:attrName>
                                        </p:attrNameLst>
                                      </p:cBhvr>
                                      <p:tavLst>
                                        <p:tav tm="0">
                                          <p:val>
                                            <p:strVal val="#ppt_x"/>
                                          </p:val>
                                        </p:tav>
                                        <p:tav tm="100000">
                                          <p:val>
                                            <p:strVal val="#ppt_x"/>
                                          </p:val>
                                        </p:tav>
                                      </p:tavLst>
                                    </p:anim>
                                    <p:anim calcmode="lin" valueType="num">
                                      <p:cBhvr>
                                        <p:cTn id="18" dur="500" fill="hold"/>
                                        <p:tgtEl>
                                          <p:spTgt spid="216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childTnLst>
                                </p:cTn>
                              </p:par>
                              <p:par>
                                <p:cTn id="25" presetID="53" presetClass="entr" presetSubtype="16" fill="hold" nodeType="withEffect">
                                  <p:stCondLst>
                                    <p:cond delay="25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500" fill="hold"/>
                                        <p:tgtEl>
                                          <p:spTgt spid="1028"/>
                                        </p:tgtEl>
                                        <p:attrNameLst>
                                          <p:attrName>ppt_w</p:attrName>
                                        </p:attrNameLst>
                                      </p:cBhvr>
                                      <p:tavLst>
                                        <p:tav tm="0">
                                          <p:val>
                                            <p:fltVal val="0"/>
                                          </p:val>
                                        </p:tav>
                                        <p:tav tm="100000">
                                          <p:val>
                                            <p:strVal val="#ppt_w"/>
                                          </p:val>
                                        </p:tav>
                                      </p:tavLst>
                                    </p:anim>
                                    <p:anim calcmode="lin" valueType="num">
                                      <p:cBhvr>
                                        <p:cTn id="28" dur="500" fill="hold"/>
                                        <p:tgtEl>
                                          <p:spTgt spid="1028"/>
                                        </p:tgtEl>
                                        <p:attrNameLst>
                                          <p:attrName>ppt_h</p:attrName>
                                        </p:attrNameLst>
                                      </p:cBhvr>
                                      <p:tavLst>
                                        <p:tav tm="0">
                                          <p:val>
                                            <p:fltVal val="0"/>
                                          </p:val>
                                        </p:tav>
                                        <p:tav tm="100000">
                                          <p:val>
                                            <p:strVal val="#ppt_h"/>
                                          </p:val>
                                        </p:tav>
                                      </p:tavLst>
                                    </p:anim>
                                    <p:animEffect transition="in" filter="fade">
                                      <p:cBhvr>
                                        <p:cTn id="29" dur="500"/>
                                        <p:tgtEl>
                                          <p:spTgt spid="1028"/>
                                        </p:tgtEl>
                                      </p:cBhvr>
                                    </p:animEffect>
                                  </p:childTnLst>
                                </p:cTn>
                              </p:par>
                              <p:par>
                                <p:cTn id="30" presetID="47" presetClass="entr" presetSubtype="0" fill="hold" grpId="0" nodeType="withEffect">
                                  <p:stCondLst>
                                    <p:cond delay="500"/>
                                  </p:stCondLst>
                                  <p:childTnLst>
                                    <p:set>
                                      <p:cBhvr>
                                        <p:cTn id="31" dur="1" fill="hold">
                                          <p:stCondLst>
                                            <p:cond delay="0"/>
                                          </p:stCondLst>
                                        </p:cTn>
                                        <p:tgtEl>
                                          <p:spTgt spid="2154"/>
                                        </p:tgtEl>
                                        <p:attrNameLst>
                                          <p:attrName>style.visibility</p:attrName>
                                        </p:attrNameLst>
                                      </p:cBhvr>
                                      <p:to>
                                        <p:strVal val="visible"/>
                                      </p:to>
                                    </p:set>
                                    <p:animEffect transition="in" filter="fade">
                                      <p:cBhvr>
                                        <p:cTn id="32" dur="500"/>
                                        <p:tgtEl>
                                          <p:spTgt spid="2154"/>
                                        </p:tgtEl>
                                      </p:cBhvr>
                                    </p:animEffect>
                                    <p:anim calcmode="lin" valueType="num">
                                      <p:cBhvr>
                                        <p:cTn id="33" dur="500" fill="hold"/>
                                        <p:tgtEl>
                                          <p:spTgt spid="2154"/>
                                        </p:tgtEl>
                                        <p:attrNameLst>
                                          <p:attrName>ppt_x</p:attrName>
                                        </p:attrNameLst>
                                      </p:cBhvr>
                                      <p:tavLst>
                                        <p:tav tm="0">
                                          <p:val>
                                            <p:strVal val="#ppt_x"/>
                                          </p:val>
                                        </p:tav>
                                        <p:tav tm="100000">
                                          <p:val>
                                            <p:strVal val="#ppt_x"/>
                                          </p:val>
                                        </p:tav>
                                      </p:tavLst>
                                    </p:anim>
                                    <p:anim calcmode="lin" valueType="num">
                                      <p:cBhvr>
                                        <p:cTn id="34" dur="500" fill="hold"/>
                                        <p:tgtEl>
                                          <p:spTgt spid="215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childTnLst>
                                </p:cTn>
                              </p:par>
                              <p:par>
                                <p:cTn id="41" presetID="53" presetClass="entr" presetSubtype="16" fill="hold" nodeType="withEffect">
                                  <p:stCondLst>
                                    <p:cond delay="250"/>
                                  </p:stCondLst>
                                  <p:childTnLst>
                                    <p:set>
                                      <p:cBhvr>
                                        <p:cTn id="42" dur="1" fill="hold">
                                          <p:stCondLst>
                                            <p:cond delay="0"/>
                                          </p:stCondLst>
                                        </p:cTn>
                                        <p:tgtEl>
                                          <p:spTgt spid="1030"/>
                                        </p:tgtEl>
                                        <p:attrNameLst>
                                          <p:attrName>style.visibility</p:attrName>
                                        </p:attrNameLst>
                                      </p:cBhvr>
                                      <p:to>
                                        <p:strVal val="visible"/>
                                      </p:to>
                                    </p:set>
                                    <p:anim calcmode="lin" valueType="num">
                                      <p:cBhvr>
                                        <p:cTn id="43" dur="500" fill="hold"/>
                                        <p:tgtEl>
                                          <p:spTgt spid="1030"/>
                                        </p:tgtEl>
                                        <p:attrNameLst>
                                          <p:attrName>ppt_w</p:attrName>
                                        </p:attrNameLst>
                                      </p:cBhvr>
                                      <p:tavLst>
                                        <p:tav tm="0">
                                          <p:val>
                                            <p:fltVal val="0"/>
                                          </p:val>
                                        </p:tav>
                                        <p:tav tm="100000">
                                          <p:val>
                                            <p:strVal val="#ppt_w"/>
                                          </p:val>
                                        </p:tav>
                                      </p:tavLst>
                                    </p:anim>
                                    <p:anim calcmode="lin" valueType="num">
                                      <p:cBhvr>
                                        <p:cTn id="44" dur="500" fill="hold"/>
                                        <p:tgtEl>
                                          <p:spTgt spid="1030"/>
                                        </p:tgtEl>
                                        <p:attrNameLst>
                                          <p:attrName>ppt_h</p:attrName>
                                        </p:attrNameLst>
                                      </p:cBhvr>
                                      <p:tavLst>
                                        <p:tav tm="0">
                                          <p:val>
                                            <p:fltVal val="0"/>
                                          </p:val>
                                        </p:tav>
                                        <p:tav tm="100000">
                                          <p:val>
                                            <p:strVal val="#ppt_h"/>
                                          </p:val>
                                        </p:tav>
                                      </p:tavLst>
                                    </p:anim>
                                    <p:animEffect transition="in" filter="fade">
                                      <p:cBhvr>
                                        <p:cTn id="45" dur="500"/>
                                        <p:tgtEl>
                                          <p:spTgt spid="1030"/>
                                        </p:tgtEl>
                                      </p:cBhvr>
                                    </p:animEffect>
                                  </p:childTnLst>
                                </p:cTn>
                              </p:par>
                              <p:par>
                                <p:cTn id="46" presetID="47" presetClass="entr" presetSubtype="0" fill="hold" grpId="0" nodeType="withEffect">
                                  <p:stCondLst>
                                    <p:cond delay="500"/>
                                  </p:stCondLst>
                                  <p:childTnLst>
                                    <p:set>
                                      <p:cBhvr>
                                        <p:cTn id="47" dur="1" fill="hold">
                                          <p:stCondLst>
                                            <p:cond delay="0"/>
                                          </p:stCondLst>
                                        </p:cTn>
                                        <p:tgtEl>
                                          <p:spTgt spid="2156"/>
                                        </p:tgtEl>
                                        <p:attrNameLst>
                                          <p:attrName>style.visibility</p:attrName>
                                        </p:attrNameLst>
                                      </p:cBhvr>
                                      <p:to>
                                        <p:strVal val="visible"/>
                                      </p:to>
                                    </p:set>
                                    <p:animEffect transition="in" filter="fade">
                                      <p:cBhvr>
                                        <p:cTn id="48" dur="500"/>
                                        <p:tgtEl>
                                          <p:spTgt spid="2156"/>
                                        </p:tgtEl>
                                      </p:cBhvr>
                                    </p:animEffect>
                                    <p:anim calcmode="lin" valueType="num">
                                      <p:cBhvr>
                                        <p:cTn id="49" dur="500" fill="hold"/>
                                        <p:tgtEl>
                                          <p:spTgt spid="2156"/>
                                        </p:tgtEl>
                                        <p:attrNameLst>
                                          <p:attrName>ppt_x</p:attrName>
                                        </p:attrNameLst>
                                      </p:cBhvr>
                                      <p:tavLst>
                                        <p:tav tm="0">
                                          <p:val>
                                            <p:strVal val="#ppt_x"/>
                                          </p:val>
                                        </p:tav>
                                        <p:tav tm="100000">
                                          <p:val>
                                            <p:strVal val="#ppt_x"/>
                                          </p:val>
                                        </p:tav>
                                      </p:tavLst>
                                    </p:anim>
                                    <p:anim calcmode="lin" valueType="num">
                                      <p:cBhvr>
                                        <p:cTn id="50" dur="500" fill="hold"/>
                                        <p:tgtEl>
                                          <p:spTgt spid="2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 grpId="0"/>
      <p:bldP spid="2156" grpId="0"/>
      <p:bldP spid="21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27607" y="1152412"/>
            <a:ext cx="3879507"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sz="3200" dirty="0" err="1">
                <a:solidFill>
                  <a:srgbClr val="073763"/>
                </a:solidFill>
                <a:latin typeface="#9Slide07 IcielBaliho Script" pitchFamily="2" charset="0"/>
              </a:rPr>
              <a:t>Từ</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kết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quả</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thí</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nghiệm</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hãy</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nêu</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nhận</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xét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về</a:t>
            </a:r>
            <a:r>
              <a:rPr lang="en-US" sz="3200" dirty="0">
                <a:solidFill>
                  <a:srgbClr val="073763"/>
                </a:solidFill>
                <a:latin typeface="#9Slide07 IcielBaliho Script" pitchFamily="2" charset="0"/>
              </a:rPr>
              <a:t>:</a:t>
            </a:r>
          </a:p>
        </p:txBody>
      </p:sp>
      <p:grpSp>
        <p:nvGrpSpPr>
          <p:cNvPr id="12" name="Group 11">
            <a:extLst>
              <a:ext uri="{FF2B5EF4-FFF2-40B4-BE49-F238E27FC236}">
                <a16:creationId xmlns:a16="http://schemas.microsoft.com/office/drawing/2014/main" id="{F1277ED9-C993-EAF5-89EC-1CE91575F4DC}"/>
              </a:ext>
            </a:extLst>
          </p:cNvPr>
          <p:cNvGrpSpPr/>
          <p:nvPr/>
        </p:nvGrpSpPr>
        <p:grpSpPr>
          <a:xfrm>
            <a:off x="4768269" y="2420627"/>
            <a:ext cx="656622" cy="552326"/>
            <a:chOff x="5077116" y="2474257"/>
            <a:chExt cx="656622" cy="552326"/>
          </a:xfrm>
        </p:grpSpPr>
        <p:pic>
          <p:nvPicPr>
            <p:cNvPr id="11" name="Google Shape;2199;p44">
              <a:extLst>
                <a:ext uri="{FF2B5EF4-FFF2-40B4-BE49-F238E27FC236}">
                  <a16:creationId xmlns:a16="http://schemas.microsoft.com/office/drawing/2014/main" id="{4299D9AD-53FE-2D80-BA8A-026A6CB9B243}"/>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0" name="Picture 4" descr="Phản xạ gương">
              <a:extLst>
                <a:ext uri="{FF2B5EF4-FFF2-40B4-BE49-F238E27FC236}">
                  <a16:creationId xmlns:a16="http://schemas.microsoft.com/office/drawing/2014/main" id="{70B991E0-B921-3507-0011-65D4B3F4B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20534A67-BA32-D8D1-DA56-9F160ECA97C8}"/>
              </a:ext>
            </a:extLst>
          </p:cNvPr>
          <p:cNvSpPr txBox="1"/>
          <p:nvPr/>
        </p:nvSpPr>
        <p:spPr>
          <a:xfrm>
            <a:off x="5514832" y="2342564"/>
            <a:ext cx="3235690"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Mặt</a:t>
            </a:r>
            <a:r>
              <a:rPr lang="en-US" dirty="0"/>
              <a:t> </a:t>
            </a:r>
            <a:r>
              <a:rPr lang="en-US" dirty="0" err="1"/>
              <a:t>phẳng</a:t>
            </a:r>
            <a:r>
              <a:rPr lang="en-US" dirty="0"/>
              <a:t> </a:t>
            </a:r>
            <a:r>
              <a:rPr lang="en-US" dirty="0" err="1"/>
              <a:t>chứa</a:t>
            </a:r>
            <a:r>
              <a:rPr lang="en-US" dirty="0"/>
              <a:t> </a:t>
            </a:r>
            <a:r>
              <a:rPr lang="en-US" dirty="0" err="1"/>
              <a:t>tia</a:t>
            </a:r>
            <a:r>
              <a:rPr lang="en-US" dirty="0"/>
              <a:t> </a:t>
            </a:r>
            <a:r>
              <a:rPr lang="en-US" dirty="0" err="1"/>
              <a:t>sáng</a:t>
            </a:r>
            <a:r>
              <a:rPr lang="en-US" dirty="0"/>
              <a:t> </a:t>
            </a:r>
            <a:r>
              <a:rPr lang="en-US" dirty="0" err="1"/>
              <a:t>phản</a:t>
            </a:r>
            <a:r>
              <a:rPr lang="en-US" dirty="0"/>
              <a:t> </a:t>
            </a:r>
            <a:r>
              <a:rPr lang="en-US" dirty="0" err="1"/>
              <a:t>xạ</a:t>
            </a:r>
            <a:r>
              <a:rPr lang="en-US" dirty="0"/>
              <a:t>.</a:t>
            </a:r>
          </a:p>
        </p:txBody>
      </p:sp>
      <p:grpSp>
        <p:nvGrpSpPr>
          <p:cNvPr id="14" name="Group 13">
            <a:extLst>
              <a:ext uri="{FF2B5EF4-FFF2-40B4-BE49-F238E27FC236}">
                <a16:creationId xmlns:a16="http://schemas.microsoft.com/office/drawing/2014/main" id="{11DB072C-AC68-DF40-D7F9-CD545F48FC04}"/>
              </a:ext>
            </a:extLst>
          </p:cNvPr>
          <p:cNvGrpSpPr/>
          <p:nvPr/>
        </p:nvGrpSpPr>
        <p:grpSpPr>
          <a:xfrm>
            <a:off x="4768269" y="3547387"/>
            <a:ext cx="656622" cy="552326"/>
            <a:chOff x="5077116" y="2474257"/>
            <a:chExt cx="656622" cy="552326"/>
          </a:xfrm>
        </p:grpSpPr>
        <p:pic>
          <p:nvPicPr>
            <p:cNvPr id="15" name="Google Shape;2199;p44">
              <a:extLst>
                <a:ext uri="{FF2B5EF4-FFF2-40B4-BE49-F238E27FC236}">
                  <a16:creationId xmlns:a16="http://schemas.microsoft.com/office/drawing/2014/main" id="{BB3B2650-33D6-191E-514A-35E1E4C5F808}"/>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6" name="Picture 4" descr="Phản xạ gương">
              <a:extLst>
                <a:ext uri="{FF2B5EF4-FFF2-40B4-BE49-F238E27FC236}">
                  <a16:creationId xmlns:a16="http://schemas.microsoft.com/office/drawing/2014/main" id="{6134BD0F-809A-1F3A-81A9-2C1FBD83F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8B2EC1B3-0C10-9164-F991-BB22FD5643F6}"/>
              </a:ext>
            </a:extLst>
          </p:cNvPr>
          <p:cNvSpPr txBox="1"/>
          <p:nvPr/>
        </p:nvSpPr>
        <p:spPr>
          <a:xfrm>
            <a:off x="5514831" y="3469324"/>
            <a:ext cx="3374335"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Mối</a:t>
            </a:r>
            <a:r>
              <a:rPr lang="en-US" dirty="0"/>
              <a:t> </a:t>
            </a:r>
            <a:r>
              <a:rPr lang="en-US" dirty="0" err="1"/>
              <a:t>liên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phản</a:t>
            </a:r>
            <a:r>
              <a:rPr lang="en-US" dirty="0"/>
              <a:t> </a:t>
            </a:r>
            <a:r>
              <a:rPr lang="en-US" dirty="0" err="1"/>
              <a:t>xạ</a:t>
            </a:r>
            <a:r>
              <a:rPr lang="en-US" dirty="0"/>
              <a:t> </a:t>
            </a:r>
            <a:r>
              <a:rPr lang="en-US" dirty="0" err="1"/>
              <a:t>i</a:t>
            </a:r>
            <a:r>
              <a:rPr lang="en-US" dirty="0"/>
              <a:t>’ </a:t>
            </a:r>
            <a:r>
              <a:rPr lang="en-US" dirty="0" err="1"/>
              <a:t>và</a:t>
            </a:r>
            <a:r>
              <a:rPr lang="en-US" dirty="0"/>
              <a:t> </a:t>
            </a:r>
            <a:r>
              <a:rPr lang="en-US" dirty="0" err="1"/>
              <a:t>góc</a:t>
            </a:r>
            <a:r>
              <a:rPr lang="en-US" dirty="0"/>
              <a:t> tới </a:t>
            </a:r>
            <a:r>
              <a:rPr lang="en-US" dirty="0" err="1"/>
              <a:t>i</a:t>
            </a:r>
            <a:r>
              <a:rPr lang="en-US" dirty="0"/>
              <a:t>.</a:t>
            </a:r>
          </a:p>
        </p:txBody>
      </p:sp>
    </p:spTree>
    <p:extLst>
      <p:ext uri="{BB962C8B-B14F-4D97-AF65-F5344CB8AC3E}">
        <p14:creationId xmlns:p14="http://schemas.microsoft.com/office/powerpoint/2010/main" val="5904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2196" y="1701696"/>
            <a:ext cx="3441804" cy="3441804"/>
          </a:xfrm>
          <a:prstGeom prst="rect">
            <a:avLst/>
          </a:prstGeom>
        </p:spPr>
      </p:pic>
      <p:grpSp>
        <p:nvGrpSpPr>
          <p:cNvPr id="5" name="Group 4">
            <a:extLst>
              <a:ext uri="{FF2B5EF4-FFF2-40B4-BE49-F238E27FC236}">
                <a16:creationId xmlns:a16="http://schemas.microsoft.com/office/drawing/2014/main" id="{2C23762A-E3F4-2766-1370-917720692E82}"/>
              </a:ext>
            </a:extLst>
          </p:cNvPr>
          <p:cNvGrpSpPr/>
          <p:nvPr/>
        </p:nvGrpSpPr>
        <p:grpSpPr>
          <a:xfrm>
            <a:off x="293705" y="704254"/>
            <a:ext cx="656622" cy="552326"/>
            <a:chOff x="5077116" y="2474257"/>
            <a:chExt cx="656622" cy="552326"/>
          </a:xfrm>
        </p:grpSpPr>
        <p:pic>
          <p:nvPicPr>
            <p:cNvPr id="6" name="Google Shape;2199;p44">
              <a:extLst>
                <a:ext uri="{FF2B5EF4-FFF2-40B4-BE49-F238E27FC236}">
                  <a16:creationId xmlns:a16="http://schemas.microsoft.com/office/drawing/2014/main" id="{2CE56815-11E0-7C25-3018-C85EB9B47FDA}"/>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7" name="Picture 4" descr="Phản xạ gương">
              <a:extLst>
                <a:ext uri="{FF2B5EF4-FFF2-40B4-BE49-F238E27FC236}">
                  <a16:creationId xmlns:a16="http://schemas.microsoft.com/office/drawing/2014/main" id="{3C44428D-3864-1094-5E0F-11676EF53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6EF0F28C-2549-A181-1948-16ADF40EDB2A}"/>
              </a:ext>
            </a:extLst>
          </p:cNvPr>
          <p:cNvSpPr txBox="1"/>
          <p:nvPr/>
        </p:nvSpPr>
        <p:spPr>
          <a:xfrm>
            <a:off x="1081715" y="704254"/>
            <a:ext cx="7645136"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vi-VN" sz="2400" dirty="0">
                <a:latin typeface="#9Slide03 Arima Madurai Black" panose="00000A00000000000000" pitchFamily="2" charset="0"/>
              </a:rPr>
              <a:t>Mặt phẳng chứa tia sáng phản xạ </a:t>
            </a:r>
            <a:r>
              <a:rPr lang="en-US" sz="2400" dirty="0" err="1">
                <a:latin typeface="#9Slide03 Arima Madurai Black" panose="00000A00000000000000" pitchFamily="2" charset="0"/>
              </a:rPr>
              <a:t>cùng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nằm</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trong</a:t>
            </a:r>
            <a:r>
              <a:rPr lang="en-US" sz="2400" dirty="0">
                <a:latin typeface="#9Slide03 Arima Madurai Black" panose="00000A00000000000000" pitchFamily="2" charset="0"/>
              </a:rPr>
              <a:t> </a:t>
            </a:r>
            <a:r>
              <a:rPr lang="vi-VN" sz="2400" dirty="0">
                <a:latin typeface="#9Slide03 Arima Madurai Black" panose="00000A00000000000000" pitchFamily="2" charset="0"/>
              </a:rPr>
              <a:t>mặt phẳng chứa tia sáng tới và đường pháp tuyến</a:t>
            </a:r>
            <a:endParaRPr lang="en-US" sz="2400" dirty="0">
              <a:latin typeface="#9Slide03 Arima Madurai Black" panose="00000A00000000000000" pitchFamily="2" charset="0"/>
            </a:endParaRPr>
          </a:p>
        </p:txBody>
      </p:sp>
      <p:grpSp>
        <p:nvGrpSpPr>
          <p:cNvPr id="16" name="Group 15">
            <a:extLst>
              <a:ext uri="{FF2B5EF4-FFF2-40B4-BE49-F238E27FC236}">
                <a16:creationId xmlns:a16="http://schemas.microsoft.com/office/drawing/2014/main" id="{BB853A1D-49B1-7DD4-BB4F-DDA3B43F0E0E}"/>
              </a:ext>
            </a:extLst>
          </p:cNvPr>
          <p:cNvGrpSpPr/>
          <p:nvPr/>
        </p:nvGrpSpPr>
        <p:grpSpPr>
          <a:xfrm>
            <a:off x="2308979" y="1431142"/>
            <a:ext cx="3598904" cy="2556442"/>
            <a:chOff x="2308979" y="1327449"/>
            <a:chExt cx="3598904" cy="2556442"/>
          </a:xfrm>
        </p:grpSpPr>
        <p:pic>
          <p:nvPicPr>
            <p:cNvPr id="3" name="Picture 2">
              <a:extLst>
                <a:ext uri="{FF2B5EF4-FFF2-40B4-BE49-F238E27FC236}">
                  <a16:creationId xmlns:a16="http://schemas.microsoft.com/office/drawing/2014/main" id="{992C61CA-F198-1A78-21CA-0CFFE95A6EAA}"/>
                </a:ext>
              </a:extLst>
            </p:cNvPr>
            <p:cNvPicPr>
              <a:picLocks noChangeAspect="1"/>
            </p:cNvPicPr>
            <p:nvPr/>
          </p:nvPicPr>
          <p:blipFill>
            <a:blip r:embed="rId6"/>
            <a:stretch>
              <a:fillRect/>
            </a:stretch>
          </p:blipFill>
          <p:spPr>
            <a:xfrm>
              <a:off x="2308979" y="1327449"/>
              <a:ext cx="3598904" cy="2460614"/>
            </a:xfrm>
            <a:prstGeom prst="rect">
              <a:avLst/>
            </a:prstGeom>
          </p:spPr>
        </p:pic>
        <p:sp>
          <p:nvSpPr>
            <p:cNvPr id="11" name="Google Shape;2154;p40">
              <a:extLst>
                <a:ext uri="{FF2B5EF4-FFF2-40B4-BE49-F238E27FC236}">
                  <a16:creationId xmlns:a16="http://schemas.microsoft.com/office/drawing/2014/main" id="{43D15D1D-339A-7F25-D547-F62F9627AEB3}"/>
                </a:ext>
              </a:extLst>
            </p:cNvPr>
            <p:cNvSpPr txBox="1">
              <a:spLocks/>
            </p:cNvSpPr>
            <p:nvPr/>
          </p:nvSpPr>
          <p:spPr>
            <a:xfrm>
              <a:off x="3470937" y="3545684"/>
              <a:ext cx="1386587" cy="33820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latin typeface="#9Slide07 IcielBaliho Script" pitchFamily="2" charset="0"/>
                </a:rPr>
                <a:t>Hình</a:t>
              </a:r>
              <a:r>
                <a:rPr lang="en-US" sz="2000" dirty="0">
                  <a:latin typeface="#9Slide07 IcielBaliho Script" pitchFamily="2" charset="0"/>
                </a:rPr>
                <a:t> 16.</a:t>
              </a:r>
              <a:r>
                <a:rPr lang="vi-VN" sz="2000" dirty="0">
                  <a:latin typeface="#9Slide07 IcielBaliho Script" pitchFamily="2" charset="0"/>
                </a:rPr>
                <a:t>2</a:t>
              </a:r>
            </a:p>
          </p:txBody>
        </p:sp>
      </p:grpSp>
      <p:grpSp>
        <p:nvGrpSpPr>
          <p:cNvPr id="12" name="Group 11">
            <a:extLst>
              <a:ext uri="{FF2B5EF4-FFF2-40B4-BE49-F238E27FC236}">
                <a16:creationId xmlns:a16="http://schemas.microsoft.com/office/drawing/2014/main" id="{9D998DD2-9668-BC83-EC79-C188B011C724}"/>
              </a:ext>
            </a:extLst>
          </p:cNvPr>
          <p:cNvGrpSpPr/>
          <p:nvPr/>
        </p:nvGrpSpPr>
        <p:grpSpPr>
          <a:xfrm>
            <a:off x="348669" y="3923340"/>
            <a:ext cx="656622" cy="552326"/>
            <a:chOff x="5077116" y="2474257"/>
            <a:chExt cx="656622" cy="552326"/>
          </a:xfrm>
        </p:grpSpPr>
        <p:pic>
          <p:nvPicPr>
            <p:cNvPr id="13" name="Google Shape;2199;p44">
              <a:extLst>
                <a:ext uri="{FF2B5EF4-FFF2-40B4-BE49-F238E27FC236}">
                  <a16:creationId xmlns:a16="http://schemas.microsoft.com/office/drawing/2014/main" id="{D7198D27-3FF0-56BC-F071-2C703C0E50A1}"/>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4" name="Picture 4" descr="Phản xạ gương">
              <a:extLst>
                <a:ext uri="{FF2B5EF4-FFF2-40B4-BE49-F238E27FC236}">
                  <a16:creationId xmlns:a16="http://schemas.microsoft.com/office/drawing/2014/main" id="{00286B35-7ECF-1249-B7A2-E0539F3F5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8C2C8E-54BA-03DC-97B4-BA8F255909D5}"/>
              </a:ext>
            </a:extLst>
          </p:cNvPr>
          <p:cNvSpPr txBox="1"/>
          <p:nvPr/>
        </p:nvSpPr>
        <p:spPr>
          <a:xfrm>
            <a:off x="1136679" y="3923340"/>
            <a:ext cx="7257813"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400" dirty="0" err="1">
                <a:latin typeface="#9Slide03 Arima Madurai Black" panose="00000A00000000000000" pitchFamily="2" charset="0"/>
              </a:rPr>
              <a:t>Góc</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phản</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xạ</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bằng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góc</a:t>
            </a:r>
            <a:r>
              <a:rPr lang="en-US" sz="2400" dirty="0">
                <a:latin typeface="#9Slide03 Arima Madurai Black" panose="00000A00000000000000" pitchFamily="2" charset="0"/>
              </a:rPr>
              <a:t> tới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 =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a:t>
            </a:r>
          </a:p>
        </p:txBody>
      </p:sp>
    </p:spTree>
    <p:extLst>
      <p:ext uri="{BB962C8B-B14F-4D97-AF65-F5344CB8AC3E}">
        <p14:creationId xmlns:p14="http://schemas.microsoft.com/office/powerpoint/2010/main" val="26034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6000"/>
                                  </p:iterate>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B61AAB-36B2-521C-D059-D9E4ABC1ECE2}"/>
              </a:ext>
            </a:extLst>
          </p:cNvPr>
          <p:cNvPicPr>
            <a:picLocks noChangeAspect="1"/>
          </p:cNvPicPr>
          <p:nvPr/>
        </p:nvPicPr>
        <p:blipFill rotWithShape="1">
          <a:blip r:embed="rId2"/>
          <a:srcRect l="6937"/>
          <a:stretch/>
        </p:blipFill>
        <p:spPr>
          <a:xfrm>
            <a:off x="2688486" y="2697494"/>
            <a:ext cx="3081177" cy="1943836"/>
          </a:xfrm>
          <a:prstGeom prst="rect">
            <a:avLst/>
          </a:prstGeom>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434715" y="1041816"/>
            <a:ext cx="7517568" cy="3599514"/>
          </a:xfrm>
          <a:prstGeom prst="snip2DiagRect">
            <a:avLst>
              <a:gd name="adj1" fmla="val 27027"/>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347894" y="1329387"/>
            <a:ext cx="1545644" cy="3770026"/>
          </a:xfrm>
          <a:prstGeom prst="rect">
            <a:avLst/>
          </a:prstGeom>
        </p:spPr>
      </p:pic>
      <p:pic>
        <p:nvPicPr>
          <p:cNvPr id="13" name="Google Shape;2727;p63">
            <a:extLst>
              <a:ext uri="{FF2B5EF4-FFF2-40B4-BE49-F238E27FC236}">
                <a16:creationId xmlns:a16="http://schemas.microsoft.com/office/drawing/2014/main" id="{8CDBD28B-29E3-80AA-A5B2-2CB569A0E49B}"/>
              </a:ext>
            </a:extLst>
          </p:cNvPr>
          <p:cNvPicPr preferRelativeResize="0"/>
          <p:nvPr/>
        </p:nvPicPr>
        <p:blipFill>
          <a:blip r:embed="rId5">
            <a:alphaModFix amt="52000"/>
          </a:blip>
          <a:stretch>
            <a:fillRect/>
          </a:stretch>
        </p:blipFill>
        <p:spPr>
          <a:xfrm rot="21266960" flipH="1">
            <a:off x="814210" y="709531"/>
            <a:ext cx="3908077" cy="804714"/>
          </a:xfrm>
          <a:prstGeom prst="rect">
            <a:avLst/>
          </a:prstGeom>
          <a:noFill/>
          <a:ln>
            <a:noFill/>
          </a:ln>
        </p:spPr>
      </p:pic>
      <p:sp>
        <p:nvSpPr>
          <p:cNvPr id="15" name="Google Shape;2154;p40">
            <a:extLst>
              <a:ext uri="{FF2B5EF4-FFF2-40B4-BE49-F238E27FC236}">
                <a16:creationId xmlns:a16="http://schemas.microsoft.com/office/drawing/2014/main" id="{E31A66DD-B864-6D8A-C1C3-180267C91514}"/>
              </a:ext>
            </a:extLst>
          </p:cNvPr>
          <p:cNvSpPr txBox="1">
            <a:spLocks/>
          </p:cNvSpPr>
          <p:nvPr/>
        </p:nvSpPr>
        <p:spPr>
          <a:xfrm>
            <a:off x="1097181" y="90978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17" name="Google Shape;2193;p44">
            <a:extLst>
              <a:ext uri="{FF2B5EF4-FFF2-40B4-BE49-F238E27FC236}">
                <a16:creationId xmlns:a16="http://schemas.microsoft.com/office/drawing/2014/main" id="{E82A4D61-22AA-6703-6CB2-7148DD8EA824}"/>
              </a:ext>
            </a:extLst>
          </p:cNvPr>
          <p:cNvPicPr preferRelativeResize="0"/>
          <p:nvPr/>
        </p:nvPicPr>
        <p:blipFill>
          <a:blip r:embed="rId6">
            <a:alphaModFix amt="55000"/>
          </a:blip>
          <a:stretch>
            <a:fillRect/>
          </a:stretch>
        </p:blipFill>
        <p:spPr>
          <a:xfrm>
            <a:off x="539644" y="790479"/>
            <a:ext cx="764201" cy="642818"/>
          </a:xfrm>
          <a:prstGeom prst="rect">
            <a:avLst/>
          </a:prstGeom>
          <a:noFill/>
          <a:ln>
            <a:noFill/>
          </a:ln>
        </p:spPr>
      </p:pic>
      <p:pic>
        <p:nvPicPr>
          <p:cNvPr id="19" name="Picture 18" descr="Phản xạ gương">
            <a:extLst>
              <a:ext uri="{FF2B5EF4-FFF2-40B4-BE49-F238E27FC236}">
                <a16:creationId xmlns:a16="http://schemas.microsoft.com/office/drawing/2014/main" id="{A5CF1A7F-805B-5F47-418C-E19F8F9C2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52" y="930378"/>
            <a:ext cx="399009" cy="39900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5B14410-6ACF-F714-E75E-7B80F081D8BE}"/>
              </a:ext>
            </a:extLst>
          </p:cNvPr>
          <p:cNvGrpSpPr/>
          <p:nvPr/>
        </p:nvGrpSpPr>
        <p:grpSpPr>
          <a:xfrm>
            <a:off x="1259057" y="1653021"/>
            <a:ext cx="590391" cy="496615"/>
            <a:chOff x="5077116" y="2474257"/>
            <a:chExt cx="656622" cy="552326"/>
          </a:xfrm>
        </p:grpSpPr>
        <p:pic>
          <p:nvPicPr>
            <p:cNvPr id="25" name="Google Shape;2199;p44">
              <a:extLst>
                <a:ext uri="{FF2B5EF4-FFF2-40B4-BE49-F238E27FC236}">
                  <a16:creationId xmlns:a16="http://schemas.microsoft.com/office/drawing/2014/main" id="{630F00C5-F5CA-B5BB-EE4C-5FA07B0D1233}"/>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26" name="Picture 4" descr="Phản xạ gương">
              <a:extLst>
                <a:ext uri="{FF2B5EF4-FFF2-40B4-BE49-F238E27FC236}">
                  <a16:creationId xmlns:a16="http://schemas.microsoft.com/office/drawing/2014/main" id="{9E12966C-81B4-A554-8714-92F55948ED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2544D766-4F7E-D7AC-F352-88BD83C5C16F}"/>
              </a:ext>
            </a:extLst>
          </p:cNvPr>
          <p:cNvSpPr txBox="1"/>
          <p:nvPr/>
        </p:nvSpPr>
        <p:spPr>
          <a:xfrm>
            <a:off x="1972144" y="1719725"/>
            <a:ext cx="4577019"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a:latin typeface="#9Slide03 Arima Madurai Black" panose="00000A00000000000000" pitchFamily="2" charset="0"/>
              </a:rPr>
              <a:t>Tia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nằm</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trong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phẳng</a:t>
            </a:r>
            <a:r>
              <a:rPr lang="en-US" sz="2000" dirty="0">
                <a:latin typeface="#9Slide03 Arima Madurai Black" panose="00000A00000000000000" pitchFamily="2" charset="0"/>
              </a:rPr>
              <a:t> tới</a:t>
            </a:r>
          </a:p>
        </p:txBody>
      </p:sp>
      <p:grpSp>
        <p:nvGrpSpPr>
          <p:cNvPr id="28" name="Group 27">
            <a:extLst>
              <a:ext uri="{FF2B5EF4-FFF2-40B4-BE49-F238E27FC236}">
                <a16:creationId xmlns:a16="http://schemas.microsoft.com/office/drawing/2014/main" id="{C3CF726B-8374-01E4-A995-2C0B8BC1D3F2}"/>
              </a:ext>
            </a:extLst>
          </p:cNvPr>
          <p:cNvGrpSpPr/>
          <p:nvPr/>
        </p:nvGrpSpPr>
        <p:grpSpPr>
          <a:xfrm>
            <a:off x="1273755" y="2267967"/>
            <a:ext cx="590391" cy="496615"/>
            <a:chOff x="5077116" y="2474257"/>
            <a:chExt cx="656622" cy="552326"/>
          </a:xfrm>
        </p:grpSpPr>
        <p:pic>
          <p:nvPicPr>
            <p:cNvPr id="29" name="Google Shape;2199;p44">
              <a:extLst>
                <a:ext uri="{FF2B5EF4-FFF2-40B4-BE49-F238E27FC236}">
                  <a16:creationId xmlns:a16="http://schemas.microsoft.com/office/drawing/2014/main" id="{26D78A08-2AD1-F18C-6971-1D243F06591F}"/>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30" name="Picture 4" descr="Phản xạ gương">
              <a:extLst>
                <a:ext uri="{FF2B5EF4-FFF2-40B4-BE49-F238E27FC236}">
                  <a16:creationId xmlns:a16="http://schemas.microsoft.com/office/drawing/2014/main" id="{25FA7555-A1E3-A17D-ED97-9B6A4A8BB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783CC315-41CB-ED66-A189-028AE9A34E07}"/>
              </a:ext>
            </a:extLst>
          </p:cNvPr>
          <p:cNvSpPr txBox="1"/>
          <p:nvPr/>
        </p:nvSpPr>
        <p:spPr>
          <a:xfrm>
            <a:off x="1986843" y="2334671"/>
            <a:ext cx="4143756"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err="1">
                <a:latin typeface="#9Slide03 Arima Madurai Black" panose="00000A00000000000000" pitchFamily="2" charset="0"/>
              </a:rPr>
              <a:t>Góc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bằng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góc</a:t>
            </a:r>
            <a:r>
              <a:rPr lang="en-US" sz="2000" dirty="0">
                <a:latin typeface="#9Slide03 Arima Madurai Black" panose="00000A00000000000000" pitchFamily="2" charset="0"/>
              </a:rPr>
              <a:t> tới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a:t>
            </a:r>
          </a:p>
        </p:txBody>
      </p:sp>
    </p:spTree>
    <p:extLst>
      <p:ext uri="{BB962C8B-B14F-4D97-AF65-F5344CB8AC3E}">
        <p14:creationId xmlns:p14="http://schemas.microsoft.com/office/powerpoint/2010/main" val="35099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6000"/>
                                  </p:iterate>
                                  <p:childTnLst>
                                    <p:set>
                                      <p:cBhvr>
                                        <p:cTn id="23" dur="1" fill="hold">
                                          <p:stCondLst>
                                            <p:cond delay="0"/>
                                          </p:stCondLst>
                                        </p:cTn>
                                        <p:tgtEl>
                                          <p:spTgt spid="31"/>
                                        </p:tgtEl>
                                        <p:attrNameLst>
                                          <p:attrName>style.visibility</p:attrName>
                                        </p:attrNameLst>
                                      </p:cBhvr>
                                      <p:to>
                                        <p:strVal val="visible"/>
                                      </p:to>
                                    </p:set>
                                    <p:animEffect transition="in" filter="wipe(up)">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600;p56">
            <a:extLst>
              <a:ext uri="{FF2B5EF4-FFF2-40B4-BE49-F238E27FC236}">
                <a16:creationId xmlns:a16="http://schemas.microsoft.com/office/drawing/2014/main" id="{E15E6441-A073-28F4-30F9-B86E199A0CC8}"/>
              </a:ext>
            </a:extLst>
          </p:cNvPr>
          <p:cNvPicPr preferRelativeResize="0"/>
          <p:nvPr/>
        </p:nvPicPr>
        <p:blipFill>
          <a:blip r:embed="rId2">
            <a:alphaModFix amt="52000"/>
          </a:blip>
          <a:stretch>
            <a:fillRect/>
          </a:stretch>
        </p:blipFill>
        <p:spPr>
          <a:xfrm rot="21214416" flipH="1">
            <a:off x="3177621" y="739065"/>
            <a:ext cx="2668802" cy="710172"/>
          </a:xfrm>
          <a:prstGeom prst="rect">
            <a:avLst/>
          </a:prstGeom>
          <a:noFill/>
          <a:ln>
            <a:noFill/>
          </a:ln>
        </p:spPr>
      </p:pic>
      <p:pic>
        <p:nvPicPr>
          <p:cNvPr id="6" name="Google Shape;2727;p63">
            <a:extLst>
              <a:ext uri="{FF2B5EF4-FFF2-40B4-BE49-F238E27FC236}">
                <a16:creationId xmlns:a16="http://schemas.microsoft.com/office/drawing/2014/main" id="{3411D714-D7E0-A99F-3294-413ADB794830}"/>
              </a:ext>
            </a:extLst>
          </p:cNvPr>
          <p:cNvPicPr preferRelativeResize="0"/>
          <p:nvPr/>
        </p:nvPicPr>
        <p:blipFill>
          <a:blip r:embed="rId3">
            <a:alphaModFix amt="52000"/>
          </a:blip>
          <a:stretch>
            <a:fillRect/>
          </a:stretch>
        </p:blipFill>
        <p:spPr>
          <a:xfrm rot="21266960" flipH="1">
            <a:off x="1247529" y="-27915"/>
            <a:ext cx="3908077" cy="804714"/>
          </a:xfrm>
          <a:prstGeom prst="rect">
            <a:avLst/>
          </a:prstGeom>
          <a:noFill/>
          <a:ln>
            <a:noFill/>
          </a:ln>
        </p:spPr>
      </p:pic>
      <p:sp>
        <p:nvSpPr>
          <p:cNvPr id="2" name="Google Shape;2154;p40">
            <a:extLst>
              <a:ext uri="{FF2B5EF4-FFF2-40B4-BE49-F238E27FC236}">
                <a16:creationId xmlns:a16="http://schemas.microsoft.com/office/drawing/2014/main" id="{F678DD05-42A4-4F84-F72B-58BB551EB853}"/>
              </a:ext>
            </a:extLst>
          </p:cNvPr>
          <p:cNvSpPr txBox="1">
            <a:spLocks/>
          </p:cNvSpPr>
          <p:nvPr/>
        </p:nvSpPr>
        <p:spPr>
          <a:xfrm>
            <a:off x="1530500" y="17234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3" name="Google Shape;2193;p44">
            <a:extLst>
              <a:ext uri="{FF2B5EF4-FFF2-40B4-BE49-F238E27FC236}">
                <a16:creationId xmlns:a16="http://schemas.microsoft.com/office/drawing/2014/main" id="{8BD902AC-470F-C7E4-B4DC-8AB585367A21}"/>
              </a:ext>
            </a:extLst>
          </p:cNvPr>
          <p:cNvPicPr preferRelativeResize="0"/>
          <p:nvPr/>
        </p:nvPicPr>
        <p:blipFill>
          <a:blip r:embed="rId4">
            <a:alphaModFix amt="55000"/>
          </a:blip>
          <a:stretch>
            <a:fillRect/>
          </a:stretch>
        </p:blipFill>
        <p:spPr>
          <a:xfrm>
            <a:off x="972963" y="53033"/>
            <a:ext cx="764201" cy="642818"/>
          </a:xfrm>
          <a:prstGeom prst="rect">
            <a:avLst/>
          </a:prstGeom>
          <a:noFill/>
          <a:ln>
            <a:noFill/>
          </a:ln>
        </p:spPr>
      </p:pic>
      <p:pic>
        <p:nvPicPr>
          <p:cNvPr id="4" name="Picture 3" descr="Phản xạ gương">
            <a:extLst>
              <a:ext uri="{FF2B5EF4-FFF2-40B4-BE49-F238E27FC236}">
                <a16:creationId xmlns:a16="http://schemas.microsoft.com/office/drawing/2014/main" id="{0EEADB9C-FBA5-15FA-BDF0-E4FC89342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471" y="192932"/>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154;p40">
            <a:extLst>
              <a:ext uri="{FF2B5EF4-FFF2-40B4-BE49-F238E27FC236}">
                <a16:creationId xmlns:a16="http://schemas.microsoft.com/office/drawing/2014/main" id="{2169D543-E568-E662-1663-E845D05DFD07}"/>
              </a:ext>
            </a:extLst>
          </p:cNvPr>
          <p:cNvSpPr txBox="1">
            <a:spLocks/>
          </p:cNvSpPr>
          <p:nvPr/>
        </p:nvSpPr>
        <p:spPr>
          <a:xfrm>
            <a:off x="3366492" y="893090"/>
            <a:ext cx="2440995" cy="450000"/>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Cách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vẽ</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tia</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endParaRPr lang="vi-VN" sz="2400" dirty="0">
              <a:solidFill>
                <a:srgbClr val="073763"/>
              </a:solidFill>
              <a:latin typeface="#9Slide07 IcielBaliho Script" pitchFamily="2" charset="0"/>
            </a:endParaRPr>
          </a:p>
        </p:txBody>
      </p:sp>
      <p:sp>
        <p:nvSpPr>
          <p:cNvPr id="8" name="Freeform: Shape 7">
            <a:extLst>
              <a:ext uri="{FF2B5EF4-FFF2-40B4-BE49-F238E27FC236}">
                <a16:creationId xmlns:a16="http://schemas.microsoft.com/office/drawing/2014/main" id="{588A8E22-82EC-F429-D35B-EDCB278BF8C4}"/>
              </a:ext>
            </a:extLst>
          </p:cNvPr>
          <p:cNvSpPr/>
          <p:nvPr/>
        </p:nvSpPr>
        <p:spPr>
          <a:xfrm flipH="1">
            <a:off x="2849701" y="3437041"/>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8ABCC2CB-E063-A6AF-5578-6918B51F1F06}"/>
              </a:ext>
            </a:extLst>
          </p:cNvPr>
          <p:cNvSpPr/>
          <p:nvPr/>
        </p:nvSpPr>
        <p:spPr>
          <a:xfrm>
            <a:off x="2266311" y="342782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32708296-6935-C514-9B9C-FBFFB9D8A9CB}"/>
              </a:ext>
            </a:extLst>
          </p:cNvPr>
          <p:cNvGrpSpPr/>
          <p:nvPr/>
        </p:nvGrpSpPr>
        <p:grpSpPr>
          <a:xfrm>
            <a:off x="1343573" y="4150093"/>
            <a:ext cx="3125781" cy="186761"/>
            <a:chOff x="3290277" y="3274646"/>
            <a:chExt cx="2993292" cy="186761"/>
          </a:xfrm>
        </p:grpSpPr>
        <p:cxnSp>
          <p:nvCxnSpPr>
            <p:cNvPr id="11" name="Straight Connector 10">
              <a:extLst>
                <a:ext uri="{FF2B5EF4-FFF2-40B4-BE49-F238E27FC236}">
                  <a16:creationId xmlns:a16="http://schemas.microsoft.com/office/drawing/2014/main" id="{B9C8BCB4-BA13-F64E-C205-5D5BB8A2F775}"/>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3BED49-DB81-53FD-A792-DFF678C8D34C}"/>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CECD43-5F8F-A092-ED1F-44A4CBF04362}"/>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F1898D-B452-A9B1-9BC8-64DF2BE63D45}"/>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430096-B823-E3C5-BBF3-D50C9B038EB6}"/>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AC54E1-78E1-DFE7-2D26-2048B3B0C1A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437845-9969-1DC9-F428-79CC266F3C53}"/>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164767-D673-ACB9-2091-282F627F7CF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584639-E899-1FC9-F3CF-217499AE499B}"/>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98706C-EF19-EE82-6D0F-80B7D6BF9A8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CD05A1-A9E4-C06D-03B9-5F66397BF0FD}"/>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27FD37-2F94-26DE-6DD9-A0EF4D70E37D}"/>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424466-23D6-8174-67AC-022D4B5F7C6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949F7A-C53A-563F-EA76-70068EF4BEA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1098B6-6ABF-924C-F7DC-FA1CC25DCD4D}"/>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888770-FDFF-C5BE-6829-EB09B108FED3}"/>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B1F4015-7BAA-F177-B670-168EFA824903}"/>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4BE18C-5549-E924-4C2A-F2E6371BB8F4}"/>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8DFE4E-FD6F-56BA-43D6-DFC51DB68A0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464BB9C-574E-B61C-2056-A71D3B14C74E}"/>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553B3B-96DF-DDC0-4637-CCEA4E951ECA}"/>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F961FE-734F-89D9-BD74-C80ED06FEE47}"/>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AAF854-B20A-D1EC-921D-EE976D31CFD6}"/>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070E00-DEEA-CC6D-215C-965F24DDB8F6}"/>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F7D7B95-FCED-B446-713F-DC2301454732}"/>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EF2E1E-090E-F96F-D914-B6BEA1CFBFE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889040-7722-F121-461B-330731AB99AB}"/>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05D380-A31C-FCF2-35F6-6EB80EF7110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D64757-1826-A919-1961-0F9E101A532C}"/>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6BC674-7800-70C8-7042-F552BAB61084}"/>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A96C46-6D53-7B73-2CD4-3497BE5ECF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36F5EE-552B-45A6-4F9B-C491B77BAB3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6F3DDB6-5113-B613-BC7D-1FF7FF2D1628}"/>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4CE3FC-30B0-ED12-8D02-AA6FE282392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5601159-1E1C-B750-4B6A-68976CD29885}"/>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24BB662-7AC1-8E9F-90BE-A52A1B721D6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8C425D-149B-9763-69CC-2E0291BFBEFA}"/>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994732-B644-0920-DC2F-8B2168E36B04}"/>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5A8E6C-822C-556F-4DE9-D220F99D365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6DC2EB-C150-A990-34D4-36B6854D5083}"/>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0483CE84-C8AF-B4AE-A213-DAAF04E8EE77}"/>
              </a:ext>
            </a:extLst>
          </p:cNvPr>
          <p:cNvSpPr txBox="1"/>
          <p:nvPr/>
        </p:nvSpPr>
        <p:spPr>
          <a:xfrm>
            <a:off x="878050" y="3764301"/>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52" name="TextBox 51">
            <a:extLst>
              <a:ext uri="{FF2B5EF4-FFF2-40B4-BE49-F238E27FC236}">
                <a16:creationId xmlns:a16="http://schemas.microsoft.com/office/drawing/2014/main" id="{45EA0AA1-D1F3-4E1B-CCBC-87AA0A9FE91C}"/>
              </a:ext>
            </a:extLst>
          </p:cNvPr>
          <p:cNvSpPr txBox="1"/>
          <p:nvPr/>
        </p:nvSpPr>
        <p:spPr>
          <a:xfrm>
            <a:off x="168485"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53" name="TextBox 52">
            <a:extLst>
              <a:ext uri="{FF2B5EF4-FFF2-40B4-BE49-F238E27FC236}">
                <a16:creationId xmlns:a16="http://schemas.microsoft.com/office/drawing/2014/main" id="{67F61E54-F89A-70CB-B15A-650B8933AEF4}"/>
              </a:ext>
            </a:extLst>
          </p:cNvPr>
          <p:cNvSpPr txBox="1"/>
          <p:nvPr/>
        </p:nvSpPr>
        <p:spPr>
          <a:xfrm>
            <a:off x="2610554" y="4294131"/>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cxnSp>
        <p:nvCxnSpPr>
          <p:cNvPr id="54" name="Straight Connector 53">
            <a:extLst>
              <a:ext uri="{FF2B5EF4-FFF2-40B4-BE49-F238E27FC236}">
                <a16:creationId xmlns:a16="http://schemas.microsoft.com/office/drawing/2014/main" id="{25E23A07-3D1E-4C01-6572-96AD38B3A807}"/>
              </a:ext>
            </a:extLst>
          </p:cNvPr>
          <p:cNvCxnSpPr>
            <a:cxnSpLocks/>
          </p:cNvCxnSpPr>
          <p:nvPr/>
        </p:nvCxnSpPr>
        <p:spPr>
          <a:xfrm>
            <a:off x="2852039" y="1972211"/>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206442B-4055-BBC9-7FE3-4036B85F9CFB}"/>
              </a:ext>
            </a:extLst>
          </p:cNvPr>
          <p:cNvSpPr txBox="1"/>
          <p:nvPr/>
        </p:nvSpPr>
        <p:spPr>
          <a:xfrm>
            <a:off x="2622919" y="161383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grpSp>
        <p:nvGrpSpPr>
          <p:cNvPr id="56" name="Group 55">
            <a:extLst>
              <a:ext uri="{FF2B5EF4-FFF2-40B4-BE49-F238E27FC236}">
                <a16:creationId xmlns:a16="http://schemas.microsoft.com/office/drawing/2014/main" id="{79A36340-739B-44EC-7354-F05FDE976012}"/>
              </a:ext>
            </a:extLst>
          </p:cNvPr>
          <p:cNvGrpSpPr/>
          <p:nvPr/>
        </p:nvGrpSpPr>
        <p:grpSpPr>
          <a:xfrm rot="21028626" flipV="1">
            <a:off x="2728693" y="2731683"/>
            <a:ext cx="2507062" cy="1226783"/>
            <a:chOff x="1763378" y="1677971"/>
            <a:chExt cx="1431732" cy="603654"/>
          </a:xfrm>
        </p:grpSpPr>
        <p:cxnSp>
          <p:nvCxnSpPr>
            <p:cNvPr id="57" name="Straight Connector 56">
              <a:extLst>
                <a:ext uri="{FF2B5EF4-FFF2-40B4-BE49-F238E27FC236}">
                  <a16:creationId xmlns:a16="http://schemas.microsoft.com/office/drawing/2014/main" id="{58278229-26C3-D482-51F3-185610B16262}"/>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57C2433-A0FC-8712-10CE-8844AA4D929F}"/>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07ED517A-9F05-9F95-A1D3-DC1E60C61A06}"/>
              </a:ext>
            </a:extLst>
          </p:cNvPr>
          <p:cNvGrpSpPr/>
          <p:nvPr/>
        </p:nvGrpSpPr>
        <p:grpSpPr>
          <a:xfrm rot="571374">
            <a:off x="469452" y="2724587"/>
            <a:ext cx="2507062" cy="1226783"/>
            <a:chOff x="1763378" y="1677971"/>
            <a:chExt cx="1431732" cy="603654"/>
          </a:xfrm>
        </p:grpSpPr>
        <p:cxnSp>
          <p:nvCxnSpPr>
            <p:cNvPr id="60" name="Straight Connector 59">
              <a:extLst>
                <a:ext uri="{FF2B5EF4-FFF2-40B4-BE49-F238E27FC236}">
                  <a16:creationId xmlns:a16="http://schemas.microsoft.com/office/drawing/2014/main" id="{8AA7FE0B-C291-8CD3-AAB3-7F124AEC7016}"/>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F15B53D-34D5-C5D3-E499-6C871080D6A6}"/>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85DCD5F3-BBDF-D41F-0532-59F434EC658F}"/>
              </a:ext>
            </a:extLst>
          </p:cNvPr>
          <p:cNvSpPr txBox="1"/>
          <p:nvPr/>
        </p:nvSpPr>
        <p:spPr>
          <a:xfrm>
            <a:off x="4906554"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grpSp>
        <p:nvGrpSpPr>
          <p:cNvPr id="63" name="Group 62">
            <a:extLst>
              <a:ext uri="{FF2B5EF4-FFF2-40B4-BE49-F238E27FC236}">
                <a16:creationId xmlns:a16="http://schemas.microsoft.com/office/drawing/2014/main" id="{2261623C-4871-365B-605E-40E750BF2076}"/>
              </a:ext>
            </a:extLst>
          </p:cNvPr>
          <p:cNvGrpSpPr/>
          <p:nvPr/>
        </p:nvGrpSpPr>
        <p:grpSpPr>
          <a:xfrm>
            <a:off x="2243138" y="3428779"/>
            <a:ext cx="599643" cy="271253"/>
            <a:chOff x="5507622" y="2431805"/>
            <a:chExt cx="599643" cy="271253"/>
          </a:xfrm>
        </p:grpSpPr>
        <p:sp>
          <p:nvSpPr>
            <p:cNvPr id="64" name="Freeform: Shape 63">
              <a:extLst>
                <a:ext uri="{FF2B5EF4-FFF2-40B4-BE49-F238E27FC236}">
                  <a16:creationId xmlns:a16="http://schemas.microsoft.com/office/drawing/2014/main" id="{43582AAA-D209-98CD-6BF3-C0182E991AA8}"/>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Isosceles Triangle 64">
              <a:extLst>
                <a:ext uri="{FF2B5EF4-FFF2-40B4-BE49-F238E27FC236}">
                  <a16:creationId xmlns:a16="http://schemas.microsoft.com/office/drawing/2014/main" id="{85A5DC81-5725-F668-2934-AD793DC8222C}"/>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8BBAF691-C05B-06A2-1974-BB8411BA2E02}"/>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B6A96812-2454-8176-21BF-398CA5FD8C57}"/>
              </a:ext>
            </a:extLst>
          </p:cNvPr>
          <p:cNvSpPr txBox="1"/>
          <p:nvPr/>
        </p:nvSpPr>
        <p:spPr>
          <a:xfrm>
            <a:off x="2183143" y="2976630"/>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p:grpSp>
        <p:nvGrpSpPr>
          <p:cNvPr id="68" name="Group 67">
            <a:extLst>
              <a:ext uri="{FF2B5EF4-FFF2-40B4-BE49-F238E27FC236}">
                <a16:creationId xmlns:a16="http://schemas.microsoft.com/office/drawing/2014/main" id="{AB998D1B-D4B3-868C-98BC-FA13D7AFC5E2}"/>
              </a:ext>
            </a:extLst>
          </p:cNvPr>
          <p:cNvGrpSpPr/>
          <p:nvPr/>
        </p:nvGrpSpPr>
        <p:grpSpPr>
          <a:xfrm rot="2782917">
            <a:off x="2885291" y="3441054"/>
            <a:ext cx="599643" cy="271253"/>
            <a:chOff x="5507622" y="2431805"/>
            <a:chExt cx="599643" cy="271253"/>
          </a:xfrm>
        </p:grpSpPr>
        <p:sp>
          <p:nvSpPr>
            <p:cNvPr id="69" name="Freeform: Shape 68">
              <a:extLst>
                <a:ext uri="{FF2B5EF4-FFF2-40B4-BE49-F238E27FC236}">
                  <a16:creationId xmlns:a16="http://schemas.microsoft.com/office/drawing/2014/main" id="{ED3B0BC9-39E1-C399-3170-4AAD5FDB896F}"/>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Isosceles Triangle 69">
              <a:extLst>
                <a:ext uri="{FF2B5EF4-FFF2-40B4-BE49-F238E27FC236}">
                  <a16:creationId xmlns:a16="http://schemas.microsoft.com/office/drawing/2014/main" id="{6650AF35-5D19-FCCE-92B7-BC69A3604D61}"/>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10899562-B444-F3C1-5132-1C835F3E7C6E}"/>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492D5CCD-9747-9B47-6AE1-92558CCB658A}"/>
              </a:ext>
            </a:extLst>
          </p:cNvPr>
          <p:cNvSpPr txBox="1"/>
          <p:nvPr/>
        </p:nvSpPr>
        <p:spPr>
          <a:xfrm>
            <a:off x="3062880" y="3056466"/>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p:sp>
        <p:nvSpPr>
          <p:cNvPr id="73" name="TextBox 72">
            <a:extLst>
              <a:ext uri="{FF2B5EF4-FFF2-40B4-BE49-F238E27FC236}">
                <a16:creationId xmlns:a16="http://schemas.microsoft.com/office/drawing/2014/main" id="{F9C3013F-61B1-9048-8ACF-1ED0F3926E92}"/>
              </a:ext>
            </a:extLst>
          </p:cNvPr>
          <p:cNvSpPr txBox="1"/>
          <p:nvPr/>
        </p:nvSpPr>
        <p:spPr>
          <a:xfrm>
            <a:off x="5900923" y="1572101"/>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pháp</a:t>
            </a:r>
            <a:r>
              <a:rPr lang="en-US" dirty="0">
                <a:solidFill>
                  <a:srgbClr val="073763"/>
                </a:solidFill>
              </a:rPr>
              <a:t> </a:t>
            </a:r>
            <a:r>
              <a:rPr lang="en-US" dirty="0" err="1">
                <a:solidFill>
                  <a:srgbClr val="073763"/>
                </a:solidFill>
              </a:rPr>
              <a:t>tuyến</a:t>
            </a:r>
            <a:r>
              <a:rPr lang="en-US" dirty="0">
                <a:solidFill>
                  <a:srgbClr val="073763"/>
                </a:solidFill>
              </a:rPr>
              <a:t> IN</a:t>
            </a:r>
          </a:p>
        </p:txBody>
      </p:sp>
      <p:pic>
        <p:nvPicPr>
          <p:cNvPr id="74" name="Picture 2" descr="Mặt trời">
            <a:extLst>
              <a:ext uri="{FF2B5EF4-FFF2-40B4-BE49-F238E27FC236}">
                <a16:creationId xmlns:a16="http://schemas.microsoft.com/office/drawing/2014/main" id="{151D7AF5-00A0-04E9-6CD6-2DD2E03D6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589" y="1629667"/>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BE45C0F4-6B74-50F9-808B-C7A8A124BE0B}"/>
                  </a:ext>
                </a:extLst>
              </p:cNvPr>
              <p:cNvSpPr txBox="1"/>
              <p:nvPr/>
            </p:nvSpPr>
            <p:spPr>
              <a:xfrm>
                <a:off x="5900923" y="2142321"/>
                <a:ext cx="2874996"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Đo</a:t>
                </a:r>
                <a:r>
                  <a:rPr lang="en-US" dirty="0">
                    <a:solidFill>
                      <a:srgbClr val="073763"/>
                    </a:solidFill>
                  </a:rPr>
                  <a:t> g</a:t>
                </a:r>
                <a:r>
                  <a:rPr lang="vi-VN" dirty="0">
                    <a:solidFill>
                      <a:srgbClr val="073763"/>
                    </a:solidFill>
                  </a:rPr>
                  <a:t>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endParaRPr lang="en-US" sz="2800" b="1" dirty="0">
                  <a:solidFill>
                    <a:srgbClr val="1C4587"/>
                  </a:solidFill>
                  <a:latin typeface="#9Slide05 Voyage" panose="02000000000000000000" pitchFamily="2" charset="0"/>
                </a:endParaRPr>
              </a:p>
              <a:p>
                <a:pPr algn="l"/>
                <a:r>
                  <a:rPr lang="en-US" dirty="0">
                    <a:solidFill>
                      <a:srgbClr val="073763"/>
                    </a:solidFill>
                  </a:rPr>
                  <a:t>(</a:t>
                </a:r>
                <a:r>
                  <a:rPr lang="en-US" dirty="0" err="1">
                    <a:solidFill>
                      <a:srgbClr val="073763"/>
                    </a:solidFill>
                  </a:rPr>
                  <a:t>bỏ</a:t>
                </a:r>
                <a:r>
                  <a:rPr lang="en-US" dirty="0">
                    <a:solidFill>
                      <a:srgbClr val="073763"/>
                    </a:solidFill>
                  </a:rPr>
                  <a:t> qua </a:t>
                </a:r>
                <a:r>
                  <a:rPr lang="en-US" dirty="0" err="1">
                    <a:solidFill>
                      <a:srgbClr val="073763"/>
                    </a:solidFill>
                  </a:rPr>
                  <a:t>nếu</a:t>
                </a:r>
                <a:r>
                  <a:rPr lang="en-US" dirty="0">
                    <a:solidFill>
                      <a:srgbClr val="073763"/>
                    </a:solidFill>
                  </a:rPr>
                  <a:t> </a:t>
                </a:r>
                <a:r>
                  <a:rPr lang="en-US" dirty="0" err="1">
                    <a:solidFill>
                      <a:srgbClr val="073763"/>
                    </a:solidFill>
                  </a:rPr>
                  <a:t>đề</a:t>
                </a:r>
                <a:r>
                  <a:rPr lang="en-US" dirty="0">
                    <a:solidFill>
                      <a:srgbClr val="073763"/>
                    </a:solidFill>
                  </a:rPr>
                  <a:t> </a:t>
                </a:r>
                <a:r>
                  <a:rPr lang="en-US" dirty="0" err="1">
                    <a:solidFill>
                      <a:srgbClr val="073763"/>
                    </a:solidFill>
                  </a:rPr>
                  <a:t>đã</a:t>
                </a:r>
                <a:r>
                  <a:rPr lang="en-US" dirty="0">
                    <a:solidFill>
                      <a:srgbClr val="073763"/>
                    </a:solidFill>
                  </a:rPr>
                  <a:t> </a:t>
                </a:r>
                <a:r>
                  <a:rPr lang="en-US" dirty="0" err="1">
                    <a:solidFill>
                      <a:srgbClr val="073763"/>
                    </a:solidFill>
                  </a:rPr>
                  <a:t>cho</a:t>
                </a:r>
                <a:r>
                  <a:rPr lang="en-US" dirty="0">
                    <a:solidFill>
                      <a:srgbClr val="073763"/>
                    </a:solidFill>
                  </a:rPr>
                  <a:t>)</a:t>
                </a:r>
              </a:p>
            </p:txBody>
          </p:sp>
        </mc:Choice>
        <mc:Fallback xmlns="">
          <p:sp>
            <p:nvSpPr>
              <p:cNvPr id="77" name="TextBox 76">
                <a:extLst>
                  <a:ext uri="{FF2B5EF4-FFF2-40B4-BE49-F238E27FC236}">
                    <a16:creationId xmlns:a16="http://schemas.microsoft.com/office/drawing/2014/main" id="{BE45C0F4-6B74-50F9-808B-C7A8A124BE0B}"/>
                  </a:ext>
                </a:extLst>
              </p:cNvPr>
              <p:cNvSpPr txBox="1">
                <a:spLocks noRot="1" noChangeAspect="1" noMove="1" noResize="1" noEditPoints="1" noAdjustHandles="1" noChangeArrowheads="1" noChangeShapeType="1" noTextEdit="1"/>
              </p:cNvSpPr>
              <p:nvPr/>
            </p:nvSpPr>
            <p:spPr>
              <a:xfrm>
                <a:off x="5900923" y="2142321"/>
                <a:ext cx="2874996" cy="634752"/>
              </a:xfrm>
              <a:prstGeom prst="rect">
                <a:avLst/>
              </a:prstGeom>
              <a:blipFill>
                <a:blip r:embed="rId7"/>
                <a:stretch>
                  <a:fillRect l="-2331" t="-20000" r="-636" b="-26667"/>
                </a:stretch>
              </a:blipFill>
            </p:spPr>
            <p:txBody>
              <a:bodyPr/>
              <a:lstStyle/>
              <a:p>
                <a:r>
                  <a:rPr lang="en-US">
                    <a:noFill/>
                  </a:rPr>
                  <a:t> </a:t>
                </a:r>
              </a:p>
            </p:txBody>
          </p:sp>
        </mc:Fallback>
      </mc:AlternateContent>
      <p:pic>
        <p:nvPicPr>
          <p:cNvPr id="78" name="Picture 2" descr="Mặt trời">
            <a:extLst>
              <a:ext uri="{FF2B5EF4-FFF2-40B4-BE49-F238E27FC236}">
                <a16:creationId xmlns:a16="http://schemas.microsoft.com/office/drawing/2014/main" id="{82267E8F-D43A-F6A1-93B4-2098A7B82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2184879"/>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972DE76B-4038-63FE-853C-A40F5B39A765}"/>
                  </a:ext>
                </a:extLst>
              </p:cNvPr>
              <p:cNvSpPr txBox="1"/>
              <p:nvPr/>
            </p:nvSpPr>
            <p:spPr>
              <a:xfrm>
                <a:off x="5900923" y="3013642"/>
                <a:ext cx="3295544" cy="105875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tia</a:t>
                </a:r>
                <a:r>
                  <a:rPr lang="en-US" dirty="0">
                    <a:solidFill>
                      <a:srgbClr val="073763"/>
                    </a:solidFill>
                  </a:rPr>
                  <a:t> IR </a:t>
                </a:r>
                <a:r>
                  <a:rPr lang="en-US" dirty="0" err="1">
                    <a:solidFill>
                      <a:srgbClr val="073763"/>
                    </a:solidFill>
                  </a:rPr>
                  <a:t>sao</a:t>
                </a:r>
                <a:r>
                  <a:rPr lang="en-US" dirty="0">
                    <a:solidFill>
                      <a:srgbClr val="073763"/>
                    </a:solidFill>
                  </a:rPr>
                  <a:t> </a:t>
                </a:r>
                <a:r>
                  <a:rPr lang="en-US" dirty="0" err="1">
                    <a:solidFill>
                      <a:srgbClr val="073763"/>
                    </a:solidFill>
                  </a:rPr>
                  <a:t>cho</a:t>
                </a:r>
                <a:r>
                  <a:rPr lang="en-US" dirty="0">
                    <a:solidFill>
                      <a:srgbClr val="073763"/>
                    </a:solidFill>
                  </a:rPr>
                  <a:t>:</a:t>
                </a:r>
              </a:p>
              <a:p>
                <a:pPr algn="l"/>
                <a:r>
                  <a:rPr lang="en-US" dirty="0">
                    <a:solidFill>
                      <a:srgbClr val="073763"/>
                    </a:solidFill>
                  </a:rPr>
                  <a:t>    + IR </a:t>
                </a:r>
                <a:r>
                  <a:rPr lang="en-US" dirty="0" err="1">
                    <a:solidFill>
                      <a:srgbClr val="073763"/>
                    </a:solidFill>
                  </a:rPr>
                  <a:t>thuộc</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tới</a:t>
                </a:r>
              </a:p>
              <a:p>
                <a:pPr algn="l"/>
                <a:r>
                  <a:rPr lang="en-US" dirty="0">
                    <a:solidFill>
                      <a:srgbClr val="073763"/>
                    </a:solidFill>
                  </a:rPr>
                  <a:t>    + </a:t>
                </a:r>
                <a:r>
                  <a:rPr lang="en-US" dirty="0" err="1">
                    <a:solidFill>
                      <a:srgbClr val="073763"/>
                    </a:solidFill>
                  </a:rPr>
                  <a:t>Góc</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NIR</m:t>
                        </m:r>
                      </m:e>
                    </m:acc>
                  </m:oMath>
                </a14:m>
                <a:r>
                  <a:rPr lang="vi-VN" dirty="0"/>
                  <a:t> </a:t>
                </a:r>
                <a:r>
                  <a:rPr lang="en-US" dirty="0"/>
                  <a:t>=</a:t>
                </a:r>
                <a:r>
                  <a:rPr lang="vi-VN"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a:t>
                </a:r>
                <a:r>
                  <a:rPr lang="en-US" dirty="0">
                    <a:solidFill>
                      <a:srgbClr val="073763"/>
                    </a:solidFill>
                  </a:rPr>
                  <a:t>(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r>
                  <a:rPr lang="en-US" dirty="0">
                    <a:solidFill>
                      <a:srgbClr val="073763"/>
                    </a:solidFill>
                  </a:rPr>
                  <a:t>= </a:t>
                </a:r>
                <a:r>
                  <a:rPr lang="vi-VN" sz="2400" b="1" dirty="0">
                    <a:solidFill>
                      <a:srgbClr val="1C4587"/>
                    </a:solidFill>
                    <a:latin typeface="#9Slide05 Voyage" panose="02000000000000000000" pitchFamily="2" charset="0"/>
                  </a:rPr>
                  <a:t>i </a:t>
                </a:r>
                <a:r>
                  <a:rPr lang="vi-VN" b="1" dirty="0">
                    <a:solidFill>
                      <a:srgbClr val="073763"/>
                    </a:solidFill>
                  </a:rPr>
                  <a:t>′</a:t>
                </a:r>
                <a:r>
                  <a:rPr lang="en-US" dirty="0">
                    <a:solidFill>
                      <a:srgbClr val="073763"/>
                    </a:solidFill>
                  </a:rPr>
                  <a:t>)</a:t>
                </a:r>
              </a:p>
            </p:txBody>
          </p:sp>
        </mc:Choice>
        <mc:Fallback xmlns="">
          <p:sp>
            <p:nvSpPr>
              <p:cNvPr id="79" name="TextBox 78">
                <a:extLst>
                  <a:ext uri="{FF2B5EF4-FFF2-40B4-BE49-F238E27FC236}">
                    <a16:creationId xmlns:a16="http://schemas.microsoft.com/office/drawing/2014/main" id="{972DE76B-4038-63FE-853C-A40F5B39A765}"/>
                  </a:ext>
                </a:extLst>
              </p:cNvPr>
              <p:cNvSpPr txBox="1">
                <a:spLocks noRot="1" noChangeAspect="1" noMove="1" noResize="1" noEditPoints="1" noAdjustHandles="1" noChangeArrowheads="1" noChangeShapeType="1" noTextEdit="1"/>
              </p:cNvSpPr>
              <p:nvPr/>
            </p:nvSpPr>
            <p:spPr>
              <a:xfrm>
                <a:off x="5900923" y="3013642"/>
                <a:ext cx="3295544" cy="1058757"/>
              </a:xfrm>
              <a:prstGeom prst="rect">
                <a:avLst/>
              </a:prstGeom>
              <a:blipFill>
                <a:blip r:embed="rId8"/>
                <a:stretch>
                  <a:fillRect l="-2033" t="-3448" b="-12069"/>
                </a:stretch>
              </a:blipFill>
            </p:spPr>
            <p:txBody>
              <a:bodyPr/>
              <a:lstStyle/>
              <a:p>
                <a:r>
                  <a:rPr lang="en-US">
                    <a:noFill/>
                  </a:rPr>
                  <a:t> </a:t>
                </a:r>
              </a:p>
            </p:txBody>
          </p:sp>
        </mc:Fallback>
      </mc:AlternateContent>
      <p:pic>
        <p:nvPicPr>
          <p:cNvPr id="80" name="Picture 2" descr="Mặt trời">
            <a:extLst>
              <a:ext uri="{FF2B5EF4-FFF2-40B4-BE49-F238E27FC236}">
                <a16:creationId xmlns:a16="http://schemas.microsoft.com/office/drawing/2014/main" id="{7CC69E4D-ABE2-F564-3D0D-869A31C92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3013642"/>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21BA463B-37A2-B57A-1DB7-CEECEA0B9AEC}"/>
                  </a:ext>
                </a:extLst>
              </p:cNvPr>
              <p:cNvSpPr txBox="1"/>
              <p:nvPr/>
            </p:nvSpPr>
            <p:spPr>
              <a:xfrm>
                <a:off x="5801451" y="4014647"/>
                <a:ext cx="3295544"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a:solidFill>
                      <a:srgbClr val="073763"/>
                    </a:solidFill>
                  </a:rPr>
                  <a:t>IN </a:t>
                </a:r>
                <a:r>
                  <a:rPr lang="en-US" dirty="0" err="1">
                    <a:solidFill>
                      <a:srgbClr val="073763"/>
                    </a:solidFill>
                  </a:rPr>
                  <a:t>là</a:t>
                </a:r>
                <a:r>
                  <a:rPr lang="en-US" dirty="0">
                    <a:solidFill>
                      <a:srgbClr val="073763"/>
                    </a:solidFill>
                  </a:rPr>
                  <a:t> </a:t>
                </a:r>
                <a:r>
                  <a:rPr lang="en-US" dirty="0" err="1">
                    <a:solidFill>
                      <a:srgbClr val="073763"/>
                    </a:solidFill>
                  </a:rPr>
                  <a:t>tia</a:t>
                </a:r>
                <a:r>
                  <a:rPr lang="en-US" dirty="0">
                    <a:solidFill>
                      <a:srgbClr val="073763"/>
                    </a:solidFill>
                  </a:rPr>
                  <a:t> phần </a:t>
                </a:r>
                <a:r>
                  <a:rPr lang="en-US" dirty="0" err="1">
                    <a:solidFill>
                      <a:srgbClr val="073763"/>
                    </a:solidFill>
                  </a:rPr>
                  <a:t>giác</a:t>
                </a:r>
                <a:r>
                  <a:rPr lang="en-US" dirty="0">
                    <a:solidFill>
                      <a:srgbClr val="073763"/>
                    </a:solidFill>
                  </a:rPr>
                  <a:t> </a:t>
                </a:r>
                <a:r>
                  <a:rPr lang="en-US" dirty="0" err="1">
                    <a:solidFill>
                      <a:srgbClr val="073763"/>
                    </a:solidFill>
                  </a:rPr>
                  <a:t>của</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en-US" b="0" i="0" dirty="0" smtClean="0">
                            <a:solidFill>
                              <a:srgbClr val="073763"/>
                            </a:solidFill>
                          </a:rPr>
                          <m:t>S</m:t>
                        </m:r>
                        <m:r>
                          <m:rPr>
                            <m:nor/>
                          </m:rPr>
                          <a:rPr lang="vi-VN" dirty="0">
                            <a:solidFill>
                              <a:srgbClr val="073763"/>
                            </a:solidFill>
                          </a:rPr>
                          <m:t>IR</m:t>
                        </m:r>
                      </m:e>
                    </m:acc>
                  </m:oMath>
                </a14:m>
                <a:r>
                  <a:rPr lang="en-US" dirty="0">
                    <a:solidFill>
                      <a:srgbClr val="073763"/>
                    </a:solidFill>
                  </a:rPr>
                  <a:t> </a:t>
                </a:r>
              </a:p>
            </p:txBody>
          </p:sp>
        </mc:Choice>
        <mc:Fallback xmlns="">
          <p:sp>
            <p:nvSpPr>
              <p:cNvPr id="83" name="TextBox 82">
                <a:extLst>
                  <a:ext uri="{FF2B5EF4-FFF2-40B4-BE49-F238E27FC236}">
                    <a16:creationId xmlns:a16="http://schemas.microsoft.com/office/drawing/2014/main" id="{21BA463B-37A2-B57A-1DB7-CEECEA0B9AEC}"/>
                  </a:ext>
                </a:extLst>
              </p:cNvPr>
              <p:cNvSpPr txBox="1">
                <a:spLocks noRot="1" noChangeAspect="1" noMove="1" noResize="1" noEditPoints="1" noAdjustHandles="1" noChangeArrowheads="1" noChangeShapeType="1" noTextEdit="1"/>
              </p:cNvSpPr>
              <p:nvPr/>
            </p:nvSpPr>
            <p:spPr>
              <a:xfrm>
                <a:off x="5801451" y="4014647"/>
                <a:ext cx="3295544" cy="634752"/>
              </a:xfrm>
              <a:prstGeom prst="rect">
                <a:avLst/>
              </a:prstGeom>
              <a:blipFill>
                <a:blip r:embed="rId9"/>
                <a:stretch>
                  <a:fillRect l="-2037" r="-15370" b="-1923"/>
                </a:stretch>
              </a:blipFill>
            </p:spPr>
            <p:txBody>
              <a:bodyPr/>
              <a:lstStyle/>
              <a:p>
                <a:r>
                  <a:rPr lang="en-US">
                    <a:noFill/>
                  </a:rPr>
                  <a:t> </a:t>
                </a:r>
              </a:p>
            </p:txBody>
          </p:sp>
        </mc:Fallback>
      </mc:AlternateContent>
    </p:spTree>
    <p:extLst>
      <p:ext uri="{BB962C8B-B14F-4D97-AF65-F5344CB8AC3E}">
        <p14:creationId xmlns:p14="http://schemas.microsoft.com/office/powerpoint/2010/main" val="29728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anim calcmode="lin" valueType="num">
                                      <p:cBhvr>
                                        <p:cTn id="8" dur="500" fill="hold"/>
                                        <p:tgtEl>
                                          <p:spTgt spid="74"/>
                                        </p:tgtEl>
                                        <p:attrNameLst>
                                          <p:attrName>ppt_x</p:attrName>
                                        </p:attrNameLst>
                                      </p:cBhvr>
                                      <p:tavLst>
                                        <p:tav tm="0">
                                          <p:val>
                                            <p:strVal val="#ppt_x"/>
                                          </p:val>
                                        </p:tav>
                                        <p:tav tm="100000">
                                          <p:val>
                                            <p:strVal val="#ppt_x"/>
                                          </p:val>
                                        </p:tav>
                                      </p:tavLst>
                                    </p:anim>
                                    <p:anim calcmode="lin" valueType="num">
                                      <p:cBhvr>
                                        <p:cTn id="9" dur="5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anim calcmode="lin" valueType="num">
                                      <p:cBhvr>
                                        <p:cTn id="14" dur="500" fill="hold"/>
                                        <p:tgtEl>
                                          <p:spTgt spid="73"/>
                                        </p:tgtEl>
                                        <p:attrNameLst>
                                          <p:attrName>ppt_x</p:attrName>
                                        </p:attrNameLst>
                                      </p:cBhvr>
                                      <p:tavLst>
                                        <p:tav tm="0">
                                          <p:val>
                                            <p:strVal val="#ppt_x"/>
                                          </p:val>
                                        </p:tav>
                                        <p:tav tm="100000">
                                          <p:val>
                                            <p:strVal val="#ppt_x"/>
                                          </p:val>
                                        </p:tav>
                                      </p:tavLst>
                                    </p:anim>
                                    <p:anim calcmode="lin" valueType="num">
                                      <p:cBhvr>
                                        <p:cTn id="15" dur="500" fill="hold"/>
                                        <p:tgtEl>
                                          <p:spTgt spid="73"/>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25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750"/>
                                        <p:tgtEl>
                                          <p:spTgt spid="54"/>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anim calcmode="lin" valueType="num">
                                      <p:cBhvr>
                                        <p:cTn id="29" dur="500" fill="hold"/>
                                        <p:tgtEl>
                                          <p:spTgt spid="78"/>
                                        </p:tgtEl>
                                        <p:attrNameLst>
                                          <p:attrName>ppt_x</p:attrName>
                                        </p:attrNameLst>
                                      </p:cBhvr>
                                      <p:tavLst>
                                        <p:tav tm="0">
                                          <p:val>
                                            <p:strVal val="#ppt_x"/>
                                          </p:val>
                                        </p:tav>
                                        <p:tav tm="100000">
                                          <p:val>
                                            <p:strVal val="#ppt_x"/>
                                          </p:val>
                                        </p:tav>
                                      </p:tavLst>
                                    </p:anim>
                                    <p:anim calcmode="lin" valueType="num">
                                      <p:cBhvr>
                                        <p:cTn id="30" dur="500" fill="hold"/>
                                        <p:tgtEl>
                                          <p:spTgt spid="78"/>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anim calcmode="lin" valueType="num">
                                      <p:cBhvr>
                                        <p:cTn id="35" dur="500" fill="hold"/>
                                        <p:tgtEl>
                                          <p:spTgt spid="77"/>
                                        </p:tgtEl>
                                        <p:attrNameLst>
                                          <p:attrName>ppt_x</p:attrName>
                                        </p:attrNameLst>
                                      </p:cBhvr>
                                      <p:tavLst>
                                        <p:tav tm="0">
                                          <p:val>
                                            <p:strVal val="#ppt_x"/>
                                          </p:val>
                                        </p:tav>
                                        <p:tav tm="100000">
                                          <p:val>
                                            <p:strVal val="#ppt_x"/>
                                          </p:val>
                                        </p:tav>
                                      </p:tavLst>
                                    </p:anim>
                                    <p:anim calcmode="lin" valueType="num">
                                      <p:cBhvr>
                                        <p:cTn id="36" dur="500" fill="hold"/>
                                        <p:tgtEl>
                                          <p:spTgt spid="7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left)">
                                      <p:cBhvr>
                                        <p:cTn id="43" dur="500"/>
                                        <p:tgtEl>
                                          <p:spTgt spid="63"/>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anim calcmode="lin" valueType="num">
                                      <p:cBhvr>
                                        <p:cTn id="55" dur="500" fill="hold"/>
                                        <p:tgtEl>
                                          <p:spTgt spid="80"/>
                                        </p:tgtEl>
                                        <p:attrNameLst>
                                          <p:attrName>ppt_x</p:attrName>
                                        </p:attrNameLst>
                                      </p:cBhvr>
                                      <p:tavLst>
                                        <p:tav tm="0">
                                          <p:val>
                                            <p:strVal val="#ppt_x"/>
                                          </p:val>
                                        </p:tav>
                                        <p:tav tm="100000">
                                          <p:val>
                                            <p:strVal val="#ppt_x"/>
                                          </p:val>
                                        </p:tav>
                                      </p:tavLst>
                                    </p:anim>
                                    <p:anim calcmode="lin" valueType="num">
                                      <p:cBhvr>
                                        <p:cTn id="56" dur="500" fill="hold"/>
                                        <p:tgtEl>
                                          <p:spTgt spid="80"/>
                                        </p:tgtEl>
                                        <p:attrNameLst>
                                          <p:attrName>ppt_y</p:attrName>
                                        </p:attrNameLst>
                                      </p:cBhvr>
                                      <p:tavLst>
                                        <p:tav tm="0">
                                          <p:val>
                                            <p:strVal val="#ppt_y-.1"/>
                                          </p:val>
                                        </p:tav>
                                        <p:tav tm="100000">
                                          <p:val>
                                            <p:strVal val="#ppt_y"/>
                                          </p:val>
                                        </p:tav>
                                      </p:tavLst>
                                    </p:anim>
                                  </p:childTnLst>
                                </p:cTn>
                              </p:par>
                            </p:childTnLst>
                          </p:cTn>
                        </p:par>
                        <p:par>
                          <p:cTn id="57" fill="hold">
                            <p:stCondLst>
                              <p:cond delay="500"/>
                            </p:stCondLst>
                            <p:childTnLst>
                              <p:par>
                                <p:cTn id="58" presetID="47" presetClass="entr" presetSubtype="0" fill="hold" grpId="0" nodeType="after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fade">
                                      <p:cBhvr>
                                        <p:cTn id="60" dur="500"/>
                                        <p:tgtEl>
                                          <p:spTgt spid="79"/>
                                        </p:tgtEl>
                                      </p:cBhvr>
                                    </p:animEffect>
                                    <p:anim calcmode="lin" valueType="num">
                                      <p:cBhvr>
                                        <p:cTn id="61" dur="500" fill="hold"/>
                                        <p:tgtEl>
                                          <p:spTgt spid="79"/>
                                        </p:tgtEl>
                                        <p:attrNameLst>
                                          <p:attrName>ppt_x</p:attrName>
                                        </p:attrNameLst>
                                      </p:cBhvr>
                                      <p:tavLst>
                                        <p:tav tm="0">
                                          <p:val>
                                            <p:strVal val="#ppt_x"/>
                                          </p:val>
                                        </p:tav>
                                        <p:tav tm="100000">
                                          <p:val>
                                            <p:strVal val="#ppt_x"/>
                                          </p:val>
                                        </p:tav>
                                      </p:tavLst>
                                    </p:anim>
                                    <p:anim calcmode="lin" valueType="num">
                                      <p:cBhvr>
                                        <p:cTn id="62" dur="500" fill="hold"/>
                                        <p:tgtEl>
                                          <p:spTgt spid="79"/>
                                        </p:tgtEl>
                                        <p:attrNameLst>
                                          <p:attrName>ppt_y</p:attrName>
                                        </p:attrNameLst>
                                      </p:cBhvr>
                                      <p:tavLst>
                                        <p:tav tm="0">
                                          <p:val>
                                            <p:strVal val="#ppt_y-.1"/>
                                          </p:val>
                                        </p:tav>
                                        <p:tav tm="100000">
                                          <p:val>
                                            <p:strVal val="#ppt_y"/>
                                          </p:val>
                                        </p:tav>
                                      </p:tavLst>
                                    </p:anim>
                                  </p:childTnLst>
                                </p:cTn>
                              </p:par>
                              <p:par>
                                <p:cTn id="63" presetID="22" presetClass="entr" presetSubtype="4"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down)">
                                      <p:cBhvr>
                                        <p:cTn id="65" dur="750"/>
                                        <p:tgtEl>
                                          <p:spTgt spid="56"/>
                                        </p:tgtEl>
                                      </p:cBhvr>
                                    </p:animEffect>
                                  </p:childTnLst>
                                </p:cTn>
                              </p:par>
                              <p:par>
                                <p:cTn id="66" presetID="53" presetClass="entr" presetSubtype="16" fill="hold" grpId="0" nodeType="withEffect">
                                  <p:stCondLst>
                                    <p:cond delay="1000"/>
                                  </p:stCondLst>
                                  <p:childTnLst>
                                    <p:set>
                                      <p:cBhvr>
                                        <p:cTn id="67" dur="1" fill="hold">
                                          <p:stCondLst>
                                            <p:cond delay="0"/>
                                          </p:stCondLst>
                                        </p:cTn>
                                        <p:tgtEl>
                                          <p:spTgt spid="62"/>
                                        </p:tgtEl>
                                        <p:attrNameLst>
                                          <p:attrName>style.visibility</p:attrName>
                                        </p:attrNameLst>
                                      </p:cBhvr>
                                      <p:to>
                                        <p:strVal val="visible"/>
                                      </p:to>
                                    </p:set>
                                    <p:anim calcmode="lin" valueType="num">
                                      <p:cBhvr>
                                        <p:cTn id="68" dur="500" fill="hold"/>
                                        <p:tgtEl>
                                          <p:spTgt spid="62"/>
                                        </p:tgtEl>
                                        <p:attrNameLst>
                                          <p:attrName>ppt_w</p:attrName>
                                        </p:attrNameLst>
                                      </p:cBhvr>
                                      <p:tavLst>
                                        <p:tav tm="0">
                                          <p:val>
                                            <p:fltVal val="0"/>
                                          </p:val>
                                        </p:tav>
                                        <p:tav tm="100000">
                                          <p:val>
                                            <p:strVal val="#ppt_w"/>
                                          </p:val>
                                        </p:tav>
                                      </p:tavLst>
                                    </p:anim>
                                    <p:anim calcmode="lin" valueType="num">
                                      <p:cBhvr>
                                        <p:cTn id="69" dur="500" fill="hold"/>
                                        <p:tgtEl>
                                          <p:spTgt spid="62"/>
                                        </p:tgtEl>
                                        <p:attrNameLst>
                                          <p:attrName>ppt_h</p:attrName>
                                        </p:attrNameLst>
                                      </p:cBhvr>
                                      <p:tavLst>
                                        <p:tav tm="0">
                                          <p:val>
                                            <p:fltVal val="0"/>
                                          </p:val>
                                        </p:tav>
                                        <p:tav tm="100000">
                                          <p:val>
                                            <p:strVal val="#ppt_h"/>
                                          </p:val>
                                        </p:tav>
                                      </p:tavLst>
                                    </p:anim>
                                    <p:animEffect transition="in" filter="fade">
                                      <p:cBhvr>
                                        <p:cTn id="70" dur="500"/>
                                        <p:tgtEl>
                                          <p:spTgt spid="62"/>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par>
                                <p:cTn id="75" presetID="22" presetClass="entr" presetSubtype="8"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par>
                          <p:cTn id="78" fill="hold">
                            <p:stCondLst>
                              <p:cond delay="2500"/>
                            </p:stCondLst>
                            <p:childTnLst>
                              <p:par>
                                <p:cTn id="79" presetID="53" presetClass="entr" presetSubtype="16"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p:cTn id="81" dur="500" fill="hold"/>
                                        <p:tgtEl>
                                          <p:spTgt spid="72"/>
                                        </p:tgtEl>
                                        <p:attrNameLst>
                                          <p:attrName>ppt_w</p:attrName>
                                        </p:attrNameLst>
                                      </p:cBhvr>
                                      <p:tavLst>
                                        <p:tav tm="0">
                                          <p:val>
                                            <p:fltVal val="0"/>
                                          </p:val>
                                        </p:tav>
                                        <p:tav tm="100000">
                                          <p:val>
                                            <p:strVal val="#ppt_w"/>
                                          </p:val>
                                        </p:tav>
                                      </p:tavLst>
                                    </p:anim>
                                    <p:anim calcmode="lin" valueType="num">
                                      <p:cBhvr>
                                        <p:cTn id="82" dur="500" fill="hold"/>
                                        <p:tgtEl>
                                          <p:spTgt spid="72"/>
                                        </p:tgtEl>
                                        <p:attrNameLst>
                                          <p:attrName>ppt_h</p:attrName>
                                        </p:attrNameLst>
                                      </p:cBhvr>
                                      <p:tavLst>
                                        <p:tav tm="0">
                                          <p:val>
                                            <p:fltVal val="0"/>
                                          </p:val>
                                        </p:tav>
                                        <p:tav tm="100000">
                                          <p:val>
                                            <p:strVal val="#ppt_h"/>
                                          </p:val>
                                        </p:tav>
                                      </p:tavLst>
                                    </p:anim>
                                    <p:animEffect transition="in" filter="fade">
                                      <p:cBhvr>
                                        <p:cTn id="83" dur="500"/>
                                        <p:tgtEl>
                                          <p:spTgt spid="72"/>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anim calcmode="lin" valueType="num">
                                      <p:cBhvr>
                                        <p:cTn id="89" dur="500" fill="hold"/>
                                        <p:tgtEl>
                                          <p:spTgt spid="83"/>
                                        </p:tgtEl>
                                        <p:attrNameLst>
                                          <p:attrName>ppt_x</p:attrName>
                                        </p:attrNameLst>
                                      </p:cBhvr>
                                      <p:tavLst>
                                        <p:tav tm="0">
                                          <p:val>
                                            <p:strVal val="#ppt_x"/>
                                          </p:val>
                                        </p:tav>
                                        <p:tav tm="100000">
                                          <p:val>
                                            <p:strVal val="#ppt_x"/>
                                          </p:val>
                                        </p:tav>
                                      </p:tavLst>
                                    </p:anim>
                                    <p:anim calcmode="lin" valueType="num">
                                      <p:cBhvr>
                                        <p:cTn id="90" dur="5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5" grpId="0"/>
      <p:bldP spid="62" grpId="0"/>
      <p:bldP spid="67" grpId="0"/>
      <p:bldP spid="72" grpId="0"/>
      <p:bldP spid="73" grpId="0"/>
      <p:bldP spid="77" grpId="0"/>
      <p:bldP spid="79" grpId="0"/>
      <p:bldP spid="8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66" y="366986"/>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572000" y="1528792"/>
            <a:ext cx="4280940" cy="178366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Có thể viết công thức của định luật phản xạ ánh sáng i = i' được không? Tại sao?</a:t>
            </a:r>
            <a:endParaRPr lang="en-US" dirty="0"/>
          </a:p>
        </p:txBody>
      </p:sp>
    </p:spTree>
    <p:extLst>
      <p:ext uri="{BB962C8B-B14F-4D97-AF65-F5344CB8AC3E}">
        <p14:creationId xmlns:p14="http://schemas.microsoft.com/office/powerpoint/2010/main" val="11422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7576" y="2494652"/>
            <a:ext cx="2648848" cy="2648848"/>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142875" y="689967"/>
            <a:ext cx="8858249" cy="214610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Có thể viết công thức của định luật phản xạ ánh sáng i = i' </a:t>
            </a:r>
          </a:p>
          <a:p>
            <a:r>
              <a:rPr lang="vi-VN" dirty="0"/>
              <a:t>Góc tới tạo bởi tia tới và pháp tuyến, được kí hiệu là i.</a:t>
            </a:r>
          </a:p>
          <a:p>
            <a:r>
              <a:rPr lang="vi-VN" dirty="0"/>
              <a:t>Góc phản xạ là góc tạo bởi tia phản xạ và pháp tuyến, được kí hiệu là i’.</a:t>
            </a:r>
          </a:p>
        </p:txBody>
      </p:sp>
      <p:pic>
        <p:nvPicPr>
          <p:cNvPr id="17" name="Graphic 16">
            <a:extLst>
              <a:ext uri="{FF2B5EF4-FFF2-40B4-BE49-F238E27FC236}">
                <a16:creationId xmlns:a16="http://schemas.microsoft.com/office/drawing/2014/main" id="{22C2C56A-F249-1CDA-CFE0-96B84F272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1039" y="-196366"/>
            <a:ext cx="1772666" cy="1772666"/>
          </a:xfrm>
          <a:prstGeom prst="rect">
            <a:avLst/>
          </a:prstGeom>
        </p:spPr>
      </p:pic>
    </p:spTree>
    <p:extLst>
      <p:ext uri="{BB962C8B-B14F-4D97-AF65-F5344CB8AC3E}">
        <p14:creationId xmlns:p14="http://schemas.microsoft.com/office/powerpoint/2010/main" val="3715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6000"/>
                                  </p:iterate>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091" y="144943"/>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1787280" y="348016"/>
            <a:ext cx="6438478" cy="154431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Chiếu tia sáng tới dưới góc tới 30</a:t>
            </a:r>
            <a:r>
              <a:rPr lang="vi-VN" baseline="30000" dirty="0"/>
              <a:t>o</a:t>
            </a:r>
            <a:r>
              <a:rPr lang="vi-VN" dirty="0"/>
              <a:t> vào gương phẳng đặt thẳng đứng, vẽ hình biểu diễn tia sáng tới và tia sáng phản xạ.</a:t>
            </a:r>
            <a:endParaRPr lang="en-US" dirty="0"/>
          </a:p>
        </p:txBody>
      </p:sp>
      <p:grpSp>
        <p:nvGrpSpPr>
          <p:cNvPr id="91" name="Group 90">
            <a:extLst>
              <a:ext uri="{FF2B5EF4-FFF2-40B4-BE49-F238E27FC236}">
                <a16:creationId xmlns:a16="http://schemas.microsoft.com/office/drawing/2014/main" id="{1D77061C-9F1E-0045-9FAA-A0B502F676B6}"/>
              </a:ext>
            </a:extLst>
          </p:cNvPr>
          <p:cNvGrpSpPr/>
          <p:nvPr/>
        </p:nvGrpSpPr>
        <p:grpSpPr>
          <a:xfrm flipH="1">
            <a:off x="2961862" y="1892332"/>
            <a:ext cx="2416412" cy="3111250"/>
            <a:chOff x="1489047" y="2293535"/>
            <a:chExt cx="1661410" cy="2139147"/>
          </a:xfrm>
        </p:grpSpPr>
        <p:grpSp>
          <p:nvGrpSpPr>
            <p:cNvPr id="42" name="Group 41">
              <a:extLst>
                <a:ext uri="{FF2B5EF4-FFF2-40B4-BE49-F238E27FC236}">
                  <a16:creationId xmlns:a16="http://schemas.microsoft.com/office/drawing/2014/main" id="{72514495-0882-571B-E593-9A3F61598A12}"/>
                </a:ext>
              </a:extLst>
            </p:cNvPr>
            <p:cNvGrpSpPr/>
            <p:nvPr/>
          </p:nvGrpSpPr>
          <p:grpSpPr>
            <a:xfrm>
              <a:off x="1489047" y="2293535"/>
              <a:ext cx="1661410" cy="2139147"/>
              <a:chOff x="2420911" y="2315975"/>
              <a:chExt cx="1661410" cy="2139147"/>
            </a:xfrm>
          </p:grpSpPr>
          <p:cxnSp>
            <p:nvCxnSpPr>
              <p:cNvPr id="3" name="Straight Connector 2">
                <a:extLst>
                  <a:ext uri="{FF2B5EF4-FFF2-40B4-BE49-F238E27FC236}">
                    <a16:creationId xmlns:a16="http://schemas.microsoft.com/office/drawing/2014/main" id="{630B84B7-0D24-1DA7-6D59-67B47CAE44DF}"/>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411873-51D0-00F4-9D4B-F648E921C92D}"/>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25F7C2-A5A8-FE6B-0E5E-F1993C6F5744}"/>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C79888D-52E8-4E5E-B6B9-E97756BEF0D9}"/>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7226FD-4369-DCF1-A83C-121E7B05048D}"/>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18CA08-ACD4-55F9-2C7C-8117641FC5D1}"/>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835BCC-D00F-FF50-CCF5-7B2C0B0FC135}"/>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CD673C-3A38-EAD4-0B69-A6DBFD8CF954}"/>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03A0AB-DA2B-D56F-69C8-28E0324B81EE}"/>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A5146B-6357-06CE-FCF3-9939008B0898}"/>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7ACCA-BE69-B391-3284-37375CF3CC5F}"/>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3B4835B-B646-2D0E-5422-DDB1FA372022}"/>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2202B9-0792-ED23-DBFA-A08EE47588ED}"/>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25D52E-88B1-931E-A3A7-82BBB5CFCBF3}"/>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B0E27F2-7B13-F4A8-E5E7-35705A476278}"/>
                </a:ext>
              </a:extLst>
            </p:cNvPr>
            <p:cNvGrpSpPr/>
            <p:nvPr/>
          </p:nvGrpSpPr>
          <p:grpSpPr>
            <a:xfrm rot="5400000">
              <a:off x="1298536" y="3358987"/>
              <a:ext cx="1583952" cy="94639"/>
              <a:chOff x="3290277" y="3274646"/>
              <a:chExt cx="2993292" cy="186761"/>
            </a:xfrm>
          </p:grpSpPr>
          <p:cxnSp>
            <p:nvCxnSpPr>
              <p:cNvPr id="44" name="Straight Connector 43">
                <a:extLst>
                  <a:ext uri="{FF2B5EF4-FFF2-40B4-BE49-F238E27FC236}">
                    <a16:creationId xmlns:a16="http://schemas.microsoft.com/office/drawing/2014/main" id="{BFF3F056-ACBB-CE22-69BA-B45E0EB10159}"/>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527D3C-5BE5-AFB9-3DB9-DD309D831212}"/>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D4AFDA8-74A3-6AD6-B25D-ED87FCA617F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406E9B-09D9-2EAC-9B7E-28D76E0A62B4}"/>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4000E3-1419-A57D-EE50-80D2B151D94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8B9521-76AA-9F5E-3073-B2920A71530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8F7A83-4FD2-6B4A-CA5C-C097C0DADB21}"/>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910EC63-AA83-552C-CF0D-80FF6E71E6E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A23600-8398-2955-4EFC-A57DDADF78A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9F1281-C3A8-7DE4-F13C-E8C769038ED7}"/>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D76BA43-2664-61B8-76B6-A2B1620211B5}"/>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6A60AD5-7989-80E1-BE45-C31C142E3949}"/>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F38351-BA56-9082-03D3-F82ABD925663}"/>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A6414A-DE17-0CE7-EB30-9E2B3056399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C00720-C194-8A41-39F9-A50872A6E7FC}"/>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554CDB-0D05-0705-B33C-055C7473A0CD}"/>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355109D-F249-E06A-5914-4C12BF93018B}"/>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DA750A-6355-1638-346C-EB4641CF915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D70A683-5321-4D3E-FFDE-EBB5AC0C2B0A}"/>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B12CDE-D244-06D5-2695-123845ED7802}"/>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247551F-9297-09D1-FEE5-C876E5BE1EFF}"/>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35538A-B134-53CD-A9A0-0F2E565BA3E4}"/>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87CDD7A-F898-946A-9849-DAAFFC73BE2C}"/>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DA08C68-0D62-E1F0-CFD5-6FB1C7FE9FD9}"/>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3EE853-5B37-9986-1D41-AD73B52AB714}"/>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90E2AD8-317E-DBEE-1A23-9B0C55499504}"/>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4035721-5B52-09E9-A507-E9B5EE9E8974}"/>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6D59E17-0E1A-7D71-F947-C655F39D4BA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42CA61D-9CFA-177C-B85C-91185A21CF6A}"/>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6A718D7-AC96-B7E4-0D54-1985EB2CF0E2}"/>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B613122-B6A4-523E-5D0D-125819800C6E}"/>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D035D57-AD77-EEBF-2A7E-25D89256A27D}"/>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420A74C-BED8-E74D-C489-21550D099AD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CFC173A-C543-B8EA-6C1F-6454D3F377E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567146D-61F8-D2CF-0A7A-6E22E3CCC97A}"/>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0DC06A2-F078-CD18-C321-CD87B35CEA91}"/>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A69F6EC-B423-00CF-3B7B-CCC6B81225F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704070-15B2-7E81-D2BF-BA8769BB7E6C}"/>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5725461-C350-1C6E-3F84-F412776B62B0}"/>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5775A6C-4AE7-B585-EC58-7620CF62F660}"/>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44D7D04B-A67C-5F78-C8ED-41C08E5AF7F5}"/>
                </a:ext>
              </a:extLst>
            </p:cNvPr>
            <p:cNvGrpSpPr/>
            <p:nvPr/>
          </p:nvGrpSpPr>
          <p:grpSpPr>
            <a:xfrm rot="4068874" flipH="1">
              <a:off x="2277734" y="3072335"/>
              <a:ext cx="727467" cy="833392"/>
              <a:chOff x="2266116" y="1531233"/>
              <a:chExt cx="819834" cy="809257"/>
            </a:xfrm>
          </p:grpSpPr>
          <p:cxnSp>
            <p:nvCxnSpPr>
              <p:cNvPr id="87" name="Straight Connector 86">
                <a:extLst>
                  <a:ext uri="{FF2B5EF4-FFF2-40B4-BE49-F238E27FC236}">
                    <a16:creationId xmlns:a16="http://schemas.microsoft.com/office/drawing/2014/main" id="{CCB0D9C1-0637-94C9-0303-B67B5BCEA6E6}"/>
                  </a:ext>
                </a:extLst>
              </p:cNvPr>
              <p:cNvCxnSpPr>
                <a:cxnSpLocks/>
              </p:cNvCxnSpPr>
              <p:nvPr/>
            </p:nvCxnSpPr>
            <p:spPr>
              <a:xfrm rot="4068874" flipV="1">
                <a:off x="2673185" y="1927725"/>
                <a:ext cx="500679" cy="324851"/>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D81D441-0D67-0693-52EC-48F54B1BD1F6}"/>
                  </a:ext>
                </a:extLst>
              </p:cNvPr>
              <p:cNvCxnSpPr>
                <a:cxnSpLocks/>
              </p:cNvCxnSpPr>
              <p:nvPr/>
            </p:nvCxnSpPr>
            <p:spPr>
              <a:xfrm rot="4068874" flipV="1">
                <a:off x="2198249" y="1599100"/>
                <a:ext cx="459891" cy="324157"/>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pic>
        <p:nvPicPr>
          <p:cNvPr id="152" name="Graphic 151">
            <a:extLst>
              <a:ext uri="{FF2B5EF4-FFF2-40B4-BE49-F238E27FC236}">
                <a16:creationId xmlns:a16="http://schemas.microsoft.com/office/drawing/2014/main" id="{234CF987-4DD9-33D7-74BC-A6AEFDA9EB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4000" y="3537534"/>
            <a:ext cx="2135693" cy="2135693"/>
          </a:xfrm>
          <a:prstGeom prst="rect">
            <a:avLst/>
          </a:prstGeom>
        </p:spPr>
      </p:pic>
    </p:spTree>
    <p:extLst>
      <p:ext uri="{BB962C8B-B14F-4D97-AF65-F5344CB8AC3E}">
        <p14:creationId xmlns:p14="http://schemas.microsoft.com/office/powerpoint/2010/main" val="22396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9803" y="2040473"/>
            <a:ext cx="2135693" cy="2135693"/>
          </a:xfrm>
          <a:prstGeom prst="rect">
            <a:avLst/>
          </a:prstGeom>
        </p:spPr>
      </p:pic>
      <p:cxnSp>
        <p:nvCxnSpPr>
          <p:cNvPr id="211" name="Straight Connector 210">
            <a:extLst>
              <a:ext uri="{FF2B5EF4-FFF2-40B4-BE49-F238E27FC236}">
                <a16:creationId xmlns:a16="http://schemas.microsoft.com/office/drawing/2014/main" id="{A9368FEC-B037-FFC8-61C5-28C38D0EE791}"/>
              </a:ext>
            </a:extLst>
          </p:cNvPr>
          <p:cNvCxnSpPr>
            <a:cxnSpLocks/>
          </p:cNvCxnSpPr>
          <p:nvPr/>
        </p:nvCxnSpPr>
        <p:spPr>
          <a:xfrm>
            <a:off x="2856714" y="2238163"/>
            <a:ext cx="2047771" cy="0"/>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D3902874-97AA-3C6F-85DB-062514243181}"/>
              </a:ext>
            </a:extLst>
          </p:cNvPr>
          <p:cNvGrpSpPr/>
          <p:nvPr/>
        </p:nvGrpSpPr>
        <p:grpSpPr>
          <a:xfrm flipH="1">
            <a:off x="2856714" y="363235"/>
            <a:ext cx="3430571" cy="4417030"/>
            <a:chOff x="2420911" y="2315975"/>
            <a:chExt cx="1661410" cy="2139147"/>
          </a:xfrm>
        </p:grpSpPr>
        <p:cxnSp>
          <p:nvCxnSpPr>
            <p:cNvPr id="264" name="Straight Connector 263">
              <a:extLst>
                <a:ext uri="{FF2B5EF4-FFF2-40B4-BE49-F238E27FC236}">
                  <a16:creationId xmlns:a16="http://schemas.microsoft.com/office/drawing/2014/main" id="{D2C610D6-71E9-D61C-1211-DBC3B4096685}"/>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DF2D3663-11AA-BC46-D4C6-B75EB5193C26}"/>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655D624A-7441-9550-3C59-63E0474020C8}"/>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38212A14-1308-9FD2-B7C1-24DABDD53EB7}"/>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F1B2EAFA-31E7-8ED9-1BDE-18B821EDE4E6}"/>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6A879306-0AA3-1C87-9AB4-FC28D7149977}"/>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832B22D-0C5E-A6D6-A240-260ABEA86D48}"/>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5615B1A-7D26-65CF-051F-38F13CF87E2C}"/>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792E122-857A-1F37-F25B-373797EDD5A1}"/>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9DFE483-6EDF-C02B-BC2C-386CE5F99AA9}"/>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1781EBB-DA56-A44E-1AF5-61128E76FC99}"/>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38274A0C-C1D2-D4FB-44E0-D6DA358E014C}"/>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4DEE814C-8148-B143-B53E-889EE92CFDDF}"/>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2DB0013C-C531-16ED-5D7B-0EB88A33676C}"/>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838635E-FFEF-31D1-8E17-8CCA1A607AA7}"/>
              </a:ext>
            </a:extLst>
          </p:cNvPr>
          <p:cNvGrpSpPr/>
          <p:nvPr/>
        </p:nvGrpSpPr>
        <p:grpSpPr>
          <a:xfrm rot="16200000" flipH="1">
            <a:off x="3410031" y="2563240"/>
            <a:ext cx="3270632" cy="195416"/>
            <a:chOff x="3290277" y="3274646"/>
            <a:chExt cx="2993292" cy="186761"/>
          </a:xfrm>
        </p:grpSpPr>
        <p:cxnSp>
          <p:nvCxnSpPr>
            <p:cNvPr id="224" name="Straight Connector 223">
              <a:extLst>
                <a:ext uri="{FF2B5EF4-FFF2-40B4-BE49-F238E27FC236}">
                  <a16:creationId xmlns:a16="http://schemas.microsoft.com/office/drawing/2014/main" id="{E50AB07A-050A-74CB-E19B-8AB18EA87F33}"/>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8210A52-32FE-7BCB-FFC9-15D8A7C02CAB}"/>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DC477047-36AF-64D9-1135-C833D57EC18F}"/>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40616CA-919A-60D8-D83E-6CDC89DCB38F}"/>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0000CD8-2531-E91E-4AFB-856C0E9E5B7E}"/>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7F4DCA8-900A-46EB-80BB-7F8454A5D297}"/>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4FC7A30-7A99-6A10-4C2D-1AE5E428077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BCFCE9B4-0827-7341-A42B-389AB306C7B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3303442-55E0-22A7-D8E1-7B19C1ED0B4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E1843E3-526A-B283-F044-6E6ECEF9C2DE}"/>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52D781F-6225-9F96-B199-7F56B30D55CE}"/>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BF61C63B-BC77-FBC6-08E1-B162C5B2D3D0}"/>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958BEBA-57CF-1031-10CF-1FB88DE9A3D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330AE40-CC2E-7314-4EE9-BA0BE9BBA9B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25BA553-4C37-3372-C825-32F313EB6ECA}"/>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80FBF418-0885-F9A6-4A75-90B3CFC5EA40}"/>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93CBD2F-3086-07AD-CFAF-3985FDCAD0B4}"/>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F4A67BB4-109D-1C66-36C7-8377FFE1844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6EE2C7B5-3746-B0F4-1992-4FC1DEC78E3E}"/>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7549361C-255A-E20C-65F8-31B8BAC4A9AA}"/>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7A09DAF-C772-6F3B-42FB-E24D24331A75}"/>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4EB74EA-3AF7-1F53-BB5F-B199F2DB78AF}"/>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C17EE1BF-0FCF-E2D2-000F-4AF06FAC6961}"/>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064E3931-0205-05FD-BCD3-24892DCBAF5B}"/>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14063DB2-5D90-BB2B-F510-D196BFE2E168}"/>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78B9C736-3799-BC9E-BDD6-0015F94248E7}"/>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0D4F9AA-1026-BE88-3C39-8138B4053029}"/>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07605DF2-A901-EF38-5E5A-829F401FBAF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E15D19EB-D297-FFB9-A1C4-711FD64AA198}"/>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77D6FE0F-6E25-F552-2720-1DD358F6DC03}"/>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57EB30B7-B4D5-AEDC-2C65-5BF5F4788003}"/>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DADB090-ADE2-5B40-979C-890FE549D9B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6DB1C58-7DB1-296D-0526-F8F754EA9FD2}"/>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E059E8D-3888-92DB-B91C-AFB8E8719617}"/>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C0269BEC-A1B8-BC57-5779-94878F251ADC}"/>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2B867ED-D5AB-26A4-12F4-BF114A0AA274}"/>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BCA9955F-C2DF-2202-1277-F77043A55E6F}"/>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94A6FB86-4A88-489B-AFD9-6C6E66639970}"/>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7BD67BC-5C2D-7436-7434-3AFFE172A2F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AB0329D-F412-F624-7F50-AE5C3A495F06}"/>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26D23510-1F50-877C-5BB4-FE4D54FE8BFF}"/>
              </a:ext>
            </a:extLst>
          </p:cNvPr>
          <p:cNvGrpSpPr/>
          <p:nvPr/>
        </p:nvGrpSpPr>
        <p:grpSpPr>
          <a:xfrm rot="17531126">
            <a:off x="3140483" y="1932128"/>
            <a:ext cx="1480233" cy="1761156"/>
            <a:chOff x="2278059" y="1512271"/>
            <a:chExt cx="807891" cy="828219"/>
          </a:xfrm>
        </p:grpSpPr>
        <p:cxnSp>
          <p:nvCxnSpPr>
            <p:cNvPr id="215" name="Straight Connector 214">
              <a:extLst>
                <a:ext uri="{FF2B5EF4-FFF2-40B4-BE49-F238E27FC236}">
                  <a16:creationId xmlns:a16="http://schemas.microsoft.com/office/drawing/2014/main" id="{09902209-C80B-982F-1A45-F3B52FF61646}"/>
                </a:ext>
              </a:extLst>
            </p:cNvPr>
            <p:cNvCxnSpPr>
              <a:cxnSpLocks/>
            </p:cNvCxnSpPr>
            <p:nvPr/>
          </p:nvCxnSpPr>
          <p:spPr>
            <a:xfrm rot="4068874" flipV="1">
              <a:off x="2673185" y="1927725"/>
              <a:ext cx="500679" cy="324851"/>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D019BF0E-A473-560C-C770-B06DCA3E4CD0}"/>
                </a:ext>
              </a:extLst>
            </p:cNvPr>
            <p:cNvCxnSpPr>
              <a:cxnSpLocks/>
            </p:cNvCxnSpPr>
            <p:nvPr/>
          </p:nvCxnSpPr>
          <p:spPr>
            <a:xfrm rot="4068874" flipV="1">
              <a:off x="2193591" y="1596739"/>
              <a:ext cx="476836" cy="307899"/>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86C5D5BF-77F9-2F44-5D23-0DF80659F0BD}"/>
              </a:ext>
            </a:extLst>
          </p:cNvPr>
          <p:cNvGrpSpPr/>
          <p:nvPr/>
        </p:nvGrpSpPr>
        <p:grpSpPr>
          <a:xfrm flipH="1">
            <a:off x="2857315" y="1100508"/>
            <a:ext cx="2058342" cy="1119086"/>
            <a:chOff x="4183383" y="2601020"/>
            <a:chExt cx="1449847" cy="788257"/>
          </a:xfrm>
        </p:grpSpPr>
        <p:cxnSp>
          <p:nvCxnSpPr>
            <p:cNvPr id="278" name="Straight Connector 277">
              <a:extLst>
                <a:ext uri="{FF2B5EF4-FFF2-40B4-BE49-F238E27FC236}">
                  <a16:creationId xmlns:a16="http://schemas.microsoft.com/office/drawing/2014/main" id="{ABA8FAFB-07BD-D166-A3EA-325750F10C7C}"/>
                </a:ext>
              </a:extLst>
            </p:cNvPr>
            <p:cNvCxnSpPr>
              <a:cxnSpLocks/>
            </p:cNvCxnSpPr>
            <p:nvPr/>
          </p:nvCxnSpPr>
          <p:spPr>
            <a:xfrm flipV="1">
              <a:off x="4777807" y="2601020"/>
              <a:ext cx="855423" cy="467497"/>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FA05A99D-6E69-CC5F-ADA0-88121C2F8A15}"/>
                </a:ext>
              </a:extLst>
            </p:cNvPr>
            <p:cNvCxnSpPr>
              <a:cxnSpLocks/>
            </p:cNvCxnSpPr>
            <p:nvPr/>
          </p:nvCxnSpPr>
          <p:spPr>
            <a:xfrm flipV="1">
              <a:off x="4183383" y="3055593"/>
              <a:ext cx="616155" cy="333684"/>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9116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wipe(right)">
                                      <p:cBhvr>
                                        <p:cTn id="7" dur="75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843" y="233841"/>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2047509" y="472271"/>
            <a:ext cx="6244234" cy="154431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sz="2800" dirty="0"/>
              <a:t>Chiếu một tia sáng vào gương phẳng đặt nằm ngang ta được tia sáng phản xạ vuông góc với tia sáng tới. Em hãy tính góc tới và góc phản xạ. Vẽ hình</a:t>
            </a:r>
            <a:endParaRPr lang="en-US" sz="2800" dirty="0"/>
          </a:p>
        </p:txBody>
      </p:sp>
      <p:pic>
        <p:nvPicPr>
          <p:cNvPr id="84" name="Graphic 83">
            <a:extLst>
              <a:ext uri="{FF2B5EF4-FFF2-40B4-BE49-F238E27FC236}">
                <a16:creationId xmlns:a16="http://schemas.microsoft.com/office/drawing/2014/main" id="{397D0AD3-7C1B-FF62-0487-F2F770C38B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37826" y="4134573"/>
            <a:ext cx="2135693" cy="2135693"/>
          </a:xfrm>
          <a:prstGeom prst="rect">
            <a:avLst/>
          </a:prstGeom>
        </p:spPr>
      </p:pic>
      <p:grpSp>
        <p:nvGrpSpPr>
          <p:cNvPr id="27" name="Group 26">
            <a:extLst>
              <a:ext uri="{FF2B5EF4-FFF2-40B4-BE49-F238E27FC236}">
                <a16:creationId xmlns:a16="http://schemas.microsoft.com/office/drawing/2014/main" id="{E2AF9DC4-A509-E54E-5C5B-B0ACE79E6D2E}"/>
              </a:ext>
            </a:extLst>
          </p:cNvPr>
          <p:cNvGrpSpPr/>
          <p:nvPr/>
        </p:nvGrpSpPr>
        <p:grpSpPr>
          <a:xfrm>
            <a:off x="3042938" y="2208168"/>
            <a:ext cx="3916830" cy="2615575"/>
            <a:chOff x="2306091" y="2444697"/>
            <a:chExt cx="3310108" cy="2210419"/>
          </a:xfrm>
        </p:grpSpPr>
        <p:grpSp>
          <p:nvGrpSpPr>
            <p:cNvPr id="85" name="Group 84">
              <a:extLst>
                <a:ext uri="{FF2B5EF4-FFF2-40B4-BE49-F238E27FC236}">
                  <a16:creationId xmlns:a16="http://schemas.microsoft.com/office/drawing/2014/main" id="{7FE94A2E-9B63-093C-4D06-41C4DD070506}"/>
                </a:ext>
              </a:extLst>
            </p:cNvPr>
            <p:cNvGrpSpPr/>
            <p:nvPr/>
          </p:nvGrpSpPr>
          <p:grpSpPr>
            <a:xfrm>
              <a:off x="2306091" y="2444697"/>
              <a:ext cx="3310108" cy="2210419"/>
              <a:chOff x="1806448" y="3368435"/>
              <a:chExt cx="2275873" cy="2210419"/>
            </a:xfrm>
          </p:grpSpPr>
          <p:cxnSp>
            <p:nvCxnSpPr>
              <p:cNvPr id="89" name="Straight Connector 88">
                <a:extLst>
                  <a:ext uri="{FF2B5EF4-FFF2-40B4-BE49-F238E27FC236}">
                    <a16:creationId xmlns:a16="http://schemas.microsoft.com/office/drawing/2014/main" id="{95D57488-D6FD-A6BE-796F-B0A2790077C8}"/>
                  </a:ext>
                </a:extLst>
              </p:cNvPr>
              <p:cNvCxnSpPr>
                <a:cxnSpLocks/>
              </p:cNvCxnSpPr>
              <p:nvPr/>
            </p:nvCxnSpPr>
            <p:spPr>
              <a:xfrm>
                <a:off x="2420911" y="3368442"/>
                <a:ext cx="0" cy="21968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29860FA-08A6-1D35-3BE7-F409684D579B}"/>
                  </a:ext>
                </a:extLst>
              </p:cNvPr>
              <p:cNvCxnSpPr>
                <a:cxnSpLocks/>
              </p:cNvCxnSpPr>
              <p:nvPr/>
            </p:nvCxnSpPr>
            <p:spPr>
              <a:xfrm>
                <a:off x="2753193" y="3368441"/>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E1AD8C3-09B3-A21D-78CC-28A19724180B}"/>
                  </a:ext>
                </a:extLst>
              </p:cNvPr>
              <p:cNvCxnSpPr>
                <a:cxnSpLocks/>
              </p:cNvCxnSpPr>
              <p:nvPr/>
            </p:nvCxnSpPr>
            <p:spPr>
              <a:xfrm>
                <a:off x="3085475" y="3368439"/>
                <a:ext cx="0" cy="21968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891B078-63E9-F1E2-595D-3862E5C582C5}"/>
                  </a:ext>
                </a:extLst>
              </p:cNvPr>
              <p:cNvCxnSpPr>
                <a:cxnSpLocks/>
              </p:cNvCxnSpPr>
              <p:nvPr/>
            </p:nvCxnSpPr>
            <p:spPr>
              <a:xfrm>
                <a:off x="3417757" y="3368438"/>
                <a:ext cx="0" cy="219682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515DCC8-5B81-6208-5F1E-2988524D11FE}"/>
                  </a:ext>
                </a:extLst>
              </p:cNvPr>
              <p:cNvCxnSpPr>
                <a:cxnSpLocks/>
              </p:cNvCxnSpPr>
              <p:nvPr/>
            </p:nvCxnSpPr>
            <p:spPr>
              <a:xfrm>
                <a:off x="3750039" y="3382032"/>
                <a:ext cx="0" cy="21832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384D843-BF3A-D1F0-611D-027E558F5A06}"/>
                  </a:ext>
                </a:extLst>
              </p:cNvPr>
              <p:cNvCxnSpPr>
                <a:cxnSpLocks/>
              </p:cNvCxnSpPr>
              <p:nvPr/>
            </p:nvCxnSpPr>
            <p:spPr>
              <a:xfrm>
                <a:off x="4082321"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B77C02F-2E90-7A75-C343-D0EE2BFC1F6C}"/>
                  </a:ext>
                </a:extLst>
              </p:cNvPr>
              <p:cNvCxnSpPr>
                <a:cxnSpLocks/>
              </p:cNvCxnSpPr>
              <p:nvPr/>
            </p:nvCxnSpPr>
            <p:spPr>
              <a:xfrm>
                <a:off x="1806448" y="338203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5FF6F23-7753-CD1C-2651-0D7E162B50D9}"/>
                  </a:ext>
                </a:extLst>
              </p:cNvPr>
              <p:cNvCxnSpPr>
                <a:cxnSpLocks/>
              </p:cNvCxnSpPr>
              <p:nvPr/>
            </p:nvCxnSpPr>
            <p:spPr>
              <a:xfrm>
                <a:off x="1806448" y="3818679"/>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567DC37-BBD4-93C4-59E5-B47DE96D4489}"/>
                  </a:ext>
                </a:extLst>
              </p:cNvPr>
              <p:cNvCxnSpPr>
                <a:cxnSpLocks/>
              </p:cNvCxnSpPr>
              <p:nvPr/>
            </p:nvCxnSpPr>
            <p:spPr>
              <a:xfrm>
                <a:off x="1806448" y="4255325"/>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39C279E-DB7A-AE23-D22D-1B8D3A70475B}"/>
                  </a:ext>
                </a:extLst>
              </p:cNvPr>
              <p:cNvCxnSpPr>
                <a:cxnSpLocks/>
              </p:cNvCxnSpPr>
              <p:nvPr/>
            </p:nvCxnSpPr>
            <p:spPr>
              <a:xfrm>
                <a:off x="1806448" y="4691971"/>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AE31AA5-3C0A-5D52-7F81-BB4EA47E4CE3}"/>
                  </a:ext>
                </a:extLst>
              </p:cNvPr>
              <p:cNvCxnSpPr>
                <a:cxnSpLocks/>
              </p:cNvCxnSpPr>
              <p:nvPr/>
            </p:nvCxnSpPr>
            <p:spPr>
              <a:xfrm>
                <a:off x="1806448" y="5128617"/>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A34AEA5-419C-97C7-BD3E-94BC222D25E4}"/>
                  </a:ext>
                </a:extLst>
              </p:cNvPr>
              <p:cNvCxnSpPr>
                <a:cxnSpLocks/>
              </p:cNvCxnSpPr>
              <p:nvPr/>
            </p:nvCxnSpPr>
            <p:spPr>
              <a:xfrm>
                <a:off x="1806448" y="556526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588135B-2273-73CC-4A5E-B1CBCFB6EFED}"/>
                  </a:ext>
                </a:extLst>
              </p:cNvPr>
              <p:cNvCxnSpPr>
                <a:cxnSpLocks/>
              </p:cNvCxnSpPr>
              <p:nvPr/>
            </p:nvCxnSpPr>
            <p:spPr>
              <a:xfrm>
                <a:off x="2115866" y="3382032"/>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16C3516-A1F4-5206-ECD4-C4C6BC9D1473}"/>
                  </a:ext>
                </a:extLst>
              </p:cNvPr>
              <p:cNvCxnSpPr>
                <a:cxnSpLocks/>
              </p:cNvCxnSpPr>
              <p:nvPr/>
            </p:nvCxnSpPr>
            <p:spPr>
              <a:xfrm>
                <a:off x="1806448"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2FD55BE-03D9-9D27-3A89-854A1F893B83}"/>
                </a:ext>
              </a:extLst>
            </p:cNvPr>
            <p:cNvGrpSpPr/>
            <p:nvPr/>
          </p:nvGrpSpPr>
          <p:grpSpPr>
            <a:xfrm>
              <a:off x="2354397" y="4192103"/>
              <a:ext cx="3205473" cy="150427"/>
              <a:chOff x="2118665" y="3257305"/>
              <a:chExt cx="4164904" cy="204102"/>
            </a:xfrm>
          </p:grpSpPr>
          <p:cxnSp>
            <p:nvCxnSpPr>
              <p:cNvPr id="105" name="Straight Connector 104">
                <a:extLst>
                  <a:ext uri="{FF2B5EF4-FFF2-40B4-BE49-F238E27FC236}">
                    <a16:creationId xmlns:a16="http://schemas.microsoft.com/office/drawing/2014/main" id="{54BD8E34-0285-28F8-8639-5C3D6E6FBABC}"/>
                  </a:ext>
                </a:extLst>
              </p:cNvPr>
              <p:cNvCxnSpPr>
                <a:cxnSpLocks/>
              </p:cNvCxnSpPr>
              <p:nvPr/>
            </p:nvCxnSpPr>
            <p:spPr>
              <a:xfrm>
                <a:off x="2153262" y="3274646"/>
                <a:ext cx="4130307"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5C3C110-625C-EE83-994B-915B6C16F5DE}"/>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46E3691-3E7A-4792-937D-13200C9A6E7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26CB902-626B-CD85-FA2A-82B0CAD1FB67}"/>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C0C403D-8AF3-6273-509A-8840D4AE66A0}"/>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9FCDAF6-D8B7-8948-1389-384591994BD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846F13D-E3F6-9187-C980-D9AD647CEC32}"/>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5AA794D-1AFD-FD1C-B492-9D1111ED0487}"/>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0B0BE28-6C64-5B00-32E5-B5FB54D76FBA}"/>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4AE6369-4802-A56F-B719-8E7378B3B379}"/>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34A38A3-FA3B-2870-1678-B059D5BDD647}"/>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DC7BC3-7362-1399-F5C5-B40B40929CD8}"/>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52B3F8B-3859-714C-88BB-21698D9FBB9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3580EAD-2FCB-6989-C128-DC27F9D3555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2F12297-3BF8-5E05-7259-F1AF924AC84B}"/>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E99F98A-04DC-5908-ACA2-00CDB3BE4427}"/>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49CA0C5-9044-C383-6904-1F34AD5E500A}"/>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3A31717-1635-B5F8-8CB7-4F264F6F9DD9}"/>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FA8524-3695-A554-44B1-534273009D25}"/>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2D7AA06-5CC4-6F8E-5043-915354FB7FE5}"/>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0BA097A-21C8-8FE1-F2FC-CD54D8475B77}"/>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DDC99D8-7B38-3D1A-56FC-F3AB63053D25}"/>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A37A752-EF52-9A6F-41F6-838D2F83E379}"/>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F69D12D-AF1A-70A9-4134-D3F7DB03EA35}"/>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6CD8C4B-18C9-74D4-D5E3-6344ED11A621}"/>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5B90ED2-FE2A-C1C9-B1AB-ACD3303275DC}"/>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A6A7A32-6B7F-650E-6CFE-F1D6C540DA2F}"/>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789C9E8-DDC7-4F80-4001-8460FDA9FEB9}"/>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B5A6747-EC9B-4A55-4931-01AB5227EF9F}"/>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FB1EA9F-A040-B2F8-621B-7513E30B1EB7}"/>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55B2331-C426-E957-BD1B-79E8427F64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CF068BF-2200-26FB-95A3-0D123FBA0102}"/>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908284-8EA5-E638-B677-8D72721D25B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1A9C6A6-3977-95F3-42EA-16CFDC8B694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1617336-EA35-7940-C915-1FDF4D74D901}"/>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50EDA63-3A9C-18B7-3753-A8AD599AAEAB}"/>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C750964-05B5-EBFF-3A27-06C75CDFA6EF}"/>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3763C10-42BD-B17D-D1BC-17F7176EE20A}"/>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BDCA8C1-30F6-B05E-5EE9-C6C849322EC1}"/>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7993851-12CB-7A19-E80C-195C664C9F37}"/>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39508FF-57AB-629B-CEFD-E7BE5824A0C3}"/>
                  </a:ext>
                </a:extLst>
              </p:cNvPr>
              <p:cNvCxnSpPr>
                <a:cxnSpLocks/>
              </p:cNvCxnSpPr>
              <p:nvPr/>
            </p:nvCxnSpPr>
            <p:spPr>
              <a:xfrm flipH="1">
                <a:off x="2823169" y="3268862"/>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7939AD8-A1BE-7BE0-BE00-998EEE27FBA9}"/>
                  </a:ext>
                </a:extLst>
              </p:cNvPr>
              <p:cNvCxnSpPr>
                <a:cxnSpLocks/>
              </p:cNvCxnSpPr>
              <p:nvPr/>
            </p:nvCxnSpPr>
            <p:spPr>
              <a:xfrm flipH="1">
                <a:off x="289974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6D29B8E-88CA-2989-BA87-833EE352B0C5}"/>
                  </a:ext>
                </a:extLst>
              </p:cNvPr>
              <p:cNvCxnSpPr>
                <a:cxnSpLocks/>
              </p:cNvCxnSpPr>
              <p:nvPr/>
            </p:nvCxnSpPr>
            <p:spPr>
              <a:xfrm flipH="1">
                <a:off x="2976310" y="3268858"/>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01FAE17-8F94-B8EE-6DBE-3F8B0074C2F7}"/>
                  </a:ext>
                </a:extLst>
              </p:cNvPr>
              <p:cNvCxnSpPr>
                <a:cxnSpLocks/>
              </p:cNvCxnSpPr>
              <p:nvPr/>
            </p:nvCxnSpPr>
            <p:spPr>
              <a:xfrm flipH="1">
                <a:off x="305288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6D3507D-3A2C-D499-F5CA-89F3EA7BB171}"/>
                  </a:ext>
                </a:extLst>
              </p:cNvPr>
              <p:cNvCxnSpPr>
                <a:cxnSpLocks/>
              </p:cNvCxnSpPr>
              <p:nvPr/>
            </p:nvCxnSpPr>
            <p:spPr>
              <a:xfrm flipH="1">
                <a:off x="3129449"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AEE2231-BFF3-8FEF-26FA-2A778F760C9E}"/>
                  </a:ext>
                </a:extLst>
              </p:cNvPr>
              <p:cNvCxnSpPr>
                <a:cxnSpLocks/>
              </p:cNvCxnSpPr>
              <p:nvPr/>
            </p:nvCxnSpPr>
            <p:spPr>
              <a:xfrm flipH="1">
                <a:off x="320602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BFF9F14-71D7-FEC8-7C87-FF18491DA105}"/>
                  </a:ext>
                </a:extLst>
              </p:cNvPr>
              <p:cNvCxnSpPr>
                <a:cxnSpLocks/>
              </p:cNvCxnSpPr>
              <p:nvPr/>
            </p:nvCxnSpPr>
            <p:spPr>
              <a:xfrm flipH="1">
                <a:off x="2356062" y="326308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67AF849-5AFD-93E3-7019-450C9C501572}"/>
                  </a:ext>
                </a:extLst>
              </p:cNvPr>
              <p:cNvCxnSpPr>
                <a:cxnSpLocks/>
              </p:cNvCxnSpPr>
              <p:nvPr/>
            </p:nvCxnSpPr>
            <p:spPr>
              <a:xfrm flipH="1">
                <a:off x="243263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67B6B17-5E78-8E14-E556-837CC2C15C8A}"/>
                  </a:ext>
                </a:extLst>
              </p:cNvPr>
              <p:cNvCxnSpPr>
                <a:cxnSpLocks/>
              </p:cNvCxnSpPr>
              <p:nvPr/>
            </p:nvCxnSpPr>
            <p:spPr>
              <a:xfrm flipH="1">
                <a:off x="2509203" y="3263077"/>
                <a:ext cx="76570" cy="186762"/>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1A7C4F2-C887-BA36-0DF4-672C5FB13685}"/>
                  </a:ext>
                </a:extLst>
              </p:cNvPr>
              <p:cNvCxnSpPr>
                <a:cxnSpLocks/>
              </p:cNvCxnSpPr>
              <p:nvPr/>
            </p:nvCxnSpPr>
            <p:spPr>
              <a:xfrm flipH="1">
                <a:off x="258577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784CB78-E0E3-C82D-FE60-A053769DB8CA}"/>
                  </a:ext>
                </a:extLst>
              </p:cNvPr>
              <p:cNvCxnSpPr>
                <a:cxnSpLocks/>
              </p:cNvCxnSpPr>
              <p:nvPr/>
            </p:nvCxnSpPr>
            <p:spPr>
              <a:xfrm flipH="1">
                <a:off x="266234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FC419E6-A335-7F01-DF85-AE6A73301175}"/>
                  </a:ext>
                </a:extLst>
              </p:cNvPr>
              <p:cNvCxnSpPr>
                <a:cxnSpLocks/>
              </p:cNvCxnSpPr>
              <p:nvPr/>
            </p:nvCxnSpPr>
            <p:spPr>
              <a:xfrm flipH="1">
                <a:off x="273891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CDB2049-08DD-5F66-3E5F-0E4CBBD8751C}"/>
                  </a:ext>
                </a:extLst>
              </p:cNvPr>
              <p:cNvCxnSpPr>
                <a:cxnSpLocks/>
              </p:cNvCxnSpPr>
              <p:nvPr/>
            </p:nvCxnSpPr>
            <p:spPr>
              <a:xfrm flipH="1">
                <a:off x="211866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23E64EA-76D4-331F-C5EC-89225A3B9BBA}"/>
                  </a:ext>
                </a:extLst>
              </p:cNvPr>
              <p:cNvCxnSpPr>
                <a:cxnSpLocks/>
              </p:cNvCxnSpPr>
              <p:nvPr/>
            </p:nvCxnSpPr>
            <p:spPr>
              <a:xfrm flipH="1">
                <a:off x="219523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03AEBBC-6E9B-6B77-3D1F-872110239167}"/>
                  </a:ext>
                </a:extLst>
              </p:cNvPr>
              <p:cNvCxnSpPr>
                <a:cxnSpLocks/>
              </p:cNvCxnSpPr>
              <p:nvPr/>
            </p:nvCxnSpPr>
            <p:spPr>
              <a:xfrm flipH="1">
                <a:off x="2271806"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E86191E8-7E60-23B8-92B1-0CF1326ED919}"/>
                </a:ext>
              </a:extLst>
            </p:cNvPr>
            <p:cNvGrpSpPr/>
            <p:nvPr/>
          </p:nvGrpSpPr>
          <p:grpSpPr>
            <a:xfrm rot="20585448" flipH="1">
              <a:off x="3763631" y="3229032"/>
              <a:ext cx="1518893" cy="779721"/>
              <a:chOff x="2018193" y="1761051"/>
              <a:chExt cx="1176917" cy="520574"/>
            </a:xfrm>
          </p:grpSpPr>
          <p:cxnSp>
            <p:nvCxnSpPr>
              <p:cNvPr id="146" name="Straight Connector 145">
                <a:extLst>
                  <a:ext uri="{FF2B5EF4-FFF2-40B4-BE49-F238E27FC236}">
                    <a16:creationId xmlns:a16="http://schemas.microsoft.com/office/drawing/2014/main" id="{91EBBC7D-DBF9-ACEE-FB01-C4755D0FCFAF}"/>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B1554F6-1AF4-B2A0-9A7B-A03467FDA992}"/>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148" name="Straight Connector 147">
              <a:extLst>
                <a:ext uri="{FF2B5EF4-FFF2-40B4-BE49-F238E27FC236}">
                  <a16:creationId xmlns:a16="http://schemas.microsoft.com/office/drawing/2014/main" id="{AA9E3CD9-6AB0-9D89-049E-27D1F4A5241D}"/>
                </a:ext>
              </a:extLst>
            </p:cNvPr>
            <p:cNvCxnSpPr>
              <a:cxnSpLocks/>
            </p:cNvCxnSpPr>
            <p:nvPr/>
          </p:nvCxnSpPr>
          <p:spPr>
            <a:xfrm flipV="1">
              <a:off x="3917494" y="2458294"/>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A88AF479-3968-2C3F-007A-33D7998344F1}"/>
                </a:ext>
              </a:extLst>
            </p:cNvPr>
            <p:cNvGrpSpPr/>
            <p:nvPr/>
          </p:nvGrpSpPr>
          <p:grpSpPr>
            <a:xfrm rot="995311" flipH="1" flipV="1">
              <a:off x="2560331" y="3220783"/>
              <a:ext cx="1492248" cy="827815"/>
              <a:chOff x="2023570" y="1752493"/>
              <a:chExt cx="1156271" cy="552684"/>
            </a:xfrm>
          </p:grpSpPr>
          <p:cxnSp>
            <p:nvCxnSpPr>
              <p:cNvPr id="150" name="Straight Connector 149">
                <a:extLst>
                  <a:ext uri="{FF2B5EF4-FFF2-40B4-BE49-F238E27FC236}">
                    <a16:creationId xmlns:a16="http://schemas.microsoft.com/office/drawing/2014/main" id="{A705DFF7-75D0-065E-C111-ACF08B57F8CB}"/>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729E68CE-A5B9-C039-DCCB-A7D8B0589EFE}"/>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2726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49462" y="3194919"/>
            <a:ext cx="2135693" cy="2135693"/>
          </a:xfrm>
          <a:prstGeom prst="rect">
            <a:avLst/>
          </a:prstGeom>
        </p:spPr>
      </p:pic>
      <p:pic>
        <p:nvPicPr>
          <p:cNvPr id="66" name="Graphic 65">
            <a:extLst>
              <a:ext uri="{FF2B5EF4-FFF2-40B4-BE49-F238E27FC236}">
                <a16:creationId xmlns:a16="http://schemas.microsoft.com/office/drawing/2014/main" id="{6642BCE5-D82D-90CF-F99E-CB0D5BB71D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9297" y="-734424"/>
            <a:ext cx="1772666" cy="1772666"/>
          </a:xfrm>
          <a:prstGeom prst="rect">
            <a:avLst/>
          </a:prstGeom>
        </p:spPr>
      </p:pic>
      <p:grpSp>
        <p:nvGrpSpPr>
          <p:cNvPr id="130" name="Group 129">
            <a:extLst>
              <a:ext uri="{FF2B5EF4-FFF2-40B4-BE49-F238E27FC236}">
                <a16:creationId xmlns:a16="http://schemas.microsoft.com/office/drawing/2014/main" id="{6104B89F-536F-337C-B761-2977A5B31F00}"/>
              </a:ext>
            </a:extLst>
          </p:cNvPr>
          <p:cNvGrpSpPr/>
          <p:nvPr/>
        </p:nvGrpSpPr>
        <p:grpSpPr>
          <a:xfrm>
            <a:off x="2627264" y="337261"/>
            <a:ext cx="3889471" cy="2597305"/>
            <a:chOff x="2306091" y="2444697"/>
            <a:chExt cx="3310108" cy="2210419"/>
          </a:xfrm>
        </p:grpSpPr>
        <p:grpSp>
          <p:nvGrpSpPr>
            <p:cNvPr id="131" name="Group 130">
              <a:extLst>
                <a:ext uri="{FF2B5EF4-FFF2-40B4-BE49-F238E27FC236}">
                  <a16:creationId xmlns:a16="http://schemas.microsoft.com/office/drawing/2014/main" id="{7C0D58DF-180A-5A42-3563-0E98544BD8FB}"/>
                </a:ext>
              </a:extLst>
            </p:cNvPr>
            <p:cNvGrpSpPr/>
            <p:nvPr/>
          </p:nvGrpSpPr>
          <p:grpSpPr>
            <a:xfrm>
              <a:off x="2306091" y="2444697"/>
              <a:ext cx="3310108" cy="2210419"/>
              <a:chOff x="1806448" y="3368435"/>
              <a:chExt cx="2275873" cy="2210419"/>
            </a:xfrm>
          </p:grpSpPr>
          <p:cxnSp>
            <p:nvCxnSpPr>
              <p:cNvPr id="195" name="Straight Connector 194">
                <a:extLst>
                  <a:ext uri="{FF2B5EF4-FFF2-40B4-BE49-F238E27FC236}">
                    <a16:creationId xmlns:a16="http://schemas.microsoft.com/office/drawing/2014/main" id="{8CDFF4CD-5D66-3312-8E77-73C6EBDE47D7}"/>
                  </a:ext>
                </a:extLst>
              </p:cNvPr>
              <p:cNvCxnSpPr>
                <a:cxnSpLocks/>
              </p:cNvCxnSpPr>
              <p:nvPr/>
            </p:nvCxnSpPr>
            <p:spPr>
              <a:xfrm>
                <a:off x="2420911" y="3368442"/>
                <a:ext cx="0" cy="21968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247E499-D6CC-2B52-DAF6-E5545BF2C7B4}"/>
                  </a:ext>
                </a:extLst>
              </p:cNvPr>
              <p:cNvCxnSpPr>
                <a:cxnSpLocks/>
              </p:cNvCxnSpPr>
              <p:nvPr/>
            </p:nvCxnSpPr>
            <p:spPr>
              <a:xfrm>
                <a:off x="2753193" y="3368441"/>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373733F-3661-1D7D-F51F-0BDF06957D9D}"/>
                  </a:ext>
                </a:extLst>
              </p:cNvPr>
              <p:cNvCxnSpPr>
                <a:cxnSpLocks/>
              </p:cNvCxnSpPr>
              <p:nvPr/>
            </p:nvCxnSpPr>
            <p:spPr>
              <a:xfrm>
                <a:off x="3085475" y="3368439"/>
                <a:ext cx="0" cy="21968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2484D959-3054-E14D-5582-E44CA6F2E08F}"/>
                  </a:ext>
                </a:extLst>
              </p:cNvPr>
              <p:cNvCxnSpPr>
                <a:cxnSpLocks/>
              </p:cNvCxnSpPr>
              <p:nvPr/>
            </p:nvCxnSpPr>
            <p:spPr>
              <a:xfrm>
                <a:off x="3417757" y="3368438"/>
                <a:ext cx="0" cy="219682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E71DAA5-72C5-5F53-21C2-02C904513D51}"/>
                  </a:ext>
                </a:extLst>
              </p:cNvPr>
              <p:cNvCxnSpPr>
                <a:cxnSpLocks/>
              </p:cNvCxnSpPr>
              <p:nvPr/>
            </p:nvCxnSpPr>
            <p:spPr>
              <a:xfrm>
                <a:off x="3750039" y="3382032"/>
                <a:ext cx="0" cy="21832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1CA9415-7824-E514-2C96-A700D449D188}"/>
                  </a:ext>
                </a:extLst>
              </p:cNvPr>
              <p:cNvCxnSpPr>
                <a:cxnSpLocks/>
              </p:cNvCxnSpPr>
              <p:nvPr/>
            </p:nvCxnSpPr>
            <p:spPr>
              <a:xfrm>
                <a:off x="4082321"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3B93CE7-2FBC-D617-AF8D-D6E31C1B14DD}"/>
                  </a:ext>
                </a:extLst>
              </p:cNvPr>
              <p:cNvCxnSpPr>
                <a:cxnSpLocks/>
              </p:cNvCxnSpPr>
              <p:nvPr/>
            </p:nvCxnSpPr>
            <p:spPr>
              <a:xfrm>
                <a:off x="1806448" y="338203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55F0A421-049E-D847-0DB9-684DDA1623F7}"/>
                  </a:ext>
                </a:extLst>
              </p:cNvPr>
              <p:cNvCxnSpPr>
                <a:cxnSpLocks/>
              </p:cNvCxnSpPr>
              <p:nvPr/>
            </p:nvCxnSpPr>
            <p:spPr>
              <a:xfrm>
                <a:off x="1806448" y="3818679"/>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A598E5B-F37B-E476-C85F-B829C5CF989D}"/>
                  </a:ext>
                </a:extLst>
              </p:cNvPr>
              <p:cNvCxnSpPr>
                <a:cxnSpLocks/>
              </p:cNvCxnSpPr>
              <p:nvPr/>
            </p:nvCxnSpPr>
            <p:spPr>
              <a:xfrm>
                <a:off x="1806448" y="4255325"/>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CC859FD-C40E-BA6B-7898-960F6053E7AB}"/>
                  </a:ext>
                </a:extLst>
              </p:cNvPr>
              <p:cNvCxnSpPr>
                <a:cxnSpLocks/>
              </p:cNvCxnSpPr>
              <p:nvPr/>
            </p:nvCxnSpPr>
            <p:spPr>
              <a:xfrm>
                <a:off x="1806448" y="4691971"/>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5745FF7-DA06-3A43-D29D-7E1376A017CD}"/>
                  </a:ext>
                </a:extLst>
              </p:cNvPr>
              <p:cNvCxnSpPr>
                <a:cxnSpLocks/>
              </p:cNvCxnSpPr>
              <p:nvPr/>
            </p:nvCxnSpPr>
            <p:spPr>
              <a:xfrm>
                <a:off x="1806448" y="5128617"/>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6B0276B-5217-88BA-1AE5-EE106C76977A}"/>
                  </a:ext>
                </a:extLst>
              </p:cNvPr>
              <p:cNvCxnSpPr>
                <a:cxnSpLocks/>
              </p:cNvCxnSpPr>
              <p:nvPr/>
            </p:nvCxnSpPr>
            <p:spPr>
              <a:xfrm>
                <a:off x="1806448" y="556526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34BBC49-657D-D89D-833D-5EED55BA0AC7}"/>
                  </a:ext>
                </a:extLst>
              </p:cNvPr>
              <p:cNvCxnSpPr>
                <a:cxnSpLocks/>
              </p:cNvCxnSpPr>
              <p:nvPr/>
            </p:nvCxnSpPr>
            <p:spPr>
              <a:xfrm>
                <a:off x="2115866" y="3382032"/>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75BA3DE6-2CB2-3B43-FDA7-81AD55DDC17D}"/>
                  </a:ext>
                </a:extLst>
              </p:cNvPr>
              <p:cNvCxnSpPr>
                <a:cxnSpLocks/>
              </p:cNvCxnSpPr>
              <p:nvPr/>
            </p:nvCxnSpPr>
            <p:spPr>
              <a:xfrm>
                <a:off x="1806448"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3DF009D9-8B4D-1192-C409-ED7989992B74}"/>
                </a:ext>
              </a:extLst>
            </p:cNvPr>
            <p:cNvGrpSpPr/>
            <p:nvPr/>
          </p:nvGrpSpPr>
          <p:grpSpPr>
            <a:xfrm>
              <a:off x="2354397" y="4192103"/>
              <a:ext cx="3205473" cy="150427"/>
              <a:chOff x="2118665" y="3257305"/>
              <a:chExt cx="4164904" cy="204102"/>
            </a:xfrm>
          </p:grpSpPr>
          <p:cxnSp>
            <p:nvCxnSpPr>
              <p:cNvPr id="140" name="Straight Connector 139">
                <a:extLst>
                  <a:ext uri="{FF2B5EF4-FFF2-40B4-BE49-F238E27FC236}">
                    <a16:creationId xmlns:a16="http://schemas.microsoft.com/office/drawing/2014/main" id="{F0CFC7E0-6589-4638-3195-7D4E22857D8D}"/>
                  </a:ext>
                </a:extLst>
              </p:cNvPr>
              <p:cNvCxnSpPr>
                <a:cxnSpLocks/>
              </p:cNvCxnSpPr>
              <p:nvPr/>
            </p:nvCxnSpPr>
            <p:spPr>
              <a:xfrm>
                <a:off x="2153262" y="3274646"/>
                <a:ext cx="4130307"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5C0F341-7723-AEFE-CD65-A44E9B0A7953}"/>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CD5759E-FFB1-062F-D5BF-D071BF589C51}"/>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4E74E8-A8AA-DBDC-13AD-693868C786BA}"/>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B6EDA-63A8-1A6A-3051-7F8A94B15B3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31C74A0-7945-9CD5-9F5C-0445A808C49C}"/>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7F6A302-92B9-B540-7268-882D36DAEE0E}"/>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34F7CFA-D661-2797-AC0E-CD8AAA912D70}"/>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B02BDE-8295-9387-9359-7E0EC9BB136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1052A9C-011D-116D-9304-DACAC0F3053C}"/>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2E8AAD9-3C3D-D3BC-5D10-9730645D1878}"/>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493F484-28D7-6BD5-2B05-0C58BA0FD912}"/>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C4FFC60-390B-FDED-C74C-6875203D46BF}"/>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3B3A366-FB8D-F47D-AFB6-B4C011731526}"/>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ABD07EF-CBCD-AD69-AA8A-01CFFE1FA7E7}"/>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19C5B31-2DB9-C8B1-E88E-E3B23D22B7CE}"/>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23C4E91-A750-1669-5134-C5D57D8BE6F1}"/>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621DA133-4B39-0098-C7D3-A667107D4EAE}"/>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3A1126-C888-8F8E-87E3-C322D8C3858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1E91DBC-0629-8048-6157-860BC01FDF7B}"/>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C0D7F89-7276-3F2D-16CE-D2707191E728}"/>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CE740E7-1C37-4D2D-1AF0-D59E79A71096}"/>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9DD42C5-0349-C167-A728-AA33F68CC6EB}"/>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FE21B9E-9D61-1EF3-309C-CB3E321182B4}"/>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1084453-3FB4-056D-446F-47AA375CD3B3}"/>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4B00662-2F9E-DBCD-C65F-A24000FE16F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EAD3CD57-E77B-413E-EF45-A652DCAB4F85}"/>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FC40F8C-1CCD-E884-0EAD-BA1CBC822619}"/>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A7478D6F-4127-ACC7-9EE1-091D36AD1F85}"/>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572F79F-E8CD-9E48-2220-FC816A9A5AE3}"/>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50ADAB1-2F82-7458-1054-F1D4ADCFD28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D7A16DB-E0DB-1568-2C45-30973A37CA37}"/>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E59DCA4-03A6-D592-717D-4F4B24175D14}"/>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A0033CE-F2B0-AED0-D2C0-279E58D7A2E1}"/>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F788675-025A-239D-D65E-1ED7D09F4CDB}"/>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5058964-8473-5B2C-93CA-FD08BB5C52BB}"/>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0298830-18B3-F6FD-7DD4-278AE3B7784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BE7A72D-115A-0582-A638-ECEE0AB2E8D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05A723A-4A06-9A2C-E4A6-DE9D460001C1}"/>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B8D8AF7-4DA3-EDEE-D897-16394C8FF02A}"/>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54198CD-C565-8E2E-70E8-64335C0CDB5F}"/>
                  </a:ext>
                </a:extLst>
              </p:cNvPr>
              <p:cNvCxnSpPr>
                <a:cxnSpLocks/>
              </p:cNvCxnSpPr>
              <p:nvPr/>
            </p:nvCxnSpPr>
            <p:spPr>
              <a:xfrm flipH="1">
                <a:off x="2823169" y="3268862"/>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4E288643-881C-D9DE-C792-C77CBA39A55C}"/>
                  </a:ext>
                </a:extLst>
              </p:cNvPr>
              <p:cNvCxnSpPr>
                <a:cxnSpLocks/>
              </p:cNvCxnSpPr>
              <p:nvPr/>
            </p:nvCxnSpPr>
            <p:spPr>
              <a:xfrm flipH="1">
                <a:off x="289974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D65420E-EE71-6B31-7EDA-735DC1442E3E}"/>
                  </a:ext>
                </a:extLst>
              </p:cNvPr>
              <p:cNvCxnSpPr>
                <a:cxnSpLocks/>
              </p:cNvCxnSpPr>
              <p:nvPr/>
            </p:nvCxnSpPr>
            <p:spPr>
              <a:xfrm flipH="1">
                <a:off x="2976310" y="3268858"/>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651A479-5A01-A518-9D30-6C1BF168106F}"/>
                  </a:ext>
                </a:extLst>
              </p:cNvPr>
              <p:cNvCxnSpPr>
                <a:cxnSpLocks/>
              </p:cNvCxnSpPr>
              <p:nvPr/>
            </p:nvCxnSpPr>
            <p:spPr>
              <a:xfrm flipH="1">
                <a:off x="305288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02F8F44-986B-9741-872B-03791F19E0C8}"/>
                  </a:ext>
                </a:extLst>
              </p:cNvPr>
              <p:cNvCxnSpPr>
                <a:cxnSpLocks/>
              </p:cNvCxnSpPr>
              <p:nvPr/>
            </p:nvCxnSpPr>
            <p:spPr>
              <a:xfrm flipH="1">
                <a:off x="3129449"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04A7FA1-A661-BA08-9427-61F07C42B194}"/>
                  </a:ext>
                </a:extLst>
              </p:cNvPr>
              <p:cNvCxnSpPr>
                <a:cxnSpLocks/>
              </p:cNvCxnSpPr>
              <p:nvPr/>
            </p:nvCxnSpPr>
            <p:spPr>
              <a:xfrm flipH="1">
                <a:off x="320602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290CCB8-E19B-59BB-145B-5DA207559076}"/>
                  </a:ext>
                </a:extLst>
              </p:cNvPr>
              <p:cNvCxnSpPr>
                <a:cxnSpLocks/>
              </p:cNvCxnSpPr>
              <p:nvPr/>
            </p:nvCxnSpPr>
            <p:spPr>
              <a:xfrm flipH="1">
                <a:off x="2356062" y="326308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4F2921B-99D6-DF99-A1AC-ECE12FFB6CE9}"/>
                  </a:ext>
                </a:extLst>
              </p:cNvPr>
              <p:cNvCxnSpPr>
                <a:cxnSpLocks/>
              </p:cNvCxnSpPr>
              <p:nvPr/>
            </p:nvCxnSpPr>
            <p:spPr>
              <a:xfrm flipH="1">
                <a:off x="243263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14C81973-0FD0-E927-5DE3-2A7366F624A2}"/>
                  </a:ext>
                </a:extLst>
              </p:cNvPr>
              <p:cNvCxnSpPr>
                <a:cxnSpLocks/>
              </p:cNvCxnSpPr>
              <p:nvPr/>
            </p:nvCxnSpPr>
            <p:spPr>
              <a:xfrm flipH="1">
                <a:off x="2509203" y="3263077"/>
                <a:ext cx="76570" cy="186762"/>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15B88E0-82ED-F64D-384A-E2DE089EB3A8}"/>
                  </a:ext>
                </a:extLst>
              </p:cNvPr>
              <p:cNvCxnSpPr>
                <a:cxnSpLocks/>
              </p:cNvCxnSpPr>
              <p:nvPr/>
            </p:nvCxnSpPr>
            <p:spPr>
              <a:xfrm flipH="1">
                <a:off x="258577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A09C6BE-3C5C-B350-636F-D5AFCC93A832}"/>
                  </a:ext>
                </a:extLst>
              </p:cNvPr>
              <p:cNvCxnSpPr>
                <a:cxnSpLocks/>
              </p:cNvCxnSpPr>
              <p:nvPr/>
            </p:nvCxnSpPr>
            <p:spPr>
              <a:xfrm flipH="1">
                <a:off x="266234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0324BB2-A3CE-4392-FB54-68BD4411A6D8}"/>
                  </a:ext>
                </a:extLst>
              </p:cNvPr>
              <p:cNvCxnSpPr>
                <a:cxnSpLocks/>
              </p:cNvCxnSpPr>
              <p:nvPr/>
            </p:nvCxnSpPr>
            <p:spPr>
              <a:xfrm flipH="1">
                <a:off x="273891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25442E1-3B86-3E7E-1A83-F0B12EF74A62}"/>
                  </a:ext>
                </a:extLst>
              </p:cNvPr>
              <p:cNvCxnSpPr>
                <a:cxnSpLocks/>
              </p:cNvCxnSpPr>
              <p:nvPr/>
            </p:nvCxnSpPr>
            <p:spPr>
              <a:xfrm flipH="1">
                <a:off x="211866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4B48561-0591-9BD9-173A-C3CCD415D5AC}"/>
                  </a:ext>
                </a:extLst>
              </p:cNvPr>
              <p:cNvCxnSpPr>
                <a:cxnSpLocks/>
              </p:cNvCxnSpPr>
              <p:nvPr/>
            </p:nvCxnSpPr>
            <p:spPr>
              <a:xfrm flipH="1">
                <a:off x="219523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84933536-7EBE-849F-294A-0A71B6102FCB}"/>
                  </a:ext>
                </a:extLst>
              </p:cNvPr>
              <p:cNvCxnSpPr>
                <a:cxnSpLocks/>
              </p:cNvCxnSpPr>
              <p:nvPr/>
            </p:nvCxnSpPr>
            <p:spPr>
              <a:xfrm flipH="1">
                <a:off x="2271806"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3E0ABD5-5E4A-8A6C-405E-B6A8F06B0243}"/>
                </a:ext>
              </a:extLst>
            </p:cNvPr>
            <p:cNvGrpSpPr/>
            <p:nvPr/>
          </p:nvGrpSpPr>
          <p:grpSpPr>
            <a:xfrm rot="20585448" flipH="1">
              <a:off x="3763631" y="3229032"/>
              <a:ext cx="1518893" cy="779721"/>
              <a:chOff x="2018193" y="1761051"/>
              <a:chExt cx="1176917" cy="520574"/>
            </a:xfrm>
          </p:grpSpPr>
          <p:cxnSp>
            <p:nvCxnSpPr>
              <p:cNvPr id="138" name="Straight Connector 137">
                <a:extLst>
                  <a:ext uri="{FF2B5EF4-FFF2-40B4-BE49-F238E27FC236}">
                    <a16:creationId xmlns:a16="http://schemas.microsoft.com/office/drawing/2014/main" id="{AB63C107-84C7-E6B7-0682-B585BCEB85C4}"/>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C7E495F6-2575-3728-72C3-574E6606A752}"/>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134" name="Straight Connector 133">
              <a:extLst>
                <a:ext uri="{FF2B5EF4-FFF2-40B4-BE49-F238E27FC236}">
                  <a16:creationId xmlns:a16="http://schemas.microsoft.com/office/drawing/2014/main" id="{6C857FE7-D0A2-DBDD-9CC4-76868F6DAB8F}"/>
                </a:ext>
              </a:extLst>
            </p:cNvPr>
            <p:cNvCxnSpPr>
              <a:cxnSpLocks/>
            </p:cNvCxnSpPr>
            <p:nvPr/>
          </p:nvCxnSpPr>
          <p:spPr>
            <a:xfrm flipV="1">
              <a:off x="3917494" y="2458294"/>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3B9655CE-494E-E12C-6C07-2E0140DC239A}"/>
                </a:ext>
              </a:extLst>
            </p:cNvPr>
            <p:cNvGrpSpPr/>
            <p:nvPr/>
          </p:nvGrpSpPr>
          <p:grpSpPr>
            <a:xfrm rot="995311" flipH="1" flipV="1">
              <a:off x="2560331" y="3220783"/>
              <a:ext cx="1492248" cy="827815"/>
              <a:chOff x="2023570" y="1752493"/>
              <a:chExt cx="1156271" cy="552684"/>
            </a:xfrm>
          </p:grpSpPr>
          <p:cxnSp>
            <p:nvCxnSpPr>
              <p:cNvPr id="136" name="Straight Connector 135">
                <a:extLst>
                  <a:ext uri="{FF2B5EF4-FFF2-40B4-BE49-F238E27FC236}">
                    <a16:creationId xmlns:a16="http://schemas.microsoft.com/office/drawing/2014/main" id="{B832E5F6-78F8-94EF-5E9A-B90EBBFA6B5E}"/>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89E6B78-F4BF-0451-F6AC-44FAD4EE5C86}"/>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
        <p:nvSpPr>
          <p:cNvPr id="209" name="TextBox 208">
            <a:extLst>
              <a:ext uri="{FF2B5EF4-FFF2-40B4-BE49-F238E27FC236}">
                <a16:creationId xmlns:a16="http://schemas.microsoft.com/office/drawing/2014/main" id="{08EFC031-A181-8D03-B457-906E15F4CCDE}"/>
              </a:ext>
            </a:extLst>
          </p:cNvPr>
          <p:cNvSpPr txBox="1"/>
          <p:nvPr/>
        </p:nvSpPr>
        <p:spPr>
          <a:xfrm>
            <a:off x="891918" y="3083204"/>
            <a:ext cx="489440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Theo định luật phản xạ ánh sáng i = i’</a:t>
            </a:r>
            <a:endParaRPr lang="en-US" dirty="0">
              <a:solidFill>
                <a:srgbClr val="073763"/>
              </a:solidFill>
            </a:endParaRPr>
          </a:p>
        </p:txBody>
      </p:sp>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44C8F3F3-B5F8-4C00-2A81-745DA0425629}"/>
                  </a:ext>
                </a:extLst>
              </p:cNvPr>
              <p:cNvSpPr txBox="1"/>
              <p:nvPr/>
            </p:nvSpPr>
            <p:spPr>
              <a:xfrm>
                <a:off x="868612" y="3492194"/>
                <a:ext cx="6380850"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Theo đề tia phản xạ vuông góc với tia tới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b="0" i="1" smtClean="0">
                            <a:solidFill>
                              <a:srgbClr val="073763"/>
                            </a:solidFill>
                            <a:latin typeface="Cambria Math" panose="02040503050406030204" pitchFamily="18" charset="0"/>
                          </a:rPr>
                          <m:t> </m:t>
                        </m:r>
                        <m:r>
                          <a:rPr lang="vi-VN" b="0" i="1" smtClean="0">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endParaRPr lang="en-US" baseline="30000" dirty="0">
                  <a:solidFill>
                    <a:srgbClr val="073763"/>
                  </a:solidFill>
                </a:endParaRPr>
              </a:p>
            </p:txBody>
          </p:sp>
        </mc:Choice>
        <mc:Fallback xmlns="">
          <p:sp>
            <p:nvSpPr>
              <p:cNvPr id="210" name="TextBox 209">
                <a:extLst>
                  <a:ext uri="{FF2B5EF4-FFF2-40B4-BE49-F238E27FC236}">
                    <a16:creationId xmlns:a16="http://schemas.microsoft.com/office/drawing/2014/main" id="{44C8F3F3-B5F8-4C00-2A81-745DA0425629}"/>
                  </a:ext>
                </a:extLst>
              </p:cNvPr>
              <p:cNvSpPr txBox="1">
                <a:spLocks noRot="1" noChangeAspect="1" noMove="1" noResize="1" noEditPoints="1" noAdjustHandles="1" noChangeArrowheads="1" noChangeShapeType="1" noTextEdit="1"/>
              </p:cNvSpPr>
              <p:nvPr/>
            </p:nvSpPr>
            <p:spPr>
              <a:xfrm>
                <a:off x="868612" y="3492194"/>
                <a:ext cx="6380850" cy="634752"/>
              </a:xfrm>
              <a:prstGeom prst="rect">
                <a:avLst/>
              </a:prstGeom>
              <a:blipFill>
                <a:blip r:embed="rId6"/>
                <a:stretch>
                  <a:fillRect l="-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319D352F-1E45-F931-0DBD-E3F052C2792E}"/>
                  </a:ext>
                </a:extLst>
              </p:cNvPr>
              <p:cNvSpPr txBox="1"/>
              <p:nvPr/>
            </p:nvSpPr>
            <p:spPr>
              <a:xfrm>
                <a:off x="921199" y="4011862"/>
                <a:ext cx="5630837" cy="6598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i="1">
                            <a:solidFill>
                              <a:srgbClr val="073763"/>
                            </a:solidFill>
                            <a:latin typeface="Cambria Math" panose="02040503050406030204" pitchFamily="18" charset="0"/>
                          </a:rPr>
                          <m:t> </m:t>
                        </m:r>
                        <m:r>
                          <a:rPr lang="vi-VN" i="1">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r>
                  <a:rPr lang="vi-VN" dirty="0">
                    <a:solidFill>
                      <a:srgbClr val="073763"/>
                    </a:solidFill>
                  </a:rPr>
                  <a:t>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b="0" i="1" smtClean="0">
                            <a:solidFill>
                              <a:srgbClr val="073763"/>
                            </a:solidFill>
                            <a:latin typeface="Cambria Math" panose="02040503050406030204" pitchFamily="18" charset="0"/>
                          </a:rPr>
                          <m:t> </m:t>
                        </m:r>
                        <m:r>
                          <a:rPr lang="vi-VN" b="0" i="1" smtClean="0">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r>
                  <a:rPr lang="vi-VN" dirty="0">
                    <a:solidFill>
                      <a:srgbClr val="073763"/>
                    </a:solidFill>
                  </a:rPr>
                  <a:t>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i="1">
                            <a:solidFill>
                              <a:srgbClr val="073763"/>
                            </a:solidFill>
                            <a:latin typeface="Cambria Math" panose="02040503050406030204" pitchFamily="18" charset="0"/>
                          </a:rPr>
                          <m:t> </m:t>
                        </m:r>
                        <m:r>
                          <a:rPr lang="vi-VN" i="1">
                            <a:solidFill>
                              <a:srgbClr val="073763"/>
                            </a:solidFill>
                            <a:latin typeface="Cambria Math" panose="02040503050406030204" pitchFamily="18" charset="0"/>
                          </a:rPr>
                          <m:t>       </m:t>
                        </m:r>
                      </m:e>
                    </m:groupChr>
                  </m:oMath>
                </a14:m>
                <a:r>
                  <a:rPr lang="vi-VN" dirty="0">
                    <a:solidFill>
                      <a:srgbClr val="073763"/>
                    </a:solidFill>
                  </a:rPr>
                  <a:t> i = 45</a:t>
                </a:r>
                <a:r>
                  <a:rPr lang="vi-VN" baseline="30000" dirty="0">
                    <a:solidFill>
                      <a:srgbClr val="073763"/>
                    </a:solidFill>
                  </a:rPr>
                  <a:t>o</a:t>
                </a:r>
                <a:r>
                  <a:rPr lang="vi-VN" dirty="0">
                    <a:solidFill>
                      <a:srgbClr val="073763"/>
                    </a:solidFill>
                  </a:rPr>
                  <a:t> </a:t>
                </a:r>
                <a:endParaRPr lang="en-US" dirty="0">
                  <a:solidFill>
                    <a:srgbClr val="073763"/>
                  </a:solidFill>
                </a:endParaRPr>
              </a:p>
            </p:txBody>
          </p:sp>
        </mc:Choice>
        <mc:Fallback xmlns="">
          <p:sp>
            <p:nvSpPr>
              <p:cNvPr id="216" name="TextBox 215">
                <a:extLst>
                  <a:ext uri="{FF2B5EF4-FFF2-40B4-BE49-F238E27FC236}">
                    <a16:creationId xmlns:a16="http://schemas.microsoft.com/office/drawing/2014/main" id="{319D352F-1E45-F931-0DBD-E3F052C2792E}"/>
                  </a:ext>
                </a:extLst>
              </p:cNvPr>
              <p:cNvSpPr txBox="1">
                <a:spLocks noRot="1" noChangeAspect="1" noMove="1" noResize="1" noEditPoints="1" noAdjustHandles="1" noChangeArrowheads="1" noChangeShapeType="1" noTextEdit="1"/>
              </p:cNvSpPr>
              <p:nvPr/>
            </p:nvSpPr>
            <p:spPr>
              <a:xfrm>
                <a:off x="921199" y="4011862"/>
                <a:ext cx="5630837" cy="659861"/>
              </a:xfrm>
              <a:prstGeom prst="rect">
                <a:avLst/>
              </a:prstGeom>
              <a:blipFill>
                <a:blip r:embed="rId7"/>
                <a:stretch>
                  <a:fillRect t="-10185" b="-26852"/>
                </a:stretch>
              </a:blipFill>
            </p:spPr>
            <p:txBody>
              <a:bodyPr/>
              <a:lstStyle/>
              <a:p>
                <a:r>
                  <a:rPr lang="en-US">
                    <a:noFill/>
                  </a:rPr>
                  <a:t> </a:t>
                </a:r>
              </a:p>
            </p:txBody>
          </p:sp>
        </mc:Fallback>
      </mc:AlternateContent>
    </p:spTree>
    <p:extLst>
      <p:ext uri="{BB962C8B-B14F-4D97-AF65-F5344CB8AC3E}">
        <p14:creationId xmlns:p14="http://schemas.microsoft.com/office/powerpoint/2010/main" val="22875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anim calcmode="lin" valueType="num">
                                      <p:cBhvr>
                                        <p:cTn id="8" dur="500" fill="hold"/>
                                        <p:tgtEl>
                                          <p:spTgt spid="209"/>
                                        </p:tgtEl>
                                        <p:attrNameLst>
                                          <p:attrName>ppt_x</p:attrName>
                                        </p:attrNameLst>
                                      </p:cBhvr>
                                      <p:tavLst>
                                        <p:tav tm="0">
                                          <p:val>
                                            <p:strVal val="#ppt_x"/>
                                          </p:val>
                                        </p:tav>
                                        <p:tav tm="100000">
                                          <p:val>
                                            <p:strVal val="#ppt_x"/>
                                          </p:val>
                                        </p:tav>
                                      </p:tavLst>
                                    </p:anim>
                                    <p:anim calcmode="lin" valueType="num">
                                      <p:cBhvr>
                                        <p:cTn id="9" dur="5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0"/>
                                        </p:tgtEl>
                                        <p:attrNameLst>
                                          <p:attrName>style.visibility</p:attrName>
                                        </p:attrNameLst>
                                      </p:cBhvr>
                                      <p:to>
                                        <p:strVal val="visible"/>
                                      </p:to>
                                    </p:set>
                                    <p:animEffect transition="in" filter="fade">
                                      <p:cBhvr>
                                        <p:cTn id="14" dur="500"/>
                                        <p:tgtEl>
                                          <p:spTgt spid="210"/>
                                        </p:tgtEl>
                                      </p:cBhvr>
                                    </p:animEffect>
                                    <p:anim calcmode="lin" valueType="num">
                                      <p:cBhvr>
                                        <p:cTn id="15" dur="500" fill="hold"/>
                                        <p:tgtEl>
                                          <p:spTgt spid="210"/>
                                        </p:tgtEl>
                                        <p:attrNameLst>
                                          <p:attrName>ppt_x</p:attrName>
                                        </p:attrNameLst>
                                      </p:cBhvr>
                                      <p:tavLst>
                                        <p:tav tm="0">
                                          <p:val>
                                            <p:strVal val="#ppt_x"/>
                                          </p:val>
                                        </p:tav>
                                        <p:tav tm="100000">
                                          <p:val>
                                            <p:strVal val="#ppt_x"/>
                                          </p:val>
                                        </p:tav>
                                      </p:tavLst>
                                    </p:anim>
                                    <p:anim calcmode="lin" valueType="num">
                                      <p:cBhvr>
                                        <p:cTn id="16" dur="500" fill="hold"/>
                                        <p:tgtEl>
                                          <p:spTgt spid="2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16"/>
                                        </p:tgtEl>
                                        <p:attrNameLst>
                                          <p:attrName>style.visibility</p:attrName>
                                        </p:attrNameLst>
                                      </p:cBhvr>
                                      <p:to>
                                        <p:strVal val="visible"/>
                                      </p:to>
                                    </p:set>
                                    <p:animEffect transition="in" filter="fade">
                                      <p:cBhvr>
                                        <p:cTn id="21" dur="500"/>
                                        <p:tgtEl>
                                          <p:spTgt spid="216"/>
                                        </p:tgtEl>
                                      </p:cBhvr>
                                    </p:animEffect>
                                    <p:anim calcmode="lin" valueType="num">
                                      <p:cBhvr>
                                        <p:cTn id="22" dur="500" fill="hold"/>
                                        <p:tgtEl>
                                          <p:spTgt spid="216"/>
                                        </p:tgtEl>
                                        <p:attrNameLst>
                                          <p:attrName>ppt_x</p:attrName>
                                        </p:attrNameLst>
                                      </p:cBhvr>
                                      <p:tavLst>
                                        <p:tav tm="0">
                                          <p:val>
                                            <p:strVal val="#ppt_x"/>
                                          </p:val>
                                        </p:tav>
                                        <p:tav tm="100000">
                                          <p:val>
                                            <p:strVal val="#ppt_x"/>
                                          </p:val>
                                        </p:tav>
                                      </p:tavLst>
                                    </p:anim>
                                    <p:anim calcmode="lin" valueType="num">
                                      <p:cBhvr>
                                        <p:cTn id="23" dur="500" fill="hold"/>
                                        <p:tgtEl>
                                          <p:spTgt spid="2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0" grpId="0"/>
      <p:bldP spid="2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6" name="Google Shape;2186;p43"/>
          <p:cNvSpPr txBox="1">
            <a:spLocks noGrp="1"/>
          </p:cNvSpPr>
          <p:nvPr>
            <p:ph type="title" idx="2"/>
          </p:nvPr>
        </p:nvSpPr>
        <p:spPr>
          <a:xfrm>
            <a:off x="2646000" y="1174447"/>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t>01</a:t>
            </a:r>
            <a:endParaRPr sz="13800" dirty="0"/>
          </a:p>
        </p:txBody>
      </p:sp>
      <p:sp>
        <p:nvSpPr>
          <p:cNvPr id="2187" name="Google Shape;2187;p43"/>
          <p:cNvSpPr txBox="1">
            <a:spLocks noGrp="1"/>
          </p:cNvSpPr>
          <p:nvPr>
            <p:ph type="ctrTitle"/>
          </p:nvPr>
        </p:nvSpPr>
        <p:spPr>
          <a:xfrm>
            <a:off x="1146874" y="2970547"/>
            <a:ext cx="6974237"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t>Hiện Tượng Phản Xạ Ánh Sáng</a:t>
            </a:r>
            <a:endParaRPr sz="4000" dirty="0"/>
          </a:p>
        </p:txBody>
      </p:sp>
      <p:pic>
        <p:nvPicPr>
          <p:cNvPr id="8" name="Picture 2" descr="Phản ánh bản thân">
            <a:extLst>
              <a:ext uri="{FF2B5EF4-FFF2-40B4-BE49-F238E27FC236}">
                <a16:creationId xmlns:a16="http://schemas.microsoft.com/office/drawing/2014/main" id="{849AF0FD-D103-62E2-FB3F-6556CFC04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155" y="1606427"/>
            <a:ext cx="1427519" cy="1427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86;p43">
            <a:extLst>
              <a:ext uri="{FF2B5EF4-FFF2-40B4-BE49-F238E27FC236}">
                <a16:creationId xmlns:a16="http://schemas.microsoft.com/office/drawing/2014/main" id="{B52C0383-594F-6FA8-0F1F-5A6C42FB69DF}"/>
              </a:ext>
            </a:extLst>
          </p:cNvPr>
          <p:cNvSpPr txBox="1">
            <a:spLocks/>
          </p:cNvSpPr>
          <p:nvPr/>
        </p:nvSpPr>
        <p:spPr>
          <a:xfrm>
            <a:off x="2646000" y="989622"/>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vi-VN" dirty="0"/>
              <a:t>0</a:t>
            </a:r>
            <a:r>
              <a:rPr lang="en-US" dirty="0"/>
              <a:t>3</a:t>
            </a:r>
            <a:endParaRPr lang="en" dirty="0"/>
          </a:p>
        </p:txBody>
      </p:sp>
      <p:sp>
        <p:nvSpPr>
          <p:cNvPr id="3" name="Google Shape;2187;p43">
            <a:extLst>
              <a:ext uri="{FF2B5EF4-FFF2-40B4-BE49-F238E27FC236}">
                <a16:creationId xmlns:a16="http://schemas.microsoft.com/office/drawing/2014/main" id="{031D872A-461E-73CD-79FD-A7F859342131}"/>
              </a:ext>
            </a:extLst>
          </p:cNvPr>
          <p:cNvSpPr txBox="1">
            <a:spLocks/>
          </p:cNvSpPr>
          <p:nvPr/>
        </p:nvSpPr>
        <p:spPr>
          <a:xfrm>
            <a:off x="2061273" y="3098331"/>
            <a:ext cx="5536029"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solidFill>
                  <a:srgbClr val="1C4587"/>
                </a:solidFill>
              </a:rPr>
              <a:t>PHẢN XẠ VÀ PHẢN XẠ </a:t>
            </a:r>
            <a:r>
              <a:rPr lang="en-US" sz="4400" dirty="0" err="1">
                <a:solidFill>
                  <a:srgbClr val="1C4587"/>
                </a:solidFill>
              </a:rPr>
              <a:t>khuếch</a:t>
            </a:r>
            <a:r>
              <a:rPr lang="en-US" sz="4400" dirty="0">
                <a:solidFill>
                  <a:srgbClr val="1C4587"/>
                </a:solidFill>
              </a:rPr>
              <a:t> TÁN</a:t>
            </a:r>
            <a:endParaRPr lang="vi-VN" sz="4400" dirty="0">
              <a:solidFill>
                <a:srgbClr val="1C4587"/>
              </a:solidFill>
            </a:endParaRPr>
          </a:p>
        </p:txBody>
      </p:sp>
      <p:pic>
        <p:nvPicPr>
          <p:cNvPr id="5" name="Picture 6" descr="Sự phản xạ">
            <a:extLst>
              <a:ext uri="{FF2B5EF4-FFF2-40B4-BE49-F238E27FC236}">
                <a16:creationId xmlns:a16="http://schemas.microsoft.com/office/drawing/2014/main" id="{E11E0025-9A8B-74F3-F4AF-9B2F8C7C4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267" y="1244902"/>
            <a:ext cx="1478681" cy="147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89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D6A4C-56F6-2DA0-F443-D71C349B9BEB}"/>
              </a:ext>
            </a:extLst>
          </p:cNvPr>
          <p:cNvPicPr>
            <a:picLocks noChangeAspect="1"/>
          </p:cNvPicPr>
          <p:nvPr/>
        </p:nvPicPr>
        <p:blipFill>
          <a:blip r:embed="rId2"/>
          <a:stretch>
            <a:fillRect/>
          </a:stretch>
        </p:blipFill>
        <p:spPr>
          <a:xfrm>
            <a:off x="1971293" y="2133260"/>
            <a:ext cx="5362113" cy="2600672"/>
          </a:xfrm>
          <a:prstGeom prst="rect">
            <a:avLst/>
          </a:prstGeom>
        </p:spPr>
      </p:pic>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35" y="3010240"/>
            <a:ext cx="2041154" cy="2041154"/>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1332552" y="428748"/>
            <a:ext cx="6639596" cy="170451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ctr"/>
            <a:r>
              <a:rPr lang="vi-VN" sz="2400" dirty="0"/>
              <a:t>Em hãy vẽ các tia sáng phản xạ của các tia sáng tới trong Hình 16.3a và 16.3b.</a:t>
            </a:r>
          </a:p>
          <a:p>
            <a:pPr algn="ctr"/>
            <a:r>
              <a:rPr lang="vi-VN" sz="2400" dirty="0"/>
              <a:t>Nhận xét về hướng của các tia sáng phản xạ đã vẽ trong Hình 16.3a và 16.3b. Giải thích.</a:t>
            </a:r>
          </a:p>
        </p:txBody>
      </p:sp>
    </p:spTree>
    <p:extLst>
      <p:ext uri="{BB962C8B-B14F-4D97-AF65-F5344CB8AC3E}">
        <p14:creationId xmlns:p14="http://schemas.microsoft.com/office/powerpoint/2010/main" val="120695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DE65E-B582-48CB-7028-A0FEADFF3AD0}"/>
              </a:ext>
            </a:extLst>
          </p:cNvPr>
          <p:cNvPicPr>
            <a:picLocks noChangeAspect="1"/>
          </p:cNvPicPr>
          <p:nvPr/>
        </p:nvPicPr>
        <p:blipFill>
          <a:blip r:embed="rId2"/>
          <a:stretch>
            <a:fillRect/>
          </a:stretch>
        </p:blipFill>
        <p:spPr>
          <a:xfrm>
            <a:off x="4279037" y="2225132"/>
            <a:ext cx="4241954" cy="2138901"/>
          </a:xfrm>
          <a:prstGeom prst="rect">
            <a:avLst/>
          </a:prstGeom>
        </p:spPr>
      </p:pic>
      <p:sp>
        <p:nvSpPr>
          <p:cNvPr id="2" name="Rectangle: Rounded Corners 1">
            <a:extLst>
              <a:ext uri="{FF2B5EF4-FFF2-40B4-BE49-F238E27FC236}">
                <a16:creationId xmlns:a16="http://schemas.microsoft.com/office/drawing/2014/main" id="{857B3C67-9737-0092-84F3-3F8CB13F5216}"/>
              </a:ext>
            </a:extLst>
          </p:cNvPr>
          <p:cNvSpPr/>
          <p:nvPr/>
        </p:nvSpPr>
        <p:spPr>
          <a:xfrm>
            <a:off x="359232" y="2225132"/>
            <a:ext cx="4106237" cy="1937386"/>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3200" y="183740"/>
            <a:ext cx="1937386" cy="193738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430339" y="2396971"/>
            <a:ext cx="4035130" cy="159409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lvl="0">
              <a:lnSpc>
                <a:spcPct val="150000"/>
              </a:lnSpc>
              <a:defRPr/>
            </a:pPr>
            <a:r>
              <a:rPr lang="vi-VN" sz="2000" dirty="0">
                <a:solidFill>
                  <a:srgbClr val="000000"/>
                </a:solidFill>
                <a:latin typeface="#9Slide03 Arima Madurai Black" panose="00000A00000000000000" pitchFamily="2" charset="0"/>
              </a:rPr>
              <a:t>Hình 16.3a: Các tia sáng tới song song bị phản xạ qua gương phẳng cho các tia phản xạ cũng cùng hướng và song song với nhau.</a:t>
            </a:r>
            <a:endParaRPr lang="en-US" sz="2000" dirty="0">
              <a:solidFill>
                <a:srgbClr val="000000"/>
              </a:solidFill>
              <a:latin typeface="#9Slide03 Arima Madurai Black" panose="00000A00000000000000" pitchFamily="2" charset="0"/>
            </a:endParaRPr>
          </a:p>
        </p:txBody>
      </p:sp>
    </p:spTree>
    <p:extLst>
      <p:ext uri="{BB962C8B-B14F-4D97-AF65-F5344CB8AC3E}">
        <p14:creationId xmlns:p14="http://schemas.microsoft.com/office/powerpoint/2010/main" val="186609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CB61FF-949A-4BC5-CBAD-220A1EAD2132}"/>
              </a:ext>
            </a:extLst>
          </p:cNvPr>
          <p:cNvPicPr>
            <a:picLocks noChangeAspect="1"/>
          </p:cNvPicPr>
          <p:nvPr/>
        </p:nvPicPr>
        <p:blipFill>
          <a:blip r:embed="rId2"/>
          <a:stretch>
            <a:fillRect/>
          </a:stretch>
        </p:blipFill>
        <p:spPr>
          <a:xfrm>
            <a:off x="4385569" y="1776803"/>
            <a:ext cx="4121056" cy="2688665"/>
          </a:xfrm>
          <a:prstGeom prst="rect">
            <a:avLst/>
          </a:prstGeom>
        </p:spPr>
      </p:pic>
      <p:sp>
        <p:nvSpPr>
          <p:cNvPr id="2" name="Rectangle: Rounded Corners 1">
            <a:extLst>
              <a:ext uri="{FF2B5EF4-FFF2-40B4-BE49-F238E27FC236}">
                <a16:creationId xmlns:a16="http://schemas.microsoft.com/office/drawing/2014/main" id="{857B3C67-9737-0092-84F3-3F8CB13F5216}"/>
              </a:ext>
            </a:extLst>
          </p:cNvPr>
          <p:cNvSpPr/>
          <p:nvPr/>
        </p:nvSpPr>
        <p:spPr>
          <a:xfrm>
            <a:off x="359232" y="2225132"/>
            <a:ext cx="4106237" cy="1937386"/>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3200" y="183740"/>
            <a:ext cx="1937386" cy="193738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430339" y="2396971"/>
            <a:ext cx="3955230" cy="159409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lvl="0">
              <a:lnSpc>
                <a:spcPct val="150000"/>
              </a:lnSpc>
              <a:defRPr/>
            </a:pPr>
            <a:r>
              <a:rPr lang="vi-VN" sz="2000" dirty="0">
                <a:solidFill>
                  <a:srgbClr val="000000"/>
                </a:solidFill>
                <a:latin typeface="#9Slide03 Arima Madurai Black" panose="00000A00000000000000" pitchFamily="2" charset="0"/>
              </a:rPr>
              <a:t>Hình 16.3b: Các tia sáng tới song song bị phản xạ qua gương không phẳng cho các tia phản xạ theo các hướng khác nhau.</a:t>
            </a:r>
            <a:endParaRPr lang="en-US" sz="2000" dirty="0">
              <a:solidFill>
                <a:srgbClr val="000000"/>
              </a:solidFill>
              <a:latin typeface="#9Slide03 Arima Madurai Black" panose="00000A00000000000000" pitchFamily="2" charset="0"/>
            </a:endParaRPr>
          </a:p>
        </p:txBody>
      </p:sp>
    </p:spTree>
    <p:extLst>
      <p:ext uri="{BB962C8B-B14F-4D97-AF65-F5344CB8AC3E}">
        <p14:creationId xmlns:p14="http://schemas.microsoft.com/office/powerpoint/2010/main" val="11241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96D440-45C2-AA1D-B913-02E4DDF60AED}"/>
              </a:ext>
            </a:extLst>
          </p:cNvPr>
          <p:cNvPicPr>
            <a:picLocks noChangeAspect="1"/>
          </p:cNvPicPr>
          <p:nvPr/>
        </p:nvPicPr>
        <p:blipFill>
          <a:blip r:embed="rId2"/>
          <a:stretch>
            <a:fillRect/>
          </a:stretch>
        </p:blipFill>
        <p:spPr>
          <a:xfrm>
            <a:off x="4660946" y="198808"/>
            <a:ext cx="4241954" cy="2767541"/>
          </a:xfrm>
          <a:prstGeom prst="rect">
            <a:avLst/>
          </a:prstGeom>
        </p:spPr>
      </p:pic>
      <p:sp>
        <p:nvSpPr>
          <p:cNvPr id="5" name="TextBox 4">
            <a:extLst>
              <a:ext uri="{FF2B5EF4-FFF2-40B4-BE49-F238E27FC236}">
                <a16:creationId xmlns:a16="http://schemas.microsoft.com/office/drawing/2014/main" id="{2DF771F9-E83F-8513-4560-FF2C36326428}"/>
              </a:ext>
            </a:extLst>
          </p:cNvPr>
          <p:cNvSpPr txBox="1"/>
          <p:nvPr/>
        </p:nvSpPr>
        <p:spPr>
          <a:xfrm>
            <a:off x="845458" y="3006113"/>
            <a:ext cx="3242502"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song </a:t>
            </a:r>
            <a:r>
              <a:rPr lang="en-US" dirty="0" err="1">
                <a:solidFill>
                  <a:srgbClr val="073763"/>
                </a:solidFill>
              </a:rPr>
              <a:t>song</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nhẵn</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6" name="TextBox 5">
            <a:extLst>
              <a:ext uri="{FF2B5EF4-FFF2-40B4-BE49-F238E27FC236}">
                <a16:creationId xmlns:a16="http://schemas.microsoft.com/office/drawing/2014/main" id="{BBFC9C0C-F5BF-76C6-ECFC-A243826DBA3A}"/>
              </a:ext>
            </a:extLst>
          </p:cNvPr>
          <p:cNvSpPr txBox="1"/>
          <p:nvPr/>
        </p:nvSpPr>
        <p:spPr>
          <a:xfrm>
            <a:off x="5073798" y="3006112"/>
            <a:ext cx="3416251"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mà</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theo</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hướng</a:t>
            </a:r>
            <a:r>
              <a:rPr lang="en-US" dirty="0">
                <a:solidFill>
                  <a:srgbClr val="073763"/>
                </a:solidFill>
              </a:rPr>
              <a:t> </a:t>
            </a:r>
            <a:r>
              <a:rPr lang="en-US" dirty="0" err="1">
                <a:solidFill>
                  <a:srgbClr val="073763"/>
                </a:solidFill>
              </a:rPr>
              <a:t>khác</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nhấp</a:t>
            </a:r>
            <a:r>
              <a:rPr lang="en-US" dirty="0">
                <a:solidFill>
                  <a:srgbClr val="073763"/>
                </a:solidFill>
              </a:rPr>
              <a:t> </a:t>
            </a:r>
            <a:r>
              <a:rPr lang="en-US" dirty="0" err="1">
                <a:solidFill>
                  <a:srgbClr val="073763"/>
                </a:solidFill>
              </a:rPr>
              <a:t>nhô</a:t>
            </a:r>
            <a:r>
              <a:rPr lang="en-US" dirty="0">
                <a:solidFill>
                  <a:srgbClr val="073763"/>
                </a:solidFill>
              </a:rPr>
              <a:t> </a:t>
            </a:r>
            <a:r>
              <a:rPr lang="en-US" dirty="0" err="1">
                <a:solidFill>
                  <a:srgbClr val="073763"/>
                </a:solidFill>
              </a:rPr>
              <a:t>gồ</a:t>
            </a:r>
            <a:r>
              <a:rPr lang="en-US" dirty="0">
                <a:solidFill>
                  <a:srgbClr val="073763"/>
                </a:solidFill>
              </a:rPr>
              <a:t> </a:t>
            </a:r>
            <a:r>
              <a:rPr lang="en-US" dirty="0" err="1">
                <a:solidFill>
                  <a:srgbClr val="073763"/>
                </a:solidFill>
              </a:rPr>
              <a:t>ghề</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khuếch</a:t>
            </a:r>
            <a:r>
              <a:rPr lang="en-US" dirty="0">
                <a:solidFill>
                  <a:srgbClr val="073763"/>
                </a:solidFill>
              </a:rPr>
              <a:t> </a:t>
            </a:r>
            <a:r>
              <a:rPr lang="en-US" dirty="0" err="1">
                <a:solidFill>
                  <a:srgbClr val="073763"/>
                </a:solidFill>
              </a:rPr>
              <a:t>tán</a:t>
            </a:r>
            <a:endParaRPr lang="en-US" dirty="0">
              <a:solidFill>
                <a:srgbClr val="073763"/>
              </a:solidFill>
            </a:endParaRPr>
          </a:p>
        </p:txBody>
      </p:sp>
      <p:pic>
        <p:nvPicPr>
          <p:cNvPr id="7" name="Picture 6">
            <a:extLst>
              <a:ext uri="{FF2B5EF4-FFF2-40B4-BE49-F238E27FC236}">
                <a16:creationId xmlns:a16="http://schemas.microsoft.com/office/drawing/2014/main" id="{3BBDE65E-B582-48CB-7028-A0FEADFF3AD0}"/>
              </a:ext>
            </a:extLst>
          </p:cNvPr>
          <p:cNvPicPr>
            <a:picLocks noChangeAspect="1"/>
          </p:cNvPicPr>
          <p:nvPr/>
        </p:nvPicPr>
        <p:blipFill>
          <a:blip r:embed="rId3"/>
          <a:stretch>
            <a:fillRect/>
          </a:stretch>
        </p:blipFill>
        <p:spPr>
          <a:xfrm>
            <a:off x="646253" y="725108"/>
            <a:ext cx="4241954" cy="2138901"/>
          </a:xfrm>
          <a:prstGeom prst="rect">
            <a:avLst/>
          </a:prstGeom>
        </p:spPr>
      </p:pic>
    </p:spTree>
    <p:extLst>
      <p:ext uri="{BB962C8B-B14F-4D97-AF65-F5344CB8AC3E}">
        <p14:creationId xmlns:p14="http://schemas.microsoft.com/office/powerpoint/2010/main" val="42558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58382" y="1223251"/>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58368" y="1223252"/>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988453"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lặng</a:t>
            </a:r>
            <a:endParaRPr lang="en-US" sz="2200" dirty="0">
              <a:solidFill>
                <a:srgbClr val="073763"/>
              </a:solidFill>
            </a:endParaRPr>
          </a:p>
        </p:txBody>
      </p:sp>
      <p:sp>
        <p:nvSpPr>
          <p:cNvPr id="8" name="TextBox 7">
            <a:extLst>
              <a:ext uri="{FF2B5EF4-FFF2-40B4-BE49-F238E27FC236}">
                <a16:creationId xmlns:a16="http://schemas.microsoft.com/office/drawing/2014/main" id="{8E056CC4-E42D-7643-4CA6-E443B939088B}"/>
              </a:ext>
            </a:extLst>
          </p:cNvPr>
          <p:cNvSpPr txBox="1"/>
          <p:nvPr/>
        </p:nvSpPr>
        <p:spPr>
          <a:xfrm>
            <a:off x="5421024"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có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endParaRPr lang="en-US" sz="2200" dirty="0">
              <a:solidFill>
                <a:srgbClr val="073763"/>
              </a:solidFill>
            </a:endParaRPr>
          </a:p>
        </p:txBody>
      </p:sp>
      <p:sp>
        <p:nvSpPr>
          <p:cNvPr id="9" name="Google Shape;2154;p40">
            <a:extLst>
              <a:ext uri="{FF2B5EF4-FFF2-40B4-BE49-F238E27FC236}">
                <a16:creationId xmlns:a16="http://schemas.microsoft.com/office/drawing/2014/main" id="{0148B446-5206-6008-0DC7-12456A921821}"/>
              </a:ext>
            </a:extLst>
          </p:cNvPr>
          <p:cNvSpPr txBox="1">
            <a:spLocks/>
          </p:cNvSpPr>
          <p:nvPr/>
        </p:nvSpPr>
        <p:spPr>
          <a:xfrm>
            <a:off x="684572" y="243264"/>
            <a:ext cx="7650346" cy="1000301"/>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073763"/>
                </a:solidFill>
                <a:latin typeface="#9Slide07 IcielBaliho Script" pitchFamily="2" charset="0"/>
              </a:rPr>
              <a:t>Ảnh của cảnh vật trên mặt hồ trong hai trường hợp ở </a:t>
            </a:r>
            <a:r>
              <a:rPr lang="en-US" sz="3200" dirty="0" err="1">
                <a:solidFill>
                  <a:srgbClr val="073763"/>
                </a:solidFill>
                <a:latin typeface="#9Slide07 IcielBaliho Script" pitchFamily="2" charset="0"/>
              </a:rPr>
              <a:t>hình</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dưới</a:t>
            </a:r>
            <a:r>
              <a:rPr lang="en-US" sz="3200" dirty="0">
                <a:solidFill>
                  <a:srgbClr val="073763"/>
                </a:solidFill>
                <a:latin typeface="#9Slide07 IcielBaliho Script" pitchFamily="2" charset="0"/>
              </a:rPr>
              <a:t> </a:t>
            </a:r>
            <a:r>
              <a:rPr lang="vi-VN" sz="3200" dirty="0">
                <a:solidFill>
                  <a:srgbClr val="073763"/>
                </a:solidFill>
                <a:latin typeface="#9Slide07 IcielBaliho Script" pitchFamily="2" charset="0"/>
              </a:rPr>
              <a:t>khác nhau thế nào?</a:t>
            </a:r>
          </a:p>
        </p:txBody>
      </p:sp>
    </p:spTree>
    <p:extLst>
      <p:ext uri="{BB962C8B-B14F-4D97-AF65-F5344CB8AC3E}">
        <p14:creationId xmlns:p14="http://schemas.microsoft.com/office/powerpoint/2010/main" val="17435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54548"/>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54549"/>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741309" y="4036979"/>
            <a:ext cx="8233368" cy="795164"/>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400" dirty="0" err="1">
                <a:solidFill>
                  <a:srgbClr val="073763"/>
                </a:solidFill>
              </a:rPr>
              <a:t>Hình</a:t>
            </a:r>
            <a:r>
              <a:rPr lang="en-US" sz="2400" dirty="0">
                <a:solidFill>
                  <a:srgbClr val="073763"/>
                </a:solidFill>
              </a:rPr>
              <a:t> </a:t>
            </a:r>
            <a:r>
              <a:rPr lang="en-US" sz="2400" dirty="0" err="1">
                <a:solidFill>
                  <a:srgbClr val="073763"/>
                </a:solidFill>
              </a:rPr>
              <a:t>ảnh</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hiện</a:t>
            </a:r>
            <a:r>
              <a:rPr lang="en-US" sz="2400" dirty="0">
                <a:solidFill>
                  <a:srgbClr val="073763"/>
                </a:solidFill>
              </a:rPr>
              <a:t> </a:t>
            </a:r>
            <a:r>
              <a:rPr lang="en-US" sz="2400" dirty="0" err="1">
                <a:solidFill>
                  <a:srgbClr val="073763"/>
                </a:solidFill>
              </a:rPr>
              <a:t>trên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được</a:t>
            </a:r>
            <a:r>
              <a:rPr lang="en-US" sz="2400" dirty="0">
                <a:solidFill>
                  <a:srgbClr val="073763"/>
                </a:solidFill>
              </a:rPr>
              <a:t> </a:t>
            </a:r>
            <a:r>
              <a:rPr lang="en-US" sz="2400" dirty="0" err="1">
                <a:solidFill>
                  <a:srgbClr val="073763"/>
                </a:solidFill>
              </a:rPr>
              <a:t>tạo</a:t>
            </a:r>
            <a:r>
              <a:rPr lang="en-US" sz="2400" dirty="0">
                <a:solidFill>
                  <a:srgbClr val="073763"/>
                </a:solidFill>
              </a:rPr>
              <a:t> </a:t>
            </a:r>
            <a:r>
              <a:rPr lang="en-US" sz="2400" dirty="0" err="1">
                <a:solidFill>
                  <a:srgbClr val="073763"/>
                </a:solidFill>
              </a:rPr>
              <a:t>bởi</a:t>
            </a:r>
            <a:r>
              <a:rPr lang="en-US" sz="2400" dirty="0">
                <a:solidFill>
                  <a:srgbClr val="073763"/>
                </a:solidFill>
              </a:rPr>
              <a:t> </a:t>
            </a:r>
            <a:r>
              <a:rPr lang="en-US" sz="2400" dirty="0" err="1">
                <a:solidFill>
                  <a:srgbClr val="073763"/>
                </a:solidFill>
              </a:rPr>
              <a:t>ánh</a:t>
            </a:r>
            <a:r>
              <a:rPr lang="en-US" sz="2400" dirty="0">
                <a:solidFill>
                  <a:srgbClr val="073763"/>
                </a:solidFill>
              </a:rPr>
              <a:t> </a:t>
            </a:r>
            <a:r>
              <a:rPr lang="en-US" sz="2400" dirty="0" err="1">
                <a:solidFill>
                  <a:srgbClr val="073763"/>
                </a:solidFill>
              </a:rPr>
              <a:t>sáng</a:t>
            </a:r>
            <a:r>
              <a:rPr lang="en-US" sz="2400" dirty="0">
                <a:solidFill>
                  <a:srgbClr val="073763"/>
                </a:solidFill>
              </a:rPr>
              <a:t> </a:t>
            </a:r>
            <a:r>
              <a:rPr lang="en-US" sz="2400" dirty="0" err="1">
                <a:solidFill>
                  <a:srgbClr val="073763"/>
                </a:solidFill>
              </a:rPr>
              <a:t>truyền</a:t>
            </a:r>
            <a:r>
              <a:rPr lang="en-US" sz="2400" dirty="0">
                <a:solidFill>
                  <a:srgbClr val="073763"/>
                </a:solidFill>
              </a:rPr>
              <a:t> </a:t>
            </a:r>
            <a:r>
              <a:rPr lang="en-US" sz="2400" dirty="0" err="1">
                <a:solidFill>
                  <a:srgbClr val="073763"/>
                </a:solidFill>
              </a:rPr>
              <a:t>từ</a:t>
            </a:r>
            <a:r>
              <a:rPr lang="en-US" sz="2400" dirty="0">
                <a:solidFill>
                  <a:srgbClr val="073763"/>
                </a:solidFill>
              </a:rPr>
              <a:t> </a:t>
            </a:r>
            <a:r>
              <a:rPr lang="en-US" sz="2400" dirty="0" err="1">
                <a:solidFill>
                  <a:srgbClr val="073763"/>
                </a:solidFill>
              </a:rPr>
              <a:t>các</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lên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truyền</a:t>
            </a:r>
            <a:r>
              <a:rPr lang="en-US" sz="2400" dirty="0">
                <a:solidFill>
                  <a:srgbClr val="073763"/>
                </a:solidFill>
              </a:rPr>
              <a:t> tới </a:t>
            </a:r>
            <a:r>
              <a:rPr lang="en-US" sz="2400" dirty="0" err="1">
                <a:solidFill>
                  <a:srgbClr val="073763"/>
                </a:solidFill>
              </a:rPr>
              <a:t>mắt</a:t>
            </a:r>
            <a:endParaRPr lang="en-US" sz="2400" dirty="0">
              <a:solidFill>
                <a:srgbClr val="073763"/>
              </a:solidFill>
            </a:endParaRPr>
          </a:p>
        </p:txBody>
      </p:sp>
    </p:spTree>
    <p:extLst>
      <p:ext uri="{BB962C8B-B14F-4D97-AF65-F5344CB8AC3E}">
        <p14:creationId xmlns:p14="http://schemas.microsoft.com/office/powerpoint/2010/main" val="405266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83732"/>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83733"/>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341503" y="4044175"/>
            <a:ext cx="3865649"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ta có </a:t>
            </a:r>
            <a:r>
              <a:rPr lang="en-US" sz="2200" dirty="0" err="1">
                <a:solidFill>
                  <a:srgbClr val="073763"/>
                </a:solidFill>
              </a:rPr>
              <a:t>thể</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
        <p:nvSpPr>
          <p:cNvPr id="8" name="TextBox 7">
            <a:extLst>
              <a:ext uri="{FF2B5EF4-FFF2-40B4-BE49-F238E27FC236}">
                <a16:creationId xmlns:a16="http://schemas.microsoft.com/office/drawing/2014/main" id="{8E056CC4-E42D-7643-4CA6-E443B939088B}"/>
              </a:ext>
            </a:extLst>
          </p:cNvPr>
          <p:cNvSpPr txBox="1"/>
          <p:nvPr/>
        </p:nvSpPr>
        <p:spPr>
          <a:xfrm>
            <a:off x="4538926" y="4044175"/>
            <a:ext cx="4676287"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ta </a:t>
            </a:r>
            <a:r>
              <a:rPr lang="en-US" sz="2200" dirty="0" err="1">
                <a:solidFill>
                  <a:srgbClr val="073763"/>
                </a:solidFill>
              </a:rPr>
              <a:t>không</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Tree>
    <p:extLst>
      <p:ext uri="{BB962C8B-B14F-4D97-AF65-F5344CB8AC3E}">
        <p14:creationId xmlns:p14="http://schemas.microsoft.com/office/powerpoint/2010/main" val="149201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2261679" y="1217125"/>
            <a:ext cx="4654687" cy="3316172"/>
          </a:xfrm>
          <a:prstGeom prst="rect">
            <a:avLst/>
          </a:prstGeom>
        </p:spPr>
      </p:pic>
      <p:sp>
        <p:nvSpPr>
          <p:cNvPr id="8" name="TextBox 7">
            <a:extLst>
              <a:ext uri="{FF2B5EF4-FFF2-40B4-BE49-F238E27FC236}">
                <a16:creationId xmlns:a16="http://schemas.microsoft.com/office/drawing/2014/main" id="{8E056CC4-E42D-7643-4CA6-E443B939088B}"/>
              </a:ext>
            </a:extLst>
          </p:cNvPr>
          <p:cNvSpPr txBox="1"/>
          <p:nvPr/>
        </p:nvSpPr>
        <p:spPr>
          <a:xfrm>
            <a:off x="540859" y="111719"/>
            <a:ext cx="7766563" cy="110540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a:t>
            </a:r>
            <a:r>
              <a:rPr lang="en-US" sz="2200" dirty="0" err="1">
                <a:solidFill>
                  <a:srgbClr val="073763"/>
                </a:solidFill>
              </a:rPr>
              <a:t>trên</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xuất</a:t>
            </a:r>
            <a:r>
              <a:rPr lang="en-US" sz="2200" dirty="0">
                <a:solidFill>
                  <a:srgbClr val="073763"/>
                </a:solidFill>
              </a:rPr>
              <a:t> </a:t>
            </a:r>
            <a:r>
              <a:rPr lang="en-US" sz="2200" dirty="0" err="1">
                <a:solidFill>
                  <a:srgbClr val="073763"/>
                </a:solidFill>
              </a:rPr>
              <a:t>hiện</a:t>
            </a:r>
            <a:r>
              <a:rPr lang="en-US" sz="2200" dirty="0">
                <a:solidFill>
                  <a:srgbClr val="073763"/>
                </a:solidFill>
              </a:rPr>
              <a:t> </a:t>
            </a:r>
            <a:r>
              <a:rPr lang="en-US" sz="2200" dirty="0" err="1">
                <a:solidFill>
                  <a:srgbClr val="073763"/>
                </a:solidFill>
              </a:rPr>
              <a:t>khi</a:t>
            </a:r>
            <a:r>
              <a:rPr lang="en-US" sz="2200" dirty="0">
                <a:solidFill>
                  <a:srgbClr val="073763"/>
                </a:solidFill>
              </a:rPr>
              <a:t> </a:t>
            </a:r>
            <a:r>
              <a:rPr lang="en-US" sz="2200" dirty="0" err="1">
                <a:solidFill>
                  <a:srgbClr val="073763"/>
                </a:solidFill>
              </a:rPr>
              <a:t>các</a:t>
            </a:r>
            <a:r>
              <a:rPr lang="en-US" sz="2200" dirty="0">
                <a:solidFill>
                  <a:srgbClr val="073763"/>
                </a:solidFill>
              </a:rPr>
              <a:t>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r>
              <a:rPr lang="en-US" sz="2200" dirty="0">
                <a:solidFill>
                  <a:srgbClr val="073763"/>
                </a:solidFill>
              </a:rPr>
              <a:t> </a:t>
            </a:r>
            <a:r>
              <a:rPr lang="en-US" sz="2200" dirty="0" err="1">
                <a:solidFill>
                  <a:srgbClr val="073763"/>
                </a:solidFill>
              </a:rPr>
              <a:t>lăn</a:t>
            </a:r>
            <a:r>
              <a:rPr lang="en-US" sz="2200" dirty="0">
                <a:solidFill>
                  <a:srgbClr val="073763"/>
                </a:solidFill>
              </a:rPr>
              <a:t> </a:t>
            </a:r>
            <a:r>
              <a:rPr lang="en-US" sz="2200" dirty="0" err="1">
                <a:solidFill>
                  <a:srgbClr val="073763"/>
                </a:solidFill>
              </a:rPr>
              <a:t>tăn</a:t>
            </a:r>
            <a:r>
              <a:rPr lang="en-US" sz="2200" dirty="0">
                <a:solidFill>
                  <a:srgbClr val="073763"/>
                </a:solidFill>
              </a:rPr>
              <a:t>, </a:t>
            </a:r>
            <a:r>
              <a:rPr lang="en-US" sz="2200" dirty="0" err="1">
                <a:solidFill>
                  <a:srgbClr val="073763"/>
                </a:solidFill>
              </a:rPr>
              <a:t>nó</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còn</a:t>
            </a:r>
            <a:r>
              <a:rPr lang="en-US" sz="2200" dirty="0">
                <a:solidFill>
                  <a:srgbClr val="073763"/>
                </a:solidFill>
              </a:rPr>
              <a:t> </a:t>
            </a:r>
            <a:r>
              <a:rPr lang="en-US" sz="2200" dirty="0" err="1">
                <a:solidFill>
                  <a:srgbClr val="073763"/>
                </a:solidFill>
              </a:rPr>
              <a:t>là</a:t>
            </a:r>
            <a:r>
              <a:rPr lang="en-US" sz="2200" dirty="0">
                <a:solidFill>
                  <a:srgbClr val="073763"/>
                </a:solidFill>
              </a:rPr>
              <a:t> </a:t>
            </a:r>
            <a:r>
              <a:rPr lang="en-US" sz="2200" dirty="0" err="1">
                <a:solidFill>
                  <a:srgbClr val="073763"/>
                </a:solidFill>
              </a:rPr>
              <a:t>gương</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nữa</a:t>
            </a:r>
            <a:r>
              <a:rPr lang="en-US" sz="2200" dirty="0">
                <a:solidFill>
                  <a:srgbClr val="073763"/>
                </a:solidFill>
              </a:rPr>
              <a:t>, </a:t>
            </a:r>
            <a:r>
              <a:rPr lang="en-US" sz="2200" dirty="0" err="1">
                <a:solidFill>
                  <a:srgbClr val="073763"/>
                </a:solidFill>
              </a:rPr>
              <a:t>nên</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cảnh</a:t>
            </a:r>
            <a:r>
              <a:rPr lang="en-US" sz="2200" dirty="0">
                <a:solidFill>
                  <a:srgbClr val="073763"/>
                </a:solidFill>
              </a:rPr>
              <a:t> </a:t>
            </a:r>
            <a:r>
              <a:rPr lang="en-US" sz="2200" dirty="0" err="1">
                <a:solidFill>
                  <a:srgbClr val="073763"/>
                </a:solidFill>
              </a:rPr>
              <a:t>vật</a:t>
            </a:r>
            <a:r>
              <a:rPr lang="en-US" sz="2200" dirty="0">
                <a:solidFill>
                  <a:srgbClr val="073763"/>
                </a:solidFill>
              </a:rPr>
              <a:t> </a:t>
            </a:r>
            <a:r>
              <a:rPr lang="en-US" sz="2200" dirty="0" err="1">
                <a:solidFill>
                  <a:srgbClr val="073763"/>
                </a:solidFill>
              </a:rPr>
              <a:t>bị</a:t>
            </a:r>
            <a:r>
              <a:rPr lang="en-US" sz="2200" dirty="0">
                <a:solidFill>
                  <a:srgbClr val="073763"/>
                </a:solidFill>
              </a:rPr>
              <a:t> </a:t>
            </a:r>
            <a:r>
              <a:rPr lang="en-US" sz="2200" dirty="0" err="1">
                <a:solidFill>
                  <a:srgbClr val="073763"/>
                </a:solidFill>
              </a:rPr>
              <a:t>bóp</a:t>
            </a:r>
            <a:r>
              <a:rPr lang="en-US" sz="2200" dirty="0">
                <a:solidFill>
                  <a:srgbClr val="073763"/>
                </a:solidFill>
              </a:rPr>
              <a:t> </a:t>
            </a:r>
            <a:r>
              <a:rPr lang="en-US" sz="2200" dirty="0" err="1">
                <a:solidFill>
                  <a:srgbClr val="073763"/>
                </a:solidFill>
              </a:rPr>
              <a:t>méo</a:t>
            </a:r>
            <a:r>
              <a:rPr lang="en-US" sz="2200" dirty="0">
                <a:solidFill>
                  <a:srgbClr val="073763"/>
                </a:solidFill>
              </a:rPr>
              <a:t> </a:t>
            </a:r>
            <a:r>
              <a:rPr lang="en-US" sz="2200" dirty="0" err="1">
                <a:solidFill>
                  <a:srgbClr val="073763"/>
                </a:solidFill>
              </a:rPr>
              <a:t>và</a:t>
            </a:r>
            <a:r>
              <a:rPr lang="en-US" sz="2200" dirty="0">
                <a:solidFill>
                  <a:srgbClr val="073763"/>
                </a:solidFill>
              </a:rPr>
              <a:t> </a:t>
            </a:r>
            <a:r>
              <a:rPr lang="en-US" sz="2200" dirty="0" err="1">
                <a:solidFill>
                  <a:srgbClr val="073763"/>
                </a:solidFill>
              </a:rPr>
              <a:t>nhòe</a:t>
            </a:r>
            <a:r>
              <a:rPr lang="en-US" sz="2200" dirty="0">
                <a:solidFill>
                  <a:srgbClr val="073763"/>
                </a:solidFill>
              </a:rPr>
              <a:t> </a:t>
            </a:r>
            <a:r>
              <a:rPr lang="en-US" sz="2200" dirty="0" err="1">
                <a:solidFill>
                  <a:srgbClr val="073763"/>
                </a:solidFill>
              </a:rPr>
              <a:t>đi</a:t>
            </a:r>
            <a:endParaRPr lang="en-US" sz="2200" dirty="0">
              <a:solidFill>
                <a:srgbClr val="073763"/>
              </a:solidFill>
            </a:endParaRPr>
          </a:p>
        </p:txBody>
      </p:sp>
      <p:sp>
        <p:nvSpPr>
          <p:cNvPr id="9" name="TextBox 8">
            <a:extLst>
              <a:ext uri="{FF2B5EF4-FFF2-40B4-BE49-F238E27FC236}">
                <a16:creationId xmlns:a16="http://schemas.microsoft.com/office/drawing/2014/main" id="{A2AE1AD8-7F25-697C-AA04-6CB90275719E}"/>
              </a:ext>
            </a:extLst>
          </p:cNvPr>
          <p:cNvSpPr txBox="1"/>
          <p:nvPr/>
        </p:nvSpPr>
        <p:spPr>
          <a:xfrm>
            <a:off x="688718" y="4598850"/>
            <a:ext cx="7766563" cy="54465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Ta </a:t>
            </a:r>
            <a:r>
              <a:rPr lang="en-US" sz="2200" dirty="0" err="1">
                <a:solidFill>
                  <a:srgbClr val="073763"/>
                </a:solidFill>
              </a:rPr>
              <a:t>vẫn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vì</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vẫn</a:t>
            </a:r>
            <a:r>
              <a:rPr lang="en-US" sz="2200" dirty="0">
                <a:solidFill>
                  <a:srgbClr val="073763"/>
                </a:solidFill>
              </a:rPr>
              <a:t>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nhưng</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endParaRPr lang="en-US" sz="2200" dirty="0">
              <a:solidFill>
                <a:srgbClr val="073763"/>
              </a:solidFill>
            </a:endParaRPr>
          </a:p>
        </p:txBody>
      </p:sp>
    </p:spTree>
    <p:extLst>
      <p:ext uri="{BB962C8B-B14F-4D97-AF65-F5344CB8AC3E}">
        <p14:creationId xmlns:p14="http://schemas.microsoft.com/office/powerpoint/2010/main" val="18734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C1253D-C8E0-961B-8250-E4253B1FFEE8}"/>
              </a:ext>
            </a:extLst>
          </p:cNvPr>
          <p:cNvPicPr>
            <a:picLocks noChangeAspect="1"/>
          </p:cNvPicPr>
          <p:nvPr/>
        </p:nvPicPr>
        <p:blipFill rotWithShape="1">
          <a:blip r:embed="rId2"/>
          <a:srcRect t="15414" b="342"/>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388232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gì trên mặt nước?</a:t>
            </a:r>
            <a:endParaRPr lang="en-US" sz="2200" dirty="0"/>
          </a:p>
        </p:txBody>
      </p:sp>
      <p:sp>
        <p:nvSpPr>
          <p:cNvPr id="7" name="Google Shape;2170;p41">
            <a:extLst>
              <a:ext uri="{FF2B5EF4-FFF2-40B4-BE49-F238E27FC236}">
                <a16:creationId xmlns:a16="http://schemas.microsoft.com/office/drawing/2014/main" id="{23E010CD-300E-D92D-7771-C1A1D6EA38E0}"/>
              </a:ext>
            </a:extLst>
          </p:cNvPr>
          <p:cNvSpPr txBox="1">
            <a:spLocks/>
          </p:cNvSpPr>
          <p:nvPr/>
        </p:nvSpPr>
        <p:spPr>
          <a:xfrm>
            <a:off x="0" y="0"/>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ảnh của ngôi nhà trên mặt nước?</a:t>
            </a:r>
            <a:endParaRPr lang="en-US" sz="2200" dirty="0"/>
          </a:p>
        </p:txBody>
      </p:sp>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0" y="-1"/>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Trong điều kiện nào ta thấy được ảnh? </a:t>
            </a:r>
            <a:endParaRPr lang="en-US" sz="2200" dirty="0"/>
          </a:p>
        </p:txBody>
      </p:sp>
      <p:sp>
        <p:nvSpPr>
          <p:cNvPr id="11" name="Google Shape;2170;p41">
            <a:extLst>
              <a:ext uri="{FF2B5EF4-FFF2-40B4-BE49-F238E27FC236}">
                <a16:creationId xmlns:a16="http://schemas.microsoft.com/office/drawing/2014/main" id="{98123BED-0A0A-1BA1-E9BC-C51EAECBB7B0}"/>
              </a:ext>
            </a:extLst>
          </p:cNvPr>
          <p:cNvSpPr txBox="1">
            <a:spLocks/>
          </p:cNvSpPr>
          <p:nvPr/>
        </p:nvSpPr>
        <p:spPr>
          <a:xfrm>
            <a:off x="6413714" y="1846559"/>
            <a:ext cx="2676041" cy="725191"/>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Ánh sáng mặt trời</a:t>
            </a:r>
          </a:p>
          <a:p>
            <a:pPr algn="ctr"/>
            <a:r>
              <a:rPr lang="vi-VN" sz="2200" dirty="0"/>
              <a:t>(nguồn sáng)</a:t>
            </a:r>
            <a:endParaRPr lang="en-US" sz="2200" dirty="0"/>
          </a:p>
        </p:txBody>
      </p:sp>
      <p:sp>
        <p:nvSpPr>
          <p:cNvPr id="12" name="Google Shape;2170;p41">
            <a:extLst>
              <a:ext uri="{FF2B5EF4-FFF2-40B4-BE49-F238E27FC236}">
                <a16:creationId xmlns:a16="http://schemas.microsoft.com/office/drawing/2014/main" id="{EF50E655-9046-72E2-8748-7CFCBDAB9E3E}"/>
              </a:ext>
            </a:extLst>
          </p:cNvPr>
          <p:cNvSpPr txBox="1">
            <a:spLocks/>
          </p:cNvSpPr>
          <p:nvPr/>
        </p:nvSpPr>
        <p:spPr>
          <a:xfrm>
            <a:off x="405538" y="3262070"/>
            <a:ext cx="1740977" cy="434276"/>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Mặt nước</a:t>
            </a:r>
            <a:endParaRPr lang="en-US" sz="2200" dirty="0"/>
          </a:p>
        </p:txBody>
      </p:sp>
    </p:spTree>
    <p:extLst>
      <p:ext uri="{BB962C8B-B14F-4D97-AF65-F5344CB8AC3E}">
        <p14:creationId xmlns:p14="http://schemas.microsoft.com/office/powerpoint/2010/main" val="4397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0-#ppt_w/2"/>
                                          </p:val>
                                        </p:tav>
                                        <p:tav tm="100000">
                                          <p:val>
                                            <p:strVal val="#ppt_x"/>
                                          </p:val>
                                        </p:tav>
                                      </p:tavLst>
                                    </p:anim>
                                    <p:anim calcmode="lin" valueType="num">
                                      <p:cBhvr additive="base">
                                        <p:cTn id="14" dur="750" fill="hold"/>
                                        <p:tgtEl>
                                          <p:spTgt spid="7"/>
                                        </p:tgtEl>
                                        <p:attrNameLst>
                                          <p:attrName>ppt_y</p:attrName>
                                        </p:attrNameLst>
                                      </p:cBhvr>
                                      <p:tavLst>
                                        <p:tav tm="0">
                                          <p:val>
                                            <p:strVal val="#ppt_y"/>
                                          </p:val>
                                        </p:tav>
                                        <p:tav tm="100000">
                                          <p:val>
                                            <p:strVal val="#ppt_y"/>
                                          </p:val>
                                        </p:tav>
                                      </p:tavLst>
                                    </p:anim>
                                  </p:childTnLst>
                                </p:cTn>
                              </p:par>
                              <p:par>
                                <p:cTn id="15" presetID="2" presetClass="exit" presetSubtype="2" fill="hold" grpId="1" nodeType="withEffect">
                                  <p:stCondLst>
                                    <p:cond delay="0"/>
                                  </p:stCondLst>
                                  <p:childTnLst>
                                    <p:anim calcmode="lin" valueType="num">
                                      <p:cBhvr additive="base">
                                        <p:cTn id="16" dur="1000"/>
                                        <p:tgtEl>
                                          <p:spTgt spid="4"/>
                                        </p:tgtEl>
                                        <p:attrNameLst>
                                          <p:attrName>ppt_x</p:attrName>
                                        </p:attrNameLst>
                                      </p:cBhvr>
                                      <p:tavLst>
                                        <p:tav tm="0">
                                          <p:val>
                                            <p:strVal val="ppt_x"/>
                                          </p:val>
                                        </p:tav>
                                        <p:tav tm="100000">
                                          <p:val>
                                            <p:strVal val="1+ppt_w/2"/>
                                          </p:val>
                                        </p:tav>
                                      </p:tavLst>
                                    </p:anim>
                                    <p:anim calcmode="lin" valueType="num">
                                      <p:cBhvr additive="base">
                                        <p:cTn id="17" dur="1000"/>
                                        <p:tgtEl>
                                          <p:spTgt spid="4"/>
                                        </p:tgtEl>
                                        <p:attrNameLst>
                                          <p:attrName>ppt_y</p:attrName>
                                        </p:attrNameLst>
                                      </p:cBhvr>
                                      <p:tavLst>
                                        <p:tav tm="0">
                                          <p:val>
                                            <p:strVal val="ppt_y"/>
                                          </p:val>
                                        </p:tav>
                                        <p:tav tm="100000">
                                          <p:val>
                                            <p:strVal val="ppt_y"/>
                                          </p:val>
                                        </p:tav>
                                      </p:tavLst>
                                    </p:anim>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47"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26" presetClass="emph" presetSubtype="0" repeatCount="2000" fill="hold" grpId="1" nodeType="afterEffect">
                                  <p:stCondLst>
                                    <p:cond delay="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0"/>
                            </p:stCondLst>
                            <p:childTnLst>
                              <p:par>
                                <p:cTn id="42" presetID="26" presetClass="emph" presetSubtype="0" repeatCount="2000" fill="hold" grpId="1" nodeType="after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10" grpId="0"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0BFED-97AA-20FF-2E61-E15CF08C4920}"/>
              </a:ext>
            </a:extLst>
          </p:cNvPr>
          <p:cNvPicPr>
            <a:picLocks noChangeAspect="1"/>
          </p:cNvPicPr>
          <p:nvPr/>
        </p:nvPicPr>
        <p:blipFill rotWithShape="1">
          <a:blip r:embed="rId2"/>
          <a:srcRect t="13070" b="2556"/>
          <a:stretch/>
        </p:blipFill>
        <p:spPr>
          <a:xfrm>
            <a:off x="-53729" y="0"/>
            <a:ext cx="9197730" cy="5173723"/>
          </a:xfrm>
          <a:prstGeom prst="rect">
            <a:avLst/>
          </a:prstGeom>
        </p:spPr>
      </p:pic>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6117771" y="1"/>
            <a:ext cx="3026229" cy="1930400"/>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Để nhìn thấy ảnh trên mặt nước cần các tia sáng xuất phát từ nguồn, đến mặt nước rồi phản chiếu vào mắt ta.</a:t>
            </a:r>
            <a:endParaRPr lang="en-US" sz="2000" dirty="0"/>
          </a:p>
        </p:txBody>
      </p:sp>
    </p:spTree>
    <p:extLst>
      <p:ext uri="{BB962C8B-B14F-4D97-AF65-F5344CB8AC3E}">
        <p14:creationId xmlns:p14="http://schemas.microsoft.com/office/powerpoint/2010/main" val="20922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535;p54">
            <a:extLst>
              <a:ext uri="{FF2B5EF4-FFF2-40B4-BE49-F238E27FC236}">
                <a16:creationId xmlns:a16="http://schemas.microsoft.com/office/drawing/2014/main" id="{3106E261-6716-6565-9708-B81CB447CBA4}"/>
              </a:ext>
            </a:extLst>
          </p:cNvPr>
          <p:cNvPicPr preferRelativeResize="0"/>
          <p:nvPr/>
        </p:nvPicPr>
        <p:blipFill>
          <a:blip r:embed="rId2">
            <a:alphaModFix amt="76000"/>
          </a:blip>
          <a:stretch>
            <a:fillRect/>
          </a:stretch>
        </p:blipFill>
        <p:spPr>
          <a:xfrm rot="-10540005">
            <a:off x="27354" y="271519"/>
            <a:ext cx="8937936" cy="1062151"/>
          </a:xfrm>
          <a:prstGeom prst="rect">
            <a:avLst/>
          </a:prstGeom>
          <a:noFill/>
          <a:ln>
            <a:noFill/>
          </a:ln>
        </p:spPr>
      </p:pic>
      <p:sp>
        <p:nvSpPr>
          <p:cNvPr id="4" name="Google Shape;2536;p54">
            <a:extLst>
              <a:ext uri="{FF2B5EF4-FFF2-40B4-BE49-F238E27FC236}">
                <a16:creationId xmlns:a16="http://schemas.microsoft.com/office/drawing/2014/main" id="{4CFF9768-EF77-F647-A01F-A2F50E2EAF05}"/>
              </a:ext>
            </a:extLst>
          </p:cNvPr>
          <p:cNvSpPr txBox="1">
            <a:spLocks/>
          </p:cNvSpPr>
          <p:nvPr/>
        </p:nvSpPr>
        <p:spPr>
          <a:xfrm>
            <a:off x="1565116" y="398666"/>
            <a:ext cx="5862411"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2800" dirty="0">
                <a:latin typeface="#9Slide07 IcielBaliho Script" pitchFamily="2" charset="0"/>
              </a:rPr>
              <a:t>Nguồn sáng là vật tự nó phát ra ánh sáng</a:t>
            </a:r>
            <a:endParaRPr lang="en-US" sz="2800" dirty="0">
              <a:latin typeface="#9Slide07 IcielBaliho Script" pitchFamily="2" charset="0"/>
            </a:endParaRPr>
          </a:p>
        </p:txBody>
      </p:sp>
      <p:pic>
        <p:nvPicPr>
          <p:cNvPr id="3076" name="Picture 4" descr="Đám mây trên bầu trời xanh">
            <a:extLst>
              <a:ext uri="{FF2B5EF4-FFF2-40B4-BE49-F238E27FC236}">
                <a16:creationId xmlns:a16="http://schemas.microsoft.com/office/drawing/2014/main" id="{30081FA9-C8A9-F87B-9A75-C154B72592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88" t="-68" r="5965"/>
          <a:stretch/>
        </p:blipFill>
        <p:spPr bwMode="auto">
          <a:xfrm>
            <a:off x="681156" y="1579935"/>
            <a:ext cx="1986196" cy="2030923"/>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3F3755A-9FE2-0107-8089-071DB3A19635}"/>
              </a:ext>
            </a:extLst>
          </p:cNvPr>
          <p:cNvSpPr/>
          <p:nvPr/>
        </p:nvSpPr>
        <p:spPr>
          <a:xfrm>
            <a:off x="3578903" y="1579935"/>
            <a:ext cx="1986196" cy="198619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98C898-0170-78BA-FB24-AD39A923880C}"/>
              </a:ext>
            </a:extLst>
          </p:cNvPr>
          <p:cNvSpPr/>
          <p:nvPr/>
        </p:nvSpPr>
        <p:spPr>
          <a:xfrm>
            <a:off x="6476651" y="1579935"/>
            <a:ext cx="1986196" cy="198619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36;p54">
            <a:extLst>
              <a:ext uri="{FF2B5EF4-FFF2-40B4-BE49-F238E27FC236}">
                <a16:creationId xmlns:a16="http://schemas.microsoft.com/office/drawing/2014/main" id="{7276567E-A5A1-5532-D97D-6571D61AEB6E}"/>
              </a:ext>
            </a:extLst>
          </p:cNvPr>
          <p:cNvSpPr txBox="1">
            <a:spLocks/>
          </p:cNvSpPr>
          <p:nvPr/>
        </p:nvSpPr>
        <p:spPr>
          <a:xfrm>
            <a:off x="755928" y="3771189"/>
            <a:ext cx="1836652"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Mặt Trời</a:t>
            </a:r>
            <a:endParaRPr lang="en-US" sz="2000" dirty="0">
              <a:latin typeface="#9Slide03 Arima Madurai Black" panose="00000A00000000000000" pitchFamily="2" charset="0"/>
              <a:cs typeface="#9Slide03 Arima Madurai Black" panose="00000A00000000000000" pitchFamily="2" charset="0"/>
            </a:endParaRPr>
          </a:p>
        </p:txBody>
      </p:sp>
      <p:sp>
        <p:nvSpPr>
          <p:cNvPr id="11" name="Google Shape;2536;p54">
            <a:extLst>
              <a:ext uri="{FF2B5EF4-FFF2-40B4-BE49-F238E27FC236}">
                <a16:creationId xmlns:a16="http://schemas.microsoft.com/office/drawing/2014/main" id="{13EC11BB-D903-D2F3-1234-3A8977B962FF}"/>
              </a:ext>
            </a:extLst>
          </p:cNvPr>
          <p:cNvSpPr txBox="1">
            <a:spLocks/>
          </p:cNvSpPr>
          <p:nvPr/>
        </p:nvSpPr>
        <p:spPr>
          <a:xfrm>
            <a:off x="3449522"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Bóng Đèn Đang Phát Sáng</a:t>
            </a:r>
            <a:endParaRPr lang="en-US" sz="2000" dirty="0">
              <a:latin typeface="#9Slide03 Arima Madurai Black" panose="00000A00000000000000" pitchFamily="2" charset="0"/>
              <a:cs typeface="#9Slide03 Arima Madurai Black" panose="00000A00000000000000" pitchFamily="2" charset="0"/>
            </a:endParaRPr>
          </a:p>
        </p:txBody>
      </p:sp>
      <p:sp>
        <p:nvSpPr>
          <p:cNvPr id="12" name="Google Shape;2536;p54">
            <a:extLst>
              <a:ext uri="{FF2B5EF4-FFF2-40B4-BE49-F238E27FC236}">
                <a16:creationId xmlns:a16="http://schemas.microsoft.com/office/drawing/2014/main" id="{68DBA865-F787-C2C0-08EB-F9B0DBE3B76F}"/>
              </a:ext>
            </a:extLst>
          </p:cNvPr>
          <p:cNvSpPr txBox="1">
            <a:spLocks/>
          </p:cNvSpPr>
          <p:nvPr/>
        </p:nvSpPr>
        <p:spPr>
          <a:xfrm>
            <a:off x="6347271"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Ngọn Nến Đang Cháy</a:t>
            </a:r>
            <a:endParaRPr lang="en-US" sz="2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422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ABEC7-79E6-92F1-A008-8B4595C27A6B}"/>
              </a:ext>
            </a:extLst>
          </p:cNvPr>
          <p:cNvPicPr>
            <a:picLocks noChangeAspect="1"/>
          </p:cNvPicPr>
          <p:nvPr/>
        </p:nvPicPr>
        <p:blipFill rotWithShape="1">
          <a:blip r:embed="rId2"/>
          <a:srcRect t="15280" b="214"/>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9144000" cy="72043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Phản xạ ánh sáng là hiện tượng ánh sáng bị hắt lại môi trường cũ khi gặp một bề mặt nhẵn bóng, chẳng hạn như ....</a:t>
            </a:r>
            <a:endParaRPr lang="en-US" sz="2000" dirty="0"/>
          </a:p>
        </p:txBody>
      </p:sp>
    </p:spTree>
    <p:extLst>
      <p:ext uri="{BB962C8B-B14F-4D97-AF65-F5344CB8AC3E}">
        <p14:creationId xmlns:p14="http://schemas.microsoft.com/office/powerpoint/2010/main" val="1565469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5C23B-3AFA-488D-EACE-2477B3E86414}"/>
              </a:ext>
            </a:extLst>
          </p:cNvPr>
          <p:cNvPicPr>
            <a:picLocks noChangeAspect="1"/>
          </p:cNvPicPr>
          <p:nvPr/>
        </p:nvPicPr>
        <p:blipFill rotWithShape="1">
          <a:blip r:embed="rId2"/>
          <a:srcRect t="7845" b="7845"/>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1"/>
            <a:ext cx="2264229"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mặt gương ....</a:t>
            </a:r>
            <a:endParaRPr lang="en-US" sz="2000" dirty="0"/>
          </a:p>
        </p:txBody>
      </p:sp>
    </p:spTree>
    <p:extLst>
      <p:ext uri="{BB962C8B-B14F-4D97-AF65-F5344CB8AC3E}">
        <p14:creationId xmlns:p14="http://schemas.microsoft.com/office/powerpoint/2010/main" val="328305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201C4-3A1C-62DE-C8EE-40BA7937A015}"/>
              </a:ext>
            </a:extLst>
          </p:cNvPr>
          <p:cNvPicPr>
            <a:picLocks noChangeAspect="1"/>
          </p:cNvPicPr>
          <p:nvPr/>
        </p:nvPicPr>
        <p:blipFill rotWithShape="1">
          <a:blip r:embed="rId2"/>
          <a:srcRect t="7813" b="7813"/>
          <a:stretch/>
        </p:blipFill>
        <p:spPr>
          <a:xfrm>
            <a:off x="-2" y="-1"/>
            <a:ext cx="9144001"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2939145"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mặt kim loại sáng bóng</a:t>
            </a:r>
            <a:endParaRPr lang="en-US" sz="2000" dirty="0"/>
          </a:p>
        </p:txBody>
      </p:sp>
    </p:spTree>
    <p:extLst>
      <p:ext uri="{BB962C8B-B14F-4D97-AF65-F5344CB8AC3E}">
        <p14:creationId xmlns:p14="http://schemas.microsoft.com/office/powerpoint/2010/main" val="845600435"/>
      </p:ext>
    </p:extLst>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2300</TotalTime>
  <Words>1284</Words>
  <Application>Microsoft Office PowerPoint</Application>
  <PresentationFormat>On-screen Show (16:9)</PresentationFormat>
  <Paragraphs>139</Paragraphs>
  <Slides>38</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Cambria Math</vt:lpstr>
      <vt:lpstr>Arial</vt:lpstr>
      <vt:lpstr>#9Slide07 IcielCadena</vt:lpstr>
      <vt:lpstr>Overpass Black</vt:lpstr>
      <vt:lpstr>Fira Sans Extra Condensed Medium</vt:lpstr>
      <vt:lpstr>#9Slide03 Arima Madurai Black</vt:lpstr>
      <vt:lpstr>#9Slide03 HelveBold</vt:lpstr>
      <vt:lpstr>Open Sans</vt:lpstr>
      <vt:lpstr>#9Slide07 IcielBaliho Script</vt:lpstr>
      <vt:lpstr>#9Slide05 Voyage</vt:lpstr>
      <vt:lpstr>Aqua Marketing Plan by Slidego</vt:lpstr>
      <vt:lpstr>BÀI 16: SỰ PHẢN XẠ ÁNH SÁNG</vt:lpstr>
      <vt:lpstr>Định luật phản xạ ánh sáng</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dc:title>
  <dc:creator>asus</dc:creator>
  <cp:lastModifiedBy>asus</cp:lastModifiedBy>
  <cp:revision>18</cp:revision>
  <dcterms:modified xsi:type="dcterms:W3CDTF">2024-01-16T08:24:30Z</dcterms:modified>
</cp:coreProperties>
</file>