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72" r:id="rId5"/>
    <p:sldId id="258" r:id="rId6"/>
    <p:sldId id="261" r:id="rId7"/>
    <p:sldId id="262" r:id="rId8"/>
    <p:sldId id="264" r:id="rId9"/>
    <p:sldId id="260" r:id="rId10"/>
    <p:sldId id="273" r:id="rId11"/>
    <p:sldId id="265" r:id="rId12"/>
    <p:sldId id="267" r:id="rId13"/>
    <p:sldId id="263" r:id="rId14"/>
    <p:sldId id="275" r:id="rId15"/>
    <p:sldId id="274" r:id="rId16"/>
    <p:sldId id="276" r:id="rId17"/>
    <p:sldId id="266" r:id="rId18"/>
    <p:sldId id="277" r:id="rId19"/>
    <p:sldId id="279" r:id="rId20"/>
    <p:sldId id="278" r:id="rId21"/>
    <p:sldId id="269" r:id="rId22"/>
    <p:sldId id="268" r:id="rId23"/>
    <p:sldId id="270" r:id="rId24"/>
    <p:sldId id="271"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6" d="100"/>
          <a:sy n="76" d="100"/>
        </p:scale>
        <p:origin x="-296"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BD4A3D-B1F1-20AB-4F2C-5D1AF3886C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xmlns="" id="{10FC37EA-8BB7-A30F-39B0-C54596EC99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xmlns="" id="{CCCCECC9-7177-6F26-571D-DEA40F495369}"/>
              </a:ext>
            </a:extLst>
          </p:cNvPr>
          <p:cNvSpPr>
            <a:spLocks noGrp="1"/>
          </p:cNvSpPr>
          <p:nvPr>
            <p:ph type="dt" sz="half" idx="10"/>
          </p:nvPr>
        </p:nvSpPr>
        <p:spPr/>
        <p:txBody>
          <a:bodyPr/>
          <a:lstStyle/>
          <a:p>
            <a:fld id="{F83C9A16-D79C-4743-9223-621ECD9B1EE1}" type="datetimeFigureOut">
              <a:rPr lang="en-SG" smtClean="0"/>
              <a:t>29/3/2023</a:t>
            </a:fld>
            <a:endParaRPr lang="en-SG"/>
          </a:p>
        </p:txBody>
      </p:sp>
      <p:sp>
        <p:nvSpPr>
          <p:cNvPr id="5" name="Footer Placeholder 4">
            <a:extLst>
              <a:ext uri="{FF2B5EF4-FFF2-40B4-BE49-F238E27FC236}">
                <a16:creationId xmlns:a16="http://schemas.microsoft.com/office/drawing/2014/main" xmlns="" id="{1C3DB62D-6301-764F-72EE-42FD903297F2}"/>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1C682965-70DA-9E49-47AE-6D296EF57009}"/>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527299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44EE7F-B6EC-8F9E-B165-8C881A84C5E8}"/>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96CDBBAF-D02B-ADF0-BCED-8CADFEAFE0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725FE632-E702-0F55-2115-A869BB631FA2}"/>
              </a:ext>
            </a:extLst>
          </p:cNvPr>
          <p:cNvSpPr>
            <a:spLocks noGrp="1"/>
          </p:cNvSpPr>
          <p:nvPr>
            <p:ph type="dt" sz="half" idx="10"/>
          </p:nvPr>
        </p:nvSpPr>
        <p:spPr/>
        <p:txBody>
          <a:bodyPr/>
          <a:lstStyle/>
          <a:p>
            <a:fld id="{F83C9A16-D79C-4743-9223-621ECD9B1EE1}" type="datetimeFigureOut">
              <a:rPr lang="en-SG" smtClean="0"/>
              <a:t>29/3/2023</a:t>
            </a:fld>
            <a:endParaRPr lang="en-SG"/>
          </a:p>
        </p:txBody>
      </p:sp>
      <p:sp>
        <p:nvSpPr>
          <p:cNvPr id="5" name="Footer Placeholder 4">
            <a:extLst>
              <a:ext uri="{FF2B5EF4-FFF2-40B4-BE49-F238E27FC236}">
                <a16:creationId xmlns:a16="http://schemas.microsoft.com/office/drawing/2014/main" xmlns="" id="{9A84582E-00D6-1044-59B8-5CB5989E615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BB619E94-45C9-F15B-27BA-A977CC1FC031}"/>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699041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223B783-51D3-34C5-3942-88A642F17F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0D662D30-2557-2B74-1E6C-18B9819957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849DBE1E-4271-F569-7112-42601291DC94}"/>
              </a:ext>
            </a:extLst>
          </p:cNvPr>
          <p:cNvSpPr>
            <a:spLocks noGrp="1"/>
          </p:cNvSpPr>
          <p:nvPr>
            <p:ph type="dt" sz="half" idx="10"/>
          </p:nvPr>
        </p:nvSpPr>
        <p:spPr/>
        <p:txBody>
          <a:bodyPr/>
          <a:lstStyle/>
          <a:p>
            <a:fld id="{F83C9A16-D79C-4743-9223-621ECD9B1EE1}" type="datetimeFigureOut">
              <a:rPr lang="en-SG" smtClean="0"/>
              <a:t>29/3/2023</a:t>
            </a:fld>
            <a:endParaRPr lang="en-SG"/>
          </a:p>
        </p:txBody>
      </p:sp>
      <p:sp>
        <p:nvSpPr>
          <p:cNvPr id="5" name="Footer Placeholder 4">
            <a:extLst>
              <a:ext uri="{FF2B5EF4-FFF2-40B4-BE49-F238E27FC236}">
                <a16:creationId xmlns:a16="http://schemas.microsoft.com/office/drawing/2014/main" xmlns="" id="{7D10D6EB-774A-FBE8-F024-F07C131A724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1BE706FF-B25D-89C6-3D67-A1C68499D7AD}"/>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764764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E67E5C-4FD1-F73C-94D8-7B62E409FA8A}"/>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12BDAE4E-27C3-8EC0-B07F-7EC1933F40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D85BE0FA-FD8B-5EE8-74EF-8005771AAA2E}"/>
              </a:ext>
            </a:extLst>
          </p:cNvPr>
          <p:cNvSpPr>
            <a:spLocks noGrp="1"/>
          </p:cNvSpPr>
          <p:nvPr>
            <p:ph type="dt" sz="half" idx="10"/>
          </p:nvPr>
        </p:nvSpPr>
        <p:spPr/>
        <p:txBody>
          <a:bodyPr/>
          <a:lstStyle/>
          <a:p>
            <a:fld id="{F83C9A16-D79C-4743-9223-621ECD9B1EE1}" type="datetimeFigureOut">
              <a:rPr lang="en-SG" smtClean="0"/>
              <a:t>29/3/2023</a:t>
            </a:fld>
            <a:endParaRPr lang="en-SG"/>
          </a:p>
        </p:txBody>
      </p:sp>
      <p:sp>
        <p:nvSpPr>
          <p:cNvPr id="5" name="Footer Placeholder 4">
            <a:extLst>
              <a:ext uri="{FF2B5EF4-FFF2-40B4-BE49-F238E27FC236}">
                <a16:creationId xmlns:a16="http://schemas.microsoft.com/office/drawing/2014/main" xmlns="" id="{502C0A3F-1DA9-5FFF-8A80-95BF02FA46B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C89DEACC-1FC2-675D-F8B2-3DF5236AA217}"/>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1603899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53C58-2B7F-1999-014F-63A21DBF35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xmlns="" id="{76C6D563-C7B0-AD14-9BC7-19B99A3FE1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2B9EB6E-9597-09FB-A6B7-04AE680C3F44}"/>
              </a:ext>
            </a:extLst>
          </p:cNvPr>
          <p:cNvSpPr>
            <a:spLocks noGrp="1"/>
          </p:cNvSpPr>
          <p:nvPr>
            <p:ph type="dt" sz="half" idx="10"/>
          </p:nvPr>
        </p:nvSpPr>
        <p:spPr/>
        <p:txBody>
          <a:bodyPr/>
          <a:lstStyle/>
          <a:p>
            <a:fld id="{F83C9A16-D79C-4743-9223-621ECD9B1EE1}" type="datetimeFigureOut">
              <a:rPr lang="en-SG" smtClean="0"/>
              <a:t>29/3/2023</a:t>
            </a:fld>
            <a:endParaRPr lang="en-SG"/>
          </a:p>
        </p:txBody>
      </p:sp>
      <p:sp>
        <p:nvSpPr>
          <p:cNvPr id="5" name="Footer Placeholder 4">
            <a:extLst>
              <a:ext uri="{FF2B5EF4-FFF2-40B4-BE49-F238E27FC236}">
                <a16:creationId xmlns:a16="http://schemas.microsoft.com/office/drawing/2014/main" xmlns="" id="{B8948109-1A54-DDEA-D73B-DDE6AD9DEDA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E4A73C86-E7A7-D314-7A5D-4ECDEF2BDAF9}"/>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318274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51DE1D-C949-2629-C3EB-9F999A931A15}"/>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CFCF9AFD-37B7-E9EB-A89A-42BB5BDFED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xmlns="" id="{0EB89B62-E208-9205-A9F9-B910BFACFC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xmlns="" id="{CB3E85BF-9DA9-0439-D0CC-EE2D4F7FD4C5}"/>
              </a:ext>
            </a:extLst>
          </p:cNvPr>
          <p:cNvSpPr>
            <a:spLocks noGrp="1"/>
          </p:cNvSpPr>
          <p:nvPr>
            <p:ph type="dt" sz="half" idx="10"/>
          </p:nvPr>
        </p:nvSpPr>
        <p:spPr/>
        <p:txBody>
          <a:bodyPr/>
          <a:lstStyle/>
          <a:p>
            <a:fld id="{F83C9A16-D79C-4743-9223-621ECD9B1EE1}" type="datetimeFigureOut">
              <a:rPr lang="en-SG" smtClean="0"/>
              <a:t>29/3/2023</a:t>
            </a:fld>
            <a:endParaRPr lang="en-SG"/>
          </a:p>
        </p:txBody>
      </p:sp>
      <p:sp>
        <p:nvSpPr>
          <p:cNvPr id="6" name="Footer Placeholder 5">
            <a:extLst>
              <a:ext uri="{FF2B5EF4-FFF2-40B4-BE49-F238E27FC236}">
                <a16:creationId xmlns:a16="http://schemas.microsoft.com/office/drawing/2014/main" xmlns="" id="{DCEED397-16AD-F379-D471-954BA384BFF3}"/>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xmlns="" id="{79A5ABCB-3CFE-D41D-F525-93466C77A0E6}"/>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583119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17B963-1534-7F1A-F951-46783845E48B}"/>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xmlns="" id="{D224D562-D6D0-055C-5231-07D5D4B7DC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2FBD782-DED6-B02C-4A60-2825FCC5F5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xmlns="" id="{7637416B-CB68-AD75-6E6D-4F09FE14C3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B7C3EAD-2867-F68C-3148-04E58B759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xmlns="" id="{E570ED7F-29EB-7411-73BA-1BDB6314B96C}"/>
              </a:ext>
            </a:extLst>
          </p:cNvPr>
          <p:cNvSpPr>
            <a:spLocks noGrp="1"/>
          </p:cNvSpPr>
          <p:nvPr>
            <p:ph type="dt" sz="half" idx="10"/>
          </p:nvPr>
        </p:nvSpPr>
        <p:spPr/>
        <p:txBody>
          <a:bodyPr/>
          <a:lstStyle/>
          <a:p>
            <a:fld id="{F83C9A16-D79C-4743-9223-621ECD9B1EE1}" type="datetimeFigureOut">
              <a:rPr lang="en-SG" smtClean="0"/>
              <a:t>29/3/2023</a:t>
            </a:fld>
            <a:endParaRPr lang="en-SG"/>
          </a:p>
        </p:txBody>
      </p:sp>
      <p:sp>
        <p:nvSpPr>
          <p:cNvPr id="8" name="Footer Placeholder 7">
            <a:extLst>
              <a:ext uri="{FF2B5EF4-FFF2-40B4-BE49-F238E27FC236}">
                <a16:creationId xmlns:a16="http://schemas.microsoft.com/office/drawing/2014/main" xmlns="" id="{05F620F9-280B-BFF6-E2B4-CBFFF14DCAFD}"/>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xmlns="" id="{1B6E6D49-D3DD-D109-681A-68E3E7F7D932}"/>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430104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4AA8D0-5587-B41B-3EC4-6F28613FD2FB}"/>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xmlns="" id="{B4071B6B-BF67-A065-602B-8F34441F71EF}"/>
              </a:ext>
            </a:extLst>
          </p:cNvPr>
          <p:cNvSpPr>
            <a:spLocks noGrp="1"/>
          </p:cNvSpPr>
          <p:nvPr>
            <p:ph type="dt" sz="half" idx="10"/>
          </p:nvPr>
        </p:nvSpPr>
        <p:spPr/>
        <p:txBody>
          <a:bodyPr/>
          <a:lstStyle/>
          <a:p>
            <a:fld id="{F83C9A16-D79C-4743-9223-621ECD9B1EE1}" type="datetimeFigureOut">
              <a:rPr lang="en-SG" smtClean="0"/>
              <a:t>29/3/2023</a:t>
            </a:fld>
            <a:endParaRPr lang="en-SG"/>
          </a:p>
        </p:txBody>
      </p:sp>
      <p:sp>
        <p:nvSpPr>
          <p:cNvPr id="4" name="Footer Placeholder 3">
            <a:extLst>
              <a:ext uri="{FF2B5EF4-FFF2-40B4-BE49-F238E27FC236}">
                <a16:creationId xmlns:a16="http://schemas.microsoft.com/office/drawing/2014/main" xmlns="" id="{B24F15EA-A63A-15E8-1FEA-31BF6A83821F}"/>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xmlns="" id="{897AAF4B-314B-7C88-22BA-1FC70AB5BA1C}"/>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796066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A99B67-6880-4BA8-5633-8E619C652EF2}"/>
              </a:ext>
            </a:extLst>
          </p:cNvPr>
          <p:cNvSpPr>
            <a:spLocks noGrp="1"/>
          </p:cNvSpPr>
          <p:nvPr>
            <p:ph type="dt" sz="half" idx="10"/>
          </p:nvPr>
        </p:nvSpPr>
        <p:spPr/>
        <p:txBody>
          <a:bodyPr/>
          <a:lstStyle/>
          <a:p>
            <a:fld id="{F83C9A16-D79C-4743-9223-621ECD9B1EE1}" type="datetimeFigureOut">
              <a:rPr lang="en-SG" smtClean="0"/>
              <a:t>29/3/2023</a:t>
            </a:fld>
            <a:endParaRPr lang="en-SG"/>
          </a:p>
        </p:txBody>
      </p:sp>
      <p:sp>
        <p:nvSpPr>
          <p:cNvPr id="3" name="Footer Placeholder 2">
            <a:extLst>
              <a:ext uri="{FF2B5EF4-FFF2-40B4-BE49-F238E27FC236}">
                <a16:creationId xmlns:a16="http://schemas.microsoft.com/office/drawing/2014/main" xmlns="" id="{9F675981-DACE-22CA-1DC4-C0EA7228A7F8}"/>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xmlns="" id="{CED2C57A-C6E0-3770-3F88-61212793360F}"/>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197672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47E74F-E119-79D5-09B1-27F9DAAD55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5F863CE6-3B24-0998-EE68-C02700693F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xmlns="" id="{E8708E3D-19F3-3910-BB82-912B71365C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4191859-A723-D027-F590-0628D1698C0E}"/>
              </a:ext>
            </a:extLst>
          </p:cNvPr>
          <p:cNvSpPr>
            <a:spLocks noGrp="1"/>
          </p:cNvSpPr>
          <p:nvPr>
            <p:ph type="dt" sz="half" idx="10"/>
          </p:nvPr>
        </p:nvSpPr>
        <p:spPr/>
        <p:txBody>
          <a:bodyPr/>
          <a:lstStyle/>
          <a:p>
            <a:fld id="{F83C9A16-D79C-4743-9223-621ECD9B1EE1}" type="datetimeFigureOut">
              <a:rPr lang="en-SG" smtClean="0"/>
              <a:t>29/3/2023</a:t>
            </a:fld>
            <a:endParaRPr lang="en-SG"/>
          </a:p>
        </p:txBody>
      </p:sp>
      <p:sp>
        <p:nvSpPr>
          <p:cNvPr id="6" name="Footer Placeholder 5">
            <a:extLst>
              <a:ext uri="{FF2B5EF4-FFF2-40B4-BE49-F238E27FC236}">
                <a16:creationId xmlns:a16="http://schemas.microsoft.com/office/drawing/2014/main" xmlns="" id="{CEC9B29D-1ED9-51F9-058C-EA15D395CA9B}"/>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xmlns="" id="{C2DEEBB6-FF62-B0EF-91D4-C9C766FF407B}"/>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2181846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780E21-D7A9-D1AF-3C54-D7342C8BF3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xmlns="" id="{913896C1-4783-F9ED-9AB6-6DEA32BBC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xmlns="" id="{843735C0-FB42-0D54-0A0D-BCB3746810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D09464D-285C-D15F-2CDC-A4290008B154}"/>
              </a:ext>
            </a:extLst>
          </p:cNvPr>
          <p:cNvSpPr>
            <a:spLocks noGrp="1"/>
          </p:cNvSpPr>
          <p:nvPr>
            <p:ph type="dt" sz="half" idx="10"/>
          </p:nvPr>
        </p:nvSpPr>
        <p:spPr/>
        <p:txBody>
          <a:bodyPr/>
          <a:lstStyle/>
          <a:p>
            <a:fld id="{F83C9A16-D79C-4743-9223-621ECD9B1EE1}" type="datetimeFigureOut">
              <a:rPr lang="en-SG" smtClean="0"/>
              <a:t>29/3/2023</a:t>
            </a:fld>
            <a:endParaRPr lang="en-SG"/>
          </a:p>
        </p:txBody>
      </p:sp>
      <p:sp>
        <p:nvSpPr>
          <p:cNvPr id="6" name="Footer Placeholder 5">
            <a:extLst>
              <a:ext uri="{FF2B5EF4-FFF2-40B4-BE49-F238E27FC236}">
                <a16:creationId xmlns:a16="http://schemas.microsoft.com/office/drawing/2014/main" xmlns="" id="{8541AE81-CA9D-E0F4-9352-979BBF2F2560}"/>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xmlns="" id="{996F2258-9375-A2C6-5889-BB00F2259C79}"/>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666600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0A181C0-E5DA-8E8A-7D31-C40A51F034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xmlns="" id="{9F2BE413-AB32-97B2-4045-F7B2E6FF4C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55D9A172-6A0E-E482-8611-6C130F0B3A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C9A16-D79C-4743-9223-621ECD9B1EE1}" type="datetimeFigureOut">
              <a:rPr lang="en-SG" smtClean="0"/>
              <a:t>29/3/2023</a:t>
            </a:fld>
            <a:endParaRPr lang="en-SG"/>
          </a:p>
        </p:txBody>
      </p:sp>
      <p:sp>
        <p:nvSpPr>
          <p:cNvPr id="5" name="Footer Placeholder 4">
            <a:extLst>
              <a:ext uri="{FF2B5EF4-FFF2-40B4-BE49-F238E27FC236}">
                <a16:creationId xmlns:a16="http://schemas.microsoft.com/office/drawing/2014/main" xmlns="" id="{1652F9B4-501F-FB7D-A263-8FF8B92A7B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xmlns="" id="{6E0AD50E-C0E3-F1BA-E4D0-453B54E842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755DE1-4AFA-46E7-ADFE-359F1A4D601A}" type="slidenum">
              <a:rPr lang="en-SG" smtClean="0"/>
              <a:t>‹#›</a:t>
            </a:fld>
            <a:endParaRPr lang="en-SG"/>
          </a:p>
        </p:txBody>
      </p:sp>
    </p:spTree>
    <p:extLst>
      <p:ext uri="{BB962C8B-B14F-4D97-AF65-F5344CB8AC3E}">
        <p14:creationId xmlns:p14="http://schemas.microsoft.com/office/powerpoint/2010/main" val="1127330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716703C-961D-A020-4056-D69DAB8B6A42}"/>
              </a:ext>
            </a:extLst>
          </p:cNvPr>
          <p:cNvSpPr txBox="1"/>
          <p:nvPr/>
        </p:nvSpPr>
        <p:spPr>
          <a:xfrm>
            <a:off x="2943225" y="1714500"/>
            <a:ext cx="6838950" cy="1200329"/>
          </a:xfrm>
          <a:prstGeom prst="rect">
            <a:avLst/>
          </a:prstGeom>
          <a:noFill/>
        </p:spPr>
        <p:txBody>
          <a:bodyPr wrap="square" rtlCol="0">
            <a:spAutoFit/>
          </a:bodyPr>
          <a:lstStyle/>
          <a:p>
            <a:pPr algn="ctr"/>
            <a:r>
              <a:rPr lang="vi-VN" sz="36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3600" b="1" dirty="0">
                <a:solidFill>
                  <a:srgbClr val="FF0000"/>
                </a:solidFill>
                <a:latin typeface="Times New Roman" panose="02020603050405020304" pitchFamily="18" charset="0"/>
                <a:cs typeface="Times New Roman" panose="02020603050405020304" pitchFamily="18" charset="0"/>
              </a:rPr>
              <a:t>(1428 -1527)</a:t>
            </a:r>
            <a:endParaRPr lang="en-SG" sz="3600" b="1"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EE82ACD1-580D-3D4F-981A-1725373A7B91}"/>
              </a:ext>
            </a:extLst>
          </p:cNvPr>
          <p:cNvPicPr>
            <a:picLocks noChangeAspect="1"/>
          </p:cNvPicPr>
          <p:nvPr/>
        </p:nvPicPr>
        <p:blipFill>
          <a:blip r:embed="rId3"/>
          <a:stretch>
            <a:fillRect/>
          </a:stretch>
        </p:blipFill>
        <p:spPr>
          <a:xfrm>
            <a:off x="10956132" y="-178594"/>
            <a:ext cx="1366837" cy="1366837"/>
          </a:xfrm>
          <a:prstGeom prst="rect">
            <a:avLst/>
          </a:prstGeom>
        </p:spPr>
      </p:pic>
    </p:spTree>
    <p:extLst>
      <p:ext uri="{BB962C8B-B14F-4D97-AF65-F5344CB8AC3E}">
        <p14:creationId xmlns:p14="http://schemas.microsoft.com/office/powerpoint/2010/main" val="602754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3A2CB7F-2175-2B31-F761-93EEA836A0DC}"/>
              </a:ext>
            </a:extLst>
          </p:cNvPr>
          <p:cNvPicPr>
            <a:picLocks noChangeAspect="1"/>
          </p:cNvPicPr>
          <p:nvPr/>
        </p:nvPicPr>
        <p:blipFill>
          <a:blip r:embed="rId2"/>
          <a:stretch>
            <a:fillRect/>
          </a:stretch>
        </p:blipFill>
        <p:spPr>
          <a:xfrm>
            <a:off x="3976391" y="118600"/>
            <a:ext cx="4239217" cy="6620799"/>
          </a:xfrm>
          <a:prstGeom prst="rect">
            <a:avLst/>
          </a:prstGeom>
        </p:spPr>
      </p:pic>
    </p:spTree>
    <p:extLst>
      <p:ext uri="{BB962C8B-B14F-4D97-AF65-F5344CB8AC3E}">
        <p14:creationId xmlns:p14="http://schemas.microsoft.com/office/powerpoint/2010/main" val="3639492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865F445-EFD6-7DC9-B8CD-6088DDBE4286}"/>
              </a:ext>
            </a:extLst>
          </p:cNvPr>
          <p:cNvPicPr>
            <a:picLocks noChangeAspect="1"/>
          </p:cNvPicPr>
          <p:nvPr/>
        </p:nvPicPr>
        <p:blipFill>
          <a:blip r:embed="rId3"/>
          <a:stretch>
            <a:fillRect/>
          </a:stretch>
        </p:blipFill>
        <p:spPr>
          <a:xfrm>
            <a:off x="10756107" y="0"/>
            <a:ext cx="1366837" cy="1366837"/>
          </a:xfrm>
          <a:prstGeom prst="rect">
            <a:avLst/>
          </a:prstGeom>
        </p:spPr>
      </p:pic>
      <p:sp>
        <p:nvSpPr>
          <p:cNvPr id="3" name="TextBox 2">
            <a:extLst>
              <a:ext uri="{FF2B5EF4-FFF2-40B4-BE49-F238E27FC236}">
                <a16:creationId xmlns:a16="http://schemas.microsoft.com/office/drawing/2014/main" xmlns=""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xmlns=""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3. Phát triển văn hóa - giáo dục</a:t>
            </a:r>
            <a:endParaRPr lang="en-SG"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8617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350E1E2-2272-9315-B57D-4B3CE69DC1BD}"/>
              </a:ext>
            </a:extLst>
          </p:cNvPr>
          <p:cNvSpPr txBox="1"/>
          <p:nvPr/>
        </p:nvSpPr>
        <p:spPr>
          <a:xfrm>
            <a:off x="3048000" y="763364"/>
            <a:ext cx="6096000" cy="830997"/>
          </a:xfrm>
          <a:prstGeom prst="rect">
            <a:avLst/>
          </a:prstGeom>
          <a:noFill/>
        </p:spPr>
        <p:txBody>
          <a:bodyPr wrap="square">
            <a:spAutoFit/>
          </a:bodyPr>
          <a:lstStyle/>
          <a:p>
            <a:pPr marL="0" marR="0" algn="ctr">
              <a:spcBef>
                <a:spcPts val="0"/>
              </a:spcBef>
              <a:spcAft>
                <a:spcPts val="0"/>
              </a:spcAft>
            </a:pPr>
            <a:r>
              <a:rPr lang="vi-VN" sz="2400" dirty="0">
                <a:solidFill>
                  <a:srgbClr val="FF0000"/>
                </a:solidFill>
                <a:effectLst/>
                <a:latin typeface="Times New Roman" panose="02020603050405020304" pitchFamily="18" charset="0"/>
                <a:ea typeface="Times New Roman" panose="02020603050405020304" pitchFamily="18" charset="0"/>
              </a:rPr>
              <a:t>Nghiên cứu nội dung mục 3 SGK trang 86, 87 và hoàn thành phiếu học tập sau trong 5p</a:t>
            </a:r>
            <a:endParaRPr lang="en-SG" sz="2400"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5" name="Table 5">
            <a:extLst>
              <a:ext uri="{FF2B5EF4-FFF2-40B4-BE49-F238E27FC236}">
                <a16:creationId xmlns:a16="http://schemas.microsoft.com/office/drawing/2014/main" xmlns="" id="{A61B831C-D9CF-6A45-6558-45BF22E5CC66}"/>
              </a:ext>
            </a:extLst>
          </p:cNvPr>
          <p:cNvGraphicFramePr>
            <a:graphicFrameLocks noGrp="1"/>
          </p:cNvGraphicFramePr>
          <p:nvPr>
            <p:extLst>
              <p:ext uri="{D42A27DB-BD31-4B8C-83A1-F6EECF244321}">
                <p14:modId xmlns:p14="http://schemas.microsoft.com/office/powerpoint/2010/main" val="1478827861"/>
              </p:ext>
            </p:extLst>
          </p:nvPr>
        </p:nvGraphicFramePr>
        <p:xfrm>
          <a:off x="2032000" y="2100791"/>
          <a:ext cx="8128000" cy="3291840"/>
        </p:xfrm>
        <a:graphic>
          <a:graphicData uri="http://schemas.openxmlformats.org/drawingml/2006/table">
            <a:tbl>
              <a:tblPr firstRow="1" bandRow="1">
                <a:tableStyleId>{073A0DAA-6AF3-43AB-8588-CEC1D06C72B9}</a:tableStyleId>
              </a:tblPr>
              <a:tblGrid>
                <a:gridCol w="3121025">
                  <a:extLst>
                    <a:ext uri="{9D8B030D-6E8A-4147-A177-3AD203B41FA5}">
                      <a16:colId xmlns:a16="http://schemas.microsoft.com/office/drawing/2014/main" xmlns="" val="2306422284"/>
                    </a:ext>
                  </a:extLst>
                </a:gridCol>
                <a:gridCol w="5006975">
                  <a:extLst>
                    <a:ext uri="{9D8B030D-6E8A-4147-A177-3AD203B41FA5}">
                      <a16:colId xmlns:a16="http://schemas.microsoft.com/office/drawing/2014/main" xmlns="" val="3801601306"/>
                    </a:ext>
                  </a:extLst>
                </a:gridCol>
              </a:tblGrid>
              <a:tr h="370840">
                <a:tc>
                  <a:txBody>
                    <a:bodyPr/>
                    <a:lstStyle/>
                    <a:p>
                      <a:pPr marL="0" marR="0" algn="ctr">
                        <a:lnSpc>
                          <a:spcPct val="150000"/>
                        </a:lnSpc>
                        <a:spcBef>
                          <a:spcPts val="0"/>
                        </a:spcBef>
                        <a:spcAft>
                          <a:spcPts val="0"/>
                        </a:spcAft>
                      </a:pPr>
                      <a:r>
                        <a:rPr lang="vi-VN" sz="2400" dirty="0">
                          <a:solidFill>
                            <a:schemeClr val="bg1"/>
                          </a:solidFill>
                          <a:effectLst/>
                          <a:latin typeface="Times New Roman" panose="02020603050405020304" pitchFamily="18" charset="0"/>
                          <a:ea typeface="Times New Roman" panose="02020603050405020304" pitchFamily="18" charset="0"/>
                        </a:rPr>
                        <a:t>Lĩnh vực</a:t>
                      </a:r>
                      <a:endParaRPr lang="en-SG"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vi-VN" sz="2400" dirty="0">
                          <a:solidFill>
                            <a:schemeClr val="bg1"/>
                          </a:solidFill>
                          <a:effectLst/>
                          <a:latin typeface="Times New Roman" panose="02020603050405020304" pitchFamily="18" charset="0"/>
                          <a:ea typeface="Times New Roman" panose="02020603050405020304" pitchFamily="18" charset="0"/>
                        </a:rPr>
                        <a:t>Thành tựu tiêu biểu</a:t>
                      </a:r>
                      <a:endParaRPr lang="en-SG"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730799979"/>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Tôn giáo</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xmlns="" val="3924751059"/>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Văn học</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xmlns="" val="1699331885"/>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Sử học</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xmlns="" val="88945286"/>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Toán học</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xmlns="" val="1890508672"/>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Kiến trúc – điêu khắc</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xmlns="" val="1990353105"/>
                  </a:ext>
                </a:extLst>
              </a:tr>
              <a:tr h="370840">
                <a:tc>
                  <a:txBody>
                    <a:bodyPr/>
                    <a:lstStyle/>
                    <a:p>
                      <a:pPr marL="0" marR="0" algn="just">
                        <a:lnSpc>
                          <a:spcPct val="150000"/>
                        </a:lnSpc>
                        <a:spcBef>
                          <a:spcPts val="0"/>
                        </a:spcBef>
                        <a:spcAft>
                          <a:spcPts val="0"/>
                        </a:spcAft>
                      </a:pPr>
                      <a:r>
                        <a:rPr lang="vi-VN" sz="2000" dirty="0">
                          <a:solidFill>
                            <a:srgbClr val="000000"/>
                          </a:solidFill>
                          <a:effectLst/>
                          <a:latin typeface="Times New Roman" panose="02020603050405020304" pitchFamily="18" charset="0"/>
                          <a:ea typeface="Times New Roman" panose="02020603050405020304" pitchFamily="18" charset="0"/>
                        </a:rPr>
                        <a:t>Y học</a:t>
                      </a:r>
                      <a:endParaRPr lang="en-SG"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xmlns="" val="365906708"/>
                  </a:ext>
                </a:extLst>
              </a:tr>
            </a:tbl>
          </a:graphicData>
        </a:graphic>
      </p:graphicFrame>
    </p:spTree>
    <p:extLst>
      <p:ext uri="{BB962C8B-B14F-4D97-AF65-F5344CB8AC3E}">
        <p14:creationId xmlns:p14="http://schemas.microsoft.com/office/powerpoint/2010/main" val="2354791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865F445-EFD6-7DC9-B8CD-6088DDBE4286}"/>
              </a:ext>
            </a:extLst>
          </p:cNvPr>
          <p:cNvPicPr>
            <a:picLocks noChangeAspect="1"/>
          </p:cNvPicPr>
          <p:nvPr/>
        </p:nvPicPr>
        <p:blipFill>
          <a:blip r:embed="rId3"/>
          <a:stretch>
            <a:fillRect/>
          </a:stretch>
        </p:blipFill>
        <p:spPr>
          <a:xfrm>
            <a:off x="10756107" y="0"/>
            <a:ext cx="1366837" cy="1366837"/>
          </a:xfrm>
          <a:prstGeom prst="rect">
            <a:avLst/>
          </a:prstGeom>
        </p:spPr>
      </p:pic>
      <p:sp>
        <p:nvSpPr>
          <p:cNvPr id="3" name="TextBox 2">
            <a:extLst>
              <a:ext uri="{FF2B5EF4-FFF2-40B4-BE49-F238E27FC236}">
                <a16:creationId xmlns:a16="http://schemas.microsoft.com/office/drawing/2014/main" xmlns=""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xmlns=""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3. Phát triển văn hóa - giáo dục</a:t>
            </a:r>
            <a:endParaRPr lang="en-SG" sz="2400" b="1"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42B117FC-DB89-5580-7982-E5EBCDCDE05B}"/>
              </a:ext>
            </a:extLst>
          </p:cNvPr>
          <p:cNvSpPr txBox="1"/>
          <p:nvPr/>
        </p:nvSpPr>
        <p:spPr>
          <a:xfrm>
            <a:off x="733425" y="1805151"/>
            <a:ext cx="4838699" cy="2246769"/>
          </a:xfrm>
          <a:prstGeom prst="rect">
            <a:avLst/>
          </a:prstGeom>
          <a:noFill/>
        </p:spPr>
        <p:txBody>
          <a:bodyPr wrap="square">
            <a:spAutoFit/>
          </a:bodyPr>
          <a:lstStyle/>
          <a:p>
            <a:pPr marL="0" marR="0"/>
            <a:r>
              <a:rPr lang="vi-VN" sz="2000" dirty="0">
                <a:solidFill>
                  <a:schemeClr val="bg1"/>
                </a:solidFill>
                <a:effectLst/>
                <a:latin typeface="Times New Roman" panose="02020603050405020304" pitchFamily="18" charset="0"/>
                <a:ea typeface="Times New Roman" panose="02020603050405020304" pitchFamily="18" charset="0"/>
              </a:rPr>
              <a:t>-&gt; Văn hóa đạt được nhiều thành tựu</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r>
              <a:rPr lang="vi-VN" sz="2000" dirty="0">
                <a:solidFill>
                  <a:schemeClr val="bg1"/>
                </a:solidFill>
                <a:effectLst/>
                <a:latin typeface="Times New Roman" panose="02020603050405020304" pitchFamily="18" charset="0"/>
                <a:ea typeface="Times New Roman" panose="02020603050405020304" pitchFamily="18" charset="0"/>
              </a:rPr>
              <a:t>- Giáo dục rất phát triển: </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r>
              <a:rPr lang="vi-VN" sz="2000" dirty="0">
                <a:solidFill>
                  <a:schemeClr val="bg1"/>
                </a:solidFill>
                <a:effectLst/>
                <a:latin typeface="Times New Roman" panose="02020603050405020304" pitchFamily="18" charset="0"/>
                <a:ea typeface="Times New Roman" panose="02020603050405020304" pitchFamily="18" charset="0"/>
              </a:rPr>
              <a:t>+ Dựng lại Quốc Tử Giám, lập nhiều trường học, tổ chức đều các khoa thi</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r>
              <a:rPr lang="vi-VN" sz="2000" dirty="0">
                <a:solidFill>
                  <a:schemeClr val="bg1"/>
                </a:solidFill>
                <a:effectLst/>
                <a:latin typeface="Times New Roman" panose="02020603050405020304" pitchFamily="18" charset="0"/>
                <a:ea typeface="Times New Roman" panose="02020603050405020304" pitchFamily="18" charset="0"/>
              </a:rPr>
              <a:t>+ Nội dung học tập, thi cử: đạo nho</a:t>
            </a:r>
            <a:endParaRPr lang="en-SG" sz="2000" dirty="0">
              <a:solidFill>
                <a:schemeClr val="bg1"/>
              </a:solidFill>
              <a:effectLst/>
              <a:latin typeface="Times New Roman" panose="02020603050405020304" pitchFamily="18" charset="0"/>
              <a:ea typeface="Times New Roman" panose="02020603050405020304" pitchFamily="18" charset="0"/>
            </a:endParaRPr>
          </a:p>
          <a:p>
            <a:r>
              <a:rPr lang="vi-VN" sz="2000" dirty="0">
                <a:solidFill>
                  <a:schemeClr val="bg1"/>
                </a:solidFill>
                <a:effectLst/>
                <a:latin typeface="Times New Roman" panose="02020603050405020304" pitchFamily="18" charset="0"/>
                <a:ea typeface="Times New Roman" panose="02020603050405020304" pitchFamily="18" charset="0"/>
              </a:rPr>
              <a:t>+tổ chức được 26 khoa thi tiến sĩ, lấy đỗ 989 tiến sĩ và 20 trạng nguyên</a:t>
            </a:r>
            <a:endParaRPr lang="en-SG" sz="2000" dirty="0">
              <a:solidFill>
                <a:schemeClr val="bg1"/>
              </a:solidFill>
            </a:endParaRPr>
          </a:p>
        </p:txBody>
      </p:sp>
      <p:sp>
        <p:nvSpPr>
          <p:cNvPr id="10" name="TextBox 9">
            <a:extLst>
              <a:ext uri="{FF2B5EF4-FFF2-40B4-BE49-F238E27FC236}">
                <a16:creationId xmlns:a16="http://schemas.microsoft.com/office/drawing/2014/main" xmlns="" id="{CCB48247-BA2D-B100-FEC0-B6D8140B5BB4}"/>
              </a:ext>
            </a:extLst>
          </p:cNvPr>
          <p:cNvSpPr txBox="1"/>
          <p:nvPr/>
        </p:nvSpPr>
        <p:spPr>
          <a:xfrm>
            <a:off x="6353175" y="1437520"/>
            <a:ext cx="4772024" cy="2554545"/>
          </a:xfrm>
          <a:prstGeom prst="rect">
            <a:avLst/>
          </a:prstGeom>
          <a:noFill/>
        </p:spPr>
        <p:txBody>
          <a:bodyPr wrap="square">
            <a:spAutoFit/>
          </a:bodyPr>
          <a:lstStyle/>
          <a:p>
            <a:pPr marL="0" marR="0" algn="just">
              <a:spcBef>
                <a:spcPts val="0"/>
              </a:spcBef>
              <a:spcAft>
                <a:spcPts val="0"/>
              </a:spcAft>
            </a:pPr>
            <a:r>
              <a:rPr lang="vi-VN" sz="2000" b="1" dirty="0">
                <a:solidFill>
                  <a:srgbClr val="FF0000"/>
                </a:solidFill>
                <a:effectLst/>
                <a:latin typeface="Times New Roman" panose="02020603050405020304" pitchFamily="18" charset="0"/>
                <a:ea typeface="Times New Roman" panose="02020603050405020304" pitchFamily="18" charset="0"/>
              </a:rPr>
              <a:t>1.Nhận xét về các thành tựu văn hóa thời Lê Sơ so với thời Trần? Giải thích nguyên nhân?</a:t>
            </a:r>
            <a:endParaRPr lang="en-SG" sz="2000" b="1" dirty="0">
              <a:solidFill>
                <a:srgbClr val="FF0000"/>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2000" b="1" dirty="0">
                <a:solidFill>
                  <a:srgbClr val="FF0000"/>
                </a:solidFill>
                <a:latin typeface="Times New Roman" panose="02020603050405020304" pitchFamily="18" charset="0"/>
                <a:ea typeface="Times New Roman" panose="02020603050405020304" pitchFamily="18" charset="0"/>
              </a:rPr>
              <a:t>2.</a:t>
            </a:r>
            <a:r>
              <a:rPr lang="vi-VN" sz="2000" b="1" dirty="0">
                <a:solidFill>
                  <a:srgbClr val="FF0000"/>
                </a:solidFill>
                <a:effectLst/>
                <a:latin typeface="Times New Roman" panose="02020603050405020304" pitchFamily="18" charset="0"/>
                <a:ea typeface="Times New Roman" panose="02020603050405020304" pitchFamily="18" charset="0"/>
              </a:rPr>
              <a:t> Ở thời Lê Sơ tình hình giáo dục , thi cử ở nước ta phát triển như thế nào?</a:t>
            </a:r>
            <a:endParaRPr lang="en-SG" sz="2000" b="1" dirty="0">
              <a:solidFill>
                <a:srgbClr val="FF0000"/>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2000" b="1" dirty="0">
                <a:solidFill>
                  <a:srgbClr val="FF0000"/>
                </a:solidFill>
                <a:latin typeface="Times New Roman" panose="02020603050405020304" pitchFamily="18" charset="0"/>
                <a:ea typeface="Times New Roman" panose="02020603050405020304" pitchFamily="18" charset="0"/>
              </a:rPr>
              <a:t>3.</a:t>
            </a:r>
            <a:r>
              <a:rPr lang="vi-VN" sz="2000" b="1" dirty="0">
                <a:solidFill>
                  <a:srgbClr val="FF0000"/>
                </a:solidFill>
                <a:effectLst/>
                <a:latin typeface="Times New Roman" panose="02020603050405020304" pitchFamily="18" charset="0"/>
                <a:ea typeface="Times New Roman" panose="02020603050405020304" pitchFamily="18" charset="0"/>
              </a:rPr>
              <a:t> Khai thác tư liệu 2 và thông tin SGK, hãy cho biết vì sao nhà Lê Sơ chú trọng phát triển giáo dục, khoa cử?</a:t>
            </a:r>
            <a:endParaRPr lang="en-SG" sz="20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96188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41DB35D-DAE7-8F87-3A63-C842292BA8F3}"/>
              </a:ext>
            </a:extLst>
          </p:cNvPr>
          <p:cNvPicPr>
            <a:picLocks noChangeAspect="1"/>
          </p:cNvPicPr>
          <p:nvPr/>
        </p:nvPicPr>
        <p:blipFill>
          <a:blip r:embed="rId2"/>
          <a:stretch>
            <a:fillRect/>
          </a:stretch>
        </p:blipFill>
        <p:spPr>
          <a:xfrm>
            <a:off x="927966" y="399627"/>
            <a:ext cx="10336067" cy="6058746"/>
          </a:xfrm>
          <a:prstGeom prst="rect">
            <a:avLst/>
          </a:prstGeom>
        </p:spPr>
      </p:pic>
    </p:spTree>
    <p:extLst>
      <p:ext uri="{BB962C8B-B14F-4D97-AF65-F5344CB8AC3E}">
        <p14:creationId xmlns:p14="http://schemas.microsoft.com/office/powerpoint/2010/main" val="663369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BEDFB9F-9CBD-5FCC-D05C-F97559F2B82D}"/>
              </a:ext>
            </a:extLst>
          </p:cNvPr>
          <p:cNvPicPr>
            <a:picLocks noChangeAspect="1"/>
          </p:cNvPicPr>
          <p:nvPr/>
        </p:nvPicPr>
        <p:blipFill>
          <a:blip r:embed="rId2"/>
          <a:stretch>
            <a:fillRect/>
          </a:stretch>
        </p:blipFill>
        <p:spPr>
          <a:xfrm>
            <a:off x="932729" y="442495"/>
            <a:ext cx="10326541" cy="5973009"/>
          </a:xfrm>
          <a:prstGeom prst="rect">
            <a:avLst/>
          </a:prstGeom>
        </p:spPr>
      </p:pic>
    </p:spTree>
    <p:extLst>
      <p:ext uri="{BB962C8B-B14F-4D97-AF65-F5344CB8AC3E}">
        <p14:creationId xmlns:p14="http://schemas.microsoft.com/office/powerpoint/2010/main" val="332188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F3102CF-4FCF-5814-291B-9549EAD2AA54}"/>
              </a:ext>
            </a:extLst>
          </p:cNvPr>
          <p:cNvPicPr>
            <a:picLocks noChangeAspect="1"/>
          </p:cNvPicPr>
          <p:nvPr/>
        </p:nvPicPr>
        <p:blipFill>
          <a:blip r:embed="rId2"/>
          <a:stretch>
            <a:fillRect/>
          </a:stretch>
        </p:blipFill>
        <p:spPr>
          <a:xfrm>
            <a:off x="966071" y="509180"/>
            <a:ext cx="10259857" cy="5839640"/>
          </a:xfrm>
          <a:prstGeom prst="rect">
            <a:avLst/>
          </a:prstGeom>
        </p:spPr>
      </p:pic>
    </p:spTree>
    <p:extLst>
      <p:ext uri="{BB962C8B-B14F-4D97-AF65-F5344CB8AC3E}">
        <p14:creationId xmlns:p14="http://schemas.microsoft.com/office/powerpoint/2010/main" val="1113086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865F445-EFD6-7DC9-B8CD-6088DDBE4286}"/>
              </a:ext>
            </a:extLst>
          </p:cNvPr>
          <p:cNvPicPr>
            <a:picLocks noChangeAspect="1"/>
          </p:cNvPicPr>
          <p:nvPr/>
        </p:nvPicPr>
        <p:blipFill>
          <a:blip r:embed="rId3"/>
          <a:stretch>
            <a:fillRect/>
          </a:stretch>
        </p:blipFill>
        <p:spPr>
          <a:xfrm>
            <a:off x="10756107" y="0"/>
            <a:ext cx="1366837" cy="1366837"/>
          </a:xfrm>
          <a:prstGeom prst="rect">
            <a:avLst/>
          </a:prstGeom>
        </p:spPr>
      </p:pic>
      <p:sp>
        <p:nvSpPr>
          <p:cNvPr id="3" name="TextBox 2">
            <a:extLst>
              <a:ext uri="{FF2B5EF4-FFF2-40B4-BE49-F238E27FC236}">
                <a16:creationId xmlns:a16="http://schemas.microsoft.com/office/drawing/2014/main" xmlns=""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xmlns=""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5C0467C3-DA5B-BACF-0BAB-EFBDCF27C4BB}"/>
              </a:ext>
            </a:extLst>
          </p:cNvPr>
          <p:cNvSpPr txBox="1"/>
          <p:nvPr/>
        </p:nvSpPr>
        <p:spPr>
          <a:xfrm>
            <a:off x="828675" y="1088172"/>
            <a:ext cx="5172075"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4.Một số danh nhân văn hóa tiêu biểu</a:t>
            </a:r>
            <a:endParaRPr lang="en-SG"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1982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28C5CA9-88F3-F15B-EAB5-30EB7BBBA22E}"/>
              </a:ext>
            </a:extLst>
          </p:cNvPr>
          <p:cNvSpPr txBox="1"/>
          <p:nvPr/>
        </p:nvSpPr>
        <p:spPr>
          <a:xfrm>
            <a:off x="4206240" y="701040"/>
            <a:ext cx="2733040" cy="369332"/>
          </a:xfrm>
          <a:prstGeom prst="rect">
            <a:avLst/>
          </a:prstGeom>
          <a:noFill/>
        </p:spPr>
        <p:txBody>
          <a:bodyPr wrap="square" rtlCol="0">
            <a:spAutoFit/>
          </a:bodyPr>
          <a:lstStyle/>
          <a:p>
            <a:r>
              <a:rPr lang="vi-VN" dirty="0">
                <a:latin typeface="Times New Roman" panose="02020603050405020304" pitchFamily="18" charset="0"/>
                <a:cs typeface="Times New Roman" panose="02020603050405020304" pitchFamily="18" charset="0"/>
              </a:rPr>
              <a:t>Giao việc từ tiết trước</a:t>
            </a:r>
            <a:endParaRPr lang="en-SG"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493BBE85-1856-BDEB-7D20-D6AC2C0C1A87}"/>
              </a:ext>
            </a:extLst>
          </p:cNvPr>
          <p:cNvSpPr txBox="1"/>
          <p:nvPr/>
        </p:nvSpPr>
        <p:spPr>
          <a:xfrm>
            <a:off x="2362200" y="1307515"/>
            <a:ext cx="7188200" cy="830997"/>
          </a:xfrm>
          <a:prstGeom prst="rect">
            <a:avLst/>
          </a:prstGeom>
          <a:noFill/>
        </p:spPr>
        <p:txBody>
          <a:bodyPr wrap="square">
            <a:spAutoFit/>
          </a:bodyPr>
          <a:lstStyle/>
          <a:p>
            <a:r>
              <a:rPr lang="vi-VN" sz="2400" b="1" dirty="0">
                <a:solidFill>
                  <a:srgbClr val="FF0000"/>
                </a:solidFill>
                <a:effectLst/>
                <a:latin typeface="Times New Roman" panose="02020603050405020304" pitchFamily="18" charset="0"/>
                <a:ea typeface="Times New Roman" panose="02020603050405020304" pitchFamily="18" charset="0"/>
              </a:rPr>
              <a:t>Nghiên cứu nội dung </a:t>
            </a:r>
            <a:r>
              <a:rPr lang="vi-VN" sz="2400" b="1">
                <a:solidFill>
                  <a:srgbClr val="FF0000"/>
                </a:solidFill>
                <a:effectLst/>
                <a:latin typeface="Times New Roman" panose="02020603050405020304" pitchFamily="18" charset="0"/>
                <a:ea typeface="Times New Roman" panose="02020603050405020304" pitchFamily="18" charset="0"/>
              </a:rPr>
              <a:t>mục 4 </a:t>
            </a:r>
            <a:r>
              <a:rPr lang="vi-VN" sz="2400" b="1" dirty="0">
                <a:solidFill>
                  <a:srgbClr val="FF0000"/>
                </a:solidFill>
                <a:effectLst/>
                <a:latin typeface="Times New Roman" panose="02020603050405020304" pitchFamily="18" charset="0"/>
                <a:ea typeface="Times New Roman" panose="02020603050405020304" pitchFamily="18" charset="0"/>
              </a:rPr>
              <a:t>SGK trang 87, 88 và tra cứu mạng internet để hoàn thành phiếu học tập sau:</a:t>
            </a:r>
            <a:endParaRPr lang="en-SG" sz="2400" b="1" dirty="0">
              <a:solidFill>
                <a:srgbClr val="FF0000"/>
              </a:solidFill>
            </a:endParaRPr>
          </a:p>
        </p:txBody>
      </p:sp>
      <p:graphicFrame>
        <p:nvGraphicFramePr>
          <p:cNvPr id="5" name="Table 5">
            <a:extLst>
              <a:ext uri="{FF2B5EF4-FFF2-40B4-BE49-F238E27FC236}">
                <a16:creationId xmlns:a16="http://schemas.microsoft.com/office/drawing/2014/main" xmlns="" id="{EE4D1607-B1F2-C542-B291-62BA0EC2BCC5}"/>
              </a:ext>
            </a:extLst>
          </p:cNvPr>
          <p:cNvGraphicFramePr>
            <a:graphicFrameLocks noGrp="1"/>
          </p:cNvGraphicFramePr>
          <p:nvPr>
            <p:extLst>
              <p:ext uri="{D42A27DB-BD31-4B8C-83A1-F6EECF244321}">
                <p14:modId xmlns:p14="http://schemas.microsoft.com/office/powerpoint/2010/main" val="4184354415"/>
              </p:ext>
            </p:extLst>
          </p:nvPr>
        </p:nvGraphicFramePr>
        <p:xfrm>
          <a:off x="2011680" y="2560320"/>
          <a:ext cx="8148320" cy="2455150"/>
        </p:xfrm>
        <a:graphic>
          <a:graphicData uri="http://schemas.openxmlformats.org/drawingml/2006/table">
            <a:tbl>
              <a:tblPr firstRow="1" bandRow="1">
                <a:tableStyleId>{5940675A-B579-460E-94D1-54222C63F5DA}</a:tableStyleId>
              </a:tblPr>
              <a:tblGrid>
                <a:gridCol w="1130579">
                  <a:extLst>
                    <a:ext uri="{9D8B030D-6E8A-4147-A177-3AD203B41FA5}">
                      <a16:colId xmlns:a16="http://schemas.microsoft.com/office/drawing/2014/main" xmlns="" val="1280540400"/>
                    </a:ext>
                  </a:extLst>
                </a:gridCol>
                <a:gridCol w="2312086">
                  <a:extLst>
                    <a:ext uri="{9D8B030D-6E8A-4147-A177-3AD203B41FA5}">
                      <a16:colId xmlns:a16="http://schemas.microsoft.com/office/drawing/2014/main" xmlns="" val="550108901"/>
                    </a:ext>
                  </a:extLst>
                </a:gridCol>
                <a:gridCol w="2210232">
                  <a:extLst>
                    <a:ext uri="{9D8B030D-6E8A-4147-A177-3AD203B41FA5}">
                      <a16:colId xmlns:a16="http://schemas.microsoft.com/office/drawing/2014/main" xmlns="" val="1595068197"/>
                    </a:ext>
                  </a:extLst>
                </a:gridCol>
                <a:gridCol w="2495423">
                  <a:extLst>
                    <a:ext uri="{9D8B030D-6E8A-4147-A177-3AD203B41FA5}">
                      <a16:colId xmlns:a16="http://schemas.microsoft.com/office/drawing/2014/main" xmlns="" val="2127262804"/>
                    </a:ext>
                  </a:extLst>
                </a:gridCol>
              </a:tblGrid>
              <a:tr h="936286">
                <a:tc>
                  <a:txBody>
                    <a:bodyPr/>
                    <a:lstStyle/>
                    <a:p>
                      <a:r>
                        <a:rPr lang="vi-VN" dirty="0">
                          <a:latin typeface="Times New Roman" panose="02020603050405020304" pitchFamily="18" charset="0"/>
                          <a:cs typeface="Times New Roman" panose="02020603050405020304" pitchFamily="18" charset="0"/>
                        </a:rPr>
                        <a:t>Số TT</a:t>
                      </a:r>
                      <a:endParaRPr lang="en-SG" dirty="0">
                        <a:latin typeface="Times New Roman" panose="02020603050405020304" pitchFamily="18" charset="0"/>
                        <a:cs typeface="Times New Roman" panose="02020603050405020304" pitchFamily="18" charset="0"/>
                      </a:endParaRPr>
                    </a:p>
                  </a:txBody>
                  <a:tcPr/>
                </a:tc>
                <a:tc>
                  <a:txBody>
                    <a:bodyPr/>
                    <a:lstStyle/>
                    <a:p>
                      <a:r>
                        <a:rPr lang="vi-VN" sz="1800" kern="1200" dirty="0">
                          <a:solidFill>
                            <a:schemeClr val="tx1"/>
                          </a:solidFill>
                          <a:effectLst/>
                          <a:latin typeface="Times New Roman" panose="02020603050405020304" pitchFamily="18" charset="0"/>
                          <a:ea typeface="+mn-ea"/>
                          <a:cs typeface="Times New Roman" panose="02020603050405020304" pitchFamily="18" charset="0"/>
                        </a:rPr>
                        <a:t>Tên các danh nhân</a:t>
                      </a:r>
                      <a:endParaRPr lang="en-SG"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kern="1200" dirty="0">
                          <a:solidFill>
                            <a:schemeClr val="tx1"/>
                          </a:solidFill>
                          <a:effectLst/>
                          <a:latin typeface="Times New Roman" panose="02020603050405020304" pitchFamily="18" charset="0"/>
                          <a:ea typeface="+mn-ea"/>
                          <a:cs typeface="Times New Roman" panose="02020603050405020304" pitchFamily="18" charset="0"/>
                        </a:rPr>
                        <a:t>Lĩnh vực đóng góp</a:t>
                      </a:r>
                      <a:endParaRPr lang="en-SG" sz="18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txBody>
                  <a:tcPr/>
                </a:tc>
                <a:tc>
                  <a:txBody>
                    <a:bodyPr/>
                    <a:lstStyle/>
                    <a:p>
                      <a:r>
                        <a:rPr lang="vi-VN" sz="1800" kern="1200" dirty="0">
                          <a:solidFill>
                            <a:schemeClr val="tx1"/>
                          </a:solidFill>
                          <a:effectLst/>
                          <a:latin typeface="Times New Roman" panose="02020603050405020304" pitchFamily="18" charset="0"/>
                          <a:ea typeface="+mn-ea"/>
                          <a:cs typeface="Times New Roman" panose="02020603050405020304" pitchFamily="18" charset="0"/>
                        </a:rPr>
                        <a:t>Tác phẩm/ Câu nói/ sự kiện nổi bật của các danh nhân </a:t>
                      </a:r>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511564496"/>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164680399"/>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275322477"/>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68390388"/>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516514651"/>
                  </a:ext>
                </a:extLst>
              </a:tr>
            </a:tbl>
          </a:graphicData>
        </a:graphic>
      </p:graphicFrame>
    </p:spTree>
    <p:extLst>
      <p:ext uri="{BB962C8B-B14F-4D97-AF65-F5344CB8AC3E}">
        <p14:creationId xmlns:p14="http://schemas.microsoft.com/office/powerpoint/2010/main" val="536910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a:extLst>
              <a:ext uri="{FF2B5EF4-FFF2-40B4-BE49-F238E27FC236}">
                <a16:creationId xmlns:a16="http://schemas.microsoft.com/office/drawing/2014/main" xmlns="" id="{36057226-017F-ADAA-65C5-B27A36F7D0A9}"/>
              </a:ext>
            </a:extLst>
          </p:cNvPr>
          <p:cNvSpPr/>
          <p:nvPr/>
        </p:nvSpPr>
        <p:spPr>
          <a:xfrm>
            <a:off x="2316480" y="467360"/>
            <a:ext cx="6736080" cy="1615440"/>
          </a:xfrm>
          <a:prstGeom prst="flowChartPunchedTap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Times New Roman" panose="02020603050405020304" pitchFamily="18" charset="0"/>
                <a:cs typeface="Times New Roman" panose="02020603050405020304" pitchFamily="18" charset="0"/>
              </a:rPr>
              <a:t>Trò chơi: ÔNG LÀ AI?</a:t>
            </a:r>
            <a:endParaRPr lang="en-SG" sz="3600"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49CD3ECB-6D0A-7ADB-6196-4854C6FD8544}"/>
              </a:ext>
            </a:extLst>
          </p:cNvPr>
          <p:cNvSpPr txBox="1"/>
          <p:nvPr/>
        </p:nvSpPr>
        <p:spPr>
          <a:xfrm>
            <a:off x="1270000" y="2753360"/>
            <a:ext cx="9154160" cy="2308324"/>
          </a:xfrm>
          <a:prstGeom prst="rect">
            <a:avLst/>
          </a:prstGeom>
          <a:noFill/>
        </p:spPr>
        <p:txBody>
          <a:bodyPr wrap="square" rtlCol="0">
            <a:spAutoFit/>
          </a:bodyPr>
          <a:lstStyle/>
          <a:p>
            <a:r>
              <a:rPr lang="vi-VN" dirty="0"/>
              <a:t>VD: Nguyễn Trãi</a:t>
            </a:r>
          </a:p>
          <a:p>
            <a:pPr marL="0" marR="0" algn="just">
              <a:lnSpc>
                <a:spcPct val="15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rPr>
              <a:t> Ông là người được UNESCO công nhận là danh nhân văn hóa thế giới?</a:t>
            </a:r>
            <a:endParaRPr lang="en-SG" sz="18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vi-VN" sz="1800" dirty="0">
                <a:effectLst/>
                <a:latin typeface="Times New Roman" panose="02020603050405020304" pitchFamily="18" charset="0"/>
                <a:ea typeface="Times New Roman" panose="02020603050405020304" pitchFamily="18" charset="0"/>
              </a:rPr>
              <a:t>- Năm 1442 bị khép vào tội “ tru di tam tộc”</a:t>
            </a:r>
            <a:endParaRPr lang="en-SG" sz="18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vi-VN" sz="1800" dirty="0">
                <a:effectLst/>
                <a:latin typeface="Times New Roman" panose="02020603050405020304" pitchFamily="18" charset="0"/>
                <a:ea typeface="Times New Roman" panose="02020603050405020304" pitchFamily="18" charset="0"/>
              </a:rPr>
              <a:t>- Ông tham gia k/n Lam Sơn</a:t>
            </a:r>
            <a:endParaRPr lang="en-SG" sz="18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vi-VN" sz="1800" dirty="0">
                <a:effectLst/>
                <a:latin typeface="Times New Roman" panose="02020603050405020304" pitchFamily="18" charset="0"/>
                <a:ea typeface="Times New Roman" panose="02020603050405020304" pitchFamily="18" charset="0"/>
              </a:rPr>
              <a:t>- Hiệu là Ức Trai</a:t>
            </a:r>
            <a:endParaRPr lang="en-SG" sz="1800" dirty="0">
              <a:effectLst/>
              <a:latin typeface="Times New Roman" panose="02020603050405020304" pitchFamily="18" charset="0"/>
              <a:ea typeface="Times New Roman" panose="02020603050405020304" pitchFamily="18" charset="0"/>
            </a:endParaRPr>
          </a:p>
          <a:p>
            <a:endParaRPr lang="en-SG" dirty="0"/>
          </a:p>
        </p:txBody>
      </p:sp>
    </p:spTree>
    <p:extLst>
      <p:ext uri="{BB962C8B-B14F-4D97-AF65-F5344CB8AC3E}">
        <p14:creationId xmlns:p14="http://schemas.microsoft.com/office/powerpoint/2010/main" val="3485403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865F445-EFD6-7DC9-B8CD-6088DDBE4286}"/>
              </a:ext>
            </a:extLst>
          </p:cNvPr>
          <p:cNvPicPr>
            <a:picLocks noChangeAspect="1"/>
          </p:cNvPicPr>
          <p:nvPr/>
        </p:nvPicPr>
        <p:blipFill>
          <a:blip r:embed="rId3"/>
          <a:stretch>
            <a:fillRect/>
          </a:stretch>
        </p:blipFill>
        <p:spPr>
          <a:xfrm>
            <a:off x="10756107" y="0"/>
            <a:ext cx="1366837" cy="1366837"/>
          </a:xfrm>
          <a:prstGeom prst="rect">
            <a:avLst/>
          </a:prstGeom>
        </p:spPr>
      </p:pic>
      <p:sp>
        <p:nvSpPr>
          <p:cNvPr id="3" name="TextBox 2">
            <a:extLst>
              <a:ext uri="{FF2B5EF4-FFF2-40B4-BE49-F238E27FC236}">
                <a16:creationId xmlns:a16="http://schemas.microsoft.com/office/drawing/2014/main" xmlns=""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xmlns=""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1.Sự thành lập vương triều Lê Sơ</a:t>
            </a:r>
            <a:endParaRPr lang="en-SG"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3868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a:extLst>
              <a:ext uri="{FF2B5EF4-FFF2-40B4-BE49-F238E27FC236}">
                <a16:creationId xmlns:a16="http://schemas.microsoft.com/office/drawing/2014/main" xmlns="" id="{36057226-017F-ADAA-65C5-B27A36F7D0A9}"/>
              </a:ext>
            </a:extLst>
          </p:cNvPr>
          <p:cNvSpPr/>
          <p:nvPr/>
        </p:nvSpPr>
        <p:spPr>
          <a:xfrm>
            <a:off x="2265680" y="589280"/>
            <a:ext cx="6736080" cy="1615440"/>
          </a:xfrm>
          <a:prstGeom prst="flowChartPunchedTap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Times New Roman" panose="02020603050405020304" pitchFamily="18" charset="0"/>
                <a:cs typeface="Times New Roman" panose="02020603050405020304" pitchFamily="18" charset="0"/>
              </a:rPr>
              <a:t>Trò chơi: ÔNG LÀ AI?</a:t>
            </a:r>
            <a:endParaRPr lang="en-SG"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6429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guyễn Trãi – Chốn Thiêng">
            <a:extLst>
              <a:ext uri="{FF2B5EF4-FFF2-40B4-BE49-F238E27FC236}">
                <a16:creationId xmlns:a16="http://schemas.microsoft.com/office/drawing/2014/main" xmlns="" id="{9F2FE26E-9C8F-D0AB-8A20-A64508BD7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1275" y="100012"/>
            <a:ext cx="6858000" cy="665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624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865F445-EFD6-7DC9-B8CD-6088DDBE4286}"/>
              </a:ext>
            </a:extLst>
          </p:cNvPr>
          <p:cNvPicPr>
            <a:picLocks noChangeAspect="1"/>
          </p:cNvPicPr>
          <p:nvPr/>
        </p:nvPicPr>
        <p:blipFill>
          <a:blip r:embed="rId3"/>
          <a:stretch>
            <a:fillRect/>
          </a:stretch>
        </p:blipFill>
        <p:spPr>
          <a:xfrm>
            <a:off x="10756107" y="0"/>
            <a:ext cx="1366837" cy="1366837"/>
          </a:xfrm>
          <a:prstGeom prst="rect">
            <a:avLst/>
          </a:prstGeom>
        </p:spPr>
      </p:pic>
      <p:sp>
        <p:nvSpPr>
          <p:cNvPr id="3" name="TextBox 2">
            <a:extLst>
              <a:ext uri="{FF2B5EF4-FFF2-40B4-BE49-F238E27FC236}">
                <a16:creationId xmlns:a16="http://schemas.microsoft.com/office/drawing/2014/main" xmlns=""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xmlns=""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8824EC63-130B-1BF9-3DD5-C5A5B0556032}"/>
              </a:ext>
            </a:extLst>
          </p:cNvPr>
          <p:cNvSpPr txBox="1"/>
          <p:nvPr/>
        </p:nvSpPr>
        <p:spPr>
          <a:xfrm>
            <a:off x="715567" y="1366837"/>
            <a:ext cx="5172075"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4.Một số danh nhân văn hóa tiêu biểu</a:t>
            </a:r>
            <a:endParaRPr lang="en-SG" sz="2400" b="1" dirty="0">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9F0CCFFD-7C9C-B4AA-4E50-4D6B736D7FF1}"/>
              </a:ext>
            </a:extLst>
          </p:cNvPr>
          <p:cNvSpPr txBox="1"/>
          <p:nvPr/>
        </p:nvSpPr>
        <p:spPr>
          <a:xfrm>
            <a:off x="934720" y="1919169"/>
            <a:ext cx="6096000" cy="1785104"/>
          </a:xfrm>
          <a:prstGeom prst="rect">
            <a:avLst/>
          </a:prstGeom>
          <a:noFill/>
        </p:spPr>
        <p:txBody>
          <a:bodyPr wrap="square">
            <a:spAutoFit/>
          </a:bodyPr>
          <a:lstStyle/>
          <a:p>
            <a:pPr marL="0" marR="0">
              <a:lnSpc>
                <a:spcPct val="150000"/>
              </a:lnSpc>
              <a:spcBef>
                <a:spcPts val="0"/>
              </a:spcBef>
              <a:spcAft>
                <a:spcPts val="0"/>
              </a:spcAft>
            </a:pPr>
            <a:r>
              <a:rPr lang="vi-VN" sz="2000" dirty="0">
                <a:solidFill>
                  <a:schemeClr val="bg1"/>
                </a:solidFill>
                <a:effectLst/>
                <a:latin typeface="Times New Roman" panose="02020603050405020304" pitchFamily="18" charset="0"/>
                <a:ea typeface="Times New Roman" panose="02020603050405020304" pitchFamily="18" charset="0"/>
              </a:rPr>
              <a:t>a. Nguyễn Trãi</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vi-VN" sz="2000" dirty="0">
                <a:solidFill>
                  <a:schemeClr val="bg1"/>
                </a:solidFill>
                <a:effectLst/>
                <a:latin typeface="Times New Roman" panose="02020603050405020304" pitchFamily="18" charset="0"/>
                <a:ea typeface="Times New Roman" panose="02020603050405020304" pitchFamily="18" charset="0"/>
              </a:rPr>
              <a:t>b. Lê thánh Tông</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vi-VN" sz="2000" dirty="0">
                <a:solidFill>
                  <a:schemeClr val="bg1"/>
                </a:solidFill>
                <a:effectLst/>
                <a:latin typeface="Times New Roman" panose="02020603050405020304" pitchFamily="18" charset="0"/>
                <a:ea typeface="Times New Roman" panose="02020603050405020304" pitchFamily="18" charset="0"/>
              </a:rPr>
              <a:t>c. Lương Thế Vinh</a:t>
            </a:r>
            <a:endParaRPr lang="en-SG" sz="2000" dirty="0">
              <a:solidFill>
                <a:schemeClr val="bg1"/>
              </a:solidFill>
              <a:effectLst/>
              <a:latin typeface="Times New Roman" panose="02020603050405020304" pitchFamily="18" charset="0"/>
              <a:ea typeface="Times New Roman" panose="02020603050405020304" pitchFamily="18" charset="0"/>
            </a:endParaRPr>
          </a:p>
          <a:p>
            <a:r>
              <a:rPr lang="vi-VN" sz="2000" dirty="0">
                <a:solidFill>
                  <a:schemeClr val="bg1"/>
                </a:solidFill>
                <a:effectLst/>
                <a:latin typeface="Times New Roman" panose="02020603050405020304" pitchFamily="18" charset="0"/>
                <a:ea typeface="Times New Roman" panose="02020603050405020304" pitchFamily="18" charset="0"/>
              </a:rPr>
              <a:t>d. Ngô Sỹ Liêm</a:t>
            </a:r>
            <a:endParaRPr lang="en-SG" sz="2000" dirty="0">
              <a:solidFill>
                <a:schemeClr val="bg1"/>
              </a:solidFill>
            </a:endParaRPr>
          </a:p>
        </p:txBody>
      </p:sp>
    </p:spTree>
    <p:extLst>
      <p:ext uri="{BB962C8B-B14F-4D97-AF65-F5344CB8AC3E}">
        <p14:creationId xmlns:p14="http://schemas.microsoft.com/office/powerpoint/2010/main" val="3105121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xmlns="" id="{BE1448ED-F091-63BC-3B21-170E95886DFF}"/>
              </a:ext>
            </a:extLst>
          </p:cNvPr>
          <p:cNvPicPr>
            <a:picLocks noChangeAspect="1"/>
          </p:cNvPicPr>
          <p:nvPr/>
        </p:nvPicPr>
        <p:blipFill>
          <a:blip r:embed="rId2"/>
          <a:stretch>
            <a:fillRect/>
          </a:stretch>
        </p:blipFill>
        <p:spPr>
          <a:xfrm>
            <a:off x="1085532" y="732790"/>
            <a:ext cx="10599251" cy="2081530"/>
          </a:xfrm>
          <a:prstGeom prst="rect">
            <a:avLst/>
          </a:prstGeom>
        </p:spPr>
      </p:pic>
    </p:spTree>
    <p:extLst>
      <p:ext uri="{BB962C8B-B14F-4D97-AF65-F5344CB8AC3E}">
        <p14:creationId xmlns:p14="http://schemas.microsoft.com/office/powerpoint/2010/main" val="4289071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F75A1A2-3720-D84F-3043-E63B6406F755}"/>
              </a:ext>
            </a:extLst>
          </p:cNvPr>
          <p:cNvPicPr>
            <a:picLocks noChangeAspect="1"/>
          </p:cNvPicPr>
          <p:nvPr/>
        </p:nvPicPr>
        <p:blipFill>
          <a:blip r:embed="rId2"/>
          <a:stretch>
            <a:fillRect/>
          </a:stretch>
        </p:blipFill>
        <p:spPr>
          <a:xfrm>
            <a:off x="1713888" y="1128391"/>
            <a:ext cx="8764223" cy="4601217"/>
          </a:xfrm>
          <a:prstGeom prst="rect">
            <a:avLst/>
          </a:prstGeom>
        </p:spPr>
      </p:pic>
    </p:spTree>
    <p:extLst>
      <p:ext uri="{BB962C8B-B14F-4D97-AF65-F5344CB8AC3E}">
        <p14:creationId xmlns:p14="http://schemas.microsoft.com/office/powerpoint/2010/main" val="1985751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DC26D0BD-1195-F008-D430-496D44188CB4}"/>
              </a:ext>
            </a:extLst>
          </p:cNvPr>
          <p:cNvGrpSpPr/>
          <p:nvPr/>
        </p:nvGrpSpPr>
        <p:grpSpPr>
          <a:xfrm>
            <a:off x="1532747" y="-38904"/>
            <a:ext cx="8993014" cy="6414304"/>
            <a:chOff x="1532747" y="-38904"/>
            <a:chExt cx="8993014" cy="6414304"/>
          </a:xfrm>
        </p:grpSpPr>
        <p:pic>
          <p:nvPicPr>
            <p:cNvPr id="2" name="Picture 1">
              <a:extLst>
                <a:ext uri="{FF2B5EF4-FFF2-40B4-BE49-F238E27FC236}">
                  <a16:creationId xmlns:a16="http://schemas.microsoft.com/office/drawing/2014/main" xmlns="" id="{4447C037-F1B7-9EA4-695F-964CDA019E37}"/>
                </a:ext>
              </a:extLst>
            </p:cNvPr>
            <p:cNvPicPr>
              <a:picLocks noChangeAspect="1"/>
            </p:cNvPicPr>
            <p:nvPr/>
          </p:nvPicPr>
          <p:blipFill>
            <a:blip r:embed="rId2"/>
            <a:stretch>
              <a:fillRect/>
            </a:stretch>
          </p:blipFill>
          <p:spPr>
            <a:xfrm>
              <a:off x="1532748" y="-38904"/>
              <a:ext cx="3878077" cy="2904024"/>
            </a:xfrm>
            <a:prstGeom prst="rect">
              <a:avLst/>
            </a:prstGeom>
          </p:spPr>
        </p:pic>
        <p:pic>
          <p:nvPicPr>
            <p:cNvPr id="3" name="Picture 2" descr="Rồng đá điện Kính Thiên “kêu cứu” | Văn hóa xã hội">
              <a:extLst>
                <a:ext uri="{FF2B5EF4-FFF2-40B4-BE49-F238E27FC236}">
                  <a16:creationId xmlns:a16="http://schemas.microsoft.com/office/drawing/2014/main" xmlns="" id="{A8C1235E-DD51-6E56-26D4-3908B3367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747" y="3012440"/>
              <a:ext cx="8993013" cy="3362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hành bậc đá điện Kính Thiên - tuyệt tác kiến trúc điêu khắc thời Lê sơ |  Văn hóa">
              <a:extLst>
                <a:ext uri="{FF2B5EF4-FFF2-40B4-BE49-F238E27FC236}">
                  <a16:creationId xmlns:a16="http://schemas.microsoft.com/office/drawing/2014/main" xmlns="" id="{2246BABB-8BAA-B22A-B145-01812503B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043" y="0"/>
              <a:ext cx="4998718" cy="29159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64073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65BE6ED-2459-7E03-D369-821DA3EB52F2}"/>
              </a:ext>
            </a:extLst>
          </p:cNvPr>
          <p:cNvSpPr txBox="1"/>
          <p:nvPr/>
        </p:nvSpPr>
        <p:spPr>
          <a:xfrm>
            <a:off x="2861188" y="1623622"/>
            <a:ext cx="6096000" cy="830997"/>
          </a:xfrm>
          <a:prstGeom prst="rect">
            <a:avLst/>
          </a:prstGeom>
          <a:noFill/>
        </p:spPr>
        <p:txBody>
          <a:bodyPr wrap="square">
            <a:spAutoFit/>
          </a:bodyPr>
          <a:lstStyle/>
          <a:p>
            <a:r>
              <a:rPr lang="vi-VN" sz="2400" b="1" dirty="0">
                <a:solidFill>
                  <a:srgbClr val="FF0000"/>
                </a:solidFill>
                <a:effectLst/>
                <a:latin typeface="Times New Roman" panose="02020603050405020304" pitchFamily="18" charset="0"/>
                <a:ea typeface="Times New Roman" panose="02020603050405020304" pitchFamily="18" charset="0"/>
              </a:rPr>
              <a:t>Em hãy dựa vào nội dung mục 1 SGK hoàn thành phiếu học tập sau trong thời gian 5p </a:t>
            </a:r>
            <a:endParaRPr lang="en-SG" sz="2400" b="1" dirty="0">
              <a:solidFill>
                <a:srgbClr val="FF0000"/>
              </a:solidFill>
            </a:endParaRPr>
          </a:p>
        </p:txBody>
      </p:sp>
      <p:sp>
        <p:nvSpPr>
          <p:cNvPr id="6" name="Rectangle: Rounded Corners 5">
            <a:extLst>
              <a:ext uri="{FF2B5EF4-FFF2-40B4-BE49-F238E27FC236}">
                <a16:creationId xmlns:a16="http://schemas.microsoft.com/office/drawing/2014/main" xmlns="" id="{EE731847-82CC-CECA-F4D7-3B62C08DCEA0}"/>
              </a:ext>
            </a:extLst>
          </p:cNvPr>
          <p:cNvSpPr/>
          <p:nvPr/>
        </p:nvSpPr>
        <p:spPr>
          <a:xfrm>
            <a:off x="4129547" y="560439"/>
            <a:ext cx="4965291" cy="8309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cs typeface="Times New Roman" panose="02020603050405020304" pitchFamily="18" charset="0"/>
              </a:rPr>
              <a:t>HOẠT ĐỘNG CÁ NHÂN</a:t>
            </a:r>
            <a:endParaRPr lang="en-SG" sz="2800" dirty="0">
              <a:solidFill>
                <a:schemeClr val="tx1"/>
              </a:solidFill>
              <a:latin typeface="Times New Roman" panose="02020603050405020304" pitchFamily="18" charset="0"/>
              <a:cs typeface="Times New Roman" panose="02020603050405020304" pitchFamily="18" charset="0"/>
            </a:endParaRPr>
          </a:p>
        </p:txBody>
      </p:sp>
      <p:graphicFrame>
        <p:nvGraphicFramePr>
          <p:cNvPr id="8" name="Table 8">
            <a:extLst>
              <a:ext uri="{FF2B5EF4-FFF2-40B4-BE49-F238E27FC236}">
                <a16:creationId xmlns:a16="http://schemas.microsoft.com/office/drawing/2014/main" xmlns="" id="{1B4F153E-298C-812B-4799-851EB81E23BA}"/>
              </a:ext>
            </a:extLst>
          </p:cNvPr>
          <p:cNvGraphicFramePr>
            <a:graphicFrameLocks noGrp="1"/>
          </p:cNvGraphicFramePr>
          <p:nvPr>
            <p:extLst>
              <p:ext uri="{D42A27DB-BD31-4B8C-83A1-F6EECF244321}">
                <p14:modId xmlns:p14="http://schemas.microsoft.com/office/powerpoint/2010/main" val="4163532825"/>
              </p:ext>
            </p:extLst>
          </p:nvPr>
        </p:nvGraphicFramePr>
        <p:xfrm>
          <a:off x="1851743" y="2781039"/>
          <a:ext cx="8114890" cy="3703320"/>
        </p:xfrm>
        <a:graphic>
          <a:graphicData uri="http://schemas.openxmlformats.org/drawingml/2006/table">
            <a:tbl>
              <a:tblPr firstRow="1" bandRow="1">
                <a:tableStyleId>{5940675A-B579-460E-94D1-54222C63F5DA}</a:tableStyleId>
              </a:tblPr>
              <a:tblGrid>
                <a:gridCol w="4050890">
                  <a:extLst>
                    <a:ext uri="{9D8B030D-6E8A-4147-A177-3AD203B41FA5}">
                      <a16:colId xmlns:a16="http://schemas.microsoft.com/office/drawing/2014/main" xmlns="" val="1941376792"/>
                    </a:ext>
                  </a:extLst>
                </a:gridCol>
                <a:gridCol w="4064000">
                  <a:extLst>
                    <a:ext uri="{9D8B030D-6E8A-4147-A177-3AD203B41FA5}">
                      <a16:colId xmlns:a16="http://schemas.microsoft.com/office/drawing/2014/main" xmlns="" val="3434498917"/>
                    </a:ext>
                  </a:extLst>
                </a:gridCol>
              </a:tblGrid>
              <a:tr h="264596">
                <a:tc>
                  <a:txBody>
                    <a:bodyPr/>
                    <a:lstStyle/>
                    <a:p>
                      <a:endParaRPr lang="en-SG" dirty="0"/>
                    </a:p>
                  </a:txBody>
                  <a:tcPr/>
                </a:tc>
                <a:tc>
                  <a:txBody>
                    <a:bodyPr/>
                    <a:lstStyle/>
                    <a:p>
                      <a:endParaRPr lang="en-SG" dirty="0"/>
                    </a:p>
                  </a:txBody>
                  <a:tcPr/>
                </a:tc>
                <a:extLst>
                  <a:ext uri="{0D108BD9-81ED-4DB2-BD59-A6C34878D82A}">
                    <a16:rowId xmlns:a16="http://schemas.microsoft.com/office/drawing/2014/main" xmlns="" val="754620622"/>
                  </a:ext>
                </a:extLst>
              </a:tr>
              <a:tr h="370840">
                <a:tc>
                  <a:txBody>
                    <a:bodyPr/>
                    <a:lstStyle/>
                    <a:p>
                      <a:pPr marL="0" marR="0">
                        <a:lnSpc>
                          <a:spcPct val="150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1.Nhà Lê Sơ được thành lập vào năm:</a:t>
                      </a:r>
                      <a:endParaRPr lang="en-SG"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xmlns="" val="3358050430"/>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2.Quốc hiệu là:</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xmlns="" val="1898636520"/>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3.Kinh đô đóng ở</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xmlns="" val="421781145"/>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4.Đứng đầu nhà nước là</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xmlns="" val="1391027785"/>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5.Cả nước được chia thành các</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xmlns="" val="1659966716"/>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6. Quân đội bao gồm </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xmlns="" val="3588373171"/>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7. Quân được tổ chức theo lối</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xmlns="" val="2843566801"/>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8. Ban hành bộ luật</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xmlns="" val="937523129"/>
                  </a:ext>
                </a:extLst>
              </a:tr>
              <a:tr h="370840">
                <a:tc>
                  <a:txBody>
                    <a:bodyPr/>
                    <a:lstStyle/>
                    <a:p>
                      <a:pPr marL="0" marR="0">
                        <a:lnSpc>
                          <a:spcPct val="150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9. Đến năm 1471 lãnh thổ Đại  Việt được mở rộng tới</a:t>
                      </a:r>
                      <a:endParaRPr lang="en-SG"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xmlns="" val="2313488352"/>
                  </a:ext>
                </a:extLst>
              </a:tr>
            </a:tbl>
          </a:graphicData>
        </a:graphic>
      </p:graphicFrame>
    </p:spTree>
    <p:extLst>
      <p:ext uri="{BB962C8B-B14F-4D97-AF65-F5344CB8AC3E}">
        <p14:creationId xmlns:p14="http://schemas.microsoft.com/office/powerpoint/2010/main" val="1038443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1D1C966-0694-AB51-2114-D6181A770767}"/>
              </a:ext>
            </a:extLst>
          </p:cNvPr>
          <p:cNvPicPr>
            <a:picLocks noChangeAspect="1"/>
          </p:cNvPicPr>
          <p:nvPr/>
        </p:nvPicPr>
        <p:blipFill>
          <a:blip r:embed="rId2"/>
          <a:stretch>
            <a:fillRect/>
          </a:stretch>
        </p:blipFill>
        <p:spPr>
          <a:xfrm>
            <a:off x="3245768" y="859816"/>
            <a:ext cx="5860079" cy="4850103"/>
          </a:xfrm>
          <a:prstGeom prst="rect">
            <a:avLst/>
          </a:prstGeom>
        </p:spPr>
      </p:pic>
    </p:spTree>
    <p:extLst>
      <p:ext uri="{BB962C8B-B14F-4D97-AF65-F5344CB8AC3E}">
        <p14:creationId xmlns:p14="http://schemas.microsoft.com/office/powerpoint/2010/main" val="3737429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865F445-EFD6-7DC9-B8CD-6088DDBE4286}"/>
              </a:ext>
            </a:extLst>
          </p:cNvPr>
          <p:cNvPicPr>
            <a:picLocks noChangeAspect="1"/>
          </p:cNvPicPr>
          <p:nvPr/>
        </p:nvPicPr>
        <p:blipFill>
          <a:blip r:embed="rId3"/>
          <a:stretch>
            <a:fillRect/>
          </a:stretch>
        </p:blipFill>
        <p:spPr>
          <a:xfrm>
            <a:off x="10756107" y="0"/>
            <a:ext cx="1366837" cy="1366837"/>
          </a:xfrm>
          <a:prstGeom prst="rect">
            <a:avLst/>
          </a:prstGeom>
        </p:spPr>
      </p:pic>
      <p:sp>
        <p:nvSpPr>
          <p:cNvPr id="3" name="TextBox 2">
            <a:extLst>
              <a:ext uri="{FF2B5EF4-FFF2-40B4-BE49-F238E27FC236}">
                <a16:creationId xmlns:a16="http://schemas.microsoft.com/office/drawing/2014/main" xmlns=""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xmlns=""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1.Sự thành lập vương triều Lê Sơ</a:t>
            </a:r>
            <a:endParaRPr lang="en-SG" sz="2400" b="1"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1418BF2E-62E0-EEF6-4058-0D6478FEF236}"/>
              </a:ext>
            </a:extLst>
          </p:cNvPr>
          <p:cNvSpPr txBox="1"/>
          <p:nvPr/>
        </p:nvSpPr>
        <p:spPr>
          <a:xfrm>
            <a:off x="828675" y="1638791"/>
            <a:ext cx="5362574" cy="3785652"/>
          </a:xfrm>
          <a:prstGeom prst="rect">
            <a:avLst/>
          </a:prstGeom>
          <a:noFill/>
        </p:spPr>
        <p:txBody>
          <a:bodyPr wrap="square">
            <a:spAutoFit/>
          </a:bodyPr>
          <a:lstStyle/>
          <a:p>
            <a:pPr marL="0" marR="0" algn="just"/>
            <a:r>
              <a:rPr lang="vi-VN" sz="2000" dirty="0">
                <a:solidFill>
                  <a:schemeClr val="bg1"/>
                </a:solidFill>
                <a:effectLst/>
                <a:latin typeface="Times New Roman" panose="02020603050405020304" pitchFamily="18" charset="0"/>
                <a:ea typeface="Times New Roman" panose="02020603050405020304" pitchFamily="18" charset="0"/>
              </a:rPr>
              <a:t>- </a:t>
            </a:r>
            <a:r>
              <a:rPr lang="vi-VN" sz="2000" i="1" dirty="0">
                <a:solidFill>
                  <a:schemeClr val="bg1"/>
                </a:solidFill>
                <a:effectLst/>
                <a:latin typeface="Times New Roman" panose="02020603050405020304" pitchFamily="18" charset="0"/>
                <a:ea typeface="Times New Roman" panose="02020603050405020304" pitchFamily="18" charset="0"/>
              </a:rPr>
              <a:t>Năm 1428 Lê Lợi lên ngôi hoàng đế lấy quốc hiệu là Đại Việt, đóng đô ở Đông Kinh (Thăng Long)</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gn="just"/>
            <a:r>
              <a:rPr lang="vi-VN" sz="2000" i="1" dirty="0">
                <a:solidFill>
                  <a:schemeClr val="bg1"/>
                </a:solidFill>
                <a:effectLst/>
                <a:latin typeface="Times New Roman" panose="02020603050405020304" pitchFamily="18" charset="0"/>
                <a:ea typeface="Times New Roman" panose="02020603050405020304" pitchFamily="18" charset="0"/>
              </a:rPr>
              <a:t>- Hoàng đế nắm mọi quyền hành, là tổng chỉ huy quân đội</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gn="just"/>
            <a:r>
              <a:rPr lang="vi-VN" sz="2000" i="1" dirty="0">
                <a:solidFill>
                  <a:schemeClr val="bg1"/>
                </a:solidFill>
                <a:effectLst/>
                <a:latin typeface="Times New Roman" panose="02020603050405020304" pitchFamily="18" charset="0"/>
                <a:ea typeface="Times New Roman" panose="02020603050405020304" pitchFamily="18" charset="0"/>
              </a:rPr>
              <a:t>- Đất nước chia thành các đạo, dưới đạo là các phủ, huyện ( châu), xã (sách, động)</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gn="just"/>
            <a:r>
              <a:rPr lang="vi-VN" sz="2000" i="1" dirty="0">
                <a:solidFill>
                  <a:schemeClr val="bg1"/>
                </a:solidFill>
                <a:effectLst/>
                <a:latin typeface="Times New Roman" panose="02020603050405020304" pitchFamily="18" charset="0"/>
                <a:ea typeface="Times New Roman" panose="02020603050405020304" pitchFamily="18" charset="0"/>
              </a:rPr>
              <a:t>-Quân đội được tổ chức theo chính sách ngụ binh ư nông.</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gn="just"/>
            <a:r>
              <a:rPr lang="vi-VN" sz="2000" i="1" dirty="0">
                <a:solidFill>
                  <a:schemeClr val="bg1"/>
                </a:solidFill>
                <a:effectLst/>
                <a:latin typeface="Times New Roman" panose="02020603050405020304" pitchFamily="18" charset="0"/>
                <a:ea typeface="Times New Roman" panose="02020603050405020304" pitchFamily="18" charset="0"/>
              </a:rPr>
              <a:t>Luật pháp được coi trọng, ban hành Quốc triều hình luật với nhiều nội dung tiến bộ</a:t>
            </a:r>
            <a:endParaRPr lang="en-SG" sz="2000" dirty="0">
              <a:solidFill>
                <a:schemeClr val="bg1"/>
              </a:solidFill>
              <a:effectLst/>
              <a:latin typeface="Times New Roman" panose="02020603050405020304" pitchFamily="18" charset="0"/>
              <a:ea typeface="Times New Roman" panose="02020603050405020304" pitchFamily="18" charset="0"/>
            </a:endParaRPr>
          </a:p>
          <a:p>
            <a:r>
              <a:rPr lang="vi-VN" sz="2000" i="1" dirty="0">
                <a:solidFill>
                  <a:schemeClr val="bg1"/>
                </a:solidFill>
                <a:effectLst/>
                <a:latin typeface="Times New Roman" panose="02020603050405020304" pitchFamily="18" charset="0"/>
                <a:ea typeface="Times New Roman" panose="02020603050405020304" pitchFamily="18" charset="0"/>
              </a:rPr>
              <a:t>-Coi trọng việc bảo vệ lãnh thổ</a:t>
            </a:r>
            <a:endParaRPr lang="en-SG" sz="2000" dirty="0">
              <a:solidFill>
                <a:schemeClr val="bg1"/>
              </a:solidFill>
            </a:endParaRPr>
          </a:p>
        </p:txBody>
      </p:sp>
      <p:sp>
        <p:nvSpPr>
          <p:cNvPr id="10" name="TextBox 9">
            <a:extLst>
              <a:ext uri="{FF2B5EF4-FFF2-40B4-BE49-F238E27FC236}">
                <a16:creationId xmlns:a16="http://schemas.microsoft.com/office/drawing/2014/main" xmlns="" id="{1677D841-A5FB-AB09-933E-25013ADEB940}"/>
              </a:ext>
            </a:extLst>
          </p:cNvPr>
          <p:cNvSpPr txBox="1"/>
          <p:nvPr/>
        </p:nvSpPr>
        <p:spPr>
          <a:xfrm>
            <a:off x="6315075" y="2002253"/>
            <a:ext cx="5124450" cy="2246769"/>
          </a:xfrm>
          <a:prstGeom prst="rect">
            <a:avLst/>
          </a:prstGeom>
          <a:noFill/>
        </p:spPr>
        <p:txBody>
          <a:bodyPr wrap="square">
            <a:spAutoFit/>
          </a:bodyPr>
          <a:lstStyle/>
          <a:p>
            <a:pPr marL="0" marR="0">
              <a:spcBef>
                <a:spcPts val="0"/>
              </a:spcBef>
              <a:spcAft>
                <a:spcPts val="0"/>
              </a:spcAft>
            </a:pPr>
            <a:r>
              <a:rPr lang="vi-VN" sz="2000" b="1" dirty="0">
                <a:solidFill>
                  <a:srgbClr val="FF0000"/>
                </a:solidFill>
                <a:latin typeface="Times New Roman" panose="02020603050405020304" pitchFamily="18" charset="0"/>
                <a:ea typeface="Times New Roman" panose="02020603050405020304" pitchFamily="18" charset="0"/>
              </a:rPr>
              <a:t>1</a:t>
            </a:r>
            <a:r>
              <a:rPr lang="vi-VN" sz="2000" b="1" dirty="0">
                <a:solidFill>
                  <a:srgbClr val="FF0000"/>
                </a:solidFill>
                <a:effectLst/>
                <a:latin typeface="Times New Roman" panose="02020603050405020304" pitchFamily="18" charset="0"/>
                <a:ea typeface="Times New Roman" panose="02020603050405020304" pitchFamily="18" charset="0"/>
              </a:rPr>
              <a:t>, Trao đổi với bạn bên cạnh để rút ra điểm giống nhau và khác nhau về tổ chức nhà nước, luật pháp của Đại Việt thời Lê Sơ với thời nhà Trần?</a:t>
            </a:r>
            <a:endParaRPr lang="en-SG" sz="2000" b="1" dirty="0">
              <a:solidFill>
                <a:srgbClr val="FF0000"/>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2000" b="1" dirty="0">
                <a:solidFill>
                  <a:srgbClr val="FF0000"/>
                </a:solidFill>
                <a:latin typeface="Times New Roman" panose="02020603050405020304" pitchFamily="18" charset="0"/>
                <a:ea typeface="Times New Roman" panose="02020603050405020304" pitchFamily="18" charset="0"/>
              </a:rPr>
              <a:t>2</a:t>
            </a:r>
            <a:r>
              <a:rPr lang="vi-VN" sz="2000" b="1" dirty="0">
                <a:solidFill>
                  <a:srgbClr val="FF0000"/>
                </a:solidFill>
                <a:effectLst/>
                <a:latin typeface="Times New Roman" panose="02020603050405020304" pitchFamily="18" charset="0"/>
                <a:ea typeface="Times New Roman" panose="02020603050405020304" pitchFamily="18" charset="0"/>
              </a:rPr>
              <a:t>. Tư liệu 1 và nội dung SGK đã thể hiện quyết tâm bảo vệ chủ quyền lãnh thổ của nhà Lê Sơ như thế nào?</a:t>
            </a:r>
            <a:endParaRPr lang="en-SG" sz="20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5793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E033463-93AF-8718-E459-9587027155CC}"/>
              </a:ext>
            </a:extLst>
          </p:cNvPr>
          <p:cNvPicPr>
            <a:picLocks noChangeAspect="1"/>
          </p:cNvPicPr>
          <p:nvPr/>
        </p:nvPicPr>
        <p:blipFill>
          <a:blip r:embed="rId2"/>
          <a:stretch>
            <a:fillRect/>
          </a:stretch>
        </p:blipFill>
        <p:spPr>
          <a:xfrm>
            <a:off x="6570171" y="104775"/>
            <a:ext cx="4080857" cy="6858000"/>
          </a:xfrm>
          <a:prstGeom prst="rect">
            <a:avLst/>
          </a:prstGeom>
        </p:spPr>
      </p:pic>
      <p:pic>
        <p:nvPicPr>
          <p:cNvPr id="3" name="Picture 2">
            <a:extLst>
              <a:ext uri="{FF2B5EF4-FFF2-40B4-BE49-F238E27FC236}">
                <a16:creationId xmlns:a16="http://schemas.microsoft.com/office/drawing/2014/main" xmlns="" id="{3E0AC0CB-BA56-586B-8F6A-72912B36D675}"/>
              </a:ext>
            </a:extLst>
          </p:cNvPr>
          <p:cNvPicPr>
            <a:picLocks noChangeAspect="1"/>
          </p:cNvPicPr>
          <p:nvPr/>
        </p:nvPicPr>
        <p:blipFill>
          <a:blip r:embed="rId3"/>
          <a:stretch>
            <a:fillRect/>
          </a:stretch>
        </p:blipFill>
        <p:spPr>
          <a:xfrm>
            <a:off x="574243" y="0"/>
            <a:ext cx="4166464" cy="6858000"/>
          </a:xfrm>
          <a:prstGeom prst="rect">
            <a:avLst/>
          </a:prstGeom>
        </p:spPr>
      </p:pic>
      <p:sp>
        <p:nvSpPr>
          <p:cNvPr id="4" name="Arrow: Right 3">
            <a:extLst>
              <a:ext uri="{FF2B5EF4-FFF2-40B4-BE49-F238E27FC236}">
                <a16:creationId xmlns:a16="http://schemas.microsoft.com/office/drawing/2014/main" xmlns="" id="{8DA416AC-E5E2-38A5-644B-8DAB0C61E4B0}"/>
              </a:ext>
            </a:extLst>
          </p:cNvPr>
          <p:cNvSpPr/>
          <p:nvPr/>
        </p:nvSpPr>
        <p:spPr>
          <a:xfrm>
            <a:off x="4962525" y="3000375"/>
            <a:ext cx="1352550" cy="828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3862190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865F445-EFD6-7DC9-B8CD-6088DDBE4286}"/>
              </a:ext>
            </a:extLst>
          </p:cNvPr>
          <p:cNvPicPr>
            <a:picLocks noChangeAspect="1"/>
          </p:cNvPicPr>
          <p:nvPr/>
        </p:nvPicPr>
        <p:blipFill>
          <a:blip r:embed="rId3"/>
          <a:stretch>
            <a:fillRect/>
          </a:stretch>
        </p:blipFill>
        <p:spPr>
          <a:xfrm>
            <a:off x="10756107" y="0"/>
            <a:ext cx="1366837" cy="1366837"/>
          </a:xfrm>
          <a:prstGeom prst="rect">
            <a:avLst/>
          </a:prstGeom>
        </p:spPr>
      </p:pic>
      <p:sp>
        <p:nvSpPr>
          <p:cNvPr id="3" name="TextBox 2">
            <a:extLst>
              <a:ext uri="{FF2B5EF4-FFF2-40B4-BE49-F238E27FC236}">
                <a16:creationId xmlns:a16="http://schemas.microsoft.com/office/drawing/2014/main" xmlns=""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xmlns=""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2. Tình hình kinh tế, xã hội</a:t>
            </a:r>
            <a:endParaRPr lang="en-SG"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0966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1A560CF-D9A2-8EF6-DF4B-1165D4507715}"/>
              </a:ext>
            </a:extLst>
          </p:cNvPr>
          <p:cNvSpPr txBox="1"/>
          <p:nvPr/>
        </p:nvSpPr>
        <p:spPr>
          <a:xfrm>
            <a:off x="2895600" y="1449164"/>
            <a:ext cx="6096000" cy="1566070"/>
          </a:xfrm>
          <a:prstGeom prst="rect">
            <a:avLst/>
          </a:prstGeom>
          <a:noFill/>
        </p:spPr>
        <p:txBody>
          <a:bodyPr wrap="square">
            <a:spAutoFit/>
          </a:bodyPr>
          <a:lstStyle/>
          <a:p>
            <a:pPr marL="0" marR="0" algn="ctr">
              <a:spcBef>
                <a:spcPts val="0"/>
              </a:spcBef>
              <a:spcAft>
                <a:spcPts val="0"/>
              </a:spcAft>
            </a:pPr>
            <a:r>
              <a:rPr lang="vi-VN" sz="2400" b="1" dirty="0">
                <a:solidFill>
                  <a:srgbClr val="FF0000"/>
                </a:solidFill>
                <a:effectLst/>
                <a:latin typeface="Times New Roman" panose="02020603050405020304" pitchFamily="18" charset="0"/>
                <a:ea typeface="Times New Roman" panose="02020603050405020304" pitchFamily="18" charset="0"/>
              </a:rPr>
              <a:t>Nghiên cứu nội dung mục 2 SGK trang 85, 86 và vẽ sơ đồ tư duy tóm tắt hoạt động kinh tế thời Lê Sơ?</a:t>
            </a:r>
          </a:p>
          <a:p>
            <a:pPr marL="0" marR="0" algn="ctr">
              <a:lnSpc>
                <a:spcPct val="150000"/>
              </a:lnSpc>
              <a:spcBef>
                <a:spcPts val="0"/>
              </a:spcBef>
              <a:spcAft>
                <a:spcPts val="0"/>
              </a:spcAft>
            </a:pPr>
            <a:r>
              <a:rPr lang="vi-VN" sz="1800" dirty="0">
                <a:effectLst/>
                <a:latin typeface="Times New Roman" panose="02020603050405020304" pitchFamily="18" charset="0"/>
                <a:ea typeface="Times New Roman" panose="02020603050405020304" pitchFamily="18" charset="0"/>
              </a:rPr>
              <a:t> ( HS được giao việc từ trước và làm việc ở nhà)</a:t>
            </a:r>
            <a:endParaRPr lang="en-SG" sz="1600" dirty="0">
              <a:effectLst/>
              <a:latin typeface="Times New Roman" panose="02020603050405020304" pitchFamily="18" charset="0"/>
              <a:ea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5D48B43C-D539-6CD6-F34A-E63CC9333B2E}"/>
              </a:ext>
            </a:extLst>
          </p:cNvPr>
          <p:cNvSpPr/>
          <p:nvPr/>
        </p:nvSpPr>
        <p:spPr>
          <a:xfrm>
            <a:off x="4129547" y="560439"/>
            <a:ext cx="4965291" cy="8309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HOẠT ĐỘNG NHÓM</a:t>
            </a:r>
          </a:p>
          <a:p>
            <a:pPr algn="ctr"/>
            <a:r>
              <a:rPr lang="vi-VN" sz="2000" dirty="0">
                <a:solidFill>
                  <a:schemeClr val="tx1"/>
                </a:solidFill>
                <a:latin typeface="Times New Roman" panose="02020603050405020304" pitchFamily="18" charset="0"/>
                <a:cs typeface="Times New Roman" panose="02020603050405020304" pitchFamily="18" charset="0"/>
              </a:rPr>
              <a:t>(KT DH DỰ ÁN)</a:t>
            </a:r>
            <a:endParaRPr lang="en-SG"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7517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865F445-EFD6-7DC9-B8CD-6088DDBE4286}"/>
              </a:ext>
            </a:extLst>
          </p:cNvPr>
          <p:cNvPicPr>
            <a:picLocks noChangeAspect="1"/>
          </p:cNvPicPr>
          <p:nvPr/>
        </p:nvPicPr>
        <p:blipFill>
          <a:blip r:embed="rId3"/>
          <a:stretch>
            <a:fillRect/>
          </a:stretch>
        </p:blipFill>
        <p:spPr>
          <a:xfrm>
            <a:off x="10756107" y="0"/>
            <a:ext cx="1366837" cy="1366837"/>
          </a:xfrm>
          <a:prstGeom prst="rect">
            <a:avLst/>
          </a:prstGeom>
        </p:spPr>
      </p:pic>
      <p:sp>
        <p:nvSpPr>
          <p:cNvPr id="3" name="TextBox 2">
            <a:extLst>
              <a:ext uri="{FF2B5EF4-FFF2-40B4-BE49-F238E27FC236}">
                <a16:creationId xmlns:a16="http://schemas.microsoft.com/office/drawing/2014/main" xmlns=""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xmlns=""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2. Tình hình kinh tế, xã hội</a:t>
            </a:r>
            <a:endParaRPr lang="en-SG" sz="2400" b="1"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AE62776C-1371-0BF6-E3ED-FCA09B8A3583}"/>
              </a:ext>
            </a:extLst>
          </p:cNvPr>
          <p:cNvSpPr txBox="1"/>
          <p:nvPr/>
        </p:nvSpPr>
        <p:spPr>
          <a:xfrm>
            <a:off x="619125" y="1549837"/>
            <a:ext cx="5572124" cy="3477875"/>
          </a:xfrm>
          <a:prstGeom prst="rect">
            <a:avLst/>
          </a:prstGeom>
          <a:noFill/>
        </p:spPr>
        <p:txBody>
          <a:bodyPr wrap="square">
            <a:spAutoFit/>
          </a:bodyPr>
          <a:lstStyle/>
          <a:p>
            <a:pPr marL="0" marR="0"/>
            <a:r>
              <a:rPr lang="vi-VN" sz="2000" dirty="0">
                <a:solidFill>
                  <a:schemeClr val="bg1"/>
                </a:solidFill>
                <a:effectLst/>
                <a:latin typeface="Times New Roman" panose="02020603050405020304" pitchFamily="18" charset="0"/>
                <a:ea typeface="Times New Roman" panose="02020603050405020304" pitchFamily="18" charset="0"/>
              </a:rPr>
              <a:t>a.Kinh tế</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r>
              <a:rPr lang="vi-VN" sz="2000" dirty="0">
                <a:solidFill>
                  <a:schemeClr val="bg1"/>
                </a:solidFill>
                <a:effectLst/>
                <a:latin typeface="Times New Roman" panose="02020603050405020304" pitchFamily="18" charset="0"/>
                <a:ea typeface="Times New Roman" panose="02020603050405020304" pitchFamily="18" charset="0"/>
              </a:rPr>
              <a:t>=&gt; Kinh tế phục hồi nhanh, ổn định, phát triển hưng thịnh</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r>
              <a:rPr lang="vi-VN" sz="2000" dirty="0">
                <a:solidFill>
                  <a:schemeClr val="bg1"/>
                </a:solidFill>
                <a:effectLst/>
                <a:latin typeface="Times New Roman" panose="02020603050405020304" pitchFamily="18" charset="0"/>
                <a:ea typeface="Times New Roman" panose="02020603050405020304" pitchFamily="18" charset="0"/>
              </a:rPr>
              <a:t>b. Xã hội</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r>
              <a:rPr lang="vi-VN" sz="2000" dirty="0">
                <a:solidFill>
                  <a:schemeClr val="bg1"/>
                </a:solidFill>
                <a:effectLst/>
                <a:latin typeface="Times New Roman" panose="02020603050405020304" pitchFamily="18" charset="0"/>
                <a:ea typeface="Times New Roman" panose="02020603050405020304" pitchFamily="18" charset="0"/>
              </a:rPr>
              <a:t>- Gồm:</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r>
              <a:rPr lang="vi-VN" sz="2000" dirty="0">
                <a:solidFill>
                  <a:schemeClr val="bg1"/>
                </a:solidFill>
                <a:effectLst/>
                <a:latin typeface="Times New Roman" panose="02020603050405020304" pitchFamily="18" charset="0"/>
                <a:ea typeface="Times New Roman" panose="02020603050405020304" pitchFamily="18" charset="0"/>
              </a:rPr>
              <a:t>+ Tầng lớp quý tộc có nhiều đặc quyền đặc lợi</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r>
              <a:rPr lang="vi-VN" sz="2000" dirty="0">
                <a:solidFill>
                  <a:schemeClr val="bg1"/>
                </a:solidFill>
                <a:effectLst/>
                <a:latin typeface="Times New Roman" panose="02020603050405020304" pitchFamily="18" charset="0"/>
                <a:ea typeface="Times New Roman" panose="02020603050405020304" pitchFamily="18" charset="0"/>
              </a:rPr>
              <a:t>+ Nông dân: chiếm số đông, được chia ruộng công,phải nộp thuế và các nghĩa vụ khác</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r>
              <a:rPr lang="vi-VN" sz="2000" dirty="0">
                <a:solidFill>
                  <a:schemeClr val="bg1"/>
                </a:solidFill>
                <a:effectLst/>
                <a:latin typeface="Times New Roman" panose="02020603050405020304" pitchFamily="18" charset="0"/>
                <a:ea typeface="Times New Roman" panose="02020603050405020304" pitchFamily="18" charset="0"/>
              </a:rPr>
              <a:t>+ Thợ thủ công và thương nhân: không được coi trọng</a:t>
            </a:r>
            <a:endParaRPr lang="en-SG" sz="2000" dirty="0">
              <a:solidFill>
                <a:schemeClr val="bg1"/>
              </a:solidFill>
              <a:effectLst/>
              <a:latin typeface="Times New Roman" panose="02020603050405020304" pitchFamily="18" charset="0"/>
              <a:ea typeface="Times New Roman" panose="02020603050405020304" pitchFamily="18" charset="0"/>
            </a:endParaRPr>
          </a:p>
          <a:p>
            <a:r>
              <a:rPr lang="vi-VN" sz="2000" dirty="0">
                <a:solidFill>
                  <a:schemeClr val="bg1"/>
                </a:solidFill>
                <a:effectLst/>
                <a:latin typeface="Times New Roman" panose="02020603050405020304" pitchFamily="18" charset="0"/>
                <a:ea typeface="Times New Roman" panose="02020603050405020304" pitchFamily="18" charset="0"/>
              </a:rPr>
              <a:t>+ Nô tì có xu hướng giảm</a:t>
            </a:r>
            <a:endParaRPr lang="en-SG" sz="2000" dirty="0">
              <a:solidFill>
                <a:schemeClr val="bg1"/>
              </a:solidFill>
            </a:endParaRPr>
          </a:p>
        </p:txBody>
      </p:sp>
      <p:sp>
        <p:nvSpPr>
          <p:cNvPr id="10" name="TextBox 9">
            <a:extLst>
              <a:ext uri="{FF2B5EF4-FFF2-40B4-BE49-F238E27FC236}">
                <a16:creationId xmlns:a16="http://schemas.microsoft.com/office/drawing/2014/main" xmlns="" id="{796D8E40-1C68-4B77-0D42-539ACCAA1FE1}"/>
              </a:ext>
            </a:extLst>
          </p:cNvPr>
          <p:cNvSpPr txBox="1"/>
          <p:nvPr/>
        </p:nvSpPr>
        <p:spPr>
          <a:xfrm>
            <a:off x="6410325" y="1836727"/>
            <a:ext cx="4772022" cy="1631216"/>
          </a:xfrm>
          <a:prstGeom prst="rect">
            <a:avLst/>
          </a:prstGeom>
          <a:noFill/>
        </p:spPr>
        <p:txBody>
          <a:bodyPr wrap="square">
            <a:spAutoFit/>
          </a:bodyPr>
          <a:lstStyle/>
          <a:p>
            <a:pPr marL="0" marR="0" algn="just">
              <a:spcBef>
                <a:spcPts val="0"/>
              </a:spcBef>
              <a:spcAft>
                <a:spcPts val="0"/>
              </a:spcAft>
            </a:pPr>
            <a:r>
              <a:rPr lang="vi-VN" sz="2000" b="1" dirty="0">
                <a:solidFill>
                  <a:srgbClr val="FF0000"/>
                </a:solidFill>
                <a:effectLst/>
                <a:latin typeface="Times New Roman" panose="02020603050405020304" pitchFamily="18" charset="0"/>
                <a:ea typeface="Times New Roman" panose="02020603050405020304" pitchFamily="18" charset="0"/>
              </a:rPr>
              <a:t>? Nhận xét về kinh tế Đại Việt thời Lê Sơ so với thời Trần?</a:t>
            </a:r>
            <a:endParaRPr lang="en-SG" sz="2000" b="1" dirty="0">
              <a:solidFill>
                <a:srgbClr val="FF0000"/>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2000" b="1" dirty="0">
                <a:solidFill>
                  <a:srgbClr val="FF0000"/>
                </a:solidFill>
                <a:effectLst/>
                <a:latin typeface="Times New Roman" panose="02020603050405020304" pitchFamily="18" charset="0"/>
                <a:ea typeface="Times New Roman" panose="02020603050405020304" pitchFamily="18" charset="0"/>
              </a:rPr>
              <a:t>? Xã hội Đại Việt thời Lê Sơ gồm những tầng lớp nào? Nêu địa vị, vai trò của từng tầng lớp trong xã hội?</a:t>
            </a:r>
            <a:endParaRPr lang="en-SG" sz="20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15529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444</TotalTime>
  <Words>908</Words>
  <Application>Microsoft Office PowerPoint</Application>
  <PresentationFormat>Custom</PresentationFormat>
  <Paragraphs>93</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Mss Hue</dc:creator>
  <cp:lastModifiedBy>Administrator</cp:lastModifiedBy>
  <cp:revision>7</cp:revision>
  <dcterms:created xsi:type="dcterms:W3CDTF">2022-06-04T14:45:12Z</dcterms:created>
  <dcterms:modified xsi:type="dcterms:W3CDTF">2023-03-29T00:07:12Z</dcterms:modified>
</cp:coreProperties>
</file>