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82" r:id="rId3"/>
    <p:sldId id="281" r:id="rId4"/>
    <p:sldId id="280" r:id="rId5"/>
    <p:sldId id="286" r:id="rId6"/>
    <p:sldId id="279" r:id="rId7"/>
    <p:sldId id="283" r:id="rId8"/>
    <p:sldId id="284" r:id="rId9"/>
    <p:sldId id="270" r:id="rId10"/>
    <p:sldId id="278" r:id="rId11"/>
    <p:sldId id="295" r:id="rId12"/>
    <p:sldId id="290" r:id="rId13"/>
    <p:sldId id="291" r:id="rId14"/>
    <p:sldId id="292" r:id="rId15"/>
    <p:sldId id="293" r:id="rId16"/>
    <p:sldId id="294" r:id="rId17"/>
    <p:sldId id="288" r:id="rId18"/>
    <p:sldId id="296" r:id="rId19"/>
    <p:sldId id="298" r:id="rId20"/>
    <p:sldId id="297" r:id="rId21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1" autoAdjust="0"/>
    <p:restoredTop sz="94660"/>
  </p:normalViewPr>
  <p:slideViewPr>
    <p:cSldViewPr>
      <p:cViewPr varScale="1">
        <p:scale>
          <a:sx n="81" d="100"/>
          <a:sy n="81" d="100"/>
        </p:scale>
        <p:origin x="1517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8176" units="cm"/>
          <inkml:channel name="Y" type="integer" max="10240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618.23126" units="1/cm"/>
          <inkml:channelProperty channel="Y" name="resolution" value="620.6060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1-21T04:28:39.23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3609 7767 12 0,'0'0'0'0,"-21"-14"0"0,-4 3 0 0,6-1 0 0,-6 3 0 16,6 3 0-16,-6 0 0 0,12 1 0 0,-1 5 0 16,11 5 0-16,-3-5 0 0,6 0 0 0,0 0 0 15,0 0 0-15,6 6 0 0,5 9 0 0,-1 1 1 16,-1 5-1-16,18 34 1 0,5-11 5 0,-3-6-1 0,3 0 1 15,-1-1 1-15,5-5 5 0,0-5 1 0,8 5 0 16,2 1 0-16,5-1 3 0,3-5 1 0,-1 2 0 16,-7 11-1-16,-2 4-13 0,-4-4-1 0,0 2 0 15,11-19 0-15,-7-2 3 0,4-2 1 0,22 4-2 16,-1 11 2-16,-6-3 0 0,-8-8 2 0,-1 5-1 16,1 3 1-16,-2 1 17 0,-1-5-1 0,13 0 1 15,13 5 1-15,0-3-2 0,-13 1 1 0,-2-1 0 16,-4 7 1-16,-11-5-2 0,5-4 2 0,0 3 0 15,10 12 0-15,6-13-7 0,-8 1 0 0,-6 3 0 16,-1 9 1-16,-3-2-9 0,-9-4 1 0,8-5-1 0,13-1 0 16,-10-5-2-16,2-6 1 0,6-5 0 0</inkml:trace>
  <inkml:trace contextRef="#ctx0" brushRef="#br0" timeOffset="464.76">8982 7671 12 0,'0'0'0'0,"0"0"0"16,0 0 0-16,0 0 0 0,0 0 0 0,0 0 0 15,0 0 1-15,0 0-1 0,0 0 0 0,0 0 0 16,6 27 0-16,3 5 0 0,3 7 0 0,5 14 0 15,8 8 0-15,0-13 6 0,-1-10 0 0,9 0 0 16,11-3 1-16,-2-1 7 0,-2-1 2 0,5 1 0 16,9 2-1-16,-3 4 8 0,-3-3-1 0,2 5 1 0,14-6-1 15,-1-9-2-15,-2 3 2 0,4 5-2 0,4 10 1 16,1-6-5-16,-16-1 1 0,9 2 0 0,7 0-1 16,-5 2 88-16,-2-4 0 0,8 0 0 0,1 1 1 0,-3 3-105 15,-8 0 0-15,0 3 0 0,4 13 0 0,7-9 15 16,-5-10 1-16,9 10 0 0,2-1 0 0,-7 0-31 15,-10 1 0-15,2-1 1 0</inkml:trace>
  <inkml:trace contextRef="#ctx0" brushRef="#br0" timeOffset="900.5">13883 7568 12 0,'0'0'0'0,"0"0"0"0,0 0 0 16,0 0 0-16,27 27 0 0,-10-10 0 0,21 17 0 0,6 8 0 15,0 0 0-15,1 2 0 0,-1 8 0 0,0-8 0 16,-6 0 0-16,6 5 0 0,8-1 0 0,1 2 0 15,2-6 0-15,6-2 0 0,2 0 0 0,6 2 0 16,-10 0 1-16,8 3-1 0,-4 7 1 0,1-10 8 16,-1-2 0-16,8 2 0 0,9 5 0 0,-9 5 9 15,1 1 0-15,-3 4 0 0,9 20 1 0,-2-3-8 0,-7-15 2 16,3 2-1-16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098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582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8080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0764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2040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6348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78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1760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0357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9710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036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5071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1254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2598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3624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5650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93700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62367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55002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1471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47641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035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2244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9688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7831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88831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19766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4983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72861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68532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42048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8317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519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62424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17988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56850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62440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36171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1073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93043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19013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82109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567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520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604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762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792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60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FAC7FD-DC29-4599-9005-574209F0DAC3}" type="datetimeFigureOut">
              <a:rPr lang="en-US" smtClean="0"/>
              <a:pPr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48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96" r:id="rId3"/>
    <p:sldLayoutId id="2147483695" r:id="rId4"/>
    <p:sldLayoutId id="2147483694" r:id="rId5"/>
    <p:sldLayoutId id="2147483693" r:id="rId6"/>
    <p:sldLayoutId id="2147483692" r:id="rId7"/>
    <p:sldLayoutId id="2147483691" r:id="rId8"/>
    <p:sldLayoutId id="2147483690" r:id="rId9"/>
    <p:sldLayoutId id="2147483689" r:id="rId10"/>
    <p:sldLayoutId id="2147483688" r:id="rId11"/>
    <p:sldLayoutId id="2147483687" r:id="rId12"/>
    <p:sldLayoutId id="2147483686" r:id="rId13"/>
    <p:sldLayoutId id="2147483685" r:id="rId14"/>
    <p:sldLayoutId id="2147483684" r:id="rId15"/>
    <p:sldLayoutId id="2147483683" r:id="rId16"/>
    <p:sldLayoutId id="2147483682" r:id="rId17"/>
    <p:sldLayoutId id="2147483681" r:id="rId18"/>
    <p:sldLayoutId id="2147483680" r:id="rId19"/>
    <p:sldLayoutId id="2147483679" r:id="rId20"/>
    <p:sldLayoutId id="2147483678" r:id="rId21"/>
    <p:sldLayoutId id="2147483677" r:id="rId22"/>
    <p:sldLayoutId id="2147483676" r:id="rId23"/>
    <p:sldLayoutId id="2147483675" r:id="rId24"/>
    <p:sldLayoutId id="2147483674" r:id="rId25"/>
    <p:sldLayoutId id="2147483673" r:id="rId26"/>
    <p:sldLayoutId id="2147483672" r:id="rId27"/>
    <p:sldLayoutId id="2147483671" r:id="rId28"/>
    <p:sldLayoutId id="2147483670" r:id="rId29"/>
    <p:sldLayoutId id="2147483669" r:id="rId30"/>
    <p:sldLayoutId id="2147483668" r:id="rId31"/>
    <p:sldLayoutId id="2147483667" r:id="rId32"/>
    <p:sldLayoutId id="2147483666" r:id="rId33"/>
    <p:sldLayoutId id="2147483665" r:id="rId34"/>
    <p:sldLayoutId id="2147483664" r:id="rId35"/>
    <p:sldLayoutId id="2147483663" r:id="rId36"/>
    <p:sldLayoutId id="2147483662" r:id="rId37"/>
    <p:sldLayoutId id="2147483661" r:id="rId38"/>
    <p:sldLayoutId id="2147483660" r:id="rId39"/>
    <p:sldLayoutId id="2147483651" r:id="rId40"/>
    <p:sldLayoutId id="2147483652" r:id="rId41"/>
    <p:sldLayoutId id="2147483653" r:id="rId42"/>
    <p:sldLayoutId id="2147483654" r:id="rId43"/>
    <p:sldLayoutId id="2147483655" r:id="rId44"/>
    <p:sldLayoutId id="2147483656" r:id="rId45"/>
    <p:sldLayoutId id="2147483657" r:id="rId46"/>
    <p:sldLayoutId id="2147483658" r:id="rId47"/>
    <p:sldLayoutId id="2147483659" r:id="rId48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3" Type="http://schemas.openxmlformats.org/officeDocument/2006/relationships/image" Target="../media/image1.png"/><Relationship Id="rId7" Type="http://schemas.openxmlformats.org/officeDocument/2006/relationships/slide" Target="slide13.xml"/><Relationship Id="rId12" Type="http://schemas.openxmlformats.org/officeDocument/2006/relationships/image" Target="../media/image3.png"/><Relationship Id="rId2" Type="http://schemas.openxmlformats.org/officeDocument/2006/relationships/slide" Target="slide18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2.xml"/><Relationship Id="rId11" Type="http://schemas.openxmlformats.org/officeDocument/2006/relationships/customXml" Target="../ink/ink1.xml"/><Relationship Id="rId5" Type="http://schemas.openxmlformats.org/officeDocument/2006/relationships/slide" Target="slide17.xml"/><Relationship Id="rId10" Type="http://schemas.openxmlformats.org/officeDocument/2006/relationships/slide" Target="slide16.xml"/><Relationship Id="rId4" Type="http://schemas.openxmlformats.org/officeDocument/2006/relationships/image" Target="../media/image2.png"/><Relationship Id="rId9" Type="http://schemas.openxmlformats.org/officeDocument/2006/relationships/slide" Target="slide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11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6629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8897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6629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1900914"/>
              </p:ext>
            </p:extLst>
          </p:nvPr>
        </p:nvGraphicFramePr>
        <p:xfrm>
          <a:off x="239746" y="1219200"/>
          <a:ext cx="8686800" cy="3901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940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163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omic Sans MS" pitchFamily="66" charset="0"/>
                        </a:rPr>
                        <a:t>A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omic Sans MS" pitchFamily="66" charset="0"/>
                        </a:rPr>
                        <a:t>B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1. </a:t>
                      </a:r>
                      <a:r>
                        <a:rPr lang="en-US" sz="2000" dirty="0">
                          <a:latin typeface="Comic Sans MS" pitchFamily="66" charset="0"/>
                        </a:rPr>
                        <a:t>If I were you,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a.</a:t>
                      </a:r>
                      <a:r>
                        <a:rPr lang="en-US" sz="2000" dirty="0">
                          <a:latin typeface="Comic Sans MS" pitchFamily="66" charset="0"/>
                        </a:rPr>
                        <a:t> What would happen?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2.</a:t>
                      </a:r>
                      <a:r>
                        <a:rPr lang="en-US" sz="2000" dirty="0">
                          <a:latin typeface="Comic Sans MS" pitchFamily="66" charset="0"/>
                        </a:rPr>
                        <a:t> If </a:t>
                      </a:r>
                      <a:r>
                        <a:rPr lang="en-US" sz="2000" dirty="0" err="1">
                          <a:latin typeface="Comic Sans MS" pitchFamily="66" charset="0"/>
                        </a:rPr>
                        <a:t>Lan</a:t>
                      </a:r>
                      <a:r>
                        <a:rPr lang="en-US" sz="2000" dirty="0">
                          <a:latin typeface="Comic Sans MS" pitchFamily="66" charset="0"/>
                        </a:rPr>
                        <a:t> wasn’t ill,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b.</a:t>
                      </a:r>
                      <a:r>
                        <a:rPr lang="en-US" sz="2000" dirty="0">
                          <a:latin typeface="Comic Sans MS" pitchFamily="66" charset="0"/>
                        </a:rPr>
                        <a:t> I’d look for a new place to live.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3.</a:t>
                      </a:r>
                      <a:r>
                        <a:rPr lang="en-US" sz="2000" dirty="0">
                          <a:latin typeface="Comic Sans MS" pitchFamily="66" charset="0"/>
                        </a:rPr>
                        <a:t> If there were fewer cars on the roads,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c. </a:t>
                      </a:r>
                      <a:r>
                        <a:rPr lang="en-US" sz="2000" dirty="0">
                          <a:latin typeface="Comic Sans MS" pitchFamily="66" charset="0"/>
                        </a:rPr>
                        <a:t>She would join our tree planting activity.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4. </a:t>
                      </a:r>
                      <a:r>
                        <a:rPr lang="en-US" sz="2000" dirty="0">
                          <a:latin typeface="Comic Sans MS" pitchFamily="66" charset="0"/>
                        </a:rPr>
                        <a:t>If people really cared about the environment,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d. </a:t>
                      </a:r>
                      <a:r>
                        <a:rPr lang="en-US" sz="2000" dirty="0">
                          <a:latin typeface="Comic Sans MS" pitchFamily="66" charset="0"/>
                        </a:rPr>
                        <a:t>There would be less pollution.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5.</a:t>
                      </a:r>
                      <a:r>
                        <a:rPr lang="en-US" sz="2000" dirty="0">
                          <a:latin typeface="Comic Sans MS" pitchFamily="66" charset="0"/>
                        </a:rPr>
                        <a:t> If there was no fresh water in the world,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e.</a:t>
                      </a:r>
                      <a:r>
                        <a:rPr lang="en-US" sz="2000" dirty="0">
                          <a:latin typeface="Comic Sans MS" pitchFamily="66" charset="0"/>
                        </a:rPr>
                        <a:t> They wouldn’t dump waste into the lake.</a:t>
                      </a:r>
                    </a:p>
                    <a:p>
                      <a:endParaRPr lang="en-US" sz="2000" dirty="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9" name="Straight Arrow Connector 8"/>
          <p:cNvCxnSpPr>
            <a:cxnSpLocks/>
          </p:cNvCxnSpPr>
          <p:nvPr/>
        </p:nvCxnSpPr>
        <p:spPr>
          <a:xfrm>
            <a:off x="3726730" y="1861808"/>
            <a:ext cx="1759670" cy="51801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cxnSpLocks/>
          </p:cNvCxnSpPr>
          <p:nvPr/>
        </p:nvCxnSpPr>
        <p:spPr>
          <a:xfrm>
            <a:off x="3733800" y="2514600"/>
            <a:ext cx="1752600" cy="59436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cxnSpLocks/>
          </p:cNvCxnSpPr>
          <p:nvPr/>
        </p:nvCxnSpPr>
        <p:spPr>
          <a:xfrm>
            <a:off x="3733800" y="3200400"/>
            <a:ext cx="1828800" cy="548641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cxnSpLocks/>
          </p:cNvCxnSpPr>
          <p:nvPr/>
        </p:nvCxnSpPr>
        <p:spPr>
          <a:xfrm>
            <a:off x="3733800" y="3810000"/>
            <a:ext cx="1828800" cy="66422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cxnSpLocks/>
          </p:cNvCxnSpPr>
          <p:nvPr/>
        </p:nvCxnSpPr>
        <p:spPr>
          <a:xfrm flipV="1">
            <a:off x="3726730" y="1905000"/>
            <a:ext cx="1759670" cy="255048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itle 1"/>
          <p:cNvSpPr txBox="1">
            <a:spLocks/>
          </p:cNvSpPr>
          <p:nvPr/>
        </p:nvSpPr>
        <p:spPr>
          <a:xfrm>
            <a:off x="0" y="-18742"/>
            <a:ext cx="9144000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rgbClr val="C00000"/>
                </a:solidFill>
                <a:latin typeface="Comic Sans MS" pitchFamily="66" charset="0"/>
                <a:cs typeface="Times New Roman" pitchFamily="18" charset="0"/>
              </a:rPr>
              <a:t>Matching</a:t>
            </a:r>
          </a:p>
        </p:txBody>
      </p:sp>
    </p:spTree>
    <p:extLst>
      <p:ext uri="{BB962C8B-B14F-4D97-AF65-F5344CB8AC3E}">
        <p14:creationId xmlns:p14="http://schemas.microsoft.com/office/powerpoint/2010/main" val="3909379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elated image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6629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374008"/>
            <a:ext cx="1600199" cy="2054992"/>
          </a:xfrm>
          <a:prstGeom prst="rect">
            <a:avLst/>
          </a:prstGeom>
        </p:spPr>
      </p:pic>
      <p:sp>
        <p:nvSpPr>
          <p:cNvPr id="6" name="Oval 5">
            <a:hlinkClick r:id="rId5" action="ppaction://hlinksldjump"/>
          </p:cNvPr>
          <p:cNvSpPr/>
          <p:nvPr/>
        </p:nvSpPr>
        <p:spPr>
          <a:xfrm>
            <a:off x="1426189" y="2852957"/>
            <a:ext cx="364510" cy="381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itchFamily="66" charset="0"/>
              </a:rPr>
              <a:t>1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2947" y="1341026"/>
            <a:ext cx="1600199" cy="2054992"/>
          </a:xfrm>
          <a:prstGeom prst="rect">
            <a:avLst/>
          </a:prstGeom>
        </p:spPr>
      </p:pic>
      <p:sp>
        <p:nvSpPr>
          <p:cNvPr id="16" name="Oval 15">
            <a:hlinkClick r:id="rId6" action="ppaction://hlinksldjump"/>
          </p:cNvPr>
          <p:cNvSpPr/>
          <p:nvPr/>
        </p:nvSpPr>
        <p:spPr>
          <a:xfrm>
            <a:off x="3276600" y="2852957"/>
            <a:ext cx="381000" cy="381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itchFamily="66" charset="0"/>
              </a:rPr>
              <a:t>2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1341026"/>
            <a:ext cx="1600199" cy="2054992"/>
          </a:xfrm>
          <a:prstGeom prst="rect">
            <a:avLst/>
          </a:prstGeom>
        </p:spPr>
      </p:pic>
      <p:sp>
        <p:nvSpPr>
          <p:cNvPr id="17" name="Oval 16">
            <a:hlinkClick r:id="rId7" action="ppaction://hlinksldjump"/>
          </p:cNvPr>
          <p:cNvSpPr/>
          <p:nvPr/>
        </p:nvSpPr>
        <p:spPr>
          <a:xfrm>
            <a:off x="5105400" y="2852957"/>
            <a:ext cx="381000" cy="381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itchFamily="66" charset="0"/>
              </a:rPr>
              <a:t>3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1338751"/>
            <a:ext cx="1600199" cy="2054992"/>
          </a:xfrm>
          <a:prstGeom prst="rect">
            <a:avLst/>
          </a:prstGeom>
        </p:spPr>
      </p:pic>
      <p:sp>
        <p:nvSpPr>
          <p:cNvPr id="18" name="Oval 17">
            <a:hlinkClick r:id="rId8" action="ppaction://hlinksldjump"/>
          </p:cNvPr>
          <p:cNvSpPr/>
          <p:nvPr/>
        </p:nvSpPr>
        <p:spPr>
          <a:xfrm>
            <a:off x="6934200" y="2852957"/>
            <a:ext cx="356321" cy="381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itchFamily="66" charset="0"/>
              </a:rPr>
              <a:t>4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3581400"/>
            <a:ext cx="1600199" cy="2054992"/>
          </a:xfrm>
          <a:prstGeom prst="rect">
            <a:avLst/>
          </a:prstGeom>
        </p:spPr>
      </p:pic>
      <p:sp>
        <p:nvSpPr>
          <p:cNvPr id="19" name="Oval 18">
            <a:hlinkClick r:id="rId5" action="ppaction://hlinksldjump"/>
          </p:cNvPr>
          <p:cNvSpPr/>
          <p:nvPr/>
        </p:nvSpPr>
        <p:spPr>
          <a:xfrm>
            <a:off x="1314160" y="5105400"/>
            <a:ext cx="381000" cy="381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itchFamily="66" charset="0"/>
              </a:rPr>
              <a:t>5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9341" y="3617794"/>
            <a:ext cx="1600199" cy="2054992"/>
          </a:xfrm>
          <a:prstGeom prst="rect">
            <a:avLst/>
          </a:prstGeom>
        </p:spPr>
      </p:pic>
      <p:sp>
        <p:nvSpPr>
          <p:cNvPr id="20" name="Oval 19">
            <a:hlinkClick r:id="rId5" action="ppaction://hlinksldjump"/>
          </p:cNvPr>
          <p:cNvSpPr/>
          <p:nvPr/>
        </p:nvSpPr>
        <p:spPr>
          <a:xfrm>
            <a:off x="3347455" y="5105400"/>
            <a:ext cx="381000" cy="381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itchFamily="66" charset="0"/>
              </a:rPr>
              <a:t>6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6758" y="3617794"/>
            <a:ext cx="1600199" cy="2054992"/>
          </a:xfrm>
          <a:prstGeom prst="rect">
            <a:avLst/>
          </a:prstGeom>
        </p:spPr>
      </p:pic>
      <p:sp>
        <p:nvSpPr>
          <p:cNvPr id="21" name="Oval 20">
            <a:hlinkClick r:id="rId9" action="ppaction://hlinksldjump"/>
          </p:cNvPr>
          <p:cNvSpPr/>
          <p:nvPr/>
        </p:nvSpPr>
        <p:spPr>
          <a:xfrm>
            <a:off x="5105400" y="5121329"/>
            <a:ext cx="381000" cy="381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itchFamily="66" charset="0"/>
              </a:rPr>
              <a:t>7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8928" y="3617794"/>
            <a:ext cx="1600199" cy="2054992"/>
          </a:xfrm>
          <a:prstGeom prst="rect">
            <a:avLst/>
          </a:prstGeom>
        </p:spPr>
      </p:pic>
      <p:sp>
        <p:nvSpPr>
          <p:cNvPr id="22" name="Oval 21">
            <a:hlinkClick r:id="rId10" action="ppaction://hlinksldjump"/>
          </p:cNvPr>
          <p:cNvSpPr/>
          <p:nvPr/>
        </p:nvSpPr>
        <p:spPr>
          <a:xfrm>
            <a:off x="6909521" y="5121329"/>
            <a:ext cx="381000" cy="381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itchFamily="66" charset="0"/>
              </a:rPr>
              <a:t>8</a:t>
            </a:r>
          </a:p>
        </p:txBody>
      </p:sp>
      <p:sp>
        <p:nvSpPr>
          <p:cNvPr id="31" name="Title 1">
            <a:hlinkClick r:id="rId2" action="ppaction://hlinksldjump"/>
          </p:cNvPr>
          <p:cNvSpPr txBox="1">
            <a:spLocks/>
          </p:cNvSpPr>
          <p:nvPr/>
        </p:nvSpPr>
        <p:spPr>
          <a:xfrm>
            <a:off x="0" y="-18742"/>
            <a:ext cx="9144000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rgbClr val="C00000"/>
                </a:solidFill>
                <a:latin typeface="Comic Sans MS" pitchFamily="66" charset="0"/>
                <a:cs typeface="Times New Roman" pitchFamily="18" charset="0"/>
              </a:rPr>
              <a:t>Lucky box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4FA8290D-F352-40DF-B81C-DF30F903050B}"/>
                  </a:ext>
                </a:extLst>
              </p14:cNvPr>
              <p14:cNvContentPartPr/>
              <p14:nvPr/>
            </p14:nvContentPartPr>
            <p14:xfrm>
              <a:off x="1238040" y="2724480"/>
              <a:ext cx="4376520" cy="62460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4FA8290D-F352-40DF-B81C-DF30F903050B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1228680" y="2715120"/>
                <a:ext cx="4395240" cy="643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04174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6629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47624" y="1246495"/>
            <a:ext cx="88392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dirty="0">
                <a:latin typeface="Comic Sans MS" pitchFamily="66" charset="0"/>
                <a:cs typeface="Times New Roman" pitchFamily="18" charset="0"/>
              </a:rPr>
              <a:t>1. If you (be) …………… the president, what (you/ do) …………………… to help the environment?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181600" y="1251044"/>
            <a:ext cx="1905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FF0000"/>
                </a:solidFill>
                <a:latin typeface="Comic Sans MS" pitchFamily="66" charset="0"/>
              </a:rPr>
              <a:t>were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38200" y="2839615"/>
            <a:ext cx="4038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FF0000"/>
                </a:solidFill>
                <a:latin typeface="Comic Sans MS" pitchFamily="66" charset="0"/>
              </a:rPr>
              <a:t>would you do</a:t>
            </a:r>
          </a:p>
        </p:txBody>
      </p:sp>
      <p:sp>
        <p:nvSpPr>
          <p:cNvPr id="7" name="Left Arrow 6">
            <a:hlinkClick r:id="rId3" action="ppaction://hlinksldjump"/>
          </p:cNvPr>
          <p:cNvSpPr/>
          <p:nvPr/>
        </p:nvSpPr>
        <p:spPr>
          <a:xfrm>
            <a:off x="147624" y="162636"/>
            <a:ext cx="538176" cy="424218"/>
          </a:xfrm>
          <a:prstGeom prst="leftArrow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73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6629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427858" y="1246495"/>
            <a:ext cx="83105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dirty="0">
                <a:latin typeface="Comic Sans MS" pitchFamily="66" charset="0"/>
                <a:cs typeface="Times New Roman" pitchFamily="18" charset="0"/>
              </a:rPr>
              <a:t>2. They get sick so often. If they (exercise) ……………….more, they (be) ………………..  healthier.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2000" y="2864342"/>
            <a:ext cx="3124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FF0000"/>
                </a:solidFill>
                <a:latin typeface="Comic Sans MS" pitchFamily="66" charset="0"/>
              </a:rPr>
              <a:t>exercised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47800" y="3695339"/>
            <a:ext cx="2743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FF0000"/>
                </a:solidFill>
                <a:latin typeface="Comic Sans MS" pitchFamily="66" charset="0"/>
              </a:rPr>
              <a:t>would be</a:t>
            </a:r>
          </a:p>
        </p:txBody>
      </p:sp>
      <p:sp>
        <p:nvSpPr>
          <p:cNvPr id="7" name="Left Arrow 6">
            <a:hlinkClick r:id="rId3" action="ppaction://hlinksldjump"/>
          </p:cNvPr>
          <p:cNvSpPr/>
          <p:nvPr/>
        </p:nvSpPr>
        <p:spPr>
          <a:xfrm>
            <a:off x="147624" y="162636"/>
            <a:ext cx="538176" cy="424218"/>
          </a:xfrm>
          <a:prstGeom prst="leftArrow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753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6629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47624" y="1246495"/>
            <a:ext cx="88392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dirty="0">
                <a:latin typeface="Comic Sans MS" pitchFamily="66" charset="0"/>
                <a:cs typeface="Times New Roman" pitchFamily="18" charset="0"/>
              </a:rPr>
              <a:t>3. If I (have) …………one million US dollars, I (build) ……………….. more parks in our city.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34000" y="1238534"/>
            <a:ext cx="1295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FF0000"/>
                </a:solidFill>
                <a:latin typeface="Comic Sans MS" pitchFamily="66" charset="0"/>
              </a:rPr>
              <a:t>had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2866788"/>
            <a:ext cx="342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FF0000"/>
                </a:solidFill>
                <a:latin typeface="Comic Sans MS" pitchFamily="66" charset="0"/>
              </a:rPr>
              <a:t>would build</a:t>
            </a:r>
          </a:p>
        </p:txBody>
      </p:sp>
      <p:sp>
        <p:nvSpPr>
          <p:cNvPr id="7" name="Left Arrow 6">
            <a:hlinkClick r:id="rId3" action="ppaction://hlinksldjump"/>
          </p:cNvPr>
          <p:cNvSpPr/>
          <p:nvPr/>
        </p:nvSpPr>
        <p:spPr>
          <a:xfrm>
            <a:off x="147624" y="162636"/>
            <a:ext cx="538176" cy="424218"/>
          </a:xfrm>
          <a:prstGeom prst="leftArrow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41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6629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47624" y="1246495"/>
            <a:ext cx="88392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dirty="0">
                <a:latin typeface="Comic Sans MS" pitchFamily="66" charset="0"/>
                <a:cs typeface="Times New Roman" pitchFamily="18" charset="0"/>
              </a:rPr>
              <a:t>4. Ngoc’s mother is unhappy. If Ngoc (tidy) …………….. her room every day, her mother (not be) ……………………so upset.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89031" y="2846609"/>
            <a:ext cx="1905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FF0000"/>
                </a:solidFill>
                <a:latin typeface="Comic Sans MS" pitchFamily="66" charset="0"/>
              </a:rPr>
              <a:t>tidied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47800" y="4495799"/>
            <a:ext cx="35766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FF0000"/>
                </a:solidFill>
                <a:latin typeface="Comic Sans MS" pitchFamily="66" charset="0"/>
              </a:rPr>
              <a:t>wouldn’t be</a:t>
            </a:r>
          </a:p>
        </p:txBody>
      </p:sp>
      <p:sp>
        <p:nvSpPr>
          <p:cNvPr id="7" name="Left Arrow 6">
            <a:hlinkClick r:id="rId3" action="ppaction://hlinksldjump"/>
          </p:cNvPr>
          <p:cNvSpPr/>
          <p:nvPr/>
        </p:nvSpPr>
        <p:spPr>
          <a:xfrm>
            <a:off x="147624" y="162636"/>
            <a:ext cx="538176" cy="424218"/>
          </a:xfrm>
          <a:prstGeom prst="leftArrow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063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6629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553531" y="1524000"/>
            <a:ext cx="80819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dirty="0">
                <a:latin typeface="Comic Sans MS" pitchFamily="66" charset="0"/>
                <a:cs typeface="Times New Roman" pitchFamily="18" charset="0"/>
              </a:rPr>
              <a:t>5. There isn’t a garden at our house. If there (be) …………, we (grow) …………………… vegetables.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877971" y="3167627"/>
            <a:ext cx="13113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FF0000"/>
                </a:solidFill>
                <a:latin typeface="Comic Sans MS" pitchFamily="66" charset="0"/>
              </a:rPr>
              <a:t>was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5370" y="3962400"/>
            <a:ext cx="3867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FF0000"/>
                </a:solidFill>
                <a:latin typeface="Comic Sans MS" pitchFamily="66" charset="0"/>
              </a:rPr>
              <a:t>would grow</a:t>
            </a:r>
          </a:p>
        </p:txBody>
      </p:sp>
      <p:sp>
        <p:nvSpPr>
          <p:cNvPr id="7" name="Left Arrow 6">
            <a:hlinkClick r:id="rId3" action="ppaction://hlinksldjump"/>
          </p:cNvPr>
          <p:cNvSpPr/>
          <p:nvPr/>
        </p:nvSpPr>
        <p:spPr>
          <a:xfrm>
            <a:off x="147624" y="162636"/>
            <a:ext cx="538176" cy="424218"/>
          </a:xfrm>
          <a:prstGeom prst="leftArrow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439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Related 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6629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600200"/>
            <a:ext cx="4800600" cy="4143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Left Arrow 5">
            <a:hlinkClick r:id="rId6" action="ppaction://hlinksldjump"/>
          </p:cNvPr>
          <p:cNvSpPr/>
          <p:nvPr/>
        </p:nvSpPr>
        <p:spPr>
          <a:xfrm>
            <a:off x="147624" y="162636"/>
            <a:ext cx="538176" cy="424218"/>
          </a:xfrm>
          <a:prstGeom prst="leftArrow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1146" y="866727"/>
            <a:ext cx="9144000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rgbClr val="C00000"/>
                </a:solidFill>
                <a:latin typeface="Comic Sans MS" pitchFamily="66" charset="0"/>
                <a:cs typeface="Times New Roman" pitchFamily="18" charset="0"/>
              </a:rPr>
              <a:t>Congratulations!</a:t>
            </a:r>
          </a:p>
        </p:txBody>
      </p:sp>
    </p:spTree>
    <p:extLst>
      <p:ext uri="{BB962C8B-B14F-4D97-AF65-F5344CB8AC3E}">
        <p14:creationId xmlns:p14="http://schemas.microsoft.com/office/powerpoint/2010/main" val="3366280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61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6629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8600" y="1066800"/>
            <a:ext cx="8305800" cy="483209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2200" b="1" i="1" dirty="0">
                <a:latin typeface="Comic Sans MS" pitchFamily="66" charset="0"/>
              </a:rPr>
              <a:t>Example:</a:t>
            </a:r>
            <a:r>
              <a:rPr lang="en-US" sz="2200" dirty="0">
                <a:latin typeface="Comic Sans MS" pitchFamily="66" charset="0"/>
              </a:rPr>
              <a:t> People throw rubbish in the street. The street doesn’t look attractive.</a:t>
            </a:r>
          </a:p>
          <a:p>
            <a:r>
              <a:rPr lang="en-US" sz="2200" i="1" dirty="0">
                <a:solidFill>
                  <a:srgbClr val="FF0000"/>
                </a:solidFill>
                <a:latin typeface="Comic Sans MS" pitchFamily="66" charset="0"/>
              </a:rPr>
              <a:t>→ If people didn’t throw rubbish in the street, it would look attractive.</a:t>
            </a:r>
            <a:endParaRPr lang="en-US" sz="2200" dirty="0"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en-US" sz="2200" dirty="0">
                <a:latin typeface="Comic Sans MS" pitchFamily="66" charset="0"/>
              </a:rPr>
              <a:t>1.There are so many billboards in our city. People cannot enjoy the view.</a:t>
            </a:r>
          </a:p>
          <a:p>
            <a:r>
              <a:rPr lang="en-US" sz="2200" dirty="0">
                <a:latin typeface="Comic Sans MS" pitchFamily="66" charset="0"/>
              </a:rPr>
              <a:t>2.There is so much light in the city at night. We cannot see the stars clearly.</a:t>
            </a:r>
          </a:p>
          <a:p>
            <a:r>
              <a:rPr lang="en-US" sz="2200" dirty="0">
                <a:latin typeface="Comic Sans MS" pitchFamily="66" charset="0"/>
              </a:rPr>
              <a:t>3.We turn on the heater all the time. We have to pay three million dong for electricity a month.</a:t>
            </a:r>
          </a:p>
          <a:p>
            <a:r>
              <a:rPr lang="en-US" sz="2200" dirty="0">
                <a:latin typeface="Comic Sans MS" pitchFamily="66" charset="0"/>
              </a:rPr>
              <a:t>4.The karaoke bar makes so much noise almost every night. The residents complain to its owner.</a:t>
            </a:r>
          </a:p>
          <a:p>
            <a:r>
              <a:rPr lang="en-US" sz="2200" dirty="0">
                <a:latin typeface="Comic Sans MS" pitchFamily="66" charset="0"/>
              </a:rPr>
              <a:t>5.She has a headache after work every day. She works in a noisy office.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15922"/>
            <a:ext cx="9166294" cy="868362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Comic Sans MS" pitchFamily="66" charset="0"/>
                <a:cs typeface="Times New Roman" pitchFamily="18" charset="0"/>
              </a:rPr>
              <a:t>Combine each pair of sentences to make a conditional sentence type 2</a:t>
            </a:r>
          </a:p>
        </p:txBody>
      </p:sp>
    </p:spTree>
    <p:extLst>
      <p:ext uri="{BB962C8B-B14F-4D97-AF65-F5344CB8AC3E}">
        <p14:creationId xmlns:p14="http://schemas.microsoft.com/office/powerpoint/2010/main" val="19649359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6629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-11147" y="981392"/>
            <a:ext cx="9166294" cy="465794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latin typeface="Comic Sans MS" pitchFamily="66" charset="0"/>
              </a:rPr>
              <a:t>1.There are so many billboards in our city. People cannot enjoy the view.</a:t>
            </a:r>
          </a:p>
          <a:p>
            <a:pPr>
              <a:lnSpc>
                <a:spcPct val="150000"/>
              </a:lnSpc>
            </a:pPr>
            <a:endParaRPr lang="en-US" sz="2000" dirty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latin typeface="Comic Sans MS" pitchFamily="66" charset="0"/>
              </a:rPr>
              <a:t>2.There is so much light in the city at night. We cannot see the stars clearly.</a:t>
            </a:r>
          </a:p>
          <a:p>
            <a:pPr>
              <a:lnSpc>
                <a:spcPct val="150000"/>
              </a:lnSpc>
            </a:pPr>
            <a:endParaRPr lang="en-US" sz="2000" dirty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latin typeface="Comic Sans MS" pitchFamily="66" charset="0"/>
              </a:rPr>
              <a:t>3.We turn on the heater all the time. We have to pay three million dong for electricity a month.</a:t>
            </a:r>
          </a:p>
          <a:p>
            <a:pPr>
              <a:lnSpc>
                <a:spcPct val="150000"/>
              </a:lnSpc>
            </a:pPr>
            <a:endParaRPr lang="en-US" sz="2000" dirty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omic Sans MS" pitchFamily="66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15922"/>
            <a:ext cx="9166294" cy="376523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Comic Sans MS" pitchFamily="66" charset="0"/>
                <a:cs typeface="Times New Roman" pitchFamily="18" charset="0"/>
              </a:rPr>
              <a:t>Combine each pair of sentences to make a conditional sentence type 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6802174-F6CF-435E-BB40-128B5A27D491}"/>
              </a:ext>
            </a:extLst>
          </p:cNvPr>
          <p:cNvSpPr txBox="1"/>
          <p:nvPr/>
        </p:nvSpPr>
        <p:spPr>
          <a:xfrm>
            <a:off x="65127" y="1557968"/>
            <a:ext cx="903603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If there weren’t so many billboards in our city, people could enjoy the view.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900FE35-9C7A-475F-AEA7-3140AA30DFCF}"/>
              </a:ext>
            </a:extLst>
          </p:cNvPr>
          <p:cNvSpPr txBox="1"/>
          <p:nvPr/>
        </p:nvSpPr>
        <p:spPr>
          <a:xfrm>
            <a:off x="1033422" y="2828051"/>
            <a:ext cx="8435923" cy="9646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If there wasn’t/weren’t so much light in the city at night, we could see the stars clearly.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28D3C74-F558-445D-87BC-428F5AF1B932}"/>
              </a:ext>
            </a:extLst>
          </p:cNvPr>
          <p:cNvSpPr txBox="1"/>
          <p:nvPr/>
        </p:nvSpPr>
        <p:spPr>
          <a:xfrm>
            <a:off x="61199" y="4620152"/>
            <a:ext cx="9711198" cy="9646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If we didn’t turn on the heater all the time, we wouldn’t have to pay three million dong for electricity a month.</a:t>
            </a:r>
          </a:p>
        </p:txBody>
      </p:sp>
    </p:spTree>
    <p:extLst>
      <p:ext uri="{BB962C8B-B14F-4D97-AF65-F5344CB8AC3E}">
        <p14:creationId xmlns:p14="http://schemas.microsoft.com/office/powerpoint/2010/main" val="107711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6629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492919"/>
            <a:ext cx="9274107" cy="187216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If</a:t>
            </a:r>
            <a:r>
              <a:rPr lang="en-US" sz="4800" dirty="0">
                <a:latin typeface="Comic Sans MS" pitchFamily="66" charset="0"/>
                <a:cs typeface="Times New Roman" pitchFamily="18" charset="0"/>
              </a:rPr>
              <a:t> we (recycle)………………more, we will help the Earth.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00600" y="2363337"/>
            <a:ext cx="23336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recycle</a:t>
            </a:r>
          </a:p>
        </p:txBody>
      </p:sp>
    </p:spTree>
    <p:extLst>
      <p:ext uri="{BB962C8B-B14F-4D97-AF65-F5344CB8AC3E}">
        <p14:creationId xmlns:p14="http://schemas.microsoft.com/office/powerpoint/2010/main" val="31687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6629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1422" y="1151118"/>
            <a:ext cx="9166294" cy="281128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latin typeface="Comic Sans MS" pitchFamily="66" charset="0"/>
              </a:rPr>
              <a:t>4.The karaoke bar makes so much noise almost every night. The residents complain to its owner.</a:t>
            </a:r>
          </a:p>
          <a:p>
            <a:pPr>
              <a:lnSpc>
                <a:spcPct val="150000"/>
              </a:lnSpc>
            </a:pPr>
            <a:endParaRPr lang="en-US" sz="2000" dirty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latin typeface="Comic Sans MS" pitchFamily="66" charset="0"/>
              </a:rPr>
              <a:t>5.She has a headache after work every day. She works in a noisy office.</a:t>
            </a:r>
          </a:p>
          <a:p>
            <a:pPr>
              <a:lnSpc>
                <a:spcPct val="150000"/>
              </a:lnSpc>
            </a:pPr>
            <a:endParaRPr lang="en-US" sz="2000" dirty="0">
              <a:latin typeface="Comic Sans MS" pitchFamily="66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15922"/>
            <a:ext cx="9166294" cy="376523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Comic Sans MS" pitchFamily="66" charset="0"/>
                <a:cs typeface="Times New Roman" pitchFamily="18" charset="0"/>
              </a:rPr>
              <a:t>Combine each pair of sentences to make a conditional sentence type 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E738E75-FB22-4C45-8415-852A08066927}"/>
              </a:ext>
            </a:extLst>
          </p:cNvPr>
          <p:cNvSpPr txBox="1"/>
          <p:nvPr/>
        </p:nvSpPr>
        <p:spPr>
          <a:xfrm>
            <a:off x="67951" y="2033154"/>
            <a:ext cx="9030389" cy="9646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If The karaoke bar didn’t make so much noise almost every night, the residents wouldn’t complain to its owner.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949D7AB-9E0D-4D36-93ED-83A7C28805AA}"/>
              </a:ext>
            </a:extLst>
          </p:cNvPr>
          <p:cNvSpPr txBox="1"/>
          <p:nvPr/>
        </p:nvSpPr>
        <p:spPr>
          <a:xfrm>
            <a:off x="67951" y="3480088"/>
            <a:ext cx="8399282" cy="9646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She wouldn’t have a headache after work every day if she didn’t work in a noisy office.</a:t>
            </a:r>
          </a:p>
        </p:txBody>
      </p:sp>
    </p:spTree>
    <p:extLst>
      <p:ext uri="{BB962C8B-B14F-4D97-AF65-F5344CB8AC3E}">
        <p14:creationId xmlns:p14="http://schemas.microsoft.com/office/powerpoint/2010/main" val="4135829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6629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2013" y="1676400"/>
            <a:ext cx="8924280" cy="3799820"/>
          </a:xfrm>
        </p:spPr>
        <p:txBody>
          <a:bodyPr>
            <a:noAutofit/>
          </a:bodyPr>
          <a:lstStyle/>
          <a:p>
            <a:pPr marL="514350" indent="-514350" algn="ctr">
              <a:buNone/>
            </a:pPr>
            <a:r>
              <a:rPr lang="en-US" sz="4800" dirty="0">
                <a:latin typeface="Comic Sans MS" pitchFamily="66" charset="0"/>
                <a:cs typeface="Times New Roman" pitchFamily="18" charset="0"/>
              </a:rPr>
              <a:t>Factories (not dump) ………………………waste into rivers </a:t>
            </a:r>
            <a:r>
              <a:rPr lang="en-US" sz="4800" b="1" dirty="0"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if</a:t>
            </a:r>
            <a:r>
              <a:rPr lang="en-US" sz="4800" dirty="0">
                <a:latin typeface="Comic Sans MS" pitchFamily="66" charset="0"/>
                <a:cs typeface="Times New Roman" pitchFamily="18" charset="0"/>
              </a:rPr>
              <a:t> the government fines them heavily.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47800" y="2362199"/>
            <a:ext cx="350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won’t dump</a:t>
            </a:r>
          </a:p>
        </p:txBody>
      </p:sp>
    </p:spTree>
    <p:extLst>
      <p:ext uri="{BB962C8B-B14F-4D97-AF65-F5344CB8AC3E}">
        <p14:creationId xmlns:p14="http://schemas.microsoft.com/office/powerpoint/2010/main" val="2713999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6629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05000"/>
            <a:ext cx="8207307" cy="2514600"/>
          </a:xfrm>
        </p:spPr>
        <p:txBody>
          <a:bodyPr>
            <a:noAutofit/>
          </a:bodyPr>
          <a:lstStyle/>
          <a:p>
            <a:pPr marL="514350" indent="-514350" algn="ctr">
              <a:buNone/>
            </a:pPr>
            <a:r>
              <a:rPr lang="en-US" sz="4800" b="1" dirty="0"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If</a:t>
            </a:r>
            <a:r>
              <a:rPr lang="en-US" sz="4800" dirty="0">
                <a:latin typeface="Comic Sans MS" pitchFamily="66" charset="0"/>
                <a:cs typeface="Times New Roman" pitchFamily="18" charset="0"/>
              </a:rPr>
              <a:t> people travel to work by bus, there (be) ………………fewer car fumes.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624084" y="3276600"/>
            <a:ext cx="350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will be</a:t>
            </a:r>
          </a:p>
        </p:txBody>
      </p:sp>
    </p:spTree>
    <p:extLst>
      <p:ext uri="{BB962C8B-B14F-4D97-AF65-F5344CB8AC3E}">
        <p14:creationId xmlns:p14="http://schemas.microsoft.com/office/powerpoint/2010/main" val="1623465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6629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7346" y="1447800"/>
            <a:ext cx="8991600" cy="2971800"/>
          </a:xfrm>
        </p:spPr>
        <p:txBody>
          <a:bodyPr>
            <a:noAutofit/>
          </a:bodyPr>
          <a:lstStyle/>
          <a:p>
            <a:r>
              <a:rPr lang="en-US" sz="6000" b="1" dirty="0">
                <a:solidFill>
                  <a:srgbClr val="C00000"/>
                </a:solidFill>
                <a:latin typeface="Comic Sans MS" pitchFamily="66" charset="0"/>
                <a:cs typeface="Times New Roman" pitchFamily="18" charset="0"/>
              </a:rPr>
              <a:t>UNIT 7. POLLUTION</a:t>
            </a:r>
            <a:br>
              <a:rPr lang="en-US" sz="6000" b="1" dirty="0">
                <a:solidFill>
                  <a:srgbClr val="C00000"/>
                </a:solidFill>
                <a:latin typeface="Comic Sans MS" pitchFamily="66" charset="0"/>
                <a:cs typeface="Times New Roman" pitchFamily="18" charset="0"/>
              </a:rPr>
            </a:br>
            <a:r>
              <a:rPr lang="en-US" sz="60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Period 57. Lesson 3. </a:t>
            </a:r>
            <a:br>
              <a:rPr lang="en-US" sz="60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</a:br>
            <a:r>
              <a:rPr lang="en-US" sz="60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A closer look 2</a:t>
            </a:r>
          </a:p>
        </p:txBody>
      </p:sp>
    </p:spTree>
    <p:extLst>
      <p:ext uri="{BB962C8B-B14F-4D97-AF65-F5344CB8AC3E}">
        <p14:creationId xmlns:p14="http://schemas.microsoft.com/office/powerpoint/2010/main" val="1661423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6629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868362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b="1" dirty="0">
                <a:solidFill>
                  <a:srgbClr val="C00000"/>
                </a:solidFill>
                <a:latin typeface="Comic Sans MS" pitchFamily="66" charset="0"/>
                <a:cs typeface="Times New Roman" pitchFamily="18" charset="0"/>
              </a:rPr>
              <a:t>I. REVIEW: CONDITIONAL SENTENCES TYPE 1</a:t>
            </a:r>
          </a:p>
        </p:txBody>
      </p:sp>
      <p:sp>
        <p:nvSpPr>
          <p:cNvPr id="20" name="Content Placeholder 2"/>
          <p:cNvSpPr>
            <a:spLocks noGrp="1"/>
          </p:cNvSpPr>
          <p:nvPr>
            <p:ph idx="1"/>
          </p:nvPr>
        </p:nvSpPr>
        <p:spPr>
          <a:xfrm>
            <a:off x="24225" y="2538306"/>
            <a:ext cx="9144000" cy="103632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2. Structure:</a:t>
            </a:r>
          </a:p>
          <a:p>
            <a:pPr algn="ctr">
              <a:buNone/>
            </a:pPr>
            <a:r>
              <a:rPr lang="en-US" sz="2800" i="1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If </a:t>
            </a:r>
            <a:r>
              <a:rPr lang="en-US" sz="2800" i="1" dirty="0">
                <a:latin typeface="Comic Sans MS" pitchFamily="66" charset="0"/>
                <a:cs typeface="Times New Roman" pitchFamily="18" charset="0"/>
              </a:rPr>
              <a:t>we recycle more, we will help the Earth.</a:t>
            </a:r>
          </a:p>
          <a:p>
            <a:pPr>
              <a:buNone/>
            </a:pPr>
            <a:endParaRPr lang="en-US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  <a:p>
            <a:pPr>
              <a:buNone/>
            </a:pPr>
            <a:endParaRPr lang="en-US" sz="2800" i="1" dirty="0">
              <a:latin typeface="Comic Sans MS" pitchFamily="66" charset="0"/>
              <a:cs typeface="Times New Roman" pitchFamily="18" charset="0"/>
            </a:endParaRPr>
          </a:p>
        </p:txBody>
      </p: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3921650"/>
              </p:ext>
            </p:extLst>
          </p:nvPr>
        </p:nvGraphicFramePr>
        <p:xfrm>
          <a:off x="138923" y="3758608"/>
          <a:ext cx="8888446" cy="1036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664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219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Comic Sans MS" pitchFamily="66" charset="0"/>
                        </a:rPr>
                        <a:t>If-clause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Comic Sans MS" pitchFamily="66" charset="0"/>
                        </a:rPr>
                        <a:t>Main clause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If + S + V (present simple)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S + will/can/may + 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55817CB1-7360-4373-965A-34095B2180B7}"/>
              </a:ext>
            </a:extLst>
          </p:cNvPr>
          <p:cNvSpPr txBox="1"/>
          <p:nvPr/>
        </p:nvSpPr>
        <p:spPr>
          <a:xfrm>
            <a:off x="24225" y="1078022"/>
            <a:ext cx="9095549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6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1. Usages:</a:t>
            </a:r>
          </a:p>
          <a:p>
            <a:pPr>
              <a:buNone/>
            </a:pPr>
            <a:r>
              <a:rPr lang="en-US" sz="2600" dirty="0">
                <a:latin typeface="Comic Sans MS" pitchFamily="66" charset="0"/>
                <a:cs typeface="Times New Roman" pitchFamily="18" charset="0"/>
              </a:rPr>
              <a:t>-The conditional sentences type 1 refers to a possible condition and its probable result in the present or future.</a:t>
            </a:r>
          </a:p>
        </p:txBody>
      </p:sp>
    </p:spTree>
    <p:extLst>
      <p:ext uri="{BB962C8B-B14F-4D97-AF65-F5344CB8AC3E}">
        <p14:creationId xmlns:p14="http://schemas.microsoft.com/office/powerpoint/2010/main" val="1189416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build="p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6629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31845" y="1143000"/>
            <a:ext cx="9298902" cy="43242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500" b="1" dirty="0">
                <a:latin typeface="Comic Sans MS" pitchFamily="66" charset="0"/>
              </a:rPr>
              <a:t>1. </a:t>
            </a:r>
            <a:r>
              <a:rPr lang="en-US" sz="2500" dirty="0">
                <a:latin typeface="Comic Sans MS" pitchFamily="66" charset="0"/>
              </a:rPr>
              <a:t>Students are more aware of protecting the environment. Teachers teach environmental issues at school.</a:t>
            </a:r>
          </a:p>
          <a:p>
            <a:r>
              <a:rPr lang="en-US" sz="2500" i="1" dirty="0">
                <a:solidFill>
                  <a:srgbClr val="FF0000"/>
                </a:solidFill>
                <a:latin typeface="Comic Sans MS" pitchFamily="66" charset="0"/>
              </a:rPr>
              <a:t>Students </a:t>
            </a:r>
            <a:r>
              <a:rPr lang="en-US" sz="2500" b="1" i="1" dirty="0">
                <a:solidFill>
                  <a:srgbClr val="0070C0"/>
                </a:solidFill>
                <a:latin typeface="Comic Sans MS" pitchFamily="66" charset="0"/>
              </a:rPr>
              <a:t>will be</a:t>
            </a:r>
            <a:r>
              <a:rPr lang="en-US" sz="2500" i="1" dirty="0">
                <a:solidFill>
                  <a:srgbClr val="FF0000"/>
                </a:solidFill>
                <a:latin typeface="Comic Sans MS" pitchFamily="66" charset="0"/>
              </a:rPr>
              <a:t> more aware of protecting the environment </a:t>
            </a:r>
            <a:r>
              <a:rPr lang="en-US" sz="2500" b="1" i="1" dirty="0">
                <a:solidFill>
                  <a:srgbClr val="0070C0"/>
                </a:solidFill>
                <a:latin typeface="Comic Sans MS" pitchFamily="66" charset="0"/>
              </a:rPr>
              <a:t>if</a:t>
            </a:r>
            <a:r>
              <a:rPr lang="en-US" sz="2500" i="1" dirty="0">
                <a:solidFill>
                  <a:srgbClr val="FF0000"/>
                </a:solidFill>
                <a:latin typeface="Comic Sans MS" pitchFamily="66" charset="0"/>
              </a:rPr>
              <a:t> teachers </a:t>
            </a:r>
            <a:r>
              <a:rPr lang="en-US" sz="2500" b="1" i="1" dirty="0">
                <a:solidFill>
                  <a:srgbClr val="0070C0"/>
                </a:solidFill>
                <a:latin typeface="Comic Sans MS" pitchFamily="66" charset="0"/>
              </a:rPr>
              <a:t>teach</a:t>
            </a:r>
            <a:r>
              <a:rPr lang="en-US" sz="2500" i="1" dirty="0">
                <a:solidFill>
                  <a:srgbClr val="FF0000"/>
                </a:solidFill>
                <a:latin typeface="Comic Sans MS" pitchFamily="66" charset="0"/>
              </a:rPr>
              <a:t> environmental issues at school.</a:t>
            </a:r>
          </a:p>
          <a:p>
            <a:r>
              <a:rPr lang="en-US" sz="2500" b="1" dirty="0">
                <a:latin typeface="Comic Sans MS" pitchFamily="66" charset="0"/>
              </a:rPr>
              <a:t>2. </a:t>
            </a:r>
            <a:r>
              <a:rPr lang="en-US" sz="2500" dirty="0">
                <a:latin typeface="Comic Sans MS" pitchFamily="66" charset="0"/>
              </a:rPr>
              <a:t>Light pollution happens. Animals change their behavior patterns.</a:t>
            </a:r>
          </a:p>
          <a:p>
            <a:r>
              <a:rPr lang="en-US" sz="2500" b="1" dirty="0">
                <a:latin typeface="Comic Sans MS" pitchFamily="66" charset="0"/>
              </a:rPr>
              <a:t>3. </a:t>
            </a:r>
            <a:r>
              <a:rPr lang="en-US" sz="2500" dirty="0">
                <a:latin typeface="Comic Sans MS" pitchFamily="66" charset="0"/>
              </a:rPr>
              <a:t>The levels of radioactive pollution decrease. We switch from nuclear power to renewable energy sources.</a:t>
            </a:r>
          </a:p>
          <a:p>
            <a:r>
              <a:rPr lang="en-US" sz="2500" b="1" dirty="0">
                <a:latin typeface="Comic Sans MS" pitchFamily="66" charset="0"/>
              </a:rPr>
              <a:t>4. </a:t>
            </a:r>
            <a:r>
              <a:rPr lang="en-US" sz="2500" dirty="0">
                <a:latin typeface="Comic Sans MS" pitchFamily="66" charset="0"/>
              </a:rPr>
              <a:t>The water temperature increases. Some aquatic creatures are unable to reproduce.</a:t>
            </a:r>
          </a:p>
          <a:p>
            <a:r>
              <a:rPr lang="en-US" sz="2500" dirty="0">
                <a:latin typeface="Comic Sans MS" pitchFamily="66" charset="0"/>
              </a:rPr>
              <a:t>5. People get more diseases. The water is contaminated.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0" y="15922"/>
            <a:ext cx="9166294" cy="868362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Comic Sans MS" pitchFamily="66" charset="0"/>
                <a:cs typeface="Times New Roman" pitchFamily="18" charset="0"/>
              </a:rPr>
              <a:t>Combine each pair of sentences to make a conditional sentence type 1</a:t>
            </a:r>
          </a:p>
        </p:txBody>
      </p:sp>
    </p:spTree>
    <p:extLst>
      <p:ext uri="{BB962C8B-B14F-4D97-AF65-F5344CB8AC3E}">
        <p14:creationId xmlns:p14="http://schemas.microsoft.com/office/powerpoint/2010/main" val="14333628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66293" cy="6873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-4" y="1007604"/>
            <a:ext cx="9144003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300" b="1" dirty="0">
                <a:latin typeface="Comic Sans MS" pitchFamily="66" charset="0"/>
              </a:rPr>
              <a:t>1. </a:t>
            </a:r>
            <a:r>
              <a:rPr lang="en-US" sz="2300" dirty="0">
                <a:solidFill>
                  <a:srgbClr val="FF0000"/>
                </a:solidFill>
                <a:latin typeface="Comic Sans MS" pitchFamily="66" charset="0"/>
              </a:rPr>
              <a:t>Students </a:t>
            </a:r>
            <a:r>
              <a:rPr lang="en-US" sz="2300" b="1" dirty="0">
                <a:solidFill>
                  <a:srgbClr val="0070C0"/>
                </a:solidFill>
                <a:latin typeface="Comic Sans MS" pitchFamily="66" charset="0"/>
              </a:rPr>
              <a:t>will be</a:t>
            </a:r>
            <a:r>
              <a:rPr lang="en-US" sz="2300" dirty="0">
                <a:solidFill>
                  <a:srgbClr val="FF0000"/>
                </a:solidFill>
                <a:latin typeface="Comic Sans MS" pitchFamily="66" charset="0"/>
              </a:rPr>
              <a:t> more aware of protecting the environment </a:t>
            </a:r>
            <a:r>
              <a:rPr lang="en-US" sz="2300" b="1" dirty="0">
                <a:solidFill>
                  <a:srgbClr val="0070C0"/>
                </a:solidFill>
                <a:latin typeface="Comic Sans MS" pitchFamily="66" charset="0"/>
              </a:rPr>
              <a:t>if</a:t>
            </a:r>
            <a:r>
              <a:rPr lang="en-US" sz="2300" dirty="0">
                <a:solidFill>
                  <a:srgbClr val="FF0000"/>
                </a:solidFill>
                <a:latin typeface="Comic Sans MS" pitchFamily="66" charset="0"/>
              </a:rPr>
              <a:t> teachers </a:t>
            </a:r>
            <a:r>
              <a:rPr lang="en-US" sz="2300" b="1" dirty="0">
                <a:solidFill>
                  <a:srgbClr val="0070C0"/>
                </a:solidFill>
                <a:latin typeface="Comic Sans MS" pitchFamily="66" charset="0"/>
              </a:rPr>
              <a:t>teaches</a:t>
            </a:r>
            <a:r>
              <a:rPr lang="en-US" sz="2300" dirty="0">
                <a:solidFill>
                  <a:srgbClr val="FF0000"/>
                </a:solidFill>
                <a:latin typeface="Comic Sans MS" pitchFamily="66" charset="0"/>
              </a:rPr>
              <a:t> environmental issues at school.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15922"/>
            <a:ext cx="9166294" cy="86836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>
                <a:solidFill>
                  <a:srgbClr val="C00000"/>
                </a:solidFill>
                <a:latin typeface="Comic Sans MS" pitchFamily="66" charset="0"/>
                <a:cs typeface="Times New Roman" pitchFamily="18" charset="0"/>
              </a:rPr>
              <a:t>Combine each pair of sentences to make a conditional sentence type 1</a:t>
            </a:r>
            <a:endParaRPr lang="en-US" sz="2800" b="1" dirty="0">
              <a:solidFill>
                <a:srgbClr val="C0000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D90921-BEF8-441F-ADC0-819AC9BC4510}"/>
              </a:ext>
            </a:extLst>
          </p:cNvPr>
          <p:cNvSpPr txBox="1"/>
          <p:nvPr/>
        </p:nvSpPr>
        <p:spPr>
          <a:xfrm>
            <a:off x="19635" y="1905382"/>
            <a:ext cx="897903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latin typeface="Comic Sans MS" pitchFamily="66" charset="0"/>
              </a:rPr>
              <a:t>2. </a:t>
            </a:r>
            <a:r>
              <a:rPr lang="en-US" sz="2400" b="1" dirty="0">
                <a:solidFill>
                  <a:srgbClr val="0070C0"/>
                </a:solidFill>
                <a:latin typeface="Comic Sans MS" pitchFamily="66" charset="0"/>
              </a:rPr>
              <a:t>If </a:t>
            </a:r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light pollution </a:t>
            </a:r>
            <a:r>
              <a:rPr lang="en-US" sz="2400" b="1" dirty="0">
                <a:solidFill>
                  <a:srgbClr val="0070C0"/>
                </a:solidFill>
                <a:latin typeface="Comic Sans MS" pitchFamily="66" charset="0"/>
              </a:rPr>
              <a:t>happens</a:t>
            </a:r>
            <a:r>
              <a:rPr lang="en-US" sz="2400" dirty="0">
                <a:latin typeface="Comic Sans MS" pitchFamily="66" charset="0"/>
              </a:rPr>
              <a:t>, </a:t>
            </a:r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animals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Comic Sans MS" pitchFamily="66" charset="0"/>
              </a:rPr>
              <a:t>will change</a:t>
            </a:r>
            <a:r>
              <a:rPr lang="en-US" sz="2400" dirty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their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behavior patterns.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5260FCB-5238-497C-8EF8-50F742A05502}"/>
              </a:ext>
            </a:extLst>
          </p:cNvPr>
          <p:cNvSpPr txBox="1"/>
          <p:nvPr/>
        </p:nvSpPr>
        <p:spPr>
          <a:xfrm>
            <a:off x="8581" y="2828679"/>
            <a:ext cx="912683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latin typeface="Comic Sans MS" pitchFamily="66" charset="0"/>
              </a:rPr>
              <a:t>3. </a:t>
            </a:r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The levels of radioactive pollution </a:t>
            </a:r>
            <a:r>
              <a:rPr lang="en-US" sz="2400" b="1" dirty="0">
                <a:solidFill>
                  <a:srgbClr val="0070C0"/>
                </a:solidFill>
                <a:latin typeface="Comic Sans MS" pitchFamily="66" charset="0"/>
              </a:rPr>
              <a:t>will decrease if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we </a:t>
            </a:r>
            <a:r>
              <a:rPr lang="en-US" sz="2400" b="1" dirty="0">
                <a:solidFill>
                  <a:srgbClr val="0070C0"/>
                </a:solidFill>
                <a:latin typeface="Comic Sans MS" pitchFamily="66" charset="0"/>
              </a:rPr>
              <a:t>switch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from nuclear power to renewable energy sources.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16A9E44-B93E-4903-BEEC-395D9AE675E7}"/>
              </a:ext>
            </a:extLst>
          </p:cNvPr>
          <p:cNvSpPr txBox="1"/>
          <p:nvPr/>
        </p:nvSpPr>
        <p:spPr>
          <a:xfrm>
            <a:off x="-4" y="3889231"/>
            <a:ext cx="912683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latin typeface="Comic Sans MS" pitchFamily="66" charset="0"/>
              </a:rPr>
              <a:t>4. </a:t>
            </a:r>
            <a:r>
              <a:rPr lang="en-US" sz="2400" b="1" dirty="0">
                <a:solidFill>
                  <a:srgbClr val="0070C0"/>
                </a:solidFill>
                <a:latin typeface="Comic Sans MS" pitchFamily="66" charset="0"/>
              </a:rPr>
              <a:t>If </a:t>
            </a:r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the water temperature </a:t>
            </a:r>
            <a:r>
              <a:rPr lang="en-US" sz="2400" b="1" dirty="0">
                <a:solidFill>
                  <a:srgbClr val="0070C0"/>
                </a:solidFill>
                <a:latin typeface="Comic Sans MS" pitchFamily="66" charset="0"/>
              </a:rPr>
              <a:t>increases</a:t>
            </a:r>
            <a:r>
              <a:rPr lang="en-US" sz="2400" dirty="0">
                <a:latin typeface="Comic Sans MS" pitchFamily="66" charset="0"/>
              </a:rPr>
              <a:t>, </a:t>
            </a:r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some aquatic creatures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Comic Sans MS" pitchFamily="66" charset="0"/>
              </a:rPr>
              <a:t>will be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unable to reproduce.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1A227C1-7691-463E-A86D-4A2CDD7F6F2D}"/>
              </a:ext>
            </a:extLst>
          </p:cNvPr>
          <p:cNvSpPr txBox="1"/>
          <p:nvPr/>
        </p:nvSpPr>
        <p:spPr>
          <a:xfrm>
            <a:off x="0" y="4927457"/>
            <a:ext cx="945015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latin typeface="Comic Sans MS" pitchFamily="66" charset="0"/>
              </a:rPr>
              <a:t>5. </a:t>
            </a:r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People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Comic Sans MS" pitchFamily="66" charset="0"/>
              </a:rPr>
              <a:t>will get </a:t>
            </a:r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more diseases </a:t>
            </a:r>
            <a:r>
              <a:rPr lang="en-US" sz="2400" b="1" dirty="0">
                <a:solidFill>
                  <a:srgbClr val="0070C0"/>
                </a:solidFill>
                <a:latin typeface="Comic Sans MS" pitchFamily="66" charset="0"/>
              </a:rPr>
              <a:t>if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the water </a:t>
            </a:r>
            <a:r>
              <a:rPr lang="en-US" sz="2400" b="1" dirty="0">
                <a:solidFill>
                  <a:srgbClr val="0070C0"/>
                </a:solidFill>
                <a:latin typeface="Comic Sans MS" pitchFamily="66" charset="0"/>
              </a:rPr>
              <a:t>is </a:t>
            </a:r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contaminated.</a:t>
            </a:r>
          </a:p>
        </p:txBody>
      </p:sp>
    </p:spTree>
    <p:extLst>
      <p:ext uri="{BB962C8B-B14F-4D97-AF65-F5344CB8AC3E}">
        <p14:creationId xmlns:p14="http://schemas.microsoft.com/office/powerpoint/2010/main" val="3490849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2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6629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868362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>
                <a:solidFill>
                  <a:srgbClr val="C00000"/>
                </a:solidFill>
                <a:latin typeface="Comic Sans MS" pitchFamily="66" charset="0"/>
                <a:cs typeface="Times New Roman" pitchFamily="18" charset="0"/>
              </a:rPr>
              <a:t>II. CONDITIONAL SENTENCES TYPE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7559" y="2349411"/>
            <a:ext cx="9144000" cy="115578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2. Structure:</a:t>
            </a:r>
          </a:p>
          <a:p>
            <a:pPr algn="ctr">
              <a:buNone/>
            </a:pPr>
            <a:r>
              <a:rPr lang="en-US" sz="2800" i="1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If</a:t>
            </a:r>
            <a:r>
              <a:rPr lang="en-US" sz="2800" i="1" dirty="0">
                <a:latin typeface="Comic Sans MS" pitchFamily="66" charset="0"/>
                <a:cs typeface="Times New Roman" pitchFamily="18" charset="0"/>
              </a:rPr>
              <a:t> the water wasn’t polluted, the fish wouldn’t die.</a:t>
            </a:r>
          </a:p>
          <a:p>
            <a:pPr>
              <a:buNone/>
            </a:pPr>
            <a:endParaRPr lang="en-US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  <a:p>
            <a:pPr>
              <a:buNone/>
            </a:pPr>
            <a:endParaRPr lang="en-US" sz="2800" i="1" dirty="0">
              <a:latin typeface="Comic Sans MS" pitchFamily="66" charset="0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2372243"/>
              </p:ext>
            </p:extLst>
          </p:nvPr>
        </p:nvGraphicFramePr>
        <p:xfrm>
          <a:off x="111427" y="3627120"/>
          <a:ext cx="8888446" cy="1036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736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Comic Sans MS" pitchFamily="66" charset="0"/>
                        </a:rPr>
                        <a:t>If-clause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Comic Sans MS" pitchFamily="66" charset="0"/>
                        </a:rPr>
                        <a:t>Main clause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If + S + V (past simple)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S + would/could/might + 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7D350F28-0695-4232-A19A-DFFD825FDCF3}"/>
              </a:ext>
            </a:extLst>
          </p:cNvPr>
          <p:cNvSpPr txBox="1"/>
          <p:nvPr/>
        </p:nvSpPr>
        <p:spPr>
          <a:xfrm>
            <a:off x="83932" y="1027162"/>
            <a:ext cx="891594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1. Usages:</a:t>
            </a:r>
          </a:p>
          <a:p>
            <a:pPr>
              <a:buNone/>
            </a:pPr>
            <a:r>
              <a:rPr lang="en-US" sz="2400" dirty="0">
                <a:latin typeface="Comic Sans MS" pitchFamily="66" charset="0"/>
                <a:cs typeface="Times New Roman" pitchFamily="18" charset="0"/>
              </a:rPr>
              <a:t>-The conditional sentences type 2 describes an unlikely condition in present and its probable result.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169886496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779</TotalTime>
  <Words>1005</Words>
  <Application>Microsoft Office PowerPoint</Application>
  <PresentationFormat>On-screen Show (4:3)</PresentationFormat>
  <Paragraphs>101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UNIT 7. POLLUTION Period 57. Lesson 3.  A closer look 2</vt:lpstr>
      <vt:lpstr>I. REVIEW: CONDITIONAL SENTENCES TYPE 1</vt:lpstr>
      <vt:lpstr>Combine each pair of sentences to make a conditional sentence type 1</vt:lpstr>
      <vt:lpstr>PowerPoint Presentation</vt:lpstr>
      <vt:lpstr>II. CONDITIONAL SENTENCES TYPE 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Combine each pair of sentences to make a conditional sentence type 2</vt:lpstr>
      <vt:lpstr>Combine each pair of sentences to make a conditional sentence type 2</vt:lpstr>
      <vt:lpstr>Combine each pair of sentences to make a conditional sentence type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7: Pollution Period 57: A Closer Look 2</dc:title>
  <dc:creator>AIC</dc:creator>
  <cp:lastModifiedBy>Ha Thi Phuong Thuy</cp:lastModifiedBy>
  <cp:revision>80</cp:revision>
  <dcterms:created xsi:type="dcterms:W3CDTF">2017-01-13T13:15:35Z</dcterms:created>
  <dcterms:modified xsi:type="dcterms:W3CDTF">2023-02-02T03:57:54Z</dcterms:modified>
</cp:coreProperties>
</file>