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365" r:id="rId2"/>
    <p:sldId id="370" r:id="rId3"/>
    <p:sldId id="371" r:id="rId4"/>
    <p:sldId id="372" r:id="rId5"/>
    <p:sldId id="376" r:id="rId6"/>
    <p:sldId id="378" r:id="rId7"/>
    <p:sldId id="379" r:id="rId8"/>
    <p:sldId id="384" r:id="rId9"/>
    <p:sldId id="385" r:id="rId10"/>
    <p:sldId id="380" r:id="rId11"/>
    <p:sldId id="381" r:id="rId12"/>
    <p:sldId id="382" r:id="rId13"/>
    <p:sldId id="377" r:id="rId14"/>
    <p:sldId id="373" r:id="rId15"/>
    <p:sldId id="374" r:id="rId16"/>
    <p:sldId id="335" r:id="rId17"/>
    <p:sldId id="351" r:id="rId18"/>
    <p:sldId id="357" r:id="rId19"/>
    <p:sldId id="354" r:id="rId20"/>
    <p:sldId id="314" r:id="rId21"/>
    <p:sldId id="367" r:id="rId22"/>
    <p:sldId id="36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AN" initials="Q" lastIdx="2" clrIdx="0">
    <p:extLst>
      <p:ext uri="{19B8F6BF-5375-455C-9EA6-DF929625EA0E}">
        <p15:presenceInfo xmlns:p15="http://schemas.microsoft.com/office/powerpoint/2012/main" userId="d05decfa4a31974a" providerId="Windows Live"/>
      </p:ext>
    </p:extLst>
  </p:cmAuthor>
  <p:cmAuthor id="2" name="NGOC ANH" initials="NA" lastIdx="2" clrIdx="1">
    <p:extLst>
      <p:ext uri="{19B8F6BF-5375-455C-9EA6-DF929625EA0E}">
        <p15:presenceInfo xmlns:p15="http://schemas.microsoft.com/office/powerpoint/2012/main" userId="NGOC A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00A9A5"/>
    <a:srgbClr val="FBB040"/>
    <a:srgbClr val="F8D8F0"/>
    <a:srgbClr val="F3BFE5"/>
    <a:srgbClr val="E8488D"/>
    <a:srgbClr val="FFDAAB"/>
    <a:srgbClr val="F7941E"/>
    <a:srgbClr val="CBEAF0"/>
    <a:srgbClr val="48C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17" autoAdjust="0"/>
    <p:restoredTop sz="94649"/>
  </p:normalViewPr>
  <p:slideViewPr>
    <p:cSldViewPr snapToGrid="0" showGuides="1">
      <p:cViewPr varScale="1">
        <p:scale>
          <a:sx n="78" d="100"/>
          <a:sy n="78" d="100"/>
        </p:scale>
        <p:origin x="107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5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00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84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9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3" Type="http://schemas.microsoft.com/office/2007/relationships/hdphoto" Target="../media/hdphoto2.wdp"/><Relationship Id="rId7" Type="http://schemas.openxmlformats.org/officeDocument/2006/relationships/image" Target="../media/image10.jpeg"/><Relationship Id="rId12" Type="http://schemas.openxmlformats.org/officeDocument/2006/relationships/slide" Target="slide11.xml"/><Relationship Id="rId2" Type="http://schemas.openxmlformats.org/officeDocument/2006/relationships/image" Target="../media/image6.jpeg"/><Relationship Id="rId16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slide" Target="slide9.xml"/><Relationship Id="rId5" Type="http://schemas.openxmlformats.org/officeDocument/2006/relationships/image" Target="../media/image8.jpeg"/><Relationship Id="rId15" Type="http://schemas.openxmlformats.org/officeDocument/2006/relationships/slide" Target="slide10.xml"/><Relationship Id="rId10" Type="http://schemas.openxmlformats.org/officeDocument/2006/relationships/slide" Target="slide8.xml"/><Relationship Id="rId4" Type="http://schemas.openxmlformats.org/officeDocument/2006/relationships/image" Target="../media/image7.gif"/><Relationship Id="rId9" Type="http://schemas.openxmlformats.org/officeDocument/2006/relationships/audio" Target="../media/audio1.wav"/><Relationship Id="rId1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214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6887" y="1111365"/>
            <a:ext cx="10628517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appropriate hobbies.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5928" y="108157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713" y="9789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550363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 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CAAA2D-454C-4CD5-9113-059ED27D7E49}"/>
              </a:ext>
            </a:extLst>
          </p:cNvPr>
          <p:cNvSpPr txBox="1"/>
          <p:nvPr/>
        </p:nvSpPr>
        <p:spPr>
          <a:xfrm>
            <a:off x="288145" y="1686821"/>
            <a:ext cx="1183271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He loves making models of small cars and planes.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242021"/>
                </a:solidFill>
                <a:latin typeface="ChronicaPro-Book"/>
              </a:rPr>
              <a:t> 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His hobby is </a:t>
            </a:r>
            <a:r>
              <a:rPr lang="en-US" sz="2800" b="0" i="0" dirty="0">
                <a:solidFill>
                  <a:srgbClr val="949599"/>
                </a:solidFill>
                <a:effectLst/>
                <a:latin typeface="ChronicaPro-Book"/>
              </a:rPr>
              <a:t>_______________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CA82C3-47E4-445D-B9EC-90A6942345D5}"/>
              </a:ext>
            </a:extLst>
          </p:cNvPr>
          <p:cNvSpPr txBox="1"/>
          <p:nvPr/>
        </p:nvSpPr>
        <p:spPr>
          <a:xfrm>
            <a:off x="2659543" y="2418756"/>
            <a:ext cx="29595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making models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9453717" y="6312309"/>
            <a:ext cx="604684" cy="50144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7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2897"/>
            <a:ext cx="10515600" cy="1325563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48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6887" y="949137"/>
            <a:ext cx="10628517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appropriate hobbies.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5928" y="91934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713" y="8167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70134"/>
            <a:ext cx="468961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 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CAAA2D-454C-4CD5-9113-059ED27D7E49}"/>
              </a:ext>
            </a:extLst>
          </p:cNvPr>
          <p:cNvSpPr txBox="1"/>
          <p:nvPr/>
        </p:nvSpPr>
        <p:spPr>
          <a:xfrm>
            <a:off x="288145" y="1480349"/>
            <a:ext cx="1183271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8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y sister spends one hour in the garden every day.</a:t>
            </a:r>
          </a:p>
          <a:p>
            <a:pPr>
              <a:lnSpc>
                <a:spcPct val="150000"/>
              </a:lnSpc>
            </a:pP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 Her hobby is </a:t>
            </a:r>
            <a:r>
              <a:rPr lang="en-US" sz="2800" b="0" i="0" dirty="0">
                <a:solidFill>
                  <a:srgbClr val="949599"/>
                </a:solidFill>
                <a:effectLst/>
                <a:latin typeface="ChronicaPro-Book"/>
              </a:rPr>
              <a:t>______________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40EAE6-B224-4FB2-B3BE-22508E45781E}"/>
              </a:ext>
            </a:extLst>
          </p:cNvPr>
          <p:cNvSpPr txBox="1"/>
          <p:nvPr/>
        </p:nvSpPr>
        <p:spPr>
          <a:xfrm>
            <a:off x="2831875" y="2190797"/>
            <a:ext cx="28904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gardening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9453717" y="6312309"/>
            <a:ext cx="604684" cy="50144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7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6887" y="949137"/>
            <a:ext cx="10628517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appropriate hobbies.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5928" y="91934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713" y="8167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92559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 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CAAA2D-454C-4CD5-9113-059ED27D7E49}"/>
              </a:ext>
            </a:extLst>
          </p:cNvPr>
          <p:cNvSpPr txBox="1"/>
          <p:nvPr/>
        </p:nvSpPr>
        <p:spPr>
          <a:xfrm>
            <a:off x="288145" y="1686821"/>
            <a:ext cx="11832716" cy="1490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3200" i="0" dirty="0">
                <a:effectLst/>
                <a:latin typeface="ChronicaPro-Bold"/>
              </a:rPr>
              <a:t>M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inh is a good footballer. He plays football with his friends every day. His hobby is </a:t>
            </a:r>
            <a:r>
              <a:rPr lang="en-US" sz="3200" b="0" i="0" dirty="0">
                <a:solidFill>
                  <a:srgbClr val="949599"/>
                </a:solidFill>
                <a:effectLst/>
                <a:latin typeface="ChronicaPro-Book"/>
              </a:rPr>
              <a:t>________________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32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0756DA-203E-4F40-8A0F-303308D5125D}"/>
              </a:ext>
            </a:extLst>
          </p:cNvPr>
          <p:cNvSpPr txBox="1"/>
          <p:nvPr/>
        </p:nvSpPr>
        <p:spPr>
          <a:xfrm>
            <a:off x="4718805" y="2596042"/>
            <a:ext cx="33338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playing football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9453717" y="6312309"/>
            <a:ext cx="604684" cy="50144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7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6887" y="1111365"/>
            <a:ext cx="10628517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appropriate hobbies.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5928" y="108157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713" y="9789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550363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 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CAAA2D-454C-4CD5-9113-059ED27D7E49}"/>
              </a:ext>
            </a:extLst>
          </p:cNvPr>
          <p:cNvSpPr txBox="1"/>
          <p:nvPr/>
        </p:nvSpPr>
        <p:spPr>
          <a:xfrm>
            <a:off x="288145" y="1686821"/>
            <a:ext cx="1183271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have a lot of coins from different countries. My hobby is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he loves judo and goes to the judo club every weekend. Her hobby is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He loves making models of small cars and planes. His hobby is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sister spends one hour in the garden every day. Her hobby is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400" i="0" dirty="0">
                <a:effectLst/>
                <a:latin typeface="ChronicaPro-Bold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inh is a good footballer. He plays football with his friends every day. </a:t>
            </a:r>
          </a:p>
          <a:p>
            <a:pPr>
              <a:lnSpc>
                <a:spcPct val="150000"/>
              </a:lnSpc>
            </a:pP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His hobby is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33E9F7-3BFF-45B1-BD3B-B47FB441E644}"/>
              </a:ext>
            </a:extLst>
          </p:cNvPr>
          <p:cNvSpPr txBox="1"/>
          <p:nvPr/>
        </p:nvSpPr>
        <p:spPr>
          <a:xfrm>
            <a:off x="8469710" y="1779657"/>
            <a:ext cx="230155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collecting coins 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1C04B3-8E1C-4380-9824-546B5867197C}"/>
              </a:ext>
            </a:extLst>
          </p:cNvPr>
          <p:cNvSpPr txBox="1"/>
          <p:nvPr/>
        </p:nvSpPr>
        <p:spPr>
          <a:xfrm>
            <a:off x="10242069" y="2325551"/>
            <a:ext cx="174793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doing judo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CA82C3-47E4-445D-B9EC-90A6942345D5}"/>
              </a:ext>
            </a:extLst>
          </p:cNvPr>
          <p:cNvSpPr txBox="1"/>
          <p:nvPr/>
        </p:nvSpPr>
        <p:spPr>
          <a:xfrm>
            <a:off x="9414299" y="2871445"/>
            <a:ext cx="227177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making models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40EAE6-B224-4FB2-B3BE-22508E45781E}"/>
              </a:ext>
            </a:extLst>
          </p:cNvPr>
          <p:cNvSpPr txBox="1"/>
          <p:nvPr/>
        </p:nvSpPr>
        <p:spPr>
          <a:xfrm>
            <a:off x="9817469" y="3423271"/>
            <a:ext cx="174793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gardening 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0756DA-203E-4F40-8A0F-303308D5125D}"/>
              </a:ext>
            </a:extLst>
          </p:cNvPr>
          <p:cNvSpPr txBox="1"/>
          <p:nvPr/>
        </p:nvSpPr>
        <p:spPr>
          <a:xfrm>
            <a:off x="2373711" y="4498656"/>
            <a:ext cx="234509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playing football</a:t>
            </a:r>
            <a:endParaRPr lang="en-US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37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242" y="1447312"/>
            <a:ext cx="105156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7067" y="199630"/>
            <a:ext cx="550363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 REVIEW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9673" y="999745"/>
            <a:ext cx="1062851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Write true sentences about you and your family members.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3109" y="97927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5894" y="87663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C09A58-6048-415A-A51E-63C36378C029}"/>
              </a:ext>
            </a:extLst>
          </p:cNvPr>
          <p:cNvSpPr txBox="1"/>
          <p:nvPr/>
        </p:nvSpPr>
        <p:spPr>
          <a:xfrm>
            <a:off x="505894" y="1687160"/>
            <a:ext cx="7321420" cy="3682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like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dad enjoys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mum doesn’t like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grandmother loves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grandfather hates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0FE4D6-FD85-4ECA-99D0-8BC46C1F8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463" y="1535441"/>
            <a:ext cx="3003850" cy="26876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158E15-8749-4D51-B1C4-D8D053C91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31735">
            <a:off x="9549140" y="3770325"/>
            <a:ext cx="2303225" cy="2440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54475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7067" y="199630"/>
            <a:ext cx="550363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 REVIEW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9673" y="999745"/>
            <a:ext cx="1062851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Write true sentences about you and your family members.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3109" y="97927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9673" y="1952917"/>
            <a:ext cx="649420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0070C0"/>
                </a:solidFill>
                <a:latin typeface=".VnArial Narrow" pitchFamily="34" charset="0"/>
              </a:rPr>
              <a:t>1. I like playing volleyball.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0070C0"/>
                </a:solidFill>
                <a:latin typeface=".VnArial Narrow" pitchFamily="34" charset="0"/>
              </a:rPr>
              <a:t>2. My dad enjoys reading books 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0070C0"/>
                </a:solidFill>
                <a:latin typeface=".VnArial Narrow" pitchFamily="34" charset="0"/>
              </a:rPr>
              <a:t>3. My mom doesn’t like gardening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0070C0"/>
                </a:solidFill>
                <a:latin typeface=".VnArial Narrow" pitchFamily="34" charset="0"/>
              </a:rPr>
              <a:t>4. My grandmother loves cooking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0070C0"/>
                </a:solidFill>
                <a:latin typeface=".VnArial Narrow" pitchFamily="34" charset="0"/>
              </a:rPr>
              <a:t>5. My grandfather hates making models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5894" y="87663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0FE4D6-FD85-4ECA-99D0-8BC46C1F8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463" y="1535441"/>
            <a:ext cx="3003850" cy="26876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158E15-8749-4D51-B1C4-D8D053C91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31735">
            <a:off x="9549140" y="3770325"/>
            <a:ext cx="2303225" cy="2440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60086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56013" y="108581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8798" y="98317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550363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GRAMMAR REVIEW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6971" y="1126754"/>
            <a:ext cx="108667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Use the present simple form of each verb to complete the passage.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717F68-B031-406D-9513-B0504DF0C3CF}"/>
              </a:ext>
            </a:extLst>
          </p:cNvPr>
          <p:cNvSpPr txBox="1"/>
          <p:nvPr/>
        </p:nvSpPr>
        <p:spPr>
          <a:xfrm>
            <a:off x="707315" y="1691059"/>
            <a:ext cx="10568155" cy="4745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</a:pPr>
            <a:r>
              <a:rPr lang="en-US" sz="2400" dirty="0">
                <a:solidFill>
                  <a:srgbClr val="242021"/>
                </a:solidFill>
                <a:latin typeface="ChronicaPro-Book"/>
              </a:rPr>
              <a:t>E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ach of my best friends has his or her own hobby. Mi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(1. love)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drawing. She can spend hours drawing pictures every day. Mark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(2. have</a:t>
            </a:r>
            <a:r>
              <a:rPr lang="en-US" sz="2400" b="0" i="0">
                <a:solidFill>
                  <a:srgbClr val="00A9A5"/>
                </a:solidFill>
                <a:effectLst/>
                <a:latin typeface="ChronicaPro-Book"/>
              </a:rPr>
              <a:t>) </a:t>
            </a:r>
            <a:r>
              <a:rPr lang="en-US" sz="2400" b="0" i="0">
                <a:solidFill>
                  <a:srgbClr val="949599"/>
                </a:solidFill>
                <a:effectLst/>
                <a:latin typeface="ChronicaPro-Book"/>
              </a:rPr>
              <a:t>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 different hobby. He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(3. enjoy)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playing sport.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(4. not like)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playing sport.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I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like reading books because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can learn many things from them. However, there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(5. be</a:t>
            </a:r>
            <a:r>
              <a:rPr lang="en-US" sz="2400" b="0" i="0">
                <a:solidFill>
                  <a:srgbClr val="00A9A5"/>
                </a:solidFill>
                <a:effectLst/>
                <a:latin typeface="ChronicaPro-Book"/>
              </a:rPr>
              <a:t>) </a:t>
            </a:r>
            <a:r>
              <a:rPr lang="en-US" sz="2400" b="0" i="0">
                <a:solidFill>
                  <a:srgbClr val="949599"/>
                </a:solidFill>
                <a:effectLst/>
                <a:latin typeface="ChronicaPro-Book"/>
              </a:rPr>
              <a:t>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one hobby we share. It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(6. be</a:t>
            </a:r>
            <a:r>
              <a:rPr lang="en-US" sz="2400" b="0" i="0">
                <a:solidFill>
                  <a:srgbClr val="00A9A5"/>
                </a:solidFill>
                <a:effectLst/>
                <a:latin typeface="ChronicaPro-Book"/>
              </a:rPr>
              <a:t>) </a:t>
            </a:r>
            <a:r>
              <a:rPr lang="en-US" sz="2400" b="0" i="0">
                <a:solidFill>
                  <a:srgbClr val="949599"/>
                </a:solidFill>
                <a:effectLst/>
                <a:latin typeface="ChronicaPro-Book"/>
              </a:rPr>
              <a:t>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cooking. We all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(7. go</a:t>
            </a:r>
            <a:r>
              <a:rPr lang="en-US" sz="2400" b="0" i="0">
                <a:solidFill>
                  <a:srgbClr val="00A9A5"/>
                </a:solidFill>
                <a:effectLst/>
                <a:latin typeface="ChronicaPro-Book"/>
              </a:rPr>
              <a:t>) </a:t>
            </a:r>
            <a:r>
              <a:rPr lang="en-US" sz="2400" b="0" i="0">
                <a:solidFill>
                  <a:srgbClr val="949599"/>
                </a:solidFill>
                <a:effectLst/>
                <a:latin typeface="ChronicaPro-Book"/>
              </a:rPr>
              <a:t>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to the same cooking class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. </a:t>
            </a:r>
            <a:r>
              <a:rPr lang="en-US" sz="2400" dirty="0" err="1">
                <a:solidFill>
                  <a:srgbClr val="242021"/>
                </a:solidFill>
                <a:latin typeface="ChronicaPro-Book"/>
              </a:rPr>
              <a:t>O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ur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class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(8. begin)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at 9 a.m. on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undays.</a:t>
            </a:r>
            <a:r>
              <a:rPr lang="en-US" sz="2400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6C3D4C-9E70-4932-A183-08AF9EDEB777}"/>
              </a:ext>
            </a:extLst>
          </p:cNvPr>
          <p:cNvSpPr txBox="1"/>
          <p:nvPr/>
        </p:nvSpPr>
        <p:spPr>
          <a:xfrm>
            <a:off x="9435116" y="1843735"/>
            <a:ext cx="15115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loves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FB0DC7-36D0-4211-8AD3-E6CD735BCA72}"/>
              </a:ext>
            </a:extLst>
          </p:cNvPr>
          <p:cNvSpPr txBox="1"/>
          <p:nvPr/>
        </p:nvSpPr>
        <p:spPr>
          <a:xfrm>
            <a:off x="1174775" y="3174435"/>
            <a:ext cx="11694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has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96B9C3-509D-457A-AC97-9AC34C415ECF}"/>
              </a:ext>
            </a:extLst>
          </p:cNvPr>
          <p:cNvSpPr txBox="1"/>
          <p:nvPr/>
        </p:nvSpPr>
        <p:spPr>
          <a:xfrm>
            <a:off x="6633660" y="3137381"/>
            <a:ext cx="13684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enjoys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AF37A0-66D8-4FD1-B36D-AC937589ACB9}"/>
              </a:ext>
            </a:extLst>
          </p:cNvPr>
          <p:cNvSpPr txBox="1"/>
          <p:nvPr/>
        </p:nvSpPr>
        <p:spPr>
          <a:xfrm>
            <a:off x="1451583" y="3802406"/>
            <a:ext cx="17852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don’t like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EA42CCE-486F-4958-843B-27643A6A0B11}"/>
              </a:ext>
            </a:extLst>
          </p:cNvPr>
          <p:cNvSpPr txBox="1"/>
          <p:nvPr/>
        </p:nvSpPr>
        <p:spPr>
          <a:xfrm>
            <a:off x="2438903" y="5119690"/>
            <a:ext cx="883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C0C8CD-926C-4CD7-A71B-BC856DEE8C17}"/>
              </a:ext>
            </a:extLst>
          </p:cNvPr>
          <p:cNvSpPr txBox="1"/>
          <p:nvPr/>
        </p:nvSpPr>
        <p:spPr>
          <a:xfrm>
            <a:off x="7471749" y="4496825"/>
            <a:ext cx="883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EA7DA91-059B-412F-B9C7-CFE910914F82}"/>
              </a:ext>
            </a:extLst>
          </p:cNvPr>
          <p:cNvSpPr txBox="1"/>
          <p:nvPr/>
        </p:nvSpPr>
        <p:spPr>
          <a:xfrm>
            <a:off x="6589056" y="5125115"/>
            <a:ext cx="883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go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47E7780-5397-4D32-8CF2-A60318D5AE09}"/>
              </a:ext>
            </a:extLst>
          </p:cNvPr>
          <p:cNvSpPr txBox="1"/>
          <p:nvPr/>
        </p:nvSpPr>
        <p:spPr>
          <a:xfrm>
            <a:off x="3809592" y="5794312"/>
            <a:ext cx="13892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begins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9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7" grpId="0"/>
      <p:bldP spid="28" grpId="0"/>
      <p:bldP spid="29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23221" y="112675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6006" y="10241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8612" y="1167695"/>
            <a:ext cx="108667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Change the following sentences into questions and negative ones.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59F91F-7F40-4007-B883-91D42F7A885C}"/>
              </a:ext>
            </a:extLst>
          </p:cNvPr>
          <p:cNvSpPr txBox="1"/>
          <p:nvPr/>
        </p:nvSpPr>
        <p:spPr>
          <a:xfrm>
            <a:off x="774523" y="1732000"/>
            <a:ext cx="1120697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6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his river runs through my home town.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_________________________________________________________________________________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_________________________________________________________________________________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6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y drawing class starts at 8 a.m. every </a:t>
            </a:r>
            <a:r>
              <a:rPr lang="en-US" sz="26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unday.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_________________________________________________________________________________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_________________________________________________________________________________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6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hey enjoy collecting stamps.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_________________________________________________________________________________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_________________________________________________________________________________</a:t>
            </a:r>
            <a:br>
              <a:rPr lang="en-US" dirty="0"/>
            </a:b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976DB0-1236-4C3F-8E5F-3F4F5E323DD9}"/>
              </a:ext>
            </a:extLst>
          </p:cNvPr>
          <p:cNvSpPr txBox="1"/>
          <p:nvPr/>
        </p:nvSpPr>
        <p:spPr>
          <a:xfrm>
            <a:off x="1078612" y="2292153"/>
            <a:ext cx="7161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Does this river run through your home town?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D172B1-B121-464E-AD02-E6E39AA9BA94}"/>
              </a:ext>
            </a:extLst>
          </p:cNvPr>
          <p:cNvSpPr txBox="1"/>
          <p:nvPr/>
        </p:nvSpPr>
        <p:spPr>
          <a:xfrm>
            <a:off x="1025827" y="2723593"/>
            <a:ext cx="8823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 river doesn’t / does not run through my home town.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CD977D-9502-45D8-80F7-686E8A6DD5BB}"/>
              </a:ext>
            </a:extLst>
          </p:cNvPr>
          <p:cNvSpPr txBox="1"/>
          <p:nvPr/>
        </p:nvSpPr>
        <p:spPr>
          <a:xfrm>
            <a:off x="1078611" y="3745411"/>
            <a:ext cx="78884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Does your drawing class start at 8 a.m. every Sunday?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6D4808-D6CA-4E04-A081-C7F74ED1FA43}"/>
              </a:ext>
            </a:extLst>
          </p:cNvPr>
          <p:cNvSpPr txBox="1"/>
          <p:nvPr/>
        </p:nvSpPr>
        <p:spPr>
          <a:xfrm>
            <a:off x="1078612" y="4137513"/>
            <a:ext cx="96976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My drawing class doesn’t / does not start at 8 a.m. every Sunday.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6C072EE-861B-4A42-B378-DE7D666B7D06}"/>
              </a:ext>
            </a:extLst>
          </p:cNvPr>
          <p:cNvSpPr txBox="1"/>
          <p:nvPr/>
        </p:nvSpPr>
        <p:spPr>
          <a:xfrm>
            <a:off x="1078612" y="5147018"/>
            <a:ext cx="7161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 they enjoy collecting stamps?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31076D-591D-4388-8F0E-C3EB47CB7399}"/>
              </a:ext>
            </a:extLst>
          </p:cNvPr>
          <p:cNvSpPr txBox="1"/>
          <p:nvPr/>
        </p:nvSpPr>
        <p:spPr>
          <a:xfrm>
            <a:off x="1025827" y="5553041"/>
            <a:ext cx="7161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They don’t / do not enjoy collecting stamps.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067" y="199630"/>
            <a:ext cx="550363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GRAMMAR REVIEW</a:t>
            </a:r>
          </a:p>
        </p:txBody>
      </p:sp>
    </p:spTree>
    <p:extLst>
      <p:ext uri="{BB962C8B-B14F-4D97-AF65-F5344CB8AC3E}">
        <p14:creationId xmlns:p14="http://schemas.microsoft.com/office/powerpoint/2010/main" val="91385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4" grpId="0"/>
      <p:bldP spid="26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39852" y="96785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637" y="86521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5243" y="1008800"/>
            <a:ext cx="108667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Change the following sentences into questions and negative ones.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59F91F-7F40-4007-B883-91D42F7A885C}"/>
              </a:ext>
            </a:extLst>
          </p:cNvPr>
          <p:cNvSpPr txBox="1"/>
          <p:nvPr/>
        </p:nvSpPr>
        <p:spPr>
          <a:xfrm>
            <a:off x="1042458" y="1785687"/>
            <a:ext cx="10488932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6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 do judo every </a:t>
            </a:r>
            <a:r>
              <a:rPr lang="en-US" sz="26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uesday.</a:t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</a:t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</a:t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1" i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60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600" b="0" i="0">
                <a:solidFill>
                  <a:srgbClr val="242021"/>
                </a:solidFill>
                <a:effectLst/>
                <a:latin typeface="ChronicaPro-Book"/>
              </a:rPr>
              <a:t>y brother loves making model cars.</a:t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</a:t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FA5FE2-5B6A-4796-976C-A920DACB7E2F}"/>
              </a:ext>
            </a:extLst>
          </p:cNvPr>
          <p:cNvSpPr txBox="1"/>
          <p:nvPr/>
        </p:nvSpPr>
        <p:spPr>
          <a:xfrm>
            <a:off x="1402613" y="251863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 you do judo every Tuesday?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687DEB-F2BD-4D95-9089-72D28479DDC0}"/>
              </a:ext>
            </a:extLst>
          </p:cNvPr>
          <p:cNvSpPr txBox="1"/>
          <p:nvPr/>
        </p:nvSpPr>
        <p:spPr>
          <a:xfrm>
            <a:off x="1402613" y="316537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 </a:t>
            </a:r>
            <a:r>
              <a:rPr lang="en-US" sz="2400" b="1" i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don’t / do not do 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judo </a:t>
            </a:r>
            <a:r>
              <a:rPr lang="en-US" sz="2400" b="1" i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every Tuesday.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840D7C-86F9-413A-B055-3A09F0852E1F}"/>
              </a:ext>
            </a:extLst>
          </p:cNvPr>
          <p:cNvSpPr txBox="1"/>
          <p:nvPr/>
        </p:nvSpPr>
        <p:spPr>
          <a:xfrm>
            <a:off x="1402613" y="438088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Does your brother love making </a:t>
            </a:r>
            <a:r>
              <a:rPr lang="en-US" sz="2400" b="1" i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model cars?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A84515-D2AD-4744-96C9-F739082E338B}"/>
              </a:ext>
            </a:extLst>
          </p:cNvPr>
          <p:cNvSpPr txBox="1"/>
          <p:nvPr/>
        </p:nvSpPr>
        <p:spPr>
          <a:xfrm>
            <a:off x="1402612" y="5027628"/>
            <a:ext cx="76938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My </a:t>
            </a:r>
            <a:r>
              <a:rPr lang="en-US" sz="2400" b="1" i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brother doesn’t / does not 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love making </a:t>
            </a:r>
            <a:r>
              <a:rPr lang="en-US" sz="2400" b="1" i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model cars.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067" y="199630"/>
            <a:ext cx="550363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GRAMMAR REVIEW</a:t>
            </a:r>
          </a:p>
        </p:txBody>
      </p:sp>
    </p:spTree>
    <p:extLst>
      <p:ext uri="{BB962C8B-B14F-4D97-AF65-F5344CB8AC3E}">
        <p14:creationId xmlns:p14="http://schemas.microsoft.com/office/powerpoint/2010/main" val="109984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29B6DED-9947-477D-B2CC-C9B90DC7E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485" y="4311958"/>
            <a:ext cx="4220062" cy="220202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PROJECT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79E88E-B2F6-42FF-9BFA-E978AEDB1949}"/>
              </a:ext>
            </a:extLst>
          </p:cNvPr>
          <p:cNvSpPr txBox="1"/>
          <p:nvPr/>
        </p:nvSpPr>
        <p:spPr>
          <a:xfrm>
            <a:off x="7892793" y="174240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0BFE14-FBA3-4A55-9CE1-0651A1DA90BF}"/>
              </a:ext>
            </a:extLst>
          </p:cNvPr>
          <p:cNvSpPr txBox="1"/>
          <p:nvPr/>
        </p:nvSpPr>
        <p:spPr>
          <a:xfrm>
            <a:off x="894262" y="1417262"/>
            <a:ext cx="28987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ChronicaPro-Bold"/>
              </a:rPr>
              <a:t>Work in groups.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A4E421-1D9F-4D7A-90AB-07904AA60FAE}"/>
              </a:ext>
            </a:extLst>
          </p:cNvPr>
          <p:cNvSpPr txBox="1"/>
          <p:nvPr/>
        </p:nvSpPr>
        <p:spPr>
          <a:xfrm>
            <a:off x="487067" y="1976914"/>
            <a:ext cx="6096000" cy="4374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i="0" dirty="0">
                <a:solidFill>
                  <a:srgbClr val="242021"/>
                </a:solidFill>
                <a:effectLst/>
                <a:latin typeface="ChronicaPro-Bold"/>
              </a:rPr>
              <a:t>Brainstorm some interesting and </a:t>
            </a:r>
            <a:br>
              <a:rPr lang="en-US" sz="2400" i="0" dirty="0">
                <a:solidFill>
                  <a:srgbClr val="242021"/>
                </a:solidFill>
                <a:effectLst/>
                <a:latin typeface="ChronicaPro-Bold"/>
              </a:rPr>
            </a:br>
            <a:r>
              <a:rPr lang="en-US" sz="2400" i="0" dirty="0">
                <a:solidFill>
                  <a:srgbClr val="242021"/>
                </a:solidFill>
                <a:effectLst/>
                <a:latin typeface="ChronicaPro-Bold"/>
              </a:rPr>
              <a:t>easy-to-do hobbies.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i="0" dirty="0">
                <a:solidFill>
                  <a:srgbClr val="242021"/>
                </a:solidFill>
                <a:effectLst/>
                <a:latin typeface="ChronicaPro-Bold"/>
              </a:rPr>
              <a:t>Choose a popular one among teens and discuss its benefits.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i="0" dirty="0">
                <a:solidFill>
                  <a:srgbClr val="242021"/>
                </a:solidFill>
                <a:effectLst/>
                <a:latin typeface="ChronicaPro-Bold"/>
              </a:rPr>
              <a:t>Create a poster about this hobby. Find suitable photos for it or draw your own pictures.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i="0" dirty="0">
                <a:solidFill>
                  <a:srgbClr val="242021"/>
                </a:solidFill>
                <a:effectLst/>
                <a:latin typeface="ChronicaPro-Bold"/>
              </a:rPr>
              <a:t>Present the hobby to the class. Try to persuade your classmates to take it up.</a:t>
            </a:r>
            <a:r>
              <a:rPr lang="en-US" sz="24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C05FCA-7B95-4566-BB14-21876FDFA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043" y="1014160"/>
            <a:ext cx="2219908" cy="26154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8C344D-E989-4CB0-9BB1-BE4FFF67A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90280">
            <a:off x="9433923" y="2297879"/>
            <a:ext cx="2219909" cy="19756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Google Shape;153;p6"/>
          <p:cNvSpPr txBox="1"/>
          <p:nvPr/>
        </p:nvSpPr>
        <p:spPr>
          <a:xfrm>
            <a:off x="3155203" y="114684"/>
            <a:ext cx="5881594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3600" b="1" kern="1200" dirty="0">
                <a:solidFill>
                  <a:srgbClr val="11B7BD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Hobby posters</a:t>
            </a:r>
          </a:p>
        </p:txBody>
      </p:sp>
    </p:spTree>
    <p:extLst>
      <p:ext uri="{BB962C8B-B14F-4D97-AF65-F5344CB8AC3E}">
        <p14:creationId xmlns:p14="http://schemas.microsoft.com/office/powerpoint/2010/main" val="162439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8FDF602-C8A5-4D95-851F-3173E34756E5}"/>
              </a:ext>
            </a:extLst>
          </p:cNvPr>
          <p:cNvSpPr txBox="1"/>
          <p:nvPr/>
        </p:nvSpPr>
        <p:spPr>
          <a:xfrm>
            <a:off x="487067" y="199630"/>
            <a:ext cx="336226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.VnBlack" pitchFamily="34" charset="0"/>
                <a:cs typeface="Arial" panose="020B0604020202020204" pitchFamily="34" charset="0"/>
              </a:rPr>
              <a:t>* </a:t>
            </a:r>
            <a:r>
              <a:rPr lang="en-US" sz="3200" b="1" u="sng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.VnBlack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5774C5-078F-4E46-AB50-B756155ABDA6}"/>
              </a:ext>
            </a:extLst>
          </p:cNvPr>
          <p:cNvSpPr txBox="1"/>
          <p:nvPr/>
        </p:nvSpPr>
        <p:spPr>
          <a:xfrm>
            <a:off x="609195" y="2449585"/>
            <a:ext cx="41928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E.g</a:t>
            </a:r>
            <a:r>
              <a:rPr lang="en-US" sz="2800" i="1" dirty="0"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US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 have a lot of bottles, dolls or stamps. </a:t>
            </a:r>
          </a:p>
          <a:p>
            <a:r>
              <a:rPr lang="en-US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is my hobby?</a:t>
            </a:r>
            <a:endParaRPr lang="en-US" sz="2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203AE48-20CA-4074-96B1-FBF31708360A}"/>
              </a:ext>
            </a:extLst>
          </p:cNvPr>
          <p:cNvSpPr txBox="1"/>
          <p:nvPr/>
        </p:nvSpPr>
        <p:spPr>
          <a:xfrm>
            <a:off x="892934" y="4180348"/>
            <a:ext cx="3625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COLLECTING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087" y="110784"/>
            <a:ext cx="2952171" cy="216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owchart: Delay 3"/>
          <p:cNvSpPr/>
          <p:nvPr/>
        </p:nvSpPr>
        <p:spPr>
          <a:xfrm>
            <a:off x="4916" y="1799303"/>
            <a:ext cx="5643716" cy="3701845"/>
          </a:xfrm>
          <a:prstGeom prst="flowChartDelay">
            <a:avLst/>
          </a:prstGeom>
          <a:noFill/>
          <a:ln w="38100">
            <a:solidFill>
              <a:srgbClr val="FBB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91822" y="2957423"/>
            <a:ext cx="5136732" cy="1754314"/>
          </a:xfrm>
          <a:prstGeom prst="rect">
            <a:avLst/>
          </a:prstGeom>
          <a:noFill/>
        </p:spPr>
        <p:txBody>
          <a:bodyPr wrap="square" lIns="91427" tIns="45714" rIns="91427" bIns="45714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5400" dirty="0"/>
              <a:t>* Game:</a:t>
            </a:r>
            <a:endParaRPr lang="en-US" sz="5400" dirty="0"/>
          </a:p>
          <a:p>
            <a:pPr algn="ctr"/>
            <a:r>
              <a:rPr lang="en-US" sz="5400" b="1" dirty="0">
                <a:ln w="11430"/>
                <a:solidFill>
                  <a:srgbClr val="0000CC"/>
                </a:solidFill>
                <a:effectLst>
                  <a:glow rad="101600">
                    <a:srgbClr val="9F2936">
                      <a:lumMod val="60000"/>
                      <a:lumOff val="40000"/>
                      <a:alpha val="60000"/>
                    </a:srgbClr>
                  </a:glow>
                </a:effectLst>
              </a:rPr>
              <a:t>Who’s faster?</a:t>
            </a:r>
          </a:p>
        </p:txBody>
      </p:sp>
    </p:spTree>
    <p:extLst>
      <p:ext uri="{BB962C8B-B14F-4D97-AF65-F5344CB8AC3E}">
        <p14:creationId xmlns:p14="http://schemas.microsoft.com/office/powerpoint/2010/main" val="325447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22216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207665"/>
            <a:ext cx="470549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.VnBahamasB" pitchFamily="34" charset="0"/>
                <a:cs typeface="Arial" panose="020B0604020202020204" pitchFamily="34" charset="0"/>
              </a:rPr>
              <a:t>* CONSOLIDATION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8A88C9D-F27D-4097-8F75-E5BBA4297719}"/>
              </a:ext>
            </a:extLst>
          </p:cNvPr>
          <p:cNvGrpSpPr/>
          <p:nvPr/>
        </p:nvGrpSpPr>
        <p:grpSpPr>
          <a:xfrm>
            <a:off x="1647995" y="1814191"/>
            <a:ext cx="8706809" cy="4286241"/>
            <a:chOff x="2351421" y="1548141"/>
            <a:chExt cx="8706809" cy="4286241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44EA7C1-3D56-4B68-BB34-947DDFCBAF3B}"/>
                </a:ext>
              </a:extLst>
            </p:cNvPr>
            <p:cNvSpPr/>
            <p:nvPr/>
          </p:nvSpPr>
          <p:spPr>
            <a:xfrm>
              <a:off x="2351421" y="2729818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86062" rIns="86062" bIns="514925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/>
                <a:t>Words related to hobbies</a:t>
              </a:r>
            </a:p>
          </p:txBody>
        </p:sp>
        <p:sp>
          <p:nvSpPr>
            <p:cNvPr id="20" name="Shape 19">
              <a:extLst>
                <a:ext uri="{FF2B5EF4-FFF2-40B4-BE49-F238E27FC236}">
                  <a16:creationId xmlns:a16="http://schemas.microsoft.com/office/drawing/2014/main" id="{55057949-2555-4291-92B2-DCB98A7C4E81}"/>
                </a:ext>
              </a:extLst>
            </p:cNvPr>
            <p:cNvSpPr/>
            <p:nvPr/>
          </p:nvSpPr>
          <p:spPr>
            <a:xfrm>
              <a:off x="3743102" y="3307219"/>
              <a:ext cx="2527163" cy="2527163"/>
            </a:xfrm>
            <a:prstGeom prst="leftCircularArrow">
              <a:avLst>
                <a:gd name="adj1" fmla="val 2570"/>
                <a:gd name="adj2" fmla="val 311923"/>
                <a:gd name="adj3" fmla="val 2087433"/>
                <a:gd name="adj4" fmla="val 9024489"/>
                <a:gd name="adj5" fmla="val 2998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00C9CBB-2E49-499E-B3FC-28BA41BD4CD6}"/>
                </a:ext>
              </a:extLst>
            </p:cNvPr>
            <p:cNvSpPr/>
            <p:nvPr/>
          </p:nvSpPr>
          <p:spPr>
            <a:xfrm>
              <a:off x="2890644" y="4302314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/>
                <a:t>Vocabulary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2500D97-02AD-437C-801A-9F01D47C6509}"/>
                </a:ext>
              </a:extLst>
            </p:cNvPr>
            <p:cNvSpPr/>
            <p:nvPr/>
          </p:nvSpPr>
          <p:spPr>
            <a:xfrm>
              <a:off x="5356767" y="2729818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514925" rIns="86062" bIns="86062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/>
                <a:t>The Present Simple Tense</a:t>
              </a:r>
            </a:p>
          </p:txBody>
        </p:sp>
        <p:sp>
          <p:nvSpPr>
            <p:cNvPr id="23" name="Arrow: Circular 22">
              <a:extLst>
                <a:ext uri="{FF2B5EF4-FFF2-40B4-BE49-F238E27FC236}">
                  <a16:creationId xmlns:a16="http://schemas.microsoft.com/office/drawing/2014/main" id="{E22B67E7-47DA-4044-8AF4-4CD266CC489F}"/>
                </a:ext>
              </a:extLst>
            </p:cNvPr>
            <p:cNvSpPr/>
            <p:nvPr/>
          </p:nvSpPr>
          <p:spPr>
            <a:xfrm>
              <a:off x="6728228" y="1548141"/>
              <a:ext cx="2837216" cy="2837216"/>
            </a:xfrm>
            <a:prstGeom prst="circularArrow">
              <a:avLst>
                <a:gd name="adj1" fmla="val 2289"/>
                <a:gd name="adj2" fmla="val 276036"/>
                <a:gd name="adj3" fmla="val 19548453"/>
                <a:gd name="adj4" fmla="val 12575511"/>
                <a:gd name="adj5" fmla="val 2670"/>
              </a:avLst>
            </a:pr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3322C24-D016-4576-A398-D75E7D25DE90}"/>
                </a:ext>
              </a:extLst>
            </p:cNvPr>
            <p:cNvSpPr/>
            <p:nvPr/>
          </p:nvSpPr>
          <p:spPr>
            <a:xfrm>
              <a:off x="5895990" y="2300955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Grammar</a:t>
              </a: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B002809-EE29-49EE-BCB9-CEC9184E7256}"/>
                </a:ext>
              </a:extLst>
            </p:cNvPr>
            <p:cNvSpPr/>
            <p:nvPr/>
          </p:nvSpPr>
          <p:spPr>
            <a:xfrm>
              <a:off x="8362113" y="2729818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86062" rIns="86062" bIns="514925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/>
                <a:t>Hobby Posters</a:t>
              </a: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C6E7BBB-E014-40B6-A985-091EF0CDEEA1}"/>
                </a:ext>
              </a:extLst>
            </p:cNvPr>
            <p:cNvSpPr/>
            <p:nvPr/>
          </p:nvSpPr>
          <p:spPr>
            <a:xfrm>
              <a:off x="8901337" y="4302314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Project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0" y="-138112"/>
            <a:ext cx="12700000" cy="714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32000" y="381002"/>
            <a:ext cx="7924800" cy="1015651"/>
          </a:xfrm>
          <a:prstGeom prst="rect">
            <a:avLst/>
          </a:prstGeom>
          <a:noFill/>
        </p:spPr>
        <p:txBody>
          <a:bodyPr lIns="91427" tIns="45714" rIns="91427" bIns="45714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 homework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2456" y="2264328"/>
            <a:ext cx="10740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- Prepare for the next lesson: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</a:rPr>
              <a:t>- Prepare Unit 2:  Lesson 1: Getting started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383" y="3967316"/>
            <a:ext cx="4190493" cy="25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73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123+] Hình nền Powerpoint “ĐẸP NHỨC NÁCH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46"/>
            <a:ext cx="12192000" cy="688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735" y="278311"/>
            <a:ext cx="4224003" cy="21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362200"/>
            <a:ext cx="7823473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23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663" y="1594792"/>
            <a:ext cx="105156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989261" y="1838712"/>
            <a:ext cx="7541090" cy="635340"/>
          </a:xfrm>
          <a:prstGeom prst="roundRect">
            <a:avLst>
              <a:gd name="adj" fmla="val 42661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472" y="1472405"/>
            <a:ext cx="1344559" cy="12776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12865" y="1880419"/>
            <a:ext cx="695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LESSON 7: LOOKING BACK &amp; PROJECT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385" y="216463"/>
            <a:ext cx="999523" cy="8488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48524" y="267205"/>
            <a:ext cx="1949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53752" y="274009"/>
            <a:ext cx="405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Myriad Pro" pitchFamily="34" charset="0"/>
              </a:rPr>
              <a:t>HOBBIES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20832" y="234274"/>
            <a:ext cx="932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54475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6887" y="1111365"/>
            <a:ext cx="10628517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appropriate hobbies.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5928" y="108157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713" y="9789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550363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 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CAAA2D-454C-4CD5-9113-059ED27D7E49}"/>
              </a:ext>
            </a:extLst>
          </p:cNvPr>
          <p:cNvSpPr txBox="1"/>
          <p:nvPr/>
        </p:nvSpPr>
        <p:spPr>
          <a:xfrm>
            <a:off x="288145" y="1686821"/>
            <a:ext cx="1183271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have a lot of coins from different countries. My hobby is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he loves judo and goes to the judo club every weekend. Her hobby is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He loves making models of small cars and planes. His hobby is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sister spends one hour in the garden every day. Her hobby is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400" i="0" dirty="0">
                <a:effectLst/>
                <a:latin typeface="ChronicaPro-Bold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inh is a good footballer. He plays football with his friends every day. </a:t>
            </a:r>
          </a:p>
          <a:p>
            <a:pPr>
              <a:lnSpc>
                <a:spcPct val="150000"/>
              </a:lnSpc>
            </a:pP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His hobby is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306529" y="5427406"/>
            <a:ext cx="4778477" cy="7964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FF0000"/>
                </a:solidFill>
              </a:rPr>
              <a:t>Game: </a:t>
            </a:r>
            <a:r>
              <a:rPr lang="en-US" sz="3600" b="1" dirty="0">
                <a:ln w="11430"/>
                <a:solidFill>
                  <a:srgbClr val="0000CC"/>
                </a:solidFill>
                <a:effectLst>
                  <a:glow rad="101600">
                    <a:srgbClr val="9F2936">
                      <a:lumMod val="60000"/>
                      <a:lumOff val="40000"/>
                      <a:alpha val="60000"/>
                    </a:srgbClr>
                  </a:glow>
                </a:effectLst>
              </a:rPr>
              <a:t>Who’s faster?</a:t>
            </a:r>
            <a:r>
              <a:rPr lang="en-GB" sz="3600" dirty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54475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313" y="0"/>
            <a:ext cx="12228775" cy="6858000"/>
          </a:xfrm>
          <a:prstGeom prst="rect">
            <a:avLst/>
          </a:prstGeom>
        </p:spPr>
      </p:pic>
      <p:pic>
        <p:nvPicPr>
          <p:cNvPr id="3" name="Picture 5" descr="thugia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1219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Káº¿t quáº£ hÃ¬nh áº£nh cho tree pi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2" y="412956"/>
            <a:ext cx="7270001" cy="524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Káº¿t quáº£ hÃ¬nh áº£nh cho appl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2" y="3180219"/>
            <a:ext cx="1275338" cy="87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77168" y="5065713"/>
            <a:ext cx="863600" cy="519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endParaRPr lang="en-US" sz="3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584" y="3980339"/>
            <a:ext cx="1311287" cy="950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65" y="1335926"/>
            <a:ext cx="1423414" cy="94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732" y="1328073"/>
            <a:ext cx="1166916" cy="82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634" y="2743199"/>
            <a:ext cx="1089031" cy="90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70" y="914401"/>
            <a:ext cx="1022523" cy="83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Káº¿t quáº£ hÃ¬nh áº£nh cho bitten appl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5486" y="5949951"/>
            <a:ext cx="893233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3">
            <a:hlinkClick r:id="rId8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998811" y="3440589"/>
            <a:ext cx="756555" cy="53975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 </a:t>
            </a:r>
          </a:p>
        </p:txBody>
      </p:sp>
      <p:sp>
        <p:nvSpPr>
          <p:cNvPr id="17" name="AutoShape 3">
            <a:hlinkClick r:id="rId10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1166953" y="1515306"/>
            <a:ext cx="863600" cy="754063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 </a:t>
            </a:r>
          </a:p>
        </p:txBody>
      </p:sp>
      <p:sp>
        <p:nvSpPr>
          <p:cNvPr id="18" name="AutoShape 3">
            <a:hlinkClick r:id="rId11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2812540" y="1064418"/>
            <a:ext cx="958853" cy="538162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 </a:t>
            </a:r>
          </a:p>
        </p:txBody>
      </p:sp>
      <p:sp>
        <p:nvSpPr>
          <p:cNvPr id="20" name="AutoShape 3">
            <a:hlinkClick r:id="rId12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5914988" y="1604203"/>
            <a:ext cx="775157" cy="462746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6 </a:t>
            </a:r>
          </a:p>
        </p:txBody>
      </p:sp>
      <p:sp>
        <p:nvSpPr>
          <p:cNvPr id="21" name="AutoShape 3">
            <a:hlinkClick r:id="rId13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6827648" y="2958246"/>
            <a:ext cx="767773" cy="538163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7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950025" y="736520"/>
            <a:ext cx="4093851" cy="923318"/>
          </a:xfrm>
          <a:prstGeom prst="rect">
            <a:avLst/>
          </a:prstGeom>
          <a:noFill/>
        </p:spPr>
        <p:txBody>
          <a:bodyPr wrap="none" lIns="91427" tIns="45714" rIns="91427" bIns="45714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00CC"/>
                </a:solidFill>
                <a:effectLst>
                  <a:glow rad="101600">
                    <a:srgbClr val="9F2936">
                      <a:lumMod val="60000"/>
                      <a:lumOff val="40000"/>
                      <a:alpha val="60000"/>
                    </a:srgbClr>
                  </a:glow>
                </a:effectLst>
              </a:rPr>
              <a:t>Who’s faster?</a:t>
            </a:r>
          </a:p>
        </p:txBody>
      </p:sp>
      <p:sp>
        <p:nvSpPr>
          <p:cNvPr id="25" name="AutoShape 3">
            <a:hlinkClick r:id="rId14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1755366" y="4299157"/>
            <a:ext cx="775157" cy="462746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 </a:t>
            </a:r>
          </a:p>
        </p:txBody>
      </p:sp>
      <p:pic>
        <p:nvPicPr>
          <p:cNvPr id="22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464" y="1168683"/>
            <a:ext cx="1166916" cy="82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utoShape 3">
            <a:hlinkClick r:id="rId15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4388720" y="1444813"/>
            <a:ext cx="775157" cy="462746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 </a:t>
            </a:r>
          </a:p>
        </p:txBody>
      </p:sp>
      <p:sp>
        <p:nvSpPr>
          <p:cNvPr id="10" name="Right Arrow 9">
            <a:hlinkClick r:id="rId16" action="ppaction://hlinksldjump"/>
          </p:cNvPr>
          <p:cNvSpPr/>
          <p:nvPr/>
        </p:nvSpPr>
        <p:spPr>
          <a:xfrm>
            <a:off x="8480322" y="6247939"/>
            <a:ext cx="941031" cy="6100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6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0" grpId="0"/>
      <p:bldP spid="21" grpId="0"/>
      <p:bldP spid="23" grpId="0"/>
      <p:bldP spid="25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6887" y="1111365"/>
            <a:ext cx="10628517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appropriate hobbies.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5928" y="108157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713" y="9789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550363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 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CAAA2D-454C-4CD5-9113-059ED27D7E49}"/>
              </a:ext>
            </a:extLst>
          </p:cNvPr>
          <p:cNvSpPr txBox="1"/>
          <p:nvPr/>
        </p:nvSpPr>
        <p:spPr>
          <a:xfrm>
            <a:off x="288145" y="1701569"/>
            <a:ext cx="118327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 have a lot of coins from different countries. </a:t>
            </a:r>
          </a:p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My hobby is </a:t>
            </a:r>
            <a:r>
              <a:rPr lang="en-US" sz="3200" b="0" i="0" dirty="0">
                <a:solidFill>
                  <a:srgbClr val="949599"/>
                </a:solidFill>
                <a:effectLst/>
                <a:latin typeface="ChronicaPro-Book"/>
              </a:rPr>
              <a:t>______________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33E9F7-3BFF-45B1-BD3B-B47FB441E644}"/>
              </a:ext>
            </a:extLst>
          </p:cNvPr>
          <p:cNvSpPr txBox="1"/>
          <p:nvPr/>
        </p:nvSpPr>
        <p:spPr>
          <a:xfrm>
            <a:off x="2762088" y="2609509"/>
            <a:ext cx="31716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collecting coins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9453717" y="6312309"/>
            <a:ext cx="604684" cy="50144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7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6887" y="831153"/>
            <a:ext cx="10628517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appropriate hobbies.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5928" y="93409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713" y="83145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70134"/>
            <a:ext cx="451263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 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CAAA2D-454C-4CD5-9113-059ED27D7E49}"/>
              </a:ext>
            </a:extLst>
          </p:cNvPr>
          <p:cNvSpPr txBox="1"/>
          <p:nvPr/>
        </p:nvSpPr>
        <p:spPr>
          <a:xfrm>
            <a:off x="288145" y="1465601"/>
            <a:ext cx="118327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32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he loves judo and goes to the judo club every weekend. </a:t>
            </a:r>
          </a:p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Her hobby is </a:t>
            </a:r>
            <a:r>
              <a:rPr lang="en-US" sz="3200" b="0" i="0" dirty="0">
                <a:solidFill>
                  <a:srgbClr val="949599"/>
                </a:solidFill>
                <a:effectLst/>
                <a:latin typeface="ChronicaPro-Book"/>
              </a:rPr>
              <a:t>_________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1C04B3-8E1C-4380-9824-546B5867197C}"/>
              </a:ext>
            </a:extLst>
          </p:cNvPr>
          <p:cNvSpPr txBox="1"/>
          <p:nvPr/>
        </p:nvSpPr>
        <p:spPr>
          <a:xfrm>
            <a:off x="2743385" y="2319475"/>
            <a:ext cx="25742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doing judo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9453717" y="6312309"/>
            <a:ext cx="604684" cy="50144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7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4734232"/>
            <a:ext cx="2469323" cy="192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7600" y="626927"/>
            <a:ext cx="9682923" cy="1433923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tencil" pitchFamily="82" charset="0"/>
              </a:rPr>
              <a:t>LUCKY apple!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734232"/>
            <a:ext cx="2946400" cy="196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812" y="2286000"/>
            <a:ext cx="405580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00491" y="5632447"/>
            <a:ext cx="5238709" cy="523208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 GET 1 POINT</a:t>
            </a:r>
            <a:endParaRPr lang="en-GB" sz="28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8740058" y="6312308"/>
            <a:ext cx="604684" cy="50144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0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4734232"/>
            <a:ext cx="2469323" cy="192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7600" y="626927"/>
            <a:ext cx="9682923" cy="1433923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tencil" pitchFamily="82" charset="0"/>
              </a:rPr>
              <a:t>LUCKY apple!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734232"/>
            <a:ext cx="2946400" cy="196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812" y="2286000"/>
            <a:ext cx="405580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00491" y="5632447"/>
            <a:ext cx="5238709" cy="523208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 GET 1 POINT</a:t>
            </a:r>
            <a:endParaRPr lang="en-GB" sz="28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8740058" y="6356555"/>
            <a:ext cx="604684" cy="50144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5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3222</TotalTime>
  <Words>1003</Words>
  <Application>Microsoft Office PowerPoint</Application>
  <PresentationFormat>Widescreen</PresentationFormat>
  <Paragraphs>135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.VnArial Narrow</vt:lpstr>
      <vt:lpstr>.VnBahamasB</vt:lpstr>
      <vt:lpstr>.VnBlack</vt:lpstr>
      <vt:lpstr>Arial</vt:lpstr>
      <vt:lpstr>Calibri</vt:lpstr>
      <vt:lpstr>Calibri Light</vt:lpstr>
      <vt:lpstr>ChronicaPro-Bold</vt:lpstr>
      <vt:lpstr>ChronicaPro-Book</vt:lpstr>
      <vt:lpstr>Myriad Pro</vt:lpstr>
      <vt:lpstr>Stencil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senlonght@outlook.com</cp:lastModifiedBy>
  <cp:revision>194</cp:revision>
  <dcterms:created xsi:type="dcterms:W3CDTF">2020-12-09T02:04:09Z</dcterms:created>
  <dcterms:modified xsi:type="dcterms:W3CDTF">2022-08-26T12:46:32Z</dcterms:modified>
</cp:coreProperties>
</file>