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8"/>
  </p:notesMasterIdLst>
  <p:sldIdLst>
    <p:sldId id="271" r:id="rId5"/>
    <p:sldId id="287" r:id="rId6"/>
    <p:sldId id="258" r:id="rId7"/>
    <p:sldId id="282" r:id="rId8"/>
    <p:sldId id="263" r:id="rId9"/>
    <p:sldId id="264" r:id="rId10"/>
    <p:sldId id="265" r:id="rId11"/>
    <p:sldId id="266" r:id="rId12"/>
    <p:sldId id="268" r:id="rId13"/>
    <p:sldId id="288" r:id="rId14"/>
    <p:sldId id="289" r:id="rId15"/>
    <p:sldId id="270" r:id="rId16"/>
    <p:sldId id="290" r:id="rId17"/>
    <p:sldId id="284" r:id="rId18"/>
    <p:sldId id="272" r:id="rId19"/>
    <p:sldId id="260" r:id="rId20"/>
    <p:sldId id="277" r:id="rId21"/>
    <p:sldId id="278" r:id="rId22"/>
    <p:sldId id="279" r:id="rId23"/>
    <p:sldId id="286" r:id="rId24"/>
    <p:sldId id="267" r:id="rId25"/>
    <p:sldId id="285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D0B38F-06A4-4F56-AE26-8E058403910C}" v="3" dt="2022-01-06T09:26:09.0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36" d="100"/>
          <a:sy n="36" d="100"/>
        </p:scale>
        <p:origin x="-90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33 ?o Gia Phong" userId="S::19a4_dogiaphong@thcsdothiviethung.edu.vn::d447faa5-df22-4181-ba6b-55ef126acbf0" providerId="AD" clId="Web-{80D0B38F-06A4-4F56-AE26-8E058403910C}"/>
    <pc:docChg chg="modSld">
      <pc:chgData name="33 ?o Gia Phong" userId="S::19a4_dogiaphong@thcsdothiviethung.edu.vn::d447faa5-df22-4181-ba6b-55ef126acbf0" providerId="AD" clId="Web-{80D0B38F-06A4-4F56-AE26-8E058403910C}" dt="2022-01-06T09:26:09.050" v="2" actId="1076"/>
      <pc:docMkLst>
        <pc:docMk/>
      </pc:docMkLst>
      <pc:sldChg chg="modSp">
        <pc:chgData name="33 ?o Gia Phong" userId="S::19a4_dogiaphong@thcsdothiviethung.edu.vn::d447faa5-df22-4181-ba6b-55ef126acbf0" providerId="AD" clId="Web-{80D0B38F-06A4-4F56-AE26-8E058403910C}" dt="2022-01-06T09:26:09.050" v="2" actId="1076"/>
        <pc:sldMkLst>
          <pc:docMk/>
          <pc:sldMk cId="0" sldId="260"/>
        </pc:sldMkLst>
        <pc:spChg chg="mod">
          <ac:chgData name="33 ?o Gia Phong" userId="S::19a4_dogiaphong@thcsdothiviethung.edu.vn::d447faa5-df22-4181-ba6b-55ef126acbf0" providerId="AD" clId="Web-{80D0B38F-06A4-4F56-AE26-8E058403910C}" dt="2022-01-06T09:26:09.050" v="2" actId="1076"/>
          <ac:spMkLst>
            <pc:docMk/>
            <pc:sldMk cId="0" sldId="260"/>
            <ac:spMk id="2" creationId="{00000000-0000-0000-0000-000000000000}"/>
          </ac:spMkLst>
        </pc:spChg>
      </pc:sldChg>
      <pc:sldChg chg="modSp">
        <pc:chgData name="33 ?o Gia Phong" userId="S::19a4_dogiaphong@thcsdothiviethung.edu.vn::d447faa5-df22-4181-ba6b-55ef126acbf0" providerId="AD" clId="Web-{80D0B38F-06A4-4F56-AE26-8E058403910C}" dt="2022-01-06T08:23:26.812" v="1" actId="1076"/>
        <pc:sldMkLst>
          <pc:docMk/>
          <pc:sldMk cId="3631284696" sldId="271"/>
        </pc:sldMkLst>
        <pc:picChg chg="mod">
          <ac:chgData name="33 ?o Gia Phong" userId="S::19a4_dogiaphong@thcsdothiviethung.edu.vn::d447faa5-df22-4181-ba6b-55ef126acbf0" providerId="AD" clId="Web-{80D0B38F-06A4-4F56-AE26-8E058403910C}" dt="2022-01-06T08:23:26.812" v="1" actId="1076"/>
          <ac:picMkLst>
            <pc:docMk/>
            <pc:sldMk cId="3631284696" sldId="271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08346-8B8F-48D4-819B-BD7C8740B763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8E422-E1DD-434A-BC34-48A4FBBFEB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8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4D1B8-3002-47F5-9EA4-BC3980B8800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11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DE3F6B-FD3E-4982-8826-45F9AE3E7EF4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5695BF-5C35-4F55-B6C1-0494EC8F238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709"/>
            <a:ext cx="9144000" cy="3352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510"/>
            <a:ext cx="9143999" cy="347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28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7764" y="475520"/>
            <a:ext cx="2777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52800" y="58302"/>
            <a:ext cx="4790209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đúng đắn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1600" y="2010632"/>
            <a:ext cx="2514599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24400" y="2000782"/>
            <a:ext cx="44196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0500" y="937185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810000" y="937185"/>
            <a:ext cx="266700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5105400" y="66790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hape 62"/>
          <p:cNvCxnSpPr/>
          <p:nvPr/>
        </p:nvCxnSpPr>
        <p:spPr>
          <a:xfrm rot="10800000" flipV="1">
            <a:off x="2459184" y="1229571"/>
            <a:ext cx="1274617" cy="771211"/>
          </a:xfrm>
          <a:prstGeom prst="bentConnector3">
            <a:avLst>
              <a:gd name="adj1" fmla="val 9456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hape 67"/>
          <p:cNvCxnSpPr>
            <a:stCxn id="56" idx="3"/>
            <a:endCxn id="12" idx="0"/>
          </p:cNvCxnSpPr>
          <p:nvPr/>
        </p:nvCxnSpPr>
        <p:spPr>
          <a:xfrm>
            <a:off x="6477000" y="1229573"/>
            <a:ext cx="457200" cy="77120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352800" y="2819399"/>
            <a:ext cx="3886200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0" y="4606636"/>
            <a:ext cx="9906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219200" y="4627418"/>
            <a:ext cx="9144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Ủng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2376055" y="38100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429000" y="4620491"/>
            <a:ext cx="9144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362200" y="4606636"/>
            <a:ext cx="9144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52500" y="5929331"/>
            <a:ext cx="2895600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4" name="Straight Connector 83"/>
          <p:cNvCxnSpPr/>
          <p:nvPr/>
        </p:nvCxnSpPr>
        <p:spPr>
          <a:xfrm>
            <a:off x="599208" y="4301836"/>
            <a:ext cx="3276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3875808" y="4301836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2881745" y="4267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>
            <a:off x="1676400" y="4315691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606135" y="4301836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hape 106"/>
          <p:cNvCxnSpPr>
            <a:stCxn id="79" idx="2"/>
            <a:endCxn id="82" idx="3"/>
          </p:cNvCxnSpPr>
          <p:nvPr/>
        </p:nvCxnSpPr>
        <p:spPr>
          <a:xfrm rot="5400000">
            <a:off x="3558979" y="5863719"/>
            <a:ext cx="616343" cy="381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hape 108"/>
          <p:cNvCxnSpPr/>
          <p:nvPr/>
        </p:nvCxnSpPr>
        <p:spPr>
          <a:xfrm rot="16200000" flipH="1">
            <a:off x="331391" y="5631133"/>
            <a:ext cx="535633" cy="3810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1676400" y="5628994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2819400" y="5553816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0" y="28194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105400" y="4436338"/>
            <a:ext cx="180801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/>
              <a:t>Điều</a:t>
            </a:r>
            <a:r>
              <a:rPr lang="en-US" sz="2400" dirty="0"/>
              <a:t> </a:t>
            </a:r>
            <a:r>
              <a:rPr lang="en-US" sz="2400" dirty="0" err="1"/>
              <a:t>chỉnh</a:t>
            </a:r>
            <a:r>
              <a:rPr lang="en-US" sz="2400" dirty="0"/>
              <a:t> 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925291" y="5628994"/>
            <a:ext cx="8763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nghĩ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867400" y="5634756"/>
            <a:ext cx="9144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vi 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7429500" y="4436338"/>
            <a:ext cx="1066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/>
              <a:t>Không</a:t>
            </a:r>
            <a:endParaRPr lang="en-US" sz="2400" dirty="0"/>
          </a:p>
        </p:txBody>
      </p:sp>
      <p:sp>
        <p:nvSpPr>
          <p:cNvPr id="126" name="TextBox 125"/>
          <p:cNvSpPr txBox="1"/>
          <p:nvPr/>
        </p:nvSpPr>
        <p:spPr>
          <a:xfrm>
            <a:off x="6913418" y="5519594"/>
            <a:ext cx="1049482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Chấp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8153400" y="5524501"/>
            <a:ext cx="10287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9" name="Shape 128"/>
          <p:cNvCxnSpPr/>
          <p:nvPr/>
        </p:nvCxnSpPr>
        <p:spPr>
          <a:xfrm>
            <a:off x="2400300" y="3785174"/>
            <a:ext cx="5486400" cy="685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867400" y="38100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16" idx="2"/>
          </p:cNvCxnSpPr>
          <p:nvPr/>
        </p:nvCxnSpPr>
        <p:spPr>
          <a:xfrm flipH="1">
            <a:off x="5867401" y="4898003"/>
            <a:ext cx="142008" cy="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5562600" y="5177556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5562600" y="5177556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>
            <a:off x="6179127" y="5177556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hape 142"/>
          <p:cNvCxnSpPr/>
          <p:nvPr/>
        </p:nvCxnSpPr>
        <p:spPr>
          <a:xfrm rot="16200000" flipH="1">
            <a:off x="8267700" y="4914900"/>
            <a:ext cx="838200" cy="381000"/>
          </a:xfrm>
          <a:prstGeom prst="bentConnector3">
            <a:avLst>
              <a:gd name="adj1" fmla="val -706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hape 144"/>
          <p:cNvCxnSpPr>
            <a:stCxn id="125" idx="1"/>
          </p:cNvCxnSpPr>
          <p:nvPr/>
        </p:nvCxnSpPr>
        <p:spPr>
          <a:xfrm rot="10800000" flipV="1">
            <a:off x="7200900" y="4667170"/>
            <a:ext cx="228600" cy="83596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>
            <a:off x="5164282" y="3404174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0" y="0"/>
            <a:ext cx="32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>
              <a:spcBef>
                <a:spcPct val="50000"/>
              </a:spcBef>
            </a:pPr>
            <a:r>
              <a:rPr lang="en-US" altLang="zh-CN" b="1" dirty="0">
                <a:solidFill>
                  <a:srgbClr val="FF0000"/>
                </a:solidFill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II. </a:t>
            </a:r>
            <a:r>
              <a:rPr lang="en-US" altLang="zh-CN" b="1" dirty="0" err="1">
                <a:solidFill>
                  <a:srgbClr val="FF0000"/>
                </a:solidFill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NỘI</a:t>
            </a:r>
            <a:r>
              <a:rPr lang="en-US" altLang="zh-CN" b="1" dirty="0">
                <a:solidFill>
                  <a:srgbClr val="FF0000"/>
                </a:solidFill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DUNG </a:t>
            </a:r>
            <a:r>
              <a:rPr lang="en-US" altLang="zh-CN" b="1" dirty="0" err="1">
                <a:solidFill>
                  <a:srgbClr val="FF0000"/>
                </a:solidFill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BÀI</a:t>
            </a:r>
            <a:r>
              <a:rPr lang="en-US" altLang="zh-CN" b="1" dirty="0">
                <a:solidFill>
                  <a:srgbClr val="FF0000"/>
                </a:solidFill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b="1" dirty="0" err="1">
                <a:solidFill>
                  <a:srgbClr val="FF0000"/>
                </a:solidFill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HỌC</a:t>
            </a:r>
            <a:endParaRPr lang="zh-CN" altLang="en-US" b="1" dirty="0">
              <a:solidFill>
                <a:srgbClr val="FF0000"/>
              </a:solidFill>
              <a:latin typeface="Times New Roman" pitchFamily="18" charset="0"/>
              <a:ea typeface="宋体" panose="02010600030101010101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  <p:bldP spid="12" grpId="0" animBg="1"/>
      <p:bldP spid="32" grpId="0"/>
      <p:bldP spid="56" grpId="0" animBg="1"/>
      <p:bldP spid="69" grpId="0" animBg="1"/>
      <p:bldP spid="70" grpId="0" animBg="1"/>
      <p:bldP spid="71" grpId="0" animBg="1"/>
      <p:bldP spid="79" grpId="0" animBg="1"/>
      <p:bldP spid="81" grpId="0" animBg="1"/>
      <p:bldP spid="82" grpId="0" animBg="1"/>
      <p:bldP spid="113" grpId="0"/>
      <p:bldP spid="116" grpId="0" animBg="1"/>
      <p:bldP spid="117" grpId="0" animBg="1"/>
      <p:bldP spid="118" grpId="0" animBg="1"/>
      <p:bldP spid="125" grpId="0" animBg="1"/>
      <p:bldP spid="126" grpId="0" animBg="1"/>
      <p:bldP spid="1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/>
          <p:cNvSpPr txBox="1"/>
          <p:nvPr/>
        </p:nvSpPr>
        <p:spPr>
          <a:xfrm>
            <a:off x="3238500" y="1194375"/>
            <a:ext cx="2514600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10836" y="2909172"/>
            <a:ext cx="22098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743200" y="2894738"/>
            <a:ext cx="37338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0836" y="3810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36327" y="2894738"/>
            <a:ext cx="22860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1215736" y="2095500"/>
            <a:ext cx="6328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7543800" y="20955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502727" y="19812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250372" y="20955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Chuyện “phản biện” – Ông Giáo Làng – tvvn.org">
            <a:extLst>
              <a:ext uri="{FF2B5EF4-FFF2-40B4-BE49-F238E27FC236}">
                <a16:creationId xmlns:a16="http://schemas.microsoft.com/office/drawing/2014/main" id="{3D9D8436-5296-6841-B488-48BA91F5D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810000"/>
            <a:ext cx="2416107" cy="23053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Picture 5" descr="Văn hóa tranh luận phản biện - Posts | Facebook">
            <a:extLst>
              <a:ext uri="{FF2B5EF4-FFF2-40B4-BE49-F238E27FC236}">
                <a16:creationId xmlns:a16="http://schemas.microsoft.com/office/drawing/2014/main" id="{2DC7874D-B73F-EB44-8F48-DF71AFC03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3657600"/>
            <a:ext cx="2304256" cy="28703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708DA5C-62CE-FD41-9783-0BC20938FC0A}"/>
              </a:ext>
            </a:extLst>
          </p:cNvPr>
          <p:cNvSpPr/>
          <p:nvPr/>
        </p:nvSpPr>
        <p:spPr>
          <a:xfrm>
            <a:off x="3352800" y="4114800"/>
            <a:ext cx="2304256" cy="1981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9" grpId="0" animBg="1"/>
      <p:bldP spid="60" grpId="0" animBg="1"/>
      <p:bldP spid="61" grpId="0"/>
      <p:bldP spid="6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446" name="Picture 294" descr="anh dep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0807" name="Rectangle 183"/>
          <p:cNvSpPr>
            <a:spLocks noChangeArrowheads="1"/>
          </p:cNvSpPr>
          <p:nvPr/>
        </p:nvSpPr>
        <p:spPr bwMode="auto">
          <a:xfrm>
            <a:off x="879475" y="5537200"/>
            <a:ext cx="2333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/>
            <a:endParaRPr lang="en-US" altLang="en-US"/>
          </a:p>
        </p:txBody>
      </p:sp>
      <p:sp>
        <p:nvSpPr>
          <p:cNvPr id="1050809" name="Rectangle 185"/>
          <p:cNvSpPr>
            <a:spLocks noChangeArrowheads="1"/>
          </p:cNvSpPr>
          <p:nvPr/>
        </p:nvSpPr>
        <p:spPr bwMode="auto">
          <a:xfrm>
            <a:off x="808038" y="5321300"/>
            <a:ext cx="23336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/>
            <a:endParaRPr lang="en-US" altLang="en-US"/>
          </a:p>
        </p:txBody>
      </p:sp>
      <p:grpSp>
        <p:nvGrpSpPr>
          <p:cNvPr id="672" name="Group -352"/>
          <p:cNvGrpSpPr>
            <a:grpSpLocks/>
          </p:cNvGrpSpPr>
          <p:nvPr/>
        </p:nvGrpSpPr>
        <p:grpSpPr bwMode="auto">
          <a:xfrm>
            <a:off x="6718300" y="4160838"/>
            <a:ext cx="2425700" cy="2754312"/>
            <a:chOff x="4032" y="1728"/>
            <a:chExt cx="1656" cy="1735"/>
          </a:xfrm>
        </p:grpSpPr>
        <p:pic>
          <p:nvPicPr>
            <p:cNvPr id="2097448" name="Picture 296" descr="FAMIL02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" y="2246"/>
              <a:ext cx="1656" cy="1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0811" name="Rectangle 187"/>
            <p:cNvSpPr>
              <a:spLocks noChangeArrowheads="1"/>
            </p:cNvSpPr>
            <p:nvPr/>
          </p:nvSpPr>
          <p:spPr bwMode="auto">
            <a:xfrm>
              <a:off x="4368" y="1728"/>
              <a:ext cx="490" cy="1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eaLnBrk="0" hangingPunct="0">
                <a:defRPr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3E3FF"/>
                </a:buClr>
              </a:pPr>
              <a:r>
                <a:rPr lang="en-US" altLang="en-US" sz="11700">
                  <a:solidFill>
                    <a:srgbClr val="FFFFFF"/>
                  </a:solidFill>
                  <a:latin typeface="Times New Roman" panose="02020603050405020304" pitchFamily="18" charset="0"/>
                </a:rPr>
                <a:t>?</a:t>
              </a:r>
              <a:endParaRPr lang="en-US" altLang="en-US"/>
            </a:p>
          </p:txBody>
        </p:sp>
      </p:grpSp>
      <p:sp>
        <p:nvSpPr>
          <p:cNvPr id="1050813" name="AutoShape 189"/>
          <p:cNvSpPr>
            <a:spLocks/>
          </p:cNvSpPr>
          <p:nvPr/>
        </p:nvSpPr>
        <p:spPr bwMode="auto">
          <a:xfrm>
            <a:off x="581025" y="90488"/>
            <a:ext cx="7086600" cy="5410200"/>
          </a:xfrm>
          <a:prstGeom prst="cloudCallout">
            <a:avLst>
              <a:gd name="adj1" fmla="val 39898"/>
              <a:gd name="adj2" fmla="val 61884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E3E3FF"/>
              </a:buClr>
            </a:pPr>
            <a:endParaRPr lang="en-US" altLang="en-US"/>
          </a:p>
        </p:txBody>
      </p:sp>
      <p:sp>
        <p:nvSpPr>
          <p:cNvPr id="1050815" name="Rectangle 191"/>
          <p:cNvSpPr>
            <a:spLocks noChangeArrowheads="1"/>
          </p:cNvSpPr>
          <p:nvPr/>
        </p:nvSpPr>
        <p:spPr bwMode="auto">
          <a:xfrm>
            <a:off x="2043090" y="1317794"/>
            <a:ext cx="416247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Cho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tôn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trọng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lẽ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tôn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trọng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lẽ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?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5284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68580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0"/>
            <a:ext cx="4495800" cy="6858000"/>
          </a:xfrm>
        </p:spPr>
      </p:pic>
    </p:spTree>
    <p:extLst>
      <p:ext uri="{BB962C8B-B14F-4D97-AF65-F5344CB8AC3E}">
        <p14:creationId xmlns:p14="http://schemas.microsoft.com/office/powerpoint/2010/main" val="9023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7" y="304800"/>
            <a:ext cx="8991600" cy="1143000"/>
          </a:xfrm>
        </p:spPr>
        <p:txBody>
          <a:bodyPr>
            <a:noAutofit/>
          </a:bodyPr>
          <a:lstStyle/>
          <a:p>
            <a:pPr algn="l"/>
            <a:r>
              <a:rPr lang="en-US" sz="5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Trái với tôn trọng lẽ phải là gì?</a:t>
            </a:r>
            <a:endParaRPr lang="en-US" sz="5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487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Xuyên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tạc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bóp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méo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-Vu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khống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798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825" name="Rectangle 201"/>
          <p:cNvSpPr>
            <a:spLocks noChangeArrowheads="1"/>
          </p:cNvSpPr>
          <p:nvPr/>
        </p:nvSpPr>
        <p:spPr bwMode="auto">
          <a:xfrm>
            <a:off x="0" y="1268412"/>
            <a:ext cx="914399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altLang="en-US" sz="7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7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altLang="en-US" sz="7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7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7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7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7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7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7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5611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0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0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50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8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50" y="47460"/>
            <a:ext cx="8229600" cy="838200"/>
          </a:xfrm>
        </p:spPr>
        <p:txBody>
          <a:bodyPr>
            <a:normAutofit/>
          </a:bodyPr>
          <a:lstStyle/>
          <a:p>
            <a:r>
              <a:rPr lang="en-US" sz="360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TÔN TRỌNG LẼ PHẢI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762000"/>
            <a:ext cx="3505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II. NỘI DUNG BÀI HỌC: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29000" y="1981200"/>
            <a:ext cx="25146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Tôn</a:t>
            </a:r>
            <a:r>
              <a:rPr lang="en-US" sz="2400" b="1" dirty="0"/>
              <a:t> </a:t>
            </a:r>
            <a:r>
              <a:rPr lang="en-US" sz="2400" b="1" dirty="0" err="1"/>
              <a:t>trọng</a:t>
            </a:r>
            <a:r>
              <a:rPr lang="en-US" sz="2400" b="1" dirty="0"/>
              <a:t> </a:t>
            </a:r>
            <a:r>
              <a:rPr lang="en-US" sz="2400" b="1" dirty="0" err="1"/>
              <a:t>lẽ</a:t>
            </a:r>
            <a:r>
              <a:rPr lang="en-US" sz="2400" b="1" dirty="0"/>
              <a:t> </a:t>
            </a:r>
            <a:r>
              <a:rPr lang="en-US" sz="2400" b="1" dirty="0" err="1"/>
              <a:t>phải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0" y="3352800"/>
            <a:ext cx="19812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Mọi</a:t>
            </a:r>
            <a:r>
              <a:rPr lang="en-US" sz="2400" b="1" dirty="0"/>
              <a:t> </a:t>
            </a:r>
            <a:r>
              <a:rPr lang="en-US" sz="2400" b="1" dirty="0" err="1"/>
              <a:t>người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cách</a:t>
            </a:r>
            <a:r>
              <a:rPr lang="en-US" sz="2400" b="1" dirty="0"/>
              <a:t> </a:t>
            </a:r>
            <a:r>
              <a:rPr lang="en-US" sz="2400" b="1" dirty="0" err="1"/>
              <a:t>ứng</a:t>
            </a:r>
            <a:r>
              <a:rPr lang="en-US" sz="2400" b="1" dirty="0"/>
              <a:t> </a:t>
            </a:r>
            <a:r>
              <a:rPr lang="en-US" sz="2400" b="1" dirty="0" err="1"/>
              <a:t>xử</a:t>
            </a:r>
            <a:r>
              <a:rPr lang="en-US" sz="2400" b="1" dirty="0"/>
              <a:t> </a:t>
            </a:r>
            <a:r>
              <a:rPr lang="en-US" sz="2400" b="1" dirty="0" err="1"/>
              <a:t>phù</a:t>
            </a:r>
            <a:r>
              <a:rPr lang="en-US" sz="2400" b="1" dirty="0"/>
              <a:t> </a:t>
            </a:r>
            <a:r>
              <a:rPr lang="en-US" sz="2400" b="1" dirty="0" err="1"/>
              <a:t>hợp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352800" y="3352800"/>
            <a:ext cx="20574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Làm</a:t>
            </a:r>
            <a:r>
              <a:rPr lang="en-US" sz="2400" b="1" dirty="0"/>
              <a:t> </a:t>
            </a:r>
            <a:r>
              <a:rPr lang="en-US" sz="2400" b="1" dirty="0" err="1"/>
              <a:t>lành</a:t>
            </a:r>
            <a:r>
              <a:rPr lang="en-US" sz="2400" b="1" dirty="0"/>
              <a:t> </a:t>
            </a:r>
            <a:r>
              <a:rPr lang="en-US" sz="2400" b="1" dirty="0" err="1"/>
              <a:t>mạnh</a:t>
            </a:r>
            <a:r>
              <a:rPr lang="en-US" sz="2400" b="1" dirty="0"/>
              <a:t> </a:t>
            </a:r>
            <a:r>
              <a:rPr lang="en-US" sz="2400" b="1" dirty="0" err="1"/>
              <a:t>các</a:t>
            </a:r>
            <a:r>
              <a:rPr lang="en-US" sz="2400" b="1" dirty="0"/>
              <a:t> </a:t>
            </a:r>
            <a:r>
              <a:rPr lang="en-US" sz="2400" b="1" dirty="0" err="1"/>
              <a:t>mối</a:t>
            </a:r>
            <a:r>
              <a:rPr lang="en-US" sz="2400" b="1" dirty="0"/>
              <a:t> </a:t>
            </a:r>
            <a:r>
              <a:rPr lang="en-US" sz="2400" b="1" dirty="0" err="1"/>
              <a:t>quan</a:t>
            </a:r>
            <a:r>
              <a:rPr lang="en-US" sz="2400" b="1" dirty="0"/>
              <a:t> </a:t>
            </a:r>
            <a:r>
              <a:rPr lang="en-US" sz="2400" b="1" dirty="0" err="1"/>
              <a:t>hệ</a:t>
            </a:r>
            <a:r>
              <a:rPr lang="en-US" sz="2400" b="1" dirty="0"/>
              <a:t> </a:t>
            </a:r>
            <a:r>
              <a:rPr lang="en-US" sz="2400" b="1" dirty="0" err="1"/>
              <a:t>xã</a:t>
            </a:r>
            <a:r>
              <a:rPr lang="en-US" sz="2400" b="1" dirty="0"/>
              <a:t> </a:t>
            </a:r>
            <a:r>
              <a:rPr lang="en-US" sz="2400" b="1" dirty="0" err="1"/>
              <a:t>hội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57200" y="1375037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3. Ý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72200" y="3352800"/>
            <a:ext cx="18288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Thúc</a:t>
            </a:r>
            <a:r>
              <a:rPr lang="en-US" sz="2400" b="1" dirty="0"/>
              <a:t> </a:t>
            </a:r>
            <a:r>
              <a:rPr lang="en-US" sz="2400" b="1" dirty="0" err="1"/>
              <a:t>đẩy</a:t>
            </a:r>
            <a:r>
              <a:rPr lang="en-US" sz="2400" b="1" dirty="0"/>
              <a:t> </a:t>
            </a:r>
            <a:r>
              <a:rPr lang="en-US" sz="2400" b="1" dirty="0" err="1"/>
              <a:t>xã</a:t>
            </a:r>
            <a:r>
              <a:rPr lang="en-US" sz="2400" b="1" dirty="0"/>
              <a:t> </a:t>
            </a:r>
            <a:r>
              <a:rPr lang="en-US" sz="2400" b="1" dirty="0" err="1"/>
              <a:t>hội</a:t>
            </a:r>
            <a:r>
              <a:rPr lang="en-US" sz="2400" b="1" dirty="0"/>
              <a:t> </a:t>
            </a:r>
            <a:r>
              <a:rPr lang="en-US" sz="2400" b="1" dirty="0" err="1"/>
              <a:t>ổn</a:t>
            </a:r>
            <a:r>
              <a:rPr lang="en-US" sz="2400" b="1" dirty="0"/>
              <a:t> </a:t>
            </a:r>
            <a:r>
              <a:rPr lang="en-US" sz="2400" b="1" dirty="0" err="1"/>
              <a:t>định</a:t>
            </a:r>
            <a:r>
              <a:rPr lang="en-US" sz="2400" b="1" dirty="0"/>
              <a:t> </a:t>
            </a:r>
            <a:r>
              <a:rPr lang="en-US" sz="2400" b="1" dirty="0" err="1"/>
              <a:t>và</a:t>
            </a:r>
            <a:r>
              <a:rPr lang="en-US" sz="2400" b="1" dirty="0"/>
              <a:t> </a:t>
            </a:r>
            <a:r>
              <a:rPr lang="en-US" sz="2400" b="1" dirty="0" err="1"/>
              <a:t>phát</a:t>
            </a:r>
            <a:r>
              <a:rPr lang="en-US" sz="2400" b="1" dirty="0"/>
              <a:t> </a:t>
            </a:r>
            <a:r>
              <a:rPr lang="en-US" sz="2400" b="1" dirty="0" err="1"/>
              <a:t>triển</a:t>
            </a:r>
            <a:endParaRPr lang="en-US" sz="2400" b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1600200" y="2667000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705600" y="26670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495800" y="24384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1600200" y="26670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 txBox="1">
            <a:spLocks/>
          </p:cNvSpPr>
          <p:nvPr/>
        </p:nvSpPr>
        <p:spPr>
          <a:xfrm>
            <a:off x="152400" y="2246126"/>
            <a:ext cx="8458200" cy="2620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latin typeface="Times New Roman" pitchFamily="18" charset="0"/>
                <a:ea typeface="+mj-ea"/>
                <a:cs typeface="Times New Roman" pitchFamily="18" charset="0"/>
              </a:rPr>
              <a:t>Câu hỏi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?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ý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kiến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rằng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: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Lẽ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phải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thuộc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về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những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kẻ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mạnh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và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giàu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Em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đồng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ý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với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quan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niệm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này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không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?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Vì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sao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200" y="2212032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đắn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81400" y="2133600"/>
            <a:ext cx="25146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Tôn</a:t>
            </a:r>
            <a:r>
              <a:rPr lang="en-US" sz="2400" b="1" dirty="0"/>
              <a:t> </a:t>
            </a:r>
            <a:r>
              <a:rPr lang="en-US" sz="2400" b="1" dirty="0" err="1"/>
              <a:t>trọng</a:t>
            </a:r>
            <a:r>
              <a:rPr lang="en-US" sz="2400" b="1" dirty="0"/>
              <a:t> </a:t>
            </a:r>
            <a:r>
              <a:rPr lang="en-US" sz="2400" b="1" dirty="0" err="1"/>
              <a:t>lẽ</a:t>
            </a:r>
            <a:r>
              <a:rPr lang="en-US" sz="2400" b="1" dirty="0"/>
              <a:t> </a:t>
            </a:r>
            <a:r>
              <a:rPr lang="en-US" sz="2400" b="1" dirty="0" err="1"/>
              <a:t>phải</a:t>
            </a:r>
            <a:endParaRPr lang="en-US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914400" y="3505200"/>
            <a:ext cx="19812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05200" y="3505200"/>
            <a:ext cx="20574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24600" y="3505200"/>
            <a:ext cx="18288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triển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752600" y="2819400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858000" y="2819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648200" y="25908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752600" y="2819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32" grpId="0"/>
      <p:bldP spid="31" grpId="0" animBg="1"/>
      <p:bldP spid="31" grpId="1" animBg="1"/>
      <p:bldP spid="23" grpId="0"/>
      <p:bldP spid="23" grpId="1"/>
      <p:bldP spid="24" grpId="0"/>
      <p:bldP spid="24" grpId="1"/>
      <p:bldP spid="25" grpId="0" animBg="1"/>
      <p:bldP spid="26" grpId="0" animBg="1"/>
      <p:bldP spid="27" grpId="0" animBg="1"/>
      <p:bldP spid="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229600" cy="792162"/>
          </a:xfrm>
        </p:spPr>
        <p:txBody>
          <a:bodyPr>
            <a:noAutofit/>
          </a:bodyPr>
          <a:lstStyle/>
          <a:p>
            <a:pPr algn="l"/>
            <a:b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LUYỆN TẬP</a:t>
            </a:r>
            <a:br>
              <a:rPr lang="en-US" altLang="en-US" sz="4000" b="1" dirty="0"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0836" y="731837"/>
            <a:ext cx="8763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24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04800" y="22098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38200" y="2209800"/>
            <a:ext cx="800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4800" y="32766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8200" y="3276600"/>
            <a:ext cx="800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04800" y="4275138"/>
            <a:ext cx="685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9600" y="4198938"/>
            <a:ext cx="8001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04800" y="5481638"/>
            <a:ext cx="68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d)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85800" y="5481638"/>
            <a:ext cx="815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Oval 14"/>
          <p:cNvSpPr/>
          <p:nvPr/>
        </p:nvSpPr>
        <p:spPr>
          <a:xfrm>
            <a:off x="0" y="4191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276600" y="2743200"/>
            <a:ext cx="342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Bảo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chấp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276600" y="3810000"/>
            <a:ext cx="441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kiến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276600" y="5029200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tôn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trọng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phải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657600" y="601980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Thiếu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tự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tin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6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10" grpId="0"/>
      <p:bldP spid="12" grpId="0"/>
      <p:bldP spid="15" grpId="0" animBg="1"/>
      <p:bldP spid="16" grpId="0"/>
      <p:bldP spid="17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636" y="194973"/>
            <a:ext cx="876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1489867"/>
            <a:ext cx="68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09600" y="1305718"/>
            <a:ext cx="8001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4800" y="3424238"/>
            <a:ext cx="68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8200" y="3424238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04800" y="4503738"/>
            <a:ext cx="68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9600" y="4427538"/>
            <a:ext cx="8001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Oval 14"/>
          <p:cNvSpPr/>
          <p:nvPr/>
        </p:nvSpPr>
        <p:spPr>
          <a:xfrm>
            <a:off x="31173" y="4542413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c)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85800" y="2424500"/>
            <a:ext cx="7467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che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lỗi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lầm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dũng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hèn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14400" y="3957638"/>
            <a:ext cx="6781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Vụ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lợi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lòng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33400" y="5562600"/>
            <a:ext cx="807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tôn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trọng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lẽ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phải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trọng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yêu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giúp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đỡ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72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2" grpId="0"/>
      <p:bldP spid="15" grpId="0" animBg="1"/>
      <p:bldP spid="16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152400" y="152400"/>
            <a:ext cx="876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3: Theo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304800" y="16002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12292" name="TextBox 7"/>
          <p:cNvSpPr txBox="1">
            <a:spLocks noChangeArrowheads="1"/>
          </p:cNvSpPr>
          <p:nvPr/>
        </p:nvSpPr>
        <p:spPr bwMode="auto">
          <a:xfrm>
            <a:off x="1011382" y="1292572"/>
            <a:ext cx="807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3" name="TextBox 8"/>
          <p:cNvSpPr txBox="1">
            <a:spLocks noChangeArrowheads="1"/>
          </p:cNvSpPr>
          <p:nvPr/>
        </p:nvSpPr>
        <p:spPr bwMode="auto">
          <a:xfrm>
            <a:off x="55418" y="2205037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2294" name="TextBox 9"/>
          <p:cNvSpPr txBox="1">
            <a:spLocks noChangeArrowheads="1"/>
          </p:cNvSpPr>
          <p:nvPr/>
        </p:nvSpPr>
        <p:spPr bwMode="auto">
          <a:xfrm>
            <a:off x="990600" y="2209800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5" name="TextBox 10"/>
          <p:cNvSpPr txBox="1">
            <a:spLocks noChangeArrowheads="1"/>
          </p:cNvSpPr>
          <p:nvPr/>
        </p:nvSpPr>
        <p:spPr bwMode="auto">
          <a:xfrm>
            <a:off x="228600" y="26670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2296" name="TextBox 11"/>
          <p:cNvSpPr txBox="1">
            <a:spLocks noChangeArrowheads="1"/>
          </p:cNvSpPr>
          <p:nvPr/>
        </p:nvSpPr>
        <p:spPr bwMode="auto">
          <a:xfrm>
            <a:off x="879764" y="2893436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7" name="TextBox 12"/>
          <p:cNvSpPr txBox="1">
            <a:spLocks noChangeArrowheads="1"/>
          </p:cNvSpPr>
          <p:nvPr/>
        </p:nvSpPr>
        <p:spPr bwMode="auto">
          <a:xfrm>
            <a:off x="10391" y="446911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đ)</a:t>
            </a:r>
          </a:p>
        </p:txBody>
      </p:sp>
      <p:sp>
        <p:nvSpPr>
          <p:cNvPr id="12298" name="TextBox 13"/>
          <p:cNvSpPr txBox="1">
            <a:spLocks noChangeArrowheads="1"/>
          </p:cNvSpPr>
          <p:nvPr/>
        </p:nvSpPr>
        <p:spPr bwMode="auto">
          <a:xfrm>
            <a:off x="696191" y="4392464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9" name="TextBox 19"/>
          <p:cNvSpPr txBox="1">
            <a:spLocks noChangeArrowheads="1"/>
          </p:cNvSpPr>
          <p:nvPr/>
        </p:nvSpPr>
        <p:spPr bwMode="auto">
          <a:xfrm>
            <a:off x="55418" y="3489627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d)</a:t>
            </a:r>
          </a:p>
        </p:txBody>
      </p:sp>
      <p:sp>
        <p:nvSpPr>
          <p:cNvPr id="12300" name="TextBox 20"/>
          <p:cNvSpPr txBox="1">
            <a:spLocks noChangeArrowheads="1"/>
          </p:cNvSpPr>
          <p:nvPr/>
        </p:nvSpPr>
        <p:spPr bwMode="auto">
          <a:xfrm>
            <a:off x="838200" y="3472945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301" name="TextBox 21"/>
          <p:cNvSpPr txBox="1">
            <a:spLocks noChangeArrowheads="1"/>
          </p:cNvSpPr>
          <p:nvPr/>
        </p:nvSpPr>
        <p:spPr bwMode="auto">
          <a:xfrm>
            <a:off x="0" y="5936673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e)</a:t>
            </a:r>
          </a:p>
        </p:txBody>
      </p:sp>
      <p:sp>
        <p:nvSpPr>
          <p:cNvPr id="12302" name="TextBox 22"/>
          <p:cNvSpPr txBox="1">
            <a:spLocks noChangeArrowheads="1"/>
          </p:cNvSpPr>
          <p:nvPr/>
        </p:nvSpPr>
        <p:spPr bwMode="auto">
          <a:xfrm>
            <a:off x="858982" y="5521541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Oval 16"/>
          <p:cNvSpPr/>
          <p:nvPr/>
        </p:nvSpPr>
        <p:spPr>
          <a:xfrm>
            <a:off x="-27709" y="1524000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a)</a:t>
            </a:r>
          </a:p>
        </p:txBody>
      </p:sp>
      <p:sp>
        <p:nvSpPr>
          <p:cNvPr id="18" name="Oval 17"/>
          <p:cNvSpPr/>
          <p:nvPr/>
        </p:nvSpPr>
        <p:spPr>
          <a:xfrm>
            <a:off x="10391" y="2824163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c)</a:t>
            </a:r>
          </a:p>
        </p:txBody>
      </p:sp>
      <p:sp>
        <p:nvSpPr>
          <p:cNvPr id="24" name="Oval 23"/>
          <p:cNvSpPr/>
          <p:nvPr/>
        </p:nvSpPr>
        <p:spPr>
          <a:xfrm>
            <a:off x="17318" y="5791200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e)</a:t>
            </a:r>
          </a:p>
        </p:txBody>
      </p:sp>
    </p:spTree>
    <p:extLst>
      <p:ext uri="{BB962C8B-B14F-4D97-AF65-F5344CB8AC3E}">
        <p14:creationId xmlns:p14="http://schemas.microsoft.com/office/powerpoint/2010/main" val="12708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91440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13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95400"/>
            <a:ext cx="8991600" cy="1143000"/>
          </a:xfrm>
        </p:spPr>
        <p:txBody>
          <a:bodyPr>
            <a:noAutofit/>
          </a:bodyPr>
          <a:lstStyle/>
          <a:p>
            <a:pPr algn="l"/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nay,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quay cop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6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4038600"/>
            <a:ext cx="9144000" cy="2163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800">
                <a:latin typeface="Times New Roman" pitchFamily="18" charset="0"/>
                <a:cs typeface="Times New Roman" pitchFamily="18" charset="0"/>
              </a:rPr>
              <a:t>+Theo em, vì sao như vậy? Hãy cho biết ý kiến của mình?</a:t>
            </a:r>
          </a:p>
          <a:p>
            <a:pPr>
              <a:buNone/>
            </a:pPr>
            <a:r>
              <a:rPr lang="en-US" sz="4800">
                <a:latin typeface="Times New Roman" pitchFamily="18" charset="0"/>
                <a:cs typeface="Times New Roman" pitchFamily="18" charset="0"/>
              </a:rPr>
              <a:t>+ Đưa ra nguyên nhân và giải pháp.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02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0782" y="685800"/>
            <a:ext cx="9144000" cy="4906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Có hai học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vặt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bừa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b="1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hỏi: 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?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304800" y="2209800"/>
            <a:ext cx="88392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5400" b="1" i="1" dirty="0">
                <a:cs typeface="Times New Roman" pitchFamily="18" charset="0"/>
              </a:rPr>
              <a:t>-</a:t>
            </a:r>
            <a:r>
              <a:rPr lang="en-US" sz="5400" b="1" i="1" dirty="0" err="1">
                <a:cs typeface="Times New Roman" pitchFamily="18" charset="0"/>
              </a:rPr>
              <a:t>Vàng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thật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không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sợ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lửa</a:t>
            </a:r>
            <a:r>
              <a:rPr lang="en-US" sz="5400" b="1" i="1" dirty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5400" b="1" i="1" dirty="0">
                <a:cs typeface="Times New Roman" pitchFamily="18" charset="0"/>
              </a:rPr>
              <a:t>-</a:t>
            </a:r>
            <a:r>
              <a:rPr lang="en-US" sz="5400" b="1" i="1" dirty="0" err="1">
                <a:cs typeface="Times New Roman" pitchFamily="18" charset="0"/>
              </a:rPr>
              <a:t>Nói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phải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củ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cải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cũng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nghe</a:t>
            </a:r>
            <a:r>
              <a:rPr lang="en-US" sz="5400" b="1" i="1" dirty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5400" b="1" i="1" dirty="0">
                <a:cs typeface="Times New Roman" pitchFamily="18" charset="0"/>
              </a:rPr>
              <a:t>- </a:t>
            </a:r>
            <a:r>
              <a:rPr lang="en-US" sz="5400" b="1" i="1" dirty="0" err="1">
                <a:cs typeface="Times New Roman" pitchFamily="18" charset="0"/>
              </a:rPr>
              <a:t>Điều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gì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không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rõ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ràng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thì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không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nên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thừa</a:t>
            </a:r>
            <a:r>
              <a:rPr lang="en-US" sz="5400" b="1" i="1" dirty="0">
                <a:cs typeface="Times New Roman" pitchFamily="18" charset="0"/>
              </a:rPr>
              <a:t> </a:t>
            </a:r>
            <a:r>
              <a:rPr lang="en-US" sz="5400" b="1" i="1" dirty="0" err="1">
                <a:cs typeface="Times New Roman" pitchFamily="18" charset="0"/>
              </a:rPr>
              <a:t>nhận</a:t>
            </a:r>
            <a:r>
              <a:rPr lang="en-US" sz="5400" b="1" i="1" dirty="0"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457200"/>
            <a:ext cx="929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 dao, tục ngữ, danh ngôn</a:t>
            </a:r>
          </a:p>
        </p:txBody>
      </p:sp>
    </p:spTree>
    <p:extLst>
      <p:ext uri="{BB962C8B-B14F-4D97-AF65-F5344CB8AC3E}">
        <p14:creationId xmlns:p14="http://schemas.microsoft.com/office/powerpoint/2010/main" val="3783421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466" name="Picture 314" descr="Pictu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294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0901" name="Rectangle 277"/>
          <p:cNvSpPr>
            <a:spLocks noGrp="1" noChangeArrowheads="1"/>
          </p:cNvSpPr>
          <p:nvPr>
            <p:ph idx="1"/>
          </p:nvPr>
        </p:nvSpPr>
        <p:spPr>
          <a:xfrm>
            <a:off x="76201" y="152400"/>
            <a:ext cx="8915399" cy="762000"/>
          </a:xfrm>
          <a:ln/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Clr>
                <a:srgbClr val="FFFFFF"/>
              </a:buClr>
              <a:buFontTx/>
              <a:buNone/>
            </a:pPr>
            <a:r>
              <a:rPr lang="en-US" altLang="zh-C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DẶN DÒ</a:t>
            </a:r>
            <a:endParaRPr lang="zh-CN" altLang="zh-C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0903" name="Rectangle 279"/>
          <p:cNvSpPr>
            <a:spLocks noChangeArrowheads="1"/>
          </p:cNvSpPr>
          <p:nvPr/>
        </p:nvSpPr>
        <p:spPr bwMode="auto">
          <a:xfrm>
            <a:off x="76201" y="775855"/>
            <a:ext cx="5791199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  <a:buClr>
                <a:srgbClr val="FFFFFF"/>
              </a:buClr>
            </a:pPr>
            <a:r>
              <a:rPr lang="en-US" altLang="en-US" sz="3200" dirty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endParaRPr lang="en-US" altLang="en-US" sz="3200" dirty="0"/>
          </a:p>
        </p:txBody>
      </p:sp>
      <p:sp>
        <p:nvSpPr>
          <p:cNvPr id="1050905" name="Rectangle 281"/>
          <p:cNvSpPr>
            <a:spLocks noChangeArrowheads="1"/>
          </p:cNvSpPr>
          <p:nvPr/>
        </p:nvSpPr>
        <p:spPr bwMode="auto">
          <a:xfrm>
            <a:off x="76201" y="1409700"/>
            <a:ext cx="853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  <a:buClr>
                <a:srgbClr val="FFFFFF"/>
              </a:buClr>
            </a:pPr>
            <a:r>
              <a:rPr lang="en-US" altLang="en-US" sz="3200" dirty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tập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Sgk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  <p:sp>
        <p:nvSpPr>
          <p:cNvPr id="1050907" name="Rectangle 283"/>
          <p:cNvSpPr>
            <a:spLocks noChangeArrowheads="1"/>
          </p:cNvSpPr>
          <p:nvPr/>
        </p:nvSpPr>
        <p:spPr bwMode="auto">
          <a:xfrm>
            <a:off x="76201" y="2095500"/>
            <a:ext cx="9067800" cy="137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  <a:buClr>
                <a:srgbClr val="FFFFFF"/>
              </a:buClr>
            </a:pPr>
            <a:r>
              <a:rPr lang="en-US" altLang="en-US" sz="3200" dirty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Sưu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tầm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tục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ngữ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dao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danh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ngôn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nói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eaLnBrk="1" latinLnBrk="1" hangingPunct="1">
              <a:spcBef>
                <a:spcPct val="50000"/>
              </a:spcBef>
              <a:buClr>
                <a:srgbClr val="FFFFFF"/>
              </a:buClr>
            </a:pP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về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tôn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trọng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lẽ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phải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  <p:pic>
        <p:nvPicPr>
          <p:cNvPr id="2097468" name="Picture 316" descr="Asian li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03725"/>
            <a:ext cx="266700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" y="3445041"/>
            <a:ext cx="89534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Liêm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86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775" name="Rectangle 151"/>
          <p:cNvSpPr>
            <a:spLocks noChangeArrowheads="1"/>
          </p:cNvSpPr>
          <p:nvPr/>
        </p:nvSpPr>
        <p:spPr bwMode="auto">
          <a:xfrm>
            <a:off x="2209800" y="1905000"/>
            <a:ext cx="40005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</a:p>
          <a:p>
            <a:endParaRPr lang="en-US" altLang="en-US" sz="6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0777" name="Rectangle 153"/>
          <p:cNvSpPr>
            <a:spLocks noChangeArrowheads="1"/>
          </p:cNvSpPr>
          <p:nvPr/>
        </p:nvSpPr>
        <p:spPr bwMode="auto">
          <a:xfrm>
            <a:off x="20782" y="3124200"/>
            <a:ext cx="898683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 TRỌNG LẼ PHẢI</a:t>
            </a:r>
          </a:p>
        </p:txBody>
      </p:sp>
      <p:pic>
        <p:nvPicPr>
          <p:cNvPr id="2097420" name="Picture 268" descr="Asian lil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5168178"/>
            <a:ext cx="23622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81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507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50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50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7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943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Nguyễn Quang Bích (1832-1889)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91600" cy="5943600"/>
          </a:xfrm>
        </p:spPr>
      </p:pic>
    </p:spTree>
    <p:extLst>
      <p:ext uri="{BB962C8B-B14F-4D97-AF65-F5344CB8AC3E}">
        <p14:creationId xmlns:p14="http://schemas.microsoft.com/office/powerpoint/2010/main" val="2760561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36" y="2434963"/>
            <a:ext cx="90112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Những việc làm của viên tri huyện Thanh Ba với tên nhà giàu và người nông dân nghèo?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814" y="-707427"/>
            <a:ext cx="908138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Tx/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ĐẶT VẤN ĐỀ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SGK/Tr3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zh-CN" altLang="en-US" sz="3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zh-CN" altLang="en-US" sz="3200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636" y="3962400"/>
            <a:ext cx="90953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 Ăn hối lộ của tên nhà giàu.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 Ức hiếp dân nghèo.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Xử án không công minh, đổi “trắng” thành “đen”.</a:t>
            </a:r>
          </a:p>
        </p:txBody>
      </p:sp>
    </p:spTree>
    <p:extLst>
      <p:ext uri="{BB962C8B-B14F-4D97-AF65-F5344CB8AC3E}">
        <p14:creationId xmlns:p14="http://schemas.microsoft.com/office/powerpoint/2010/main" val="283171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224" y="37193"/>
            <a:ext cx="90112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Qua đó, em thấy hai anh em viên Tri huyện là những người như thế nào?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224" y="2133600"/>
            <a:ext cx="90112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Hai anh em viên Tri huyện là: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Những người vụ lợi, vì lợi ích cá nhân. 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+ Không theo lẽ phải mà còn dung túng, đồng lõa với việc làm sai trái.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+ Giải quyết công việc theo cảm tính, tình cảm...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36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uiExpan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26" y="30171"/>
            <a:ext cx="91370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Nêu những việc làm của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26" y="1447800"/>
            <a:ext cx="90608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hối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hiếp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Ba.</a:t>
            </a:r>
          </a:p>
        </p:txBody>
      </p:sp>
      <p:sp>
        <p:nvSpPr>
          <p:cNvPr id="4" name="Rectangle 3"/>
          <p:cNvSpPr/>
          <p:nvPr/>
        </p:nvSpPr>
        <p:spPr>
          <a:xfrm>
            <a:off x="6926" y="3276600"/>
            <a:ext cx="90608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 và n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hận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 ông? 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26" y="4572000"/>
            <a:ext cx="906087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tin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nể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lõa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điều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604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126"/>
            <a:ext cx="9067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2,3 SGK/Tr3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zh-CN" altLang="en-US" sz="32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708" y="584115"/>
            <a:ext cx="904009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Trong các cuộc tranh luận, có bạn đưa ra ý kiến nhưng bị các bạn khác phản đối. Nếu thấy ý kiến 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đúng, em sẽ xử sự như thế nào?</a:t>
            </a:r>
          </a:p>
          <a:p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209800"/>
            <a:ext cx="904009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cần ủng hộ, bảo vệ ý kiến của bạn bằng cách phân tích cho các bạn thấy những điểm mà em cho là đúng, là hợp lý.</a:t>
            </a:r>
          </a:p>
          <a:p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708" y="3867328"/>
            <a:ext cx="9040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27708" y="5010574"/>
            <a:ext cx="90400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copy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Và khuyên bạn  lần sau không nên làm như vậy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29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ng bóng Ý nghĩ: Hình đám mây 1">
            <a:extLst>
              <a:ext uri="{FF2B5EF4-FFF2-40B4-BE49-F238E27FC236}">
                <a16:creationId xmlns:a16="http://schemas.microsoft.com/office/drawing/2014/main" id="{545D7180-E132-C346-8C2D-492D657EF894}"/>
              </a:ext>
            </a:extLst>
          </p:cNvPr>
          <p:cNvSpPr/>
          <p:nvPr/>
        </p:nvSpPr>
        <p:spPr bwMode="auto">
          <a:xfrm>
            <a:off x="0" y="941349"/>
            <a:ext cx="9144000" cy="4591125"/>
          </a:xfrm>
          <a:prstGeom prst="cloud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73">
            <a:extLst>
              <a:ext uri="{FF2B5EF4-FFF2-40B4-BE49-F238E27FC236}">
                <a16:creationId xmlns:a16="http://schemas.microsoft.com/office/drawing/2014/main" id="{1D2A5091-DD26-D141-9ACD-213C4113BEBD}"/>
              </a:ext>
            </a:extLst>
          </p:cNvPr>
          <p:cNvSpPr>
            <a:spLocks/>
          </p:cNvSpPr>
          <p:nvPr/>
        </p:nvSpPr>
        <p:spPr bwMode="auto">
          <a:xfrm>
            <a:off x="1219200" y="1400175"/>
            <a:ext cx="7239000" cy="3785652"/>
          </a:xfrm>
          <a:prstGeom prst="rect">
            <a:avLst/>
          </a:prstGeom>
          <a:noFill/>
          <a:ln w="9525">
            <a:solidFill>
              <a:schemeClr val="accent3">
                <a:lumMod val="20000"/>
                <a:lumOff val="8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vi-VN" sz="4800" dirty="0">
                <a:latin typeface="Times New Roman" pitchFamily="18" charset="0"/>
                <a:cs typeface="Times New Roman" pitchFamily="18" charset="0"/>
              </a:rPr>
              <a:t>Qua nội dung đã phân tích,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4800" dirty="0">
                <a:latin typeface="Times New Roman" pitchFamily="18" charset="0"/>
                <a:cs typeface="Times New Roman" pitchFamily="18" charset="0"/>
              </a:rPr>
              <a:t>hế nào là lẽ phải?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dirty="0">
                <a:latin typeface="Times New Roman" pitchFamily="18" charset="0"/>
                <a:cs typeface="Times New Roman" pitchFamily="18" charset="0"/>
              </a:rPr>
              <a:t>Thế nào là tôn trọng lẽ phải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4800" dirty="0">
              <a:latin typeface="Times New Roman" pitchFamily="18" charset="0"/>
              <a:cs typeface="Times New Roman" pitchFamily="18" charset="0"/>
            </a:endParaRPr>
          </a:p>
          <a:p>
            <a:endParaRPr lang="vi-VN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1754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7739E2496A1344A84C66A66C385440B" ma:contentTypeVersion="8" ma:contentTypeDescription="Tạo tài liệu mới." ma:contentTypeScope="" ma:versionID="737053d729e559d2d9ab391ea49dff6e">
  <xsd:schema xmlns:xsd="http://www.w3.org/2001/XMLSchema" xmlns:xs="http://www.w3.org/2001/XMLSchema" xmlns:p="http://schemas.microsoft.com/office/2006/metadata/properties" xmlns:ns2="a7ab306f-c7f5-4985-ad84-f0ce67b4cb3d" targetNamespace="http://schemas.microsoft.com/office/2006/metadata/properties" ma:root="true" ma:fieldsID="4dc097d506e4dd1570c917d0802a4282" ns2:_="">
    <xsd:import namespace="a7ab306f-c7f5-4985-ad84-f0ce67b4cb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ab306f-c7f5-4985-ad84-f0ce67b4c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39210A-5985-4117-942D-9E4FE841DA7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CE4E91C-9B44-452B-8070-38A0A2A816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150A55-F7A9-498E-94E5-289E9AAF5A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ab306f-c7f5-4985-ad84-f0ce67b4cb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295</TotalTime>
  <Words>1329</Words>
  <Application>Microsoft Office PowerPoint</Application>
  <PresentationFormat>Trình chiếu Trên màn hình (4:3)</PresentationFormat>
  <Paragraphs>148</Paragraphs>
  <Slides>23</Slides>
  <Notes>1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23</vt:i4>
      </vt:variant>
    </vt:vector>
  </HeadingPairs>
  <TitlesOfParts>
    <vt:vector size="24" baseType="lpstr">
      <vt:lpstr>Flow</vt:lpstr>
      <vt:lpstr>Bản trình bày PowerPoint</vt:lpstr>
      <vt:lpstr>Bản trình bày PowerPoint</vt:lpstr>
      <vt:lpstr>Bản trình bày PowerPoint</vt:lpstr>
      <vt:lpstr>Nguyễn Quang Bích (1832-1889)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Trái với tôn trọng lẽ phải là gì?</vt:lpstr>
      <vt:lpstr>Bản trình bày PowerPoint</vt:lpstr>
      <vt:lpstr>Bài 1: TÔN TRỌNG LẼ PHẢI</vt:lpstr>
      <vt:lpstr> III. LUYỆN TẬP </vt:lpstr>
      <vt:lpstr>Bản trình bày PowerPoint</vt:lpstr>
      <vt:lpstr>Bản trình bày PowerPoint</vt:lpstr>
      <vt:lpstr>“Hiện nay, dù biết quay cop tài liệu trong giờ kiểm tra là sai trái nhưng có không ít học sinh vẫn thực hiện”</vt:lpstr>
      <vt:lpstr>Sắm vai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74</cp:revision>
  <dcterms:created xsi:type="dcterms:W3CDTF">2018-08-20T00:37:03Z</dcterms:created>
  <dcterms:modified xsi:type="dcterms:W3CDTF">2022-01-06T09:26:09Z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0x010100D7739E2496A1344A84C66A66C385440B</vt:lpwstr>
  </property>
</Properties>
</file>