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 id="2147483708" r:id="rId9"/>
  </p:sldMasterIdLst>
  <p:notesMasterIdLst>
    <p:notesMasterId r:id="rId38"/>
  </p:notesMasterIdLst>
  <p:sldIdLst>
    <p:sldId id="257" r:id="rId10"/>
    <p:sldId id="271" r:id="rId11"/>
    <p:sldId id="272" r:id="rId12"/>
    <p:sldId id="277" r:id="rId13"/>
    <p:sldId id="278" r:id="rId14"/>
    <p:sldId id="299"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6" r:id="rId28"/>
    <p:sldId id="295" r:id="rId29"/>
    <p:sldId id="292" r:id="rId30"/>
    <p:sldId id="260" r:id="rId31"/>
    <p:sldId id="302" r:id="rId32"/>
    <p:sldId id="303" r:id="rId33"/>
    <p:sldId id="304" r:id="rId34"/>
    <p:sldId id="305" r:id="rId35"/>
    <p:sldId id="306" r:id="rId36"/>
    <p:sldId id="30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FC89C-D6D5-4AD3-8964-49D78D81AD41}" type="doc">
      <dgm:prSet loTypeId="urn:microsoft.com/office/officeart/2005/8/layout/radial3" loCatId="cycle" qsTypeId="urn:microsoft.com/office/officeart/2005/8/quickstyle/3d2" qsCatId="3D" csTypeId="urn:microsoft.com/office/officeart/2005/8/colors/accent1_2" csCatId="accent1" phldr="1"/>
      <dgm:spPr/>
      <dgm:t>
        <a:bodyPr/>
        <a:lstStyle/>
        <a:p>
          <a:endParaRPr lang="en-US"/>
        </a:p>
      </dgm:t>
    </dgm:pt>
    <dgm:pt modelId="{E9FD4F7D-1968-4DB7-90FB-5AE6C66A8989}">
      <dgm:prSet phldrT="[Text]" custT="1"/>
      <dgm:spPr>
        <a:solidFill>
          <a:srgbClr val="FF0000"/>
        </a:solidFill>
      </dgm:spPr>
      <dgm:t>
        <a:bodyPr/>
        <a:lstStyle/>
        <a:p>
          <a:r>
            <a:rPr lang="en-US" sz="3200" dirty="0" smtClean="0">
              <a:latin typeface="Times New Roman" panose="02020603050405020304" pitchFamily="18" charset="0"/>
              <a:cs typeface="Times New Roman" panose="02020603050405020304" pitchFamily="18" charset="0"/>
            </a:rPr>
            <a:t>TỆ NẠN XÃ HỘI</a:t>
          </a:r>
          <a:endParaRPr lang="en-US" sz="3200" dirty="0">
            <a:latin typeface="Times New Roman" panose="02020603050405020304" pitchFamily="18" charset="0"/>
            <a:cs typeface="Times New Roman" panose="02020603050405020304" pitchFamily="18" charset="0"/>
          </a:endParaRPr>
        </a:p>
      </dgm:t>
    </dgm:pt>
    <dgm:pt modelId="{02B1FF38-9F2A-4D49-9135-A09B0368362D}" type="parTrans" cxnId="{B9F1D0C6-2626-4DE7-9257-1CC98862C019}">
      <dgm:prSet/>
      <dgm:spPr/>
      <dgm:t>
        <a:bodyPr/>
        <a:lstStyle/>
        <a:p>
          <a:endParaRPr lang="en-US"/>
        </a:p>
      </dgm:t>
    </dgm:pt>
    <dgm:pt modelId="{33342069-E6B5-41D3-8E3C-030130134AEB}" type="sibTrans" cxnId="{B9F1D0C6-2626-4DE7-9257-1CC98862C019}">
      <dgm:prSet/>
      <dgm:spPr/>
      <dgm:t>
        <a:bodyPr/>
        <a:lstStyle/>
        <a:p>
          <a:endParaRPr lang="en-US"/>
        </a:p>
      </dgm:t>
    </dgm:pt>
    <dgm:pt modelId="{C77BE73E-A83C-4E81-984D-EF45ACCC9D41}">
      <dgm:prSet phldrT="[Text]"/>
      <dgm:spPr>
        <a:solidFill>
          <a:schemeClr val="bg1"/>
        </a:solidFill>
      </dgm:spPr>
      <dgm:t>
        <a:bodyPr/>
        <a:lstStyle/>
        <a:p>
          <a:r>
            <a:rPr lang="en-US" b="1" dirty="0" smtClean="0"/>
            <a:t>ĐỊNH NGHĨA</a:t>
          </a:r>
          <a:endParaRPr lang="en-US" b="1" dirty="0"/>
        </a:p>
      </dgm:t>
    </dgm:pt>
    <dgm:pt modelId="{FAFC8BEB-F0F7-4FC4-AB67-A74F7DA7A79C}" type="parTrans" cxnId="{A5ADC741-65AC-4A6A-859F-BC00C5E1572E}">
      <dgm:prSet/>
      <dgm:spPr/>
      <dgm:t>
        <a:bodyPr/>
        <a:lstStyle/>
        <a:p>
          <a:endParaRPr lang="en-US"/>
        </a:p>
      </dgm:t>
    </dgm:pt>
    <dgm:pt modelId="{FB6B8E4D-B684-48D0-8BFC-E52AC7B4D701}" type="sibTrans" cxnId="{A5ADC741-65AC-4A6A-859F-BC00C5E1572E}">
      <dgm:prSet/>
      <dgm:spPr/>
      <dgm:t>
        <a:bodyPr/>
        <a:lstStyle/>
        <a:p>
          <a:endParaRPr lang="en-US"/>
        </a:p>
      </dgm:t>
    </dgm:pt>
    <dgm:pt modelId="{22C600A4-9240-4F10-991C-3259F68DEC5A}">
      <dgm:prSet phldrT="[Text]"/>
      <dgm:spPr>
        <a:solidFill>
          <a:srgbClr val="0070C0"/>
        </a:solidFill>
      </dgm:spPr>
      <dgm:t>
        <a:bodyPr/>
        <a:lstStyle/>
        <a:p>
          <a:r>
            <a:rPr lang="en-US" b="1" dirty="0" smtClean="0">
              <a:latin typeface="Times New Roman" panose="02020603050405020304" pitchFamily="18" charset="0"/>
              <a:cs typeface="Times New Roman" panose="02020603050405020304" pitchFamily="18" charset="0"/>
            </a:rPr>
            <a:t>CÁC LOẠI TNXH</a:t>
          </a:r>
          <a:endParaRPr lang="en-US" b="1" dirty="0">
            <a:latin typeface="Times New Roman" panose="02020603050405020304" pitchFamily="18" charset="0"/>
            <a:cs typeface="Times New Roman" panose="02020603050405020304" pitchFamily="18" charset="0"/>
          </a:endParaRPr>
        </a:p>
      </dgm:t>
    </dgm:pt>
    <dgm:pt modelId="{F5A1B30B-289D-43EE-9254-EB2E681A2419}" type="parTrans" cxnId="{0BE6B2F7-7516-4541-B48D-117B6AB03F41}">
      <dgm:prSet/>
      <dgm:spPr/>
      <dgm:t>
        <a:bodyPr/>
        <a:lstStyle/>
        <a:p>
          <a:endParaRPr lang="en-US"/>
        </a:p>
      </dgm:t>
    </dgm:pt>
    <dgm:pt modelId="{D56B4C38-D93B-40A0-844F-26F9DE8ADC83}" type="sibTrans" cxnId="{0BE6B2F7-7516-4541-B48D-117B6AB03F41}">
      <dgm:prSet/>
      <dgm:spPr/>
      <dgm:t>
        <a:bodyPr/>
        <a:lstStyle/>
        <a:p>
          <a:endParaRPr lang="en-US"/>
        </a:p>
      </dgm:t>
    </dgm:pt>
    <dgm:pt modelId="{30C0599F-9FD7-48F3-AAD9-254E946EF3BD}">
      <dgm:prSet phldrT="[Text]" custT="1"/>
      <dgm:spPr>
        <a:solidFill>
          <a:schemeClr val="accent4">
            <a:lumMod val="60000"/>
            <a:lumOff val="40000"/>
          </a:schemeClr>
        </a:solidFill>
      </dgm:spPr>
      <dgm:t>
        <a:bodyPr/>
        <a:lstStyle/>
        <a:p>
          <a:r>
            <a:rPr lang="en-US" sz="1800" b="1" dirty="0" smtClean="0">
              <a:solidFill>
                <a:srgbClr val="FF0000"/>
              </a:solidFill>
              <a:latin typeface="Times New Roman" panose="02020603050405020304" pitchFamily="18" charset="0"/>
              <a:cs typeface="Times New Roman" panose="02020603050405020304" pitchFamily="18" charset="0"/>
            </a:rPr>
            <a:t>NGUYÊN NHÂN</a:t>
          </a:r>
          <a:endParaRPr lang="en-US" sz="1800" b="1" dirty="0">
            <a:solidFill>
              <a:srgbClr val="FF0000"/>
            </a:solidFill>
            <a:latin typeface="Times New Roman" panose="02020603050405020304" pitchFamily="18" charset="0"/>
            <a:cs typeface="Times New Roman" panose="02020603050405020304" pitchFamily="18" charset="0"/>
          </a:endParaRPr>
        </a:p>
      </dgm:t>
    </dgm:pt>
    <dgm:pt modelId="{FA25B552-E06F-444C-A370-5AD3353D416E}" type="parTrans" cxnId="{F4CEAC0D-EA05-483F-BE8B-43D7BF82452E}">
      <dgm:prSet/>
      <dgm:spPr/>
      <dgm:t>
        <a:bodyPr/>
        <a:lstStyle/>
        <a:p>
          <a:endParaRPr lang="en-US"/>
        </a:p>
      </dgm:t>
    </dgm:pt>
    <dgm:pt modelId="{2BAF8DA1-79DC-4257-8D93-DC0EB1D0CE75}" type="sibTrans" cxnId="{F4CEAC0D-EA05-483F-BE8B-43D7BF82452E}">
      <dgm:prSet/>
      <dgm:spPr/>
      <dgm:t>
        <a:bodyPr/>
        <a:lstStyle/>
        <a:p>
          <a:endParaRPr lang="en-US"/>
        </a:p>
      </dgm:t>
    </dgm:pt>
    <dgm:pt modelId="{46801B52-B3D7-4DDE-92A0-80A2D9DD5766}">
      <dgm:prSet phldrT="[Text]" custT="1"/>
      <dgm:spPr>
        <a:solidFill>
          <a:srgbClr val="92D050"/>
        </a:solidFill>
      </dgm:spPr>
      <dgm:t>
        <a:bodyPr/>
        <a:lstStyle/>
        <a:p>
          <a:r>
            <a:rPr lang="en-US" sz="2400" b="1" dirty="0" smtClean="0">
              <a:solidFill>
                <a:schemeClr val="bg1"/>
              </a:solidFill>
              <a:latin typeface="Times New Roman" panose="02020603050405020304" pitchFamily="18" charset="0"/>
              <a:cs typeface="Times New Roman" panose="02020603050405020304" pitchFamily="18" charset="0"/>
            </a:rPr>
            <a:t>TÁC HẠI</a:t>
          </a:r>
          <a:endParaRPr lang="en-US" sz="2400" b="1" dirty="0">
            <a:solidFill>
              <a:schemeClr val="bg1"/>
            </a:solidFill>
            <a:latin typeface="Times New Roman" panose="02020603050405020304" pitchFamily="18" charset="0"/>
            <a:cs typeface="Times New Roman" panose="02020603050405020304" pitchFamily="18" charset="0"/>
          </a:endParaRPr>
        </a:p>
      </dgm:t>
    </dgm:pt>
    <dgm:pt modelId="{2AA875BB-C6C0-4253-BD8C-A880D25387B9}" type="parTrans" cxnId="{8957F7D9-890E-4353-AA1C-54A96B995A07}">
      <dgm:prSet/>
      <dgm:spPr/>
      <dgm:t>
        <a:bodyPr/>
        <a:lstStyle/>
        <a:p>
          <a:endParaRPr lang="en-US"/>
        </a:p>
      </dgm:t>
    </dgm:pt>
    <dgm:pt modelId="{73AB61F6-D935-45CA-AA8F-B50133797917}" type="sibTrans" cxnId="{8957F7D9-890E-4353-AA1C-54A96B995A07}">
      <dgm:prSet/>
      <dgm:spPr/>
      <dgm:t>
        <a:bodyPr/>
        <a:lstStyle/>
        <a:p>
          <a:endParaRPr lang="en-US"/>
        </a:p>
      </dgm:t>
    </dgm:pt>
    <dgm:pt modelId="{1941E0E9-929B-48D2-AEB1-BEEBC113AEC2}" type="pres">
      <dgm:prSet presAssocID="{A70FC89C-D6D5-4AD3-8964-49D78D81AD41}" presName="composite" presStyleCnt="0">
        <dgm:presLayoutVars>
          <dgm:chMax val="1"/>
          <dgm:dir/>
          <dgm:resizeHandles val="exact"/>
        </dgm:presLayoutVars>
      </dgm:prSet>
      <dgm:spPr/>
      <dgm:t>
        <a:bodyPr/>
        <a:lstStyle/>
        <a:p>
          <a:endParaRPr lang="en-US"/>
        </a:p>
      </dgm:t>
    </dgm:pt>
    <dgm:pt modelId="{4B79523B-0DC9-48D6-84EF-4AEAA46E663B}" type="pres">
      <dgm:prSet presAssocID="{A70FC89C-D6D5-4AD3-8964-49D78D81AD41}" presName="radial" presStyleCnt="0">
        <dgm:presLayoutVars>
          <dgm:animLvl val="ctr"/>
        </dgm:presLayoutVars>
      </dgm:prSet>
      <dgm:spPr/>
    </dgm:pt>
    <dgm:pt modelId="{65C692E6-C0DC-4484-AE75-96F04EEAFC03}" type="pres">
      <dgm:prSet presAssocID="{E9FD4F7D-1968-4DB7-90FB-5AE6C66A8989}" presName="centerShape" presStyleLbl="vennNode1" presStyleIdx="0" presStyleCnt="5" custLinFactNeighborX="-502" custLinFactNeighborY="630"/>
      <dgm:spPr/>
      <dgm:t>
        <a:bodyPr/>
        <a:lstStyle/>
        <a:p>
          <a:endParaRPr lang="en-US"/>
        </a:p>
      </dgm:t>
    </dgm:pt>
    <dgm:pt modelId="{86455BA6-BEF3-4A18-A115-6FE713D0D002}" type="pres">
      <dgm:prSet presAssocID="{C77BE73E-A83C-4E81-984D-EF45ACCC9D41}" presName="node" presStyleLbl="vennNode1" presStyleIdx="1" presStyleCnt="5" custRadScaleRad="94018" custRadScaleInc="-610">
        <dgm:presLayoutVars>
          <dgm:bulletEnabled val="1"/>
        </dgm:presLayoutVars>
      </dgm:prSet>
      <dgm:spPr/>
      <dgm:t>
        <a:bodyPr/>
        <a:lstStyle/>
        <a:p>
          <a:endParaRPr lang="en-US"/>
        </a:p>
      </dgm:t>
    </dgm:pt>
    <dgm:pt modelId="{ECD678D3-32C8-47DA-A191-AB59A85E0069}" type="pres">
      <dgm:prSet presAssocID="{22C600A4-9240-4F10-991C-3259F68DEC5A}" presName="node" presStyleLbl="vennNode1" presStyleIdx="2" presStyleCnt="5" custRadScaleRad="94301" custRadScaleInc="-240">
        <dgm:presLayoutVars>
          <dgm:bulletEnabled val="1"/>
        </dgm:presLayoutVars>
      </dgm:prSet>
      <dgm:spPr/>
      <dgm:t>
        <a:bodyPr/>
        <a:lstStyle/>
        <a:p>
          <a:endParaRPr lang="en-US"/>
        </a:p>
      </dgm:t>
    </dgm:pt>
    <dgm:pt modelId="{55A4C89C-D3D1-494A-B1A9-4990A130AC4D}" type="pres">
      <dgm:prSet presAssocID="{30C0599F-9FD7-48F3-AAD9-254E946EF3BD}" presName="node" presStyleLbl="vennNode1" presStyleIdx="3" presStyleCnt="5" custScaleX="125685" custRadScaleRad="89631" custRadScaleInc="-712">
        <dgm:presLayoutVars>
          <dgm:bulletEnabled val="1"/>
        </dgm:presLayoutVars>
      </dgm:prSet>
      <dgm:spPr/>
      <dgm:t>
        <a:bodyPr/>
        <a:lstStyle/>
        <a:p>
          <a:endParaRPr lang="en-US"/>
        </a:p>
      </dgm:t>
    </dgm:pt>
    <dgm:pt modelId="{3B6C7B34-9DB3-4158-9057-87AE632A4CD2}" type="pres">
      <dgm:prSet presAssocID="{46801B52-B3D7-4DDE-92A0-80A2D9DD5766}" presName="node" presStyleLbl="vennNode1" presStyleIdx="4" presStyleCnt="5" custScaleY="87123" custRadScaleRad="96947" custRadScaleInc="7896">
        <dgm:presLayoutVars>
          <dgm:bulletEnabled val="1"/>
        </dgm:presLayoutVars>
      </dgm:prSet>
      <dgm:spPr/>
      <dgm:t>
        <a:bodyPr/>
        <a:lstStyle/>
        <a:p>
          <a:endParaRPr lang="en-US"/>
        </a:p>
      </dgm:t>
    </dgm:pt>
  </dgm:ptLst>
  <dgm:cxnLst>
    <dgm:cxn modelId="{F4CEAC0D-EA05-483F-BE8B-43D7BF82452E}" srcId="{E9FD4F7D-1968-4DB7-90FB-5AE6C66A8989}" destId="{30C0599F-9FD7-48F3-AAD9-254E946EF3BD}" srcOrd="2" destOrd="0" parTransId="{FA25B552-E06F-444C-A370-5AD3353D416E}" sibTransId="{2BAF8DA1-79DC-4257-8D93-DC0EB1D0CE75}"/>
    <dgm:cxn modelId="{8957F7D9-890E-4353-AA1C-54A96B995A07}" srcId="{E9FD4F7D-1968-4DB7-90FB-5AE6C66A8989}" destId="{46801B52-B3D7-4DDE-92A0-80A2D9DD5766}" srcOrd="3" destOrd="0" parTransId="{2AA875BB-C6C0-4253-BD8C-A880D25387B9}" sibTransId="{73AB61F6-D935-45CA-AA8F-B50133797917}"/>
    <dgm:cxn modelId="{F0BC29BC-9C4E-4342-B793-9418BBE61E30}" type="presOf" srcId="{E9FD4F7D-1968-4DB7-90FB-5AE6C66A8989}" destId="{65C692E6-C0DC-4484-AE75-96F04EEAFC03}" srcOrd="0" destOrd="0" presId="urn:microsoft.com/office/officeart/2005/8/layout/radial3"/>
    <dgm:cxn modelId="{A69BCD6E-06F4-4384-82A4-4399054D6F12}" type="presOf" srcId="{46801B52-B3D7-4DDE-92A0-80A2D9DD5766}" destId="{3B6C7B34-9DB3-4158-9057-87AE632A4CD2}" srcOrd="0" destOrd="0" presId="urn:microsoft.com/office/officeart/2005/8/layout/radial3"/>
    <dgm:cxn modelId="{932AACD8-AD48-4ADE-95DD-35E2CFCD742C}" type="presOf" srcId="{30C0599F-9FD7-48F3-AAD9-254E946EF3BD}" destId="{55A4C89C-D3D1-494A-B1A9-4990A130AC4D}" srcOrd="0" destOrd="0" presId="urn:microsoft.com/office/officeart/2005/8/layout/radial3"/>
    <dgm:cxn modelId="{5E52C0BC-E186-493A-960D-FDD692A662E9}" type="presOf" srcId="{C77BE73E-A83C-4E81-984D-EF45ACCC9D41}" destId="{86455BA6-BEF3-4A18-A115-6FE713D0D002}" srcOrd="0" destOrd="0" presId="urn:microsoft.com/office/officeart/2005/8/layout/radial3"/>
    <dgm:cxn modelId="{A5ADC741-65AC-4A6A-859F-BC00C5E1572E}" srcId="{E9FD4F7D-1968-4DB7-90FB-5AE6C66A8989}" destId="{C77BE73E-A83C-4E81-984D-EF45ACCC9D41}" srcOrd="0" destOrd="0" parTransId="{FAFC8BEB-F0F7-4FC4-AB67-A74F7DA7A79C}" sibTransId="{FB6B8E4D-B684-48D0-8BFC-E52AC7B4D701}"/>
    <dgm:cxn modelId="{EBF00D1E-CB94-4155-9856-A5D43F4D7294}" type="presOf" srcId="{A70FC89C-D6D5-4AD3-8964-49D78D81AD41}" destId="{1941E0E9-929B-48D2-AEB1-BEEBC113AEC2}" srcOrd="0" destOrd="0" presId="urn:microsoft.com/office/officeart/2005/8/layout/radial3"/>
    <dgm:cxn modelId="{0BE6B2F7-7516-4541-B48D-117B6AB03F41}" srcId="{E9FD4F7D-1968-4DB7-90FB-5AE6C66A8989}" destId="{22C600A4-9240-4F10-991C-3259F68DEC5A}" srcOrd="1" destOrd="0" parTransId="{F5A1B30B-289D-43EE-9254-EB2E681A2419}" sibTransId="{D56B4C38-D93B-40A0-844F-26F9DE8ADC83}"/>
    <dgm:cxn modelId="{B9F1D0C6-2626-4DE7-9257-1CC98862C019}" srcId="{A70FC89C-D6D5-4AD3-8964-49D78D81AD41}" destId="{E9FD4F7D-1968-4DB7-90FB-5AE6C66A8989}" srcOrd="0" destOrd="0" parTransId="{02B1FF38-9F2A-4D49-9135-A09B0368362D}" sibTransId="{33342069-E6B5-41D3-8E3C-030130134AEB}"/>
    <dgm:cxn modelId="{19CDC6CC-3CAF-40EF-977B-EB125196CAA8}" type="presOf" srcId="{22C600A4-9240-4F10-991C-3259F68DEC5A}" destId="{ECD678D3-32C8-47DA-A191-AB59A85E0069}" srcOrd="0" destOrd="0" presId="urn:microsoft.com/office/officeart/2005/8/layout/radial3"/>
    <dgm:cxn modelId="{2B1F9C48-45AE-4186-89A7-C466304AAB0C}" type="presParOf" srcId="{1941E0E9-929B-48D2-AEB1-BEEBC113AEC2}" destId="{4B79523B-0DC9-48D6-84EF-4AEAA46E663B}" srcOrd="0" destOrd="0" presId="urn:microsoft.com/office/officeart/2005/8/layout/radial3"/>
    <dgm:cxn modelId="{3878AB4A-280B-42E9-970B-2AA50196025D}" type="presParOf" srcId="{4B79523B-0DC9-48D6-84EF-4AEAA46E663B}" destId="{65C692E6-C0DC-4484-AE75-96F04EEAFC03}" srcOrd="0" destOrd="0" presId="urn:microsoft.com/office/officeart/2005/8/layout/radial3"/>
    <dgm:cxn modelId="{7CD767C2-0463-4FA1-AD96-219FB0651B00}" type="presParOf" srcId="{4B79523B-0DC9-48D6-84EF-4AEAA46E663B}" destId="{86455BA6-BEF3-4A18-A115-6FE713D0D002}" srcOrd="1" destOrd="0" presId="urn:microsoft.com/office/officeart/2005/8/layout/radial3"/>
    <dgm:cxn modelId="{CEDA7105-032B-457A-AF40-5227608238EB}" type="presParOf" srcId="{4B79523B-0DC9-48D6-84EF-4AEAA46E663B}" destId="{ECD678D3-32C8-47DA-A191-AB59A85E0069}" srcOrd="2" destOrd="0" presId="urn:microsoft.com/office/officeart/2005/8/layout/radial3"/>
    <dgm:cxn modelId="{FEAB6438-01ED-4F45-B217-735C100DBA40}" type="presParOf" srcId="{4B79523B-0DC9-48D6-84EF-4AEAA46E663B}" destId="{55A4C89C-D3D1-494A-B1A9-4990A130AC4D}" srcOrd="3" destOrd="0" presId="urn:microsoft.com/office/officeart/2005/8/layout/radial3"/>
    <dgm:cxn modelId="{EA466576-B1F1-4BA0-8D7B-8C41CF8F6087}" type="presParOf" srcId="{4B79523B-0DC9-48D6-84EF-4AEAA46E663B}" destId="{3B6C7B34-9DB3-4158-9057-87AE632A4CD2}" srcOrd="4"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692E6-C0DC-4484-AE75-96F04EEAFC03}">
      <dsp:nvSpPr>
        <dsp:cNvPr id="0" name=""/>
        <dsp:cNvSpPr/>
      </dsp:nvSpPr>
      <dsp:spPr>
        <a:xfrm>
          <a:off x="4035202" y="988657"/>
          <a:ext cx="2413632" cy="2413632"/>
        </a:xfrm>
        <a:prstGeom prst="ellipse">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TỆ NẠN XÃ HỘI</a:t>
          </a:r>
          <a:endParaRPr lang="en-US" sz="3200" kern="1200" dirty="0">
            <a:latin typeface="Times New Roman" panose="02020603050405020304" pitchFamily="18" charset="0"/>
            <a:cs typeface="Times New Roman" panose="02020603050405020304" pitchFamily="18" charset="0"/>
          </a:endParaRPr>
        </a:p>
      </dsp:txBody>
      <dsp:txXfrm>
        <a:off x="4388670" y="1342125"/>
        <a:ext cx="1706696" cy="1706696"/>
      </dsp:txXfrm>
    </dsp:sp>
    <dsp:sp modelId="{86455BA6-BEF3-4A18-A115-6FE713D0D002}">
      <dsp:nvSpPr>
        <dsp:cNvPr id="0" name=""/>
        <dsp:cNvSpPr/>
      </dsp:nvSpPr>
      <dsp:spPr>
        <a:xfrm>
          <a:off x="4640231" y="94525"/>
          <a:ext cx="1206816" cy="1206816"/>
        </a:xfrm>
        <a:prstGeom prst="ellipse">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ĐỊNH NGHĨA</a:t>
          </a:r>
          <a:endParaRPr lang="en-US" sz="2000" b="1" kern="1200" dirty="0"/>
        </a:p>
      </dsp:txBody>
      <dsp:txXfrm>
        <a:off x="4816965" y="271259"/>
        <a:ext cx="853348" cy="853348"/>
      </dsp:txXfrm>
    </dsp:sp>
    <dsp:sp modelId="{ECD678D3-32C8-47DA-A191-AB59A85E0069}">
      <dsp:nvSpPr>
        <dsp:cNvPr id="0" name=""/>
        <dsp:cNvSpPr/>
      </dsp:nvSpPr>
      <dsp:spPr>
        <a:xfrm>
          <a:off x="6136632" y="1566672"/>
          <a:ext cx="1206816" cy="1206816"/>
        </a:xfrm>
        <a:prstGeom prst="ellipse">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CÁC LOẠI TNXH</a:t>
          </a:r>
          <a:endParaRPr lang="en-US" sz="2000" b="1" kern="1200" dirty="0">
            <a:latin typeface="Times New Roman" panose="02020603050405020304" pitchFamily="18" charset="0"/>
            <a:cs typeface="Times New Roman" panose="02020603050405020304" pitchFamily="18" charset="0"/>
          </a:endParaRPr>
        </a:p>
      </dsp:txBody>
      <dsp:txXfrm>
        <a:off x="6313366" y="1743406"/>
        <a:ext cx="853348" cy="853348"/>
      </dsp:txXfrm>
    </dsp:sp>
    <dsp:sp modelId="{55A4C89C-D3D1-494A-B1A9-4990A130AC4D}">
      <dsp:nvSpPr>
        <dsp:cNvPr id="0" name=""/>
        <dsp:cNvSpPr/>
      </dsp:nvSpPr>
      <dsp:spPr>
        <a:xfrm>
          <a:off x="4515162" y="2981019"/>
          <a:ext cx="1516787" cy="1206816"/>
        </a:xfrm>
        <a:prstGeom prst="ellipse">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latin typeface="Times New Roman" panose="02020603050405020304" pitchFamily="18" charset="0"/>
              <a:cs typeface="Times New Roman" panose="02020603050405020304" pitchFamily="18" charset="0"/>
            </a:rPr>
            <a:t>NGUYÊN NHÂN</a:t>
          </a:r>
          <a:endParaRPr lang="en-US" sz="1800" b="1" kern="1200" dirty="0">
            <a:solidFill>
              <a:srgbClr val="FF0000"/>
            </a:solidFill>
            <a:latin typeface="Times New Roman" panose="02020603050405020304" pitchFamily="18" charset="0"/>
            <a:cs typeface="Times New Roman" panose="02020603050405020304" pitchFamily="18" charset="0"/>
          </a:endParaRPr>
        </a:p>
      </dsp:txBody>
      <dsp:txXfrm>
        <a:off x="4737290" y="3157753"/>
        <a:ext cx="1072531" cy="853348"/>
      </dsp:txXfrm>
    </dsp:sp>
    <dsp:sp modelId="{3B6C7B34-9DB3-4158-9057-87AE632A4CD2}">
      <dsp:nvSpPr>
        <dsp:cNvPr id="0" name=""/>
        <dsp:cNvSpPr/>
      </dsp:nvSpPr>
      <dsp:spPr>
        <a:xfrm>
          <a:off x="3142255" y="1461443"/>
          <a:ext cx="1206816" cy="1051414"/>
        </a:xfrm>
        <a:prstGeom prst="ellipse">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Times New Roman" panose="02020603050405020304" pitchFamily="18" charset="0"/>
              <a:cs typeface="Times New Roman" panose="02020603050405020304" pitchFamily="18" charset="0"/>
            </a:rPr>
            <a:t>TÁC HẠI</a:t>
          </a:r>
          <a:endParaRPr lang="en-US" sz="2400" b="1" kern="1200" dirty="0">
            <a:solidFill>
              <a:schemeClr val="bg1"/>
            </a:solidFill>
            <a:latin typeface="Times New Roman" panose="02020603050405020304" pitchFamily="18" charset="0"/>
            <a:cs typeface="Times New Roman" panose="02020603050405020304" pitchFamily="18" charset="0"/>
          </a:endParaRPr>
        </a:p>
      </dsp:txBody>
      <dsp:txXfrm>
        <a:off x="3318989" y="1615419"/>
        <a:ext cx="853348" cy="74346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AC89D-D0FA-4AA9-B939-37A1B776E9FD}"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2A6D9-59E9-44A8-9EFA-0C8BCE90F04C}" type="slidenum">
              <a:rPr lang="en-US" smtClean="0"/>
              <a:t>‹#›</a:t>
            </a:fld>
            <a:endParaRPr lang="en-US"/>
          </a:p>
        </p:txBody>
      </p:sp>
    </p:spTree>
    <p:extLst>
      <p:ext uri="{BB962C8B-B14F-4D97-AF65-F5344CB8AC3E}">
        <p14:creationId xmlns:p14="http://schemas.microsoft.com/office/powerpoint/2010/main" val="237475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A840DE-C4E9-4A63-9C7A-BB2115FC0A24}"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172344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840DE-C4E9-4A63-9C7A-BB2115FC0A24}"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42007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840DE-C4E9-4A63-9C7A-BB2115FC0A24}"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135536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A71454-06D9-4A05-801F-7AF3B6D2CD25}"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BC010D-A022-410C-836A-E7F83951DE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5072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5DD96C-183A-4274-9A28-BBC17E4B47F0}"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57E026-7F88-4392-904B-47865581EB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345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72C0A-A4CF-4423-845F-221E4C1A2811}"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0814B1-6917-48A6-AF10-C67A08AEB5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046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684BB4-1FF5-4FCF-83A5-FAB279C41593}"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9AC853-18D0-4343-BF2F-06EE502BBF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1979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D70744-1425-4FF4-A9BD-87D3DCB1FBC7}" type="datetimeFigureOut">
              <a:rPr lang="en-US">
                <a:solidFill>
                  <a:prstClr val="black">
                    <a:tint val="75000"/>
                  </a:prstClr>
                </a:solidFill>
              </a:rPr>
              <a:pPr>
                <a:defRPr/>
              </a:pPr>
              <a:t>3/24/2023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374F0E-55E4-4C26-B875-D8E1CE1D3E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1822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1514E1-3D49-4264-BB12-DDF438EF8CD7}" type="datetimeFigureOut">
              <a:rPr lang="en-US">
                <a:solidFill>
                  <a:prstClr val="black">
                    <a:tint val="75000"/>
                  </a:prstClr>
                </a:solidFill>
              </a:rPr>
              <a:pPr>
                <a:defRPr/>
              </a:pPr>
              <a:t>3/24/2023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7846F40-29D3-4413-BA95-121F4F7A80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639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E4DE10-A967-4CEB-8CD9-B8B996069C9F}" type="datetimeFigureOut">
              <a:rPr lang="en-US">
                <a:solidFill>
                  <a:prstClr val="black">
                    <a:tint val="75000"/>
                  </a:prstClr>
                </a:solidFill>
              </a:rPr>
              <a:pPr>
                <a:defRPr/>
              </a:pPr>
              <a:t>3/24/2023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DE45F03-F8F5-4740-B828-3A9A1526DB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5017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0148A0-4728-44D0-B78E-F78E57980BAE}"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6A86F1-F862-48B9-8B1F-F24F6F9257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348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840DE-C4E9-4A63-9C7A-BB2115FC0A24}"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263802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A2CCA5-505D-48FE-BACD-2A879327CB37}"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ACE280-115E-4A54-A0FE-168B550CB0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3192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0B3D0E-C709-4B8B-B75B-6D6F12C77B27}"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C0A60F-DEB9-48DF-908C-F3D8F04851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1475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7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34783D-2AB5-491A-90A5-246804FC8548}"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E672C6-72D5-4241-A0C3-D181B0BDE7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7270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A71454-06D9-4A05-801F-7AF3B6D2CD25}"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BC010D-A022-410C-836A-E7F83951DE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719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5DD96C-183A-4274-9A28-BBC17E4B47F0}"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57E026-7F88-4392-904B-47865581EB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8445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72C0A-A4CF-4423-845F-221E4C1A2811}"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0814B1-6917-48A6-AF10-C67A08AEB5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0580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684BB4-1FF5-4FCF-83A5-FAB279C41593}"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9AC853-18D0-4343-BF2F-06EE502BBF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4906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D70744-1425-4FF4-A9BD-87D3DCB1FBC7}" type="datetimeFigureOut">
              <a:rPr lang="en-US">
                <a:solidFill>
                  <a:prstClr val="black">
                    <a:tint val="75000"/>
                  </a:prstClr>
                </a:solidFill>
              </a:rPr>
              <a:pPr>
                <a:defRPr/>
              </a:pPr>
              <a:t>3/24/2023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374F0E-55E4-4C26-B875-D8E1CE1D3E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9649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1514E1-3D49-4264-BB12-DDF438EF8CD7}" type="datetimeFigureOut">
              <a:rPr lang="en-US">
                <a:solidFill>
                  <a:prstClr val="black">
                    <a:tint val="75000"/>
                  </a:prstClr>
                </a:solidFill>
              </a:rPr>
              <a:pPr>
                <a:defRPr/>
              </a:pPr>
              <a:t>3/24/2023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7846F40-29D3-4413-BA95-121F4F7A80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4204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E4DE10-A967-4CEB-8CD9-B8B996069C9F}" type="datetimeFigureOut">
              <a:rPr lang="en-US">
                <a:solidFill>
                  <a:prstClr val="black">
                    <a:tint val="75000"/>
                  </a:prstClr>
                </a:solidFill>
              </a:rPr>
              <a:pPr>
                <a:defRPr/>
              </a:pPr>
              <a:t>3/24/2023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DE45F03-F8F5-4740-B828-3A9A1526DB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206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50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840DE-C4E9-4A63-9C7A-BB2115FC0A24}"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3445567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0148A0-4728-44D0-B78E-F78E57980BAE}"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6A86F1-F862-48B9-8B1F-F24F6F9257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584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A2CCA5-505D-48FE-BACD-2A879327CB37}"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ACE280-115E-4A54-A0FE-168B550CB0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336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0B3D0E-C709-4B8B-B75B-6D6F12C77B27}"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C0A60F-DEB9-48DF-908C-F3D8F04851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6532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34783D-2AB5-491A-90A5-246804FC8548}"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E672C6-72D5-4241-A0C3-D181B0BDE7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1103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A71454-06D9-4A05-801F-7AF3B6D2CD25}"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BC010D-A022-410C-836A-E7F83951DE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6900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5DD96C-183A-4274-9A28-BBC17E4B47F0}"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57E026-7F88-4392-904B-47865581EB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7197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72C0A-A4CF-4423-845F-221E4C1A2811}"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0814B1-6917-48A6-AF10-C67A08AEB5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7987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684BB4-1FF5-4FCF-83A5-FAB279C41593}"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9AC853-18D0-4343-BF2F-06EE502BBF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2450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D70744-1425-4FF4-A9BD-87D3DCB1FBC7}" type="datetimeFigureOut">
              <a:rPr lang="en-US">
                <a:solidFill>
                  <a:prstClr val="black">
                    <a:tint val="75000"/>
                  </a:prstClr>
                </a:solidFill>
              </a:rPr>
              <a:pPr>
                <a:defRPr/>
              </a:pPr>
              <a:t>3/24/2023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374F0E-55E4-4C26-B875-D8E1CE1D3E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1583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1514E1-3D49-4264-BB12-DDF438EF8CD7}" type="datetimeFigureOut">
              <a:rPr lang="en-US">
                <a:solidFill>
                  <a:prstClr val="black">
                    <a:tint val="75000"/>
                  </a:prstClr>
                </a:solidFill>
              </a:rPr>
              <a:pPr>
                <a:defRPr/>
              </a:pPr>
              <a:t>3/24/2023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7846F40-29D3-4413-BA95-121F4F7A80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598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A840DE-C4E9-4A63-9C7A-BB2115FC0A24}"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819696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E4DE10-A967-4CEB-8CD9-B8B996069C9F}" type="datetimeFigureOut">
              <a:rPr lang="en-US">
                <a:solidFill>
                  <a:prstClr val="black">
                    <a:tint val="75000"/>
                  </a:prstClr>
                </a:solidFill>
              </a:rPr>
              <a:pPr>
                <a:defRPr/>
              </a:pPr>
              <a:t>3/24/2023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DE45F03-F8F5-4740-B828-3A9A1526DB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9742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0148A0-4728-44D0-B78E-F78E57980BAE}"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6A86F1-F862-48B9-8B1F-F24F6F9257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4922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A2CCA5-505D-48FE-BACD-2A879327CB37}"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ACE280-115E-4A54-A0FE-168B550CB0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2030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0B3D0E-C709-4B8B-B75B-6D6F12C77B27}"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C0A60F-DEB9-48DF-908C-F3D8F04851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3675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34783D-2AB5-491A-90A5-246804FC8548}"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E672C6-72D5-4241-A0C3-D181B0BDE7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886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A71454-06D9-4A05-801F-7AF3B6D2CD25}"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BC010D-A022-410C-836A-E7F83951DE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9551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5DD96C-183A-4274-9A28-BBC17E4B47F0}"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57E026-7F88-4392-904B-47865581EB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14416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72C0A-A4CF-4423-845F-221E4C1A2811}"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0814B1-6917-48A6-AF10-C67A08AEB5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5368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684BB4-1FF5-4FCF-83A5-FAB279C41593}"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9AC853-18D0-4343-BF2F-06EE502BBF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5011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D70744-1425-4FF4-A9BD-87D3DCB1FBC7}" type="datetimeFigureOut">
              <a:rPr lang="en-US">
                <a:solidFill>
                  <a:prstClr val="black">
                    <a:tint val="75000"/>
                  </a:prstClr>
                </a:solidFill>
              </a:rPr>
              <a:pPr>
                <a:defRPr/>
              </a:pPr>
              <a:t>3/24/2023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374F0E-55E4-4C26-B875-D8E1CE1D3E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009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A840DE-C4E9-4A63-9C7A-BB2115FC0A24}" type="datetimeFigureOut">
              <a:rPr lang="en-US" smtClean="0"/>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816947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1514E1-3D49-4264-BB12-DDF438EF8CD7}" type="datetimeFigureOut">
              <a:rPr lang="en-US">
                <a:solidFill>
                  <a:prstClr val="black">
                    <a:tint val="75000"/>
                  </a:prstClr>
                </a:solidFill>
              </a:rPr>
              <a:pPr>
                <a:defRPr/>
              </a:pPr>
              <a:t>3/24/2023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7846F40-29D3-4413-BA95-121F4F7A80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6654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E4DE10-A967-4CEB-8CD9-B8B996069C9F}" type="datetimeFigureOut">
              <a:rPr lang="en-US">
                <a:solidFill>
                  <a:prstClr val="black">
                    <a:tint val="75000"/>
                  </a:prstClr>
                </a:solidFill>
              </a:rPr>
              <a:pPr>
                <a:defRPr/>
              </a:pPr>
              <a:t>3/24/2023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DE45F03-F8F5-4740-B828-3A9A1526DB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0746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0148A0-4728-44D0-B78E-F78E57980BAE}"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6A86F1-F862-48B9-8B1F-F24F6F9257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2678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A2CCA5-505D-48FE-BACD-2A879327CB37}"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ACE280-115E-4A54-A0FE-168B550CB0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3987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0B3D0E-C709-4B8B-B75B-6D6F12C77B27}"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C0A60F-DEB9-48DF-908C-F3D8F04851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20505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34783D-2AB5-491A-90A5-246804FC8548}"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E672C6-72D5-4241-A0C3-D181B0BDE7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28238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A71454-06D9-4A05-801F-7AF3B6D2CD25}"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BC010D-A022-410C-836A-E7F83951DE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52358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5DD96C-183A-4274-9A28-BBC17E4B47F0}"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57E026-7F88-4392-904B-47865581EB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53579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72C0A-A4CF-4423-845F-221E4C1A2811}"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0814B1-6917-48A6-AF10-C67A08AEB5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89849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684BB4-1FF5-4FCF-83A5-FAB279C41593}"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9AC853-18D0-4343-BF2F-06EE502BBF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438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A840DE-C4E9-4A63-9C7A-BB2115FC0A24}" type="datetimeFigureOut">
              <a:rPr lang="en-US" smtClean="0"/>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5437279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D70744-1425-4FF4-A9BD-87D3DCB1FBC7}" type="datetimeFigureOut">
              <a:rPr lang="en-US">
                <a:solidFill>
                  <a:prstClr val="black">
                    <a:tint val="75000"/>
                  </a:prstClr>
                </a:solidFill>
              </a:rPr>
              <a:pPr>
                <a:defRPr/>
              </a:pPr>
              <a:t>3/24/2023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374F0E-55E4-4C26-B875-D8E1CE1D3E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92513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1514E1-3D49-4264-BB12-DDF438EF8CD7}" type="datetimeFigureOut">
              <a:rPr lang="en-US">
                <a:solidFill>
                  <a:prstClr val="black">
                    <a:tint val="75000"/>
                  </a:prstClr>
                </a:solidFill>
              </a:rPr>
              <a:pPr>
                <a:defRPr/>
              </a:pPr>
              <a:t>3/24/2023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7846F40-29D3-4413-BA95-121F4F7A80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02331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E4DE10-A967-4CEB-8CD9-B8B996069C9F}" type="datetimeFigureOut">
              <a:rPr lang="en-US">
                <a:solidFill>
                  <a:prstClr val="black">
                    <a:tint val="75000"/>
                  </a:prstClr>
                </a:solidFill>
              </a:rPr>
              <a:pPr>
                <a:defRPr/>
              </a:pPr>
              <a:t>3/24/2023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DE45F03-F8F5-4740-B828-3A9A1526DB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13816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0148A0-4728-44D0-B78E-F78E57980BAE}"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6A86F1-F862-48B9-8B1F-F24F6F9257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9825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A2CCA5-505D-48FE-BACD-2A879327CB37}" type="datetimeFigureOut">
              <a:rPr lang="en-US">
                <a:solidFill>
                  <a:prstClr val="black">
                    <a:tint val="75000"/>
                  </a:prstClr>
                </a:solidFill>
              </a:rPr>
              <a:pPr>
                <a:defRPr/>
              </a:pPr>
              <a:t>3/24/2023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ACE280-115E-4A54-A0FE-168B550CB0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41348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0B3D0E-C709-4B8B-B75B-6D6F12C77B27}"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C0A60F-DEB9-48DF-908C-F3D8F04851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10597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34783D-2AB5-491A-90A5-246804FC8548}"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E672C6-72D5-4241-A0C3-D181B0BDE7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502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840DE-C4E9-4A63-9C7A-BB2115FC0A24}" type="datetimeFigureOut">
              <a:rPr lang="en-US" smtClean="0"/>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360659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840DE-C4E9-4A63-9C7A-BB2115FC0A24}"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203377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840DE-C4E9-4A63-9C7A-BB2115FC0A24}"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755A-745C-4666-B7E1-0FDDE30D0DFD}" type="slidenum">
              <a:rPr lang="en-US" smtClean="0"/>
              <a:t>‹#›</a:t>
            </a:fld>
            <a:endParaRPr lang="en-US"/>
          </a:p>
        </p:txBody>
      </p:sp>
    </p:spTree>
    <p:extLst>
      <p:ext uri="{BB962C8B-B14F-4D97-AF65-F5344CB8AC3E}">
        <p14:creationId xmlns:p14="http://schemas.microsoft.com/office/powerpoint/2010/main" val="422996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840DE-C4E9-4A63-9C7A-BB2115FC0A24}" type="datetimeFigureOut">
              <a:rPr lang="en-US" smtClean="0"/>
              <a:t>3/24/2023</a:t>
            </a:fld>
            <a:endParaRPr lang="en-US"/>
          </a:p>
        </p:txBody>
      </p:sp>
      <p:sp>
        <p:nvSpPr>
          <p:cNvPr id="5" name="Footer Placeholder 4"/>
          <p:cNvSpPr>
            <a:spLocks noGrp="1"/>
          </p:cNvSpPr>
          <p:nvPr>
            <p:ph type="ftr" sz="quarter" idx="3"/>
          </p:nvPr>
        </p:nvSpPr>
        <p:spPr>
          <a:xfrm>
            <a:off x="4038600" y="63563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3755A-745C-4666-B7E1-0FDDE30D0DFD}" type="slidenum">
              <a:rPr lang="en-US" smtClean="0"/>
              <a:t>‹#›</a:t>
            </a:fld>
            <a:endParaRPr lang="en-US"/>
          </a:p>
        </p:txBody>
      </p:sp>
    </p:spTree>
    <p:extLst>
      <p:ext uri="{BB962C8B-B14F-4D97-AF65-F5344CB8AC3E}">
        <p14:creationId xmlns:p14="http://schemas.microsoft.com/office/powerpoint/2010/main" val="30440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87"/>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5D13806-4E85-4BCB-AD9C-6CF9532F611A}"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87"/>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87"/>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E9B359E-0F41-44DE-AE45-F00AC95C5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6020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8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5D13806-4E85-4BCB-AD9C-6CF9532F611A}"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8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8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E9B359E-0F41-44DE-AE45-F00AC95C5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7501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7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5D13806-4E85-4BCB-AD9C-6CF9532F611A}"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3"/>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E9B359E-0F41-44DE-AE45-F00AC95C5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20481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5D13806-4E85-4BCB-AD9C-6CF9532F611A}"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E9B359E-0F41-44DE-AE45-F00AC95C5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02383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5D13806-4E85-4BCB-AD9C-6CF9532F611A}" type="datetimeFigureOut">
              <a:rPr lang="en-US">
                <a:solidFill>
                  <a:prstClr val="black">
                    <a:tint val="75000"/>
                  </a:prstClr>
                </a:solidFill>
              </a:rPr>
              <a:pPr>
                <a:defRPr/>
              </a:pPr>
              <a:t>3/24/2023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E9B359E-0F41-44DE-AE45-F00AC95C5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02551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0.gif"/></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5.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1.xml"/><Relationship Id="rId3" Type="http://schemas.openxmlformats.org/officeDocument/2006/relationships/slide" Target="slide18.xml"/><Relationship Id="rId7" Type="http://schemas.openxmlformats.org/officeDocument/2006/relationships/slide" Target="slide17.xml"/><Relationship Id="rId12" Type="http://schemas.openxmlformats.org/officeDocument/2006/relationships/slide" Target="slide10.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7.xml"/><Relationship Id="rId5" Type="http://schemas.openxmlformats.org/officeDocument/2006/relationships/slide" Target="slide16.xml"/><Relationship Id="rId10" Type="http://schemas.openxmlformats.org/officeDocument/2006/relationships/slide" Target="slide8.xml"/><Relationship Id="rId4" Type="http://schemas.openxmlformats.org/officeDocument/2006/relationships/slide" Target="slide5.xml"/><Relationship Id="rId9" Type="http://schemas.openxmlformats.org/officeDocument/2006/relationships/slide" Target="slide9.xml"/><Relationship Id="rId14"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0.gif"/><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err="1" smtClean="0">
                <a:solidFill>
                  <a:schemeClr val="bg1"/>
                </a:solidFill>
                <a:latin typeface="Times New Roman" panose="02020603050405020304" pitchFamily="18" charset="0"/>
                <a:cs typeface="Times New Roman" panose="02020603050405020304" pitchFamily="18" charset="0"/>
              </a:rPr>
              <a:t>Thực</a:t>
            </a:r>
            <a:r>
              <a:rPr lang="en-US" sz="6000" b="1" dirty="0" smtClean="0">
                <a:solidFill>
                  <a:schemeClr val="bg1"/>
                </a:solidFill>
                <a:latin typeface="Times New Roman" panose="02020603050405020304" pitchFamily="18" charset="0"/>
                <a:cs typeface="Times New Roman" panose="02020603050405020304" pitchFamily="18" charset="0"/>
              </a:rPr>
              <a:t> </a:t>
            </a:r>
            <a:r>
              <a:rPr lang="en-US" sz="6000" b="1" dirty="0" err="1" smtClean="0">
                <a:solidFill>
                  <a:schemeClr val="bg1"/>
                </a:solidFill>
                <a:latin typeface="Times New Roman" panose="02020603050405020304" pitchFamily="18" charset="0"/>
                <a:cs typeface="Times New Roman" panose="02020603050405020304" pitchFamily="18" charset="0"/>
              </a:rPr>
              <a:t>hành</a:t>
            </a:r>
            <a:r>
              <a:rPr lang="en-US" sz="6000" b="1" dirty="0" smtClean="0">
                <a:solidFill>
                  <a:schemeClr val="bg1"/>
                </a:solidFill>
                <a:latin typeface="Times New Roman" panose="02020603050405020304" pitchFamily="18" charset="0"/>
                <a:cs typeface="Times New Roman" panose="02020603050405020304" pitchFamily="18" charset="0"/>
              </a:rPr>
              <a:t> </a:t>
            </a:r>
            <a:r>
              <a:rPr lang="en-US" sz="6000" b="1" dirty="0" err="1" smtClean="0">
                <a:solidFill>
                  <a:schemeClr val="bg1"/>
                </a:solidFill>
                <a:latin typeface="Times New Roman" panose="02020603050405020304" pitchFamily="18" charset="0"/>
                <a:cs typeface="Times New Roman" panose="02020603050405020304" pitchFamily="18" charset="0"/>
              </a:rPr>
              <a:t>ngoại</a:t>
            </a:r>
            <a:r>
              <a:rPr lang="en-US" sz="6000" b="1" dirty="0" smtClean="0">
                <a:solidFill>
                  <a:schemeClr val="bg1"/>
                </a:solidFill>
                <a:latin typeface="Times New Roman" panose="02020603050405020304" pitchFamily="18" charset="0"/>
                <a:cs typeface="Times New Roman" panose="02020603050405020304" pitchFamily="18" charset="0"/>
              </a:rPr>
              <a:t> </a:t>
            </a:r>
            <a:r>
              <a:rPr lang="en-US" sz="6000" b="1" dirty="0" err="1" smtClean="0">
                <a:solidFill>
                  <a:schemeClr val="bg1"/>
                </a:solidFill>
                <a:latin typeface="Times New Roman" panose="02020603050405020304" pitchFamily="18" charset="0"/>
                <a:cs typeface="Times New Roman" panose="02020603050405020304" pitchFamily="18" charset="0"/>
              </a:rPr>
              <a:t>khóa</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347480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076" y="559770"/>
            <a:ext cx="8819309" cy="1112382"/>
          </a:xfrm>
        </p:spPr>
        <p:txBody>
          <a:bodyPr>
            <a:normAutofit fontScale="90000"/>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HẬU QUẢ CỦA TỆ NẠN XÃ HỘI</a:t>
            </a:r>
            <a:br>
              <a:rPr lang="en-US" sz="4000" b="1" dirty="0" smtClean="0">
                <a:solidFill>
                  <a:srgbClr val="FF0000"/>
                </a:solidFill>
                <a:latin typeface="Times New Roman" panose="02020603050405020304" pitchFamily="18" charset="0"/>
                <a:cs typeface="Times New Roman" panose="02020603050405020304" pitchFamily="18" charset="0"/>
              </a:rPr>
            </a:br>
            <a:r>
              <a:rPr lang="en-US" sz="3600" b="1" dirty="0" err="1" smtClean="0">
                <a:latin typeface="Times New Roman" panose="02020603050405020304" pitchFamily="18" charset="0"/>
                <a:cs typeface="Times New Roman" panose="02020603050405020304" pitchFamily="18" charset="0"/>
              </a:rPr>
              <a:t>Câu</a:t>
            </a:r>
            <a:r>
              <a:rPr lang="en-US" sz="3600" b="1" dirty="0" smtClean="0">
                <a:latin typeface="Times New Roman" panose="02020603050405020304" pitchFamily="18" charset="0"/>
                <a:cs typeface="Times New Roman" panose="02020603050405020304" pitchFamily="18" charset="0"/>
              </a:rPr>
              <a:t> 5:</a:t>
            </a:r>
            <a:r>
              <a:rPr lang="en-US" sz="3600" b="1" dirty="0" smtClean="0">
                <a:solidFill>
                  <a:srgbClr val="002060"/>
                </a:solidFill>
                <a:latin typeface="Times New Roman" panose="02020603050405020304" pitchFamily="18" charset="0"/>
                <a:cs typeface="Times New Roman" panose="02020603050405020304" pitchFamily="18" charset="0"/>
              </a:rPr>
              <a:t> Ô </a:t>
            </a:r>
            <a:r>
              <a:rPr lang="en-US" sz="3600" b="1" dirty="0" err="1" smtClean="0">
                <a:solidFill>
                  <a:srgbClr val="002060"/>
                </a:solidFill>
                <a:latin typeface="Times New Roman" panose="02020603050405020304" pitchFamily="18" charset="0"/>
                <a:cs typeface="Times New Roman" panose="02020603050405020304" pitchFamily="18" charset="0"/>
              </a:rPr>
              <a:t>chữ</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có</a:t>
            </a:r>
            <a:r>
              <a:rPr lang="en-US" sz="3600" b="1" dirty="0" smtClean="0">
                <a:solidFill>
                  <a:srgbClr val="002060"/>
                </a:solidFill>
                <a:latin typeface="Times New Roman" panose="02020603050405020304" pitchFamily="18" charset="0"/>
                <a:cs typeface="Times New Roman" panose="02020603050405020304" pitchFamily="18" charset="0"/>
              </a:rPr>
              <a:t> 12 </a:t>
            </a:r>
            <a:r>
              <a:rPr lang="en-US" sz="3600" b="1" dirty="0" err="1" smtClean="0">
                <a:solidFill>
                  <a:srgbClr val="002060"/>
                </a:solidFill>
                <a:latin typeface="Times New Roman" panose="02020603050405020304" pitchFamily="18" charset="0"/>
                <a:cs typeface="Times New Roman" panose="02020603050405020304" pitchFamily="18" charset="0"/>
              </a:rPr>
              <a:t>chữ</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cái</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353826"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ình ảnh có liên quan"/>
          <p:cNvPicPr>
            <a:picLocks noChangeAspect="1" noChangeArrowheads="1"/>
          </p:cNvPicPr>
          <p:nvPr/>
        </p:nvPicPr>
        <p:blipFill>
          <a:blip r:embed="rId4"/>
          <a:srcRect/>
          <a:stretch>
            <a:fillRect/>
          </a:stretch>
        </p:blipFill>
        <p:spPr bwMode="auto">
          <a:xfrm>
            <a:off x="526547" y="1606378"/>
            <a:ext cx="7011086" cy="4019255"/>
          </a:xfrm>
          <a:prstGeom prst="rect">
            <a:avLst/>
          </a:prstGeom>
          <a:noFill/>
        </p:spPr>
      </p:pic>
      <p:pic>
        <p:nvPicPr>
          <p:cNvPr id="10" name="Picture 12" descr="Digit 60"/>
          <p:cNvPicPr>
            <a:picLocks noGrp="1" noChangeAspect="1" noChangeArrowheads="1" noCro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514873" y="704190"/>
            <a:ext cx="2006659" cy="110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24614"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P</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096966"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p>
        </p:txBody>
      </p:sp>
      <p:sp>
        <p:nvSpPr>
          <p:cNvPr id="9" name="Rectangle 8"/>
          <p:cNvSpPr/>
          <p:nvPr/>
        </p:nvSpPr>
        <p:spPr>
          <a:xfrm>
            <a:off x="1769319"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Á</a:t>
            </a:r>
          </a:p>
        </p:txBody>
      </p:sp>
      <p:sp>
        <p:nvSpPr>
          <p:cNvPr id="11" name="Rectangle 10"/>
          <p:cNvSpPr/>
          <p:nvPr/>
        </p:nvSpPr>
        <p:spPr>
          <a:xfrm>
            <a:off x="2590881" y="5888809"/>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V</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227327"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Ỡ</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109022"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783642"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5471646"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368438" y="5880976"/>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17" name="Rectangle 16"/>
          <p:cNvSpPr/>
          <p:nvPr/>
        </p:nvSpPr>
        <p:spPr>
          <a:xfrm>
            <a:off x="7008128"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Ì</a:t>
            </a:r>
          </a:p>
        </p:txBody>
      </p:sp>
      <p:sp>
        <p:nvSpPr>
          <p:cNvPr id="18" name="Rectangle 17"/>
          <p:cNvSpPr/>
          <p:nvPr/>
        </p:nvSpPr>
        <p:spPr>
          <a:xfrm>
            <a:off x="7667150" y="5901298"/>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291150" y="5909831"/>
            <a:ext cx="578223" cy="5513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15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arn(inVertical)">
                                      <p:cBhvr>
                                        <p:cTn id="26" dur="500"/>
                                        <p:tgtEl>
                                          <p:spTgt spid="9">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barn(inVertical)">
                                      <p:cBhvr>
                                        <p:cTn id="29" dur="500"/>
                                        <p:tgtEl>
                                          <p:spTgt spid="11">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arn(inVertical)">
                                      <p:cBhvr>
                                        <p:cTn id="32" dur="500"/>
                                        <p:tgtEl>
                                          <p:spTgt spid="12">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barn(inVertical)">
                                      <p:cBhvr>
                                        <p:cTn id="35" dur="500"/>
                                        <p:tgtEl>
                                          <p:spTgt spid="13">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barn(inVertical)">
                                      <p:cBhvr>
                                        <p:cTn id="38" dur="500"/>
                                        <p:tgtEl>
                                          <p:spTgt spid="14">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barn(inVertical)">
                                      <p:cBhvr>
                                        <p:cTn id="41" dur="500"/>
                                        <p:tgtEl>
                                          <p:spTgt spid="15">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arn(inVertical)">
                                      <p:cBhvr>
                                        <p:cTn id="44" dur="500"/>
                                        <p:tgtEl>
                                          <p:spTgt spid="16">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barn(inVertical)">
                                      <p:cBhvr>
                                        <p:cTn id="47" dur="500"/>
                                        <p:tgtEl>
                                          <p:spTgt spid="17">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barn(inVertical)">
                                      <p:cBhvr>
                                        <p:cTn id="50" dur="500"/>
                                        <p:tgtEl>
                                          <p:spTgt spid="18">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19">
                                            <p:txEl>
                                              <p:pRg st="0" end="0"/>
                                            </p:txEl>
                                          </p:spTgt>
                                        </p:tgtEl>
                                        <p:attrNameLst>
                                          <p:attrName>style.visibility</p:attrName>
                                        </p:attrNameLst>
                                      </p:cBhvr>
                                      <p:to>
                                        <p:strVal val="visible"/>
                                      </p:to>
                                    </p:set>
                                    <p:animEffect transition="in" filter="barn(inVertical)">
                                      <p:cBhvr>
                                        <p:cTn id="5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420" y="380894"/>
            <a:ext cx="10515600" cy="1325563"/>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CÂU 6</a:t>
            </a:r>
            <a:r>
              <a:rPr lang="en-US" sz="4000" b="1" dirty="0" smtClean="0">
                <a:latin typeface="Times New Roman" panose="02020603050405020304" pitchFamily="18" charset="0"/>
                <a:cs typeface="Times New Roman" panose="02020603050405020304" pitchFamily="18" charset="0"/>
              </a:rPr>
              <a:t>: Ô </a:t>
            </a:r>
            <a:r>
              <a:rPr lang="en-US" sz="4000" b="1" dirty="0" err="1" smtClean="0">
                <a:latin typeface="Times New Roman" panose="02020603050405020304" pitchFamily="18" charset="0"/>
                <a:cs typeface="Times New Roman" panose="02020603050405020304" pitchFamily="18" charset="0"/>
              </a:rPr>
              <a:t>chữ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có</a:t>
            </a:r>
            <a:r>
              <a:rPr lang="en-US" sz="4000" b="1" dirty="0" smtClean="0">
                <a:latin typeface="Times New Roman" panose="02020603050405020304" pitchFamily="18" charset="0"/>
                <a:cs typeface="Times New Roman" panose="02020603050405020304" pitchFamily="18" charset="0"/>
              </a:rPr>
              <a:t> 9 </a:t>
            </a:r>
            <a:r>
              <a:rPr lang="en-US" sz="4000" b="1" dirty="0" err="1" smtClean="0">
                <a:latin typeface="Times New Roman" panose="02020603050405020304" pitchFamily="18" charset="0"/>
                <a:cs typeface="Times New Roman" panose="02020603050405020304" pitchFamily="18" charset="0"/>
              </a:rPr>
              <a:t>chữ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1184" y="1452681"/>
            <a:ext cx="4534749" cy="4724282"/>
          </a:xfrm>
        </p:spPr>
      </p:pic>
      <p:sp>
        <p:nvSpPr>
          <p:cNvPr id="4" name="Action Button: Back or Previous 3">
            <a:hlinkClick r:id="rId4" action="ppaction://hlinksldjump" highlightClick="1"/>
          </p:cNvPr>
          <p:cNvSpPr/>
          <p:nvPr/>
        </p:nvSpPr>
        <p:spPr>
          <a:xfrm>
            <a:off x="11353826"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91091" y="743689"/>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75943"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M</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48297"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Ấ</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265854"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142210" y="6009833"/>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778658" y="6030855"/>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660351" y="6022322"/>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334971" y="6030855"/>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022975" y="6030855"/>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705660" y="6008831"/>
            <a:ext cx="578223" cy="55133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43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arn(inVertical)">
                                      <p:cBhvr>
                                        <p:cTn id="23" dur="500"/>
                                        <p:tgtEl>
                                          <p:spTgt spid="12">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barn(inVertical)">
                                      <p:cBhvr>
                                        <p:cTn id="29" dur="500"/>
                                        <p:tgtEl>
                                          <p:spTgt spid="1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arn(inVertical)">
                                      <p:cBhvr>
                                        <p:cTn id="32" dur="500"/>
                                        <p:tgtEl>
                                          <p:spTgt spid="15">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421" y="346102"/>
            <a:ext cx="10515600" cy="1325563"/>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CÂU 7</a:t>
            </a:r>
            <a:r>
              <a:rPr lang="en-US" dirty="0" smtClean="0">
                <a:solidFill>
                  <a:srgbClr val="002060"/>
                </a:solidFill>
                <a:latin typeface="Times New Roman" panose="02020603050405020304" pitchFamily="18" charset="0"/>
                <a:cs typeface="Times New Roman" panose="02020603050405020304" pitchFamily="18" charset="0"/>
              </a:rPr>
              <a:t>: Ô </a:t>
            </a:r>
            <a:r>
              <a:rPr lang="en-US" dirty="0" err="1" smtClean="0">
                <a:solidFill>
                  <a:srgbClr val="002060"/>
                </a:solidFill>
                <a:latin typeface="Times New Roman" panose="02020603050405020304" pitchFamily="18" charset="0"/>
                <a:cs typeface="Times New Roman" panose="02020603050405020304" pitchFamily="18" charset="0"/>
              </a:rPr>
              <a:t>chữ</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gồm</a:t>
            </a:r>
            <a:r>
              <a:rPr lang="en-US" dirty="0" smtClean="0">
                <a:solidFill>
                  <a:srgbClr val="002060"/>
                </a:solidFill>
                <a:latin typeface="Times New Roman" panose="02020603050405020304" pitchFamily="18" charset="0"/>
                <a:cs typeface="Times New Roman" panose="02020603050405020304" pitchFamily="18" charset="0"/>
              </a:rPr>
              <a:t> 15 </a:t>
            </a:r>
            <a:r>
              <a:rPr lang="en-US" dirty="0" err="1" smtClean="0">
                <a:solidFill>
                  <a:srgbClr val="002060"/>
                </a:solidFill>
                <a:latin typeface="Times New Roman" panose="02020603050405020304" pitchFamily="18" charset="0"/>
                <a:cs typeface="Times New Roman" panose="02020603050405020304" pitchFamily="18" charset="0"/>
              </a:rPr>
              <a:t>chữ</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cái</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353826"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ình ảnh có liên quan"/>
          <p:cNvPicPr>
            <a:picLocks noGrp="1" noChangeAspect="1" noChangeArrowheads="1"/>
          </p:cNvPicPr>
          <p:nvPr>
            <p:ph idx="1"/>
          </p:nvPr>
        </p:nvPicPr>
        <p:blipFill>
          <a:blip r:embed="rId4"/>
          <a:srcRect/>
          <a:stretch>
            <a:fillRect/>
          </a:stretch>
        </p:blipFill>
        <p:spPr bwMode="auto">
          <a:xfrm>
            <a:off x="1530633" y="1416167"/>
            <a:ext cx="5504447" cy="4129104"/>
          </a:xfrm>
          <a:prstGeom prst="rect">
            <a:avLst/>
          </a:prstGeom>
          <a:noFill/>
        </p:spPr>
      </p:pic>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074369" y="110651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9537"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857442"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Ủ</a:t>
            </a:r>
          </a:p>
        </p:txBody>
      </p:sp>
      <p:sp>
        <p:nvSpPr>
          <p:cNvPr id="10" name="Rectangle 9"/>
          <p:cNvSpPr/>
          <p:nvPr/>
        </p:nvSpPr>
        <p:spPr>
          <a:xfrm>
            <a:off x="1502728"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Y</a:t>
            </a:r>
            <a:endParaRPr lang="en-US" sz="3600" dirty="0">
              <a:latin typeface="Times New Roman" panose="02020603050405020304" pitchFamily="18" charset="0"/>
              <a:cs typeface="Times New Roman" panose="02020603050405020304" pitchFamily="18" charset="0"/>
            </a:endParaRPr>
          </a:p>
        </p:txBody>
      </p:sp>
      <p:sp>
        <p:nvSpPr>
          <p:cNvPr id="11" name="Rectangle 10"/>
          <p:cNvSpPr/>
          <p:nvPr/>
        </p:nvSpPr>
        <p:spPr>
          <a:xfrm>
            <a:off x="2335389" y="5884010"/>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12" name="Rectangle 11"/>
          <p:cNvSpPr/>
          <p:nvPr/>
        </p:nvSpPr>
        <p:spPr>
          <a:xfrm>
            <a:off x="2993122" y="5883197"/>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O</a:t>
            </a:r>
            <a:endParaRPr lang="en-US" sz="3600" dirty="0">
              <a:latin typeface="Times New Roman" panose="02020603050405020304" pitchFamily="18" charset="0"/>
              <a:cs typeface="Times New Roman" panose="02020603050405020304" pitchFamily="18" charset="0"/>
            </a:endParaRPr>
          </a:p>
        </p:txBody>
      </p:sp>
      <p:sp>
        <p:nvSpPr>
          <p:cNvPr id="13" name="Rectangle 12"/>
          <p:cNvSpPr/>
          <p:nvPr/>
        </p:nvSpPr>
        <p:spPr>
          <a:xfrm>
            <a:off x="3649172" y="585822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Ạ</a:t>
            </a:r>
          </a:p>
        </p:txBody>
      </p:sp>
      <p:sp>
        <p:nvSpPr>
          <p:cNvPr id="14" name="Rectangle 13"/>
          <p:cNvSpPr/>
          <p:nvPr/>
        </p:nvSpPr>
        <p:spPr>
          <a:xfrm>
            <a:off x="4287290"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I</a:t>
            </a:r>
            <a:endParaRPr lang="en-US" sz="3600" dirty="0">
              <a:latin typeface="Times New Roman" panose="02020603050405020304" pitchFamily="18" charset="0"/>
              <a:cs typeface="Times New Roman" panose="02020603050405020304" pitchFamily="18" charset="0"/>
            </a:endParaRPr>
          </a:p>
        </p:txBody>
      </p:sp>
      <p:sp>
        <p:nvSpPr>
          <p:cNvPr id="15" name="Rectangle 14"/>
          <p:cNvSpPr/>
          <p:nvPr/>
        </p:nvSpPr>
        <p:spPr>
          <a:xfrm>
            <a:off x="5147479"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N</a:t>
            </a:r>
            <a:endParaRPr lang="en-US" sz="3600" dirty="0">
              <a:latin typeface="Times New Roman" panose="02020603050405020304" pitchFamily="18" charset="0"/>
              <a:cs typeface="Times New Roman" panose="02020603050405020304" pitchFamily="18" charset="0"/>
            </a:endParaRPr>
          </a:p>
        </p:txBody>
      </p:sp>
      <p:sp>
        <p:nvSpPr>
          <p:cNvPr id="16" name="Rectangle 15"/>
          <p:cNvSpPr/>
          <p:nvPr/>
        </p:nvSpPr>
        <p:spPr>
          <a:xfrm>
            <a:off x="5764554"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17" name="Rectangle 16"/>
          <p:cNvSpPr/>
          <p:nvPr/>
        </p:nvSpPr>
        <p:spPr>
          <a:xfrm>
            <a:off x="6365715" y="5855449"/>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Â</a:t>
            </a:r>
          </a:p>
        </p:txBody>
      </p:sp>
      <p:sp>
        <p:nvSpPr>
          <p:cNvPr id="18" name="Rectangle 17"/>
          <p:cNvSpPr/>
          <p:nvPr/>
        </p:nvSpPr>
        <p:spPr>
          <a:xfrm>
            <a:off x="6990024" y="5838161"/>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N</a:t>
            </a:r>
            <a:endParaRPr lang="en-US" sz="3600" dirty="0">
              <a:latin typeface="Times New Roman" panose="02020603050405020304" pitchFamily="18" charset="0"/>
              <a:cs typeface="Times New Roman" panose="02020603050405020304" pitchFamily="18" charset="0"/>
            </a:endParaRPr>
          </a:p>
        </p:txBody>
      </p:sp>
      <p:sp>
        <p:nvSpPr>
          <p:cNvPr id="19" name="Rectangle 18"/>
          <p:cNvSpPr/>
          <p:nvPr/>
        </p:nvSpPr>
        <p:spPr>
          <a:xfrm>
            <a:off x="7867462" y="5835387"/>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C</a:t>
            </a:r>
            <a:endParaRPr lang="en-US" sz="3600" dirty="0">
              <a:latin typeface="Times New Roman" panose="02020603050405020304" pitchFamily="18" charset="0"/>
              <a:cs typeface="Times New Roman" panose="02020603050405020304" pitchFamily="18" charset="0"/>
            </a:endParaRPr>
          </a:p>
        </p:txBody>
      </p:sp>
      <p:sp>
        <p:nvSpPr>
          <p:cNvPr id="20" name="Rectangle 19"/>
          <p:cNvSpPr/>
          <p:nvPr/>
        </p:nvSpPr>
        <p:spPr>
          <a:xfrm>
            <a:off x="8521189" y="5835387"/>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Á</a:t>
            </a:r>
          </a:p>
        </p:txBody>
      </p:sp>
      <p:sp>
        <p:nvSpPr>
          <p:cNvPr id="21" name="Rectangle 20"/>
          <p:cNvSpPr/>
          <p:nvPr/>
        </p:nvSpPr>
        <p:spPr>
          <a:xfrm>
            <a:off x="9142314" y="582706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C</a:t>
            </a:r>
            <a:endParaRPr lang="en-US" sz="3600" dirty="0">
              <a:latin typeface="Times New Roman" panose="02020603050405020304" pitchFamily="18" charset="0"/>
              <a:cs typeface="Times New Roman" panose="02020603050405020304" pitchFamily="18" charset="0"/>
            </a:endParaRPr>
          </a:p>
        </p:txBody>
      </p:sp>
      <p:sp>
        <p:nvSpPr>
          <p:cNvPr id="22" name="Rectangle 21"/>
          <p:cNvSpPr/>
          <p:nvPr/>
        </p:nvSpPr>
        <p:spPr>
          <a:xfrm>
            <a:off x="9770546" y="581746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50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barn(inVertical)">
                                      <p:cBhvr>
                                        <p:cTn id="25" dur="500"/>
                                        <p:tgtEl>
                                          <p:spTgt spid="10">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arn(inVertical)">
                                      <p:cBhvr>
                                        <p:cTn id="28" dur="500"/>
                                        <p:tgtEl>
                                          <p:spTgt spid="11">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barn(inVertical)">
                                      <p:cBhvr>
                                        <p:cTn id="31" dur="500"/>
                                        <p:tgtEl>
                                          <p:spTgt spid="12">
                                            <p:txEl>
                                              <p:pRg st="0" end="0"/>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barn(inVertical)">
                                      <p:cBhvr>
                                        <p:cTn id="34" dur="500"/>
                                        <p:tgtEl>
                                          <p:spTgt spid="13">
                                            <p:txEl>
                                              <p:pRg st="0" end="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barn(inVertical)">
                                      <p:cBhvr>
                                        <p:cTn id="40" dur="500"/>
                                        <p:tgtEl>
                                          <p:spTgt spid="15">
                                            <p:txEl>
                                              <p:pRg st="0" end="0"/>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barn(inVertical)">
                                      <p:cBhvr>
                                        <p:cTn id="43" dur="500"/>
                                        <p:tgtEl>
                                          <p:spTgt spid="16">
                                            <p:txEl>
                                              <p:pRg st="0" end="0"/>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barn(inVertical)">
                                      <p:cBhvr>
                                        <p:cTn id="46" dur="500"/>
                                        <p:tgtEl>
                                          <p:spTgt spid="17">
                                            <p:txEl>
                                              <p:pRg st="0" end="0"/>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barn(inVertical)">
                                      <p:cBhvr>
                                        <p:cTn id="49" dur="500"/>
                                        <p:tgtEl>
                                          <p:spTgt spid="18">
                                            <p:txEl>
                                              <p:pRg st="0" end="0"/>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barn(inVertical)">
                                      <p:cBhvr>
                                        <p:cTn id="52" dur="500"/>
                                        <p:tgtEl>
                                          <p:spTgt spid="19">
                                            <p:txEl>
                                              <p:pRg st="0" end="0"/>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barn(inVertical)">
                                      <p:cBhvr>
                                        <p:cTn id="55" dur="500"/>
                                        <p:tgtEl>
                                          <p:spTgt spid="20">
                                            <p:txEl>
                                              <p:pRg st="0" end="0"/>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1">
                                            <p:txEl>
                                              <p:pRg st="0" end="0"/>
                                            </p:txEl>
                                          </p:spTgt>
                                        </p:tgtEl>
                                        <p:attrNameLst>
                                          <p:attrName>style.visibility</p:attrName>
                                        </p:attrNameLst>
                                      </p:cBhvr>
                                      <p:to>
                                        <p:strVal val="visible"/>
                                      </p:to>
                                    </p:set>
                                    <p:animEffect transition="in" filter="barn(inVertical)">
                                      <p:cBhvr>
                                        <p:cTn id="58" dur="500"/>
                                        <p:tgtEl>
                                          <p:spTgt spid="21">
                                            <p:txEl>
                                              <p:pRg st="0" end="0"/>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barn(inVertical)">
                                      <p:cBhvr>
                                        <p:cTn id="61"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0560" y="279361"/>
            <a:ext cx="10515600" cy="1325563"/>
          </a:xfrm>
        </p:spPr>
        <p:txBody>
          <a:bodyPr>
            <a:normAutofit/>
          </a:bodyPr>
          <a:lstStyle/>
          <a:p>
            <a:r>
              <a:rPr lang="en-US" sz="4000" b="1" dirty="0" smtClean="0">
                <a:latin typeface="Times New Roman" panose="02020603050405020304" pitchFamily="18" charset="0"/>
                <a:cs typeface="Times New Roman" panose="02020603050405020304" pitchFamily="18" charset="0"/>
              </a:rPr>
              <a:t>CÂU 8: Ô </a:t>
            </a:r>
            <a:r>
              <a:rPr lang="en-US" sz="4000" b="1" dirty="0" err="1" smtClean="0">
                <a:latin typeface="Times New Roman" panose="02020603050405020304" pitchFamily="18" charset="0"/>
                <a:cs typeface="Times New Roman" panose="02020603050405020304" pitchFamily="18" charset="0"/>
              </a:rPr>
              <a:t>chữ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gồm</a:t>
            </a:r>
            <a:r>
              <a:rPr lang="en-US" sz="4000" b="1" dirty="0" smtClean="0">
                <a:latin typeface="Times New Roman" panose="02020603050405020304" pitchFamily="18" charset="0"/>
                <a:cs typeface="Times New Roman" panose="02020603050405020304" pitchFamily="18" charset="0"/>
              </a:rPr>
              <a:t> 15 </a:t>
            </a:r>
            <a:r>
              <a:rPr lang="en-US" sz="4000" b="1" dirty="0" err="1" smtClean="0">
                <a:latin typeface="Times New Roman" panose="02020603050405020304" pitchFamily="18" charset="0"/>
                <a:cs typeface="Times New Roman" panose="02020603050405020304" pitchFamily="18" charset="0"/>
              </a:rPr>
              <a:t>chữ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669512" y="6386717"/>
            <a:ext cx="522513" cy="47128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04096" y="1334455"/>
            <a:ext cx="6742277" cy="4708579"/>
          </a:xfrm>
        </p:spPr>
      </p:pic>
      <p:pic>
        <p:nvPicPr>
          <p:cNvPr id="9"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60627" y="595133"/>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9537"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Ả</a:t>
            </a:r>
            <a:endParaRPr lang="en-US" sz="3600" dirty="0">
              <a:latin typeface="Times New Roman" panose="02020603050405020304" pitchFamily="18" charset="0"/>
              <a:cs typeface="Times New Roman" panose="02020603050405020304" pitchFamily="18" charset="0"/>
            </a:endParaRPr>
          </a:p>
        </p:txBody>
      </p:sp>
      <p:sp>
        <p:nvSpPr>
          <p:cNvPr id="10" name="Rectangle 9"/>
          <p:cNvSpPr/>
          <p:nvPr/>
        </p:nvSpPr>
        <p:spPr>
          <a:xfrm>
            <a:off x="857442"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N</a:t>
            </a:r>
            <a:endParaRPr lang="en-US" sz="3600" dirty="0">
              <a:latin typeface="Times New Roman" panose="02020603050405020304" pitchFamily="18" charset="0"/>
              <a:cs typeface="Times New Roman" panose="02020603050405020304" pitchFamily="18" charset="0"/>
            </a:endParaRPr>
          </a:p>
        </p:txBody>
      </p:sp>
      <p:sp>
        <p:nvSpPr>
          <p:cNvPr id="11" name="Rectangle 10"/>
          <p:cNvSpPr/>
          <p:nvPr/>
        </p:nvSpPr>
        <p:spPr>
          <a:xfrm>
            <a:off x="1502728"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12" name="Rectangle 11"/>
          <p:cNvSpPr/>
          <p:nvPr/>
        </p:nvSpPr>
        <p:spPr>
          <a:xfrm>
            <a:off x="2335389" y="58840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13" name="Rectangle 12"/>
          <p:cNvSpPr/>
          <p:nvPr/>
        </p:nvSpPr>
        <p:spPr>
          <a:xfrm>
            <a:off x="2993122" y="588319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Ư</a:t>
            </a:r>
          </a:p>
        </p:txBody>
      </p:sp>
      <p:sp>
        <p:nvSpPr>
          <p:cNvPr id="14" name="Rectangle 13"/>
          <p:cNvSpPr/>
          <p:nvPr/>
        </p:nvSpPr>
        <p:spPr>
          <a:xfrm>
            <a:off x="3649172" y="5858223"/>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Ở</a:t>
            </a:r>
            <a:endParaRPr lang="en-US" sz="3600" dirty="0">
              <a:latin typeface="Times New Roman" panose="02020603050405020304" pitchFamily="18" charset="0"/>
              <a:cs typeface="Times New Roman" panose="02020603050405020304" pitchFamily="18" charset="0"/>
            </a:endParaRPr>
          </a:p>
        </p:txBody>
      </p:sp>
      <p:sp>
        <p:nvSpPr>
          <p:cNvPr id="15" name="Rectangle 14"/>
          <p:cNvSpPr/>
          <p:nvPr/>
        </p:nvSpPr>
        <p:spPr>
          <a:xfrm>
            <a:off x="4287290"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N</a:t>
            </a:r>
            <a:endParaRPr lang="en-US" sz="3600" dirty="0">
              <a:latin typeface="Times New Roman" panose="02020603050405020304" pitchFamily="18" charset="0"/>
              <a:cs typeface="Times New Roman" panose="02020603050405020304" pitchFamily="18" charset="0"/>
            </a:endParaRPr>
          </a:p>
        </p:txBody>
      </p:sp>
      <p:sp>
        <p:nvSpPr>
          <p:cNvPr id="16" name="Rectangle 15"/>
          <p:cNvSpPr/>
          <p:nvPr/>
        </p:nvSpPr>
        <p:spPr>
          <a:xfrm>
            <a:off x="4915522"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G</a:t>
            </a:r>
            <a:endParaRPr lang="en-US" sz="3600" dirty="0">
              <a:latin typeface="Times New Roman" panose="02020603050405020304" pitchFamily="18" charset="0"/>
              <a:cs typeface="Times New Roman" panose="02020603050405020304" pitchFamily="18" charset="0"/>
            </a:endParaRPr>
          </a:p>
        </p:txBody>
      </p:sp>
      <p:sp>
        <p:nvSpPr>
          <p:cNvPr id="17" name="Rectangle 16"/>
          <p:cNvSpPr/>
          <p:nvPr/>
        </p:nvSpPr>
        <p:spPr>
          <a:xfrm>
            <a:off x="5764554"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S</a:t>
            </a:r>
            <a:endParaRPr lang="en-US" sz="3600" dirty="0">
              <a:latin typeface="Times New Roman" panose="02020603050405020304" pitchFamily="18" charset="0"/>
              <a:cs typeface="Times New Roman" panose="02020603050405020304" pitchFamily="18" charset="0"/>
            </a:endParaRPr>
          </a:p>
        </p:txBody>
      </p:sp>
      <p:sp>
        <p:nvSpPr>
          <p:cNvPr id="18" name="Rectangle 17"/>
          <p:cNvSpPr/>
          <p:nvPr/>
        </p:nvSpPr>
        <p:spPr>
          <a:xfrm>
            <a:off x="6365715" y="585544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Ứ</a:t>
            </a:r>
            <a:endParaRPr lang="en-US" sz="3600" dirty="0">
              <a:latin typeface="Times New Roman" panose="02020603050405020304" pitchFamily="18" charset="0"/>
              <a:cs typeface="Times New Roman" panose="02020603050405020304" pitchFamily="18" charset="0"/>
            </a:endParaRPr>
          </a:p>
        </p:txBody>
      </p:sp>
      <p:sp>
        <p:nvSpPr>
          <p:cNvPr id="19" name="Rectangle 18"/>
          <p:cNvSpPr/>
          <p:nvPr/>
        </p:nvSpPr>
        <p:spPr>
          <a:xfrm>
            <a:off x="6962375" y="586506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C</a:t>
            </a:r>
            <a:endParaRPr lang="en-US" sz="3600" dirty="0">
              <a:latin typeface="Times New Roman" panose="02020603050405020304" pitchFamily="18" charset="0"/>
              <a:cs typeface="Times New Roman" panose="02020603050405020304" pitchFamily="18" charset="0"/>
            </a:endParaRPr>
          </a:p>
        </p:txBody>
      </p:sp>
      <p:sp>
        <p:nvSpPr>
          <p:cNvPr id="20" name="Rectangle 19"/>
          <p:cNvSpPr/>
          <p:nvPr/>
        </p:nvSpPr>
        <p:spPr>
          <a:xfrm>
            <a:off x="7867462" y="583538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K</a:t>
            </a:r>
            <a:endParaRPr lang="en-US" sz="3600" dirty="0">
              <a:latin typeface="Times New Roman" panose="02020603050405020304" pitchFamily="18" charset="0"/>
              <a:cs typeface="Times New Roman" panose="02020603050405020304" pitchFamily="18" charset="0"/>
            </a:endParaRPr>
          </a:p>
        </p:txBody>
      </p:sp>
      <p:sp>
        <p:nvSpPr>
          <p:cNvPr id="21" name="Rectangle 20"/>
          <p:cNvSpPr/>
          <p:nvPr/>
        </p:nvSpPr>
        <p:spPr>
          <a:xfrm>
            <a:off x="8521189" y="583538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22" name="Rectangle 21"/>
          <p:cNvSpPr/>
          <p:nvPr/>
        </p:nvSpPr>
        <p:spPr>
          <a:xfrm>
            <a:off x="9112813" y="5840298"/>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O</a:t>
            </a:r>
            <a:endParaRPr lang="en-US" sz="3600" dirty="0">
              <a:latin typeface="Times New Roman" panose="02020603050405020304" pitchFamily="18" charset="0"/>
              <a:cs typeface="Times New Roman" panose="02020603050405020304" pitchFamily="18" charset="0"/>
            </a:endParaRPr>
          </a:p>
        </p:txBody>
      </p:sp>
      <p:sp>
        <p:nvSpPr>
          <p:cNvPr id="23" name="Rectangle 22"/>
          <p:cNvSpPr/>
          <p:nvPr/>
        </p:nvSpPr>
        <p:spPr>
          <a:xfrm>
            <a:off x="9741538" y="5835387"/>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Ẻ</a:t>
            </a:r>
          </a:p>
        </p:txBody>
      </p:sp>
    </p:spTree>
    <p:extLst>
      <p:ext uri="{BB962C8B-B14F-4D97-AF65-F5344CB8AC3E}">
        <p14:creationId xmlns:p14="http://schemas.microsoft.com/office/powerpoint/2010/main" val="2734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arn(inVertical)">
                                      <p:cBhvr>
                                        <p:cTn id="26" dur="500"/>
                                        <p:tgtEl>
                                          <p:spTgt spid="14">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arn(inVertical)">
                                      <p:cBhvr>
                                        <p:cTn id="35" dur="500"/>
                                        <p:tgtEl>
                                          <p:spTgt spid="17">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Effect transition="in" filter="barn(inVertical)">
                                      <p:cBhvr>
                                        <p:cTn id="38" dur="500"/>
                                        <p:tgtEl>
                                          <p:spTgt spid="18">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barn(inVertical)">
                                      <p:cBhvr>
                                        <p:cTn id="41" dur="500"/>
                                        <p:tgtEl>
                                          <p:spTgt spid="19">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barn(inVertical)">
                                      <p:cBhvr>
                                        <p:cTn id="47" dur="500"/>
                                        <p:tgtEl>
                                          <p:spTgt spid="21">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barn(inVertical)">
                                      <p:cBhvr>
                                        <p:cTn id="50" dur="500"/>
                                        <p:tgtEl>
                                          <p:spTgt spid="22">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23">
                                            <p:txEl>
                                              <p:pRg st="0" end="0"/>
                                            </p:txEl>
                                          </p:spTgt>
                                        </p:tgtEl>
                                        <p:attrNameLst>
                                          <p:attrName>style.visibility</p:attrName>
                                        </p:attrNameLst>
                                      </p:cBhvr>
                                      <p:to>
                                        <p:strVal val="visible"/>
                                      </p:to>
                                    </p:set>
                                    <p:animEffect transition="in" filter="barn(inVertical)">
                                      <p:cBhvr>
                                        <p:cTn id="53"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4119" y="98854"/>
            <a:ext cx="8990224" cy="797262"/>
          </a:xfrm>
        </p:spPr>
        <p:txBody>
          <a:bodyPr>
            <a:no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NGUYÊN NHÂN DẪN TỚI TỆ NẠN XÃ HỘI</a:t>
            </a:r>
            <a:br>
              <a:rPr lang="en-US" sz="3200" b="1" dirty="0" smtClean="0">
                <a:solidFill>
                  <a:srgbClr val="FF0000"/>
                </a:solidFill>
                <a:latin typeface="Times New Roman" panose="02020603050405020304" pitchFamily="18" charset="0"/>
                <a:cs typeface="Times New Roman" panose="02020603050405020304" pitchFamily="18" charset="0"/>
              </a:rPr>
            </a:b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9: Ô </a:t>
            </a:r>
            <a:r>
              <a:rPr lang="en-US" sz="3200" b="1" dirty="0" err="1" smtClean="0">
                <a:latin typeface="Times New Roman" panose="02020603050405020304" pitchFamily="18" charset="0"/>
                <a:cs typeface="Times New Roman" panose="02020603050405020304" pitchFamily="18" charset="0"/>
              </a:rPr>
              <a:t>chữ</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gồm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14 </a:t>
            </a:r>
            <a:r>
              <a:rPr lang="en-US" sz="3200" b="1" dirty="0" err="1" smtClean="0">
                <a:latin typeface="Times New Roman" panose="02020603050405020304" pitchFamily="18" charset="0"/>
                <a:cs typeface="Times New Roman" panose="02020603050405020304" pitchFamily="18" charset="0"/>
              </a:rPr>
              <a:t>chữ</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cái</a:t>
            </a:r>
            <a:endParaRPr lang="en-US" sz="3200"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582426" y="5183164"/>
            <a:ext cx="609599" cy="47128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ình ảnh có liên quan"/>
          <p:cNvPicPr>
            <a:picLocks noGrp="1" noChangeAspect="1" noChangeArrowheads="1"/>
          </p:cNvPicPr>
          <p:nvPr>
            <p:ph idx="1"/>
          </p:nvPr>
        </p:nvPicPr>
        <p:blipFill>
          <a:blip r:embed="rId4"/>
          <a:srcRect/>
          <a:stretch>
            <a:fillRect/>
          </a:stretch>
        </p:blipFill>
        <p:spPr bwMode="auto">
          <a:xfrm>
            <a:off x="3576151" y="1921898"/>
            <a:ext cx="6438900" cy="4817708"/>
          </a:xfrm>
          <a:prstGeom prst="rect">
            <a:avLst/>
          </a:prstGeom>
          <a:noFill/>
        </p:spPr>
      </p:pic>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71601" y="38"/>
            <a:ext cx="2164443" cy="118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p:cNvSpPr/>
          <p:nvPr/>
        </p:nvSpPr>
        <p:spPr>
          <a:xfrm>
            <a:off x="277598"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smtClean="0">
                <a:latin typeface="Times New Roman" panose="02020603050405020304" pitchFamily="18" charset="0"/>
                <a:cs typeface="Times New Roman" panose="02020603050405020304" pitchFamily="18" charset="0"/>
              </a:rPr>
              <a:t>T</a:t>
            </a:r>
            <a:endParaRPr lang="en-US" sz="3600" dirty="0">
              <a:latin typeface="Times New Roman" panose="02020603050405020304" pitchFamily="18" charset="0"/>
              <a:cs typeface="Times New Roman" panose="02020603050405020304" pitchFamily="18" charset="0"/>
            </a:endParaRPr>
          </a:p>
        </p:txBody>
      </p:sp>
      <p:sp>
        <p:nvSpPr>
          <p:cNvPr id="55" name="Rectangle 54"/>
          <p:cNvSpPr/>
          <p:nvPr/>
        </p:nvSpPr>
        <p:spPr>
          <a:xfrm>
            <a:off x="920809"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56" name="Rectangle 55"/>
          <p:cNvSpPr/>
          <p:nvPr/>
        </p:nvSpPr>
        <p:spPr>
          <a:xfrm>
            <a:off x="1552326"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smtClean="0">
                <a:latin typeface="Times New Roman" panose="02020603050405020304" pitchFamily="18" charset="0"/>
                <a:cs typeface="Times New Roman" panose="02020603050405020304" pitchFamily="18" charset="0"/>
              </a:rPr>
              <a:t>I</a:t>
            </a:r>
            <a:endParaRPr lang="en-US" sz="3600" dirty="0">
              <a:latin typeface="Times New Roman" panose="02020603050405020304" pitchFamily="18" charset="0"/>
              <a:cs typeface="Times New Roman" panose="02020603050405020304" pitchFamily="18" charset="0"/>
            </a:endParaRPr>
          </a:p>
        </p:txBody>
      </p:sp>
      <p:sp>
        <p:nvSpPr>
          <p:cNvPr id="57" name="Rectangle 56"/>
          <p:cNvSpPr/>
          <p:nvPr/>
        </p:nvSpPr>
        <p:spPr>
          <a:xfrm>
            <a:off x="2159493"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smtClean="0">
                <a:latin typeface="Times New Roman" panose="02020603050405020304" pitchFamily="18" charset="0"/>
                <a:cs typeface="Times New Roman" panose="02020603050405020304" pitchFamily="18" charset="0"/>
              </a:rPr>
              <a:t>Ế</a:t>
            </a:r>
            <a:endParaRPr lang="en-US" sz="3600" dirty="0">
              <a:latin typeface="Times New Roman" panose="02020603050405020304" pitchFamily="18" charset="0"/>
              <a:cs typeface="Times New Roman" panose="02020603050405020304" pitchFamily="18" charset="0"/>
            </a:endParaRPr>
          </a:p>
        </p:txBody>
      </p:sp>
      <p:sp>
        <p:nvSpPr>
          <p:cNvPr id="58" name="Rectangle 57"/>
          <p:cNvSpPr/>
          <p:nvPr/>
        </p:nvSpPr>
        <p:spPr>
          <a:xfrm>
            <a:off x="2766658"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US" sz="3600" dirty="0" smtClean="0">
                <a:latin typeface="Times New Roman" panose="02020603050405020304" pitchFamily="18" charset="0"/>
                <a:cs typeface="Times New Roman" panose="02020603050405020304" pitchFamily="18" charset="0"/>
              </a:rPr>
              <a:t>U</a:t>
            </a:r>
            <a:endParaRPr lang="en-US" sz="3600" dirty="0">
              <a:latin typeface="Times New Roman" panose="02020603050405020304" pitchFamily="18" charset="0"/>
              <a:cs typeface="Times New Roman" panose="02020603050405020304" pitchFamily="18" charset="0"/>
            </a:endParaRPr>
          </a:p>
        </p:txBody>
      </p:sp>
      <p:sp>
        <p:nvSpPr>
          <p:cNvPr id="59" name="Rectangle 58"/>
          <p:cNvSpPr/>
          <p:nvPr/>
        </p:nvSpPr>
        <p:spPr>
          <a:xfrm>
            <a:off x="3613960"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S</a:t>
            </a:r>
            <a:endParaRPr lang="en-US" sz="3600" dirty="0">
              <a:latin typeface="Times New Roman" panose="02020603050405020304" pitchFamily="18" charset="0"/>
              <a:cs typeface="Times New Roman" panose="02020603050405020304" pitchFamily="18" charset="0"/>
            </a:endParaRPr>
          </a:p>
        </p:txBody>
      </p:sp>
      <p:sp>
        <p:nvSpPr>
          <p:cNvPr id="60" name="Rectangle 59"/>
          <p:cNvSpPr/>
          <p:nvPr/>
        </p:nvSpPr>
        <p:spPr>
          <a:xfrm>
            <a:off x="4237083" y="1012863"/>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Ự</a:t>
            </a:r>
            <a:endParaRPr lang="en-US" sz="3600" dirty="0">
              <a:latin typeface="Times New Roman" panose="02020603050405020304" pitchFamily="18" charset="0"/>
              <a:cs typeface="Times New Roman" panose="02020603050405020304" pitchFamily="18" charset="0"/>
            </a:endParaRPr>
          </a:p>
        </p:txBody>
      </p:sp>
      <p:sp>
        <p:nvSpPr>
          <p:cNvPr id="61" name="Rectangle 60"/>
          <p:cNvSpPr/>
          <p:nvPr/>
        </p:nvSpPr>
        <p:spPr>
          <a:xfrm>
            <a:off x="5045423"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Q</a:t>
            </a:r>
            <a:endParaRPr lang="en-US" sz="3600" dirty="0">
              <a:latin typeface="Times New Roman" panose="02020603050405020304" pitchFamily="18" charset="0"/>
              <a:cs typeface="Times New Roman" panose="02020603050405020304" pitchFamily="18" charset="0"/>
            </a:endParaRPr>
          </a:p>
        </p:txBody>
      </p:sp>
      <p:sp>
        <p:nvSpPr>
          <p:cNvPr id="62" name="Rectangle 61"/>
          <p:cNvSpPr/>
          <p:nvPr/>
        </p:nvSpPr>
        <p:spPr>
          <a:xfrm>
            <a:off x="5657898"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U</a:t>
            </a:r>
            <a:endParaRPr lang="en-US" sz="3600" dirty="0">
              <a:latin typeface="Times New Roman" panose="02020603050405020304" pitchFamily="18" charset="0"/>
              <a:cs typeface="Times New Roman" panose="02020603050405020304" pitchFamily="18" charset="0"/>
            </a:endParaRPr>
          </a:p>
        </p:txBody>
      </p:sp>
      <p:sp>
        <p:nvSpPr>
          <p:cNvPr id="63" name="Rectangle 62"/>
          <p:cNvSpPr/>
          <p:nvPr/>
        </p:nvSpPr>
        <p:spPr>
          <a:xfrm>
            <a:off x="6283028"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A</a:t>
            </a:r>
            <a:endParaRPr lang="en-US" sz="3600" dirty="0">
              <a:latin typeface="Times New Roman" panose="02020603050405020304" pitchFamily="18" charset="0"/>
              <a:cs typeface="Times New Roman" panose="02020603050405020304" pitchFamily="18" charset="0"/>
            </a:endParaRPr>
          </a:p>
        </p:txBody>
      </p:sp>
      <p:sp>
        <p:nvSpPr>
          <p:cNvPr id="64" name="Rectangle 63"/>
          <p:cNvSpPr/>
          <p:nvPr/>
        </p:nvSpPr>
        <p:spPr>
          <a:xfrm>
            <a:off x="6873796" y="101446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N</a:t>
            </a:r>
            <a:endParaRPr lang="en-US" sz="3600" dirty="0">
              <a:latin typeface="Times New Roman" panose="02020603050405020304" pitchFamily="18" charset="0"/>
              <a:cs typeface="Times New Roman" panose="02020603050405020304" pitchFamily="18" charset="0"/>
            </a:endParaRPr>
          </a:p>
        </p:txBody>
      </p:sp>
      <p:sp>
        <p:nvSpPr>
          <p:cNvPr id="65" name="Rectangle 64"/>
          <p:cNvSpPr/>
          <p:nvPr/>
        </p:nvSpPr>
        <p:spPr>
          <a:xfrm>
            <a:off x="7861051" y="1003145"/>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T</a:t>
            </a:r>
            <a:endParaRPr lang="en-US" sz="3600" dirty="0">
              <a:latin typeface="Times New Roman" panose="02020603050405020304" pitchFamily="18" charset="0"/>
              <a:cs typeface="Times New Roman" panose="02020603050405020304" pitchFamily="18" charset="0"/>
            </a:endParaRPr>
          </a:p>
        </p:txBody>
      </p:sp>
      <p:sp>
        <p:nvSpPr>
          <p:cNvPr id="66" name="Rectangle 65"/>
          <p:cNvSpPr/>
          <p:nvPr/>
        </p:nvSpPr>
        <p:spPr>
          <a:xfrm>
            <a:off x="8451819" y="1011310"/>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Â</a:t>
            </a:r>
          </a:p>
        </p:txBody>
      </p:sp>
      <p:sp>
        <p:nvSpPr>
          <p:cNvPr id="67" name="Rectangle 66"/>
          <p:cNvSpPr/>
          <p:nvPr/>
        </p:nvSpPr>
        <p:spPr>
          <a:xfrm>
            <a:off x="9042587" y="1012969"/>
            <a:ext cx="578223" cy="5513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8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99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Effect transition="in" filter="barn(inVertical)">
                                      <p:cBhvr>
                                        <p:cTn id="17" dur="500"/>
                                        <p:tgtEl>
                                          <p:spTgt spid="54">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5">
                                            <p:txEl>
                                              <p:pRg st="0" end="0"/>
                                            </p:txEl>
                                          </p:spTgt>
                                        </p:tgtEl>
                                        <p:attrNameLst>
                                          <p:attrName>style.visibility</p:attrName>
                                        </p:attrNameLst>
                                      </p:cBhvr>
                                      <p:to>
                                        <p:strVal val="visible"/>
                                      </p:to>
                                    </p:set>
                                    <p:animEffect transition="in" filter="barn(inVertical)">
                                      <p:cBhvr>
                                        <p:cTn id="20" dur="500"/>
                                        <p:tgtEl>
                                          <p:spTgt spid="55">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6">
                                            <p:txEl>
                                              <p:pRg st="0" end="0"/>
                                            </p:txEl>
                                          </p:spTgt>
                                        </p:tgtEl>
                                        <p:attrNameLst>
                                          <p:attrName>style.visibility</p:attrName>
                                        </p:attrNameLst>
                                      </p:cBhvr>
                                      <p:to>
                                        <p:strVal val="visible"/>
                                      </p:to>
                                    </p:set>
                                    <p:animEffect transition="in" filter="barn(inVertical)">
                                      <p:cBhvr>
                                        <p:cTn id="23" dur="500"/>
                                        <p:tgtEl>
                                          <p:spTgt spid="56">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7">
                                            <p:txEl>
                                              <p:pRg st="0" end="0"/>
                                            </p:txEl>
                                          </p:spTgt>
                                        </p:tgtEl>
                                        <p:attrNameLst>
                                          <p:attrName>style.visibility</p:attrName>
                                        </p:attrNameLst>
                                      </p:cBhvr>
                                      <p:to>
                                        <p:strVal val="visible"/>
                                      </p:to>
                                    </p:set>
                                    <p:animEffect transition="in" filter="barn(inVertical)">
                                      <p:cBhvr>
                                        <p:cTn id="26" dur="500"/>
                                        <p:tgtEl>
                                          <p:spTgt spid="57">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58">
                                            <p:txEl>
                                              <p:pRg st="0" end="0"/>
                                            </p:txEl>
                                          </p:spTgt>
                                        </p:tgtEl>
                                        <p:attrNameLst>
                                          <p:attrName>style.visibility</p:attrName>
                                        </p:attrNameLst>
                                      </p:cBhvr>
                                      <p:to>
                                        <p:strVal val="visible"/>
                                      </p:to>
                                    </p:set>
                                    <p:animEffect transition="in" filter="barn(inVertical)">
                                      <p:cBhvr>
                                        <p:cTn id="29" dur="500"/>
                                        <p:tgtEl>
                                          <p:spTgt spid="58">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59">
                                            <p:txEl>
                                              <p:pRg st="0" end="0"/>
                                            </p:txEl>
                                          </p:spTgt>
                                        </p:tgtEl>
                                        <p:attrNameLst>
                                          <p:attrName>style.visibility</p:attrName>
                                        </p:attrNameLst>
                                      </p:cBhvr>
                                      <p:to>
                                        <p:strVal val="visible"/>
                                      </p:to>
                                    </p:set>
                                    <p:animEffect transition="in" filter="barn(inVertical)">
                                      <p:cBhvr>
                                        <p:cTn id="32" dur="500"/>
                                        <p:tgtEl>
                                          <p:spTgt spid="59">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0">
                                            <p:txEl>
                                              <p:pRg st="0" end="0"/>
                                            </p:txEl>
                                          </p:spTgt>
                                        </p:tgtEl>
                                        <p:attrNameLst>
                                          <p:attrName>style.visibility</p:attrName>
                                        </p:attrNameLst>
                                      </p:cBhvr>
                                      <p:to>
                                        <p:strVal val="visible"/>
                                      </p:to>
                                    </p:set>
                                    <p:animEffect transition="in" filter="barn(inVertical)">
                                      <p:cBhvr>
                                        <p:cTn id="35" dur="500"/>
                                        <p:tgtEl>
                                          <p:spTgt spid="60">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1">
                                            <p:txEl>
                                              <p:pRg st="0" end="0"/>
                                            </p:txEl>
                                          </p:spTgt>
                                        </p:tgtEl>
                                        <p:attrNameLst>
                                          <p:attrName>style.visibility</p:attrName>
                                        </p:attrNameLst>
                                      </p:cBhvr>
                                      <p:to>
                                        <p:strVal val="visible"/>
                                      </p:to>
                                    </p:set>
                                    <p:animEffect transition="in" filter="barn(inVertical)">
                                      <p:cBhvr>
                                        <p:cTn id="38" dur="500"/>
                                        <p:tgtEl>
                                          <p:spTgt spid="61">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62">
                                            <p:txEl>
                                              <p:pRg st="0" end="0"/>
                                            </p:txEl>
                                          </p:spTgt>
                                        </p:tgtEl>
                                        <p:attrNameLst>
                                          <p:attrName>style.visibility</p:attrName>
                                        </p:attrNameLst>
                                      </p:cBhvr>
                                      <p:to>
                                        <p:strVal val="visible"/>
                                      </p:to>
                                    </p:set>
                                    <p:animEffect transition="in" filter="barn(inVertical)">
                                      <p:cBhvr>
                                        <p:cTn id="41" dur="500"/>
                                        <p:tgtEl>
                                          <p:spTgt spid="62">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63">
                                            <p:txEl>
                                              <p:pRg st="0" end="0"/>
                                            </p:txEl>
                                          </p:spTgt>
                                        </p:tgtEl>
                                        <p:attrNameLst>
                                          <p:attrName>style.visibility</p:attrName>
                                        </p:attrNameLst>
                                      </p:cBhvr>
                                      <p:to>
                                        <p:strVal val="visible"/>
                                      </p:to>
                                    </p:set>
                                    <p:animEffect transition="in" filter="barn(inVertical)">
                                      <p:cBhvr>
                                        <p:cTn id="44" dur="500"/>
                                        <p:tgtEl>
                                          <p:spTgt spid="63">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64">
                                            <p:txEl>
                                              <p:pRg st="0" end="0"/>
                                            </p:txEl>
                                          </p:spTgt>
                                        </p:tgtEl>
                                        <p:attrNameLst>
                                          <p:attrName>style.visibility</p:attrName>
                                        </p:attrNameLst>
                                      </p:cBhvr>
                                      <p:to>
                                        <p:strVal val="visible"/>
                                      </p:to>
                                    </p:set>
                                    <p:animEffect transition="in" filter="barn(inVertical)">
                                      <p:cBhvr>
                                        <p:cTn id="47" dur="500"/>
                                        <p:tgtEl>
                                          <p:spTgt spid="64">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65">
                                            <p:txEl>
                                              <p:pRg st="0" end="0"/>
                                            </p:txEl>
                                          </p:spTgt>
                                        </p:tgtEl>
                                        <p:attrNameLst>
                                          <p:attrName>style.visibility</p:attrName>
                                        </p:attrNameLst>
                                      </p:cBhvr>
                                      <p:to>
                                        <p:strVal val="visible"/>
                                      </p:to>
                                    </p:set>
                                    <p:animEffect transition="in" filter="barn(inVertical)">
                                      <p:cBhvr>
                                        <p:cTn id="50" dur="500"/>
                                        <p:tgtEl>
                                          <p:spTgt spid="65">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66">
                                            <p:txEl>
                                              <p:pRg st="0" end="0"/>
                                            </p:txEl>
                                          </p:spTgt>
                                        </p:tgtEl>
                                        <p:attrNameLst>
                                          <p:attrName>style.visibility</p:attrName>
                                        </p:attrNameLst>
                                      </p:cBhvr>
                                      <p:to>
                                        <p:strVal val="visible"/>
                                      </p:to>
                                    </p:set>
                                    <p:animEffect transition="in" filter="barn(inVertical)">
                                      <p:cBhvr>
                                        <p:cTn id="53" dur="500"/>
                                        <p:tgtEl>
                                          <p:spTgt spid="66">
                                            <p:txEl>
                                              <p:pRg st="0" end="0"/>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67">
                                            <p:txEl>
                                              <p:pRg st="0" end="0"/>
                                            </p:txEl>
                                          </p:spTgt>
                                        </p:tgtEl>
                                        <p:attrNameLst>
                                          <p:attrName>style.visibility</p:attrName>
                                        </p:attrNameLst>
                                      </p:cBhvr>
                                      <p:to>
                                        <p:strVal val="visible"/>
                                      </p:to>
                                    </p:set>
                                    <p:animEffect transition="in" filter="barn(inVertical)">
                                      <p:cBhvr>
                                        <p:cTn id="56" dur="5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603"/>
            <a:ext cx="10515600" cy="1325563"/>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CÂU 10</a:t>
            </a:r>
            <a:r>
              <a:rPr lang="en-US" b="1" dirty="0" smtClean="0">
                <a:solidFill>
                  <a:srgbClr val="002060"/>
                </a:solidFill>
                <a:latin typeface="Times New Roman" panose="02020603050405020304" pitchFamily="18" charset="0"/>
                <a:cs typeface="Times New Roman" panose="02020603050405020304" pitchFamily="18" charset="0"/>
              </a:rPr>
              <a:t>: Ô </a:t>
            </a:r>
            <a:r>
              <a:rPr lang="en-US" b="1" dirty="0" err="1" smtClean="0">
                <a:solidFill>
                  <a:srgbClr val="002060"/>
                </a:solidFill>
                <a:latin typeface="Times New Roman" panose="02020603050405020304" pitchFamily="18" charset="0"/>
                <a:cs typeface="Times New Roman" panose="02020603050405020304" pitchFamily="18" charset="0"/>
              </a:rPr>
              <a:t>chữ</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gồm</a:t>
            </a:r>
            <a:r>
              <a:rPr lang="en-US" b="1" dirty="0" smtClean="0">
                <a:solidFill>
                  <a:srgbClr val="002060"/>
                </a:solidFill>
                <a:latin typeface="Times New Roman" panose="02020603050405020304" pitchFamily="18" charset="0"/>
                <a:cs typeface="Times New Roman" panose="02020603050405020304" pitchFamily="18" charset="0"/>
              </a:rPr>
              <a:t> 15 </a:t>
            </a:r>
            <a:r>
              <a:rPr lang="en-US" b="1" dirty="0" err="1" smtClean="0">
                <a:solidFill>
                  <a:srgbClr val="002060"/>
                </a:solidFill>
                <a:latin typeface="Times New Roman" panose="02020603050405020304" pitchFamily="18" charset="0"/>
                <a:cs typeface="Times New Roman" panose="02020603050405020304" pitchFamily="18" charset="0"/>
              </a:rPr>
              <a:t>chữ</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cái</a:t>
            </a: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0815" y="2168622"/>
            <a:ext cx="6384871" cy="4532109"/>
          </a:xfrm>
        </p:spPr>
      </p:pic>
      <p:sp>
        <p:nvSpPr>
          <p:cNvPr id="4" name="Action Button: Back or Previous 3">
            <a:hlinkClick r:id="rId4" action="ppaction://hlinksldjump" highlightClick="1"/>
          </p:cNvPr>
          <p:cNvSpPr/>
          <p:nvPr/>
        </p:nvSpPr>
        <p:spPr>
          <a:xfrm>
            <a:off x="11698516" y="5074371"/>
            <a:ext cx="493485" cy="51525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04492" y="53603"/>
            <a:ext cx="1987509" cy="109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33196" y="1267668"/>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L</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176842" y="1267667"/>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Ố</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808897" y="1267666"/>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560646" y="1267666"/>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S</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3194366" y="1267666"/>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Ố</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3819646" y="1250500"/>
            <a:ext cx="578223" cy="563867"/>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4435266" y="1243567"/>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5279917" y="1252340"/>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927497" y="1258676"/>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Ử</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568507" y="1243567"/>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Ở</a:t>
            </a:r>
          </a:p>
        </p:txBody>
      </p:sp>
      <p:sp>
        <p:nvSpPr>
          <p:cNvPr id="31" name="Rectangle 30"/>
          <p:cNvSpPr/>
          <p:nvPr/>
        </p:nvSpPr>
        <p:spPr>
          <a:xfrm>
            <a:off x="7183251" y="1265010"/>
            <a:ext cx="578223" cy="55569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7842345" y="1258676"/>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9439090" y="1284659"/>
            <a:ext cx="578223" cy="55133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6" name="Rectangle 55"/>
          <p:cNvSpPr/>
          <p:nvPr/>
        </p:nvSpPr>
        <p:spPr>
          <a:xfrm>
            <a:off x="8824345" y="1284659"/>
            <a:ext cx="578223" cy="55133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7" name="Rectangle 56"/>
          <p:cNvSpPr/>
          <p:nvPr/>
        </p:nvSpPr>
        <p:spPr>
          <a:xfrm>
            <a:off x="10089314" y="1296133"/>
            <a:ext cx="578223" cy="568361"/>
          </a:xfrm>
          <a:prstGeom prst="rect">
            <a:avLst/>
          </a:prstGeom>
          <a:gradFill>
            <a:gsLst>
              <a:gs pos="9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50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Ụ</a:t>
            </a:r>
          </a:p>
        </p:txBody>
      </p:sp>
    </p:spTree>
    <p:extLst>
      <p:ext uri="{BB962C8B-B14F-4D97-AF65-F5344CB8AC3E}">
        <p14:creationId xmlns:p14="http://schemas.microsoft.com/office/powerpoint/2010/main" val="30637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barn(inVertical)">
                                      <p:cBhvr>
                                        <p:cTn id="11" dur="500"/>
                                        <p:tgtEl>
                                          <p:spTgt spid="21">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Effect transition="in" filter="barn(inVertical)">
                                      <p:cBhvr>
                                        <p:cTn id="14" dur="500"/>
                                        <p:tgtEl>
                                          <p:spTgt spid="2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arn(inVertical)">
                                      <p:cBhvr>
                                        <p:cTn id="17" dur="500"/>
                                        <p:tgtEl>
                                          <p:spTgt spid="2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arn(inVertical)">
                                      <p:cBhvr>
                                        <p:cTn id="20" dur="500"/>
                                        <p:tgtEl>
                                          <p:spTgt spid="2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barn(inVertical)">
                                      <p:cBhvr>
                                        <p:cTn id="23" dur="500"/>
                                        <p:tgtEl>
                                          <p:spTgt spid="25">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barn(inVertical)">
                                      <p:cBhvr>
                                        <p:cTn id="26" dur="500"/>
                                        <p:tgtEl>
                                          <p:spTgt spid="26">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barn(inVertical)">
                                      <p:cBhvr>
                                        <p:cTn id="29" dur="500"/>
                                        <p:tgtEl>
                                          <p:spTgt spid="27">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barn(inVertical)">
                                      <p:cBhvr>
                                        <p:cTn id="32" dur="500"/>
                                        <p:tgtEl>
                                          <p:spTgt spid="28">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barn(inVertical)">
                                      <p:cBhvr>
                                        <p:cTn id="35" dur="500"/>
                                        <p:tgtEl>
                                          <p:spTgt spid="29">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0">
                                            <p:txEl>
                                              <p:pRg st="0" end="0"/>
                                            </p:txEl>
                                          </p:spTgt>
                                        </p:tgtEl>
                                        <p:attrNameLst>
                                          <p:attrName>style.visibility</p:attrName>
                                        </p:attrNameLst>
                                      </p:cBhvr>
                                      <p:to>
                                        <p:strVal val="visible"/>
                                      </p:to>
                                    </p:set>
                                    <p:animEffect transition="in" filter="barn(inVertical)">
                                      <p:cBhvr>
                                        <p:cTn id="38" dur="500"/>
                                        <p:tgtEl>
                                          <p:spTgt spid="30">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barn(inVertical)">
                                      <p:cBhvr>
                                        <p:cTn id="41" dur="500"/>
                                        <p:tgtEl>
                                          <p:spTgt spid="31">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2">
                                            <p:txEl>
                                              <p:pRg st="0" end="0"/>
                                            </p:txEl>
                                          </p:spTgt>
                                        </p:tgtEl>
                                        <p:attrNameLst>
                                          <p:attrName>style.visibility</p:attrName>
                                        </p:attrNameLst>
                                      </p:cBhvr>
                                      <p:to>
                                        <p:strVal val="visible"/>
                                      </p:to>
                                    </p:set>
                                    <p:animEffect transition="in" filter="barn(inVertical)">
                                      <p:cBhvr>
                                        <p:cTn id="44" dur="500"/>
                                        <p:tgtEl>
                                          <p:spTgt spid="32">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55">
                                            <p:txEl>
                                              <p:pRg st="0" end="0"/>
                                            </p:txEl>
                                          </p:spTgt>
                                        </p:tgtEl>
                                        <p:attrNameLst>
                                          <p:attrName>style.visibility</p:attrName>
                                        </p:attrNameLst>
                                      </p:cBhvr>
                                      <p:to>
                                        <p:strVal val="visible"/>
                                      </p:to>
                                    </p:set>
                                    <p:animEffect transition="in" filter="barn(inVertical)">
                                      <p:cBhvr>
                                        <p:cTn id="47" dur="500"/>
                                        <p:tgtEl>
                                          <p:spTgt spid="55">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56">
                                            <p:txEl>
                                              <p:pRg st="0" end="0"/>
                                            </p:txEl>
                                          </p:spTgt>
                                        </p:tgtEl>
                                        <p:attrNameLst>
                                          <p:attrName>style.visibility</p:attrName>
                                        </p:attrNameLst>
                                      </p:cBhvr>
                                      <p:to>
                                        <p:strVal val="visible"/>
                                      </p:to>
                                    </p:set>
                                    <p:animEffect transition="in" filter="barn(inVertical)">
                                      <p:cBhvr>
                                        <p:cTn id="50" dur="500"/>
                                        <p:tgtEl>
                                          <p:spTgt spid="56">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57">
                                            <p:txEl>
                                              <p:pRg st="0" end="0"/>
                                            </p:txEl>
                                          </p:spTgt>
                                        </p:tgtEl>
                                        <p:attrNameLst>
                                          <p:attrName>style.visibility</p:attrName>
                                        </p:attrNameLst>
                                      </p:cBhvr>
                                      <p:to>
                                        <p:strVal val="visible"/>
                                      </p:to>
                                    </p:set>
                                    <p:animEffect transition="in" filter="barn(inVertical)">
                                      <p:cBhvr>
                                        <p:cTn id="53"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288" y="-116266"/>
            <a:ext cx="10515600" cy="1325563"/>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CÂU 11</a:t>
            </a:r>
            <a:r>
              <a:rPr lang="en-US" b="1" dirty="0" smtClean="0">
                <a:latin typeface="Times New Roman" panose="02020603050405020304" pitchFamily="18" charset="0"/>
                <a:cs typeface="Times New Roman" panose="02020603050405020304" pitchFamily="18" charset="0"/>
              </a:rPr>
              <a:t>: Ô </a:t>
            </a:r>
            <a:r>
              <a:rPr lang="en-US" b="1" dirty="0" err="1" smtClean="0">
                <a:latin typeface="Times New Roman" panose="02020603050405020304" pitchFamily="18" charset="0"/>
                <a:cs typeface="Times New Roman" panose="02020603050405020304" pitchFamily="18" charset="0"/>
              </a:rPr>
              <a:t>chữ</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gồm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14 </a:t>
            </a:r>
            <a:r>
              <a:rPr lang="en-US" b="1" dirty="0" err="1" smtClean="0">
                <a:latin typeface="Times New Roman" panose="02020603050405020304" pitchFamily="18" charset="0"/>
                <a:cs typeface="Times New Roman" panose="02020603050405020304" pitchFamily="18" charset="0"/>
              </a:rPr>
              <a:t>chữ</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cái</a:t>
            </a:r>
            <a:endParaRPr lang="en-US"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596916" y="5370323"/>
            <a:ext cx="595085" cy="44268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276" y="0"/>
            <a:ext cx="2133725" cy="117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67686"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K</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40039"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612393"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Ô</a:t>
            </a:r>
          </a:p>
        </p:txBody>
      </p:sp>
      <p:sp>
        <p:nvSpPr>
          <p:cNvPr id="12" name="Rectangle 11"/>
          <p:cNvSpPr/>
          <p:nvPr/>
        </p:nvSpPr>
        <p:spPr>
          <a:xfrm>
            <a:off x="2256897"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883085" y="1261591"/>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sp>
        <p:nvSpPr>
          <p:cNvPr id="14" name="Rectangle 13"/>
          <p:cNvSpPr/>
          <p:nvPr/>
        </p:nvSpPr>
        <p:spPr>
          <a:xfrm>
            <a:off x="3768391" y="1261591"/>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409961" y="1261591"/>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Ó</a:t>
            </a:r>
          </a:p>
        </p:txBody>
      </p:sp>
      <p:sp>
        <p:nvSpPr>
          <p:cNvPr id="16" name="Rectangle 15"/>
          <p:cNvSpPr/>
          <p:nvPr/>
        </p:nvSpPr>
        <p:spPr>
          <a:xfrm>
            <a:off x="5314718" y="1273083"/>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V</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5978126"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630994" y="1260439"/>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Ệ</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7288742" y="1256265"/>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8199158" y="1273083"/>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L</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8905186" y="1264550"/>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À</a:t>
            </a:r>
          </a:p>
        </p:txBody>
      </p:sp>
      <p:sp>
        <p:nvSpPr>
          <p:cNvPr id="22" name="Rectangle 21"/>
          <p:cNvSpPr/>
          <p:nvPr/>
        </p:nvSpPr>
        <p:spPr>
          <a:xfrm>
            <a:off x="9584257" y="1273083"/>
            <a:ext cx="578223" cy="551330"/>
          </a:xfrm>
          <a:prstGeom prst="rect">
            <a:avLst/>
          </a:prstGeom>
          <a:solidFill>
            <a:schemeClr val="accent4">
              <a:lumMod val="60000"/>
              <a:lumOff val="40000"/>
            </a:schemeClr>
          </a:solidFill>
          <a:ln>
            <a:solidFill>
              <a:schemeClr val="accent2">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M</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144" y="2249979"/>
            <a:ext cx="8181149" cy="4301701"/>
          </a:xfrm>
          <a:prstGeom prst="rect">
            <a:avLst/>
          </a:prstGeom>
        </p:spPr>
      </p:pic>
    </p:spTree>
    <p:extLst>
      <p:ext uri="{BB962C8B-B14F-4D97-AF65-F5344CB8AC3E}">
        <p14:creationId xmlns:p14="http://schemas.microsoft.com/office/powerpoint/2010/main" val="2745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arn(inVertical)">
                                      <p:cBhvr>
                                        <p:cTn id="11" dur="500"/>
                                        <p:tgtEl>
                                          <p:spTgt spid="8">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arn(inVertical)">
                                      <p:cBhvr>
                                        <p:cTn id="26" dur="500"/>
                                        <p:tgtEl>
                                          <p:spTgt spid="14">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arn(inVertical)">
                                      <p:cBhvr>
                                        <p:cTn id="35" dur="500"/>
                                        <p:tgtEl>
                                          <p:spTgt spid="17">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Effect transition="in" filter="barn(inVertical)">
                                      <p:cBhvr>
                                        <p:cTn id="38" dur="500"/>
                                        <p:tgtEl>
                                          <p:spTgt spid="18">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barn(inVertical)">
                                      <p:cBhvr>
                                        <p:cTn id="41" dur="500"/>
                                        <p:tgtEl>
                                          <p:spTgt spid="19">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barn(inVertical)">
                                      <p:cBhvr>
                                        <p:cTn id="47" dur="500"/>
                                        <p:tgtEl>
                                          <p:spTgt spid="21">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barn(inVertical)">
                                      <p:cBhvr>
                                        <p:cTn id="5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517" y="-138498"/>
            <a:ext cx="10515600" cy="1325563"/>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CÂU 12</a:t>
            </a:r>
            <a:r>
              <a:rPr lang="en-US" sz="4000" b="1" dirty="0" smtClean="0">
                <a:latin typeface="Times New Roman" panose="02020603050405020304" pitchFamily="18" charset="0"/>
                <a:cs typeface="Times New Roman" panose="02020603050405020304" pitchFamily="18" charset="0"/>
              </a:rPr>
              <a:t>: Ô </a:t>
            </a:r>
            <a:r>
              <a:rPr lang="en-US" sz="4000" b="1" dirty="0" err="1" smtClean="0">
                <a:latin typeface="Times New Roman" panose="02020603050405020304" pitchFamily="18" charset="0"/>
                <a:cs typeface="Times New Roman" panose="02020603050405020304" pitchFamily="18" charset="0"/>
              </a:rPr>
              <a:t>chữ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gồm</a:t>
            </a:r>
            <a:r>
              <a:rPr lang="en-US" sz="4000" b="1" dirty="0" smtClean="0">
                <a:latin typeface="Times New Roman" panose="02020603050405020304" pitchFamily="18" charset="0"/>
                <a:cs typeface="Times New Roman" panose="02020603050405020304" pitchFamily="18" charset="0"/>
              </a:rPr>
              <a:t> 10 </a:t>
            </a:r>
            <a:r>
              <a:rPr lang="en-US" sz="4000" b="1" dirty="0" err="1" smtClean="0">
                <a:latin typeface="Times New Roman" panose="02020603050405020304" pitchFamily="18" charset="0"/>
                <a:cs typeface="Times New Roman" panose="02020603050405020304" pitchFamily="18" charset="0"/>
              </a:rPr>
              <a:t>chữ</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cái</a:t>
            </a:r>
            <a:endParaRPr lang="en-US" sz="4000" b="1"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353826" y="6176963"/>
            <a:ext cx="838199" cy="6810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76" y="167507"/>
            <a:ext cx="1908629" cy="104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50379"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B</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922733"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Ị</a:t>
            </a:r>
          </a:p>
        </p:txBody>
      </p:sp>
      <p:sp>
        <p:nvSpPr>
          <p:cNvPr id="10" name="Rectangle 9"/>
          <p:cNvSpPr/>
          <p:nvPr/>
        </p:nvSpPr>
        <p:spPr>
          <a:xfrm>
            <a:off x="3982813"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K</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605754"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Í</a:t>
            </a:r>
          </a:p>
        </p:txBody>
      </p:sp>
      <p:sp>
        <p:nvSpPr>
          <p:cNvPr id="12" name="Rectangle 11"/>
          <p:cNvSpPr/>
          <p:nvPr/>
        </p:nvSpPr>
        <p:spPr>
          <a:xfrm>
            <a:off x="5223045" y="119955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857249" y="1187065"/>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702554" y="121331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15" name="Rectangle 14"/>
          <p:cNvSpPr/>
          <p:nvPr/>
        </p:nvSpPr>
        <p:spPr>
          <a:xfrm>
            <a:off x="7339982" y="1230680"/>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Ộ</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984270" y="1231223"/>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8628558" y="1245084"/>
            <a:ext cx="578223" cy="551330"/>
          </a:xfrm>
          <a:prstGeom prst="rect">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G</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86" y="1903343"/>
            <a:ext cx="6338583" cy="4954658"/>
          </a:xfrm>
          <a:prstGeom prst="rect">
            <a:avLst/>
          </a:prstGeom>
        </p:spPr>
      </p:pic>
    </p:spTree>
    <p:extLst>
      <p:ext uri="{BB962C8B-B14F-4D97-AF65-F5344CB8AC3E}">
        <p14:creationId xmlns:p14="http://schemas.microsoft.com/office/powerpoint/2010/main" val="360683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arn(inVertical)">
                                      <p:cBhvr>
                                        <p:cTn id="23" dur="500"/>
                                        <p:tgtEl>
                                          <p:spTgt spid="12">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barn(inVertical)">
                                      <p:cBhvr>
                                        <p:cTn id="29" dur="500"/>
                                        <p:tgtEl>
                                          <p:spTgt spid="1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arn(inVertical)">
                                      <p:cBhvr>
                                        <p:cTn id="32" dur="500"/>
                                        <p:tgtEl>
                                          <p:spTgt spid="15">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barn(inVertical)">
                                      <p:cBhvr>
                                        <p:cTn id="3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rgbClr val="0070C0"/>
                </a:solidFill>
                <a:latin typeface="Times New Roman" panose="02020603050405020304" pitchFamily="18" charset="0"/>
                <a:cs typeface="Times New Roman" panose="02020603050405020304" pitchFamily="18" charset="0"/>
              </a:rPr>
              <a:t>NGHIỆN GAME ONLINE</a:t>
            </a:r>
            <a:endParaRPr lang="en-US" sz="60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 y="1690693"/>
            <a:ext cx="6087979" cy="42195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980" y="1690693"/>
            <a:ext cx="6104021" cy="4219575"/>
          </a:xfrm>
          <a:prstGeom prst="rect">
            <a:avLst/>
          </a:prstGeom>
        </p:spPr>
      </p:pic>
    </p:spTree>
    <p:extLst>
      <p:ext uri="{BB962C8B-B14F-4D97-AF65-F5344CB8AC3E}">
        <p14:creationId xmlns:p14="http://schemas.microsoft.com/office/powerpoint/2010/main" val="1231590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50000"/>
                  </a:schemeClr>
                </a:solidFill>
                <a:latin typeface="Times New Roman" panose="02020603050405020304" pitchFamily="18" charset="0"/>
                <a:cs typeface="Times New Roman" panose="02020603050405020304" pitchFamily="18" charset="0"/>
              </a:rPr>
              <a:t>THỐNG KÊ ĐỘ TUỔI CHƠI GAME Ở VIỆT NAM</a:t>
            </a:r>
            <a:endParaRPr lang="en-US" b="1"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8043306"/>
              </p:ext>
            </p:extLst>
          </p:nvPr>
        </p:nvGraphicFramePr>
        <p:xfrm>
          <a:off x="838219" y="1825627"/>
          <a:ext cx="10371086" cy="4572000"/>
        </p:xfrm>
        <a:graphic>
          <a:graphicData uri="http://schemas.openxmlformats.org/drawingml/2006/table">
            <a:tbl>
              <a:tblPr firstRow="1" bandRow="1">
                <a:tableStyleId>{5C22544A-7EE6-4342-B048-85BDC9FD1C3A}</a:tableStyleId>
              </a:tblPr>
              <a:tblGrid>
                <a:gridCol w="5185543">
                  <a:extLst>
                    <a:ext uri="{9D8B030D-6E8A-4147-A177-3AD203B41FA5}">
                      <a16:colId xmlns:a16="http://schemas.microsoft.com/office/drawing/2014/main" val="20000"/>
                    </a:ext>
                  </a:extLst>
                </a:gridCol>
                <a:gridCol w="5185543">
                  <a:extLst>
                    <a:ext uri="{9D8B030D-6E8A-4147-A177-3AD203B41FA5}">
                      <a16:colId xmlns:a16="http://schemas.microsoft.com/office/drawing/2014/main" val="20001"/>
                    </a:ext>
                  </a:extLst>
                </a:gridCol>
              </a:tblGrid>
              <a:tr h="786478">
                <a:tc>
                  <a:txBody>
                    <a:bodyPr/>
                    <a:lstStyle/>
                    <a:p>
                      <a:pPr algn="ctr"/>
                      <a:r>
                        <a:rPr lang="en-US" sz="5400" dirty="0" err="1" smtClean="0">
                          <a:latin typeface="Times New Roman" panose="02020603050405020304" pitchFamily="18" charset="0"/>
                          <a:cs typeface="Times New Roman" panose="02020603050405020304" pitchFamily="18" charset="0"/>
                        </a:rPr>
                        <a:t>Độ</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tuổi</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err="1" smtClean="0">
                          <a:latin typeface="Times New Roman" panose="02020603050405020304" pitchFamily="18" charset="0"/>
                          <a:cs typeface="Times New Roman" panose="02020603050405020304" pitchFamily="18" charset="0"/>
                        </a:rPr>
                        <a:t>Tỷ</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lệ</a:t>
                      </a:r>
                      <a:r>
                        <a:rPr lang="en-US" sz="5400" baseline="0" dirty="0" smtClean="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797401">
                <a:tc>
                  <a:txBody>
                    <a:bodyPr/>
                    <a:lstStyle/>
                    <a:p>
                      <a:pPr algn="ctr"/>
                      <a:r>
                        <a:rPr lang="en-US" sz="5400" dirty="0" smtClean="0">
                          <a:latin typeface="Times New Roman" panose="02020603050405020304" pitchFamily="18" charset="0"/>
                          <a:cs typeface="Times New Roman" panose="02020603050405020304" pitchFamily="18" charset="0"/>
                        </a:rPr>
                        <a:t>16 </a:t>
                      </a:r>
                      <a:r>
                        <a:rPr lang="en-US" sz="5400" dirty="0" err="1" smtClean="0">
                          <a:latin typeface="Times New Roman" panose="02020603050405020304" pitchFamily="18" charset="0"/>
                          <a:cs typeface="Times New Roman" panose="02020603050405020304" pitchFamily="18" charset="0"/>
                        </a:rPr>
                        <a:t>đến</a:t>
                      </a:r>
                      <a:r>
                        <a:rPr lang="en-US" sz="5400" baseline="0" dirty="0" smtClean="0">
                          <a:latin typeface="Times New Roman" panose="02020603050405020304" pitchFamily="18" charset="0"/>
                          <a:cs typeface="Times New Roman" panose="02020603050405020304" pitchFamily="18" charset="0"/>
                        </a:rPr>
                        <a:t> 24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smtClean="0">
                          <a:latin typeface="Times New Roman" panose="02020603050405020304" pitchFamily="18" charset="0"/>
                          <a:cs typeface="Times New Roman" panose="02020603050405020304" pitchFamily="18" charset="0"/>
                        </a:rPr>
                        <a:t>39%</a:t>
                      </a:r>
                      <a:endParaRPr lang="en-US" sz="5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797401">
                <a:tc>
                  <a:txBody>
                    <a:bodyPr/>
                    <a:lstStyle/>
                    <a:p>
                      <a:pPr algn="ctr"/>
                      <a:r>
                        <a:rPr lang="en-US" sz="5400" dirty="0" smtClean="0">
                          <a:latin typeface="Times New Roman" panose="02020603050405020304" pitchFamily="18" charset="0"/>
                          <a:cs typeface="Times New Roman" panose="02020603050405020304" pitchFamily="18" charset="0"/>
                        </a:rPr>
                        <a:t>25 </a:t>
                      </a:r>
                      <a:r>
                        <a:rPr lang="en-US" sz="5400" dirty="0" err="1" smtClean="0">
                          <a:latin typeface="Times New Roman" panose="02020603050405020304" pitchFamily="18" charset="0"/>
                          <a:cs typeface="Times New Roman" panose="02020603050405020304" pitchFamily="18" charset="0"/>
                        </a:rPr>
                        <a:t>đến</a:t>
                      </a:r>
                      <a:r>
                        <a:rPr lang="en-US" sz="5400" baseline="0" dirty="0" smtClean="0">
                          <a:latin typeface="Times New Roman" panose="02020603050405020304" pitchFamily="18" charset="0"/>
                          <a:cs typeface="Times New Roman" panose="02020603050405020304" pitchFamily="18" charset="0"/>
                        </a:rPr>
                        <a:t> 34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smtClean="0">
                          <a:latin typeface="Times New Roman" panose="02020603050405020304" pitchFamily="18" charset="0"/>
                          <a:cs typeface="Times New Roman" panose="02020603050405020304" pitchFamily="18" charset="0"/>
                        </a:rPr>
                        <a:t>33%</a:t>
                      </a:r>
                      <a:endParaRPr lang="en-US" sz="5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797401">
                <a:tc>
                  <a:txBody>
                    <a:bodyPr/>
                    <a:lstStyle/>
                    <a:p>
                      <a:pPr algn="ctr"/>
                      <a:r>
                        <a:rPr lang="en-US" sz="5400" dirty="0" smtClean="0">
                          <a:latin typeface="Times New Roman" panose="02020603050405020304" pitchFamily="18" charset="0"/>
                          <a:cs typeface="Times New Roman" panose="02020603050405020304" pitchFamily="18" charset="0"/>
                        </a:rPr>
                        <a:t>35 </a:t>
                      </a:r>
                      <a:r>
                        <a:rPr lang="en-US" sz="5400" dirty="0" err="1" smtClean="0">
                          <a:latin typeface="Times New Roman" panose="02020603050405020304" pitchFamily="18" charset="0"/>
                          <a:cs typeface="Times New Roman" panose="02020603050405020304" pitchFamily="18" charset="0"/>
                        </a:rPr>
                        <a:t>đến</a:t>
                      </a:r>
                      <a:r>
                        <a:rPr lang="en-US" sz="5400" baseline="0" dirty="0" smtClean="0">
                          <a:latin typeface="Times New Roman" panose="02020603050405020304" pitchFamily="18" charset="0"/>
                          <a:cs typeface="Times New Roman" panose="02020603050405020304" pitchFamily="18" charset="0"/>
                        </a:rPr>
                        <a:t> 44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smtClean="0">
                          <a:latin typeface="Times New Roman" panose="02020603050405020304" pitchFamily="18" charset="0"/>
                          <a:cs typeface="Times New Roman" panose="02020603050405020304" pitchFamily="18" charset="0"/>
                        </a:rPr>
                        <a:t>14%</a:t>
                      </a:r>
                      <a:endParaRPr lang="en-US" sz="5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797401">
                <a:tc>
                  <a:txBody>
                    <a:bodyPr/>
                    <a:lstStyle/>
                    <a:p>
                      <a:pPr algn="ctr"/>
                      <a:r>
                        <a:rPr lang="en-US" sz="5400" dirty="0" smtClean="0">
                          <a:latin typeface="Times New Roman" panose="02020603050405020304" pitchFamily="18" charset="0"/>
                          <a:cs typeface="Times New Roman" panose="02020603050405020304" pitchFamily="18" charset="0"/>
                        </a:rPr>
                        <a:t>45 </a:t>
                      </a:r>
                      <a:r>
                        <a:rPr lang="en-US" sz="5400" dirty="0" err="1" smtClean="0">
                          <a:latin typeface="Times New Roman" panose="02020603050405020304" pitchFamily="18" charset="0"/>
                          <a:cs typeface="Times New Roman" panose="02020603050405020304" pitchFamily="18" charset="0"/>
                        </a:rPr>
                        <a:t>đến</a:t>
                      </a:r>
                      <a:r>
                        <a:rPr lang="en-US" sz="5400" baseline="0" dirty="0" smtClean="0">
                          <a:latin typeface="Times New Roman" panose="02020603050405020304" pitchFamily="18" charset="0"/>
                          <a:cs typeface="Times New Roman" panose="02020603050405020304" pitchFamily="18" charset="0"/>
                        </a:rPr>
                        <a:t> 54</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smtClean="0">
                          <a:latin typeface="Times New Roman" panose="02020603050405020304" pitchFamily="18" charset="0"/>
                          <a:cs typeface="Times New Roman" panose="02020603050405020304" pitchFamily="18" charset="0"/>
                        </a:rPr>
                        <a:t>6%</a:t>
                      </a:r>
                      <a:endParaRPr lang="en-US" sz="5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2997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lowchart: Alternate Process 3"/>
          <p:cNvSpPr/>
          <p:nvPr/>
        </p:nvSpPr>
        <p:spPr>
          <a:xfrm>
            <a:off x="282414" y="3375212"/>
            <a:ext cx="3442447" cy="1237129"/>
          </a:xfrm>
          <a:prstGeom prst="flowChartAlternateProcess">
            <a:avLst/>
          </a:prstGeom>
          <a:ln w="57150"/>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TỆ NẠN XÃ HỘI</a:t>
            </a:r>
            <a:endParaRPr lang="en-US" sz="3200"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5089028" y="971588"/>
            <a:ext cx="4083423" cy="1237129"/>
          </a:xfrm>
          <a:prstGeom prst="flowChartAlternateProcess">
            <a:avLst/>
          </a:prstGeom>
          <a:ln>
            <a:solidFill>
              <a:srgbClr val="7030A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hành</a:t>
            </a:r>
            <a:r>
              <a:rPr lang="en-US" sz="3200" dirty="0" smtClean="0">
                <a:latin typeface="Times New Roman" panose="02020603050405020304" pitchFamily="18" charset="0"/>
                <a:cs typeface="Times New Roman" panose="02020603050405020304" pitchFamily="18" charset="0"/>
              </a:rPr>
              <a:t> vi </a:t>
            </a:r>
            <a:r>
              <a:rPr lang="en-US" sz="3200" dirty="0" err="1" smtClean="0">
                <a:latin typeface="Times New Roman" panose="02020603050405020304" pitchFamily="18" charset="0"/>
                <a:cs typeface="Times New Roman" panose="02020603050405020304" pitchFamily="18" charset="0"/>
              </a:rPr>
              <a:t>sai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lệch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chuẩn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hội</a:t>
            </a:r>
            <a:endParaRPr lang="en-US" sz="3200" dirty="0">
              <a:latin typeface="Times New Roman" panose="02020603050405020304" pitchFamily="18" charset="0"/>
              <a:cs typeface="Times New Roman" panose="02020603050405020304" pitchFamily="18" charset="0"/>
            </a:endParaRPr>
          </a:p>
        </p:txBody>
      </p:sp>
      <p:sp>
        <p:nvSpPr>
          <p:cNvPr id="6" name="Flowchart: Alternate Process 5"/>
          <p:cNvSpPr/>
          <p:nvPr/>
        </p:nvSpPr>
        <p:spPr>
          <a:xfrm>
            <a:off x="5069566" y="3260917"/>
            <a:ext cx="4083423" cy="1237129"/>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Vi </a:t>
            </a:r>
            <a:r>
              <a:rPr lang="en-US" sz="3200" dirty="0" err="1" smtClean="0">
                <a:latin typeface="Times New Roman" panose="02020603050405020304" pitchFamily="18" charset="0"/>
                <a:cs typeface="Times New Roman" panose="02020603050405020304" pitchFamily="18" charset="0"/>
              </a:rPr>
              <a:t>phạm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luật</a:t>
            </a:r>
            <a:endParaRPr lang="en-US" sz="3200" dirty="0">
              <a:latin typeface="Times New Roman" panose="02020603050405020304" pitchFamily="18" charset="0"/>
              <a:cs typeface="Times New Roman" panose="02020603050405020304" pitchFamily="18" charset="0"/>
            </a:endParaRPr>
          </a:p>
        </p:txBody>
      </p:sp>
      <p:sp>
        <p:nvSpPr>
          <p:cNvPr id="7" name="Flowchart: Alternate Process 6"/>
          <p:cNvSpPr/>
          <p:nvPr/>
        </p:nvSpPr>
        <p:spPr>
          <a:xfrm>
            <a:off x="5069541" y="5365376"/>
            <a:ext cx="4083424" cy="1385046"/>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Gây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hậu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xấu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mọi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hội</a:t>
            </a:r>
            <a:endParaRPr lang="en-US" sz="3200" dirty="0">
              <a:latin typeface="Times New Roman" panose="02020603050405020304" pitchFamily="18" charset="0"/>
              <a:cs typeface="Times New Roman" panose="02020603050405020304" pitchFamily="18" charset="0"/>
            </a:endParaRPr>
          </a:p>
        </p:txBody>
      </p:sp>
      <p:cxnSp>
        <p:nvCxnSpPr>
          <p:cNvPr id="9" name="Straight Arrow Connector 8"/>
          <p:cNvCxnSpPr>
            <a:stCxn id="4" idx="3"/>
          </p:cNvCxnSpPr>
          <p:nvPr/>
        </p:nvCxnSpPr>
        <p:spPr>
          <a:xfrm flipV="1">
            <a:off x="3724837" y="1533002"/>
            <a:ext cx="1344707" cy="246081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flipV="1">
            <a:off x="3724836" y="3765176"/>
            <a:ext cx="1183341" cy="2286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a:off x="3705359" y="3946711"/>
            <a:ext cx="1156448" cy="211118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0281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580" y="479009"/>
            <a:ext cx="11222421" cy="4439169"/>
          </a:xfrm>
        </p:spPr>
        <p:txBody>
          <a:bodyPr>
            <a:normAutofit/>
          </a:bodyPr>
          <a:lstStyle/>
          <a:p>
            <a:pPr marL="0" indent="0" algn="just">
              <a:buNone/>
            </a:pPr>
            <a:r>
              <a:rPr lang="en-US" sz="3200" b="1" dirty="0" err="1" smtClean="0">
                <a:latin typeface="Times New Roman" panose="02020603050405020304" pitchFamily="18" charset="0"/>
                <a:cs typeface="Times New Roman" panose="02020603050405020304" pitchFamily="18" charset="0"/>
              </a:rPr>
              <a:t>Th</a:t>
            </a:r>
            <a:r>
              <a:rPr lang="vi-VN" sz="3200" b="1" dirty="0" smtClean="0">
                <a:latin typeface="Times New Roman" panose="02020603050405020304" pitchFamily="18" charset="0"/>
                <a:cs typeface="Times New Roman" panose="02020603050405020304" pitchFamily="18" charset="0"/>
              </a:rPr>
              <a:t>eo </a:t>
            </a:r>
            <a:r>
              <a:rPr lang="vi-VN" sz="3200" b="1" dirty="0">
                <a:latin typeface="Times New Roman" panose="02020603050405020304" pitchFamily="18" charset="0"/>
                <a:cs typeface="Times New Roman" panose="02020603050405020304" pitchFamily="18" charset="0"/>
              </a:rPr>
              <a:t>thống kê của Tổ chức Y tế thế giới - WHO, có tới </a:t>
            </a:r>
            <a:r>
              <a:rPr lang="vi-VN" sz="3200" b="1" dirty="0">
                <a:solidFill>
                  <a:srgbClr val="FF0000"/>
                </a:solidFill>
                <a:latin typeface="Times New Roman" panose="02020603050405020304" pitchFamily="18" charset="0"/>
                <a:cs typeface="Times New Roman" panose="02020603050405020304" pitchFamily="18" charset="0"/>
              </a:rPr>
              <a:t>70-80% trẻ em từ 10 đến 15 </a:t>
            </a:r>
            <a:r>
              <a:rPr lang="vi-VN" sz="3200" b="1" dirty="0">
                <a:latin typeface="Times New Roman" panose="02020603050405020304" pitchFamily="18" charset="0"/>
                <a:cs typeface="Times New Roman" panose="02020603050405020304" pitchFamily="18" charset="0"/>
              </a:rPr>
              <a:t>tuổi thích game online, trong đó, </a:t>
            </a:r>
            <a:r>
              <a:rPr lang="vi-VN" sz="3200" b="1" dirty="0">
                <a:solidFill>
                  <a:srgbClr val="FF0000"/>
                </a:solidFill>
                <a:latin typeface="Times New Roman" panose="02020603050405020304" pitchFamily="18" charset="0"/>
                <a:cs typeface="Times New Roman" panose="02020603050405020304" pitchFamily="18" charset="0"/>
              </a:rPr>
              <a:t>tỷ lệ trẻ bị nghiện chiếm khoảng 10-15%</a:t>
            </a:r>
            <a:r>
              <a:rPr lang="vi-VN" sz="3200" b="1" dirty="0">
                <a:latin typeface="Times New Roman" panose="02020603050405020304" pitchFamily="18" charset="0"/>
                <a:cs typeface="Times New Roman" panose="02020603050405020304" pitchFamily="18" charset="0"/>
              </a:rPr>
              <a:t>. Học sinh đã nghiện game online, kéo theo hàng loạt hệ lụy như: Sa sút về thể lực và tinh thần, trầm cảm, hay cáu gắt, bỏ bê việc học hành, đặc biệt là không kiểm soát được hành vi của bản thân</a:t>
            </a:r>
            <a:endParaRPr lang="en-US" sz="3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91" y="3572620"/>
            <a:ext cx="4498192" cy="26911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623" y="3572582"/>
            <a:ext cx="3181380" cy="328541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031" y="3741960"/>
            <a:ext cx="3578353" cy="2543025"/>
          </a:xfrm>
          <a:prstGeom prst="rect">
            <a:avLst/>
          </a:prstGeom>
        </p:spPr>
      </p:pic>
    </p:spTree>
    <p:extLst>
      <p:ext uri="{BB962C8B-B14F-4D97-AF65-F5344CB8AC3E}">
        <p14:creationId xmlns:p14="http://schemas.microsoft.com/office/powerpoint/2010/main" val="119525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3788214"/>
              </p:ext>
            </p:extLst>
          </p:nvPr>
        </p:nvGraphicFramePr>
        <p:xfrm>
          <a:off x="739009" y="129668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flipV="1">
            <a:off x="8082457" y="2285341"/>
            <a:ext cx="956443" cy="1314454"/>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8082455" y="3151828"/>
            <a:ext cx="867104" cy="448005"/>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8085107" y="3594544"/>
            <a:ext cx="953815" cy="220713"/>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8082457" y="3610304"/>
            <a:ext cx="956443" cy="1047094"/>
          </a:xfrm>
          <a:prstGeom prst="line">
            <a:avLst/>
          </a:prstGeom>
        </p:spPr>
        <p:style>
          <a:lnRef idx="3">
            <a:schemeClr val="dk1"/>
          </a:lnRef>
          <a:fillRef idx="0">
            <a:schemeClr val="dk1"/>
          </a:fillRef>
          <a:effectRef idx="2">
            <a:schemeClr val="dk1"/>
          </a:effectRef>
          <a:fontRef idx="minor">
            <a:schemeClr val="tx1"/>
          </a:fontRef>
        </p:style>
      </p:cxnSp>
      <p:sp>
        <p:nvSpPr>
          <p:cNvPr id="13" name="Rounded Rectangle 12"/>
          <p:cNvSpPr/>
          <p:nvPr/>
        </p:nvSpPr>
        <p:spPr>
          <a:xfrm>
            <a:off x="9239251" y="1693882"/>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Nghiện</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facebook</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9239251" y="2598027"/>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lực</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đình</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9239251" y="3472355"/>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lực</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đường</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9239251" y="4314498"/>
            <a:ext cx="272052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Đua</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xe</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2" name="Oval 21"/>
          <p:cNvSpPr/>
          <p:nvPr/>
        </p:nvSpPr>
        <p:spPr>
          <a:xfrm>
            <a:off x="26" y="1750956"/>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Mất</a:t>
            </a:r>
            <a:r>
              <a:rPr lang="en-US" sz="2000" b="1" dirty="0" smtClean="0">
                <a:latin typeface="Times New Roman" panose="02020603050405020304" pitchFamily="18" charset="0"/>
                <a:cs typeface="Times New Roman" panose="02020603050405020304" pitchFamily="18" charset="0"/>
              </a:rPr>
              <a:t> an </a:t>
            </a:r>
            <a:r>
              <a:rPr lang="en-US" sz="2000" b="1" dirty="0" err="1" smtClean="0">
                <a:latin typeface="Times New Roman" panose="02020603050405020304" pitchFamily="18" charset="0"/>
                <a:cs typeface="Times New Roman" panose="02020603050405020304" pitchFamily="18" charset="0"/>
              </a:rPr>
              <a:t>nin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tự</a:t>
            </a:r>
            <a:endParaRPr lang="en-US" sz="2000" b="1" dirty="0">
              <a:latin typeface="Times New Roman" panose="02020603050405020304" pitchFamily="18" charset="0"/>
              <a:cs typeface="Times New Roman" panose="02020603050405020304" pitchFamily="18" charset="0"/>
            </a:endParaRPr>
          </a:p>
        </p:txBody>
      </p:sp>
      <p:sp>
        <p:nvSpPr>
          <p:cNvPr id="23" name="Oval 22"/>
          <p:cNvSpPr/>
          <p:nvPr/>
        </p:nvSpPr>
        <p:spPr>
          <a:xfrm>
            <a:off x="19733" y="2932387"/>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Hủy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hoại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nhân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cách</a:t>
            </a:r>
            <a:endParaRPr lang="en-US" sz="2000" b="1" dirty="0">
              <a:latin typeface="Times New Roman" panose="02020603050405020304" pitchFamily="18" charset="0"/>
              <a:cs typeface="Times New Roman" panose="02020603050405020304" pitchFamily="18" charset="0"/>
            </a:endParaRPr>
          </a:p>
        </p:txBody>
      </p:sp>
      <p:sp>
        <p:nvSpPr>
          <p:cNvPr id="24" name="Oval 23"/>
          <p:cNvSpPr/>
          <p:nvPr/>
        </p:nvSpPr>
        <p:spPr>
          <a:xfrm>
            <a:off x="19733" y="4113819"/>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Ảnh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hưởng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đến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sức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khỏe</a:t>
            </a:r>
            <a:endParaRPr lang="en-US" sz="2000" b="1" dirty="0">
              <a:latin typeface="Times New Roman" panose="02020603050405020304" pitchFamily="18" charset="0"/>
              <a:cs typeface="Times New Roman" panose="02020603050405020304" pitchFamily="18" charset="0"/>
            </a:endParaRPr>
          </a:p>
        </p:txBody>
      </p:sp>
      <p:sp>
        <p:nvSpPr>
          <p:cNvPr id="25" name="Oval 24"/>
          <p:cNvSpPr/>
          <p:nvPr/>
        </p:nvSpPr>
        <p:spPr>
          <a:xfrm>
            <a:off x="19733" y="617810"/>
            <a:ext cx="2724807" cy="106877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Phá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hạnh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phúc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gia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đình</a:t>
            </a:r>
            <a:endParaRPr lang="en-US" sz="2000" b="1" dirty="0">
              <a:latin typeface="Times New Roman" panose="02020603050405020304" pitchFamily="18" charset="0"/>
              <a:cs typeface="Times New Roman" panose="02020603050405020304" pitchFamily="18" charset="0"/>
            </a:endParaRPr>
          </a:p>
        </p:txBody>
      </p:sp>
      <p:sp>
        <p:nvSpPr>
          <p:cNvPr id="27" name="Snip Diagonal Corner Rectangle 26"/>
          <p:cNvSpPr/>
          <p:nvPr/>
        </p:nvSpPr>
        <p:spPr>
          <a:xfrm>
            <a:off x="9038922" y="5674633"/>
            <a:ext cx="3051503" cy="866426"/>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 </a:t>
            </a:r>
            <a:r>
              <a:rPr lang="en-US" sz="2400" b="1" dirty="0" err="1" smtClean="0">
                <a:solidFill>
                  <a:srgbClr val="FF0000"/>
                </a:solidFill>
                <a:latin typeface="Times New Roman" panose="02020603050405020304" pitchFamily="18" charset="0"/>
                <a:cs typeface="Times New Roman" panose="02020603050405020304" pitchFamily="18" charset="0"/>
              </a:rPr>
              <a:t>Lối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sống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hưởng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thụ</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8" name="Snip Diagonal Corner Rectangle 27"/>
          <p:cNvSpPr/>
          <p:nvPr/>
        </p:nvSpPr>
        <p:spPr>
          <a:xfrm>
            <a:off x="3107119" y="5611406"/>
            <a:ext cx="2756652" cy="863813"/>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Không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có</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việc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làm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9" name="Snip Diagonal Corner Rectangle 28"/>
          <p:cNvSpPr/>
          <p:nvPr/>
        </p:nvSpPr>
        <p:spPr>
          <a:xfrm>
            <a:off x="154368" y="5578439"/>
            <a:ext cx="2790501" cy="863813"/>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Thiếu </a:t>
            </a:r>
            <a:r>
              <a:rPr lang="en-US" sz="2400" b="1" dirty="0" err="1" smtClean="0">
                <a:solidFill>
                  <a:srgbClr val="FF0000"/>
                </a:solidFill>
                <a:latin typeface="Times New Roman" panose="02020603050405020304" pitchFamily="18" charset="0"/>
                <a:cs typeface="Times New Roman" panose="02020603050405020304" pitchFamily="18" charset="0"/>
              </a:rPr>
              <a:t>sự</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quan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tâm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0" name="Snip Diagonal Corner Rectangle 29"/>
          <p:cNvSpPr/>
          <p:nvPr/>
        </p:nvSpPr>
        <p:spPr>
          <a:xfrm>
            <a:off x="6160381" y="5653001"/>
            <a:ext cx="2566435" cy="863813"/>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Bị</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kích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động</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flipV="1">
            <a:off x="2460737" y="5182589"/>
            <a:ext cx="3057195" cy="414192"/>
          </a:xfrm>
          <a:prstGeom prst="line">
            <a:avLst/>
          </a:prstGeom>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a:xfrm flipV="1">
            <a:off x="4616009" y="5182588"/>
            <a:ext cx="901923" cy="359498"/>
          </a:xfrm>
          <a:prstGeom prst="line">
            <a:avLst/>
          </a:prstGeom>
        </p:spPr>
        <p:style>
          <a:lnRef idx="3">
            <a:schemeClr val="accent4"/>
          </a:lnRef>
          <a:fillRef idx="0">
            <a:schemeClr val="accent4"/>
          </a:fillRef>
          <a:effectRef idx="2">
            <a:schemeClr val="accent4"/>
          </a:effectRef>
          <a:fontRef idx="minor">
            <a:schemeClr val="tx1"/>
          </a:fontRef>
        </p:style>
      </p:cxnSp>
      <p:cxnSp>
        <p:nvCxnSpPr>
          <p:cNvPr id="44" name="Straight Arrow Connector 43"/>
          <p:cNvCxnSpPr/>
          <p:nvPr/>
        </p:nvCxnSpPr>
        <p:spPr>
          <a:xfrm flipH="1" flipV="1">
            <a:off x="2891003" y="1340107"/>
            <a:ext cx="1098332" cy="17749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H="1" flipV="1">
            <a:off x="2801688" y="2379720"/>
            <a:ext cx="1187671" cy="7900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flipH="1">
            <a:off x="2944888" y="3148846"/>
            <a:ext cx="1040527" cy="3179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flipH="1">
            <a:off x="2919905" y="3148848"/>
            <a:ext cx="1065491" cy="12485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4" name="Snip and Round Single Corner Rectangle 53"/>
          <p:cNvSpPr/>
          <p:nvPr/>
        </p:nvSpPr>
        <p:spPr>
          <a:xfrm>
            <a:off x="3343633" y="99116"/>
            <a:ext cx="5633545" cy="1340069"/>
          </a:xfrm>
          <a:prstGeom prst="snip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2000" b="1" dirty="0" err="1" smtClean="0">
                <a:latin typeface="Times New Roman" panose="02020603050405020304" pitchFamily="18" charset="0"/>
                <a:cs typeface="Times New Roman" panose="02020603050405020304" pitchFamily="18" charset="0"/>
              </a:rPr>
              <a:t>Hành</a:t>
            </a:r>
            <a:r>
              <a:rPr lang="en-US" sz="2000" b="1" dirty="0" smtClean="0">
                <a:latin typeface="Times New Roman" panose="02020603050405020304" pitchFamily="18" charset="0"/>
                <a:cs typeface="Times New Roman" panose="02020603050405020304" pitchFamily="18" charset="0"/>
              </a:rPr>
              <a:t> vi </a:t>
            </a:r>
            <a:r>
              <a:rPr lang="en-US" sz="2000" b="1" dirty="0" err="1" smtClean="0">
                <a:latin typeface="Times New Roman" panose="02020603050405020304" pitchFamily="18" charset="0"/>
                <a:cs typeface="Times New Roman" panose="02020603050405020304" pitchFamily="18" charset="0"/>
              </a:rPr>
              <a:t>sai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lệch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chuẩn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mực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xã</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hội</a:t>
            </a:r>
            <a:r>
              <a:rPr lang="en-US" sz="2000" b="1" dirty="0" smtClean="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Vi </a:t>
            </a:r>
            <a:r>
              <a:rPr lang="en-US" sz="2000" b="1" dirty="0" err="1" smtClean="0">
                <a:latin typeface="Times New Roman" panose="02020603050405020304" pitchFamily="18" charset="0"/>
                <a:cs typeface="Times New Roman" panose="02020603050405020304" pitchFamily="18" charset="0"/>
              </a:rPr>
              <a:t>phạm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đạo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đức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pháp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luật</a:t>
            </a:r>
            <a:endParaRPr lang="en-US" sz="2000" b="1"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000" b="1" dirty="0" err="1" smtClean="0">
                <a:latin typeface="Times New Roman" panose="02020603050405020304" pitchFamily="18" charset="0"/>
                <a:cs typeface="Times New Roman" panose="02020603050405020304" pitchFamily="18" charset="0"/>
              </a:rPr>
              <a:t>Gây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hậu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quả</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xấu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về</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mọi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mặt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xã</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hội</a:t>
            </a:r>
            <a:endParaRPr lang="en-US" sz="2000" b="1"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6534830" y="5062435"/>
            <a:ext cx="3807375" cy="550137"/>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a:off x="6653055" y="5124494"/>
            <a:ext cx="910465" cy="520435"/>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2286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par>
                                <p:cTn id="80" presetID="22" presetClass="entr" presetSubtype="4"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down)">
                                      <p:cBhvr>
                                        <p:cTn id="82" dur="500"/>
                                        <p:tgtEl>
                                          <p:spTgt spid="5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00"/>
                                        <p:tgtEl>
                                          <p:spTgt spid="23"/>
                                        </p:tgtEl>
                                      </p:cBhvr>
                                    </p:animEffect>
                                  </p:childTnLst>
                                </p:cTn>
                              </p:par>
                              <p:par>
                                <p:cTn id="86" presetID="22" presetClass="entr" presetSubtype="4"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down)">
                                      <p:cBhvr>
                                        <p:cTn id="88" dur="500"/>
                                        <p:tgtEl>
                                          <p:spTgt spid="48"/>
                                        </p:tgtEl>
                                      </p:cBhvr>
                                    </p:animEffect>
                                  </p:childTnLst>
                                </p:cTn>
                              </p:par>
                              <p:par>
                                <p:cTn id="89" presetID="22" presetClass="entr" presetSubtype="4" fill="hold"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500"/>
                                        <p:tgtEl>
                                          <p:spTgt spid="4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down)">
                                      <p:cBhvr>
                                        <p:cTn id="94" dur="500"/>
                                        <p:tgtEl>
                                          <p:spTgt spid="2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down)">
                                      <p:cBhvr>
                                        <p:cTn id="97" dur="500"/>
                                        <p:tgtEl>
                                          <p:spTgt spid="25"/>
                                        </p:tgtEl>
                                      </p:cBhvr>
                                    </p:animEffect>
                                  </p:childTnLst>
                                </p:cTn>
                              </p:par>
                              <p:par>
                                <p:cTn id="98" presetID="22" presetClass="entr" presetSubtype="4" fill="hold"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down)">
                                      <p:cBhvr>
                                        <p:cTn id="100" dur="500"/>
                                        <p:tgtEl>
                                          <p:spTgt spid="44"/>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1000" fill="hold"/>
                                        <p:tgtEl>
                                          <p:spTgt spid="54"/>
                                        </p:tgtEl>
                                        <p:attrNameLst>
                                          <p:attrName>ppt_w</p:attrName>
                                        </p:attrNameLst>
                                      </p:cBhvr>
                                      <p:tavLst>
                                        <p:tav tm="0">
                                          <p:val>
                                            <p:fltVal val="0"/>
                                          </p:val>
                                        </p:tav>
                                        <p:tav tm="100000">
                                          <p:val>
                                            <p:strVal val="#ppt_w"/>
                                          </p:val>
                                        </p:tav>
                                      </p:tavLst>
                                    </p:anim>
                                    <p:anim calcmode="lin" valueType="num">
                                      <p:cBhvr>
                                        <p:cTn id="106" dur="1000" fill="hold"/>
                                        <p:tgtEl>
                                          <p:spTgt spid="54"/>
                                        </p:tgtEl>
                                        <p:attrNameLst>
                                          <p:attrName>ppt_h</p:attrName>
                                        </p:attrNameLst>
                                      </p:cBhvr>
                                      <p:tavLst>
                                        <p:tav tm="0">
                                          <p:val>
                                            <p:fltVal val="0"/>
                                          </p:val>
                                        </p:tav>
                                        <p:tav tm="100000">
                                          <p:val>
                                            <p:strVal val="#ppt_h"/>
                                          </p:val>
                                        </p:tav>
                                      </p:tavLst>
                                    </p:anim>
                                    <p:anim calcmode="lin" valueType="num">
                                      <p:cBhvr>
                                        <p:cTn id="107" dur="1000" fill="hold"/>
                                        <p:tgtEl>
                                          <p:spTgt spid="54"/>
                                        </p:tgtEl>
                                        <p:attrNameLst>
                                          <p:attrName>style.rotation</p:attrName>
                                        </p:attrNameLst>
                                      </p:cBhvr>
                                      <p:tavLst>
                                        <p:tav tm="0">
                                          <p:val>
                                            <p:fltVal val="90"/>
                                          </p:val>
                                        </p:tav>
                                        <p:tav tm="100000">
                                          <p:val>
                                            <p:fltVal val="0"/>
                                          </p:val>
                                        </p:tav>
                                      </p:tavLst>
                                    </p:anim>
                                    <p:animEffect transition="in" filter="fade">
                                      <p:cBhvr>
                                        <p:cTn id="10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3" grpId="0" animBg="1"/>
      <p:bldP spid="14" grpId="0" animBg="1"/>
      <p:bldP spid="15" grpId="0" animBg="1"/>
      <p:bldP spid="16" grpId="0" animBg="1"/>
      <p:bldP spid="22" grpId="0" animBg="1"/>
      <p:bldP spid="23" grpId="0" animBg="1"/>
      <p:bldP spid="24" grpId="0" animBg="1"/>
      <p:bldP spid="25" grpId="0" animBg="1"/>
      <p:bldP spid="27" grpId="0" animBg="1"/>
      <p:bldP spid="28" grpId="0" animBg="1"/>
      <p:bldP spid="29" grpId="0" animBg="1"/>
      <p:bldP spid="30" grpId="0" animBg="1"/>
      <p:bldP spid="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175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01600" y="152403"/>
            <a:ext cx="10464800" cy="1470025"/>
          </a:xfrm>
        </p:spPr>
        <p:txBody>
          <a:bodyPr/>
          <a:lstStyle/>
          <a:p>
            <a:r>
              <a:rPr lang="en-US" altLang="en-US" sz="2800" smtClean="0">
                <a:latin typeface="Times New Roman" pitchFamily="18" charset="0"/>
                <a:cs typeface="Times New Roman" pitchFamily="18" charset="0"/>
              </a:rPr>
              <a:t>3. NHỮNG QUY ĐỊNH CỦA PHÁP LUẬT VỀ PHÒNG CHỐNG TỆ NẠN XÃ HỘI</a:t>
            </a:r>
          </a:p>
        </p:txBody>
      </p:sp>
      <p:sp>
        <p:nvSpPr>
          <p:cNvPr id="3" name="Subtitle 2"/>
          <p:cNvSpPr>
            <a:spLocks noGrp="1"/>
          </p:cNvSpPr>
          <p:nvPr>
            <p:ph type="subTitle" idx="1"/>
          </p:nvPr>
        </p:nvSpPr>
        <p:spPr>
          <a:xfrm>
            <a:off x="0" y="2362200"/>
            <a:ext cx="12192000" cy="3352800"/>
          </a:xfrm>
        </p:spPr>
        <p:txBody>
          <a:bodyPr rtlCol="0">
            <a:normAutofit/>
          </a:bodyPr>
          <a:lstStyle/>
          <a:p>
            <a:pPr marL="457200" indent="-457200" algn="l" fontAlgn="auto">
              <a:spcAft>
                <a:spcPts val="0"/>
              </a:spcAft>
              <a:buFontTx/>
              <a:buChar char="-"/>
              <a:defRPr/>
            </a:pPr>
            <a:r>
              <a:rPr lang="en-US" smtClean="0">
                <a:solidFill>
                  <a:schemeClr val="tx2"/>
                </a:solidFill>
                <a:latin typeface="Times New Roman" pitchFamily="18" charset="0"/>
                <a:cs typeface="Times New Roman" pitchFamily="18" charset="0"/>
              </a:rPr>
              <a:t>Cấm đánh bạc, tổ chức đánh bạc dưới bất cứ hình thức nào</a:t>
            </a:r>
          </a:p>
          <a:p>
            <a:pPr marL="457200" indent="-457200" algn="l" fontAlgn="auto">
              <a:spcAft>
                <a:spcPts val="0"/>
              </a:spcAft>
              <a:buFontTx/>
              <a:buChar char="-"/>
              <a:defRPr/>
            </a:pPr>
            <a:r>
              <a:rPr lang="en-US" smtClean="0">
                <a:solidFill>
                  <a:schemeClr val="tx2"/>
                </a:solidFill>
                <a:latin typeface="Times New Roman" pitchFamily="18" charset="0"/>
                <a:cs typeface="Times New Roman" pitchFamily="18" charset="0"/>
              </a:rPr>
              <a:t>Nghiêm cấm sản xuất, tàng trữ, vận chuyển, mua bán, sử dụng , tổ chức sử dụng, cưỡng bức, lôi kéo sử dụng trái phép chất ma túy</a:t>
            </a:r>
          </a:p>
          <a:p>
            <a:pPr marL="457200" indent="-457200" algn="l" fontAlgn="auto">
              <a:spcAft>
                <a:spcPts val="0"/>
              </a:spcAft>
              <a:buFontTx/>
              <a:buChar char="-"/>
              <a:defRPr/>
            </a:pPr>
            <a:r>
              <a:rPr lang="en-US" smtClean="0">
                <a:solidFill>
                  <a:schemeClr val="tx2"/>
                </a:solidFill>
                <a:latin typeface="Times New Roman" pitchFamily="18" charset="0"/>
                <a:cs typeface="Times New Roman" pitchFamily="18" charset="0"/>
              </a:rPr>
              <a:t>Nghiêm cấm hành vi mại dâm, dụ dỗ, dẫn dắt mại dâm</a:t>
            </a:r>
          </a:p>
        </p:txBody>
      </p:sp>
      <p:sp>
        <p:nvSpPr>
          <p:cNvPr id="4" name="Rectangle 3"/>
          <p:cNvSpPr/>
          <p:nvPr/>
        </p:nvSpPr>
        <p:spPr>
          <a:xfrm>
            <a:off x="609600" y="1447800"/>
            <a:ext cx="9550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rgbClr val="FF0000"/>
                </a:solidFill>
                <a:latin typeface="Times New Roman" pitchFamily="18" charset="0"/>
                <a:cs typeface="Times New Roman" pitchFamily="18" charset="0"/>
              </a:rPr>
              <a:t>Đối với toàn xã hội pháp luật cấm những hành vi nào?</a:t>
            </a:r>
          </a:p>
        </p:txBody>
      </p:sp>
    </p:spTree>
    <p:extLst>
      <p:ext uri="{BB962C8B-B14F-4D97-AF65-F5344CB8AC3E}">
        <p14:creationId xmlns:p14="http://schemas.microsoft.com/office/powerpoint/2010/main" val="326881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en-US" smtClean="0"/>
          </a:p>
        </p:txBody>
      </p:sp>
      <p:sp>
        <p:nvSpPr>
          <p:cNvPr id="4099" name="Content Placeholder 2"/>
          <p:cNvSpPr>
            <a:spLocks noGrp="1"/>
          </p:cNvSpPr>
          <p:nvPr>
            <p:ph idx="1"/>
          </p:nvPr>
        </p:nvSpPr>
        <p:spPr/>
        <p:txBody>
          <a:bodyPr/>
          <a:lstStyle/>
          <a:p>
            <a:endParaRPr lang="en-US" altLang="en-US" smtClean="0"/>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3" y="304833"/>
            <a:ext cx="33147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33"/>
            <a:ext cx="60960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800" y="2143158"/>
            <a:ext cx="457200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2362200"/>
            <a:ext cx="6299200"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0" y="4495800"/>
            <a:ext cx="6350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140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smtClean="0"/>
          </a:p>
        </p:txBody>
      </p:sp>
      <p:sp>
        <p:nvSpPr>
          <p:cNvPr id="6147" name="Content Placeholder 2"/>
          <p:cNvSpPr>
            <a:spLocks noGrp="1"/>
          </p:cNvSpPr>
          <p:nvPr>
            <p:ph idx="1"/>
          </p:nvPr>
        </p:nvSpPr>
        <p:spPr/>
        <p:txBody>
          <a:bodyPr/>
          <a:lstStyle/>
          <a:p>
            <a:endParaRPr lang="en-US" altLang="en-US" smtClean="0"/>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7" y="152400"/>
            <a:ext cx="63500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0"/>
            <a:ext cx="45720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3429000"/>
            <a:ext cx="10058400" cy="279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386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01600" y="152403"/>
            <a:ext cx="10464800" cy="1470025"/>
          </a:xfrm>
        </p:spPr>
        <p:txBody>
          <a:bodyPr/>
          <a:lstStyle/>
          <a:p>
            <a:r>
              <a:rPr lang="en-US" altLang="en-US" sz="2800" smtClean="0">
                <a:latin typeface="Times New Roman" pitchFamily="18" charset="0"/>
                <a:cs typeface="Times New Roman" pitchFamily="18" charset="0"/>
              </a:rPr>
              <a:t>3. NHỮNG QUY ĐỊNH CỦA PHÁP LUẬT VỀ PHÒNG CHỐNG TỆ NẠN XÃ HỘI</a:t>
            </a:r>
          </a:p>
        </p:txBody>
      </p:sp>
      <p:sp>
        <p:nvSpPr>
          <p:cNvPr id="3" name="Subtitle 2"/>
          <p:cNvSpPr>
            <a:spLocks noGrp="1"/>
          </p:cNvSpPr>
          <p:nvPr>
            <p:ph type="subTitle" idx="1"/>
          </p:nvPr>
        </p:nvSpPr>
        <p:spPr>
          <a:xfrm>
            <a:off x="0" y="2362200"/>
            <a:ext cx="12192000" cy="3352800"/>
          </a:xfrm>
        </p:spPr>
        <p:txBody>
          <a:bodyPr rtlCol="0">
            <a:normAutofit fontScale="92500" lnSpcReduction="10000"/>
          </a:bodyPr>
          <a:lstStyle/>
          <a:p>
            <a:pPr marL="457200" indent="-457200" algn="l" fontAlgn="auto">
              <a:spcAft>
                <a:spcPts val="0"/>
              </a:spcAft>
              <a:buFontTx/>
              <a:buChar char="-"/>
              <a:defRPr/>
            </a:pPr>
            <a:r>
              <a:rPr lang="en-US" smtClean="0">
                <a:solidFill>
                  <a:schemeClr val="tx2"/>
                </a:solidFill>
                <a:latin typeface="Times New Roman" pitchFamily="18" charset="0"/>
                <a:cs typeface="Times New Roman" pitchFamily="18" charset="0"/>
              </a:rPr>
              <a:t>Trẻ em không được đánh bạc, uống rượu, hút thuốc và dùng chất kích thích có hại cho sức khỏe.</a:t>
            </a:r>
          </a:p>
          <a:p>
            <a:pPr marL="457200" indent="-457200" algn="l" fontAlgn="auto">
              <a:spcAft>
                <a:spcPts val="0"/>
              </a:spcAft>
              <a:buFontTx/>
              <a:buChar char="-"/>
              <a:defRPr/>
            </a:pPr>
            <a:r>
              <a:rPr lang="en-US" smtClean="0">
                <a:solidFill>
                  <a:schemeClr val="tx2"/>
                </a:solidFill>
                <a:latin typeface="Times New Roman" pitchFamily="18" charset="0"/>
                <a:cs typeface="Times New Roman" pitchFamily="18" charset="0"/>
              </a:rPr>
              <a:t>Nghiêm cấm lôi kéo trẻ em đánh bạc, cho trẻ em uống rượu, hút thuốc, dùng chất kích thích.</a:t>
            </a:r>
          </a:p>
          <a:p>
            <a:pPr marL="457200" indent="-457200" algn="l" fontAlgn="auto">
              <a:spcAft>
                <a:spcPts val="0"/>
              </a:spcAft>
              <a:buFontTx/>
              <a:buChar char="-"/>
              <a:defRPr/>
            </a:pPr>
            <a:r>
              <a:rPr lang="en-US" smtClean="0">
                <a:solidFill>
                  <a:schemeClr val="tx2"/>
                </a:solidFill>
                <a:latin typeface="Times New Roman" pitchFamily="18" charset="0"/>
                <a:cs typeface="Times New Roman" pitchFamily="18" charset="0"/>
              </a:rPr>
              <a:t>Nghiêm cấm dụ dỗ, dẫn dắt trẻ em mại dâm, bán hoặc cho trẻ sử dụng văn hóa phẩm đồi trụy, đồ chơi hoặc trò chơi có hại cho sự phát triển lành mạnh của trẻ.</a:t>
            </a:r>
          </a:p>
        </p:txBody>
      </p:sp>
      <p:sp>
        <p:nvSpPr>
          <p:cNvPr id="4" name="Rectangle 3"/>
          <p:cNvSpPr/>
          <p:nvPr/>
        </p:nvSpPr>
        <p:spPr>
          <a:xfrm>
            <a:off x="609600" y="1447800"/>
            <a:ext cx="9550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rgbClr val="FF0000"/>
                </a:solidFill>
                <a:latin typeface="Times New Roman" pitchFamily="18" charset="0"/>
                <a:cs typeface="Times New Roman" pitchFamily="18" charset="0"/>
              </a:rPr>
              <a:t>Đối với trẻ em pháp luật cấm những hành vi nào?</a:t>
            </a:r>
          </a:p>
        </p:txBody>
      </p:sp>
    </p:spTree>
    <p:extLst>
      <p:ext uri="{BB962C8B-B14F-4D97-AF65-F5344CB8AC3E}">
        <p14:creationId xmlns:p14="http://schemas.microsoft.com/office/powerpoint/2010/main" val="1434083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3200" dirty="0" smtClean="0">
                <a:solidFill>
                  <a:srgbClr val="C00000"/>
                </a:solidFill>
                <a:latin typeface="Times New Roman" pitchFamily="18" charset="0"/>
                <a:cs typeface="Times New Roman" pitchFamily="18" charset="0"/>
              </a:rPr>
              <a:t>4. </a:t>
            </a:r>
            <a:r>
              <a:rPr lang="en-US" altLang="en-US" sz="3200" dirty="0" err="1" smtClean="0">
                <a:solidFill>
                  <a:srgbClr val="C00000"/>
                </a:solidFill>
                <a:latin typeface="Times New Roman" pitchFamily="18" charset="0"/>
                <a:cs typeface="Times New Roman" pitchFamily="18" charset="0"/>
              </a:rPr>
              <a:t>Học</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sinh</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chúng</a:t>
            </a:r>
            <a:r>
              <a:rPr lang="en-US" altLang="en-US" sz="3200" dirty="0" smtClean="0">
                <a:solidFill>
                  <a:srgbClr val="C00000"/>
                </a:solidFill>
                <a:latin typeface="Times New Roman" pitchFamily="18" charset="0"/>
                <a:cs typeface="Times New Roman" pitchFamily="18" charset="0"/>
              </a:rPr>
              <a:t> ta </a:t>
            </a:r>
            <a:r>
              <a:rPr lang="en-US" altLang="en-US" sz="3200" dirty="0" err="1" smtClean="0">
                <a:solidFill>
                  <a:srgbClr val="C00000"/>
                </a:solidFill>
                <a:latin typeface="Times New Roman" pitchFamily="18" charset="0"/>
                <a:cs typeface="Times New Roman" pitchFamily="18" charset="0"/>
              </a:rPr>
              <a:t>cần</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phải</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làm</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gì</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để</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giữ</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mình</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không</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sa</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vào</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các</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tệ</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nạn</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xã</a:t>
            </a:r>
            <a:r>
              <a:rPr lang="en-US" altLang="en-US" sz="3200" dirty="0" smtClean="0">
                <a:solidFill>
                  <a:srgbClr val="C00000"/>
                </a:solidFill>
                <a:latin typeface="Times New Roman" pitchFamily="18" charset="0"/>
                <a:cs typeface="Times New Roman" pitchFamily="18" charset="0"/>
              </a:rPr>
              <a:t> </a:t>
            </a:r>
            <a:r>
              <a:rPr lang="en-US" altLang="en-US" sz="3200" dirty="0" err="1" smtClean="0">
                <a:solidFill>
                  <a:srgbClr val="C00000"/>
                </a:solidFill>
                <a:latin typeface="Times New Roman" pitchFamily="18" charset="0"/>
                <a:cs typeface="Times New Roman" pitchFamily="18" charset="0"/>
              </a:rPr>
              <a:t>hội</a:t>
            </a:r>
            <a:r>
              <a:rPr lang="en-US" altLang="en-US" sz="3200" dirty="0" smtClean="0">
                <a:solidFill>
                  <a:srgbClr val="C00000"/>
                </a:solidFill>
                <a:latin typeface="Times New Roman" pitchFamily="18" charset="0"/>
                <a:cs typeface="Times New Roman" pitchFamily="18" charset="0"/>
              </a:rPr>
              <a:t>?</a:t>
            </a:r>
          </a:p>
        </p:txBody>
      </p:sp>
      <p:sp>
        <p:nvSpPr>
          <p:cNvPr id="12291" name="Content Placeholder 2"/>
          <p:cNvSpPr>
            <a:spLocks noGrp="1"/>
          </p:cNvSpPr>
          <p:nvPr>
            <p:ph idx="1"/>
          </p:nvPr>
        </p:nvSpPr>
        <p:spPr/>
        <p:txBody>
          <a:bodyPr/>
          <a:lstStyle/>
          <a:p>
            <a:pPr marL="0" indent="0">
              <a:buFont typeface="Arial" charset="0"/>
              <a:buNone/>
            </a:pPr>
            <a:r>
              <a:rPr lang="en-US" altLang="en-US" smtClean="0">
                <a:latin typeface="Times New Roman" pitchFamily="18" charset="0"/>
                <a:cs typeface="Times New Roman" pitchFamily="18" charset="0"/>
              </a:rPr>
              <a:t>- Phải sống giản dị, lành mạnh, </a:t>
            </a:r>
          </a:p>
          <a:p>
            <a:pPr marL="0" indent="0">
              <a:buFont typeface="Arial" charset="0"/>
              <a:buNone/>
            </a:pPr>
            <a:r>
              <a:rPr lang="en-US" altLang="en-US" smtClean="0">
                <a:latin typeface="Times New Roman" pitchFamily="18" charset="0"/>
                <a:cs typeface="Times New Roman" pitchFamily="18" charset="0"/>
              </a:rPr>
              <a:t>- Biết giữ mình và giúp nhau không sa vào các tệ nạn xã hội</a:t>
            </a:r>
          </a:p>
          <a:p>
            <a:pPr marL="0" indent="0">
              <a:buFont typeface="Arial" charset="0"/>
              <a:buNone/>
            </a:pPr>
            <a:r>
              <a:rPr lang="en-US" altLang="en-US" smtClean="0">
                <a:latin typeface="Times New Roman" pitchFamily="18" charset="0"/>
                <a:cs typeface="Times New Roman" pitchFamily="18" charset="0"/>
              </a:rPr>
              <a:t>- Tuân thủ đúng quy định của pháp luật</a:t>
            </a:r>
          </a:p>
          <a:p>
            <a:pPr marL="0" indent="0">
              <a:buFont typeface="Arial" charset="0"/>
              <a:buNone/>
            </a:pPr>
            <a:r>
              <a:rPr lang="en-US" altLang="en-US" smtClean="0">
                <a:latin typeface="Times New Roman" pitchFamily="18" charset="0"/>
                <a:cs typeface="Times New Roman" pitchFamily="18" charset="0"/>
              </a:rPr>
              <a:t>- Tích cực tham gia các hoạt động phòng chống tệ nạn xã hội  do nhà trường, địa phương tổ chức</a:t>
            </a:r>
          </a:p>
        </p:txBody>
      </p:sp>
    </p:spTree>
    <p:extLst>
      <p:ext uri="{BB962C8B-B14F-4D97-AF65-F5344CB8AC3E}">
        <p14:creationId xmlns:p14="http://schemas.microsoft.com/office/powerpoint/2010/main" val="4215618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849562"/>
          </a:xfrm>
        </p:spPr>
        <p:txBody>
          <a:bodyPr rtlCol="0">
            <a:normAutofit fontScale="90000"/>
          </a:bodyPr>
          <a:lstStyle/>
          <a:p>
            <a:pPr algn="l" fontAlgn="auto">
              <a:spcAft>
                <a:spcPts val="0"/>
              </a:spcAft>
              <a:defRPr/>
            </a:pPr>
            <a:r>
              <a:rPr lang="vi-VN" sz="3200" dirty="0" smtClean="0">
                <a:solidFill>
                  <a:srgbClr val="C00000"/>
                </a:solidFill>
                <a:cs typeface="Times New Roman" pitchFamily="18" charset="0"/>
              </a:rPr>
              <a:t>Em sẽ làm gì trong những tình huống sau :</a:t>
            </a:r>
            <a:br>
              <a:rPr lang="vi-VN" sz="3200" dirty="0" smtClean="0">
                <a:solidFill>
                  <a:srgbClr val="C00000"/>
                </a:solidFill>
                <a:cs typeface="Times New Roman" pitchFamily="18" charset="0"/>
              </a:rPr>
            </a:br>
            <a:r>
              <a:rPr lang="vi-VN" sz="3200" dirty="0" smtClean="0">
                <a:solidFill>
                  <a:srgbClr val="C00000"/>
                </a:solidFill>
                <a:cs typeface="Times New Roman" pitchFamily="18" charset="0"/>
              </a:rPr>
              <a:t/>
            </a:r>
            <a:br>
              <a:rPr lang="vi-VN" sz="3200" dirty="0" smtClean="0">
                <a:solidFill>
                  <a:srgbClr val="C00000"/>
                </a:solidFill>
                <a:cs typeface="Times New Roman" pitchFamily="18" charset="0"/>
              </a:rPr>
            </a:br>
            <a:r>
              <a:rPr lang="vi-VN" sz="3200" dirty="0" smtClean="0">
                <a:cs typeface="Times New Roman" pitchFamily="18" charset="0"/>
              </a:rPr>
              <a:t>a) Một người bạn rủ em vào quán chơi điện tử ăn tiền</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vi-VN" sz="3200" dirty="0" smtClean="0">
                <a:cs typeface="Times New Roman" pitchFamily="18" charset="0"/>
              </a:rPr>
              <a:t>b) Một người rủ em đi hít thử hê-rô-in ;</a:t>
            </a:r>
            <a:br>
              <a:rPr lang="vi-VN" sz="3200" dirty="0" smtClean="0">
                <a:cs typeface="Times New Roman" pitchFamily="18" charset="0"/>
              </a:rPr>
            </a:br>
            <a:r>
              <a:rPr lang="vi-VN" sz="3200" dirty="0" smtClean="0">
                <a:cs typeface="Times New Roman" pitchFamily="18" charset="0"/>
              </a:rPr>
              <a:t>c) Một người nhờ em mang hộ gói đồ</a:t>
            </a:r>
            <a:r>
              <a:rPr lang="en-US" sz="3200" dirty="0" smtClean="0">
                <a:cs typeface="Times New Roman" pitchFamily="18" charset="0"/>
              </a:rPr>
              <a:t> </a:t>
            </a:r>
            <a:r>
              <a:rPr lang="en-US" sz="3200" dirty="0" err="1" smtClean="0">
                <a:latin typeface="Times New Roman" panose="02020603050405020304" pitchFamily="18" charset="0"/>
                <a:cs typeface="Times New Roman" panose="02020603050405020304" pitchFamily="18" charset="0"/>
              </a:rPr>
              <a:t>khả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nghi</a:t>
            </a:r>
            <a:r>
              <a:rPr lang="vi-VN" sz="3200" dirty="0" smtClean="0">
                <a:latin typeface="Times New Roman" panose="02020603050405020304" pitchFamily="18" charset="0"/>
                <a:cs typeface="Times New Roman" panose="02020603050405020304" pitchFamily="18" charset="0"/>
              </a:rPr>
              <a:t> đ</a:t>
            </a:r>
            <a:r>
              <a:rPr lang="vi-VN" sz="3200" dirty="0" smtClean="0">
                <a:cs typeface="Times New Roman" pitchFamily="18" charset="0"/>
              </a:rPr>
              <a:t>ến địa điểm nào đó.</a:t>
            </a:r>
            <a:endParaRPr lang="en-US" sz="32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609600" y="3733801"/>
            <a:ext cx="10972800" cy="2392363"/>
          </a:xfrm>
        </p:spPr>
        <p:txBody>
          <a:bodyPr rtlCol="0">
            <a:normAutofit fontScale="47500" lnSpcReduction="20000"/>
          </a:bodyPr>
          <a:lstStyle/>
          <a:p>
            <a:pPr marL="0" indent="0" fontAlgn="auto">
              <a:spcAft>
                <a:spcPts val="0"/>
              </a:spcAft>
              <a:buFont typeface="Arial" pitchFamily="34" charset="0"/>
              <a:buNone/>
              <a:defRPr/>
            </a:pPr>
            <a:r>
              <a:rPr lang="vi-VN" smtClean="0">
                <a:latin typeface="Times New Roman" pitchFamily="18" charset="0"/>
                <a:cs typeface="Times New Roman" pitchFamily="18" charset="0"/>
              </a:rPr>
              <a:t> </a:t>
            </a:r>
            <a:r>
              <a:rPr lang="vi-VN" sz="5100" smtClean="0">
                <a:solidFill>
                  <a:schemeClr val="tx2"/>
                </a:solidFill>
                <a:latin typeface="Times New Roman" pitchFamily="18" charset="0"/>
                <a:cs typeface="Times New Roman" pitchFamily="18" charset="0"/>
              </a:rPr>
              <a:t>Trước hết em sẽ kiên quyết từ chối tất cả ba tình huống trên.</a:t>
            </a:r>
          </a:p>
          <a:p>
            <a:pPr fontAlgn="auto">
              <a:spcAft>
                <a:spcPts val="0"/>
              </a:spcAft>
              <a:buFont typeface="Arial" pitchFamily="34" charset="0"/>
              <a:buChar char="•"/>
              <a:defRPr/>
            </a:pPr>
            <a:endParaRPr lang="vi-VN" sz="5100" smtClean="0">
              <a:solidFill>
                <a:schemeClr val="tx2"/>
              </a:solidFill>
              <a:latin typeface="Times New Roman" pitchFamily="18" charset="0"/>
              <a:cs typeface="Times New Roman" pitchFamily="18" charset="0"/>
            </a:endParaRPr>
          </a:p>
          <a:p>
            <a:pPr marL="0" indent="0" fontAlgn="auto">
              <a:spcAft>
                <a:spcPts val="0"/>
              </a:spcAft>
              <a:buFont typeface="Arial" pitchFamily="34" charset="0"/>
              <a:buNone/>
              <a:defRPr/>
            </a:pPr>
            <a:r>
              <a:rPr lang="vi-VN" sz="5100" smtClean="0">
                <a:solidFill>
                  <a:schemeClr val="tx2"/>
                </a:solidFill>
                <a:latin typeface="Times New Roman" pitchFamily="18" charset="0"/>
                <a:cs typeface="Times New Roman" pitchFamily="18" charset="0"/>
              </a:rPr>
              <a:t> Khuyên bạn không nên chơi điện tử ăn tiền vì đó cũng là một hình thức đánh bạc.</a:t>
            </a:r>
          </a:p>
          <a:p>
            <a:pPr fontAlgn="auto">
              <a:spcAft>
                <a:spcPts val="0"/>
              </a:spcAft>
              <a:buFont typeface="Arial" pitchFamily="34" charset="0"/>
              <a:buChar char="•"/>
              <a:defRPr/>
            </a:pPr>
            <a:endParaRPr lang="vi-VN" sz="5100" smtClean="0">
              <a:solidFill>
                <a:schemeClr val="tx2"/>
              </a:solidFill>
              <a:latin typeface="Times New Roman" pitchFamily="18" charset="0"/>
              <a:cs typeface="Times New Roman" pitchFamily="18" charset="0"/>
            </a:endParaRPr>
          </a:p>
          <a:p>
            <a:pPr marL="0" indent="0" fontAlgn="auto">
              <a:spcAft>
                <a:spcPts val="0"/>
              </a:spcAft>
              <a:buFont typeface="Arial" pitchFamily="34" charset="0"/>
              <a:buNone/>
              <a:defRPr/>
            </a:pPr>
            <a:r>
              <a:rPr lang="vi-VN" sz="5100" smtClean="0">
                <a:solidFill>
                  <a:schemeClr val="tx2"/>
                </a:solidFill>
                <a:latin typeface="Times New Roman" pitchFamily="18" charset="0"/>
                <a:cs typeface="Times New Roman" pitchFamily="18" charset="0"/>
              </a:rPr>
              <a:t>Em sẽ báo với các chú công an để kịp thời can thiệp</a:t>
            </a:r>
          </a:p>
          <a:p>
            <a:pPr fontAlgn="auto">
              <a:spcAft>
                <a:spcPts val="0"/>
              </a:spcAft>
              <a:buFont typeface="Arial" pitchFamily="34" charset="0"/>
              <a:buChar char="•"/>
              <a:defRPr/>
            </a:pPr>
            <a:endParaRPr lang="vi-VN" sz="5100" smtClean="0">
              <a:solidFill>
                <a:schemeClr val="tx2"/>
              </a:solidFill>
              <a:latin typeface="Times New Roman" pitchFamily="18" charset="0"/>
              <a:cs typeface="Times New Roman" pitchFamily="18" charset="0"/>
            </a:endParaRPr>
          </a:p>
          <a:p>
            <a:pPr fontAlgn="auto">
              <a:spcAft>
                <a:spcPts val="0"/>
              </a:spcAft>
              <a:buFont typeface="Arial" pitchFamily="34" charset="0"/>
              <a:buChar char="•"/>
              <a:defRPr/>
            </a:pPr>
            <a:endParaRPr 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173865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nip Same Side Corner Rectangle 4"/>
          <p:cNvSpPr/>
          <p:nvPr/>
        </p:nvSpPr>
        <p:spPr>
          <a:xfrm>
            <a:off x="2550185" y="220719"/>
            <a:ext cx="6936827" cy="1135116"/>
          </a:xfrm>
          <a:prstGeom prst="snip2Same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3 </a:t>
            </a:r>
            <a:r>
              <a:rPr lang="en-US" sz="4000" dirty="0" err="1" smtClean="0">
                <a:latin typeface="Times New Roman" panose="02020603050405020304" pitchFamily="18" charset="0"/>
                <a:cs typeface="Times New Roman" panose="02020603050405020304" pitchFamily="18" charset="0"/>
              </a:rPr>
              <a:t>tệ</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hội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nguy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hiểm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nhất</a:t>
            </a:r>
            <a:endParaRPr lang="en-US" sz="4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875" y="2516437"/>
            <a:ext cx="3757448" cy="23859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55" y="2571354"/>
            <a:ext cx="3419564" cy="22761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2303" y="2490951"/>
            <a:ext cx="3482644" cy="2411467"/>
          </a:xfrm>
          <a:prstGeom prst="rect">
            <a:avLst/>
          </a:prstGeom>
        </p:spPr>
      </p:pic>
      <p:sp>
        <p:nvSpPr>
          <p:cNvPr id="9" name="Rounded Rectangle 8"/>
          <p:cNvSpPr/>
          <p:nvPr/>
        </p:nvSpPr>
        <p:spPr>
          <a:xfrm>
            <a:off x="398228" y="5219562"/>
            <a:ext cx="2806263" cy="867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MA TÚY</a:t>
            </a:r>
            <a:endParaRPr lang="en-US" sz="3600" b="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4615493" y="5219562"/>
            <a:ext cx="2806263" cy="867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CỜ BẠC</a:t>
            </a:r>
            <a:endParaRPr lang="en-US" sz="3600" b="1"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8580517" y="5219562"/>
            <a:ext cx="2806263" cy="867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MẠI DÂM</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38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7" name="Action Button: Forward or Next 56">
            <a:hlinkClick r:id="rId3" action="ppaction://hlinksldjump" highlightClick="1"/>
          </p:cNvPr>
          <p:cNvSpPr/>
          <p:nvPr/>
        </p:nvSpPr>
        <p:spPr>
          <a:xfrm>
            <a:off x="51067" y="0"/>
            <a:ext cx="462456" cy="64638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Process 60">
            <a:hlinkClick r:id="rId4" action="ppaction://hlinksldjump"/>
          </p:cNvPr>
          <p:cNvSpPr/>
          <p:nvPr/>
        </p:nvSpPr>
        <p:spPr>
          <a:xfrm>
            <a:off x="6116760"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5" action="ppaction://hlinksldjump"/>
              </a:rPr>
              <a:t>CÂU </a:t>
            </a:r>
            <a:r>
              <a:rPr lang="en-US" sz="6000" b="1" dirty="0" smtClean="0">
                <a:latin typeface="Times New Roman" panose="02020603050405020304" pitchFamily="18" charset="0"/>
                <a:cs typeface="Times New Roman" panose="02020603050405020304" pitchFamily="18" charset="0"/>
                <a:hlinkClick r:id="rId5" action="ppaction://hlinksldjump"/>
              </a:rPr>
              <a:t>11</a:t>
            </a:r>
            <a:endParaRPr lang="en-US" sz="6000" b="1" dirty="0">
              <a:latin typeface="Times New Roman" panose="02020603050405020304" pitchFamily="18" charset="0"/>
              <a:cs typeface="Times New Roman" panose="02020603050405020304" pitchFamily="18" charset="0"/>
            </a:endParaRPr>
          </a:p>
          <a:p>
            <a:pPr algn="ctr"/>
            <a:endParaRPr lang="en-US" dirty="0"/>
          </a:p>
        </p:txBody>
      </p:sp>
      <p:sp>
        <p:nvSpPr>
          <p:cNvPr id="62" name="Flowchart: Process 61">
            <a:hlinkClick r:id="rId4" action="ppaction://hlinksldjump"/>
          </p:cNvPr>
          <p:cNvSpPr/>
          <p:nvPr/>
        </p:nvSpPr>
        <p:spPr>
          <a:xfrm>
            <a:off x="3065052"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smtClean="0">
                <a:latin typeface="Times New Roman" panose="02020603050405020304" pitchFamily="18" charset="0"/>
                <a:cs typeface="Times New Roman" panose="02020603050405020304" pitchFamily="18" charset="0"/>
                <a:hlinkClick r:id="rId6" action="ppaction://hlinksldjump"/>
              </a:rPr>
              <a:t>CÂU 10</a:t>
            </a:r>
            <a:endParaRPr lang="en-US" sz="6000" b="1" dirty="0">
              <a:latin typeface="Times New Roman" panose="02020603050405020304" pitchFamily="18" charset="0"/>
              <a:cs typeface="Times New Roman" panose="02020603050405020304" pitchFamily="18" charset="0"/>
            </a:endParaRPr>
          </a:p>
        </p:txBody>
      </p:sp>
      <p:sp>
        <p:nvSpPr>
          <p:cNvPr id="64" name="Flowchart: Process 63">
            <a:hlinkClick r:id="rId4" action="ppaction://hlinksldjump"/>
          </p:cNvPr>
          <p:cNvSpPr/>
          <p:nvPr/>
        </p:nvSpPr>
        <p:spPr>
          <a:xfrm>
            <a:off x="9202076"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smtClean="0">
                <a:latin typeface="Times New Roman" panose="02020603050405020304" pitchFamily="18" charset="0"/>
                <a:cs typeface="Times New Roman" panose="02020603050405020304" pitchFamily="18" charset="0"/>
                <a:hlinkClick r:id="rId7" action="ppaction://hlinksldjump"/>
              </a:rPr>
              <a:t>CÂU 12</a:t>
            </a:r>
            <a:endParaRPr lang="en-US" sz="6000" b="1" dirty="0">
              <a:latin typeface="Times New Roman" panose="02020603050405020304" pitchFamily="18" charset="0"/>
              <a:cs typeface="Times New Roman" panose="02020603050405020304" pitchFamily="18" charset="0"/>
            </a:endParaRPr>
          </a:p>
        </p:txBody>
      </p:sp>
      <p:sp>
        <p:nvSpPr>
          <p:cNvPr id="65" name="Flowchart: Process 64">
            <a:hlinkClick r:id="rId4" action="ppaction://hlinksldjump"/>
          </p:cNvPr>
          <p:cNvSpPr/>
          <p:nvPr/>
        </p:nvSpPr>
        <p:spPr>
          <a:xfrm>
            <a:off x="0" y="4572000"/>
            <a:ext cx="3074277" cy="2286000"/>
          </a:xfrm>
          <a:prstGeom prst="flowChartProcess">
            <a:avLst/>
          </a:prstGeom>
          <a:gradFill flip="none" rotWithShape="1">
            <a:gsLst>
              <a:gs pos="2000">
                <a:srgbClr val="FF0000"/>
              </a:gs>
              <a:gs pos="23000">
                <a:schemeClr val="accent2">
                  <a:lumMod val="89000"/>
                </a:schemeClr>
              </a:gs>
              <a:gs pos="94000">
                <a:schemeClr val="accent2">
                  <a:lumMod val="75000"/>
                </a:schemeClr>
              </a:gs>
              <a:gs pos="97000">
                <a:schemeClr val="accent2">
                  <a:lumMod val="70000"/>
                </a:schemeClr>
              </a:gs>
            </a:gsLst>
            <a:path path="circle">
              <a:fillToRect l="50000" t="50000" r="50000" b="50000"/>
            </a:path>
            <a:tileRect/>
          </a:gradFill>
          <a:effectLst>
            <a:outerShdw blurRad="495300" dist="19050" dir="5400000" algn="ctr" rotWithShape="0">
              <a:srgbClr val="FF0000">
                <a:alpha val="53000"/>
              </a:srgbClr>
            </a:outerShdw>
          </a:effectLst>
          <a:scene3d>
            <a:camera prst="orthographic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b="1" dirty="0" smtClean="0">
                <a:latin typeface="Times New Roman" panose="02020603050405020304" pitchFamily="18" charset="0"/>
                <a:cs typeface="Times New Roman" panose="02020603050405020304" pitchFamily="18" charset="0"/>
                <a:hlinkClick r:id="rId8" action="ppaction://hlinksldjump"/>
              </a:rPr>
              <a:t>CÂU 9</a:t>
            </a:r>
            <a:endParaRPr lang="en-US" sz="6000" b="1" dirty="0">
              <a:latin typeface="Times New Roman" panose="02020603050405020304" pitchFamily="18" charset="0"/>
              <a:cs typeface="Times New Roman" panose="02020603050405020304" pitchFamily="18" charset="0"/>
            </a:endParaRPr>
          </a:p>
        </p:txBody>
      </p:sp>
      <p:sp>
        <p:nvSpPr>
          <p:cNvPr id="69" name="Flowchart: Process 68"/>
          <p:cNvSpPr/>
          <p:nvPr/>
        </p:nvSpPr>
        <p:spPr>
          <a:xfrm>
            <a:off x="-24541"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smtClean="0">
                <a:solidFill>
                  <a:srgbClr val="0070C0"/>
                </a:solidFill>
                <a:latin typeface="Times New Roman" panose="02020603050405020304" pitchFamily="18" charset="0"/>
                <a:cs typeface="Times New Roman" panose="02020603050405020304" pitchFamily="18" charset="0"/>
                <a:hlinkClick r:id="rId4" action="ppaction://hlinksldjump"/>
              </a:rPr>
              <a:t>CÂU 1</a:t>
            </a:r>
            <a:endParaRPr lang="en-US" sz="6000" b="1" dirty="0">
              <a:solidFill>
                <a:srgbClr val="0070C0"/>
              </a:solidFill>
              <a:latin typeface="Times New Roman" panose="02020603050405020304" pitchFamily="18" charset="0"/>
              <a:cs typeface="Times New Roman" panose="02020603050405020304" pitchFamily="18" charset="0"/>
            </a:endParaRPr>
          </a:p>
        </p:txBody>
      </p:sp>
      <p:sp>
        <p:nvSpPr>
          <p:cNvPr id="70" name="Flowchart: Process 69"/>
          <p:cNvSpPr/>
          <p:nvPr/>
        </p:nvSpPr>
        <p:spPr>
          <a:xfrm>
            <a:off x="9183980"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9" action="ppaction://hlinksldjump"/>
              </a:rPr>
              <a:t>CÂU </a:t>
            </a:r>
            <a:r>
              <a:rPr lang="en-US" sz="6000" b="1" dirty="0" smtClean="0">
                <a:latin typeface="Times New Roman" panose="02020603050405020304" pitchFamily="18" charset="0"/>
                <a:cs typeface="Times New Roman" panose="02020603050405020304" pitchFamily="18" charset="0"/>
                <a:hlinkClick r:id="rId9" action="ppaction://hlinksldjump"/>
              </a:rPr>
              <a:t>4</a:t>
            </a:r>
            <a:endParaRPr lang="en-US" sz="6000" b="1" dirty="0">
              <a:latin typeface="Times New Roman" panose="02020603050405020304" pitchFamily="18" charset="0"/>
              <a:cs typeface="Times New Roman" panose="02020603050405020304" pitchFamily="18" charset="0"/>
            </a:endParaRPr>
          </a:p>
        </p:txBody>
      </p:sp>
      <p:sp>
        <p:nvSpPr>
          <p:cNvPr id="71" name="Flowchart: Process 70"/>
          <p:cNvSpPr/>
          <p:nvPr/>
        </p:nvSpPr>
        <p:spPr>
          <a:xfrm>
            <a:off x="6152533"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0" action="ppaction://hlinksldjump"/>
              </a:rPr>
              <a:t>CÂU </a:t>
            </a:r>
            <a:r>
              <a:rPr lang="en-US" sz="6000" b="1" dirty="0" smtClean="0">
                <a:latin typeface="Times New Roman" panose="02020603050405020304" pitchFamily="18" charset="0"/>
                <a:cs typeface="Times New Roman" panose="02020603050405020304" pitchFamily="18" charset="0"/>
                <a:hlinkClick r:id="rId10" action="ppaction://hlinksldjump"/>
              </a:rPr>
              <a:t>3</a:t>
            </a:r>
            <a:endParaRPr lang="en-US" sz="6000" b="1" dirty="0">
              <a:latin typeface="Times New Roman" panose="02020603050405020304" pitchFamily="18" charset="0"/>
              <a:cs typeface="Times New Roman" panose="02020603050405020304" pitchFamily="18" charset="0"/>
            </a:endParaRPr>
          </a:p>
        </p:txBody>
      </p:sp>
      <p:sp>
        <p:nvSpPr>
          <p:cNvPr id="72" name="Flowchart: Process 71"/>
          <p:cNvSpPr/>
          <p:nvPr/>
        </p:nvSpPr>
        <p:spPr>
          <a:xfrm>
            <a:off x="3067218" y="0"/>
            <a:ext cx="3071641" cy="2286000"/>
          </a:xfrm>
          <a:prstGeom prst="flowChartProcess">
            <a:avLst/>
          </a:prstGeom>
          <a:solidFill>
            <a:schemeClr val="accent4">
              <a:lumMod val="40000"/>
              <a:lumOff val="60000"/>
            </a:schemeClr>
          </a:solidFill>
          <a:scene3d>
            <a:camera prst="orthographicFront"/>
            <a:lightRig rig="threePt" dir="t"/>
          </a:scene3d>
          <a:sp3d>
            <a:bevelT w="165100" prst="coolSlant"/>
          </a:sp3d>
        </p:spPr>
        <p:style>
          <a:lnRef idx="0">
            <a:schemeClr val="accent6"/>
          </a:lnRef>
          <a:fillRef idx="1003">
            <a:schemeClr val="lt2"/>
          </a:fillRef>
          <a:effectRef idx="3">
            <a:schemeClr val="accent6"/>
          </a:effectRef>
          <a:fontRef idx="minor">
            <a:schemeClr val="lt1"/>
          </a:fontRef>
        </p:style>
        <p:txBody>
          <a:bodyPr rtlCol="0" anchor="ctr"/>
          <a:lstStyle/>
          <a:p>
            <a:pPr algn="ctr"/>
            <a:r>
              <a:rPr lang="en-US" sz="6000" b="1" dirty="0" smtClean="0">
                <a:latin typeface="Times New Roman" panose="02020603050405020304" pitchFamily="18" charset="0"/>
                <a:cs typeface="Times New Roman" panose="02020603050405020304" pitchFamily="18" charset="0"/>
                <a:hlinkClick r:id="rId11" action="ppaction://hlinksldjump"/>
              </a:rPr>
              <a:t>CÂU 2</a:t>
            </a:r>
            <a:endParaRPr lang="en-US" sz="6000" b="1" dirty="0">
              <a:latin typeface="Times New Roman" panose="02020603050405020304" pitchFamily="18" charset="0"/>
              <a:cs typeface="Times New Roman" panose="02020603050405020304" pitchFamily="18" charset="0"/>
            </a:endParaRPr>
          </a:p>
          <a:p>
            <a:pPr algn="ctr"/>
            <a:endParaRPr lang="en-US" dirty="0"/>
          </a:p>
        </p:txBody>
      </p:sp>
      <p:sp>
        <p:nvSpPr>
          <p:cNvPr id="73" name="Flowchart: Process 72"/>
          <p:cNvSpPr/>
          <p:nvPr/>
        </p:nvSpPr>
        <p:spPr>
          <a:xfrm>
            <a:off x="-15814"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2" action="ppaction://hlinksldjump"/>
              </a:rPr>
              <a:t>CÂU </a:t>
            </a:r>
            <a:r>
              <a:rPr lang="en-US" sz="6000" b="1" dirty="0" smtClean="0">
                <a:latin typeface="Times New Roman" panose="02020603050405020304" pitchFamily="18" charset="0"/>
                <a:cs typeface="Times New Roman" panose="02020603050405020304" pitchFamily="18" charset="0"/>
                <a:hlinkClick r:id="rId12" action="ppaction://hlinksldjump"/>
              </a:rPr>
              <a:t>5</a:t>
            </a:r>
            <a:endParaRPr lang="en-US" sz="6000" b="1" dirty="0">
              <a:latin typeface="Times New Roman" panose="02020603050405020304" pitchFamily="18" charset="0"/>
              <a:cs typeface="Times New Roman" panose="02020603050405020304" pitchFamily="18" charset="0"/>
            </a:endParaRPr>
          </a:p>
        </p:txBody>
      </p:sp>
      <p:sp>
        <p:nvSpPr>
          <p:cNvPr id="74" name="Flowchart: Process 73"/>
          <p:cNvSpPr/>
          <p:nvPr/>
        </p:nvSpPr>
        <p:spPr>
          <a:xfrm>
            <a:off x="3057475"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3" action="ppaction://hlinksldjump"/>
              </a:rPr>
              <a:t>CÂU </a:t>
            </a:r>
            <a:r>
              <a:rPr lang="en-US" sz="6000" b="1" dirty="0" smtClean="0">
                <a:latin typeface="Times New Roman" panose="02020603050405020304" pitchFamily="18" charset="0"/>
                <a:cs typeface="Times New Roman" panose="02020603050405020304" pitchFamily="18" charset="0"/>
                <a:hlinkClick r:id="rId13" action="ppaction://hlinksldjump"/>
              </a:rPr>
              <a:t>6</a:t>
            </a:r>
            <a:endParaRPr lang="en-US" sz="6000" b="1" dirty="0">
              <a:latin typeface="Times New Roman" panose="02020603050405020304" pitchFamily="18" charset="0"/>
              <a:cs typeface="Times New Roman" panose="02020603050405020304" pitchFamily="18" charset="0"/>
            </a:endParaRPr>
          </a:p>
        </p:txBody>
      </p:sp>
      <p:sp>
        <p:nvSpPr>
          <p:cNvPr id="75" name="Flowchart: Process 74"/>
          <p:cNvSpPr/>
          <p:nvPr/>
        </p:nvSpPr>
        <p:spPr>
          <a:xfrm>
            <a:off x="6122527"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4" action="ppaction://hlinksldjump"/>
              </a:rPr>
              <a:t>CÂU </a:t>
            </a:r>
            <a:r>
              <a:rPr lang="en-US" sz="6000" b="1" dirty="0" smtClean="0">
                <a:latin typeface="Times New Roman" panose="02020603050405020304" pitchFamily="18" charset="0"/>
                <a:cs typeface="Times New Roman" panose="02020603050405020304" pitchFamily="18" charset="0"/>
                <a:hlinkClick r:id="rId14" action="ppaction://hlinksldjump"/>
              </a:rPr>
              <a:t>7</a:t>
            </a:r>
            <a:endParaRPr lang="en-US" sz="6000" b="1" dirty="0">
              <a:latin typeface="Times New Roman" panose="02020603050405020304" pitchFamily="18" charset="0"/>
              <a:cs typeface="Times New Roman" panose="02020603050405020304" pitchFamily="18" charset="0"/>
            </a:endParaRPr>
          </a:p>
        </p:txBody>
      </p:sp>
      <p:sp>
        <p:nvSpPr>
          <p:cNvPr id="76" name="Flowchart: Process 75"/>
          <p:cNvSpPr/>
          <p:nvPr/>
        </p:nvSpPr>
        <p:spPr>
          <a:xfrm>
            <a:off x="9206687" y="2286000"/>
            <a:ext cx="3065052" cy="2286000"/>
          </a:xfrm>
          <a:prstGeom prst="flowChartProcess">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hlinkClick r:id="rId14" action="ppaction://hlinksldjump"/>
              </a:rPr>
              <a:t>CÂU </a:t>
            </a:r>
            <a:r>
              <a:rPr lang="en-US" sz="6000" b="1" dirty="0" smtClean="0">
                <a:latin typeface="Times New Roman" panose="02020603050405020304" pitchFamily="18" charset="0"/>
                <a:cs typeface="Times New Roman" panose="02020603050405020304" pitchFamily="18" charset="0"/>
                <a:hlinkClick r:id="rId14" action="ppaction://hlinksldjump"/>
              </a:rPr>
              <a:t>8</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7024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9"/>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8" restart="whenNotActive" fill="hold" evtFilter="cancelBubble" nodeType="interactiveSeq">
                <p:stCondLst>
                  <p:cond evt="onClick" delay="0">
                    <p:tgtEl>
                      <p:spTgt spid="72"/>
                    </p:tgtEl>
                  </p:cond>
                </p:stCondLst>
                <p:endSync evt="end" delay="0">
                  <p:rtn val="all"/>
                </p:endSync>
                <p:childTnLst>
                  <p:par>
                    <p:cTn id="9" fill="hold">
                      <p:stCondLst>
                        <p:cond delay="0"/>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2"/>
                                        </p:tgtEl>
                                        <p:attrNameLst>
                                          <p:attrName>ppt_x</p:attrName>
                                        </p:attrNameLst>
                                      </p:cBhvr>
                                      <p:tavLst>
                                        <p:tav tm="0">
                                          <p:val>
                                            <p:strVal val="ppt_x"/>
                                          </p:val>
                                        </p:tav>
                                        <p:tav tm="100000">
                                          <p:val>
                                            <p:strVal val="ppt_x"/>
                                          </p:val>
                                        </p:tav>
                                      </p:tavLst>
                                    </p:anim>
                                    <p:anim calcmode="lin" valueType="num">
                                      <p:cBhvr additive="base">
                                        <p:cTn id="13" dur="500"/>
                                        <p:tgtEl>
                                          <p:spTgt spid="72"/>
                                        </p:tgtEl>
                                        <p:attrNameLst>
                                          <p:attrName>ppt_y</p:attrName>
                                        </p:attrNameLst>
                                      </p:cBhvr>
                                      <p:tavLst>
                                        <p:tav tm="0">
                                          <p:val>
                                            <p:strVal val="ppt_y"/>
                                          </p:val>
                                        </p:tav>
                                        <p:tav tm="100000">
                                          <p:val>
                                            <p:strVal val="1+ppt_h/2"/>
                                          </p:val>
                                        </p:tav>
                                      </p:tavLst>
                                    </p:anim>
                                    <p:set>
                                      <p:cBhvr>
                                        <p:cTn id="14"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5" restart="whenNotActive" fill="hold" evtFilter="cancelBubble" nodeType="interactiveSeq">
                <p:stCondLst>
                  <p:cond evt="onClick" delay="0">
                    <p:tgtEl>
                      <p:spTgt spid="71"/>
                    </p:tgtEl>
                  </p:cond>
                </p:stCondLst>
                <p:endSync evt="end" delay="0">
                  <p:rtn val="all"/>
                </p:endSync>
                <p:childTnLst>
                  <p:par>
                    <p:cTn id="16" fill="hold">
                      <p:stCondLst>
                        <p:cond delay="0"/>
                      </p:stCondLst>
                      <p:childTnLst>
                        <p:par>
                          <p:cTn id="17" fill="hold">
                            <p:stCondLst>
                              <p:cond delay="0"/>
                            </p:stCondLst>
                            <p:childTnLst>
                              <p:par>
                                <p:cTn id="18" presetID="16" presetClass="exit" presetSubtype="21" fill="hold" grpId="0" nodeType="clickEffect">
                                  <p:stCondLst>
                                    <p:cond delay="0"/>
                                  </p:stCondLst>
                                  <p:childTnLst>
                                    <p:animEffect transition="out" filter="barn(inVertical)">
                                      <p:cBhvr>
                                        <p:cTn id="19" dur="500"/>
                                        <p:tgtEl>
                                          <p:spTgt spid="71"/>
                                        </p:tgtEl>
                                      </p:cBhvr>
                                    </p:animEffect>
                                    <p:set>
                                      <p:cBhvr>
                                        <p:cTn id="20"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1" restart="whenNotActive" fill="hold" evtFilter="cancelBubble" nodeType="interactiveSeq">
                <p:stCondLst>
                  <p:cond evt="onClick" delay="0">
                    <p:tgtEl>
                      <p:spTgt spid="70"/>
                    </p:tgtEl>
                  </p:cond>
                </p:stCondLst>
                <p:endSync evt="end" delay="0">
                  <p:rtn val="all"/>
                </p:endSync>
                <p:childTnLst>
                  <p:par>
                    <p:cTn id="22" fill="hold">
                      <p:stCondLst>
                        <p:cond delay="0"/>
                      </p:stCondLst>
                      <p:childTnLst>
                        <p:par>
                          <p:cTn id="23" fill="hold">
                            <p:stCondLst>
                              <p:cond delay="0"/>
                            </p:stCondLst>
                            <p:childTnLst>
                              <p:par>
                                <p:cTn id="24" presetID="26" presetClass="exit" presetSubtype="0" fill="hold" grpId="0" nodeType="clickEffect">
                                  <p:stCondLst>
                                    <p:cond delay="0"/>
                                  </p:stCondLst>
                                  <p:childTnLst>
                                    <p:animEffect transition="out" filter="wipe(down)">
                                      <p:cBhvr>
                                        <p:cTn id="25" dur="180" accel="50000">
                                          <p:stCondLst>
                                            <p:cond delay="1820"/>
                                          </p:stCondLst>
                                        </p:cTn>
                                        <p:tgtEl>
                                          <p:spTgt spid="70"/>
                                        </p:tgtEl>
                                      </p:cBhvr>
                                    </p:animEffect>
                                    <p:anim calcmode="lin" valueType="num">
                                      <p:cBhvr>
                                        <p:cTn id="26" dur="1822" tmFilter="0,0; 0.14,0.31; 0.43,0.73; 0.71,0.91; 1.0,1.0">
                                          <p:stCondLst>
                                            <p:cond delay="0"/>
                                          </p:stCondLst>
                                        </p:cTn>
                                        <p:tgtEl>
                                          <p:spTgt spid="70"/>
                                        </p:tgtEl>
                                        <p:attrNameLst>
                                          <p:attrName>ppt_x</p:attrName>
                                        </p:attrNameLst>
                                      </p:cBhvr>
                                      <p:tavLst>
                                        <p:tav tm="0">
                                          <p:val>
                                            <p:strVal val="ppt_x"/>
                                          </p:val>
                                        </p:tav>
                                        <p:tav tm="100000">
                                          <p:val>
                                            <p:strVal val="#ppt_x+0.25"/>
                                          </p:val>
                                        </p:tav>
                                      </p:tavLst>
                                    </p:anim>
                                    <p:anim calcmode="lin" valueType="num">
                                      <p:cBhvr>
                                        <p:cTn id="27" dur="178">
                                          <p:stCondLst>
                                            <p:cond delay="1822"/>
                                          </p:stCondLst>
                                        </p:cTn>
                                        <p:tgtEl>
                                          <p:spTgt spid="70"/>
                                        </p:tgtEl>
                                        <p:attrNameLst>
                                          <p:attrName>ppt_x</p:attrName>
                                        </p:attrNameLst>
                                      </p:cBhvr>
                                      <p:tavLst>
                                        <p:tav tm="0">
                                          <p:val>
                                            <p:strVal val="ppt_x"/>
                                          </p:val>
                                        </p:tav>
                                        <p:tav tm="100000">
                                          <p:val>
                                            <p:strVal val="ppt_x"/>
                                          </p:val>
                                        </p:tav>
                                      </p:tavLst>
                                    </p:anim>
                                    <p:anim calcmode="lin" valueType="num">
                                      <p:cBhvr>
                                        <p:cTn id="28" dur="664" tmFilter="0.0,0.0;0.25,0.07;0.50,0.2;0.75,0.467;1.0,1.0">
                                          <p:stCondLst>
                                            <p:cond delay="0"/>
                                          </p:stCondLst>
                                        </p:cTn>
                                        <p:tgtEl>
                                          <p:spTgt spid="7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9" dur="664" tmFilter="0, 0; 0.125,0.2665; 0.25,0.4; 0.375,0.465; 0.5,0.5;  0.625,0.535; 0.75,0.6; 0.875,0.7335; 1,1">
                                          <p:stCondLst>
                                            <p:cond delay="664"/>
                                          </p:stCondLst>
                                        </p:cTn>
                                        <p:tgtEl>
                                          <p:spTgt spid="7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0" dur="332" tmFilter="0, 0; 0.125,0.2665; 0.25,0.4; 0.375,0.465; 0.5,0.5;  0.625,0.535; 0.75,0.6; 0.875,0.7335; 1,1">
                                          <p:stCondLst>
                                            <p:cond delay="1324"/>
                                          </p:stCondLst>
                                        </p:cTn>
                                        <p:tgtEl>
                                          <p:spTgt spid="7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1" dur="164" tmFilter="0, 0; 0.125,0.2665; 0.25,0.4; 0.375,0.465; 0.5,0.5;  0.625,0.535; 0.75,0.6; 0.875,0.7335; 1,1">
                                          <p:stCondLst>
                                            <p:cond delay="1656"/>
                                          </p:stCondLst>
                                        </p:cTn>
                                        <p:tgtEl>
                                          <p:spTgt spid="7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2" dur="180" accel="50000">
                                          <p:stCondLst>
                                            <p:cond delay="1820"/>
                                          </p:stCondLst>
                                        </p:cTn>
                                        <p:tgtEl>
                                          <p:spTgt spid="70"/>
                                        </p:tgtEl>
                                        <p:attrNameLst>
                                          <p:attrName>ppt_y</p:attrName>
                                        </p:attrNameLst>
                                      </p:cBhvr>
                                      <p:tavLst>
                                        <p:tav tm="0">
                                          <p:val>
                                            <p:strVal val="ppt_y"/>
                                          </p:val>
                                        </p:tav>
                                        <p:tav tm="100000">
                                          <p:val>
                                            <p:strVal val="ppt_y+ppt_h"/>
                                          </p:val>
                                        </p:tav>
                                      </p:tavLst>
                                    </p:anim>
                                    <p:animScale>
                                      <p:cBhvr>
                                        <p:cTn id="33" dur="26">
                                          <p:stCondLst>
                                            <p:cond delay="620"/>
                                          </p:stCondLst>
                                        </p:cTn>
                                        <p:tgtEl>
                                          <p:spTgt spid="70"/>
                                        </p:tgtEl>
                                      </p:cBhvr>
                                      <p:to x="100000" y="60000"/>
                                    </p:animScale>
                                    <p:animScale>
                                      <p:cBhvr>
                                        <p:cTn id="34" dur="166" decel="50000">
                                          <p:stCondLst>
                                            <p:cond delay="646"/>
                                          </p:stCondLst>
                                        </p:cTn>
                                        <p:tgtEl>
                                          <p:spTgt spid="70"/>
                                        </p:tgtEl>
                                      </p:cBhvr>
                                      <p:to x="100000" y="100000"/>
                                    </p:animScale>
                                    <p:animScale>
                                      <p:cBhvr>
                                        <p:cTn id="35" dur="26">
                                          <p:stCondLst>
                                            <p:cond delay="1312"/>
                                          </p:stCondLst>
                                        </p:cTn>
                                        <p:tgtEl>
                                          <p:spTgt spid="70"/>
                                        </p:tgtEl>
                                      </p:cBhvr>
                                      <p:to x="100000" y="80000"/>
                                    </p:animScale>
                                    <p:animScale>
                                      <p:cBhvr>
                                        <p:cTn id="36" dur="166" decel="50000">
                                          <p:stCondLst>
                                            <p:cond delay="1338"/>
                                          </p:stCondLst>
                                        </p:cTn>
                                        <p:tgtEl>
                                          <p:spTgt spid="70"/>
                                        </p:tgtEl>
                                      </p:cBhvr>
                                      <p:to x="100000" y="100000"/>
                                    </p:animScale>
                                    <p:animScale>
                                      <p:cBhvr>
                                        <p:cTn id="37" dur="26">
                                          <p:stCondLst>
                                            <p:cond delay="1642"/>
                                          </p:stCondLst>
                                        </p:cTn>
                                        <p:tgtEl>
                                          <p:spTgt spid="70"/>
                                        </p:tgtEl>
                                      </p:cBhvr>
                                      <p:to x="100000" y="90000"/>
                                    </p:animScale>
                                    <p:animScale>
                                      <p:cBhvr>
                                        <p:cTn id="38" dur="166" decel="50000">
                                          <p:stCondLst>
                                            <p:cond delay="1668"/>
                                          </p:stCondLst>
                                        </p:cTn>
                                        <p:tgtEl>
                                          <p:spTgt spid="70"/>
                                        </p:tgtEl>
                                      </p:cBhvr>
                                      <p:to x="100000" y="100000"/>
                                    </p:animScale>
                                    <p:animScale>
                                      <p:cBhvr>
                                        <p:cTn id="39" dur="26">
                                          <p:stCondLst>
                                            <p:cond delay="1808"/>
                                          </p:stCondLst>
                                        </p:cTn>
                                        <p:tgtEl>
                                          <p:spTgt spid="70"/>
                                        </p:tgtEl>
                                      </p:cBhvr>
                                      <p:to x="100000" y="95000"/>
                                    </p:animScale>
                                    <p:animScale>
                                      <p:cBhvr>
                                        <p:cTn id="40" dur="166" decel="50000">
                                          <p:stCondLst>
                                            <p:cond delay="1834"/>
                                          </p:stCondLst>
                                        </p:cTn>
                                        <p:tgtEl>
                                          <p:spTgt spid="70"/>
                                        </p:tgtEl>
                                      </p:cBhvr>
                                      <p:to x="100000" y="100000"/>
                                    </p:animScale>
                                    <p:set>
                                      <p:cBhvr>
                                        <p:cTn id="41" dur="1" fill="hold">
                                          <p:stCondLst>
                                            <p:cond delay="19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42" restart="whenNotActive" fill="hold" evtFilter="cancelBubble" nodeType="interactiveSeq">
                <p:stCondLst>
                  <p:cond evt="onClick" delay="0">
                    <p:tgtEl>
                      <p:spTgt spid="73"/>
                    </p:tgtEl>
                  </p:cond>
                </p:stCondLst>
                <p:endSync evt="end" delay="0">
                  <p:rtn val="all"/>
                </p:endSync>
                <p:childTnLst>
                  <p:par>
                    <p:cTn id="43" fill="hold">
                      <p:stCondLst>
                        <p:cond delay="0"/>
                      </p:stCondLst>
                      <p:childTnLst>
                        <p:par>
                          <p:cTn id="44" fill="hold">
                            <p:stCondLst>
                              <p:cond delay="0"/>
                            </p:stCondLst>
                            <p:childTnLst>
                              <p:par>
                                <p:cTn id="45" presetID="6" presetClass="exit" presetSubtype="32" fill="hold" grpId="0" nodeType="clickEffect">
                                  <p:stCondLst>
                                    <p:cond delay="0"/>
                                  </p:stCondLst>
                                  <p:childTnLst>
                                    <p:animEffect transition="out" filter="circle(out)">
                                      <p:cBhvr>
                                        <p:cTn id="46" dur="2000"/>
                                        <p:tgtEl>
                                          <p:spTgt spid="73"/>
                                        </p:tgtEl>
                                      </p:cBhvr>
                                    </p:animEffect>
                                    <p:set>
                                      <p:cBhvr>
                                        <p:cTn id="47" dur="1" fill="hold">
                                          <p:stCondLst>
                                            <p:cond delay="1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8" restart="whenNotActive" fill="hold" evtFilter="cancelBubble" nodeType="interactiveSeq">
                <p:stCondLst>
                  <p:cond evt="onClick" delay="0">
                    <p:tgtEl>
                      <p:spTgt spid="74"/>
                    </p:tgtEl>
                  </p:cond>
                </p:stCondLst>
                <p:endSync evt="end" delay="0">
                  <p:rtn val="all"/>
                </p:endSync>
                <p:childTnLst>
                  <p:par>
                    <p:cTn id="49" fill="hold">
                      <p:stCondLst>
                        <p:cond delay="0"/>
                      </p:stCondLst>
                      <p:childTnLst>
                        <p:par>
                          <p:cTn id="50" fill="hold">
                            <p:stCondLst>
                              <p:cond delay="0"/>
                            </p:stCondLst>
                            <p:childTnLst>
                              <p:par>
                                <p:cTn id="51" presetID="21" presetClass="exit" presetSubtype="1" fill="hold" grpId="0" nodeType="clickEffect">
                                  <p:stCondLst>
                                    <p:cond delay="0"/>
                                  </p:stCondLst>
                                  <p:childTnLst>
                                    <p:animEffect transition="out" filter="wheel(1)">
                                      <p:cBhvr>
                                        <p:cTn id="52" dur="2000"/>
                                        <p:tgtEl>
                                          <p:spTgt spid="74"/>
                                        </p:tgtEl>
                                      </p:cBhvr>
                                    </p:animEffect>
                                    <p:set>
                                      <p:cBhvr>
                                        <p:cTn id="53" dur="1" fill="hold">
                                          <p:stCondLst>
                                            <p:cond delay="19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4" restart="whenNotActive" fill="hold" evtFilter="cancelBubble" nodeType="interactiveSeq">
                <p:stCondLst>
                  <p:cond evt="onClick" delay="0">
                    <p:tgtEl>
                      <p:spTgt spid="75"/>
                    </p:tgtEl>
                  </p:cond>
                </p:stCondLst>
                <p:endSync evt="end" delay="0">
                  <p:rtn val="all"/>
                </p:endSync>
                <p:childTnLst>
                  <p:par>
                    <p:cTn id="55" fill="hold">
                      <p:stCondLst>
                        <p:cond delay="0"/>
                      </p:stCondLst>
                      <p:childTnLst>
                        <p:par>
                          <p:cTn id="56" fill="hold">
                            <p:stCondLst>
                              <p:cond delay="0"/>
                            </p:stCondLst>
                            <p:childTnLst>
                              <p:par>
                                <p:cTn id="57" presetID="31" presetClass="exit" presetSubtype="0" fill="hold" grpId="0" nodeType="clickEffect">
                                  <p:stCondLst>
                                    <p:cond delay="0"/>
                                  </p:stCondLst>
                                  <p:childTnLst>
                                    <p:anim calcmode="lin" valueType="num">
                                      <p:cBhvr>
                                        <p:cTn id="58" dur="1000"/>
                                        <p:tgtEl>
                                          <p:spTgt spid="75"/>
                                        </p:tgtEl>
                                        <p:attrNameLst>
                                          <p:attrName>ppt_w</p:attrName>
                                        </p:attrNameLst>
                                      </p:cBhvr>
                                      <p:tavLst>
                                        <p:tav tm="0">
                                          <p:val>
                                            <p:strVal val="ppt_w"/>
                                          </p:val>
                                        </p:tav>
                                        <p:tav tm="100000">
                                          <p:val>
                                            <p:fltVal val="0"/>
                                          </p:val>
                                        </p:tav>
                                      </p:tavLst>
                                    </p:anim>
                                    <p:anim calcmode="lin" valueType="num">
                                      <p:cBhvr>
                                        <p:cTn id="59" dur="1000"/>
                                        <p:tgtEl>
                                          <p:spTgt spid="75"/>
                                        </p:tgtEl>
                                        <p:attrNameLst>
                                          <p:attrName>ppt_h</p:attrName>
                                        </p:attrNameLst>
                                      </p:cBhvr>
                                      <p:tavLst>
                                        <p:tav tm="0">
                                          <p:val>
                                            <p:strVal val="ppt_h"/>
                                          </p:val>
                                        </p:tav>
                                        <p:tav tm="100000">
                                          <p:val>
                                            <p:fltVal val="0"/>
                                          </p:val>
                                        </p:tav>
                                      </p:tavLst>
                                    </p:anim>
                                    <p:anim calcmode="lin" valueType="num">
                                      <p:cBhvr>
                                        <p:cTn id="60" dur="1000"/>
                                        <p:tgtEl>
                                          <p:spTgt spid="75"/>
                                        </p:tgtEl>
                                        <p:attrNameLst>
                                          <p:attrName>style.rotation</p:attrName>
                                        </p:attrNameLst>
                                      </p:cBhvr>
                                      <p:tavLst>
                                        <p:tav tm="0">
                                          <p:val>
                                            <p:fltVal val="0"/>
                                          </p:val>
                                        </p:tav>
                                        <p:tav tm="100000">
                                          <p:val>
                                            <p:fltVal val="90"/>
                                          </p:val>
                                        </p:tav>
                                      </p:tavLst>
                                    </p:anim>
                                    <p:animEffect transition="out" filter="fade">
                                      <p:cBhvr>
                                        <p:cTn id="61" dur="1000"/>
                                        <p:tgtEl>
                                          <p:spTgt spid="75"/>
                                        </p:tgtEl>
                                      </p:cBhvr>
                                    </p:animEffect>
                                    <p:set>
                                      <p:cBhvr>
                                        <p:cTn id="62" dur="1" fill="hold">
                                          <p:stCondLst>
                                            <p:cond delay="9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63" restart="whenNotActive" fill="hold" evtFilter="cancelBubble" nodeType="interactiveSeq">
                <p:stCondLst>
                  <p:cond evt="onClick" delay="0">
                    <p:tgtEl>
                      <p:spTgt spid="76"/>
                    </p:tgtEl>
                  </p:cond>
                </p:stCondLst>
                <p:endSync evt="end" delay="0">
                  <p:rtn val="all"/>
                </p:endSync>
                <p:childTnLst>
                  <p:par>
                    <p:cTn id="64" fill="hold">
                      <p:stCondLst>
                        <p:cond delay="0"/>
                      </p:stCondLst>
                      <p:childTnLst>
                        <p:par>
                          <p:cTn id="65" fill="hold">
                            <p:stCondLst>
                              <p:cond delay="0"/>
                            </p:stCondLst>
                            <p:childTnLst>
                              <p:par>
                                <p:cTn id="66" presetID="22" presetClass="exit" presetSubtype="4" fill="hold" grpId="0" nodeType="clickEffect">
                                  <p:stCondLst>
                                    <p:cond delay="0"/>
                                  </p:stCondLst>
                                  <p:childTnLst>
                                    <p:animEffect transition="out" filter="wipe(down)">
                                      <p:cBhvr>
                                        <p:cTn id="67" dur="500"/>
                                        <p:tgtEl>
                                          <p:spTgt spid="76"/>
                                        </p:tgtEl>
                                      </p:cBhvr>
                                    </p:animEffect>
                                    <p:set>
                                      <p:cBhvr>
                                        <p:cTn id="68"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69" restart="whenNotActive" fill="hold" evtFilter="cancelBubble" nodeType="interactiveSeq">
                <p:stCondLst>
                  <p:cond evt="onClick" delay="0">
                    <p:tgtEl>
                      <p:spTgt spid="65"/>
                    </p:tgtEl>
                  </p:cond>
                </p:stCondLst>
                <p:endSync evt="end" delay="0">
                  <p:rtn val="all"/>
                </p:endSync>
                <p:childTnLst>
                  <p:par>
                    <p:cTn id="70" fill="hold">
                      <p:stCondLst>
                        <p:cond delay="0"/>
                      </p:stCondLst>
                      <p:childTnLst>
                        <p:par>
                          <p:cTn id="71" fill="hold">
                            <p:stCondLst>
                              <p:cond delay="0"/>
                            </p:stCondLst>
                            <p:childTnLst>
                              <p:par>
                                <p:cTn id="72" presetID="22" presetClass="exit" presetSubtype="4" fill="hold" grpId="0" nodeType="clickEffect">
                                  <p:stCondLst>
                                    <p:cond delay="0"/>
                                  </p:stCondLst>
                                  <p:childTnLst>
                                    <p:animEffect transition="out" filter="wipe(down)">
                                      <p:cBhvr>
                                        <p:cTn id="73" dur="500"/>
                                        <p:tgtEl>
                                          <p:spTgt spid="65"/>
                                        </p:tgtEl>
                                      </p:cBhvr>
                                    </p:animEffect>
                                    <p:set>
                                      <p:cBhvr>
                                        <p:cTn id="74"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75" restart="whenNotActive" fill="hold" evtFilter="cancelBubble" nodeType="interactiveSeq">
                <p:stCondLst>
                  <p:cond evt="onClick" delay="0">
                    <p:tgtEl>
                      <p:spTgt spid="62"/>
                    </p:tgtEl>
                  </p:cond>
                </p:stCondLst>
                <p:endSync evt="end" delay="0">
                  <p:rtn val="all"/>
                </p:endSync>
                <p:childTnLst>
                  <p:par>
                    <p:cTn id="76" fill="hold">
                      <p:stCondLst>
                        <p:cond delay="0"/>
                      </p:stCondLst>
                      <p:childTnLst>
                        <p:par>
                          <p:cTn id="77" fill="hold">
                            <p:stCondLst>
                              <p:cond delay="0"/>
                            </p:stCondLst>
                            <p:childTnLst>
                              <p:par>
                                <p:cTn id="78" presetID="26" presetClass="exit" presetSubtype="0" fill="hold" grpId="0" nodeType="clickEffect">
                                  <p:stCondLst>
                                    <p:cond delay="0"/>
                                  </p:stCondLst>
                                  <p:childTnLst>
                                    <p:animEffect transition="out" filter="wipe(down)">
                                      <p:cBhvr>
                                        <p:cTn id="79" dur="180" accel="50000">
                                          <p:stCondLst>
                                            <p:cond delay="1820"/>
                                          </p:stCondLst>
                                        </p:cTn>
                                        <p:tgtEl>
                                          <p:spTgt spid="62"/>
                                        </p:tgtEl>
                                      </p:cBhvr>
                                    </p:animEffect>
                                    <p:anim calcmode="lin" valueType="num">
                                      <p:cBhvr>
                                        <p:cTn id="80" dur="1822" tmFilter="0,0; 0.14,0.31; 0.43,0.73; 0.71,0.91; 1.0,1.0">
                                          <p:stCondLst>
                                            <p:cond delay="0"/>
                                          </p:stCondLst>
                                        </p:cTn>
                                        <p:tgtEl>
                                          <p:spTgt spid="62"/>
                                        </p:tgtEl>
                                        <p:attrNameLst>
                                          <p:attrName>ppt_x</p:attrName>
                                        </p:attrNameLst>
                                      </p:cBhvr>
                                      <p:tavLst>
                                        <p:tav tm="0">
                                          <p:val>
                                            <p:strVal val="ppt_x"/>
                                          </p:val>
                                        </p:tav>
                                        <p:tav tm="100000">
                                          <p:val>
                                            <p:strVal val="#ppt_x+0.25"/>
                                          </p:val>
                                        </p:tav>
                                      </p:tavLst>
                                    </p:anim>
                                    <p:anim calcmode="lin" valueType="num">
                                      <p:cBhvr>
                                        <p:cTn id="81" dur="178">
                                          <p:stCondLst>
                                            <p:cond delay="1822"/>
                                          </p:stCondLst>
                                        </p:cTn>
                                        <p:tgtEl>
                                          <p:spTgt spid="62"/>
                                        </p:tgtEl>
                                        <p:attrNameLst>
                                          <p:attrName>ppt_x</p:attrName>
                                        </p:attrNameLst>
                                      </p:cBhvr>
                                      <p:tavLst>
                                        <p:tav tm="0">
                                          <p:val>
                                            <p:strVal val="ppt_x"/>
                                          </p:val>
                                        </p:tav>
                                        <p:tav tm="100000">
                                          <p:val>
                                            <p:strVal val="ppt_x"/>
                                          </p:val>
                                        </p:tav>
                                      </p:tavLst>
                                    </p:anim>
                                    <p:anim calcmode="lin" valueType="num">
                                      <p:cBhvr>
                                        <p:cTn id="82" dur="664" tmFilter="0.0,0.0;0.25,0.07;0.50,0.2;0.75,0.467;1.0,1.0">
                                          <p:stCondLst>
                                            <p:cond delay="0"/>
                                          </p:stCondLst>
                                        </p:cTn>
                                        <p:tgtEl>
                                          <p:spTgt spid="6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3" dur="664" tmFilter="0, 0; 0.125,0.2665; 0.25,0.4; 0.375,0.465; 0.5,0.5;  0.625,0.535; 0.75,0.6; 0.875,0.7335; 1,1">
                                          <p:stCondLst>
                                            <p:cond delay="664"/>
                                          </p:stCondLst>
                                        </p:cTn>
                                        <p:tgtEl>
                                          <p:spTgt spid="6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4" dur="332" tmFilter="0, 0; 0.125,0.2665; 0.25,0.4; 0.375,0.465; 0.5,0.5;  0.625,0.535; 0.75,0.6; 0.875,0.7335; 1,1">
                                          <p:stCondLst>
                                            <p:cond delay="1324"/>
                                          </p:stCondLst>
                                        </p:cTn>
                                        <p:tgtEl>
                                          <p:spTgt spid="6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5" dur="164" tmFilter="0, 0; 0.125,0.2665; 0.25,0.4; 0.375,0.465; 0.5,0.5;  0.625,0.535; 0.75,0.6; 0.875,0.7335; 1,1">
                                          <p:stCondLst>
                                            <p:cond delay="1656"/>
                                          </p:stCondLst>
                                        </p:cTn>
                                        <p:tgtEl>
                                          <p:spTgt spid="6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6" dur="180" accel="50000">
                                          <p:stCondLst>
                                            <p:cond delay="1820"/>
                                          </p:stCondLst>
                                        </p:cTn>
                                        <p:tgtEl>
                                          <p:spTgt spid="62"/>
                                        </p:tgtEl>
                                        <p:attrNameLst>
                                          <p:attrName>ppt_y</p:attrName>
                                        </p:attrNameLst>
                                      </p:cBhvr>
                                      <p:tavLst>
                                        <p:tav tm="0">
                                          <p:val>
                                            <p:strVal val="ppt_y"/>
                                          </p:val>
                                        </p:tav>
                                        <p:tav tm="100000">
                                          <p:val>
                                            <p:strVal val="ppt_y+ppt_h"/>
                                          </p:val>
                                        </p:tav>
                                      </p:tavLst>
                                    </p:anim>
                                    <p:animScale>
                                      <p:cBhvr>
                                        <p:cTn id="87" dur="26">
                                          <p:stCondLst>
                                            <p:cond delay="620"/>
                                          </p:stCondLst>
                                        </p:cTn>
                                        <p:tgtEl>
                                          <p:spTgt spid="62"/>
                                        </p:tgtEl>
                                      </p:cBhvr>
                                      <p:to x="100000" y="60000"/>
                                    </p:animScale>
                                    <p:animScale>
                                      <p:cBhvr>
                                        <p:cTn id="88" dur="166" decel="50000">
                                          <p:stCondLst>
                                            <p:cond delay="646"/>
                                          </p:stCondLst>
                                        </p:cTn>
                                        <p:tgtEl>
                                          <p:spTgt spid="62"/>
                                        </p:tgtEl>
                                      </p:cBhvr>
                                      <p:to x="100000" y="100000"/>
                                    </p:animScale>
                                    <p:animScale>
                                      <p:cBhvr>
                                        <p:cTn id="89" dur="26">
                                          <p:stCondLst>
                                            <p:cond delay="1312"/>
                                          </p:stCondLst>
                                        </p:cTn>
                                        <p:tgtEl>
                                          <p:spTgt spid="62"/>
                                        </p:tgtEl>
                                      </p:cBhvr>
                                      <p:to x="100000" y="80000"/>
                                    </p:animScale>
                                    <p:animScale>
                                      <p:cBhvr>
                                        <p:cTn id="90" dur="166" decel="50000">
                                          <p:stCondLst>
                                            <p:cond delay="1338"/>
                                          </p:stCondLst>
                                        </p:cTn>
                                        <p:tgtEl>
                                          <p:spTgt spid="62"/>
                                        </p:tgtEl>
                                      </p:cBhvr>
                                      <p:to x="100000" y="100000"/>
                                    </p:animScale>
                                    <p:animScale>
                                      <p:cBhvr>
                                        <p:cTn id="91" dur="26">
                                          <p:stCondLst>
                                            <p:cond delay="1642"/>
                                          </p:stCondLst>
                                        </p:cTn>
                                        <p:tgtEl>
                                          <p:spTgt spid="62"/>
                                        </p:tgtEl>
                                      </p:cBhvr>
                                      <p:to x="100000" y="90000"/>
                                    </p:animScale>
                                    <p:animScale>
                                      <p:cBhvr>
                                        <p:cTn id="92" dur="166" decel="50000">
                                          <p:stCondLst>
                                            <p:cond delay="1668"/>
                                          </p:stCondLst>
                                        </p:cTn>
                                        <p:tgtEl>
                                          <p:spTgt spid="62"/>
                                        </p:tgtEl>
                                      </p:cBhvr>
                                      <p:to x="100000" y="100000"/>
                                    </p:animScale>
                                    <p:animScale>
                                      <p:cBhvr>
                                        <p:cTn id="93" dur="26">
                                          <p:stCondLst>
                                            <p:cond delay="1808"/>
                                          </p:stCondLst>
                                        </p:cTn>
                                        <p:tgtEl>
                                          <p:spTgt spid="62"/>
                                        </p:tgtEl>
                                      </p:cBhvr>
                                      <p:to x="100000" y="95000"/>
                                    </p:animScale>
                                    <p:animScale>
                                      <p:cBhvr>
                                        <p:cTn id="94" dur="166" decel="50000">
                                          <p:stCondLst>
                                            <p:cond delay="1834"/>
                                          </p:stCondLst>
                                        </p:cTn>
                                        <p:tgtEl>
                                          <p:spTgt spid="62"/>
                                        </p:tgtEl>
                                      </p:cBhvr>
                                      <p:to x="100000" y="100000"/>
                                    </p:animScale>
                                    <p:set>
                                      <p:cBhvr>
                                        <p:cTn id="95" dur="1" fill="hold">
                                          <p:stCondLst>
                                            <p:cond delay="1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96" restart="whenNotActive" fill="hold" evtFilter="cancelBubble" nodeType="interactiveSeq">
                <p:stCondLst>
                  <p:cond evt="onClick" delay="0">
                    <p:tgtEl>
                      <p:spTgt spid="61"/>
                    </p:tgtEl>
                  </p:cond>
                </p:stCondLst>
                <p:endSync evt="end" delay="0">
                  <p:rtn val="all"/>
                </p:endSync>
                <p:childTnLst>
                  <p:par>
                    <p:cTn id="97" fill="hold">
                      <p:stCondLst>
                        <p:cond delay="0"/>
                      </p:stCondLst>
                      <p:childTnLst>
                        <p:par>
                          <p:cTn id="98" fill="hold">
                            <p:stCondLst>
                              <p:cond delay="0"/>
                            </p:stCondLst>
                            <p:childTnLst>
                              <p:par>
                                <p:cTn id="99" presetID="6" presetClass="exit" presetSubtype="32" fill="hold" grpId="0" nodeType="clickEffect">
                                  <p:stCondLst>
                                    <p:cond delay="0"/>
                                  </p:stCondLst>
                                  <p:childTnLst>
                                    <p:animEffect transition="out" filter="circle(out)">
                                      <p:cBhvr>
                                        <p:cTn id="100" dur="2000"/>
                                        <p:tgtEl>
                                          <p:spTgt spid="61"/>
                                        </p:tgtEl>
                                      </p:cBhvr>
                                    </p:animEffect>
                                    <p:set>
                                      <p:cBhvr>
                                        <p:cTn id="101" dur="1" fill="hold">
                                          <p:stCondLst>
                                            <p:cond delay="19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2" restart="whenNotActive" fill="hold" evtFilter="cancelBubble" nodeType="interactiveSeq">
                <p:stCondLst>
                  <p:cond evt="onClick" delay="0">
                    <p:tgtEl>
                      <p:spTgt spid="64"/>
                    </p:tgtEl>
                  </p:cond>
                </p:stCondLst>
                <p:endSync evt="end" delay="0">
                  <p:rtn val="all"/>
                </p:endSync>
                <p:childTnLst>
                  <p:par>
                    <p:cTn id="103" fill="hold">
                      <p:stCondLst>
                        <p:cond delay="0"/>
                      </p:stCondLst>
                      <p:childTnLst>
                        <p:par>
                          <p:cTn id="104" fill="hold">
                            <p:stCondLst>
                              <p:cond delay="0"/>
                            </p:stCondLst>
                            <p:childTnLst>
                              <p:par>
                                <p:cTn id="105" presetID="31" presetClass="exit" presetSubtype="0" fill="hold" grpId="0" nodeType="clickEffect">
                                  <p:stCondLst>
                                    <p:cond delay="0"/>
                                  </p:stCondLst>
                                  <p:childTnLst>
                                    <p:anim calcmode="lin" valueType="num">
                                      <p:cBhvr>
                                        <p:cTn id="106" dur="1000"/>
                                        <p:tgtEl>
                                          <p:spTgt spid="64"/>
                                        </p:tgtEl>
                                        <p:attrNameLst>
                                          <p:attrName>ppt_w</p:attrName>
                                        </p:attrNameLst>
                                      </p:cBhvr>
                                      <p:tavLst>
                                        <p:tav tm="0">
                                          <p:val>
                                            <p:strVal val="ppt_w"/>
                                          </p:val>
                                        </p:tav>
                                        <p:tav tm="100000">
                                          <p:val>
                                            <p:fltVal val="0"/>
                                          </p:val>
                                        </p:tav>
                                      </p:tavLst>
                                    </p:anim>
                                    <p:anim calcmode="lin" valueType="num">
                                      <p:cBhvr>
                                        <p:cTn id="107" dur="1000"/>
                                        <p:tgtEl>
                                          <p:spTgt spid="64"/>
                                        </p:tgtEl>
                                        <p:attrNameLst>
                                          <p:attrName>ppt_h</p:attrName>
                                        </p:attrNameLst>
                                      </p:cBhvr>
                                      <p:tavLst>
                                        <p:tav tm="0">
                                          <p:val>
                                            <p:strVal val="ppt_h"/>
                                          </p:val>
                                        </p:tav>
                                        <p:tav tm="100000">
                                          <p:val>
                                            <p:fltVal val="0"/>
                                          </p:val>
                                        </p:tav>
                                      </p:tavLst>
                                    </p:anim>
                                    <p:anim calcmode="lin" valueType="num">
                                      <p:cBhvr>
                                        <p:cTn id="108" dur="1000"/>
                                        <p:tgtEl>
                                          <p:spTgt spid="64"/>
                                        </p:tgtEl>
                                        <p:attrNameLst>
                                          <p:attrName>style.rotation</p:attrName>
                                        </p:attrNameLst>
                                      </p:cBhvr>
                                      <p:tavLst>
                                        <p:tav tm="0">
                                          <p:val>
                                            <p:fltVal val="0"/>
                                          </p:val>
                                        </p:tav>
                                        <p:tav tm="100000">
                                          <p:val>
                                            <p:fltVal val="90"/>
                                          </p:val>
                                        </p:tav>
                                      </p:tavLst>
                                    </p:anim>
                                    <p:animEffect transition="out" filter="fade">
                                      <p:cBhvr>
                                        <p:cTn id="109" dur="1000"/>
                                        <p:tgtEl>
                                          <p:spTgt spid="64"/>
                                        </p:tgtEl>
                                      </p:cBhvr>
                                    </p:animEffect>
                                    <p:set>
                                      <p:cBhvr>
                                        <p:cTn id="110"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61" grpId="0" animBg="1"/>
      <p:bldP spid="62" grpId="0" animBg="1"/>
      <p:bldP spid="64" grpId="0" animBg="1"/>
      <p:bldP spid="65" grpId="0" animBg="1"/>
      <p:bldP spid="69" grpId="0" animBg="1"/>
      <p:bldP spid="70" grpId="0" animBg="1"/>
      <p:bldP spid="71" grpId="0" animBg="1"/>
      <p:bldP spid="72" grpId="0" animBg="1"/>
      <p:bldP spid="73" grpId="0" animBg="1"/>
      <p:bldP spid="74" grpId="0" animBg="1"/>
      <p:bldP spid="75" grpId="0" animBg="1"/>
      <p:bldP spid="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902" y="329253"/>
            <a:ext cx="8334235" cy="1325563"/>
          </a:xfrm>
        </p:spPr>
        <p:txBody>
          <a:bodyPr>
            <a:norm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CÁC LOẠI TỆ NẠN XÃ HỘI</a:t>
            </a:r>
            <a:br>
              <a:rPr lang="en-US" sz="3200" b="1" dirty="0" smtClean="0">
                <a:solidFill>
                  <a:srgbClr val="FF0000"/>
                </a:solidFill>
                <a:latin typeface="Times New Roman" panose="02020603050405020304" pitchFamily="18" charset="0"/>
                <a:cs typeface="Times New Roman" panose="02020603050405020304" pitchFamily="18" charset="0"/>
              </a:rPr>
            </a:b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1</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Ô </a:t>
            </a:r>
            <a:r>
              <a:rPr lang="en-US" sz="32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smtClean="0">
                <a:solidFill>
                  <a:schemeClr val="tx1">
                    <a:lumMod val="95000"/>
                    <a:lumOff val="5000"/>
                  </a:schemeClr>
                </a:solidFill>
                <a:latin typeface="Times New Roman" panose="02020603050405020304" pitchFamily="18" charset="0"/>
                <a:cs typeface="Times New Roman" panose="02020603050405020304" pitchFamily="18" charset="0"/>
              </a:rPr>
              <a:t>bao</a:t>
            </a: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smtClean="0">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4 </a:t>
            </a:r>
            <a:r>
              <a:rPr lang="en-US" sz="32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smtClean="0">
                <a:solidFill>
                  <a:schemeClr val="tx1">
                    <a:lumMod val="95000"/>
                    <a:lumOff val="5000"/>
                  </a:schemeClr>
                </a:solidFill>
                <a:latin typeface="Times New Roman" panose="02020603050405020304" pitchFamily="18" charset="0"/>
                <a:cs typeface="Times New Roman" panose="02020603050405020304" pitchFamily="18" charset="0"/>
              </a:rPr>
              <a:t>cái</a:t>
            </a:r>
            <a:endParaRPr lang="en-US" sz="3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684026" y="6531429"/>
            <a:ext cx="507999" cy="3265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48132"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N</a:t>
            </a:r>
            <a:endParaRPr lang="en-US" sz="3600" dirty="0">
              <a:latin typeface="Times New Roman" panose="02020603050405020304" pitchFamily="18" charset="0"/>
              <a:cs typeface="Times New Roman" panose="02020603050405020304" pitchFamily="18" charset="0"/>
            </a:endParaRPr>
          </a:p>
        </p:txBody>
      </p:sp>
      <p:sp>
        <p:nvSpPr>
          <p:cNvPr id="72" name="Rectangle 71"/>
          <p:cNvSpPr/>
          <p:nvPr/>
        </p:nvSpPr>
        <p:spPr>
          <a:xfrm>
            <a:off x="2420497"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G</a:t>
            </a:r>
            <a:endParaRPr lang="en-US" sz="3600" dirty="0">
              <a:latin typeface="Times New Roman" panose="02020603050405020304" pitchFamily="18" charset="0"/>
              <a:cs typeface="Times New Roman" panose="02020603050405020304" pitchFamily="18" charset="0"/>
            </a:endParaRPr>
          </a:p>
        </p:txBody>
      </p:sp>
      <p:sp>
        <p:nvSpPr>
          <p:cNvPr id="73" name="Rectangle 72"/>
          <p:cNvSpPr/>
          <p:nvPr/>
        </p:nvSpPr>
        <p:spPr>
          <a:xfrm>
            <a:off x="3092850"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H</a:t>
            </a:r>
            <a:endParaRPr lang="en-US" sz="3600" dirty="0">
              <a:latin typeface="Times New Roman" panose="02020603050405020304" pitchFamily="18" charset="0"/>
              <a:cs typeface="Times New Roman" panose="02020603050405020304" pitchFamily="18" charset="0"/>
            </a:endParaRPr>
          </a:p>
        </p:txBody>
      </p:sp>
      <p:sp>
        <p:nvSpPr>
          <p:cNvPr id="74" name="Rectangle 73"/>
          <p:cNvSpPr/>
          <p:nvPr/>
        </p:nvSpPr>
        <p:spPr>
          <a:xfrm>
            <a:off x="3765202"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I</a:t>
            </a:r>
            <a:endParaRPr lang="en-US" sz="3600" dirty="0">
              <a:latin typeface="Times New Roman" panose="02020603050405020304" pitchFamily="18" charset="0"/>
              <a:cs typeface="Times New Roman" panose="02020603050405020304" pitchFamily="18" charset="0"/>
            </a:endParaRPr>
          </a:p>
        </p:txBody>
      </p:sp>
      <p:sp>
        <p:nvSpPr>
          <p:cNvPr id="75" name="Rectangle 74"/>
          <p:cNvSpPr/>
          <p:nvPr/>
        </p:nvSpPr>
        <p:spPr>
          <a:xfrm>
            <a:off x="4437555"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Ệ</a:t>
            </a:r>
            <a:endParaRPr lang="en-US" sz="3600" dirty="0">
              <a:latin typeface="Times New Roman" panose="02020603050405020304" pitchFamily="18" charset="0"/>
              <a:cs typeface="Times New Roman" panose="02020603050405020304" pitchFamily="18" charset="0"/>
            </a:endParaRPr>
          </a:p>
        </p:txBody>
      </p:sp>
      <p:sp>
        <p:nvSpPr>
          <p:cNvPr id="76" name="Rectangle 75"/>
          <p:cNvSpPr/>
          <p:nvPr/>
        </p:nvSpPr>
        <p:spPr>
          <a:xfrm>
            <a:off x="5109909"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N</a:t>
            </a:r>
            <a:endParaRPr lang="en-US" sz="3600" dirty="0">
              <a:latin typeface="Times New Roman" panose="02020603050405020304" pitchFamily="18" charset="0"/>
              <a:cs typeface="Times New Roman" panose="02020603050405020304" pitchFamily="18" charset="0"/>
            </a:endParaRPr>
          </a:p>
        </p:txBody>
      </p:sp>
      <p:sp>
        <p:nvSpPr>
          <p:cNvPr id="77" name="Rectangle 76"/>
          <p:cNvSpPr/>
          <p:nvPr/>
        </p:nvSpPr>
        <p:spPr>
          <a:xfrm>
            <a:off x="6214807"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F</a:t>
            </a:r>
            <a:endParaRPr lang="en-US" sz="3600" dirty="0">
              <a:latin typeface="Times New Roman" panose="02020603050405020304" pitchFamily="18" charset="0"/>
              <a:cs typeface="Times New Roman" panose="02020603050405020304" pitchFamily="18" charset="0"/>
            </a:endParaRPr>
          </a:p>
        </p:txBody>
      </p:sp>
      <p:sp>
        <p:nvSpPr>
          <p:cNvPr id="78" name="Rectangle 77"/>
          <p:cNvSpPr/>
          <p:nvPr/>
        </p:nvSpPr>
        <p:spPr>
          <a:xfrm>
            <a:off x="6904875"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A</a:t>
            </a:r>
            <a:endParaRPr lang="en-US" sz="3600" dirty="0">
              <a:latin typeface="Times New Roman" panose="02020603050405020304" pitchFamily="18" charset="0"/>
              <a:cs typeface="Times New Roman" panose="02020603050405020304" pitchFamily="18" charset="0"/>
            </a:endParaRPr>
          </a:p>
        </p:txBody>
      </p:sp>
      <p:sp>
        <p:nvSpPr>
          <p:cNvPr id="79" name="Rectangle 78"/>
          <p:cNvSpPr/>
          <p:nvPr/>
        </p:nvSpPr>
        <p:spPr>
          <a:xfrm>
            <a:off x="7606579"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C</a:t>
            </a:r>
            <a:endParaRPr lang="en-US" sz="3600" dirty="0">
              <a:latin typeface="Times New Roman" panose="02020603050405020304" pitchFamily="18" charset="0"/>
              <a:cs typeface="Times New Roman" panose="02020603050405020304" pitchFamily="18" charset="0"/>
            </a:endParaRPr>
          </a:p>
        </p:txBody>
      </p:sp>
      <p:sp>
        <p:nvSpPr>
          <p:cNvPr id="80" name="Rectangle 79"/>
          <p:cNvSpPr/>
          <p:nvPr/>
        </p:nvSpPr>
        <p:spPr>
          <a:xfrm>
            <a:off x="8278934"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E</a:t>
            </a:r>
            <a:endParaRPr lang="en-US" sz="3600" dirty="0">
              <a:latin typeface="Times New Roman" panose="02020603050405020304" pitchFamily="18" charset="0"/>
              <a:cs typeface="Times New Roman" panose="02020603050405020304" pitchFamily="18" charset="0"/>
            </a:endParaRPr>
          </a:p>
        </p:txBody>
      </p:sp>
      <p:sp>
        <p:nvSpPr>
          <p:cNvPr id="81" name="Rectangle 80"/>
          <p:cNvSpPr/>
          <p:nvPr/>
        </p:nvSpPr>
        <p:spPr>
          <a:xfrm>
            <a:off x="8979570" y="5795682"/>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B</a:t>
            </a:r>
            <a:endParaRPr lang="en-US" sz="3600" dirty="0">
              <a:latin typeface="Times New Roman" panose="02020603050405020304" pitchFamily="18" charset="0"/>
              <a:cs typeface="Times New Roman" panose="02020603050405020304" pitchFamily="18" charset="0"/>
            </a:endParaRPr>
          </a:p>
        </p:txBody>
      </p:sp>
      <p:sp>
        <p:nvSpPr>
          <p:cNvPr id="82" name="Rectangle 81"/>
          <p:cNvSpPr/>
          <p:nvPr/>
        </p:nvSpPr>
        <p:spPr>
          <a:xfrm>
            <a:off x="9605817" y="5786371"/>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O</a:t>
            </a:r>
            <a:endParaRPr lang="en-US" sz="3600" dirty="0">
              <a:latin typeface="Times New Roman" panose="02020603050405020304" pitchFamily="18" charset="0"/>
              <a:cs typeface="Times New Roman" panose="02020603050405020304" pitchFamily="18" charset="0"/>
            </a:endParaRPr>
          </a:p>
        </p:txBody>
      </p:sp>
      <p:sp>
        <p:nvSpPr>
          <p:cNvPr id="83" name="Rectangle 82"/>
          <p:cNvSpPr/>
          <p:nvPr/>
        </p:nvSpPr>
        <p:spPr>
          <a:xfrm>
            <a:off x="10272942" y="5786371"/>
            <a:ext cx="578223" cy="551330"/>
          </a:xfrm>
          <a:prstGeom prst="rect">
            <a:avLst/>
          </a:prstGeom>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O</a:t>
            </a:r>
            <a:endParaRPr lang="en-US" sz="3600" dirty="0">
              <a:latin typeface="Times New Roman" panose="02020603050405020304" pitchFamily="18" charset="0"/>
              <a:cs typeface="Times New Roman" panose="02020603050405020304" pitchFamily="18" charset="0"/>
            </a:endParaRPr>
          </a:p>
        </p:txBody>
      </p:sp>
      <p:sp>
        <p:nvSpPr>
          <p:cNvPr id="84" name="Rectangle 83"/>
          <p:cNvSpPr/>
          <p:nvPr/>
        </p:nvSpPr>
        <p:spPr>
          <a:xfrm>
            <a:off x="10947214"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K</a:t>
            </a:r>
            <a:endParaRPr lang="en-US" sz="3600" dirty="0">
              <a:latin typeface="Times New Roman" panose="02020603050405020304" pitchFamily="18" charset="0"/>
              <a:cs typeface="Times New Roman" panose="02020603050405020304" pitchFamily="18" charset="0"/>
            </a:endParaRPr>
          </a:p>
        </p:txBody>
      </p:sp>
      <p:pic>
        <p:nvPicPr>
          <p:cNvPr id="86" name="Content Placeholder 8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10384" y="1470127"/>
            <a:ext cx="7208797" cy="4048183"/>
          </a:xfrm>
        </p:spPr>
      </p:pic>
      <p:pic>
        <p:nvPicPr>
          <p:cNvPr id="87"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123501" y="77165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Forward or Next 4">
            <a:hlinkClick r:id="rId6" action="ppaction://hlinksldjump" highlightClick="1"/>
          </p:cNvPr>
          <p:cNvSpPr/>
          <p:nvPr/>
        </p:nvSpPr>
        <p:spPr>
          <a:xfrm>
            <a:off x="9819181" y="2075581"/>
            <a:ext cx="364835" cy="34834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26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72">
                                            <p:txEl>
                                              <p:pRg st="0" end="0"/>
                                            </p:txEl>
                                          </p:spTgt>
                                        </p:tgtEl>
                                        <p:attrNameLst>
                                          <p:attrName>style.visibility</p:attrName>
                                        </p:attrNameLst>
                                      </p:cBhvr>
                                      <p:to>
                                        <p:strVal val="visible"/>
                                      </p:to>
                                    </p:set>
                                    <p:animEffect transition="in" filter="barn(inVertical)">
                                      <p:cBhvr>
                                        <p:cTn id="14" dur="500"/>
                                        <p:tgtEl>
                                          <p:spTgt spid="7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73">
                                            <p:txEl>
                                              <p:pRg st="0" end="0"/>
                                            </p:txEl>
                                          </p:spTgt>
                                        </p:tgtEl>
                                        <p:attrNameLst>
                                          <p:attrName>style.visibility</p:attrName>
                                        </p:attrNameLst>
                                      </p:cBhvr>
                                      <p:to>
                                        <p:strVal val="visible"/>
                                      </p:to>
                                    </p:set>
                                    <p:animEffect transition="in" filter="barn(inVertical)">
                                      <p:cBhvr>
                                        <p:cTn id="17" dur="500"/>
                                        <p:tgtEl>
                                          <p:spTgt spid="7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4">
                                            <p:txEl>
                                              <p:pRg st="0" end="0"/>
                                            </p:txEl>
                                          </p:spTgt>
                                        </p:tgtEl>
                                        <p:attrNameLst>
                                          <p:attrName>style.visibility</p:attrName>
                                        </p:attrNameLst>
                                      </p:cBhvr>
                                      <p:to>
                                        <p:strVal val="visible"/>
                                      </p:to>
                                    </p:set>
                                    <p:animEffect transition="in" filter="barn(inVertical)">
                                      <p:cBhvr>
                                        <p:cTn id="20" dur="500"/>
                                        <p:tgtEl>
                                          <p:spTgt spid="7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5">
                                            <p:txEl>
                                              <p:pRg st="0" end="0"/>
                                            </p:txEl>
                                          </p:spTgt>
                                        </p:tgtEl>
                                        <p:attrNameLst>
                                          <p:attrName>style.visibility</p:attrName>
                                        </p:attrNameLst>
                                      </p:cBhvr>
                                      <p:to>
                                        <p:strVal val="visible"/>
                                      </p:to>
                                    </p:set>
                                    <p:animEffect transition="in" filter="barn(inVertical)">
                                      <p:cBhvr>
                                        <p:cTn id="23" dur="500"/>
                                        <p:tgtEl>
                                          <p:spTgt spid="75">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6">
                                            <p:txEl>
                                              <p:pRg st="0" end="0"/>
                                            </p:txEl>
                                          </p:spTgt>
                                        </p:tgtEl>
                                        <p:attrNameLst>
                                          <p:attrName>style.visibility</p:attrName>
                                        </p:attrNameLst>
                                      </p:cBhvr>
                                      <p:to>
                                        <p:strVal val="visible"/>
                                      </p:to>
                                    </p:set>
                                    <p:animEffect transition="in" filter="barn(inVertical)">
                                      <p:cBhvr>
                                        <p:cTn id="26" dur="500"/>
                                        <p:tgtEl>
                                          <p:spTgt spid="76">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77">
                                            <p:txEl>
                                              <p:pRg st="0" end="0"/>
                                            </p:txEl>
                                          </p:spTgt>
                                        </p:tgtEl>
                                        <p:attrNameLst>
                                          <p:attrName>style.visibility</p:attrName>
                                        </p:attrNameLst>
                                      </p:cBhvr>
                                      <p:to>
                                        <p:strVal val="visible"/>
                                      </p:to>
                                    </p:set>
                                    <p:animEffect transition="in" filter="barn(inVertical)">
                                      <p:cBhvr>
                                        <p:cTn id="29" dur="500"/>
                                        <p:tgtEl>
                                          <p:spTgt spid="77">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78">
                                            <p:txEl>
                                              <p:pRg st="0" end="0"/>
                                            </p:txEl>
                                          </p:spTgt>
                                        </p:tgtEl>
                                        <p:attrNameLst>
                                          <p:attrName>style.visibility</p:attrName>
                                        </p:attrNameLst>
                                      </p:cBhvr>
                                      <p:to>
                                        <p:strVal val="visible"/>
                                      </p:to>
                                    </p:set>
                                    <p:animEffect transition="in" filter="barn(inVertical)">
                                      <p:cBhvr>
                                        <p:cTn id="32" dur="500"/>
                                        <p:tgtEl>
                                          <p:spTgt spid="78">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79">
                                            <p:txEl>
                                              <p:pRg st="0" end="0"/>
                                            </p:txEl>
                                          </p:spTgt>
                                        </p:tgtEl>
                                        <p:attrNameLst>
                                          <p:attrName>style.visibility</p:attrName>
                                        </p:attrNameLst>
                                      </p:cBhvr>
                                      <p:to>
                                        <p:strVal val="visible"/>
                                      </p:to>
                                    </p:set>
                                    <p:animEffect transition="in" filter="barn(inVertical)">
                                      <p:cBhvr>
                                        <p:cTn id="35" dur="500"/>
                                        <p:tgtEl>
                                          <p:spTgt spid="79">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80">
                                            <p:txEl>
                                              <p:pRg st="0" end="0"/>
                                            </p:txEl>
                                          </p:spTgt>
                                        </p:tgtEl>
                                        <p:attrNameLst>
                                          <p:attrName>style.visibility</p:attrName>
                                        </p:attrNameLst>
                                      </p:cBhvr>
                                      <p:to>
                                        <p:strVal val="visible"/>
                                      </p:to>
                                    </p:set>
                                    <p:animEffect transition="in" filter="barn(inVertical)">
                                      <p:cBhvr>
                                        <p:cTn id="38" dur="500"/>
                                        <p:tgtEl>
                                          <p:spTgt spid="80">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81">
                                            <p:txEl>
                                              <p:pRg st="0" end="0"/>
                                            </p:txEl>
                                          </p:spTgt>
                                        </p:tgtEl>
                                        <p:attrNameLst>
                                          <p:attrName>style.visibility</p:attrName>
                                        </p:attrNameLst>
                                      </p:cBhvr>
                                      <p:to>
                                        <p:strVal val="visible"/>
                                      </p:to>
                                    </p:set>
                                    <p:animEffect transition="in" filter="barn(inVertical)">
                                      <p:cBhvr>
                                        <p:cTn id="41" dur="500"/>
                                        <p:tgtEl>
                                          <p:spTgt spid="81">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82">
                                            <p:txEl>
                                              <p:pRg st="0" end="0"/>
                                            </p:txEl>
                                          </p:spTgt>
                                        </p:tgtEl>
                                        <p:attrNameLst>
                                          <p:attrName>style.visibility</p:attrName>
                                        </p:attrNameLst>
                                      </p:cBhvr>
                                      <p:to>
                                        <p:strVal val="visible"/>
                                      </p:to>
                                    </p:set>
                                    <p:animEffect transition="in" filter="barn(inVertical)">
                                      <p:cBhvr>
                                        <p:cTn id="44" dur="500"/>
                                        <p:tgtEl>
                                          <p:spTgt spid="82">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83">
                                            <p:txEl>
                                              <p:pRg st="0" end="0"/>
                                            </p:txEl>
                                          </p:spTgt>
                                        </p:tgtEl>
                                        <p:attrNameLst>
                                          <p:attrName>style.visibility</p:attrName>
                                        </p:attrNameLst>
                                      </p:cBhvr>
                                      <p:to>
                                        <p:strVal val="visible"/>
                                      </p:to>
                                    </p:set>
                                    <p:animEffect transition="in" filter="barn(inVertical)">
                                      <p:cBhvr>
                                        <p:cTn id="47" dur="500"/>
                                        <p:tgtEl>
                                          <p:spTgt spid="83">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84">
                                            <p:txEl>
                                              <p:pRg st="0" end="0"/>
                                            </p:txEl>
                                          </p:spTgt>
                                        </p:tgtEl>
                                        <p:attrNameLst>
                                          <p:attrName>style.visibility</p:attrName>
                                        </p:attrNameLst>
                                      </p:cBhvr>
                                      <p:to>
                                        <p:strVal val="visible"/>
                                      </p:to>
                                    </p:set>
                                    <p:animEffect transition="in" filter="barn(inVertical)">
                                      <p:cBhvr>
                                        <p:cTn id="50" dur="500"/>
                                        <p:tgtEl>
                                          <p:spTgt spid="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9144000" cy="1371600"/>
          </a:xfrm>
        </p:spPr>
        <p:txBody>
          <a:bodyPr>
            <a:noAutofit/>
          </a:bodyPr>
          <a:lstStyle/>
          <a:p>
            <a:r>
              <a:rPr lang="en-US" sz="6200" b="1" u="sng" dirty="0">
                <a:latin typeface="Times New Roman" pitchFamily="18" charset="0"/>
                <a:cs typeface="Times New Roman" pitchFamily="18" charset="0"/>
              </a:rPr>
              <a:t>TỆ NẠN NGHIỆN MẠNG XÃ HỘI</a:t>
            </a:r>
          </a:p>
        </p:txBody>
      </p:sp>
      <p:sp>
        <p:nvSpPr>
          <p:cNvPr id="9" name="TextBox 8"/>
          <p:cNvSpPr txBox="1"/>
          <p:nvPr/>
        </p:nvSpPr>
        <p:spPr>
          <a:xfrm>
            <a:off x="1219200" y="2057439"/>
            <a:ext cx="9448800" cy="76944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 </a:t>
            </a:r>
            <a:r>
              <a:rPr lang="en-US" sz="4400" b="1" dirty="0">
                <a:solidFill>
                  <a:srgbClr val="FF0000"/>
                </a:solidFill>
                <a:latin typeface="Times New Roman" pitchFamily="18" charset="0"/>
                <a:cs typeface="Times New Roman" pitchFamily="18" charset="0"/>
              </a:rPr>
              <a:t>48.000.000</a:t>
            </a:r>
            <a:r>
              <a:rPr lang="en-US" sz="3600" b="1" dirty="0">
                <a:solidFill>
                  <a:srgbClr val="FF0000"/>
                </a:solidFill>
                <a:latin typeface="Times New Roman" pitchFamily="18" charset="0"/>
                <a:cs typeface="Times New Roman" pitchFamily="18" charset="0"/>
              </a:rPr>
              <a:t> </a:t>
            </a:r>
            <a:r>
              <a:rPr lang="en-US" sz="3600" dirty="0">
                <a:latin typeface="Times New Roman" pitchFamily="18" charset="0"/>
                <a:cs typeface="Times New Roman" pitchFamily="18" charset="0"/>
              </a:rPr>
              <a:t>tài </a:t>
            </a:r>
            <a:r>
              <a:rPr lang="en-US" sz="3600" dirty="0" err="1">
                <a:latin typeface="Times New Roman" pitchFamily="18" charset="0"/>
                <a:cs typeface="Times New Roman" pitchFamily="18" charset="0"/>
              </a:rPr>
              <a:t>khoản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Facebook</a:t>
            </a:r>
            <a:r>
              <a:rPr lang="en-US" sz="3600" dirty="0">
                <a:latin typeface="Times New Roman" pitchFamily="18" charset="0"/>
                <a:cs typeface="Times New Roman" pitchFamily="18" charset="0"/>
              </a:rPr>
              <a:t> ở Việt Nam </a:t>
            </a:r>
          </a:p>
        </p:txBody>
      </p:sp>
      <p:cxnSp>
        <p:nvCxnSpPr>
          <p:cNvPr id="11" name="Straight Arrow Connector 10"/>
          <p:cNvCxnSpPr>
            <a:stCxn id="9" idx="2"/>
            <a:endCxn id="12" idx="0"/>
          </p:cNvCxnSpPr>
          <p:nvPr/>
        </p:nvCxnSpPr>
        <p:spPr>
          <a:xfrm flipH="1">
            <a:off x="3048000" y="2826880"/>
            <a:ext cx="2895600" cy="67832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524000" y="3505201"/>
            <a:ext cx="3048000" cy="1138773"/>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&gt; ½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độ tuổi </a:t>
            </a:r>
            <a:r>
              <a:rPr lang="en-US" sz="3200" b="1" dirty="0">
                <a:solidFill>
                  <a:srgbClr val="FF0000"/>
                </a:solidFill>
                <a:latin typeface="Times New Roman" pitchFamily="18" charset="0"/>
                <a:cs typeface="Times New Roman" pitchFamily="18" charset="0"/>
              </a:rPr>
              <a:t>18 - 34</a:t>
            </a:r>
          </a:p>
        </p:txBody>
      </p:sp>
      <p:cxnSp>
        <p:nvCxnSpPr>
          <p:cNvPr id="13" name="Straight Arrow Connector 12"/>
          <p:cNvCxnSpPr>
            <a:stCxn id="9" idx="2"/>
            <a:endCxn id="14" idx="0"/>
          </p:cNvCxnSpPr>
          <p:nvPr/>
        </p:nvCxnSpPr>
        <p:spPr>
          <a:xfrm>
            <a:off x="5943600" y="2826880"/>
            <a:ext cx="533400" cy="136412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953000" y="4191000"/>
            <a:ext cx="3048000" cy="1631216"/>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≈30.000.000 </a:t>
            </a:r>
          </a:p>
          <a:p>
            <a:pPr algn="ctr"/>
            <a:r>
              <a:rPr lang="en-US" sz="3200" b="1" dirty="0">
                <a:latin typeface="Times New Roman" pitchFamily="18" charset="0"/>
                <a:cs typeface="Times New Roman" pitchFamily="18" charset="0"/>
              </a:rPr>
              <a:t>Online hàng ngày </a:t>
            </a:r>
          </a:p>
        </p:txBody>
      </p:sp>
      <p:cxnSp>
        <p:nvCxnSpPr>
          <p:cNvPr id="16" name="Straight Arrow Connector 15"/>
          <p:cNvCxnSpPr>
            <a:stCxn id="9" idx="2"/>
            <a:endCxn id="17" idx="0"/>
          </p:cNvCxnSpPr>
          <p:nvPr/>
        </p:nvCxnSpPr>
        <p:spPr>
          <a:xfrm>
            <a:off x="5943600" y="2826880"/>
            <a:ext cx="3200400" cy="449739"/>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7620000" y="3276619"/>
            <a:ext cx="3048000" cy="2862322"/>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Trung</a:t>
            </a:r>
            <a:r>
              <a:rPr lang="en-US" sz="3600" b="1" dirty="0">
                <a:latin typeface="Times New Roman" pitchFamily="18" charset="0"/>
                <a:cs typeface="Times New Roman" pitchFamily="18" charset="0"/>
              </a:rPr>
              <a:t> bình một người dành </a:t>
            </a:r>
            <a:r>
              <a:rPr lang="en-US" sz="3600" b="1" dirty="0">
                <a:solidFill>
                  <a:srgbClr val="FF0000"/>
                </a:solidFill>
                <a:latin typeface="Times New Roman" pitchFamily="18" charset="0"/>
                <a:cs typeface="Times New Roman" pitchFamily="18" charset="0"/>
              </a:rPr>
              <a:t>&gt;2,5h </a:t>
            </a:r>
            <a:r>
              <a:rPr lang="en-US" sz="3600" b="1" dirty="0">
                <a:latin typeface="Times New Roman" pitchFamily="18" charset="0"/>
                <a:cs typeface="Times New Roman" pitchFamily="18" charset="0"/>
              </a:rPr>
              <a:t>một ngày cho mạng xã hội</a:t>
            </a:r>
            <a:endParaRPr lang="en-US" sz="3200" b="1" dirty="0">
              <a:solidFill>
                <a:srgbClr val="FF0000"/>
              </a:solidFill>
              <a:latin typeface="Times New Roman" pitchFamily="18" charset="0"/>
              <a:cs typeface="Times New Roman" pitchFamily="18" charset="0"/>
            </a:endParaRPr>
          </a:p>
        </p:txBody>
      </p:sp>
      <p:cxnSp>
        <p:nvCxnSpPr>
          <p:cNvPr id="10" name="Straight Arrow Connector 9"/>
          <p:cNvCxnSpPr>
            <a:stCxn id="9" idx="2"/>
            <a:endCxn id="22" idx="0"/>
          </p:cNvCxnSpPr>
          <p:nvPr/>
        </p:nvCxnSpPr>
        <p:spPr>
          <a:xfrm flipH="1">
            <a:off x="3962400" y="2826880"/>
            <a:ext cx="1981200" cy="2278559"/>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14554226" y="2362200"/>
            <a:ext cx="184731" cy="369332"/>
          </a:xfrm>
          <a:prstGeom prst="rect">
            <a:avLst/>
          </a:prstGeom>
          <a:noFill/>
        </p:spPr>
        <p:txBody>
          <a:bodyPr wrap="none" rtlCol="0">
            <a:spAutoFit/>
          </a:bodyPr>
          <a:lstStyle/>
          <a:p>
            <a:endParaRPr lang="en-US" dirty="0"/>
          </a:p>
        </p:txBody>
      </p:sp>
      <p:sp>
        <p:nvSpPr>
          <p:cNvPr id="22" name="TextBox 21"/>
          <p:cNvSpPr txBox="1"/>
          <p:nvPr/>
        </p:nvSpPr>
        <p:spPr>
          <a:xfrm>
            <a:off x="2438400" y="5105439"/>
            <a:ext cx="3048000" cy="1138773"/>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 1/3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độ tuổi </a:t>
            </a:r>
            <a:r>
              <a:rPr lang="en-US" sz="3200" b="1" dirty="0">
                <a:solidFill>
                  <a:srgbClr val="FF0000"/>
                </a:solidFill>
                <a:latin typeface="Times New Roman" pitchFamily="18" charset="0"/>
                <a:cs typeface="Times New Roman" pitchFamily="18" charset="0"/>
              </a:rPr>
              <a:t>&lt;18</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0122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
                                        <p:tgtEl>
                                          <p:spTgt spid="9"/>
                                        </p:tgtEl>
                                      </p:cBhvr>
                                    </p:animEffect>
                                    <p:anim calcmode="lin" valueType="num">
                                      <p:cBhvr>
                                        <p:cTn id="15" dur="400" fill="hold"/>
                                        <p:tgtEl>
                                          <p:spTgt spid="9"/>
                                        </p:tgtEl>
                                        <p:attrNameLst>
                                          <p:attrName>ppt_x</p:attrName>
                                        </p:attrNameLst>
                                      </p:cBhvr>
                                      <p:tavLst>
                                        <p:tav tm="0">
                                          <p:val>
                                            <p:strVal val="#ppt_x"/>
                                          </p:val>
                                        </p:tav>
                                        <p:tav tm="100000">
                                          <p:val>
                                            <p:strVal val="#ppt_x"/>
                                          </p:val>
                                        </p:tav>
                                      </p:tavLst>
                                    </p:anim>
                                    <p:anim calcmode="lin" valueType="num">
                                      <p:cBhvr>
                                        <p:cTn id="16" dur="400" fill="hold"/>
                                        <p:tgtEl>
                                          <p:spTgt spid="9"/>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4" grpId="0"/>
      <p:bldP spid="17"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9277" y="657924"/>
            <a:ext cx="8221467" cy="1013222"/>
          </a:xfrm>
        </p:spPr>
        <p:txBody>
          <a:bodyPr>
            <a:norm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CÂU 2 </a:t>
            </a:r>
            <a:r>
              <a:rPr lang="en-US" dirty="0" smtClean="0">
                <a:latin typeface="Times New Roman" panose="02020603050405020304" pitchFamily="18" charset="0"/>
                <a:cs typeface="Times New Roman" panose="02020603050405020304" pitchFamily="18" charset="0"/>
              </a:rPr>
              <a:t>: Ô </a:t>
            </a:r>
            <a:r>
              <a:rPr lang="en-US" dirty="0" err="1" smtClean="0">
                <a:latin typeface="Times New Roman" panose="02020603050405020304" pitchFamily="18" charset="0"/>
                <a:cs typeface="Times New Roman" panose="02020603050405020304" pitchFamily="18" charset="0"/>
              </a:rPr>
              <a:t>chữ</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gồm</a:t>
            </a:r>
            <a:r>
              <a:rPr lang="en-US" dirty="0" smtClean="0">
                <a:latin typeface="Times New Roman" panose="02020603050405020304" pitchFamily="18" charset="0"/>
                <a:cs typeface="Times New Roman" panose="02020603050405020304" pitchFamily="18" charset="0"/>
              </a:rPr>
              <a:t> 13 </a:t>
            </a:r>
            <a:r>
              <a:rPr lang="en-US" dirty="0" err="1" smtClean="0">
                <a:latin typeface="Times New Roman" panose="02020603050405020304" pitchFamily="18" charset="0"/>
                <a:cs typeface="Times New Roman" panose="02020603050405020304" pitchFamily="18" charset="0"/>
              </a:rPr>
              <a:t>chữ</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cái</a:t>
            </a:r>
            <a:endParaRPr lang="en-US" dirty="0">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672047" y="6355545"/>
            <a:ext cx="519952" cy="5024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49543" y="97987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864249" y="1545022"/>
            <a:ext cx="6450425" cy="3902407"/>
          </a:xfrm>
        </p:spPr>
      </p:pic>
      <p:sp>
        <p:nvSpPr>
          <p:cNvPr id="8" name="Rectangle 7"/>
          <p:cNvSpPr/>
          <p:nvPr/>
        </p:nvSpPr>
        <p:spPr>
          <a:xfrm>
            <a:off x="1748132"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B</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420497"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Ạ</a:t>
            </a:r>
          </a:p>
        </p:txBody>
      </p:sp>
      <p:sp>
        <p:nvSpPr>
          <p:cNvPr id="11" name="Rectangle 10"/>
          <p:cNvSpPr/>
          <p:nvPr/>
        </p:nvSpPr>
        <p:spPr>
          <a:xfrm>
            <a:off x="3092850"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O</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914410" y="578319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L</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540658" y="578319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Ự</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163598"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07152"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795175"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7458564"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331662"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20" name="Rectangle 19"/>
          <p:cNvSpPr/>
          <p:nvPr/>
        </p:nvSpPr>
        <p:spPr>
          <a:xfrm>
            <a:off x="9016209" y="5805173"/>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FF0000"/>
                </a:solidFill>
                <a:latin typeface="Times New Roman" panose="02020603050405020304" pitchFamily="18" charset="0"/>
                <a:cs typeface="Times New Roman" panose="02020603050405020304" pitchFamily="18" charset="0"/>
              </a:rPr>
              <a:t>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9679615" y="5804215"/>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0385642" y="5795682"/>
            <a:ext cx="578223" cy="55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51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arn(inVertical)">
                                      <p:cBhvr>
                                        <p:cTn id="11" dur="500"/>
                                        <p:tgtEl>
                                          <p:spTgt spid="8">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arn(inVertical)">
                                      <p:cBhvr>
                                        <p:cTn id="26" dur="500"/>
                                        <p:tgtEl>
                                          <p:spTgt spid="14">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barn(inVertical)">
                                      <p:cBhvr>
                                        <p:cTn id="32" dur="500"/>
                                        <p:tgtEl>
                                          <p:spTgt spid="16">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arn(inVertical)">
                                      <p:cBhvr>
                                        <p:cTn id="35" dur="500"/>
                                        <p:tgtEl>
                                          <p:spTgt spid="17">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arn(inVertical)">
                                      <p:cBhvr>
                                        <p:cTn id="38" dur="500"/>
                                        <p:tgtEl>
                                          <p:spTgt spid="19">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barn(inVertical)">
                                      <p:cBhvr>
                                        <p:cTn id="41" dur="500"/>
                                        <p:tgtEl>
                                          <p:spTgt spid="20">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barn(inVertical)">
                                      <p:cBhvr>
                                        <p:cTn id="44" dur="500"/>
                                        <p:tgtEl>
                                          <p:spTgt spid="21">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barn(inVertical)">
                                      <p:cBhvr>
                                        <p:cTn id="4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2417" y="490233"/>
            <a:ext cx="8825289" cy="1325563"/>
          </a:xfrm>
        </p:spPr>
        <p:txBody>
          <a:bodyPr/>
          <a:lstStyle/>
          <a:p>
            <a:r>
              <a:rPr lang="en-US" b="1" dirty="0" smtClean="0">
                <a:solidFill>
                  <a:srgbClr val="002060"/>
                </a:solidFill>
                <a:latin typeface="Times New Roman" panose="02020603050405020304" pitchFamily="18" charset="0"/>
                <a:cs typeface="Times New Roman" panose="02020603050405020304" pitchFamily="18" charset="0"/>
              </a:rPr>
              <a:t>CÂU 3: </a:t>
            </a:r>
            <a:r>
              <a:rPr lang="en-US" dirty="0">
                <a:latin typeface="Times New Roman" panose="02020603050405020304" pitchFamily="18" charset="0"/>
                <a:cs typeface="Times New Roman" panose="02020603050405020304" pitchFamily="18" charset="0"/>
              </a:rPr>
              <a:t>Ô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14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 name="Action Button: Back or Previous 3">
            <a:hlinkClick r:id="rId3" action="ppaction://hlinksldjump" highlightClick="1"/>
          </p:cNvPr>
          <p:cNvSpPr/>
          <p:nvPr/>
        </p:nvSpPr>
        <p:spPr>
          <a:xfrm>
            <a:off x="11743759" y="6334523"/>
            <a:ext cx="448240" cy="52347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38819" y="92939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48132"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B</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420497"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Ạ</a:t>
            </a:r>
          </a:p>
        </p:txBody>
      </p:sp>
      <p:sp>
        <p:nvSpPr>
          <p:cNvPr id="10" name="Rectangle 9"/>
          <p:cNvSpPr/>
          <p:nvPr/>
        </p:nvSpPr>
        <p:spPr>
          <a:xfrm>
            <a:off x="3092850"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O</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914410" y="5783193"/>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L</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540658" y="5783193"/>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Ự</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163598"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107152"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795175"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Ọ</a:t>
            </a:r>
          </a:p>
        </p:txBody>
      </p:sp>
      <p:sp>
        <p:nvSpPr>
          <p:cNvPr id="16" name="Rectangle 15"/>
          <p:cNvSpPr/>
          <p:nvPr/>
        </p:nvSpPr>
        <p:spPr>
          <a:xfrm>
            <a:off x="7458564"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8331662"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18" name="Rectangle 17"/>
          <p:cNvSpPr/>
          <p:nvPr/>
        </p:nvSpPr>
        <p:spPr>
          <a:xfrm>
            <a:off x="9016209" y="5805173"/>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Ư</a:t>
            </a:r>
          </a:p>
        </p:txBody>
      </p:sp>
      <p:sp>
        <p:nvSpPr>
          <p:cNvPr id="19" name="Rectangle 18"/>
          <p:cNvSpPr/>
          <p:nvPr/>
        </p:nvSpPr>
        <p:spPr>
          <a:xfrm>
            <a:off x="9679615" y="5804215"/>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Ờ</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385642" y="5795682"/>
            <a:ext cx="578223" cy="551330"/>
          </a:xfrm>
          <a:prstGeom prst="rect">
            <a:avLst/>
          </a:prstGeom>
          <a:solidFill>
            <a:schemeClr val="accent4"/>
          </a:solidFill>
          <a:scene3d>
            <a:camera prst="orthographicFront"/>
            <a:lightRig rig="threePt" dir="t"/>
          </a:scene3d>
          <a:sp3d extrusionH="76200" contourW="12700">
            <a:bevelT w="114300" prst="hardEdge"/>
            <a:extrusionClr>
              <a:schemeClr val="accent5">
                <a:lumMod val="75000"/>
              </a:schemeClr>
            </a:extrusionClr>
            <a:contourClr>
              <a:schemeClr val="accent5">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1064714" y="5804215"/>
            <a:ext cx="578223" cy="55133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G</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339" y="1494551"/>
            <a:ext cx="5760844" cy="3953937"/>
          </a:xfrm>
          <a:prstGeom prst="rect">
            <a:avLst/>
          </a:prstGeom>
        </p:spPr>
      </p:pic>
    </p:spTree>
    <p:extLst>
      <p:ext uri="{BB962C8B-B14F-4D97-AF65-F5344CB8AC3E}">
        <p14:creationId xmlns:p14="http://schemas.microsoft.com/office/powerpoint/2010/main" val="24119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arn(inVertical)">
                                      <p:cBhvr>
                                        <p:cTn id="23" dur="500"/>
                                        <p:tgtEl>
                                          <p:spTgt spid="12">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barn(inVertical)">
                                      <p:cBhvr>
                                        <p:cTn id="29" dur="500"/>
                                        <p:tgtEl>
                                          <p:spTgt spid="1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arn(inVertical)">
                                      <p:cBhvr>
                                        <p:cTn id="32" dur="500"/>
                                        <p:tgtEl>
                                          <p:spTgt spid="15">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barn(inVertical)">
                                      <p:cBhvr>
                                        <p:cTn id="38" dur="500"/>
                                        <p:tgtEl>
                                          <p:spTgt spid="17">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barn(inVertical)">
                                      <p:cBhvr>
                                        <p:cTn id="41" dur="500"/>
                                        <p:tgtEl>
                                          <p:spTgt spid="18">
                                            <p:txEl>
                                              <p:pRg st="0" end="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barn(inVertical)">
                                      <p:cBhvr>
                                        <p:cTn id="44" dur="500"/>
                                        <p:tgtEl>
                                          <p:spTgt spid="19">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barn(inVertical)">
                                      <p:cBhvr>
                                        <p:cTn id="47" dur="500"/>
                                        <p:tgtEl>
                                          <p:spTgt spid="20">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1">
                                            <p:txEl>
                                              <p:pRg st="0" end="0"/>
                                            </p:txEl>
                                          </p:spTgt>
                                        </p:tgtEl>
                                        <p:attrNameLst>
                                          <p:attrName>style.visibility</p:attrName>
                                        </p:attrNameLst>
                                      </p:cBhvr>
                                      <p:to>
                                        <p:strVal val="visible"/>
                                      </p:to>
                                    </p:set>
                                    <p:animEffect transition="in" filter="barn(inVertical)">
                                      <p:cBhvr>
                                        <p:cTn id="5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0497" y="507053"/>
            <a:ext cx="7367867" cy="1325563"/>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CÂU 4</a:t>
            </a:r>
            <a:r>
              <a:rPr lang="en-US" b="1" dirty="0" smtClean="0">
                <a:latin typeface="Times New Roman" panose="02020603050405020304" pitchFamily="18" charset="0"/>
                <a:cs typeface="Times New Roman" panose="02020603050405020304" pitchFamily="18" charset="0"/>
              </a:rPr>
              <a:t>: Ô </a:t>
            </a:r>
            <a:r>
              <a:rPr lang="en-US" b="1" dirty="0" err="1" smtClean="0">
                <a:latin typeface="Times New Roman" panose="02020603050405020304" pitchFamily="18" charset="0"/>
                <a:cs typeface="Times New Roman" panose="02020603050405020304" pitchFamily="18" charset="0"/>
              </a:rPr>
              <a:t>chữ</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5 </a:t>
            </a:r>
            <a:r>
              <a:rPr lang="en-US" b="1" dirty="0" err="1" smtClean="0">
                <a:latin typeface="Times New Roman" panose="02020603050405020304" pitchFamily="18" charset="0"/>
                <a:cs typeface="Times New Roman" panose="02020603050405020304" pitchFamily="18" charset="0"/>
              </a:rPr>
              <a:t>chữ</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cái</a:t>
            </a:r>
            <a:endParaRPr lang="en-US"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6989" y="1594320"/>
            <a:ext cx="7459944" cy="4303082"/>
          </a:xfrm>
        </p:spPr>
      </p:pic>
      <p:sp>
        <p:nvSpPr>
          <p:cNvPr id="4" name="Action Button: Back or Previous 3">
            <a:hlinkClick r:id="rId4" action="ppaction://hlinksldjump" highlightClick="1"/>
          </p:cNvPr>
          <p:cNvSpPr/>
          <p:nvPr/>
        </p:nvSpPr>
        <p:spPr>
          <a:xfrm>
            <a:off x="11727543" y="6114063"/>
            <a:ext cx="464456" cy="7439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Digit 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10496" y="928951"/>
            <a:ext cx="1949277" cy="107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32438"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Đ</a:t>
            </a:r>
          </a:p>
        </p:txBody>
      </p:sp>
      <p:sp>
        <p:nvSpPr>
          <p:cNvPr id="9" name="Rectangle 8"/>
          <p:cNvSpPr/>
          <p:nvPr/>
        </p:nvSpPr>
        <p:spPr>
          <a:xfrm>
            <a:off x="4504790"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217437"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624951" y="6101574"/>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X</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247893" y="6114063"/>
            <a:ext cx="578223" cy="551330"/>
          </a:xfrm>
          <a:prstGeom prst="rect">
            <a:avLst/>
          </a:prstGeom>
          <a:solidFill>
            <a:schemeClr val="accent4">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E</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2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arn(inVertical)">
                                      <p:cBhvr>
                                        <p:cTn id="20" dur="500"/>
                                        <p:tgtEl>
                                          <p:spTgt spid="12">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739E2496A1344A84C66A66C385440B" ma:contentTypeVersion="8" ma:contentTypeDescription="Create a new document." ma:contentTypeScope="" ma:versionID="cedaf99ef157fb4fea543b84ac074e95">
  <xsd:schema xmlns:xsd="http://www.w3.org/2001/XMLSchema" xmlns:xs="http://www.w3.org/2001/XMLSchema" xmlns:p="http://schemas.microsoft.com/office/2006/metadata/properties" xmlns:ns2="a7ab306f-c7f5-4985-ad84-f0ce67b4cb3d" targetNamespace="http://schemas.microsoft.com/office/2006/metadata/properties" ma:root="true" ma:fieldsID="0a4bad013325062070233586004fe7ea" ns2:_="">
    <xsd:import namespace="a7ab306f-c7f5-4985-ad84-f0ce67b4cb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ab306f-c7f5-4985-ad84-f0ce67b4cb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8F4512-B074-48AE-98D6-E25AB49F3858}">
  <ds:schemaRefs>
    <ds:schemaRef ds:uri="http://schemas.microsoft.com/sharepoint/v3/contenttype/forms"/>
  </ds:schemaRefs>
</ds:datastoreItem>
</file>

<file path=customXml/itemProps2.xml><?xml version="1.0" encoding="utf-8"?>
<ds:datastoreItem xmlns:ds="http://schemas.openxmlformats.org/officeDocument/2006/customXml" ds:itemID="{E2401EAC-C157-419E-93A9-C06E6F2DB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ab306f-c7f5-4985-ad84-f0ce67b4cb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B9239A-5AEC-41EE-B20D-7F0A6FA311E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928</TotalTime>
  <Words>927</Words>
  <Application>Microsoft Office PowerPoint</Application>
  <PresentationFormat>Widescreen</PresentationFormat>
  <Paragraphs>244</Paragraphs>
  <Slides>28</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28</vt:i4>
      </vt:variant>
    </vt:vector>
  </HeadingPairs>
  <TitlesOfParts>
    <vt:vector size="38" baseType="lpstr">
      <vt:lpstr>Arial</vt:lpstr>
      <vt:lpstr>Calibri</vt:lpstr>
      <vt:lpstr>Calibri Light</vt:lpstr>
      <vt:lpstr>Times New Roman</vt:lpstr>
      <vt:lpstr>Office Theme</vt:lpstr>
      <vt:lpstr>1_Office Theme</vt:lpstr>
      <vt:lpstr>2_Office Theme</vt:lpstr>
      <vt:lpstr>3_Office Theme</vt:lpstr>
      <vt:lpstr>4_Office Theme</vt:lpstr>
      <vt:lpstr>5_Office Theme</vt:lpstr>
      <vt:lpstr>Thực hành ngoại khóa</vt:lpstr>
      <vt:lpstr>PowerPoint Presentation</vt:lpstr>
      <vt:lpstr>PowerPoint Presentation</vt:lpstr>
      <vt:lpstr>PowerPoint Presentation</vt:lpstr>
      <vt:lpstr>CÁC LOẠI TỆ NẠN XÃ HỘI Câu 1: Ô chữ bao gồm 4 chữ cái</vt:lpstr>
      <vt:lpstr>TỆ NẠN NGHIỆN MẠNG XÃ HỘI</vt:lpstr>
      <vt:lpstr>CÂU 2 : Ô chữ bao gồm 13 chữ cái</vt:lpstr>
      <vt:lpstr>CÂU 3: Ô chữ bao gồm 14 chữ cái</vt:lpstr>
      <vt:lpstr>CÂU 4: Ô chữ có 5 chữ cái</vt:lpstr>
      <vt:lpstr>HẬU QUẢ CỦA TỆ NẠN XÃ HỘI Câu 5: Ô chữ có 12 chữ cái</vt:lpstr>
      <vt:lpstr>CÂU 6: Ô chữ có 9 chữ cái</vt:lpstr>
      <vt:lpstr>CÂU 7: Ô chữ gồm 15 chữ cái</vt:lpstr>
      <vt:lpstr>CÂU 8: Ô chữ gồm 15 chữ cái</vt:lpstr>
      <vt:lpstr>NGUYÊN NHÂN DẪN TỚI TỆ NẠN XÃ HỘI Câu 9: Ô chữ gồm có 14 chữ cái</vt:lpstr>
      <vt:lpstr>CÂU 10: Ô chữ gồm 15 chữ cái</vt:lpstr>
      <vt:lpstr>CÂU 11: Ô chữ gồm có 14 chữ cái</vt:lpstr>
      <vt:lpstr>CÂU 12: Ô chữ gồm 10 chữ cái</vt:lpstr>
      <vt:lpstr>NGHIỆN GAME ONLINE</vt:lpstr>
      <vt:lpstr>THỐNG KÊ ĐỘ TUỔI CHƠI GAME Ở VIỆT NAM</vt:lpstr>
      <vt:lpstr>PowerPoint Presentation</vt:lpstr>
      <vt:lpstr>PowerPoint Presentation</vt:lpstr>
      <vt:lpstr>PowerPoint Presentation</vt:lpstr>
      <vt:lpstr>3. NHỮNG QUY ĐỊNH CỦA PHÁP LUẬT VỀ PHÒNG CHỐNG TỆ NẠN XÃ HỘI</vt:lpstr>
      <vt:lpstr>PowerPoint Presentation</vt:lpstr>
      <vt:lpstr>PowerPoint Presentation</vt:lpstr>
      <vt:lpstr>3. NHỮNG QUY ĐỊNH CỦA PHÁP LUẬT VỀ PHÒNG CHỐNG TỆ NẠN XÃ HỘI</vt:lpstr>
      <vt:lpstr>4. Học sinh chúng ta cần phải làm gì để giữ mình không sa vào các tệ nạn xã hội?</vt:lpstr>
      <vt:lpstr>Em sẽ làm gì trong những tình huống sau :  a) Một người bạn rủ em vào quán chơi điện tử ăn tiền b) Một người rủ em đi hít thử hê-rô-in ; c) Một người nhờ em mang hộ gói đồ khả nghi đến địa điểm nào đó.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Nam yona</dc:creator>
  <cp:lastModifiedBy>AutoBVT</cp:lastModifiedBy>
  <cp:revision>92</cp:revision>
  <dcterms:created xsi:type="dcterms:W3CDTF">2020-01-02T02:35:21Z</dcterms:created>
  <dcterms:modified xsi:type="dcterms:W3CDTF">2023-03-24T08:48:58Z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0x010100D7739E2496A1344A84C66A66C385440B</vt:lpwstr>
  </property>
</Properties>
</file>