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8" r:id="rId3"/>
    <p:sldMasterId id="2147483695" r:id="rId4"/>
    <p:sldMasterId id="2147483712" r:id="rId5"/>
  </p:sldMasterIdLst>
  <p:notesMasterIdLst>
    <p:notesMasterId r:id="rId32"/>
  </p:notesMasterIdLst>
  <p:sldIdLst>
    <p:sldId id="312" r:id="rId6"/>
    <p:sldId id="313" r:id="rId7"/>
    <p:sldId id="314" r:id="rId8"/>
    <p:sldId id="315" r:id="rId9"/>
    <p:sldId id="276" r:id="rId10"/>
    <p:sldId id="289" r:id="rId11"/>
    <p:sldId id="290" r:id="rId12"/>
    <p:sldId id="287" r:id="rId13"/>
    <p:sldId id="288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308" r:id="rId22"/>
    <p:sldId id="298" r:id="rId23"/>
    <p:sldId id="309" r:id="rId24"/>
    <p:sldId id="302" r:id="rId25"/>
    <p:sldId id="303" r:id="rId26"/>
    <p:sldId id="304" r:id="rId27"/>
    <p:sldId id="307" r:id="rId28"/>
    <p:sldId id="311" r:id="rId29"/>
    <p:sldId id="306" r:id="rId30"/>
    <p:sldId id="31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CFF66"/>
    <a:srgbClr val="692AA2"/>
    <a:srgbClr val="FFFFFF"/>
    <a:srgbClr val="00D25F"/>
    <a:srgbClr val="3BF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3" autoAdjust="0"/>
    <p:restoredTop sz="94660"/>
  </p:normalViewPr>
  <p:slideViewPr>
    <p:cSldViewPr>
      <p:cViewPr varScale="1">
        <p:scale>
          <a:sx n="69" d="100"/>
          <a:sy n="69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9B51-40B4-9DE3-C111B412B2AC}"/>
              </c:ext>
            </c:extLst>
          </c:dPt>
          <c:dLbls>
            <c:dLbl>
              <c:idx val="0"/>
              <c:layout>
                <c:manualLayout>
                  <c:x val="-0.24372131522352464"/>
                  <c:y val="-0.348465706212384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51-40B4-9DE3-C111B412B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Vào học lớp 10 THPT</c:v>
                </c:pt>
                <c:pt idx="1">
                  <c:v>Hướng đi khác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51-40B4-9DE3-C111B412B2A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78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147DED-A23C-4B13-BA1B-CA91830E80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 THCS 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thpt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nghề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bớt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đình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nâng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đào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bớt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trạng</a:t>
            </a:r>
            <a:r>
              <a:rPr lang="en-US" baseline="0" dirty="0" smtClean="0"/>
              <a:t> “ </a:t>
            </a:r>
            <a:r>
              <a:rPr lang="en-US" baseline="0" dirty="0" err="1" smtClean="0"/>
              <a:t>thừa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thợ</a:t>
            </a:r>
            <a:r>
              <a:rPr lang="en-US" baseline="0" dirty="0" smtClean="0"/>
              <a:t>”.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? Do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 2015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THPT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? Do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xuyên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xuyên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Con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ĐH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thôi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KTXH, </a:t>
            </a:r>
            <a:r>
              <a:rPr lang="en-US" baseline="0" dirty="0" err="1" smtClean="0"/>
              <a:t>Phù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đình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rễ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KTXH, </a:t>
            </a:r>
            <a:r>
              <a:rPr lang="en-US" baseline="0" dirty="0" err="1" smtClean="0"/>
              <a:t>Phù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đình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rễ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TTTDLD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 THCS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KTXH, </a:t>
            </a:r>
            <a:r>
              <a:rPr lang="en-US" baseline="0" dirty="0" err="1" smtClean="0"/>
              <a:t>Phù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đình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rễ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TTTDLD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khuyên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thcs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nghề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đình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nâng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? Do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7DED-A23C-4B13-BA1B-CA91830E80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4E9FBA20-1457-4F0F-977A-571512B5259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41110-0326-4FB4-B85B-4C81CF6A5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9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19A00-52F8-4437-AC83-AA1D5B178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2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4A08C26-B47D-47E0-9F2C-C71CFEFE0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1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476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4308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477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206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20180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3147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0770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106DA-D975-4A31-8F6C-7457C8E615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0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9959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9692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3354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68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36613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004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51505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2145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1624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968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CF270-DCBC-4819-B325-91A3E7434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42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33731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5293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4084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38216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09673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18692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601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6373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7956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DC484-7DC7-4D7E-86B0-FB25ACF303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64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60603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0228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8122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9415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38722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75056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7479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0456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0557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71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B150B-596A-46B5-81D7-0ACA60556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52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1840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9094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75091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2620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3828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04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97764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0705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3405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462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5BDE7-65EC-43AB-9C4D-D09C24A05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45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9420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74852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16703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47878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160369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63417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34201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3525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76399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0667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886-9147-4327-9506-598FA5F68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0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38780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1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759963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8295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3803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14662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7463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75E2F-AE92-4335-842F-499BAEADA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7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99018-8F63-475C-BCD4-7DA772CCFB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Image" r:id="rId15" imgW="9561905" imgH="1600000" progId="">
                  <p:embed/>
                </p:oleObj>
              </mc:Choice>
              <mc:Fallback>
                <p:oleObj name="Image" r:id="rId15" imgW="9561905" imgH="160000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AA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E699A4-2A29-48D2-8094-1C1B5DC0C3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11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1696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602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5A59E9F-A87A-4AB5-8C47-CC0BFA95EE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95CB04-62D6-4CB5-9FFB-9537BDCDFCB9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9909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272;I&#7874;M%20CHU&#7848;N%20TUY&#7874;N%20SINH%20L&#7898;P%2010%20TRUNG%20H&#7884;C%20PH&#7892;%20TH&#212;NG%202015-2016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K&#7929;%20n&#259;ng%20s&#7889;ng%20m&#7847;m%20non%20-%20V&#7883;%20tr&#237;%20c&#7911;a%20Th&#224;nh%20C&#244;ng%20-%20ky%20nang%20song%20mam%20non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E:\Huong%20nghiep%20lop%209\C&#272;%20HUONG%20NGHIEP%202016%20CD8\Richard%20Claydement%20-%20Marriaged%20D'amour.mp3" TargetMode="External"/><Relationship Id="rId1" Type="http://schemas.openxmlformats.org/officeDocument/2006/relationships/audio" Target="file:///E:\Huong%20nghiep%20lop%209\C&#272;%20HUONG%20NGHIEP%202016%20CD8\dongho-1.mp3" TargetMode="External"/><Relationship Id="rId6" Type="http://schemas.openxmlformats.org/officeDocument/2006/relationships/image" Target="../media/image18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file:///E:\Huong%20nghiep%20lop%209\C&#272;%20HUONG%20NGHIEP%202016%20CD8\Yiruma%20-%20Kiss%20The%20Rain.mp3" TargetMode="External"/><Relationship Id="rId1" Type="http://schemas.openxmlformats.org/officeDocument/2006/relationships/audio" Target="file:///E:\Huong%20nghiep%20lop%209\C&#272;%20HUONG%20NGHIEP%202016%20CD8\dongho-1.mp3" TargetMode="External"/><Relationship Id="rId6" Type="http://schemas.openxmlformats.org/officeDocument/2006/relationships/image" Target="../media/image21.jpeg"/><Relationship Id="rId5" Type="http://schemas.openxmlformats.org/officeDocument/2006/relationships/hyperlink" Target="../K&#7929;%20n&#259;ng%20s&#7889;ng%20m&#7847;m%20non%20-%20V&#7883;%20tr&#237;%20c&#7911;a%20Th&#224;nh%20C&#244;ng%20-%20ky%20nang%20song%20mam%20non.mp4" TargetMode="External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K&#7929;%20n&#259;ng%20s&#7889;ng%20m&#7847;m%20non%20-%20V&#7883;%20tr&#237;%20c&#7911;a%20Th&#224;nh%20C&#244;ng%20-%20ky%20nang%20song%20mam%20non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K&#7929;%20n&#259;ng%20s&#7889;ng%20m&#7847;m%20non%20-%20V&#7883;%20tr&#237;%20c&#7911;a%20Th&#224;nh%20C&#244;ng%20-%20ky%20nang%20song%20mam%20non.mp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K&#7929;%20n&#259;ng%20s&#7889;ng%20m&#7847;m%20non%20-%20V&#7883;%20tr&#237;%20c&#7911;a%20Th&#224;nh%20C&#244;ng%20-%20ky%20nang%20song%20mam%20non.mp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342" y="1878259"/>
            <a:ext cx="6461796" cy="12347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19,20: NGOẠI KHÓA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5911" y="3199916"/>
            <a:ext cx="7563119" cy="822674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NGHỀ NGHIỆP PHÙ HỢP VỚI NĂNG LỰC HỌC SINH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THỰC TRẠNG PHÂN LUỒNG HỌC SINH SAU KHI TỐT NGHIỆP THCS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16764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THPT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2209800"/>
            <a:ext cx="8610600" cy="4648200"/>
            <a:chOff x="228600" y="2209800"/>
            <a:chExt cx="8610600" cy="4648200"/>
          </a:xfrm>
        </p:grpSpPr>
        <p:pic>
          <p:nvPicPr>
            <p:cNvPr id="12" name="Picture 11" descr="lhp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2209800"/>
              <a:ext cx="4572000" cy="4648200"/>
            </a:xfrm>
            <a:prstGeom prst="rect">
              <a:avLst/>
            </a:prstGeom>
          </p:spPr>
        </p:pic>
        <p:pic>
          <p:nvPicPr>
            <p:cNvPr id="16" name="Picture 15" descr="hoctro942012_7061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2209800"/>
              <a:ext cx="4038600" cy="4343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THỰC TRẠNG PHÂN LUỒNG HỌC SINH SAU KHI TỐT NGHIỆP THCS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images591947_Hinh-1-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8610600" cy="4724400"/>
          </a:xfrm>
          <a:prstGeom prst="rect">
            <a:avLst/>
          </a:prstGeom>
        </p:spPr>
      </p:pic>
      <p:pic>
        <p:nvPicPr>
          <p:cNvPr id="6" name="Picture 5" descr="thp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600"/>
            <a:ext cx="8686800" cy="468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_CQJ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676400"/>
            <a:ext cx="8686800" cy="4724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THỰC TRẠNG PHÂN LUỒNG HỌC SINH SAU KHI TỐT NGHIỆP THCS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ki thuat di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8400"/>
            <a:ext cx="7315200" cy="4114800"/>
          </a:xfrm>
          <a:prstGeom prst="rect">
            <a:avLst/>
          </a:prstGeom>
        </p:spPr>
      </p:pic>
      <p:pic>
        <p:nvPicPr>
          <p:cNvPr id="13" name="Picture 12" descr="ki thuat h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38399"/>
            <a:ext cx="7315200" cy="4223657"/>
          </a:xfrm>
          <a:prstGeom prst="rect">
            <a:avLst/>
          </a:prstGeom>
        </p:spPr>
      </p:pic>
      <p:pic>
        <p:nvPicPr>
          <p:cNvPr id="16" name="Picture 15" descr="nấu ă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438400"/>
            <a:ext cx="7315200" cy="4242294"/>
          </a:xfrm>
          <a:prstGeom prst="rect">
            <a:avLst/>
          </a:prstGeom>
        </p:spPr>
      </p:pic>
      <p:pic>
        <p:nvPicPr>
          <p:cNvPr id="9" name="Picture 8" descr="laodongtreem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413296"/>
            <a:ext cx="7391400" cy="444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THỰC TRẠNG PHÂN LUỒNG HỌC SINH SAU KHI TỐT NGHIỆP THCS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981200"/>
            <a:ext cx="8610600" cy="1257300"/>
            <a:chOff x="152400" y="1981200"/>
            <a:chExt cx="8610600" cy="1257300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371600" y="2133600"/>
              <a:ext cx="73914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trạng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luồng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 descr="HO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981200"/>
              <a:ext cx="1257300" cy="12573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THỰC TRẠNG PHÂN LUỒNG HỌC SINH SAU KHI TỐT NGHIỆP THCS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3805235"/>
            <a:ext cx="1714500" cy="714375"/>
          </a:xfrm>
          <a:prstGeom prst="round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oc_y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9000" y="2729545"/>
            <a:ext cx="4572000" cy="23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28938" y="1714500"/>
            <a:ext cx="6000750" cy="1531938"/>
          </a:xfrm>
          <a:prstGeom prst="round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chừng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00250" y="4090985"/>
            <a:ext cx="4286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08932" y="3267866"/>
            <a:ext cx="1643062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28875" y="2447923"/>
            <a:ext cx="428625" cy="15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p_d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95600" y="3148010"/>
            <a:ext cx="5943599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28938" y="3344860"/>
            <a:ext cx="6000750" cy="1531938"/>
          </a:xfrm>
          <a:prstGeom prst="round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Sỉ số các lớp THPT quá đông, trong khi cơ sở vật chất không kịp đáp ứng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chất lượng giáo dục giảm sút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8875" y="4090985"/>
            <a:ext cx="428625" cy="15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hua_thie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95600" y="4648200"/>
            <a:ext cx="60198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5400000">
            <a:off x="1571626" y="4948235"/>
            <a:ext cx="171291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28938" y="5059360"/>
            <a:ext cx="6000750" cy="2009061"/>
          </a:xfrm>
          <a:prstGeom prst="round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428875" y="5803898"/>
            <a:ext cx="428625" cy="15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CÁC HƯỚNG ĐI SAU KHI TỐT NGHIỆP TRUNG HỌC CƠ SỞ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1524000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00338" y="2743200"/>
            <a:ext cx="3048000" cy="533400"/>
          </a:xfrm>
          <a:prstGeom prst="round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2938" y="4191000"/>
            <a:ext cx="1524000" cy="2362200"/>
          </a:xfrm>
          <a:prstGeom prst="round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THPT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09800" y="4191000"/>
            <a:ext cx="2057400" cy="2362200"/>
          </a:xfrm>
          <a:prstGeom prst="round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THPT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GDTX)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00538" y="4191000"/>
            <a:ext cx="2438400" cy="2362200"/>
          </a:xfrm>
          <a:prstGeom prst="round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TCCN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1800" y="4191000"/>
            <a:ext cx="2057400" cy="2362200"/>
          </a:xfrm>
          <a:prstGeom prst="round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8" idx="2"/>
          </p:cNvCxnSpPr>
          <p:nvPr/>
        </p:nvCxnSpPr>
        <p:spPr>
          <a:xfrm rot="5400000">
            <a:off x="3995738" y="3505200"/>
            <a:ext cx="457200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90650" y="3725863"/>
            <a:ext cx="2824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175544" y="3961606"/>
            <a:ext cx="457200" cy="15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990057" y="3961606"/>
            <a:ext cx="457200" cy="15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276057" y="3961606"/>
            <a:ext cx="457200" cy="15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557294" y="3961606"/>
            <a:ext cx="457200" cy="15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25925" y="3725863"/>
            <a:ext cx="128587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11800" y="3725863"/>
            <a:ext cx="2286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CÁC HƯỚNG ĐI SAU KHI TỐT NGHIỆP TRUNG HỌC CƠ SỞ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8288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THPT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533400" y="34290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 CHUẨN 1 SỐ TRƯỜNG THPT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CÁC HƯỚNG ĐI SAU KHI TỐT NGHIỆP TRUNG HỌC CƠ SỞ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129"/>
          <p:cNvGrpSpPr>
            <a:grpSpLocks/>
          </p:cNvGrpSpPr>
          <p:nvPr/>
        </p:nvGrpSpPr>
        <p:grpSpPr bwMode="auto">
          <a:xfrm>
            <a:off x="3857625" y="2362200"/>
            <a:ext cx="1247775" cy="3216275"/>
            <a:chOff x="3857620" y="2393146"/>
            <a:chExt cx="785819" cy="3109144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cxnSp>
          <p:nvCxnSpPr>
            <p:cNvPr id="40" name="Shape 39"/>
            <p:cNvCxnSpPr/>
            <p:nvPr/>
          </p:nvCxnSpPr>
          <p:spPr>
            <a:xfrm rot="5400000" flipH="1" flipV="1">
              <a:off x="2911064" y="3768330"/>
              <a:ext cx="3107557" cy="357191"/>
            </a:xfrm>
            <a:prstGeom prst="bentConnector2">
              <a:avLst/>
            </a:prstGeom>
            <a:grpFill/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3857620" y="5500703"/>
              <a:ext cx="428628" cy="1587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Elbow Connector 41"/>
          <p:cNvCxnSpPr>
            <a:stCxn id="44" idx="3"/>
            <a:endCxn id="47" idx="2"/>
          </p:cNvCxnSpPr>
          <p:nvPr/>
        </p:nvCxnSpPr>
        <p:spPr>
          <a:xfrm>
            <a:off x="1714500" y="4000500"/>
            <a:ext cx="5929313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6710362" y="2998788"/>
            <a:ext cx="1214438" cy="100171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214313" y="3357563"/>
            <a:ext cx="1500187" cy="128587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 nghiệp</a:t>
            </a:r>
          </a:p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THCS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071688" y="1857375"/>
            <a:ext cx="2043112" cy="134302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THPT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057400" y="4724400"/>
            <a:ext cx="1857375" cy="157162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TCCN </a:t>
            </a:r>
            <a:r>
              <a:rPr lang="en-US" sz="2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643813" y="3357563"/>
            <a:ext cx="1287462" cy="128587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làm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072063" y="1857375"/>
            <a:ext cx="1785937" cy="78581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hape 48"/>
          <p:cNvCxnSpPr>
            <a:stCxn id="44" idx="0"/>
            <a:endCxn id="45" idx="1"/>
          </p:cNvCxnSpPr>
          <p:nvPr/>
        </p:nvCxnSpPr>
        <p:spPr>
          <a:xfrm rot="5400000" flipH="1" flipV="1">
            <a:off x="1103710" y="2389586"/>
            <a:ext cx="828675" cy="1107281"/>
          </a:xfrm>
          <a:prstGeom prst="bentConnector2">
            <a:avLst/>
          </a:prstGeom>
          <a:ln w="57150">
            <a:solidFill>
              <a:srgbClr val="12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49"/>
          <p:cNvCxnSpPr>
            <a:stCxn id="44" idx="2"/>
            <a:endCxn id="46" idx="1"/>
          </p:cNvCxnSpPr>
          <p:nvPr/>
        </p:nvCxnSpPr>
        <p:spPr>
          <a:xfrm rot="16200000" flipH="1">
            <a:off x="1077516" y="4530328"/>
            <a:ext cx="866775" cy="1092993"/>
          </a:xfrm>
          <a:prstGeom prst="bentConnector2">
            <a:avLst/>
          </a:prstGeom>
          <a:ln w="57150">
            <a:solidFill>
              <a:srgbClr val="12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072063" y="2857500"/>
            <a:ext cx="1785937" cy="78581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vào đại học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114800" y="2133600"/>
            <a:ext cx="990600" cy="111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51" idx="1"/>
          </p:cNvCxnSpPr>
          <p:nvPr/>
        </p:nvCxnSpPr>
        <p:spPr>
          <a:xfrm>
            <a:off x="4114800" y="2714625"/>
            <a:ext cx="957263" cy="535782"/>
          </a:xfrm>
          <a:prstGeom prst="bentConnector3">
            <a:avLst>
              <a:gd name="adj1" fmla="val 61578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53"/>
          <p:cNvCxnSpPr>
            <a:stCxn id="46" idx="3"/>
            <a:endCxn id="47" idx="4"/>
          </p:cNvCxnSpPr>
          <p:nvPr/>
        </p:nvCxnSpPr>
        <p:spPr>
          <a:xfrm flipV="1">
            <a:off x="3914775" y="4643438"/>
            <a:ext cx="4372769" cy="8667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48" idx="3"/>
            <a:endCxn id="47" idx="0"/>
          </p:cNvCxnSpPr>
          <p:nvPr/>
        </p:nvCxnSpPr>
        <p:spPr>
          <a:xfrm>
            <a:off x="6858000" y="2250282"/>
            <a:ext cx="1429544" cy="1107281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stCxn id="51" idx="3"/>
            <a:endCxn id="46" idx="0"/>
          </p:cNvCxnSpPr>
          <p:nvPr/>
        </p:nvCxnSpPr>
        <p:spPr>
          <a:xfrm flipH="1">
            <a:off x="2986088" y="3250407"/>
            <a:ext cx="3871912" cy="1473993"/>
          </a:xfrm>
          <a:prstGeom prst="bentConnector4">
            <a:avLst>
              <a:gd name="adj1" fmla="val -5904"/>
              <a:gd name="adj2" fmla="val 63328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33600" y="1371600"/>
            <a:ext cx="186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205BB"/>
                </a:solidFill>
              </a:rPr>
              <a:t>(3 </a:t>
            </a:r>
            <a:r>
              <a:rPr lang="en-US" sz="2400" b="1" dirty="0" err="1" smtClean="0">
                <a:solidFill>
                  <a:srgbClr val="1205BB"/>
                </a:solidFill>
              </a:rPr>
              <a:t>năm</a:t>
            </a:r>
            <a:r>
              <a:rPr lang="en-US" sz="2400" b="1" dirty="0" smtClean="0">
                <a:solidFill>
                  <a:srgbClr val="1205BB"/>
                </a:solidFill>
              </a:rPr>
              <a:t>)</a:t>
            </a:r>
            <a:endParaRPr lang="en-US" sz="2400" b="1" dirty="0">
              <a:solidFill>
                <a:srgbClr val="1205BB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57400" y="4267200"/>
            <a:ext cx="185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(3.5  </a:t>
            </a:r>
            <a:r>
              <a:rPr lang="en-US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)</a:t>
            </a:r>
            <a:endParaRPr lang="en-US" sz="24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3222298" y="4016702"/>
            <a:ext cx="209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(2.5 -3 </a:t>
            </a:r>
            <a:r>
              <a:rPr lang="en-US" sz="2400" b="1" dirty="0" err="1" smtClean="0">
                <a:solidFill>
                  <a:srgbClr val="C00000"/>
                </a:solidFill>
              </a:rPr>
              <a:t>năm</a:t>
            </a:r>
            <a:r>
              <a:rPr lang="en-US" sz="2400" b="1" dirty="0" smtClean="0">
                <a:solidFill>
                  <a:srgbClr val="C00000"/>
                </a:solidFill>
              </a:rPr>
              <a:t> 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29200" y="3886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205BB"/>
                </a:solidFill>
              </a:rPr>
              <a:t>(2 </a:t>
            </a:r>
            <a:r>
              <a:rPr lang="en-US" sz="2400" b="1" dirty="0" err="1" smtClean="0">
                <a:solidFill>
                  <a:srgbClr val="1205BB"/>
                </a:solidFill>
              </a:rPr>
              <a:t>năm</a:t>
            </a:r>
            <a:r>
              <a:rPr lang="en-US" sz="2400" b="1" dirty="0" smtClean="0">
                <a:solidFill>
                  <a:srgbClr val="1205BB"/>
                </a:solidFill>
              </a:rPr>
              <a:t>)</a:t>
            </a:r>
            <a:endParaRPr lang="en-US" sz="2400" b="1" dirty="0">
              <a:solidFill>
                <a:srgbClr val="1205BB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5800" y="6324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 ĐỒ CÁC HƯỚNG ĐI SAU TN THCS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7" grpId="0"/>
      <p:bldP spid="58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CÁC HƯỚNG ĐI SAU KHI TỐT NGHIỆP TRUNG HỌC CƠ SỞ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Video: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362200" y="4419600"/>
            <a:ext cx="6477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SH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19600"/>
            <a:ext cx="1905000" cy="1828800"/>
          </a:xfrm>
          <a:prstGeom prst="rect">
            <a:avLst/>
          </a:prstGeom>
        </p:spPr>
      </p:pic>
      <p:sp>
        <p:nvSpPr>
          <p:cNvPr id="7" name="TextBox 6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8610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CÁC HƯỚNG ĐI SAU KHI TỐT NGHIỆP TRUNG HỌC CƠ SỞ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2438400"/>
            <a:ext cx="6477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Kenvin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SH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6400"/>
            <a:ext cx="1981200" cy="19812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4495800"/>
            <a:ext cx="6477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THCS ?</a:t>
            </a:r>
          </a:p>
          <a:p>
            <a:pPr algn="just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1752600"/>
            <a:ext cx="5331331" cy="523220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Video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6248400"/>
            <a:ext cx="8501062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6248400"/>
            <a:ext cx="8501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HẾT </a:t>
            </a:r>
            <a:r>
              <a:rPr lang="en-US" sz="2000" b="1" dirty="0" err="1">
                <a:solidFill>
                  <a:srgbClr val="FF0000"/>
                </a:solidFill>
              </a:rPr>
              <a:t>GiỜ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248400"/>
            <a:ext cx="8358188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44958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dongho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5867400"/>
            <a:ext cx="304800" cy="304800"/>
          </a:xfrm>
          <a:prstGeom prst="rect">
            <a:avLst/>
          </a:prstGeom>
        </p:spPr>
      </p:pic>
      <p:pic>
        <p:nvPicPr>
          <p:cNvPr id="17" name="Richard Claydement - Marriaged D'amou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3048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90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950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2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22" grpId="0"/>
      <p:bldP spid="8" grpId="0"/>
      <p:bldP spid="9" grpId="0" animBg="1"/>
      <p:bldP spid="10" grpId="0" animBg="1"/>
      <p:bldP spid="11" grpId="0"/>
      <p:bldP spid="12" grpId="0" animBg="1"/>
      <p:bldP spid="12" grpId="1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614" y="937743"/>
            <a:ext cx="735061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THÔNG TIN</a:t>
            </a:r>
            <a:br>
              <a:rPr lang="en-US" dirty="0" smtClean="0"/>
            </a:br>
            <a:r>
              <a:rPr lang="vi-VN" b="1" dirty="0" smtClean="0"/>
              <a:t>Chương trình giáo dục phổ thông mới áp dụng trong năm 2022 – 2023 </a:t>
            </a:r>
            <a:br>
              <a:rPr lang="vi-VN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vi-VN" b="1" dirty="0" smtClean="0">
                <a:solidFill>
                  <a:schemeClr val="tx1"/>
                </a:solidFill>
              </a:rPr>
              <a:t>1</a:t>
            </a:r>
            <a:r>
              <a:rPr lang="vi-VN" b="1" dirty="0">
                <a:solidFill>
                  <a:schemeClr val="tx1"/>
                </a:solidFill>
              </a:rPr>
              <a:t>. </a:t>
            </a:r>
            <a:r>
              <a:rPr lang="vi-VN" dirty="0">
                <a:solidFill>
                  <a:schemeClr val="tx1"/>
                </a:solidFill>
              </a:rPr>
              <a:t>Chương trình có 8 môn học và hoạt động giáo dục </a:t>
            </a:r>
            <a:r>
              <a:rPr lang="vi-VN" b="1" dirty="0">
                <a:solidFill>
                  <a:schemeClr val="tx1"/>
                </a:solidFill>
              </a:rPr>
              <a:t>bắt buộc </a:t>
            </a:r>
            <a:r>
              <a:rPr lang="vi-VN" dirty="0">
                <a:solidFill>
                  <a:schemeClr val="tx1"/>
                </a:solidFill>
              </a:rPr>
              <a:t>gồm: Toán; Ngữ văn; Ngoại ngữ 1; Lịch sử; Giáo dục thể chất; Giáo dục Quốc phòng và An ninh; Hoạt động trải nghiệm, hướng nghiệp; Nội dung giáo dục của địa phương.</a:t>
            </a:r>
            <a:br>
              <a:rPr lang="vi-VN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vi-VN" dirty="0" smtClean="0">
                <a:solidFill>
                  <a:schemeClr val="tx1"/>
                </a:solidFill>
              </a:rPr>
              <a:t>Lịch </a:t>
            </a:r>
            <a:r>
              <a:rPr lang="vi-VN" dirty="0">
                <a:solidFill>
                  <a:schemeClr val="tx1"/>
                </a:solidFill>
              </a:rPr>
              <a:t>sử là môn học </a:t>
            </a:r>
            <a:r>
              <a:rPr lang="vi-VN" b="1" dirty="0">
                <a:solidFill>
                  <a:schemeClr val="tx1"/>
                </a:solidFill>
              </a:rPr>
              <a:t>bắt buộc</a:t>
            </a:r>
            <a:r>
              <a:rPr lang="vi-VN" i="1" dirty="0">
                <a:solidFill>
                  <a:schemeClr val="tx1"/>
                </a:solidFill>
              </a:rPr>
              <a:t> </a:t>
            </a:r>
            <a:r>
              <a:rPr lang="vi-VN" dirty="0">
                <a:solidFill>
                  <a:schemeClr val="tx1"/>
                </a:solidFill>
              </a:rPr>
              <a:t>đối với tất cả học sinh </a:t>
            </a:r>
            <a:r>
              <a:rPr lang="vi-VN" dirty="0" smtClean="0">
                <a:solidFill>
                  <a:schemeClr val="tx1"/>
                </a:solidFill>
              </a:rPr>
              <a:t>THPT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CÁC HƯỚNG ĐI SAU KHI TỐT NGHIỆP TRUNG HỌC CƠ SỞ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82880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9530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312420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HỌC RÚT RA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CÁC GIẢI PHÁP PHÂN LUỒNG HỌC SINH SAU KHI TỐT NGHIỆP TRUNG HỌC CƠ SỞ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0" y="4267200"/>
            <a:ext cx="8991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692AA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692A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DS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362200"/>
            <a:ext cx="2442332" cy="1828800"/>
          </a:xfrm>
          <a:prstGeom prst="rect">
            <a:avLst/>
          </a:prstGeom>
        </p:spPr>
      </p:pic>
      <p:pic>
        <p:nvPicPr>
          <p:cNvPr id="10" name="Picture 9" descr="GDGDG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362200"/>
            <a:ext cx="2090057" cy="1828800"/>
          </a:xfrm>
          <a:prstGeom prst="rect">
            <a:avLst/>
          </a:prstGeom>
        </p:spPr>
      </p:pic>
      <p:pic>
        <p:nvPicPr>
          <p:cNvPr id="11" name="Picture 10" descr="5-nghe-dang-duoc-san-don-tren-thi-truong-hien-nay-150x1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2286000"/>
            <a:ext cx="2481943" cy="2008414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71800" y="1676400"/>
            <a:ext cx="3357562" cy="647700"/>
          </a:xfrm>
          <a:prstGeom prst="round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6248400"/>
            <a:ext cx="8501062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000" y="6248400"/>
            <a:ext cx="8501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HẾT </a:t>
            </a:r>
            <a:r>
              <a:rPr lang="en-US" sz="2000" b="1" dirty="0" err="1">
                <a:solidFill>
                  <a:srgbClr val="FF0000"/>
                </a:solidFill>
              </a:rPr>
              <a:t>GiỜ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6248400"/>
            <a:ext cx="8358188" cy="361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24200" y="5562600"/>
            <a:ext cx="4267200" cy="646986"/>
          </a:xfrm>
          <a:prstGeom prst="round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dongho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5867400"/>
            <a:ext cx="304800" cy="304800"/>
          </a:xfrm>
          <a:prstGeom prst="rect">
            <a:avLst/>
          </a:prstGeom>
        </p:spPr>
      </p:pic>
      <p:pic>
        <p:nvPicPr>
          <p:cNvPr id="18" name="Yiruma - Kiss The Rai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3048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4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542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4208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6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7" grpId="1"/>
      <p:bldP spid="8" grpId="0" animBg="1"/>
      <p:bldP spid="17" grpId="0" animBg="1"/>
      <p:bldP spid="19" grpId="0"/>
      <p:bldP spid="20" grpId="0" animBg="1"/>
      <p:bldP spid="20" grpId="1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CÁC GIẢI PHÁP PHÂN LUỒNG HỌC SINH SAU KHI TỐT NGHIỆP TRUNG HỌC CƠ SỞ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3058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 PHÁP 1</a:t>
            </a:r>
            <a:endParaRPr lang="en-US" sz="32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52400" y="2743200"/>
            <a:ext cx="8991600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2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743200" y="64886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LÝ THUYẾT CÂY NGHỀ NGHIỆP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8" grpId="1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CÁC GIẢI PHÁP PHÂN LUỒNG HỌC SINH SAU KHI TỐT NGHIỆP TRUNG HỌC CƠ SỞ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3058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 PHÁP 2</a:t>
            </a:r>
            <a:endParaRPr lang="en-US" sz="32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89916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“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XDKHNN ”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CÁC GIẢI PHÁP PHÂN LUỒNG HỌC SINH SAU KHI TỐT NGHIỆP TRUNG HỌC CƠ SỞ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3058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 PHÁP 3</a:t>
            </a:r>
            <a:endParaRPr lang="en-US" sz="32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8991600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 descr="http://a8.vietbao.vn/images/vn888/hot/v2013/41feabdcbf-1-phan-luong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nh_phamanh_huongnghiep_ve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286000"/>
            <a:ext cx="4648200" cy="4267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 ĐỘNG CỦA EM</a:t>
            </a:r>
            <a:endParaRPr lang="vi-V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4" descr="6747dkqr1vsa2x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14800"/>
            <a:ext cx="2095500" cy="2514600"/>
          </a:xfrm>
          <a:prstGeom prst="rect">
            <a:avLst/>
          </a:prstGeom>
          <a:noFill/>
        </p:spPr>
      </p:pic>
      <p:pic>
        <p:nvPicPr>
          <p:cNvPr id="12" name="Picture 42" descr="bb09im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91000"/>
            <a:ext cx="2032000" cy="2438400"/>
          </a:xfrm>
          <a:prstGeom prst="rect">
            <a:avLst/>
          </a:prstGeom>
          <a:noFill/>
        </p:spPr>
      </p:pic>
      <p:pic>
        <p:nvPicPr>
          <p:cNvPr id="13" name="Picture 12" descr="Mickey Mous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138613"/>
            <a:ext cx="2071688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5800" y="1676400"/>
            <a:ext cx="77866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THU HOẠCH</a:t>
            </a:r>
            <a:endParaRPr lang="vi-V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31" y="1981200"/>
            <a:ext cx="902356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066801"/>
            <a:ext cx="9144000" cy="830997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hoàn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bản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kế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hoạch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nghề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nghiệp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mình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theo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mục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sau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36799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3C3C3C"/>
                </a:solidFill>
                <a:latin typeface="Arial" panose="020B0604020202020204" pitchFamily="34" charset="0"/>
              </a:rPr>
              <a:t>2. </a:t>
            </a:r>
            <a:r>
              <a:rPr lang="vi-VN" sz="2400" dirty="0">
                <a:solidFill>
                  <a:srgbClr val="3C3C3C"/>
                </a:solidFill>
                <a:latin typeface="Arial" panose="020B0604020202020204" pitchFamily="34" charset="0"/>
              </a:rPr>
              <a:t>Điều chỉnh số môn học </a:t>
            </a:r>
            <a:r>
              <a:rPr lang="vi-VN" sz="2400" b="1" dirty="0">
                <a:solidFill>
                  <a:srgbClr val="3C3C3C"/>
                </a:solidFill>
                <a:latin typeface="Arial" panose="020B0604020202020204" pitchFamily="34" charset="0"/>
              </a:rPr>
              <a:t>lựa chọn</a:t>
            </a:r>
            <a:r>
              <a:rPr lang="vi-VN" sz="2400" dirty="0">
                <a:solidFill>
                  <a:srgbClr val="3C3C3C"/>
                </a:solidFill>
                <a:latin typeface="Arial" panose="020B0604020202020204" pitchFamily="34" charset="0"/>
              </a:rPr>
              <a:t> còn 9 môn, gồm: Địa lý, Giáo dục kinh tế và pháp luật; Vật lý, Hóa học, Sinh học, Công nghệ, Tin học, Âm nhạc, Mỹ thuật. </a:t>
            </a:r>
            <a:endParaRPr lang="en-US" sz="2400" dirty="0">
              <a:solidFill>
                <a:srgbClr val="3C3C3C"/>
              </a:solidFill>
              <a:latin typeface="Trebuchet MS" panose="020B0603020202020204"/>
            </a:endParaRPr>
          </a:p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3C3C3C"/>
                </a:solidFill>
                <a:latin typeface="Arial" panose="020B0604020202020204" pitchFamily="34" charset="0"/>
              </a:rPr>
              <a:t>Học </a:t>
            </a:r>
            <a:r>
              <a:rPr lang="vi-VN" sz="2400" dirty="0">
                <a:solidFill>
                  <a:srgbClr val="3C3C3C"/>
                </a:solidFill>
                <a:latin typeface="Arial" panose="020B0604020202020204" pitchFamily="34" charset="0"/>
              </a:rPr>
              <a:t>sinh được chọn 4 môn học bất kỳ trong 9 môn lựa chọn kể trên, để học. </a:t>
            </a:r>
          </a:p>
        </p:txBody>
      </p:sp>
    </p:spTree>
    <p:extLst>
      <p:ext uri="{BB962C8B-B14F-4D97-AF65-F5344CB8AC3E}">
        <p14:creationId xmlns:p14="http://schemas.microsoft.com/office/powerpoint/2010/main" val="19947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" y="857250"/>
            <a:ext cx="8886422" cy="50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1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VẤN ĐỀ PHÂN LUỒNG HỌC SINH SAU KHI TỐT NGHIỆP THCS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828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HSHS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1371600" cy="137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2667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THPT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3352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TCN, TCCN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50292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6096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6" grpId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VẤN ĐỀ PHÂN LUỒNG HỌC SINH SAU KHI TỐT NGHIỆP THCS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6002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THPT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do: 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HSHS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1371600" cy="137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2667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3352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4114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C.Theo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943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E.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029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6" grpId="0"/>
      <p:bldP spid="17" grpId="0"/>
      <p:bldP spid="18" grpId="0"/>
      <p:bldP spid="1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VẤN ĐỀ PHÂN LUỒNG HỌC SINH SAU KHI TỐT NGHIỆP THCS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6764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thcs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HSHS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1371600" cy="1371600"/>
          </a:xfrm>
          <a:prstGeom prst="rect">
            <a:avLst/>
          </a:prstGeom>
        </p:spPr>
      </p:pic>
      <p:pic>
        <p:nvPicPr>
          <p:cNvPr id="5" name="Picture 4" descr="HSHS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4800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990600" y="5943600"/>
            <a:ext cx="12954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57912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6" grpId="0"/>
      <p:bldP spid="8" grpId="0" animBg="1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VẤN ĐỀ PHÂN LUỒNG HỌC SINH SAU KHI TỐT NGHIỆP THCS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1600200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THCS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6600" y="2743200"/>
            <a:ext cx="3048000" cy="533400"/>
          </a:xfrm>
          <a:prstGeom prst="round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2938" y="4191000"/>
            <a:ext cx="1524000" cy="2362200"/>
          </a:xfrm>
          <a:prstGeom prst="round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THPT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4267200"/>
            <a:ext cx="2438400" cy="2362200"/>
          </a:xfrm>
          <a:prstGeom prst="round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TCCN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1800" y="4191000"/>
            <a:ext cx="2057400" cy="2362200"/>
          </a:xfrm>
          <a:prstGeom prst="round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8" idx="2"/>
          </p:cNvCxnSpPr>
          <p:nvPr/>
        </p:nvCxnSpPr>
        <p:spPr>
          <a:xfrm rot="5400000">
            <a:off x="4572000" y="3505200"/>
            <a:ext cx="457200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90650" y="3725863"/>
            <a:ext cx="2824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175544" y="3961606"/>
            <a:ext cx="457200" cy="15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267993" y="3961607"/>
            <a:ext cx="457200" cy="15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557294" y="3961606"/>
            <a:ext cx="457200" cy="15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25925" y="3725863"/>
            <a:ext cx="128587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11800" y="3725863"/>
            <a:ext cx="2286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THỰC TRẠNG PHÂN LUỒNG HỌC SINH SAU KHI TỐT NGHIỆP THCS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956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38200" y="2347912"/>
          <a:ext cx="7234238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1857375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7" grpId="0"/>
    </p:bldLst>
  </p:timing>
</p:sld>
</file>

<file path=ppt/theme/theme1.xml><?xml version="1.0" encoding="utf-8"?>
<a:theme xmlns:a="http://schemas.openxmlformats.org/drawingml/2006/main" name="cdb2004169gl">
  <a:themeElements>
    <a:clrScheme name="Office Theme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cdb2004169gl</Template>
  <TotalTime>6688</TotalTime>
  <Words>1723</Words>
  <Application>Microsoft Office PowerPoint</Application>
  <PresentationFormat>On-screen Show (4:3)</PresentationFormat>
  <Paragraphs>164</Paragraphs>
  <Slides>26</Slides>
  <Notes>22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Symbol</vt:lpstr>
      <vt:lpstr>Tahoma</vt:lpstr>
      <vt:lpstr>Times New Roman</vt:lpstr>
      <vt:lpstr>Trebuchet MS</vt:lpstr>
      <vt:lpstr>Wingdings</vt:lpstr>
      <vt:lpstr>Wingdings 3</vt:lpstr>
      <vt:lpstr>cdb2004169gl</vt:lpstr>
      <vt:lpstr>Facet</vt:lpstr>
      <vt:lpstr>1_Facet</vt:lpstr>
      <vt:lpstr>2_Facet</vt:lpstr>
      <vt:lpstr>3_Facet</vt:lpstr>
      <vt:lpstr>Image</vt:lpstr>
      <vt:lpstr>TIẾT 19,20: NGOẠI KHÓA </vt:lpstr>
      <vt:lpstr>I. THÔNG TIN Chương trình giáo dục phổ thông mới áp dụng trong năm 2022 – 2023   1. Chương trình có 8 môn học và hoạt động giáo dục bắt buộc gồm: Toán; Ngữ văn; Ngoại ngữ 1; Lịch sử; Giáo dục thể chất; Giáo dục Quốc phòng và An ninh; Hoạt động trải nghiệm, hướng nghiệp; Nội dung giáo dục của địa phương.  Lịch sử là môn học bắt buộc đối với tất cả học sinh THPT.</vt:lpstr>
      <vt:lpstr>PowerPoint Presentation</vt:lpstr>
      <vt:lpstr>PowerPoint Presentation</vt:lpstr>
      <vt:lpstr>1. VẤN ĐỀ PHÂN LUỒNG HỌC SINH SAU KHI TỐT NGHIỆP THCS</vt:lpstr>
      <vt:lpstr>1. VẤN ĐỀ PHÂN LUỒNG HỌC SINH SAU KHI TỐT NGHIỆP THCS</vt:lpstr>
      <vt:lpstr>1. VẤN ĐỀ PHÂN LUỒNG HỌC SINH SAU KHI TỐT NGHIỆP THCS</vt:lpstr>
      <vt:lpstr>1. VẤN ĐỀ PHÂN LUỒNG HỌC SINH SAU KHI TỐT NGHIỆP THCS</vt:lpstr>
      <vt:lpstr>2. THỰC TRẠNG PHÂN LUỒNG HỌC SINH SAU KHI TỐT NGHIỆP THCS</vt:lpstr>
      <vt:lpstr>2. THỰC TRẠNG PHÂN LUỒNG HỌC SINH SAU KHI TỐT NGHIỆP THCS</vt:lpstr>
      <vt:lpstr>2. THỰC TRẠNG PHÂN LUỒNG HỌC SINH SAU KHI TỐT NGHIỆP THCS</vt:lpstr>
      <vt:lpstr>2. THỰC TRẠNG PHÂN LUỒNG HỌC SINH SAU KHI TỐT NGHIỆP THCS</vt:lpstr>
      <vt:lpstr>2. THỰC TRẠNG PHÂN LUỒNG HỌC SINH SAU KHI TỐT NGHIỆP THCS</vt:lpstr>
      <vt:lpstr>2. THỰC TRẠNG PHÂN LUỒNG HỌC SINH SAU KHI TỐT NGHIỆP THCS</vt:lpstr>
      <vt:lpstr>3. CÁC HƯỚNG ĐI SAU KHI TỐT NGHIỆP TRUNG HỌC CƠ SỞ</vt:lpstr>
      <vt:lpstr>3. CÁC HƯỚNG ĐI SAU KHI TỐT NGHIỆP TRUNG HỌC CƠ SỞ</vt:lpstr>
      <vt:lpstr>3. CÁC HƯỚNG ĐI SAU KHI TỐT NGHIỆP TRUNG HỌC CƠ SỞ</vt:lpstr>
      <vt:lpstr>3. CÁC HƯỚNG ĐI SAU KHI TỐT NGHIỆP TRUNG HỌC CƠ SỞ</vt:lpstr>
      <vt:lpstr>3. CÁC HƯỚNG ĐI SAU KHI TỐT NGHIỆP TRUNG HỌC CƠ SỞ</vt:lpstr>
      <vt:lpstr>3. CÁC HƯỚNG ĐI SAU KHI TỐT NGHIỆP TRUNG HỌC CƠ SỞ</vt:lpstr>
      <vt:lpstr>4. CÁC GIẢI PHÁP PHÂN LUỒNG HỌC SINH SAU KHI TỐT NGHIỆP TRUNG HỌC CƠ SỞ</vt:lpstr>
      <vt:lpstr>4. CÁC GIẢI PHÁP PHÂN LUỒNG HỌC SINH SAU KHI TỐT NGHIỆP TRUNG HỌC CƠ SỞ</vt:lpstr>
      <vt:lpstr>4. CÁC GIẢI PHÁP PHÂN LUỒNG HỌC SINH SAU KHI TỐT NGHIỆP TRUNG HỌC CƠ SỞ</vt:lpstr>
      <vt:lpstr>4. CÁC GIẢI PHÁP PHÂN LUỒNG HỌC SINH SAU KHI TỐT NGHIỆP TRUNG HỌC CƠ SỞ</vt:lpstr>
      <vt:lpstr>HÀNH ĐỘNG CỦA EM</vt:lpstr>
      <vt:lpstr>BÀI THU HOẠCH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NGUYENAN</dc:creator>
  <cp:lastModifiedBy>AutoBVT</cp:lastModifiedBy>
  <cp:revision>184</cp:revision>
  <dcterms:created xsi:type="dcterms:W3CDTF">2011-11-22T09:12:26Z</dcterms:created>
  <dcterms:modified xsi:type="dcterms:W3CDTF">2023-01-26T11:13:03Z</dcterms:modified>
</cp:coreProperties>
</file>