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Lst>
  <p:notesMasterIdLst>
    <p:notesMasterId r:id="rId40"/>
  </p:notesMasterIdLst>
  <p:sldIdLst>
    <p:sldId id="485" r:id="rId2"/>
    <p:sldId id="394" r:id="rId3"/>
    <p:sldId id="318" r:id="rId4"/>
    <p:sldId id="487" r:id="rId5"/>
    <p:sldId id="486" r:id="rId6"/>
    <p:sldId id="488" r:id="rId7"/>
    <p:sldId id="403" r:id="rId8"/>
    <p:sldId id="416" r:id="rId9"/>
    <p:sldId id="493" r:id="rId10"/>
    <p:sldId id="483" r:id="rId11"/>
    <p:sldId id="490" r:id="rId12"/>
    <p:sldId id="407" r:id="rId13"/>
    <p:sldId id="492" r:id="rId14"/>
    <p:sldId id="491" r:id="rId15"/>
    <p:sldId id="350" r:id="rId16"/>
    <p:sldId id="358" r:id="rId17"/>
    <p:sldId id="290" r:id="rId18"/>
    <p:sldId id="257" r:id="rId19"/>
    <p:sldId id="352" r:id="rId20"/>
    <p:sldId id="366" r:id="rId21"/>
    <p:sldId id="409" r:id="rId22"/>
    <p:sldId id="301" r:id="rId23"/>
    <p:sldId id="432" r:id="rId24"/>
    <p:sldId id="475" r:id="rId25"/>
    <p:sldId id="430" r:id="rId26"/>
    <p:sldId id="477" r:id="rId27"/>
    <p:sldId id="387" r:id="rId28"/>
    <p:sldId id="414" r:id="rId29"/>
    <p:sldId id="425" r:id="rId30"/>
    <p:sldId id="334" r:id="rId31"/>
    <p:sldId id="335" r:id="rId32"/>
    <p:sldId id="336" r:id="rId33"/>
    <p:sldId id="337" r:id="rId34"/>
    <p:sldId id="291" r:id="rId35"/>
    <p:sldId id="292" r:id="rId36"/>
    <p:sldId id="294" r:id="rId37"/>
    <p:sldId id="421" r:id="rId38"/>
    <p:sldId id="42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476"/>
    <a:srgbClr val="FF9700"/>
    <a:srgbClr val="FF0000"/>
    <a:srgbClr val="FF3300"/>
    <a:srgbClr val="FCD8D9"/>
    <a:srgbClr val="FFCCFF"/>
    <a:srgbClr val="F6A0A2"/>
    <a:srgbClr val="F9BDBF"/>
    <a:srgbClr val="FF8265"/>
    <a:srgbClr val="E5C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756" y="78"/>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3DC15EC-FD80-4FCC-8C86-C8FDF2786ACA}"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2/6/2023</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060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912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txBox="1">
            <a:spLocks noGrp="1" noChangeArrowheads="1"/>
          </p:cNvSpPr>
          <p:nvPr>
            <p:ph type="sldNum" sz="quarter"/>
          </p:nvPr>
        </p:nvSpPr>
        <p:spPr>
          <a:noFill/>
        </p:spPr>
        <p:txBody>
          <a:bodyPr wrap="square" lIns="91440" tIns="45720" rIns="91440" bIns="45720" numCol="1" anchor="b" anchorCtr="0" compatLnSpc="1"/>
          <a:lstStyle/>
          <a:p>
            <a:pPr lvl="0" algn="r" eaLnBrk="1" hangingPunct="1">
              <a:buNone/>
            </a:pPr>
            <a:fld id="{9A0DB2DC-4C9A-4742-B13C-FB6460FD3503}" type="slidenum">
              <a:rPr lang="en-US" altLang="en-US" sz="1200" dirty="0"/>
              <a:t>29</a:t>
            </a:fld>
            <a:endParaRPr lang="en-US" altLang="en-US" sz="1200" dirty="0"/>
          </a:p>
        </p:txBody>
      </p:sp>
      <p:sp>
        <p:nvSpPr>
          <p:cNvPr id="69635" name="Rectangle 7"/>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en-US" sz="1200" dirty="0">
                <a:latin typeface="VNI-Cooper"/>
                <a:cs typeface="Arial" panose="020B0604020202020204" pitchFamily="34" charset="0"/>
              </a:rPr>
              <a:t>29</a:t>
            </a:fld>
            <a:endParaRPr lang="en-US" altLang="en-US" sz="1200" dirty="0">
              <a:latin typeface="VNI-Cooper"/>
              <a:ea typeface="Arial" panose="020B0604020202020204" pitchFamily="34" charset="0"/>
              <a:cs typeface="Arial" panose="020B0604020202020204" pitchFamily="34" charset="0"/>
            </a:endParaRPr>
          </a:p>
        </p:txBody>
      </p:sp>
      <p:sp>
        <p:nvSpPr>
          <p:cNvPr id="69636" name="Rectangle 2"/>
          <p:cNvSpPr>
            <a:spLocks noGrp="1" noRot="1" noChangeAspect="1" noTextEdit="1"/>
          </p:cNvSpPr>
          <p:nvPr>
            <p:ph type="sldImg"/>
          </p:nvPr>
        </p:nvSpPr>
        <p:spPr>
          <a:xfrm>
            <a:off x="381000" y="685800"/>
            <a:ext cx="6096000" cy="3429000"/>
          </a:xfrm>
          <a:ln>
            <a:solidFill>
              <a:srgbClr val="000000"/>
            </a:solidFill>
            <a:miter/>
          </a:ln>
        </p:spPr>
      </p:sp>
      <p:sp>
        <p:nvSpPr>
          <p:cNvPr id="69637" name="Rectangle 3"/>
          <p:cNvSpPr>
            <a:spLocks noGrp="1"/>
          </p:cNvSpPr>
          <p:nvPr>
            <p:ph type="body" idx="1"/>
          </p:nvPr>
        </p:nvSpPr>
        <p:spPr>
          <a:noFill/>
          <a:ln>
            <a:noFill/>
          </a:ln>
        </p:spPr>
        <p:txBody>
          <a:bodyPr wrap="square" lIns="91440" tIns="45720" rIns="91440" bIns="45720" anchor="t" anchorCtr="0"/>
          <a:lstStyle/>
          <a:p>
            <a:pPr lvl="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212943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89542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135494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0" y="0"/>
            <a:ext cx="12192000" cy="60960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Tiết 12 - B</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i 8:        </a:t>
            </a:r>
            <a:r>
              <a:rPr sz="2400" b="1" dirty="0">
                <a:solidFill>
                  <a:srgbClr val="D81A6B"/>
                </a:solidFill>
                <a:latin typeface="Times New Roman" panose="02020603050405020304" pitchFamily="18" charset="0"/>
                <a:cs typeface="Times New Roman" panose="02020603050405020304" pitchFamily="18" charset="0"/>
              </a:rPr>
              <a:t>NĂNG ĐỘNG, SÁNG TẠO ( tiết 2)</a:t>
            </a:r>
            <a:endParaRPr sz="2400" b="1" dirty="0">
              <a:solidFill>
                <a:srgbClr val="D81A6B"/>
              </a:solidFill>
              <a:latin typeface="Times New Roman" panose="02020603050405020304" pitchFamily="18" charset="0"/>
              <a:ea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7" name="Rectangle 7"/>
          <p:cNvSpPr/>
          <p:nvPr/>
        </p:nvSpPr>
        <p:spPr>
          <a:xfrm>
            <a:off x="0" y="0"/>
            <a:ext cx="12192000" cy="60960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Tiết 12 - B</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i 8:        </a:t>
            </a:r>
            <a:r>
              <a:rPr sz="2400" b="1" dirty="0">
                <a:solidFill>
                  <a:srgbClr val="D81A6B"/>
                </a:solidFill>
                <a:latin typeface="Times New Roman" panose="02020603050405020304" pitchFamily="18" charset="0"/>
                <a:cs typeface="Times New Roman" panose="02020603050405020304" pitchFamily="18" charset="0"/>
              </a:rPr>
              <a:t>NĂNG ĐỘNG, SÁNG TẠO ( tiết 2)</a:t>
            </a:r>
            <a:endParaRPr sz="2400" b="1" dirty="0">
              <a:solidFill>
                <a:srgbClr val="D81A6B"/>
              </a:solidFill>
              <a:latin typeface="Times New Roman" panose="02020603050405020304" pitchFamily="18" charset="0"/>
              <a:ea typeface="Times New Roman" panose="02020603050405020304" pitchFamily="18" charset="0"/>
            </a:endParaRPr>
          </a:p>
        </p:txBody>
      </p:sp>
      <p:sp>
        <p:nvSpPr>
          <p:cNvPr id="8" name="Date Placeholder 2"/>
          <p:cNvSpPr>
            <a:spLocks noGrp="1" noChangeArrowheads="1"/>
          </p:cNvSpPr>
          <p:nvPr>
            <p:ph type="dt" sz="half" idx="2"/>
          </p:nvPr>
        </p:nvSpPr>
        <p:spPr>
          <a:xfrm>
            <a:off x="609600" y="6245225"/>
            <a:ext cx="2844800" cy="476250"/>
          </a:xfrm>
          <a:prstGeom prst="rect">
            <a:avLst/>
          </a:prstGeom>
        </p:spPr>
        <p:txBody>
          <a:bodyPr vert="horz" lIns="91440" tIns="45720" rIns="91440" bIns="45720" rtlCol="0" anchor="ctr"/>
          <a:lstStyle>
            <a:lvl1pPr>
              <a:defRPr/>
            </a:lvl1pPr>
          </a:lstStyle>
          <a:p>
            <a:pPr>
              <a:defRPr/>
            </a:pPr>
            <a:endParaRPr lang="en-US"/>
          </a:p>
        </p:txBody>
      </p:sp>
      <p:sp>
        <p:nvSpPr>
          <p:cNvPr id="9" name="Footer Placeholder 3"/>
          <p:cNvSpPr>
            <a:spLocks noGrp="1" noChangeArrowheads="1"/>
          </p:cNvSpPr>
          <p:nvPr>
            <p:ph type="ftr" sz="quarter" idx="3"/>
          </p:nvPr>
        </p:nvSpPr>
        <p:spPr>
          <a:xfrm>
            <a:off x="4165600" y="6245225"/>
            <a:ext cx="3860800" cy="476250"/>
          </a:xfrm>
          <a:prstGeom prst="rect">
            <a:avLst/>
          </a:prstGeom>
        </p:spPr>
        <p:txBody>
          <a:bodyPr vert="horz" lIns="91440" tIns="45720" rIns="91440" bIns="45720" rtlCol="0" anchor="ctr"/>
          <a:lstStyle>
            <a:lvl1pPr>
              <a:defRPr/>
            </a:lvl1pPr>
          </a:lstStyle>
          <a:p>
            <a:pPr>
              <a:defRPr/>
            </a:pPr>
            <a:endParaRPr lang="en-US"/>
          </a:p>
        </p:txBody>
      </p:sp>
      <p:sp>
        <p:nvSpPr>
          <p:cNvPr id="10" name="Slide Number Placeholder 4"/>
          <p:cNvSpPr>
            <a:spLocks noGrp="1" noChangeArrowheads="1"/>
          </p:cNvSpPr>
          <p:nvPr>
            <p:ph type="sldNum" sz="quarter" idx="4"/>
          </p:nvPr>
        </p:nvSpPr>
        <p:spPr>
          <a:xfrm>
            <a:off x="8737600" y="6245225"/>
            <a:ext cx="2844800" cy="476250"/>
          </a:xfrm>
          <a:prstGeom prst="rect">
            <a:avLst/>
          </a:prstGeom>
        </p:spPr>
        <p:txBody>
          <a:bodyPr vert="horz" lIns="91440" tIns="45720" rIns="91440" bIns="45720" rtlCol="0" anchor="ctr"/>
          <a:lstStyle/>
          <a:p>
            <a:pPr algn="r" eaLnBrk="1" hangingPunct="1">
              <a:buNone/>
            </a:pPr>
            <a:fld id="{9A0DB2DC-4C9A-4742-B13C-FB6460FD3503}" type="slidenum">
              <a:rPr lang="en-US" altLang="en-US" dirty="0"/>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737470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993537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568631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503409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433236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85357542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620393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7BD92E5-D725-4285-BCBE-5E0E94DC8620}" type="datetimeFigureOut">
              <a:rPr lang="en-US" smtClean="0"/>
              <a:pPr>
                <a:defRPr/>
              </a:pPr>
              <a:t>2/6/2023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8480383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7BD92E5-D725-4285-BCBE-5E0E94DC8620}" type="datetimeFigureOut">
              <a:rPr lang="en-US" smtClean="0"/>
              <a:pPr>
                <a:defRPr/>
              </a:pPr>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buNone/>
            </a:pPr>
            <a:fld id="{9A0DB2DC-4C9A-4742-B13C-FB6460FD3503}" type="slidenum">
              <a:rPr lang="en-US" altLang="en-US" smtClean="0">
                <a:latin typeface="Calibri" panose="020F0502020204030204" pitchFamily="34" charset="0"/>
              </a:r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048146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1" r:id="rId12"/>
    <p:sldLayoutId id="2147483662"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domainpictures.net/en/view-image.php?image=13179&amp;picture=grass-and-the-sky-background"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Lai%20Nho%20Nguoi%20Yeu%20-%20Quang%20Lap%20(1).mp3"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6233AC-F671-700D-2490-D5392796713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5547"/>
          <a:stretch/>
        </p:blipFill>
        <p:spPr>
          <a:xfrm>
            <a:off x="-76200" y="34413"/>
            <a:ext cx="12192000" cy="6858000"/>
          </a:xfrm>
          <a:prstGeom prst="rect">
            <a:avLst/>
          </a:prstGeom>
        </p:spPr>
      </p:pic>
      <p:sp>
        <p:nvSpPr>
          <p:cNvPr id="5" name="Title 4"/>
          <p:cNvSpPr>
            <a:spLocks noGrp="1"/>
          </p:cNvSpPr>
          <p:nvPr>
            <p:ph type="title"/>
          </p:nvPr>
        </p:nvSpPr>
        <p:spPr>
          <a:xfrm>
            <a:off x="845820" y="838200"/>
            <a:ext cx="10347960" cy="2076450"/>
          </a:xfrm>
        </p:spPr>
        <p:txBody>
          <a:bodyPr>
            <a:normAutofit fontScale="90000"/>
          </a:bodyPr>
          <a:lstStyle/>
          <a:p>
            <a:pPr algn="ctr"/>
            <a:r>
              <a:rPr lang="en-US" b="1" i="1" noProof="0" dirty="0" smtClean="0">
                <a:ln w="11430"/>
                <a:solidFill>
                  <a:srgbClr val="0000FF"/>
                </a:solidFill>
                <a:effectLst/>
                <a:uLnTx/>
                <a:uFillTx/>
                <a:latin typeface="Times New Roman" panose="02020603050405020304" pitchFamily="18" charset="0"/>
                <a:ea typeface="+mn-ea"/>
                <a:cs typeface="Times New Roman" panose="02020603050405020304" pitchFamily="18" charset="0"/>
                <a:sym typeface="+mn-ea"/>
              </a:rPr>
              <a:t>TIẾT 21-22: </a:t>
            </a:r>
            <a:r>
              <a:rPr lang="en-US" b="1" i="1" noProof="0" dirty="0" err="1" smtClean="0">
                <a:ln w="11430"/>
                <a:solidFill>
                  <a:srgbClr val="0000FF"/>
                </a:solidFill>
                <a:effectLst/>
                <a:uLnTx/>
                <a:uFillTx/>
                <a:latin typeface="Times New Roman" panose="02020603050405020304" pitchFamily="18" charset="0"/>
                <a:ea typeface="+mn-ea"/>
                <a:cs typeface="Times New Roman" panose="02020603050405020304" pitchFamily="18" charset="0"/>
                <a:sym typeface="+mn-ea"/>
              </a:rPr>
              <a:t>Bài</a:t>
            </a:r>
            <a:r>
              <a:rPr lang="en-US" b="1" i="1" noProof="0" dirty="0" smtClean="0">
                <a:ln w="11430"/>
                <a:solidFill>
                  <a:srgbClr val="0000FF"/>
                </a:solidFill>
                <a:effectLst/>
                <a:uLnTx/>
                <a:uFillTx/>
                <a:latin typeface="Times New Roman" panose="02020603050405020304" pitchFamily="18" charset="0"/>
                <a:ea typeface="+mn-ea"/>
                <a:cs typeface="Times New Roman" panose="02020603050405020304" pitchFamily="18" charset="0"/>
                <a:sym typeface="+mn-ea"/>
              </a:rPr>
              <a:t> 12</a:t>
            </a:r>
            <a:br>
              <a:rPr lang="en-US" b="1" i="1" noProof="0" dirty="0" smtClean="0">
                <a:ln w="11430"/>
                <a:solidFill>
                  <a:srgbClr val="0000FF"/>
                </a:solidFill>
                <a:effectLst/>
                <a:uLnTx/>
                <a:uFillTx/>
                <a:latin typeface="Times New Roman" panose="02020603050405020304" pitchFamily="18" charset="0"/>
                <a:ea typeface="+mn-ea"/>
                <a:cs typeface="Times New Roman" panose="02020603050405020304" pitchFamily="18" charset="0"/>
                <a:sym typeface="+mn-ea"/>
              </a:rPr>
            </a:br>
            <a:r>
              <a:rPr lang="en-US" b="1" noProof="0" dirty="0">
                <a:ln w="11430"/>
                <a:solidFill>
                  <a:srgbClr val="FF0000"/>
                </a:solidFill>
                <a:effectLst/>
                <a:uLnTx/>
                <a:uFillTx/>
                <a:ea typeface="+mn-ea"/>
                <a:cs typeface="Times New Roman" panose="02020603050405020304" pitchFamily="18" charset="0"/>
                <a:sym typeface="+mn-ea"/>
              </a:rPr>
              <a:t/>
            </a:r>
            <a:br>
              <a:rPr lang="en-US" b="1" noProof="0" dirty="0">
                <a:ln w="11430"/>
                <a:solidFill>
                  <a:srgbClr val="FF0000"/>
                </a:solidFill>
                <a:effectLst/>
                <a:uLnTx/>
                <a:uFillTx/>
                <a:ea typeface="+mn-ea"/>
                <a:cs typeface="Times New Roman" panose="02020603050405020304" pitchFamily="18" charset="0"/>
                <a:sym typeface="+mn-ea"/>
              </a:rPr>
            </a:br>
            <a:r>
              <a:rPr lang="en-US" b="1" noProof="0" dirty="0">
                <a:ln w="11430"/>
                <a:solidFill>
                  <a:srgbClr val="FF0000"/>
                </a:solidFill>
                <a:effectLst/>
                <a:uLnTx/>
                <a:uFillTx/>
                <a:latin typeface="Times New Roman" panose="02020603050405020304" pitchFamily="18" charset="0"/>
                <a:ea typeface="+mn-ea"/>
                <a:cs typeface="Times New Roman" panose="02020603050405020304" pitchFamily="18" charset="0"/>
                <a:sym typeface="+mn-ea"/>
              </a:rPr>
              <a:t>QUYỀN VÀ NGHĨA VỤ </a:t>
            </a:r>
            <a:br>
              <a:rPr lang="en-US" b="1" noProof="0" dirty="0">
                <a:ln w="11430"/>
                <a:solidFill>
                  <a:srgbClr val="FF0000"/>
                </a:solidFill>
                <a:effectLst/>
                <a:uLnTx/>
                <a:uFillTx/>
                <a:latin typeface="Times New Roman" panose="02020603050405020304" pitchFamily="18" charset="0"/>
                <a:ea typeface="+mn-ea"/>
                <a:cs typeface="Times New Roman" panose="02020603050405020304" pitchFamily="18" charset="0"/>
                <a:sym typeface="+mn-ea"/>
              </a:rPr>
            </a:br>
            <a:r>
              <a:rPr lang="en-US" b="1" noProof="0" dirty="0">
                <a:ln w="11430"/>
                <a:solidFill>
                  <a:srgbClr val="FF0000"/>
                </a:solidFill>
                <a:effectLst/>
                <a:uLnTx/>
                <a:uFillTx/>
                <a:latin typeface="Times New Roman" panose="02020603050405020304" pitchFamily="18" charset="0"/>
                <a:ea typeface="+mn-ea"/>
                <a:cs typeface="Times New Roman" panose="02020603050405020304" pitchFamily="18" charset="0"/>
                <a:sym typeface="+mn-ea"/>
              </a:rPr>
              <a:t>CỦA CÔNG DÂN TRONG HÔN NHÂN</a:t>
            </a:r>
            <a:r>
              <a:rPr lang="en-US" b="1" dirty="0">
                <a:ln w="11430"/>
                <a:solidFill>
                  <a:srgbClr val="FF0000"/>
                </a:solidFill>
                <a:latin typeface="Times New Roman" panose="02020603050405020304" pitchFamily="18" charset="0"/>
                <a:ea typeface="+mn-ea"/>
                <a:cs typeface="Times New Roman" panose="02020603050405020304" pitchFamily="18" charset="0"/>
              </a:rPr>
              <a:t/>
            </a:r>
            <a:br>
              <a:rPr lang="en-US" b="1" dirty="0">
                <a:ln w="11430"/>
                <a:solidFill>
                  <a:srgbClr val="FF0000"/>
                </a:solidFill>
                <a:latin typeface="Times New Roman" panose="02020603050405020304" pitchFamily="18" charset="0"/>
                <a:ea typeface="+mn-ea"/>
                <a:cs typeface="Times New Roman" panose="02020603050405020304" pitchFamily="18" charset="0"/>
              </a:rPr>
            </a:br>
            <a:endParaRPr lang="en-US" b="1" dirty="0">
              <a:ln w="11430"/>
              <a:solidFill>
                <a:srgbClr val="FF0000"/>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5"/>
            <a:ext cx="7886700" cy="322580"/>
          </a:xfrm>
        </p:spPr>
        <p:txBody>
          <a:bodyPr>
            <a:normAutofit fontScale="90000"/>
          </a:bodyPr>
          <a:lstStyle/>
          <a:p>
            <a:endParaRPr lang="en-US"/>
          </a:p>
        </p:txBody>
      </p:sp>
      <p:sp>
        <p:nvSpPr>
          <p:cNvPr id="3" name="Content Placeholder 2"/>
          <p:cNvSpPr>
            <a:spLocks noGrp="1"/>
          </p:cNvSpPr>
          <p:nvPr>
            <p:ph idx="1"/>
          </p:nvPr>
        </p:nvSpPr>
        <p:spPr>
          <a:xfrm>
            <a:off x="533400" y="990600"/>
            <a:ext cx="9201150" cy="5264785"/>
          </a:xfrm>
        </p:spPr>
        <p:txBody>
          <a:bodyPr>
            <a:normAutofit fontScale="92500"/>
          </a:bodyPr>
          <a:lstStyle/>
          <a:p>
            <a:pPr marL="0" indent="0">
              <a:lnSpc>
                <a:spcPct val="120000"/>
              </a:lnSpc>
              <a:buNone/>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2014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"1. Nam,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a) Nam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20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18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 b, 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a:t>
            </a:r>
          </a:p>
          <a:p>
            <a:pPr marL="0" indent="0">
              <a:lnSpc>
                <a:spcPct val="120000"/>
              </a:lnSpc>
              <a:buNone/>
            </a:pP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iterate type="lt">
                                    <p:tmPct val="0"/>
                                  </p:iterate>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8" presetClass="emph" presetSubtype="0" fill="hold" nodeType="clickEffect">
                                  <p:stCondLst>
                                    <p:cond delay="0"/>
                                  </p:stCondLst>
                                  <p:iterate type="lt">
                                    <p:tmPct val="4000"/>
                                  </p:iterate>
                                  <p:childTnLst>
                                    <p:set>
                                      <p:cBhvr override="childStyle">
                                        <p:cTn id="62"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EDB3B0-2877-B30A-11E6-9CD4781714B9}"/>
              </a:ext>
            </a:extLst>
          </p:cNvPr>
          <p:cNvSpPr/>
          <p:nvPr/>
        </p:nvSpPr>
        <p:spPr>
          <a:xfrm>
            <a:off x="276470" y="286472"/>
            <a:ext cx="11101116" cy="2062103"/>
          </a:xfrm>
          <a:prstGeom prst="rect">
            <a:avLst/>
          </a:prstGeom>
          <a:noFill/>
        </p:spPr>
        <p:txBody>
          <a:bodyPr wrap="none" lIns="91440" tIns="45720" rIns="91440" bIns="45720">
            <a:spAutoFit/>
          </a:bodyPr>
          <a:lstStyle/>
          <a:p>
            <a:pPr algn="ctr"/>
            <a:r>
              <a:rPr lang="vi-VN" sz="3200" b="1" cap="none" spc="0" dirty="0">
                <a:ln w="22225">
                  <a:solidFill>
                    <a:schemeClr val="accent2"/>
                  </a:solidFill>
                  <a:prstDash val="solid"/>
                </a:ln>
                <a:solidFill>
                  <a:schemeClr val="accent2">
                    <a:lumMod val="40000"/>
                    <a:lumOff val="60000"/>
                  </a:schemeClr>
                </a:solidFill>
                <a:effectLst/>
              </a:rPr>
              <a:t>Kết hôn đồng giới:</a:t>
            </a:r>
          </a:p>
          <a:p>
            <a:pPr algn="ctr"/>
            <a:r>
              <a:rPr lang="vi-VN" sz="3200" b="1" dirty="0">
                <a:ln w="22225">
                  <a:solidFill>
                    <a:schemeClr val="accent2"/>
                  </a:solidFill>
                  <a:prstDash val="solid"/>
                </a:ln>
                <a:solidFill>
                  <a:schemeClr val="accent2">
                    <a:lumMod val="40000"/>
                    <a:lumOff val="60000"/>
                  </a:schemeClr>
                </a:solidFill>
              </a:rPr>
              <a:t>Hiện nay, xã hội ngày càng được phát triển</a:t>
            </a:r>
          </a:p>
          <a:p>
            <a:pPr algn="ctr"/>
            <a:r>
              <a:rPr lang="vi-VN" sz="3200" b="1" cap="none" spc="0" dirty="0">
                <a:ln w="22225">
                  <a:solidFill>
                    <a:schemeClr val="accent2"/>
                  </a:solidFill>
                  <a:prstDash val="solid"/>
                </a:ln>
                <a:solidFill>
                  <a:schemeClr val="accent2">
                    <a:lumMod val="40000"/>
                    <a:lumOff val="60000"/>
                  </a:schemeClr>
                </a:solidFill>
                <a:effectLst/>
              </a:rPr>
              <a:t>Kèm đó là những quan niệm dần được xóa bỏ </a:t>
            </a:r>
          </a:p>
          <a:p>
            <a:pPr algn="ctr"/>
            <a:r>
              <a:rPr lang="vi-VN" sz="3200" b="1" dirty="0">
                <a:ln w="22225">
                  <a:solidFill>
                    <a:schemeClr val="accent2"/>
                  </a:solidFill>
                  <a:prstDash val="solid"/>
                </a:ln>
                <a:solidFill>
                  <a:schemeClr val="accent2">
                    <a:lumMod val="40000"/>
                    <a:lumOff val="60000"/>
                  </a:schemeClr>
                </a:solidFill>
              </a:rPr>
              <a:t>Chính vì vậy xã hội đang chấp nhận việc yêu cùng giới !</a:t>
            </a:r>
            <a:endParaRPr lang="en-US" sz="3200" b="1" cap="none" spc="0" dirty="0">
              <a:ln w="22225">
                <a:solidFill>
                  <a:schemeClr val="accent2"/>
                </a:solidFill>
                <a:prstDash val="solid"/>
              </a:ln>
              <a:solidFill>
                <a:schemeClr val="accent2">
                  <a:lumMod val="40000"/>
                  <a:lumOff val="60000"/>
                </a:schemeClr>
              </a:solidFill>
              <a:effectLst/>
            </a:endParaRPr>
          </a:p>
        </p:txBody>
      </p:sp>
      <p:pic>
        <p:nvPicPr>
          <p:cNvPr id="8" name="Picture 7">
            <a:extLst>
              <a:ext uri="{FF2B5EF4-FFF2-40B4-BE49-F238E27FC236}">
                <a16:creationId xmlns:a16="http://schemas.microsoft.com/office/drawing/2014/main" id="{940A6F43-0EC2-1704-D8B1-5658C50FD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02" y="3448671"/>
            <a:ext cx="3122857" cy="3122857"/>
          </a:xfrm>
          <a:prstGeom prst="rect">
            <a:avLst/>
          </a:prstGeom>
        </p:spPr>
      </p:pic>
      <p:pic>
        <p:nvPicPr>
          <p:cNvPr id="10" name="Picture 9">
            <a:extLst>
              <a:ext uri="{FF2B5EF4-FFF2-40B4-BE49-F238E27FC236}">
                <a16:creationId xmlns:a16="http://schemas.microsoft.com/office/drawing/2014/main" id="{BE570702-AC57-698E-62A8-CD9F72E5C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429000"/>
            <a:ext cx="3759200" cy="3100840"/>
          </a:xfrm>
          <a:prstGeom prst="rect">
            <a:avLst/>
          </a:prstGeom>
        </p:spPr>
      </p:pic>
      <p:pic>
        <p:nvPicPr>
          <p:cNvPr id="12" name="Picture 11">
            <a:extLst>
              <a:ext uri="{FF2B5EF4-FFF2-40B4-BE49-F238E27FC236}">
                <a16:creationId xmlns:a16="http://schemas.microsoft.com/office/drawing/2014/main" id="{A5581CD7-06DD-F687-5D6B-C11E08F1B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3448670"/>
            <a:ext cx="4306724" cy="3100841"/>
          </a:xfrm>
          <a:prstGeom prst="rect">
            <a:avLst/>
          </a:prstGeom>
        </p:spPr>
      </p:pic>
    </p:spTree>
    <p:extLst>
      <p:ext uri="{BB962C8B-B14F-4D97-AF65-F5344CB8AC3E}">
        <p14:creationId xmlns:p14="http://schemas.microsoft.com/office/powerpoint/2010/main" val="21786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D8D9"/>
            </a:gs>
            <a:gs pos="100000">
              <a:srgbClr val="F6A0A2"/>
            </a:gs>
          </a:gsLst>
          <a:lin ang="5400000" scaled="1"/>
        </a:gradFill>
        <a:effectLst/>
      </p:bgPr>
    </p:bg>
    <p:spTree>
      <p:nvGrpSpPr>
        <p:cNvPr id="1" name=""/>
        <p:cNvGrpSpPr/>
        <p:nvPr/>
      </p:nvGrpSpPr>
      <p:grpSpPr>
        <a:xfrm>
          <a:off x="0" y="0"/>
          <a:ext cx="0" cy="0"/>
          <a:chOff x="0" y="0"/>
          <a:chExt cx="0" cy="0"/>
        </a:xfrm>
      </p:grpSpPr>
      <p:sp>
        <p:nvSpPr>
          <p:cNvPr id="23" name="TextBox 22"/>
          <p:cNvSpPr txBox="1"/>
          <p:nvPr/>
        </p:nvSpPr>
        <p:spPr>
          <a:xfrm>
            <a:off x="0" y="228600"/>
            <a:ext cx="8458200" cy="4278094"/>
          </a:xfrm>
          <a:prstGeom prst="rect">
            <a:avLst/>
          </a:prstGeom>
          <a:noFill/>
          <a:ln w="9525">
            <a:noFill/>
          </a:ln>
        </p:spPr>
        <p:txBody>
          <a:bodyPr>
            <a:spAutoFit/>
          </a:bodyPr>
          <a:lstStyle/>
          <a:p>
            <a:pPr algn="just" eaLnBrk="1" hangingPunct="1"/>
            <a:r>
              <a:rPr lang="en-US" altLang="en-US" sz="2800" b="1" dirty="0">
                <a:solidFill>
                  <a:srgbClr val="FF3300"/>
                </a:solidFill>
                <a:latin typeface="Times New Roman" panose="02020603050405020304" pitchFamily="18" charset="0"/>
                <a:cs typeface="Times New Roman" panose="02020603050405020304" pitchFamily="18" charset="0"/>
              </a:rPr>
              <a:t>H: Vì sao nói tình yêu chân chính l</a:t>
            </a:r>
            <a:r>
              <a:rPr lang="en-US" altLang="en-US" sz="2800" b="1" dirty="0">
                <a:solidFill>
                  <a:srgbClr val="FF3300"/>
                </a:solidFill>
                <a:latin typeface="Times New Roman" panose="02020603050405020304" pitchFamily="18" charset="0"/>
                <a:ea typeface="Times New Roman" panose="02020603050405020304" pitchFamily="18" charset="0"/>
              </a:rPr>
              <a:t>à</a:t>
            </a:r>
            <a:r>
              <a:rPr lang="en-US" altLang="en-US" sz="2800" b="1" dirty="0">
                <a:solidFill>
                  <a:srgbClr val="FF3300"/>
                </a:solidFill>
                <a:latin typeface="Times New Roman" panose="02020603050405020304" pitchFamily="18" charset="0"/>
                <a:cs typeface="Times New Roman" panose="02020603050405020304" pitchFamily="18" charset="0"/>
              </a:rPr>
              <a:t> cơ sở của hôn nhân v</a:t>
            </a:r>
            <a:r>
              <a:rPr lang="en-US" altLang="en-US" sz="2800" b="1" dirty="0">
                <a:solidFill>
                  <a:srgbClr val="FF3300"/>
                </a:solidFill>
                <a:latin typeface="Times New Roman" panose="02020603050405020304" pitchFamily="18" charset="0"/>
                <a:ea typeface="Times New Roman" panose="02020603050405020304" pitchFamily="18" charset="0"/>
              </a:rPr>
              <a:t>à</a:t>
            </a:r>
            <a:r>
              <a:rPr lang="en-US" altLang="en-US" sz="2800" b="1" dirty="0">
                <a:solidFill>
                  <a:srgbClr val="FF3300"/>
                </a:solidFill>
                <a:latin typeface="Times New Roman" panose="02020603050405020304" pitchFamily="18" charset="0"/>
                <a:cs typeface="Times New Roman" panose="02020603050405020304" pitchFamily="18" charset="0"/>
              </a:rPr>
              <a:t> gia đình hạnh phúc?</a:t>
            </a:r>
          </a:p>
          <a:p>
            <a:pPr algn="just" eaLnBrk="1" hangingPunct="1"/>
            <a:r>
              <a:rPr lang="en-US" altLang="en-US" sz="2400" i="1" dirty="0">
                <a:latin typeface="Times New Roman" panose="02020603050405020304" pitchFamily="18" charset="0"/>
                <a:cs typeface="Times New Roman" panose="02020603050405020304" pitchFamily="18" charset="0"/>
              </a:rPr>
              <a:t>-Tình yêu chân chính là xuất phát từ sự đồng cảm, sự yêu  thương  chân  thành và mong muốn sống với nhau trọn  đời.  Do  đó  khi chung sống với nhau hai bên sẽ hòa hợp với nhau hơn.</a:t>
            </a:r>
          </a:p>
          <a:p>
            <a:pPr algn="just" eaLnBrk="1" hangingPunct="1"/>
            <a:r>
              <a:rPr lang="en-US" altLang="en-US" sz="2400" i="1" dirty="0">
                <a:latin typeface="Times New Roman" panose="02020603050405020304" pitchFamily="18" charset="0"/>
                <a:cs typeface="Times New Roman" panose="02020603050405020304" pitchFamily="18" charset="0"/>
              </a:rPr>
              <a:t>-Vì tình yêu không lành mạnh là thứ tình cảm không bền vững, vụ lợi (tham giàu, tham địa vị, sắc đẹp...), thiếu trách nhiệm trong tình yêu.</a:t>
            </a:r>
          </a:p>
          <a:p>
            <a:pPr algn="just" eaLnBrk="1" hangingPunct="1"/>
            <a:r>
              <a:rPr lang="en-US" altLang="en-US" sz="2400" i="1" dirty="0">
                <a:latin typeface="Times New Roman" panose="02020603050405020304" pitchFamily="18" charset="0"/>
                <a:cs typeface="Times New Roman" panose="02020603050405020304" pitchFamily="18" charset="0"/>
              </a:rPr>
              <a:t>-Hôn nhân không dựa trên cơ sở tình yêu chân chính, như vì tiền, vì danh vọng, bị ép buộc... sẽ dẫn đến gia đình bất hạnh.</a:t>
            </a:r>
          </a:p>
          <a:p>
            <a:pPr algn="just" eaLnBrk="1" hangingPunct="1"/>
            <a:endPar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0FEF494-7F64-6565-A5B6-F69E69113587}"/>
              </a:ext>
            </a:extLst>
          </p:cNvPr>
          <p:cNvPicPr>
            <a:picLocks noChangeAspect="1"/>
          </p:cNvPicPr>
          <p:nvPr/>
        </p:nvPicPr>
        <p:blipFill>
          <a:blip r:embed="rId2"/>
          <a:stretch>
            <a:fillRect/>
          </a:stretch>
        </p:blipFill>
        <p:spPr>
          <a:xfrm>
            <a:off x="7685314" y="3733801"/>
            <a:ext cx="44958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75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75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75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75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TextBox 3"/>
          <p:cNvSpPr txBox="1"/>
          <p:nvPr/>
        </p:nvSpPr>
        <p:spPr>
          <a:xfrm>
            <a:off x="212725" y="602960"/>
            <a:ext cx="3124200" cy="461963"/>
          </a:xfrm>
          <a:prstGeom prst="rect">
            <a:avLst/>
          </a:prstGeom>
          <a:noFill/>
          <a:ln w="9525">
            <a:noFill/>
          </a:ln>
        </p:spPr>
        <p:txBody>
          <a:bodyPr>
            <a:sp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ĐẶT VẤN ĐỀ</a:t>
            </a:r>
            <a:endPar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9FC269-88BE-F3C8-24C8-8EF71DD91D85}"/>
              </a:ext>
            </a:extLst>
          </p:cNvPr>
          <p:cNvSpPr txBox="1"/>
          <p:nvPr/>
        </p:nvSpPr>
        <p:spPr>
          <a:xfrm>
            <a:off x="1" y="12500"/>
            <a:ext cx="12192000" cy="523220"/>
          </a:xfrm>
          <a:prstGeom prst="rect">
            <a:avLst/>
          </a:prstGeom>
          <a:solidFill>
            <a:srgbClr val="FFFFB3"/>
          </a:solidFill>
        </p:spPr>
        <p:txBody>
          <a:bodyPr wrap="square">
            <a:spAutoFit/>
          </a:bodyPr>
          <a:lstStyle/>
          <a:p>
            <a:pPr algn="ctr"/>
            <a:r>
              <a:rPr lang="vi-VN" sz="2800" b="1" dirty="0">
                <a:solidFill>
                  <a:srgbClr val="FF0000"/>
                </a:solidFill>
              </a:rPr>
              <a:t>Bài 12:  QUYỀN VÀ NGHĨA VỤ CỦA CÔNG DÂN TRONG HÔN NHÂN </a:t>
            </a:r>
            <a:endParaRPr lang="en-US" sz="2800" b="1" dirty="0">
              <a:solidFill>
                <a:srgbClr val="FF0000"/>
              </a:solidFill>
            </a:endParaRPr>
          </a:p>
        </p:txBody>
      </p:sp>
      <p:sp>
        <p:nvSpPr>
          <p:cNvPr id="2" name="TextBox 1">
            <a:extLst>
              <a:ext uri="{FF2B5EF4-FFF2-40B4-BE49-F238E27FC236}">
                <a16:creationId xmlns:a16="http://schemas.microsoft.com/office/drawing/2014/main" id="{1BA7F3EF-A99A-9158-A819-FC490CC9DECF}"/>
              </a:ext>
            </a:extLst>
          </p:cNvPr>
          <p:cNvSpPr txBox="1"/>
          <p:nvPr/>
        </p:nvSpPr>
        <p:spPr>
          <a:xfrm>
            <a:off x="212725" y="1132163"/>
            <a:ext cx="8458200" cy="830263"/>
          </a:xfrm>
          <a:prstGeom prst="rect">
            <a:avLst/>
          </a:prstGeom>
          <a:noFill/>
          <a:ln w="9525">
            <a:noFill/>
          </a:ln>
        </p:spPr>
        <p:txBody>
          <a:bodyPr>
            <a:spAutoFit/>
          </a:bodyPr>
          <a:lstStyle/>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II.NỘI DUNG BÀI HỌC</a:t>
            </a:r>
          </a:p>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1. Khái niệm về hôn nhân</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83210EF-4731-018C-4F78-D1DC70022C2E}"/>
              </a:ext>
            </a:extLst>
          </p:cNvPr>
          <p:cNvSpPr txBox="1"/>
          <p:nvPr/>
        </p:nvSpPr>
        <p:spPr>
          <a:xfrm>
            <a:off x="212725" y="1962426"/>
            <a:ext cx="8475662" cy="829945"/>
          </a:xfrm>
          <a:prstGeom prst="rect">
            <a:avLst/>
          </a:prstGeom>
          <a:noFill/>
          <a:ln w="9525">
            <a:noFill/>
          </a:ln>
        </p:spPr>
        <p:txBody>
          <a:bodyPr>
            <a:sp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2. Những quy định của pháp luật nước ta về hôn nhân.</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a. Những nguyên tắc cơ bản của chế độ hôn nhân ở Việt Nam.</a:t>
            </a:r>
            <a:endPar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13" descr="http://luatbachduong.vn/wp-content/uploads/2015/08/GiayKetHon-waphack.png">
            <a:extLst>
              <a:ext uri="{FF2B5EF4-FFF2-40B4-BE49-F238E27FC236}">
                <a16:creationId xmlns:a16="http://schemas.microsoft.com/office/drawing/2014/main" id="{DED60785-AA15-1801-44B7-3F5BB1909432}"/>
              </a:ext>
            </a:extLst>
          </p:cNvPr>
          <p:cNvPicPr>
            <a:picLocks noChangeAspect="1"/>
          </p:cNvPicPr>
          <p:nvPr/>
        </p:nvPicPr>
        <p:blipFill>
          <a:blip r:embed="rId3"/>
          <a:stretch>
            <a:fillRect/>
          </a:stretch>
        </p:blipFill>
        <p:spPr>
          <a:xfrm>
            <a:off x="4837028" y="3355135"/>
            <a:ext cx="3833897" cy="3461464"/>
          </a:xfrm>
          <a:prstGeom prst="rect">
            <a:avLst/>
          </a:prstGeom>
          <a:noFill/>
          <a:ln w="9525">
            <a:noFill/>
          </a:ln>
        </p:spPr>
      </p:pic>
      <p:pic>
        <p:nvPicPr>
          <p:cNvPr id="6" name="Picture 7" descr="http://luatviet.net.vn/Images/Dang%20ky%20ket%20hon%20voi%20nguoi%20nuoc%20ngoai.jpg">
            <a:extLst>
              <a:ext uri="{FF2B5EF4-FFF2-40B4-BE49-F238E27FC236}">
                <a16:creationId xmlns:a16="http://schemas.microsoft.com/office/drawing/2014/main" id="{FDD3A766-F566-CE86-201F-710CF950F76D}"/>
              </a:ext>
            </a:extLst>
          </p:cNvPr>
          <p:cNvPicPr>
            <a:picLocks noChangeAspect="1"/>
          </p:cNvPicPr>
          <p:nvPr/>
        </p:nvPicPr>
        <p:blipFill>
          <a:blip r:embed="rId4"/>
          <a:stretch>
            <a:fillRect/>
          </a:stretch>
        </p:blipFill>
        <p:spPr>
          <a:xfrm>
            <a:off x="616659" y="3355135"/>
            <a:ext cx="3833897" cy="3429000"/>
          </a:xfrm>
          <a:prstGeom prst="rect">
            <a:avLst/>
          </a:prstGeom>
          <a:noFill/>
          <a:ln w="9525">
            <a:noFill/>
          </a:ln>
        </p:spPr>
      </p:pic>
    </p:spTree>
    <p:extLst>
      <p:ext uri="{BB962C8B-B14F-4D97-AF65-F5344CB8AC3E}">
        <p14:creationId xmlns:p14="http://schemas.microsoft.com/office/powerpoint/2010/main" val="2045816795"/>
      </p:ext>
    </p:extLst>
  </p:cSld>
  <p:clrMapOvr>
    <a:masterClrMapping/>
  </p:clrMapOvr>
  <p:transition spd="slow">
    <p:cover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8283-4999-04E2-723E-A1788F35C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ED7FAD-289E-C900-0604-D163F8E11B2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59655CB-E979-A96B-F4ED-11742158A4C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3324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Table 21505"/>
          <p:cNvGraphicFramePr/>
          <p:nvPr/>
        </p:nvGraphicFramePr>
        <p:xfrm>
          <a:off x="2438401" y="2220913"/>
          <a:ext cx="6530975" cy="3784600"/>
        </p:xfrm>
        <a:graphic>
          <a:graphicData uri="http://schemas.openxmlformats.org/drawingml/2006/table">
            <a:tbl>
              <a:tblPr/>
              <a:tblGrid>
                <a:gridCol w="3178175">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7508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en-US" altLang="en-US" sz="2000" b="1" dirty="0">
                          <a:solidFill>
                            <a:schemeClr val="tx1"/>
                          </a:solidFill>
                          <a:latin typeface="Times New Roman" panose="02020603050405020304" pitchFamily="18" charset="0"/>
                          <a:cs typeface="Times New Roman" panose="02020603050405020304" pitchFamily="18" charset="0"/>
                        </a:rPr>
                        <a:t>Trong xã hội phong kiến</a:t>
                      </a:r>
                    </a:p>
                    <a:p>
                      <a:pPr lvl="0" eaLnBrk="1" hangingPunct="1">
                        <a:buNone/>
                      </a:pP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70AD47"/>
                      </a:solidFill>
                      <a:prstDash val="solid"/>
                      <a:headEnd type="none" w="med" len="med"/>
                      <a:tailEnd type="none" w="med" len="med"/>
                    </a:lnL>
                    <a:lnR w="12700" cap="flat" cmpd="sng">
                      <a:solidFill>
                        <a:srgbClr val="70AD47"/>
                      </a:solidFill>
                      <a:prstDash val="solid"/>
                      <a:headEnd type="none" w="med" len="med"/>
                      <a:tailEnd type="none" w="med" len="med"/>
                    </a:lnR>
                    <a:lnT w="12700" cap="flat" cmpd="sng">
                      <a:solidFill>
                        <a:srgbClr val="70AD47"/>
                      </a:solidFill>
                      <a:prstDash val="solid"/>
                      <a:headEnd type="none" w="med" len="med"/>
                      <a:tailEnd type="none" w="med" len="med"/>
                    </a:lnT>
                    <a:lnB w="12700" cap="flat" cmpd="sng">
                      <a:solidFill>
                        <a:srgbClr val="70AD47"/>
                      </a:solidFill>
                      <a:prstDash val="solid"/>
                      <a:headEnd type="none" w="med" len="med"/>
                      <a:tailEnd type="none" w="med" len="med"/>
                    </a:lnB>
                    <a:lnTlToBr>
                      <a:noFill/>
                    </a:lnTlToBr>
                    <a:lnBlToTr>
                      <a:noFill/>
                    </a:lnBlToTr>
                    <a:solidFill>
                      <a:srgbClr val="EBF1E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en-US" altLang="en-US" sz="2000" b="1" dirty="0">
                          <a:solidFill>
                            <a:schemeClr val="tx1"/>
                          </a:solidFill>
                          <a:latin typeface="Times New Roman" panose="02020603050405020304" pitchFamily="18" charset="0"/>
                          <a:cs typeface="Times New Roman" panose="02020603050405020304" pitchFamily="18" charset="0"/>
                        </a:rPr>
                        <a:t>Trong xã hội ng</a:t>
                      </a:r>
                      <a:r>
                        <a:rPr lang="en-US" altLang="en-US" sz="2000" b="1" dirty="0">
                          <a:solidFill>
                            <a:schemeClr val="tx1"/>
                          </a:solidFill>
                          <a:latin typeface="Times New Roman" panose="02020603050405020304" pitchFamily="18" charset="0"/>
                          <a:ea typeface="Times New Roman" panose="02020603050405020304" pitchFamily="18" charset="0"/>
                        </a:rPr>
                        <a:t>à</a:t>
                      </a:r>
                      <a:r>
                        <a:rPr lang="en-US" altLang="en-US" sz="2000" b="1" dirty="0">
                          <a:solidFill>
                            <a:schemeClr val="tx1"/>
                          </a:solidFill>
                          <a:latin typeface="Times New Roman" panose="02020603050405020304" pitchFamily="18" charset="0"/>
                          <a:cs typeface="Times New Roman" panose="02020603050405020304" pitchFamily="18" charset="0"/>
                        </a:rPr>
                        <a:t>y nay</a:t>
                      </a:r>
                    </a:p>
                    <a:p>
                      <a:pPr lvl="0" eaLnBrk="1" hangingPunct="1">
                        <a:buNone/>
                      </a:pPr>
                      <a:endParaRPr lang="en-US" altLang="en-US" sz="2000" b="1"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70AD47"/>
                      </a:solidFill>
                      <a:prstDash val="solid"/>
                      <a:headEnd type="none" w="med" len="med"/>
                      <a:tailEnd type="none" w="med" len="med"/>
                    </a:lnL>
                    <a:lnR w="12700" cap="flat" cmpd="sng">
                      <a:solidFill>
                        <a:srgbClr val="70AD47"/>
                      </a:solidFill>
                      <a:prstDash val="solid"/>
                      <a:headEnd type="none" w="med" len="med"/>
                      <a:tailEnd type="none" w="med" len="med"/>
                    </a:lnR>
                    <a:lnT w="12700" cap="flat" cmpd="sng">
                      <a:solidFill>
                        <a:srgbClr val="70AD47"/>
                      </a:solidFill>
                      <a:prstDash val="solid"/>
                      <a:headEnd type="none" w="med" len="med"/>
                      <a:tailEnd type="none" w="med" len="med"/>
                    </a:lnT>
                    <a:lnB w="12700" cap="flat" cmpd="sng">
                      <a:solidFill>
                        <a:srgbClr val="70AD47"/>
                      </a:solidFill>
                      <a:prstDash val="soli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val="10000"/>
                  </a:ext>
                </a:extLst>
              </a:tr>
              <a:tr h="30337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p>
                      <a:pPr lvl="0" defTabSz="685800" eaLnBrk="1" hangingPunct="1">
                        <a:buNone/>
                      </a:pPr>
                      <a:endParaRPr lang="en-US" altLang="en-US" dirty="0">
                        <a:solidFill>
                          <a:srgbClr val="000000"/>
                        </a:solidFill>
                        <a:latin typeface="Calibri" panose="020F0502020204030204" pitchFamily="34" charset="0"/>
                      </a:endParaRPr>
                    </a:p>
                  </a:txBody>
                  <a:tcPr marL="91450" marR="91450" marT="45725" marB="45725">
                    <a:lnL w="12700" cap="flat" cmpd="sng">
                      <a:solidFill>
                        <a:srgbClr val="70AD47"/>
                      </a:solidFill>
                      <a:prstDash val="solid"/>
                      <a:headEnd type="none" w="med" len="med"/>
                      <a:tailEnd type="none" w="med" len="med"/>
                    </a:lnL>
                    <a:lnR w="12700" cap="flat" cmpd="sng">
                      <a:solidFill>
                        <a:srgbClr val="70AD47"/>
                      </a:solidFill>
                      <a:prstDash val="solid"/>
                      <a:headEnd type="none" w="med" len="med"/>
                      <a:tailEnd type="none" w="med" len="med"/>
                    </a:lnR>
                    <a:lnT w="12700" cap="flat" cmpd="sng">
                      <a:solidFill>
                        <a:srgbClr val="70AD47"/>
                      </a:solidFill>
                      <a:prstDash val="solid"/>
                      <a:headEnd type="none" w="med" len="med"/>
                      <a:tailEnd type="none" w="med" len="med"/>
                    </a:lnT>
                    <a:lnB w="12700" cap="flat" cmpd="sng">
                      <a:solidFill>
                        <a:srgbClr val="70AD47"/>
                      </a:solidFill>
                      <a:prstDash val="solid"/>
                      <a:headEnd type="none" w="med" len="med"/>
                      <a:tailEnd type="none" w="med" len="med"/>
                    </a:lnB>
                    <a:lnTlToBr>
                      <a:noFill/>
                    </a:lnTlToBr>
                    <a:lnBlToTr>
                      <a:noFill/>
                    </a:lnBlToTr>
                    <a:solidFill>
                      <a:srgbClr val="D5E3C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defTabSz="685800" eaLnBrk="1" hangingPunct="1">
                        <a:buNone/>
                      </a:pPr>
                      <a:endParaRPr lang="en-US" altLang="en-US" dirty="0">
                        <a:solidFill>
                          <a:srgbClr val="000000"/>
                        </a:solidFill>
                        <a:latin typeface="Calibri" panose="020F0502020204030204" pitchFamily="34" charset="0"/>
                      </a:endParaRPr>
                    </a:p>
                  </a:txBody>
                  <a:tcPr marL="91450" marR="91450" marT="45725" marB="45725">
                    <a:lnL w="12700" cap="flat" cmpd="sng">
                      <a:solidFill>
                        <a:srgbClr val="70AD47"/>
                      </a:solidFill>
                      <a:prstDash val="solid"/>
                      <a:headEnd type="none" w="med" len="med"/>
                      <a:tailEnd type="none" w="med" len="med"/>
                    </a:lnL>
                    <a:lnR w="12700" cap="flat" cmpd="sng">
                      <a:solidFill>
                        <a:srgbClr val="70AD47"/>
                      </a:solidFill>
                      <a:prstDash val="solid"/>
                      <a:headEnd type="none" w="med" len="med"/>
                      <a:tailEnd type="none" w="med" len="med"/>
                    </a:lnR>
                    <a:lnT w="12700" cap="flat" cmpd="sng">
                      <a:solidFill>
                        <a:srgbClr val="70AD47"/>
                      </a:solidFill>
                      <a:prstDash val="solid"/>
                      <a:headEnd type="none" w="med" len="med"/>
                      <a:tailEnd type="none" w="med" len="med"/>
                    </a:lnT>
                    <a:lnB w="12700" cap="flat" cmpd="sng">
                      <a:solidFill>
                        <a:srgbClr val="70AD47"/>
                      </a:solidFill>
                      <a:prstDash val="soli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2514600" y="3048000"/>
            <a:ext cx="3034030" cy="2061210"/>
          </a:xfrm>
          <a:prstGeom prst="rect">
            <a:avLst/>
          </a:prstGeom>
          <a:noFill/>
          <a:ln w="9525">
            <a:noFill/>
          </a:ln>
        </p:spPr>
        <p:txBody>
          <a:bodyPr wrap="square">
            <a:spAutoFit/>
          </a:bodyPr>
          <a:lstStyle/>
          <a:p>
            <a:pPr algn="l" eaLnBrk="1" hangingPunct="1">
              <a:spcBef>
                <a:spcPct val="20000"/>
              </a:spcBef>
              <a:buChar char="-"/>
            </a:pPr>
            <a:r>
              <a:rPr lang="en-US" altLang="en-US" sz="19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Hôn nhân sắp đặt, cưỡng ép, không tự nguyện.</a:t>
            </a:r>
          </a:p>
          <a:p>
            <a:pPr algn="l" eaLnBrk="1" hangingPunct="1">
              <a:spcBef>
                <a:spcPct val="20000"/>
              </a:spcBef>
              <a:buChar char="-"/>
            </a:pPr>
            <a:r>
              <a:rPr lang="en-US" altLang="en-US" sz="2000" dirty="0">
                <a:latin typeface="Times New Roman" panose="02020603050405020304" pitchFamily="18" charset="0"/>
                <a:cs typeface="Times New Roman" panose="02020603050405020304" pitchFamily="18" charset="0"/>
              </a:rPr>
              <a:t> Vợ chồng không bình đẳng.</a:t>
            </a:r>
          </a:p>
          <a:p>
            <a:pPr algn="l" eaLnBrk="1" hangingPunct="1">
              <a:spcBef>
                <a:spcPct val="20000"/>
              </a:spcBef>
            </a:pPr>
            <a:r>
              <a:rPr lang="en-US" altLang="en-US" sz="2000" dirty="0">
                <a:latin typeface="Times New Roman" panose="02020603050405020304" pitchFamily="18" charset="0"/>
                <a:cs typeface="Times New Roman" panose="02020603050405020304" pitchFamily="18" charset="0"/>
              </a:rPr>
              <a:t>- Người đ</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ông có quyền đa thê. </a:t>
            </a:r>
            <a:endParaRPr lang="en-US" altLang="en-US" sz="2000" dirty="0">
              <a:latin typeface="Times New Roman" panose="02020603050405020304" pitchFamily="18" charset="0"/>
              <a:ea typeface="Times New Roman" panose="02020603050405020304" pitchFamily="18" charset="0"/>
            </a:endParaRPr>
          </a:p>
        </p:txBody>
      </p:sp>
      <p:sp>
        <p:nvSpPr>
          <p:cNvPr id="17" name="TextBox 16"/>
          <p:cNvSpPr txBox="1"/>
          <p:nvPr/>
        </p:nvSpPr>
        <p:spPr>
          <a:xfrm>
            <a:off x="5902960" y="3088006"/>
            <a:ext cx="2912110" cy="2122805"/>
          </a:xfrm>
          <a:prstGeom prst="rect">
            <a:avLst/>
          </a:prstGeom>
          <a:noFill/>
          <a:ln w="9525">
            <a:noFill/>
          </a:ln>
        </p:spPr>
        <p:txBody>
          <a:bodyPr wrap="square">
            <a:spAutoFit/>
          </a:bodyPr>
          <a:lstStyle/>
          <a:p>
            <a:pPr algn="l" eaLnBrk="1" hangingPunct="1">
              <a:spcBef>
                <a:spcPct val="20000"/>
              </a:spcBef>
            </a:pPr>
            <a:r>
              <a:rPr lang="en-US" altLang="en-US" sz="19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Hôn nhân tự nguyện.</a:t>
            </a:r>
          </a:p>
          <a:p>
            <a:pPr algn="l" eaLnBrk="1" hangingPunct="1">
              <a:spcBef>
                <a:spcPct val="20000"/>
              </a:spcBef>
            </a:pPr>
            <a:endParaRPr lang="en-US" altLang="en-US" sz="2000" dirty="0">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000" dirty="0">
                <a:latin typeface="Times New Roman" panose="02020603050405020304" pitchFamily="18" charset="0"/>
                <a:cs typeface="Times New Roman" panose="02020603050405020304" pitchFamily="18" charset="0"/>
              </a:rPr>
              <a:t>- Tiến bộ, vợ chồng bình đẳng. </a:t>
            </a:r>
          </a:p>
          <a:p>
            <a:pPr algn="l" eaLnBrk="1" hangingPunct="1">
              <a:spcBef>
                <a:spcPct val="20000"/>
              </a:spcBef>
            </a:pPr>
            <a:r>
              <a:rPr lang="en-US" altLang="en-US" sz="2000" dirty="0">
                <a:latin typeface="Times New Roman" panose="02020603050405020304" pitchFamily="18" charset="0"/>
                <a:cs typeface="Times New Roman" panose="02020603050405020304" pitchFamily="18" charset="0"/>
              </a:rPr>
              <a:t>- Một vợ một chồng được pháp luật bảo vệ.</a:t>
            </a:r>
            <a:endParaRPr lang="en-US" altLang="en-US" sz="2000" dirty="0">
              <a:latin typeface="Times New Roman" panose="02020603050405020304" pitchFamily="18" charset="0"/>
              <a:ea typeface="Times New Roman" panose="02020603050405020304" pitchFamily="18" charset="0"/>
            </a:endParaRPr>
          </a:p>
        </p:txBody>
      </p:sp>
      <p:grpSp>
        <p:nvGrpSpPr>
          <p:cNvPr id="2" name="Group 17"/>
          <p:cNvGrpSpPr/>
          <p:nvPr/>
        </p:nvGrpSpPr>
        <p:grpSpPr>
          <a:xfrm>
            <a:off x="1752600" y="609600"/>
            <a:ext cx="8763000" cy="1371600"/>
            <a:chOff x="4724400" y="609600"/>
            <a:chExt cx="4191000" cy="1371494"/>
          </a:xfrm>
        </p:grpSpPr>
        <p:sp>
          <p:nvSpPr>
            <p:cNvPr id="12" name="Rounded Rectangle 11"/>
            <p:cNvSpPr/>
            <p:nvPr/>
          </p:nvSpPr>
          <p:spPr>
            <a:xfrm>
              <a:off x="4724400" y="609600"/>
              <a:ext cx="4191000" cy="1371494"/>
            </a:xfrm>
            <a:prstGeom prst="roundRect">
              <a:avLst/>
            </a:prstGeom>
            <a:solidFill>
              <a:srgbClr val="FBFDD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21" name="TextBox 15"/>
            <p:cNvSpPr txBox="1"/>
            <p:nvPr/>
          </p:nvSpPr>
          <p:spPr>
            <a:xfrm>
              <a:off x="4797287" y="747252"/>
              <a:ext cx="4045226" cy="830933"/>
            </a:xfrm>
            <a:prstGeom prst="rect">
              <a:avLst/>
            </a:prstGeom>
            <a:noFill/>
            <a:ln w="9525">
              <a:noFill/>
            </a:ln>
          </p:spPr>
          <p:txBody>
            <a:bodyPr>
              <a:spAutoFit/>
            </a:bodyPr>
            <a:lstStyle/>
            <a:p>
              <a:pPr eaLnBrk="1" hangingPunct="1"/>
              <a:r>
                <a:rPr lang="en-US" altLang="en-US" sz="20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H: </a:t>
              </a:r>
              <a:r>
                <a:rPr lang="en-US" altLang="en-US" sz="2400" dirty="0">
                  <a:latin typeface="Times New Roman" panose="02020603050405020304" pitchFamily="18" charset="0"/>
                  <a:cs typeface="Times New Roman" panose="02020603050405020304" pitchFamily="18" charset="0"/>
                </a:rPr>
                <a:t>So sánh  hôn nhân trong xã hội Việt Nam  thời phong kiến với hôn nhân trong xã hội ng</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nay?  </a:t>
              </a:r>
              <a:endParaRPr lang="en-US" altLang="en-US" sz="2400" dirty="0">
                <a:latin typeface="Times New Roman" panose="02020603050405020304" pitchFamily="18" charset="0"/>
                <a:ea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ox(in)">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ox(i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ox(in)">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box(in)">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box(in)">
                                      <p:cBhvr>
                                        <p:cTn id="32" dur="500"/>
                                        <p:tgtEl>
                                          <p:spTgt spid="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ox(in)">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7">
                                            <p:txEl>
                                              <p:pRg st="3" end="3"/>
                                            </p:txEl>
                                          </p:spTgt>
                                        </p:tgtEl>
                                        <p:attrNameLst>
                                          <p:attrName>style.visibility</p:attrName>
                                        </p:attrNameLst>
                                      </p:cBhvr>
                                      <p:to>
                                        <p:strVal val="visible"/>
                                      </p:to>
                                    </p:set>
                                    <p:animEffect transition="in" filter="box(in)">
                                      <p:cBhvr>
                                        <p:cTn id="4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513" name="Picture 12" descr="bestie-dan-ong-thuong-vo-3-20160103124729.jpg"/>
          <p:cNvPicPr>
            <a:picLocks noChangeAspect="1"/>
          </p:cNvPicPr>
          <p:nvPr/>
        </p:nvPicPr>
        <p:blipFill>
          <a:blip r:embed="rId3"/>
          <a:stretch>
            <a:fillRect/>
          </a:stretch>
        </p:blipFill>
        <p:spPr>
          <a:xfrm>
            <a:off x="6248400" y="1597570"/>
            <a:ext cx="4832633" cy="3584030"/>
          </a:xfrm>
          <a:prstGeom prst="rect">
            <a:avLst/>
          </a:prstGeom>
          <a:noFill/>
          <a:ln w="9525">
            <a:noFill/>
          </a:ln>
        </p:spPr>
      </p:pic>
      <p:sp>
        <p:nvSpPr>
          <p:cNvPr id="21514" name="TextBox 13"/>
          <p:cNvSpPr txBox="1"/>
          <p:nvPr/>
        </p:nvSpPr>
        <p:spPr>
          <a:xfrm>
            <a:off x="1024479" y="5415853"/>
            <a:ext cx="4724400" cy="461665"/>
          </a:xfrm>
          <a:prstGeom prst="rect">
            <a:avLst/>
          </a:prstGeom>
          <a:noFill/>
          <a:ln w="9525">
            <a:noFill/>
          </a:ln>
        </p:spPr>
        <p:txBody>
          <a:bodyPr wrap="square">
            <a:spAutoFit/>
          </a:bodyPr>
          <a:lstStyle/>
          <a:p>
            <a:pPr eaLnBrk="1" hangingPunct="1"/>
            <a:r>
              <a:rPr lang="en-US" altLang="en-US" sz="2400" b="1" dirty="0">
                <a:latin typeface="Times New Roman" panose="02020603050405020304" pitchFamily="18" charset="0"/>
                <a:cs typeface="Times New Roman" panose="02020603050405020304" pitchFamily="18" charset="0"/>
              </a:rPr>
              <a:t>Hôn nhân thời phong kiến</a:t>
            </a:r>
            <a:endParaRPr lang="en-US" altLang="en-US" sz="2400" b="1" dirty="0">
              <a:latin typeface="Times New Roman" panose="02020603050405020304" pitchFamily="18" charset="0"/>
              <a:ea typeface="Times New Roman" panose="02020603050405020304" pitchFamily="18" charset="0"/>
            </a:endParaRPr>
          </a:p>
        </p:txBody>
      </p:sp>
      <p:sp>
        <p:nvSpPr>
          <p:cNvPr id="21515" name="TextBox 14"/>
          <p:cNvSpPr txBox="1"/>
          <p:nvPr/>
        </p:nvSpPr>
        <p:spPr>
          <a:xfrm>
            <a:off x="6858000" y="5646686"/>
            <a:ext cx="3429000" cy="461665"/>
          </a:xfrm>
          <a:prstGeom prst="rect">
            <a:avLst/>
          </a:prstGeom>
          <a:noFill/>
          <a:ln w="9525">
            <a:noFill/>
          </a:ln>
        </p:spPr>
        <p:txBody>
          <a:bodyPr>
            <a:spAutoFit/>
          </a:bodyPr>
          <a:lstStyle/>
          <a:p>
            <a:pPr eaLnBrk="1" hangingPunct="1"/>
            <a:r>
              <a:rPr lang="en-US" altLang="en-US" sz="2400" b="1" dirty="0">
                <a:latin typeface="Times New Roman" panose="02020603050405020304" pitchFamily="18" charset="0"/>
                <a:cs typeface="Times New Roman" panose="02020603050405020304" pitchFamily="18" charset="0"/>
              </a:rPr>
              <a:t>Hôn nhân thời nay</a:t>
            </a:r>
            <a:endParaRPr lang="en-US" altLang="en-US" sz="2400" b="1" dirty="0">
              <a:latin typeface="Times New Roman" panose="02020603050405020304" pitchFamily="18" charset="0"/>
              <a:ea typeface="Times New Roman" panose="02020603050405020304" pitchFamily="18" charset="0"/>
            </a:endParaRPr>
          </a:p>
        </p:txBody>
      </p:sp>
      <p:pic>
        <p:nvPicPr>
          <p:cNvPr id="13" name="Picture 4" descr="C:\Users\CSC\Desktop\pk.jpg"/>
          <p:cNvPicPr>
            <a:picLocks noChangeAspect="1" noChangeArrowheads="1"/>
          </p:cNvPicPr>
          <p:nvPr/>
        </p:nvPicPr>
        <p:blipFill>
          <a:blip r:embed="rId4"/>
          <a:srcRect/>
          <a:stretch>
            <a:fillRect/>
          </a:stretch>
        </p:blipFill>
        <p:spPr bwMode="auto">
          <a:xfrm>
            <a:off x="762001" y="1558884"/>
            <a:ext cx="4953000" cy="37402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514"/>
                                        </p:tgtEl>
                                        <p:attrNameLst>
                                          <p:attrName>style.visibility</p:attrName>
                                        </p:attrNameLst>
                                      </p:cBhvr>
                                      <p:to>
                                        <p:strVal val="visible"/>
                                      </p:to>
                                    </p:set>
                                    <p:animEffect transition="in" filter="box(in)">
                                      <p:cBhvr>
                                        <p:cTn id="10" dur="500"/>
                                        <p:tgtEl>
                                          <p:spTgt spid="215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1513"/>
                                        </p:tgtEl>
                                        <p:attrNameLst>
                                          <p:attrName>style.visibility</p:attrName>
                                        </p:attrNameLst>
                                      </p:cBhvr>
                                      <p:to>
                                        <p:strVal val="visible"/>
                                      </p:to>
                                    </p:set>
                                    <p:animEffect transition="in" filter="box(in)">
                                      <p:cBhvr>
                                        <p:cTn id="15" dur="500"/>
                                        <p:tgtEl>
                                          <p:spTgt spid="215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515"/>
                                        </p:tgtEl>
                                        <p:attrNameLst>
                                          <p:attrName>style.visibility</p:attrName>
                                        </p:attrNameLst>
                                      </p:cBhvr>
                                      <p:to>
                                        <p:strVal val="visible"/>
                                      </p:to>
                                    </p:set>
                                    <p:animEffect transition="in" filter="box(in)">
                                      <p:cBhvr>
                                        <p:cTn id="18"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v1_1">
            <a:extLst>
              <a:ext uri="{FF2B5EF4-FFF2-40B4-BE49-F238E27FC236}">
                <a16:creationId xmlns:a16="http://schemas.microsoft.com/office/drawing/2014/main" id="{2BA6177E-3F18-4DF6-8C76-70D60C6E5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ages998873_Vo_danh">
            <a:extLst>
              <a:ext uri="{FF2B5EF4-FFF2-40B4-BE49-F238E27FC236}">
                <a16:creationId xmlns:a16="http://schemas.microsoft.com/office/drawing/2014/main" id="{9F9244B6-1FE6-0ED9-B417-1F0D924D5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55" y="-1172"/>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ipe(down)">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A4CF73E0-F92D-97AD-1DDF-E5D174BE1EB5}"/>
              </a:ext>
            </a:extLst>
          </p:cNvPr>
          <p:cNvSpPr txBox="1">
            <a:spLocks noChangeArrowheads="1"/>
          </p:cNvSpPr>
          <p:nvPr/>
        </p:nvSpPr>
        <p:spPr bwMode="auto">
          <a:xfrm>
            <a:off x="3627438" y="517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3077" name="Picture 5" descr="images1109903_baohanh">
            <a:extLst>
              <a:ext uri="{FF2B5EF4-FFF2-40B4-BE49-F238E27FC236}">
                <a16:creationId xmlns:a16="http://schemas.microsoft.com/office/drawing/2014/main" id="{6BD5DD06-AA3C-1737-53E5-F13D49352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72"/>
            <a:ext cx="62484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a:extLst>
              <a:ext uri="{FF2B5EF4-FFF2-40B4-BE49-F238E27FC236}">
                <a16:creationId xmlns:a16="http://schemas.microsoft.com/office/drawing/2014/main" id="{18609D7A-AFA6-F5A5-6C7C-AC2961398698}"/>
              </a:ext>
            </a:extLst>
          </p:cNvPr>
          <p:cNvSpPr txBox="1">
            <a:spLocks noChangeArrowheads="1"/>
          </p:cNvSpPr>
          <p:nvPr/>
        </p:nvSpPr>
        <p:spPr bwMode="auto">
          <a:xfrm>
            <a:off x="7535864" y="1125538"/>
            <a:ext cx="275113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Bất bình đẳng giới, bạo lực gia đình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amond(in)">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8">
                                            <p:txEl>
                                              <p:pRg st="0" end="0"/>
                                            </p:txEl>
                                          </p:spTgt>
                                        </p:tgtEl>
                                        <p:attrNameLst>
                                          <p:attrName>style.visibility</p:attrName>
                                        </p:attrNameLst>
                                      </p:cBhvr>
                                      <p:to>
                                        <p:strVal val="visible"/>
                                      </p:to>
                                    </p:set>
                                    <p:anim calcmode="lin" valueType="num">
                                      <p:cBhvr additive="base">
                                        <p:cTn id="12" dur="500" fill="hold"/>
                                        <p:tgtEl>
                                          <p:spTgt spid="307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TextBox 12"/>
          <p:cNvSpPr txBox="1"/>
          <p:nvPr/>
        </p:nvSpPr>
        <p:spPr>
          <a:xfrm>
            <a:off x="1371600" y="797713"/>
            <a:ext cx="10439400" cy="2246769"/>
          </a:xfrm>
          <a:prstGeom prst="rect">
            <a:avLst/>
          </a:prstGeom>
          <a:noFill/>
          <a:ln w="9525">
            <a:noFill/>
          </a:ln>
        </p:spPr>
        <p:txBody>
          <a:bodyPr wrap="square">
            <a:spAutoFit/>
          </a:bodyPr>
          <a:lstStyle/>
          <a:p>
            <a:pPr algn="just" eaLnBrk="1" hangingPunct="1">
              <a:lnSpc>
                <a:spcPts val="2800"/>
              </a:lnSpc>
            </a:pPr>
            <a:r>
              <a:rPr lang="en-US" altLang="en-US" sz="2400" b="1" dirty="0">
                <a:solidFill>
                  <a:srgbClr val="0000FF"/>
                </a:solidFill>
                <a:latin typeface="Arial" panose="020B0604020202020204" pitchFamily="34" charset="0"/>
                <a:cs typeface="Arial" panose="020B0604020202020204" pitchFamily="34" charset="0"/>
              </a:rPr>
              <a:t> </a:t>
            </a:r>
            <a:r>
              <a:rPr lang="en-US" altLang="en-US" sz="2400" b="1" u="sng" dirty="0">
                <a:latin typeface="Times New Roman" panose="02020603050405020304" pitchFamily="18" charset="0"/>
                <a:cs typeface="Times New Roman" panose="02020603050405020304" pitchFamily="18" charset="0"/>
              </a:rPr>
              <a:t>Tình huống:</a:t>
            </a:r>
            <a:r>
              <a:rPr lang="en-US" altLang="en-US" sz="2400" b="1" dirty="0">
                <a:latin typeface="Arial" panose="020B0604020202020204" pitchFamily="34" charset="0"/>
                <a:cs typeface="Arial" panose="020B0604020202020204" pitchFamily="34" charset="0"/>
              </a:rPr>
              <a:t> </a:t>
            </a:r>
            <a:r>
              <a:rPr lang="en-US" altLang="en-US" sz="2400" dirty="0">
                <a:latin typeface="Times New Roman" panose="02020603050405020304" pitchFamily="18" charset="0"/>
                <a:cs typeface="Times New Roman" panose="02020603050405020304" pitchFamily="18" charset="0"/>
              </a:rPr>
              <a:t>Hà 18 tuổi, gia đình chị Hà thấy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anh Tân giàu nên ép con cưới. Khi chị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sinh cháu Tú thì ở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nuôi con. Anh Tân do công việc nên đã quen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đem lòng yêu chị Nga, họ lén lút quan hệ với nhau. Anh Tân không quan tâm đến vợ con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còn đánh đập chị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a:t>
            </a:r>
          </a:p>
          <a:p>
            <a:pPr algn="just" eaLnBrk="1" hangingPunct="1">
              <a:lnSpc>
                <a:spcPts val="2800"/>
              </a:lnSpc>
            </a:pPr>
            <a:r>
              <a:rPr lang="en-US" altLang="en-US" sz="2400" b="1" dirty="0">
                <a:latin typeface="Times New Roman" panose="02020603050405020304" pitchFamily="18" charset="0"/>
                <a:cs typeface="Times New Roman" panose="02020603050405020304" pitchFamily="18" charset="0"/>
              </a:rPr>
              <a:t>H: </a:t>
            </a:r>
            <a:r>
              <a:rPr lang="en-US" altLang="en-US" sz="2400" dirty="0">
                <a:latin typeface="Times New Roman" panose="02020603050405020304" pitchFamily="18" charset="0"/>
                <a:cs typeface="Times New Roman" panose="02020603050405020304" pitchFamily="18" charset="0"/>
              </a:rPr>
              <a:t>Em có nhận xét gì về cuộc hôn nhân này? Anh Tân có những hành vi nào vi  phạm pháp luật? Chị 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có thể có những cách xử sự thế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a:t>
            </a:r>
            <a:endParaRPr lang="en-US" altLang="en-US" sz="2400" dirty="0">
              <a:latin typeface="Times New Roman" panose="02020603050405020304" pitchFamily="18" charset="0"/>
              <a:ea typeface="Times New Roman" panose="02020603050405020304" pitchFamily="18" charset="0"/>
            </a:endParaRPr>
          </a:p>
        </p:txBody>
      </p:sp>
      <p:sp>
        <p:nvSpPr>
          <p:cNvPr id="23562" name="TextBox 13"/>
          <p:cNvSpPr txBox="1"/>
          <p:nvPr/>
        </p:nvSpPr>
        <p:spPr>
          <a:xfrm>
            <a:off x="2286000" y="3657600"/>
            <a:ext cx="8153400" cy="1528624"/>
          </a:xfrm>
          <a:prstGeom prst="rect">
            <a:avLst/>
          </a:prstGeom>
          <a:noFill/>
          <a:ln w="9525">
            <a:noFill/>
          </a:ln>
        </p:spPr>
        <p:txBody>
          <a:bodyPr wrap="square">
            <a:spAutoFit/>
          </a:bodyPr>
          <a:lstStyle/>
          <a:p>
            <a:pPr algn="just" eaLnBrk="1" hangingPunct="1">
              <a:lnSpc>
                <a:spcPts val="2800"/>
              </a:lnSpc>
              <a:buChar char="-"/>
            </a:pPr>
            <a:r>
              <a:rPr lang="en-US" altLang="en-US" sz="2400" dirty="0">
                <a:solidFill>
                  <a:srgbClr val="0000FF"/>
                </a:solidFill>
                <a:latin typeface="Times New Roman" panose="02020603050405020304" pitchFamily="18" charset="0"/>
                <a:cs typeface="Times New Roman" panose="02020603050405020304" pitchFamily="18" charset="0"/>
              </a:rPr>
              <a:t> Hôn nhân không tự nguyện. Anh Tân có quan hệ lén lút với người phụ nữ khác, về đánh đập vợ, không quan tâm đến vợ con.</a:t>
            </a:r>
          </a:p>
          <a:p>
            <a:pPr algn="just" eaLnBrk="1" hangingPunct="1">
              <a:lnSpc>
                <a:spcPts val="2800"/>
              </a:lnSpc>
            </a:pPr>
            <a:r>
              <a:rPr lang="en-US" altLang="en-US" sz="2400" dirty="0">
                <a:solidFill>
                  <a:srgbClr val="0000FF"/>
                </a:solidFill>
                <a:latin typeface="Times New Roman" panose="02020603050405020304" pitchFamily="18" charset="0"/>
                <a:cs typeface="Times New Roman" panose="02020603050405020304" pitchFamily="18" charset="0"/>
              </a:rPr>
              <a:t>- Thẳng thắn nói chuyện với chồng để chồng thay đổi. Nếu không được thì sẽ li hôn.</a:t>
            </a:r>
            <a:endParaRPr lang="en-US" altLang="en-US" sz="24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fade">
                                      <p:cBhvr>
                                        <p:cTn id="12"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9" descr="BS01603_"/>
          <p:cNvPicPr>
            <a:picLocks noChangeAspect="1"/>
          </p:cNvPicPr>
          <p:nvPr/>
        </p:nvPicPr>
        <p:blipFill>
          <a:blip r:embed="rId3"/>
          <a:stretch>
            <a:fillRect/>
          </a:stretch>
        </p:blipFill>
        <p:spPr>
          <a:xfrm>
            <a:off x="2438400" y="818413"/>
            <a:ext cx="1191651" cy="1435100"/>
          </a:xfrm>
          <a:prstGeom prst="rect">
            <a:avLst/>
          </a:prstGeom>
          <a:noFill/>
          <a:ln w="9525">
            <a:noFill/>
          </a:ln>
        </p:spPr>
      </p:pic>
      <p:sp>
        <p:nvSpPr>
          <p:cNvPr id="14" name="Rounded Rectangle 13"/>
          <p:cNvSpPr/>
          <p:nvPr/>
        </p:nvSpPr>
        <p:spPr>
          <a:xfrm>
            <a:off x="3630051" y="0"/>
            <a:ext cx="8534400" cy="457200"/>
          </a:xfrm>
          <a:prstGeom prst="rect">
            <a:avLst/>
          </a:prstGeom>
          <a:solidFill>
            <a:srgbClr val="3D547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800" b="1" dirty="0">
                <a:solidFill>
                  <a:srgbClr val="FC9800"/>
                </a:solidFill>
                <a:latin typeface="Times New Roman" panose="02020603050405020304" pitchFamily="18" charset="0"/>
                <a:cs typeface="Times New Roman" panose="02020603050405020304" pitchFamily="18" charset="0"/>
              </a:rPr>
              <a:t>Trò chơi: Đến trung tâm tư vấn pháp luật</a:t>
            </a:r>
            <a:endParaRPr sz="2800" b="1" dirty="0">
              <a:solidFill>
                <a:srgbClr val="FC9800"/>
              </a:solidFill>
              <a:latin typeface="Times New Roman" panose="02020603050405020304" pitchFamily="18" charset="0"/>
              <a:ea typeface="Times New Roman" panose="02020603050405020304" pitchFamily="18" charset="0"/>
            </a:endParaRPr>
          </a:p>
        </p:txBody>
      </p:sp>
      <p:sp>
        <p:nvSpPr>
          <p:cNvPr id="15" name="Rounded Rectangle 14"/>
          <p:cNvSpPr/>
          <p:nvPr/>
        </p:nvSpPr>
        <p:spPr>
          <a:xfrm>
            <a:off x="467751" y="2373496"/>
            <a:ext cx="6324600" cy="1811338"/>
          </a:xfrm>
          <a:prstGeom prst="roundRect">
            <a:avLst/>
          </a:prstGeom>
          <a:solidFill>
            <a:srgbClr val="FC98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algn="just" eaLnBrk="1" hangingPunct="1">
              <a:lnSpc>
                <a:spcPts val="2700"/>
              </a:lnSpc>
            </a:pPr>
            <a:r>
              <a:rPr sz="2800" b="1" dirty="0">
                <a:solidFill>
                  <a:srgbClr val="3D5476"/>
                </a:solidFill>
                <a:latin typeface="Times New Roman" panose="02020603050405020304" pitchFamily="18" charset="0"/>
                <a:cs typeface="Times New Roman" panose="02020603050405020304" pitchFamily="18" charset="0"/>
              </a:rPr>
              <a:t>H: </a:t>
            </a:r>
            <a:r>
              <a:rPr sz="2800" dirty="0">
                <a:solidFill>
                  <a:srgbClr val="3D5476"/>
                </a:solidFill>
                <a:latin typeface="Times New Roman" panose="02020603050405020304" pitchFamily="18" charset="0"/>
                <a:cs typeface="Times New Roman" panose="02020603050405020304" pitchFamily="18" charset="0"/>
              </a:rPr>
              <a:t>Chị gái tôi năm nay 16 tuổi, đã yêu v</a:t>
            </a:r>
            <a:r>
              <a:rPr sz="2800" dirty="0">
                <a:solidFill>
                  <a:srgbClr val="3D5476"/>
                </a:solidFill>
                <a:latin typeface="Times New Roman" panose="02020603050405020304" pitchFamily="18" charset="0"/>
                <a:ea typeface="Times New Roman" panose="02020603050405020304" pitchFamily="18" charset="0"/>
              </a:rPr>
              <a:t>à</a:t>
            </a:r>
            <a:r>
              <a:rPr sz="2800" dirty="0">
                <a:solidFill>
                  <a:srgbClr val="3D5476"/>
                </a:solidFill>
                <a:latin typeface="Times New Roman" panose="02020603050405020304" pitchFamily="18" charset="0"/>
                <a:cs typeface="Times New Roman" panose="02020603050405020304" pitchFamily="18" charset="0"/>
              </a:rPr>
              <a:t> muốn lấy chồng. Xin luật sư cho tôi hỏi: việc kết hôn của chị gái tôi có được pháp luật thừa nhận không? </a:t>
            </a:r>
            <a:endParaRPr sz="2800" dirty="0">
              <a:solidFill>
                <a:srgbClr val="3D5476"/>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381000" y="4563531"/>
            <a:ext cx="8153400" cy="1676400"/>
          </a:xfrm>
          <a:prstGeom prst="roundRect">
            <a:avLst/>
          </a:prstGeom>
          <a:solidFill>
            <a:srgbClr val="3D547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algn="just" eaLnBrk="1" hangingPunct="1">
              <a:lnSpc>
                <a:spcPts val="2800"/>
              </a:lnSpc>
            </a:pPr>
            <a:r>
              <a:rPr sz="2800" b="1" dirty="0">
                <a:solidFill>
                  <a:srgbClr val="FC9800"/>
                </a:solidFill>
                <a:latin typeface="Times New Roman" panose="02020603050405020304" pitchFamily="18" charset="0"/>
                <a:cs typeface="Times New Roman" panose="02020603050405020304" pitchFamily="18" charset="0"/>
              </a:rPr>
              <a:t>H:</a:t>
            </a:r>
            <a:r>
              <a:rPr sz="2000" dirty="0">
                <a:solidFill>
                  <a:srgbClr val="FC9800"/>
                </a:solidFill>
                <a:latin typeface="Times New Roman" panose="02020603050405020304" pitchFamily="18" charset="0"/>
                <a:cs typeface="Times New Roman" panose="02020603050405020304" pitchFamily="18" charset="0"/>
              </a:rPr>
              <a:t> </a:t>
            </a:r>
            <a:r>
              <a:rPr sz="2800" dirty="0">
                <a:solidFill>
                  <a:srgbClr val="FC9800"/>
                </a:solidFill>
                <a:latin typeface="Times New Roman" panose="02020603050405020304" pitchFamily="18" charset="0"/>
                <a:cs typeface="Times New Roman" panose="02020603050405020304" pitchFamily="18" charset="0"/>
              </a:rPr>
              <a:t>Xin luật sư cho hỏi yêu nhau tự nguyện không cần đăng kí kết hôn có đúng pháp luật về  hôn nhân không?</a:t>
            </a:r>
            <a:endParaRPr sz="2800" dirty="0">
              <a:solidFill>
                <a:srgbClr val="FC9800"/>
              </a:solidFill>
              <a:latin typeface="Times New Roman" panose="02020603050405020304" pitchFamily="18" charset="0"/>
              <a:ea typeface="Times New Roman" panose="02020603050405020304" pitchFamily="18" charset="0"/>
            </a:endParaRPr>
          </a:p>
        </p:txBody>
      </p:sp>
      <p:sp>
        <p:nvSpPr>
          <p:cNvPr id="2" name="Thought Bubble: Cloud 1">
            <a:extLst>
              <a:ext uri="{FF2B5EF4-FFF2-40B4-BE49-F238E27FC236}">
                <a16:creationId xmlns:a16="http://schemas.microsoft.com/office/drawing/2014/main" id="{EC591B9B-7C1D-5590-32E6-FAC9E061CA8C}"/>
              </a:ext>
            </a:extLst>
          </p:cNvPr>
          <p:cNvSpPr/>
          <p:nvPr/>
        </p:nvSpPr>
        <p:spPr>
          <a:xfrm>
            <a:off x="6326359" y="743326"/>
            <a:ext cx="5838092" cy="3343075"/>
          </a:xfrm>
          <a:prstGeom prst="cloudCallout">
            <a:avLst>
              <a:gd name="adj1" fmla="val -49659"/>
              <a:gd name="adj2" fmla="val 77679"/>
            </a:avLst>
          </a:prstGeom>
          <a:noFill/>
          <a:ln w="28575">
            <a:solidFill>
              <a:srgbClr val="FC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en-US" sz="3200" b="1" dirty="0" smtClean="0">
                <a:ln w="9525">
                  <a:solidFill>
                    <a:schemeClr val="bg1"/>
                  </a:solidFill>
                  <a:prstDash val="solid"/>
                </a:ln>
                <a:solidFill>
                  <a:srgbClr val="3D5476"/>
                </a:solidFill>
                <a:effectLst>
                  <a:outerShdw blurRad="12700" dist="38100" dir="2700000" algn="tl" rotWithShape="0">
                    <a:schemeClr val="accent5">
                      <a:lumMod val="60000"/>
                      <a:lumOff val="40000"/>
                    </a:schemeClr>
                  </a:outerShdw>
                </a:effectLst>
              </a:rPr>
              <a:t>Đ</a:t>
            </a:r>
            <a:r>
              <a:rPr lang="vi-VN" sz="3200" b="1" dirty="0" smtClean="0">
                <a:ln w="9525">
                  <a:solidFill>
                    <a:schemeClr val="bg1"/>
                  </a:solidFill>
                  <a:prstDash val="solid"/>
                </a:ln>
                <a:solidFill>
                  <a:srgbClr val="3D5476"/>
                </a:solidFill>
                <a:effectLst>
                  <a:outerShdw blurRad="12700" dist="38100" dir="2700000" algn="tl" rotWithShape="0">
                    <a:schemeClr val="accent5">
                      <a:lumMod val="60000"/>
                      <a:lumOff val="40000"/>
                    </a:schemeClr>
                  </a:outerShdw>
                </a:effectLst>
              </a:rPr>
              <a:t>ể </a:t>
            </a:r>
            <a:r>
              <a:rPr lang="vi-VN" sz="3200" b="1" dirty="0">
                <a:ln w="9525">
                  <a:solidFill>
                    <a:schemeClr val="bg1"/>
                  </a:solidFill>
                  <a:prstDash val="solid"/>
                </a:ln>
                <a:solidFill>
                  <a:srgbClr val="3D5476"/>
                </a:solidFill>
                <a:effectLst>
                  <a:outerShdw blurRad="12700" dist="38100" dir="2700000" algn="tl" rotWithShape="0">
                    <a:schemeClr val="accent5">
                      <a:lumMod val="60000"/>
                      <a:lumOff val="40000"/>
                    </a:schemeClr>
                  </a:outerShdw>
                </a:effectLst>
              </a:rPr>
              <a:t>trả lời cho câu hỏi này thì chúng ta sẽ cùng tìm hiểu bài hom nay!</a:t>
            </a:r>
            <a:endParaRPr lang="en-US" b="1" dirty="0">
              <a:solidFill>
                <a:srgbClr val="3D5476"/>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7170"/>
                                        </p:tgtEl>
                                        <p:attrNameLst>
                                          <p:attrName>ppt_w</p:attrName>
                                        </p:attrNameLst>
                                      </p:cBhvr>
                                      <p:tavLst>
                                        <p:tav tm="0">
                                          <p:val>
                                            <p:strVal val="ppt_w"/>
                                          </p:val>
                                        </p:tav>
                                        <p:tav tm="100000">
                                          <p:val>
                                            <p:fltVal val="0"/>
                                          </p:val>
                                        </p:tav>
                                      </p:tavLst>
                                    </p:anim>
                                    <p:anim calcmode="lin" valueType="num">
                                      <p:cBhvr>
                                        <p:cTn id="27" dur="500"/>
                                        <p:tgtEl>
                                          <p:spTgt spid="7170"/>
                                        </p:tgtEl>
                                        <p:attrNameLst>
                                          <p:attrName>ppt_h</p:attrName>
                                        </p:attrNameLst>
                                      </p:cBhvr>
                                      <p:tavLst>
                                        <p:tav tm="0">
                                          <p:val>
                                            <p:strVal val="ppt_h"/>
                                          </p:val>
                                        </p:tav>
                                        <p:tav tm="100000">
                                          <p:val>
                                            <p:fltVal val="0"/>
                                          </p:val>
                                        </p:tav>
                                      </p:tavLst>
                                    </p:anim>
                                    <p:animEffect transition="out" filter="fade">
                                      <p:cBhvr>
                                        <p:cTn id="28" dur="500"/>
                                        <p:tgtEl>
                                          <p:spTgt spid="7170"/>
                                        </p:tgtEl>
                                      </p:cBhvr>
                                    </p:animEffect>
                                    <p:set>
                                      <p:cBhvr>
                                        <p:cTn id="29" dur="1" fill="hold">
                                          <p:stCondLst>
                                            <p:cond delay="499"/>
                                          </p:stCondLst>
                                        </p:cTn>
                                        <p:tgtEl>
                                          <p:spTgt spid="717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 grpId="0" animBg="1"/>
      <p:bldP spid="5" grpId="1"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t="-9000" b="-9000"/>
          </a:stretch>
        </a:blipFill>
        <a:effectLst/>
      </p:bgPr>
    </p:bg>
    <p:spTree>
      <p:nvGrpSpPr>
        <p:cNvPr id="1" name=""/>
        <p:cNvGrpSpPr/>
        <p:nvPr/>
      </p:nvGrpSpPr>
      <p:grpSpPr>
        <a:xfrm>
          <a:off x="0" y="0"/>
          <a:ext cx="0" cy="0"/>
          <a:chOff x="0" y="0"/>
          <a:chExt cx="0" cy="0"/>
        </a:xfrm>
      </p:grpSpPr>
      <p:sp>
        <p:nvSpPr>
          <p:cNvPr id="24581" name="TextBox 16"/>
          <p:cNvSpPr txBox="1"/>
          <p:nvPr/>
        </p:nvSpPr>
        <p:spPr>
          <a:xfrm>
            <a:off x="152400" y="304800"/>
            <a:ext cx="11811000" cy="2800767"/>
          </a:xfrm>
          <a:prstGeom prst="rect">
            <a:avLst/>
          </a:prstGeom>
          <a:noFill/>
          <a:ln w="9525">
            <a:noFill/>
          </a:ln>
        </p:spPr>
        <p:txBody>
          <a:bodyPr wrap="square">
            <a:spAutoFit/>
          </a:bodyPr>
          <a:lstStyle/>
          <a:p>
            <a:r>
              <a:rPr lang="en-US" altLang="en-US" sz="3200" b="1" dirty="0">
                <a:latin typeface="Times New Roman" panose="02020603050405020304" pitchFamily="18" charset="0"/>
                <a:cs typeface="Times New Roman" panose="02020603050405020304" pitchFamily="18" charset="0"/>
              </a:rPr>
              <a:t>a. </a:t>
            </a:r>
            <a:r>
              <a:rPr lang="en-US" altLang="en-US" sz="3200" b="1" dirty="0" err="1">
                <a:latin typeface="Times New Roman" panose="02020603050405020304" pitchFamily="18" charset="0"/>
                <a:cs typeface="Times New Roman" panose="02020603050405020304" pitchFamily="18" charset="0"/>
              </a:rPr>
              <a:t>Những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nguyên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tắc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bản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độ</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hôn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ở </a:t>
            </a:r>
            <a:r>
              <a:rPr lang="en-US" altLang="en-US" sz="3200" b="1" dirty="0" err="1">
                <a:latin typeface="Times New Roman" panose="02020603050405020304" pitchFamily="18" charset="0"/>
                <a:cs typeface="Times New Roman" panose="02020603050405020304" pitchFamily="18" charset="0"/>
              </a:rPr>
              <a:t>Việt</a:t>
            </a:r>
            <a:r>
              <a:rPr lang="en-US" altLang="en-US" sz="3200" b="1" dirty="0">
                <a:latin typeface="Times New Roman" panose="02020603050405020304" pitchFamily="18" charset="0"/>
                <a:cs typeface="Times New Roman" panose="02020603050405020304" pitchFamily="18" charset="0"/>
              </a:rPr>
              <a:t> Nam</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r>
              <a:rPr lang="en-US"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Hôn</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vợ</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chồng</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vợ</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chồng</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bình</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đẳng</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Hôn nhân giữa công dân Việt Nam thuộc các dân tộc, tôn giáo, giữa người theo tôn giáo với người không theo tôn giáo, giữa công dân Việt Nam với người nước ngoài được tôn trọng v</a:t>
            </a:r>
            <a:r>
              <a:rPr lang="en-US" alt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được pháp luật bảo vệ.</a:t>
            </a:r>
          </a:p>
          <a:p>
            <a:pPr algn="just" eaLnBrk="1" hangingPunct="1"/>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Vợ chồng có nghĩa vụ thực hiện chính sách dân số, kế hoạch hóa gia đình.</a:t>
            </a:r>
            <a:endParaRPr lang="en-US" alt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3" descr="C:\Users\CSC\Desktop\HienPhap2013-001.jpg"/>
          <p:cNvPicPr>
            <a:picLocks noChangeAspect="1"/>
          </p:cNvPicPr>
          <p:nvPr/>
        </p:nvPicPr>
        <p:blipFill>
          <a:blip r:embed="rId4"/>
          <a:stretch>
            <a:fillRect/>
          </a:stretch>
        </p:blipFill>
        <p:spPr>
          <a:xfrm>
            <a:off x="0" y="3429000"/>
            <a:ext cx="2667000" cy="3429000"/>
          </a:xfrm>
          <a:prstGeom prst="rect">
            <a:avLst/>
          </a:prstGeom>
          <a:noFill/>
          <a:ln w="9525">
            <a:noFill/>
          </a:ln>
        </p:spPr>
      </p:pic>
      <p:sp>
        <p:nvSpPr>
          <p:cNvPr id="12" name="Rectangle 2"/>
          <p:cNvSpPr>
            <a:spLocks noChangeArrowheads="1"/>
          </p:cNvSpPr>
          <p:nvPr/>
        </p:nvSpPr>
        <p:spPr bwMode="auto">
          <a:xfrm>
            <a:off x="2667000" y="4910206"/>
            <a:ext cx="800100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FF0000"/>
                </a:solidFill>
                <a:latin typeface="Times New Roman" panose="02020603050405020304" pitchFamily="18" charset="0"/>
                <a:cs typeface="Times New Roman" panose="02020603050405020304" pitchFamily="18" charset="0"/>
              </a:rPr>
              <a:t>  </a:t>
            </a:r>
            <a:r>
              <a:rPr sz="2000" b="1" dirty="0">
                <a:latin typeface="Times New Roman" panose="02020603050405020304" pitchFamily="18" charset="0"/>
                <a:cs typeface="Times New Roman" panose="02020603050405020304" pitchFamily="18" charset="0"/>
              </a:rPr>
              <a:t>T</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i liệu tham khảo </a:t>
            </a:r>
          </a:p>
          <a:p>
            <a:pPr lvl="0" algn="ctr" eaLnBrk="1" hangingPunct="1">
              <a:buNone/>
            </a:pPr>
            <a:r>
              <a:rPr sz="2000" b="1" dirty="0">
                <a:latin typeface="Times New Roman" panose="02020603050405020304" pitchFamily="18" charset="0"/>
                <a:cs typeface="Times New Roman" panose="02020603050405020304" pitchFamily="18" charset="0"/>
              </a:rPr>
              <a:t>  </a:t>
            </a:r>
            <a:r>
              <a:rPr lang="vi-VN" altLang="x-none" sz="2000" b="1" dirty="0">
                <a:latin typeface="Times New Roman" panose="02020603050405020304" pitchFamily="18" charset="0"/>
                <a:cs typeface="Times New Roman" panose="02020603050405020304" pitchFamily="18" charset="0"/>
              </a:rPr>
              <a:t>Điều 36 </a:t>
            </a:r>
            <a:r>
              <a:rPr sz="2000" b="1" dirty="0">
                <a:latin typeface="Times New Roman" panose="02020603050405020304" pitchFamily="18" charset="0"/>
                <a:cs typeface="Times New Roman" panose="02020603050405020304" pitchFamily="18" charset="0"/>
              </a:rPr>
              <a:t>– Hiến pháp 2013 </a:t>
            </a:r>
            <a:endParaRPr lang="vi-VN" altLang="x-none" sz="2000" dirty="0">
              <a:latin typeface="Times New Roman" panose="02020603050405020304" pitchFamily="18" charset="0"/>
              <a:cs typeface="Times New Roman" panose="02020603050405020304" pitchFamily="18" charset="0"/>
            </a:endParaRPr>
          </a:p>
          <a:p>
            <a:pPr lvl="0" algn="just" eaLnBrk="1" hangingPunct="1">
              <a:buNone/>
            </a:pPr>
            <a:r>
              <a:rPr lang="vi-VN" altLang="x-none" sz="2000" dirty="0">
                <a:latin typeface="Times New Roman" panose="02020603050405020304" pitchFamily="18" charset="0"/>
                <a:cs typeface="Times New Roman" panose="02020603050405020304" pitchFamily="18" charset="0"/>
              </a:rPr>
              <a:t>1. Nam, nữ</a:t>
            </a:r>
            <a:r>
              <a:rPr sz="2000" dirty="0">
                <a:latin typeface="Times New Roman" panose="02020603050405020304" pitchFamily="18" charset="0"/>
                <a:cs typeface="Times New Roman" panose="02020603050405020304" pitchFamily="18" charset="0"/>
              </a:rPr>
              <a:t> </a:t>
            </a:r>
            <a:r>
              <a:rPr lang="vi-VN" altLang="x-none" sz="2000" dirty="0">
                <a:latin typeface="Times New Roman" panose="02020603050405020304" pitchFamily="18" charset="0"/>
                <a:cs typeface="Times New Roman" panose="02020603050405020304" pitchFamily="18" charset="0"/>
              </a:rPr>
              <a:t>có quyền kết hôn, ly hôn.</a:t>
            </a:r>
            <a:r>
              <a:rPr sz="2000" dirty="0">
                <a:latin typeface="Times New Roman" panose="02020603050405020304" pitchFamily="18" charset="0"/>
                <a:cs typeface="Times New Roman" panose="02020603050405020304" pitchFamily="18" charset="0"/>
              </a:rPr>
              <a:t> </a:t>
            </a:r>
            <a:r>
              <a:rPr lang="vi-VN" altLang="x-none" sz="2000" dirty="0">
                <a:latin typeface="Times New Roman" panose="02020603050405020304" pitchFamily="18" charset="0"/>
                <a:cs typeface="Times New Roman" panose="02020603050405020304" pitchFamily="18" charset="0"/>
              </a:rPr>
              <a:t>Hôn nhân theo nguyên tắc</a:t>
            </a:r>
            <a:r>
              <a:rPr sz="2000" dirty="0">
                <a:latin typeface="Times New Roman" panose="02020603050405020304" pitchFamily="18" charset="0"/>
                <a:cs typeface="Times New Roman" panose="02020603050405020304" pitchFamily="18" charset="0"/>
              </a:rPr>
              <a:t> </a:t>
            </a:r>
            <a:r>
              <a:rPr lang="vi-VN" altLang="x-none" sz="2000" dirty="0">
                <a:latin typeface="Times New Roman" panose="02020603050405020304" pitchFamily="18" charset="0"/>
                <a:cs typeface="Times New Roman" panose="02020603050405020304" pitchFamily="18" charset="0"/>
              </a:rPr>
              <a:t>tự nguyện, tiến bộ, một vợ một chồng, vợ chồng bình đẳng, tôn trọng lẫn nhau.</a:t>
            </a:r>
          </a:p>
          <a:p>
            <a:pPr lvl="0" algn="just" eaLnBrk="1" hangingPunct="1">
              <a:buNone/>
            </a:pPr>
            <a:r>
              <a:rPr lang="vi-VN" altLang="x-none" sz="2000" dirty="0">
                <a:latin typeface="Times New Roman" panose="02020603050405020304" pitchFamily="18" charset="0"/>
                <a:cs typeface="Times New Roman" panose="02020603050405020304" pitchFamily="18" charset="0"/>
              </a:rPr>
              <a:t> 2. Nh</a:t>
            </a:r>
            <a:r>
              <a:rPr lang="vi-VN" altLang="x-none" sz="2000" dirty="0">
                <a:latin typeface="Times New Roman" panose="02020603050405020304" pitchFamily="18" charset="0"/>
                <a:ea typeface="Times New Roman" panose="02020603050405020304" pitchFamily="18" charset="0"/>
              </a:rPr>
              <a:t>à</a:t>
            </a:r>
            <a:r>
              <a:rPr lang="vi-VN" altLang="x-none" sz="2000" dirty="0">
                <a:latin typeface="Times New Roman" panose="02020603050405020304" pitchFamily="18" charset="0"/>
                <a:cs typeface="Times New Roman" panose="02020603050405020304" pitchFamily="18" charset="0"/>
              </a:rPr>
              <a:t> nước bảo hộ hôn nhân v</a:t>
            </a:r>
            <a:r>
              <a:rPr lang="vi-VN" altLang="x-none" sz="2000" dirty="0">
                <a:latin typeface="Times New Roman" panose="02020603050405020304" pitchFamily="18" charset="0"/>
                <a:ea typeface="Times New Roman" panose="02020603050405020304" pitchFamily="18" charset="0"/>
              </a:rPr>
              <a:t>à</a:t>
            </a:r>
            <a:r>
              <a:rPr lang="vi-VN" altLang="x-none" sz="2000" dirty="0">
                <a:latin typeface="Times New Roman" panose="02020603050405020304" pitchFamily="18" charset="0"/>
                <a:cs typeface="Times New Roman" panose="02020603050405020304" pitchFamily="18" charset="0"/>
              </a:rPr>
              <a:t> gia đình, bảo hộ quyền lợi của người mẹ v</a:t>
            </a:r>
            <a:r>
              <a:rPr lang="vi-VN" altLang="x-none" sz="2000" dirty="0">
                <a:latin typeface="Times New Roman" panose="02020603050405020304" pitchFamily="18" charset="0"/>
                <a:ea typeface="Times New Roman" panose="02020603050405020304" pitchFamily="18" charset="0"/>
              </a:rPr>
              <a:t>à</a:t>
            </a:r>
            <a:r>
              <a:rPr lang="vi-VN" altLang="x-none" sz="2000" dirty="0">
                <a:latin typeface="Times New Roman" panose="02020603050405020304" pitchFamily="18" charset="0"/>
                <a:cs typeface="Times New Roman" panose="02020603050405020304" pitchFamily="18" charset="0"/>
              </a:rPr>
              <a:t> trẻ em.</a:t>
            </a:r>
            <a:endParaRPr lang="vi-VN" altLang="x-none"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581">
                                            <p:txEl>
                                              <p:pRg st="0" end="0"/>
                                            </p:txEl>
                                          </p:spTgt>
                                        </p:tgtEl>
                                        <p:attrNameLst>
                                          <p:attrName>style.visibility</p:attrName>
                                        </p:attrNameLst>
                                      </p:cBhvr>
                                      <p:to>
                                        <p:strVal val="visible"/>
                                      </p:to>
                                    </p:set>
                                    <p:animEffect transition="in" filter="fade">
                                      <p:cBhvr>
                                        <p:cTn id="17" dur="1000"/>
                                        <p:tgtEl>
                                          <p:spTgt spid="24581">
                                            <p:txEl>
                                              <p:pRg st="0" end="0"/>
                                            </p:txEl>
                                          </p:spTgt>
                                        </p:tgtEl>
                                      </p:cBhvr>
                                    </p:animEffect>
                                    <p:anim calcmode="lin" valueType="num">
                                      <p:cBhvr>
                                        <p:cTn id="18" dur="10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5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581">
                                            <p:txEl>
                                              <p:pRg st="1" end="1"/>
                                            </p:txEl>
                                          </p:spTgt>
                                        </p:tgtEl>
                                        <p:attrNameLst>
                                          <p:attrName>style.visibility</p:attrName>
                                        </p:attrNameLst>
                                      </p:cBhvr>
                                      <p:to>
                                        <p:strVal val="visible"/>
                                      </p:to>
                                    </p:set>
                                    <p:animEffect transition="in" filter="fade">
                                      <p:cBhvr>
                                        <p:cTn id="24" dur="1000"/>
                                        <p:tgtEl>
                                          <p:spTgt spid="24581">
                                            <p:txEl>
                                              <p:pRg st="1" end="1"/>
                                            </p:txEl>
                                          </p:spTgt>
                                        </p:tgtEl>
                                      </p:cBhvr>
                                    </p:animEffect>
                                    <p:anim calcmode="lin" valueType="num">
                                      <p:cBhvr>
                                        <p:cTn id="25" dur="10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45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581">
                                            <p:txEl>
                                              <p:pRg st="2" end="2"/>
                                            </p:txEl>
                                          </p:spTgt>
                                        </p:tgtEl>
                                        <p:attrNameLst>
                                          <p:attrName>style.visibility</p:attrName>
                                        </p:attrNameLst>
                                      </p:cBhvr>
                                      <p:to>
                                        <p:strVal val="visible"/>
                                      </p:to>
                                    </p:set>
                                    <p:animEffect transition="in" filter="fade">
                                      <p:cBhvr>
                                        <p:cTn id="31" dur="1000"/>
                                        <p:tgtEl>
                                          <p:spTgt spid="24581">
                                            <p:txEl>
                                              <p:pRg st="2" end="2"/>
                                            </p:txEl>
                                          </p:spTgt>
                                        </p:tgtEl>
                                      </p:cBhvr>
                                    </p:animEffect>
                                    <p:anim calcmode="lin" valueType="num">
                                      <p:cBhvr>
                                        <p:cTn id="32" dur="1000" fill="hold"/>
                                        <p:tgtEl>
                                          <p:spTgt spid="2458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45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581">
                                            <p:txEl>
                                              <p:pRg st="3" end="3"/>
                                            </p:txEl>
                                          </p:spTgt>
                                        </p:tgtEl>
                                        <p:attrNameLst>
                                          <p:attrName>style.visibility</p:attrName>
                                        </p:attrNameLst>
                                      </p:cBhvr>
                                      <p:to>
                                        <p:strVal val="visible"/>
                                      </p:to>
                                    </p:set>
                                    <p:animEffect transition="in" filter="fade">
                                      <p:cBhvr>
                                        <p:cTn id="38" dur="1000"/>
                                        <p:tgtEl>
                                          <p:spTgt spid="24581">
                                            <p:txEl>
                                              <p:pRg st="3" end="3"/>
                                            </p:txEl>
                                          </p:spTgt>
                                        </p:tgtEl>
                                      </p:cBhvr>
                                    </p:animEffect>
                                    <p:anim calcmode="lin" valueType="num">
                                      <p:cBhvr>
                                        <p:cTn id="39" dur="1000" fill="hold"/>
                                        <p:tgtEl>
                                          <p:spTgt spid="2458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458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Box 16"/>
          <p:cNvSpPr txBox="1"/>
          <p:nvPr/>
        </p:nvSpPr>
        <p:spPr>
          <a:xfrm>
            <a:off x="762000" y="487025"/>
            <a:ext cx="10439717" cy="6370975"/>
          </a:xfrm>
          <a:prstGeom prst="rect">
            <a:avLst/>
          </a:prstGeom>
          <a:noFill/>
          <a:ln w="9525">
            <a:noFill/>
          </a:ln>
        </p:spPr>
        <p:txBody>
          <a:bodyPr wrap="square">
            <a:sp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b. Quyền và nghĩa vụ cơ bản của công dân trong hôn nhân:</a:t>
            </a:r>
          </a:p>
          <a:p>
            <a:pPr eaLnBrk="1" hangingPunct="1"/>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 kiện kết hôn:</a:t>
            </a:r>
          </a:p>
          <a:p>
            <a:pPr eaLnBrk="1" hangingPunct="1"/>
            <a:r>
              <a:rPr lang="en-US" altLang="en-US" sz="2400" dirty="0">
                <a:latin typeface="Times New Roman" panose="02020603050405020304" pitchFamily="18" charset="0"/>
                <a:cs typeface="Times New Roman" panose="02020603050405020304" pitchFamily="18" charset="0"/>
                <a:sym typeface="+mn-ea"/>
              </a:rPr>
              <a:t>Nam từ đủ 20 tuổi trở lên, nữ từ đủ 18 tuổi trở lên mới được kết hôn. Việc kết hôn do nam v</a:t>
            </a:r>
            <a:r>
              <a:rPr lang="en-US" altLang="en-US" sz="2400" dirty="0">
                <a:latin typeface="Times New Roman" panose="02020603050405020304" pitchFamily="18" charset="0"/>
                <a:ea typeface="Times New Roman" panose="02020603050405020304" pitchFamily="18" charset="0"/>
                <a:sym typeface="+mn-ea"/>
              </a:rPr>
              <a:t>à</a:t>
            </a:r>
            <a:r>
              <a:rPr lang="en-US" altLang="en-US" sz="2400" dirty="0">
                <a:latin typeface="Times New Roman" panose="02020603050405020304" pitchFamily="18" charset="0"/>
                <a:cs typeface="Times New Roman" panose="02020603050405020304" pitchFamily="18" charset="0"/>
                <a:sym typeface="+mn-ea"/>
              </a:rPr>
              <a:t> nữ tự nguyện quyết định và phải được đăng kí tại cơ quan nhà nước có thẩm quyền.</a:t>
            </a:r>
          </a:p>
          <a:p>
            <a:pPr eaLnBrk="1" hangingPunct="1"/>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*Cấm kết hôn:</a:t>
            </a:r>
          </a:p>
          <a:p>
            <a:pPr eaLnBrk="1" hangingPunct="1"/>
            <a:r>
              <a:rPr lang="en-US" altLang="en-US" sz="2400" dirty="0">
                <a:latin typeface="Times New Roman" panose="02020603050405020304" pitchFamily="18" charset="0"/>
                <a:cs typeface="Times New Roman" panose="02020603050405020304" pitchFamily="18" charset="0"/>
                <a:sym typeface="+mn-ea"/>
              </a:rPr>
              <a:t>- Người đang có vợ hoặc có chồng.</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sym typeface="+mn-ea"/>
              </a:rPr>
              <a:t>- Người mất năng lực h</a:t>
            </a:r>
            <a:r>
              <a:rPr lang="en-US" altLang="en-US" sz="2400" dirty="0">
                <a:latin typeface="Times New Roman" panose="02020603050405020304" pitchFamily="18" charset="0"/>
                <a:ea typeface="Times New Roman" panose="02020603050405020304" pitchFamily="18" charset="0"/>
                <a:sym typeface="+mn-ea"/>
              </a:rPr>
              <a:t>à</a:t>
            </a:r>
            <a:r>
              <a:rPr lang="en-US" altLang="en-US" sz="2400" dirty="0">
                <a:latin typeface="Times New Roman" panose="02020603050405020304" pitchFamily="18" charset="0"/>
                <a:cs typeface="Times New Roman" panose="02020603050405020304" pitchFamily="18" charset="0"/>
                <a:sym typeface="+mn-ea"/>
              </a:rPr>
              <a:t>nh vi dân sự (tâm thần; mắc bệnh không thể nhận thức, làm chủ được hành vi của mình).</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sym typeface="+mn-ea"/>
              </a:rPr>
              <a:t>- Những người cùng dòng máu về trực hệ.</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sym typeface="+mn-ea"/>
              </a:rPr>
              <a:t>- Những người có họ trong phạm vi ba đời</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sym typeface="+mn-ea"/>
              </a:rPr>
              <a:t>- Giữa cha mẹ nuôi với con nuôi, bố chồng với con dâu, mẹ vợ với con rể, bố dượng với con riêng của vợ, mẹ kế với con riêng của chồng</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sym typeface="+mn-ea"/>
              </a:rPr>
              <a:t>- Giữa những người cùng giới tính.</a:t>
            </a:r>
          </a:p>
          <a:p>
            <a:pPr eaLnBrk="1" hangingPunct="1"/>
            <a:r>
              <a:rPr lang="en-US" altLang="en-US" sz="2400" dirty="0">
                <a:solidFill>
                  <a:srgbClr val="FF0000"/>
                </a:solidFill>
                <a:latin typeface="Times New Roman" panose="02020603050405020304" pitchFamily="18" charset="0"/>
                <a:cs typeface="Times New Roman" panose="02020603050405020304" pitchFamily="18" charset="0"/>
                <a:sym typeface="+mn-ea"/>
              </a:rPr>
              <a:t>* </a:t>
            </a:r>
            <a:r>
              <a:rPr lang="en-US" altLang="en-US" sz="2400" b="1" dirty="0">
                <a:solidFill>
                  <a:srgbClr val="FF0000"/>
                </a:solidFill>
                <a:latin typeface="Times New Roman" panose="02020603050405020304" pitchFamily="18" charset="0"/>
                <a:cs typeface="Times New Roman" panose="02020603050405020304" pitchFamily="18" charset="0"/>
                <a:sym typeface="+mn-ea"/>
              </a:rPr>
              <a:t>Vợ chồng</a:t>
            </a:r>
            <a:r>
              <a:rPr lang="en-US" altLang="en-US" sz="2400" dirty="0">
                <a:solidFill>
                  <a:srgbClr val="FF0000"/>
                </a:solidFill>
                <a:latin typeface="Times New Roman" panose="02020603050405020304" pitchFamily="18" charset="0"/>
                <a:cs typeface="Times New Roman" panose="02020603050405020304" pitchFamily="18" charset="0"/>
                <a:sym typeface="+mn-ea"/>
              </a:rPr>
              <a:t> bình đẳng, có nghĩa vụ và quyền ngang nhau về mọi mặt trong gia đình. Vợ, chồng phải tôn trọng danh dự, </a:t>
            </a:r>
            <a:r>
              <a:rPr lang="en-US" altLang="en-US" sz="2400" dirty="0" err="1">
                <a:solidFill>
                  <a:srgbClr val="FF0000"/>
                </a:solidFill>
                <a:latin typeface="Times New Roman" panose="02020603050405020304" pitchFamily="18" charset="0"/>
                <a:cs typeface="Times New Roman" panose="02020603050405020304" pitchFamily="18" charset="0"/>
                <a:sym typeface="+mn-ea"/>
              </a:rPr>
              <a:t>nhân</a:t>
            </a:r>
            <a:r>
              <a:rPr lang="en-US" altLang="en-US" sz="2400" dirty="0">
                <a:solidFill>
                  <a:srgbClr val="FF0000"/>
                </a:solidFill>
                <a:latin typeface="Times New Roman" panose="02020603050405020304" pitchFamily="18" charset="0"/>
                <a:cs typeface="Times New Roman" panose="02020603050405020304" pitchFamily="18" charset="0"/>
                <a:sym typeface="+mn-ea"/>
              </a:rPr>
              <a:t> </a:t>
            </a:r>
            <a:r>
              <a:rPr lang="en-US" altLang="en-US" sz="2400" dirty="0" err="1" smtClean="0">
                <a:solidFill>
                  <a:srgbClr val="FF0000"/>
                </a:solidFill>
                <a:latin typeface="Times New Roman" panose="02020603050405020304" pitchFamily="18" charset="0"/>
                <a:cs typeface="Times New Roman" panose="02020603050405020304" pitchFamily="18" charset="0"/>
                <a:sym typeface="+mn-ea"/>
              </a:rPr>
              <a:t>phẩm</a:t>
            </a:r>
            <a:r>
              <a:rPr lang="en-US" altLang="en-US" sz="2400" dirty="0" smtClean="0">
                <a:solidFill>
                  <a:srgbClr val="FF0000"/>
                </a:solidFill>
                <a:latin typeface="Times New Roman" panose="02020603050405020304" pitchFamily="18" charset="0"/>
                <a:cs typeface="Times New Roman" panose="02020603050405020304" pitchFamily="18" charset="0"/>
                <a:sym typeface="+mn-ea"/>
              </a:rPr>
              <a:t>….</a:t>
            </a:r>
            <a:endParaRPr lang="en-US" altLang="en-US" sz="2400" dirty="0">
              <a:solidFill>
                <a:srgbClr val="FF0000"/>
              </a:solidFill>
              <a:latin typeface="Times New Roman" panose="02020603050405020304" pitchFamily="18" charset="0"/>
              <a:ea typeface="Times New Roman" panose="02020603050405020304" pitchFamily="18" charset="0"/>
            </a:endParaRPr>
          </a:p>
          <a:p>
            <a:pPr eaLnBrk="1" hangingPunct="1"/>
            <a:endPar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p:cTn id="7" dur="500" fill="hold"/>
                                        <p:tgtEl>
                                          <p:spTgt spid="256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605">
                                            <p:txEl>
                                              <p:pRg st="1" end="1"/>
                                            </p:txEl>
                                          </p:spTgt>
                                        </p:tgtEl>
                                        <p:attrNameLst>
                                          <p:attrName>style.visibility</p:attrName>
                                        </p:attrNameLst>
                                      </p:cBhvr>
                                      <p:to>
                                        <p:strVal val="visible"/>
                                      </p:to>
                                    </p:set>
                                    <p:anim calcmode="lin" valueType="num">
                                      <p:cBhvr>
                                        <p:cTn id="14" dur="500" fill="hold"/>
                                        <p:tgtEl>
                                          <p:spTgt spid="2560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560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560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605">
                                            <p:txEl>
                                              <p:pRg st="2" end="2"/>
                                            </p:txEl>
                                          </p:spTgt>
                                        </p:tgtEl>
                                        <p:attrNameLst>
                                          <p:attrName>style.visibility</p:attrName>
                                        </p:attrNameLst>
                                      </p:cBhvr>
                                      <p:to>
                                        <p:strVal val="visible"/>
                                      </p:to>
                                    </p:set>
                                    <p:anim calcmode="lin" valueType="num">
                                      <p:cBhvr>
                                        <p:cTn id="21" dur="500" fill="hold"/>
                                        <p:tgtEl>
                                          <p:spTgt spid="2560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560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560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605">
                                            <p:txEl>
                                              <p:pRg st="3" end="3"/>
                                            </p:txEl>
                                          </p:spTgt>
                                        </p:tgtEl>
                                        <p:attrNameLst>
                                          <p:attrName>style.visibility</p:attrName>
                                        </p:attrNameLst>
                                      </p:cBhvr>
                                      <p:to>
                                        <p:strVal val="visible"/>
                                      </p:to>
                                    </p:set>
                                    <p:anim calcmode="lin" valueType="num">
                                      <p:cBhvr>
                                        <p:cTn id="28" dur="500" fill="hold"/>
                                        <p:tgtEl>
                                          <p:spTgt spid="2560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560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560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605">
                                            <p:txEl>
                                              <p:pRg st="4" end="4"/>
                                            </p:txEl>
                                          </p:spTgt>
                                        </p:tgtEl>
                                        <p:attrNameLst>
                                          <p:attrName>style.visibility</p:attrName>
                                        </p:attrNameLst>
                                      </p:cBhvr>
                                      <p:to>
                                        <p:strVal val="visible"/>
                                      </p:to>
                                    </p:set>
                                    <p:anim calcmode="lin" valueType="num">
                                      <p:cBhvr>
                                        <p:cTn id="35" dur="500" fill="hold"/>
                                        <p:tgtEl>
                                          <p:spTgt spid="2560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560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560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605">
                                            <p:txEl>
                                              <p:pRg st="5" end="5"/>
                                            </p:txEl>
                                          </p:spTgt>
                                        </p:tgtEl>
                                        <p:attrNameLst>
                                          <p:attrName>style.visibility</p:attrName>
                                        </p:attrNameLst>
                                      </p:cBhvr>
                                      <p:to>
                                        <p:strVal val="visible"/>
                                      </p:to>
                                    </p:set>
                                    <p:anim calcmode="lin" valueType="num">
                                      <p:cBhvr>
                                        <p:cTn id="42" dur="500" fill="hold"/>
                                        <p:tgtEl>
                                          <p:spTgt spid="2560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560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560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5605">
                                            <p:txEl>
                                              <p:pRg st="6" end="6"/>
                                            </p:txEl>
                                          </p:spTgt>
                                        </p:tgtEl>
                                        <p:attrNameLst>
                                          <p:attrName>style.visibility</p:attrName>
                                        </p:attrNameLst>
                                      </p:cBhvr>
                                      <p:to>
                                        <p:strVal val="visible"/>
                                      </p:to>
                                    </p:set>
                                    <p:anim calcmode="lin" valueType="num">
                                      <p:cBhvr>
                                        <p:cTn id="49" dur="500" fill="hold"/>
                                        <p:tgtEl>
                                          <p:spTgt spid="2560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560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560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5605">
                                            <p:txEl>
                                              <p:pRg st="7" end="7"/>
                                            </p:txEl>
                                          </p:spTgt>
                                        </p:tgtEl>
                                        <p:attrNameLst>
                                          <p:attrName>style.visibility</p:attrName>
                                        </p:attrNameLst>
                                      </p:cBhvr>
                                      <p:to>
                                        <p:strVal val="visible"/>
                                      </p:to>
                                    </p:set>
                                    <p:anim calcmode="lin" valueType="num">
                                      <p:cBhvr>
                                        <p:cTn id="56" dur="500" fill="hold"/>
                                        <p:tgtEl>
                                          <p:spTgt spid="2560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560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560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605">
                                            <p:txEl>
                                              <p:pRg st="8" end="8"/>
                                            </p:txEl>
                                          </p:spTgt>
                                        </p:tgtEl>
                                        <p:attrNameLst>
                                          <p:attrName>style.visibility</p:attrName>
                                        </p:attrNameLst>
                                      </p:cBhvr>
                                      <p:to>
                                        <p:strVal val="visible"/>
                                      </p:to>
                                    </p:set>
                                    <p:anim calcmode="lin" valueType="num">
                                      <p:cBhvr>
                                        <p:cTn id="63" dur="500" fill="hold"/>
                                        <p:tgtEl>
                                          <p:spTgt spid="2560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560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560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5605">
                                            <p:txEl>
                                              <p:pRg st="9" end="9"/>
                                            </p:txEl>
                                          </p:spTgt>
                                        </p:tgtEl>
                                        <p:attrNameLst>
                                          <p:attrName>style.visibility</p:attrName>
                                        </p:attrNameLst>
                                      </p:cBhvr>
                                      <p:to>
                                        <p:strVal val="visible"/>
                                      </p:to>
                                    </p:set>
                                    <p:anim calcmode="lin" valueType="num">
                                      <p:cBhvr>
                                        <p:cTn id="70" dur="500" fill="hold"/>
                                        <p:tgtEl>
                                          <p:spTgt spid="25605">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5605">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5605">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5605">
                                            <p:txEl>
                                              <p:pRg st="10" end="10"/>
                                            </p:txEl>
                                          </p:spTgt>
                                        </p:tgtEl>
                                        <p:attrNameLst>
                                          <p:attrName>style.visibility</p:attrName>
                                        </p:attrNameLst>
                                      </p:cBhvr>
                                      <p:to>
                                        <p:strVal val="visible"/>
                                      </p:to>
                                    </p:set>
                                    <p:anim calcmode="lin" valueType="num">
                                      <p:cBhvr>
                                        <p:cTn id="77" dur="500" fill="hold"/>
                                        <p:tgtEl>
                                          <p:spTgt spid="25605">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25605">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2560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dan so.png">
            <a:extLst>
              <a:ext uri="{FF2B5EF4-FFF2-40B4-BE49-F238E27FC236}">
                <a16:creationId xmlns:a16="http://schemas.microsoft.com/office/drawing/2014/main" id="{9E34ED88-4269-2A84-AB87-4FD75747B1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457200"/>
            <a:ext cx="4487573" cy="5029200"/>
          </a:xfrm>
          <a:prstGeom prst="rect">
            <a:avLst/>
          </a:prstGeom>
          <a:ln w="228600" cap="sq" cmpd="thickThin">
            <a:solidFill>
              <a:srgbClr val="FF00FF"/>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Khau-hieu.jpg">
            <a:extLst>
              <a:ext uri="{FF2B5EF4-FFF2-40B4-BE49-F238E27FC236}">
                <a16:creationId xmlns:a16="http://schemas.microsoft.com/office/drawing/2014/main" id="{98067D32-1983-9F52-A2C6-E5918C992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3429000" cy="5105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C949F7A-11E2-395E-5B36-C53E83D8EB86}"/>
              </a:ext>
            </a:extLst>
          </p:cNvPr>
          <p:cNvSpPr/>
          <p:nvPr/>
        </p:nvSpPr>
        <p:spPr>
          <a:xfrm>
            <a:off x="1573213" y="5892800"/>
            <a:ext cx="9067800" cy="508000"/>
          </a:xfrm>
          <a:prstGeom prst="rect">
            <a:avLst/>
          </a:prstGeom>
          <a:ln>
            <a:solidFill>
              <a:srgbClr val="9900CC"/>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altLang="en-US" sz="27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MỖI GIA ĐÌNH CÓ HAI CON, VỢ CHỒNG HẠNH PHÚC     </a:t>
            </a:r>
            <a:endParaRPr lang="en-US" altLang="en-US" sz="27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28887" y="869949"/>
            <a:ext cx="7453313" cy="121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algn="just" eaLnBrk="1" hangingPunct="1">
              <a:lnSpc>
                <a:spcPts val="2700"/>
              </a:lnSpc>
            </a:pPr>
            <a:r>
              <a:rPr sz="2800" b="1" dirty="0">
                <a:latin typeface="Times New Roman" panose="02020603050405020304" pitchFamily="18" charset="0"/>
                <a:cs typeface="Times New Roman" panose="02020603050405020304" pitchFamily="18" charset="0"/>
              </a:rPr>
              <a:t>Tình huống:</a:t>
            </a:r>
            <a:r>
              <a:rPr sz="2800" dirty="0">
                <a:latin typeface="Times New Roman" panose="02020603050405020304" pitchFamily="18" charset="0"/>
                <a:cs typeface="Times New Roman" panose="02020603050405020304" pitchFamily="18" charset="0"/>
              </a:rPr>
              <a:t> Em sẽ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m gì nếu có một bạn khác giới b</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y tỏ tình cảm với em?</a:t>
            </a:r>
            <a:r>
              <a:rPr sz="2800" b="1"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ea typeface="Times New Roman" panose="02020603050405020304" pitchFamily="18" charset="0"/>
            </a:endParaRPr>
          </a:p>
        </p:txBody>
      </p:sp>
      <p:sp>
        <p:nvSpPr>
          <p:cNvPr id="2" name="TextBox 1"/>
          <p:cNvSpPr txBox="1"/>
          <p:nvPr/>
        </p:nvSpPr>
        <p:spPr>
          <a:xfrm>
            <a:off x="3505201" y="2314575"/>
            <a:ext cx="5916613" cy="584200"/>
          </a:xfrm>
          <a:prstGeom prst="rect">
            <a:avLst/>
          </a:prstGeom>
          <a:noFill/>
          <a:ln w="9525">
            <a:noFill/>
          </a:ln>
        </p:spPr>
        <p:txBody>
          <a:bodyPr wrap="none">
            <a:spAutoFit/>
          </a:body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Tác hại với học sinh khi yêu sớm</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1981200" y="3124201"/>
            <a:ext cx="8001000" cy="2676525"/>
          </a:xfrm>
          <a:prstGeom prst="rect">
            <a:avLst/>
          </a:prstGeom>
          <a:noFill/>
          <a:ln w="9525">
            <a:noFill/>
          </a:ln>
        </p:spPr>
        <p:txBody>
          <a:bodyPr>
            <a:spAutoFit/>
          </a:bodyPr>
          <a:lstStyle/>
          <a:p>
            <a:pPr marL="514350" indent="-514350" eaLnBrk="1" hangingPunct="1">
              <a:buAutoNum type="arabicPeriod"/>
            </a:pPr>
            <a:r>
              <a:rPr lang="en-US" altLang="en-US" sz="2800" dirty="0">
                <a:latin typeface="Times New Roman" panose="02020603050405020304" pitchFamily="18" charset="0"/>
                <a:cs typeface="Times New Roman" panose="02020603050405020304" pitchFamily="18" charset="0"/>
              </a:rPr>
              <a:t>Ảnh hưởng đến học tập.</a:t>
            </a:r>
          </a:p>
          <a:p>
            <a:pPr marL="514350" indent="-514350" eaLnBrk="1" hangingPunct="1">
              <a:buAutoNum type="arabicPeriod"/>
            </a:pPr>
            <a:r>
              <a:rPr lang="en-US" altLang="en-US" sz="2800" dirty="0">
                <a:latin typeface="Times New Roman" panose="02020603050405020304" pitchFamily="18" charset="0"/>
                <a:cs typeface="Times New Roman" panose="02020603050405020304" pitchFamily="18" charset="0"/>
              </a:rPr>
              <a:t>Lãng phí nhiều thời gian, mất đi sự tự do, dễ bị stress, căng thẳng.</a:t>
            </a:r>
          </a:p>
          <a:p>
            <a:pPr marL="514350" indent="-514350" eaLnBrk="1" hangingPunct="1">
              <a:buAutoNum type="arabicPeriod"/>
            </a:pPr>
            <a:r>
              <a:rPr lang="en-US" altLang="en-US" sz="2800" dirty="0">
                <a:latin typeface="Times New Roman" panose="02020603050405020304" pitchFamily="18" charset="0"/>
                <a:cs typeface="Times New Roman" panose="02020603050405020304" pitchFamily="18" charset="0"/>
              </a:rPr>
              <a:t>Mất đi nhiều mối quan hệ.</a:t>
            </a:r>
          </a:p>
          <a:p>
            <a:pPr marL="514350" indent="-514350" eaLnBrk="1" hangingPunct="1">
              <a:buAutoNum type="arabicPeriod"/>
            </a:pPr>
            <a:r>
              <a:rPr lang="en-US" altLang="en-US" sz="2800" dirty="0">
                <a:latin typeface="Times New Roman" panose="02020603050405020304" pitchFamily="18" charset="0"/>
                <a:cs typeface="Times New Roman" panose="02020603050405020304" pitchFamily="18" charset="0"/>
              </a:rPr>
              <a:t>Không bền, suy nghĩ không chín chắn, dễ bị cám dỗ, nạo phá thai, bị tung ảnh nóng, tự tử</a:t>
            </a:r>
            <a:r>
              <a:rPr lang="en-US" altLang="en-US" sz="2800" dirty="0">
                <a:latin typeface="Times New Roman" panose="02020603050405020304" pitchFamily="18"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590800" y="228601"/>
            <a:ext cx="6858000" cy="220345"/>
          </a:xfrm>
        </p:spPr>
        <p:txBody>
          <a:bodyPr>
            <a:normAutofit fontScale="90000"/>
          </a:bodyPr>
          <a:lstStyle/>
          <a:p>
            <a:endParaRPr lang="en-US"/>
          </a:p>
        </p:txBody>
      </p:sp>
      <p:sp>
        <p:nvSpPr>
          <p:cNvPr id="8" name="Subtitle 7"/>
          <p:cNvSpPr>
            <a:spLocks noGrp="1"/>
          </p:cNvSpPr>
          <p:nvPr>
            <p:ph type="subTitle" idx="1"/>
          </p:nvPr>
        </p:nvSpPr>
        <p:spPr>
          <a:xfrm>
            <a:off x="685800" y="847774"/>
            <a:ext cx="10820400" cy="5780405"/>
          </a:xfrm>
        </p:spPr>
        <p:txBody>
          <a:bodyPr>
            <a:normAutofit fontScale="77500" lnSpcReduction="20000"/>
          </a:bodyPr>
          <a:lstStyle/>
          <a:p>
            <a:pPr>
              <a:lnSpc>
                <a:spcPct val="120000"/>
              </a:lnSpc>
              <a:spcBef>
                <a:spcPts val="0"/>
              </a:spcBef>
            </a:pPr>
            <a:r>
              <a:rPr lang="en-US" dirty="0">
                <a:latin typeface="Times New Roman" panose="02020603050405020304" pitchFamily="18" charset="0"/>
                <a:cs typeface="Times New Roman" panose="02020603050405020304" pitchFamily="18" charset="0"/>
              </a:rPr>
              <a:t>BÀI TẬP</a:t>
            </a:r>
          </a:p>
          <a:p>
            <a:pPr algn="l">
              <a:lnSpc>
                <a:spcPct val="120000"/>
              </a:lnSpc>
              <a:spcBef>
                <a:spcPts val="0"/>
              </a:spcBef>
            </a:pP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43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9):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Giải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ý.</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đủ</a:t>
            </a:r>
            <a:r>
              <a:rPr lang="en-US" b="1" dirty="0">
                <a:latin typeface="Times New Roman" panose="02020603050405020304" pitchFamily="18" charset="0"/>
                <a:cs typeface="Times New Roman" panose="02020603050405020304" pitchFamily="18" charset="0"/>
              </a:rPr>
              <a:t> 18 </a:t>
            </a:r>
            <a:r>
              <a:rPr lang="en-US" b="1" dirty="0" err="1">
                <a:latin typeface="Times New Roman" panose="02020603050405020304" pitchFamily="18" charset="0"/>
                <a:cs typeface="Times New Roman" panose="02020603050405020304" pitchFamily="18" charset="0"/>
              </a:rPr>
              <a:t>tuổi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b) Cha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con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c) </a:t>
            </a:r>
            <a:r>
              <a:rPr lang="en-US" b="1" dirty="0" err="1">
                <a:latin typeface="Times New Roman" panose="02020603050405020304" pitchFamily="18" charset="0"/>
                <a:cs typeface="Times New Roman" panose="02020603050405020304" pitchFamily="18" charset="0"/>
              </a:rPr>
              <a:t>Lấy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lấy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ai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can </a:t>
            </a:r>
            <a:r>
              <a:rPr lang="en-US" b="1" dirty="0" err="1">
                <a:latin typeface="Times New Roman" panose="02020603050405020304" pitchFamily="18" charset="0"/>
                <a:cs typeface="Times New Roman" panose="02020603050405020304" pitchFamily="18" charset="0"/>
              </a:rPr>
              <a:t>thiệp</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d)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nam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đ)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đủ</a:t>
            </a:r>
            <a:r>
              <a:rPr lang="en-US" b="1" dirty="0">
                <a:latin typeface="Times New Roman" panose="02020603050405020304" pitchFamily="18" charset="0"/>
                <a:cs typeface="Times New Roman" panose="02020603050405020304" pitchFamily="18" charset="0"/>
              </a:rPr>
              <a:t> 20 </a:t>
            </a:r>
            <a:r>
              <a:rPr lang="en-US" b="1" dirty="0" err="1">
                <a:latin typeface="Times New Roman" panose="02020603050405020304" pitchFamily="18" charset="0"/>
                <a:cs typeface="Times New Roman" panose="02020603050405020304" pitchFamily="18" charset="0"/>
              </a:rPr>
              <a:t>tuổi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đủ</a:t>
            </a:r>
            <a:r>
              <a:rPr lang="en-US" b="1" dirty="0">
                <a:latin typeface="Times New Roman" panose="02020603050405020304" pitchFamily="18" charset="0"/>
                <a:cs typeface="Times New Roman" panose="02020603050405020304" pitchFamily="18" charset="0"/>
              </a:rPr>
              <a:t> 18 </a:t>
            </a:r>
            <a:r>
              <a:rPr lang="en-US" b="1" dirty="0" err="1">
                <a:latin typeface="Times New Roman" panose="02020603050405020304" pitchFamily="18" charset="0"/>
                <a:cs typeface="Times New Roman" panose="02020603050405020304" pitchFamily="18" charset="0"/>
              </a:rPr>
              <a:t>tuổi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lên</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e)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mọi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g) Cha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hướng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đời</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h)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sớm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sớm</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sớm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sớm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khoẻ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con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k) Gia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l) </a:t>
            </a:r>
            <a:r>
              <a:rPr lang="en-US" b="1" dirty="0" err="1">
                <a:latin typeface="Times New Roman" panose="02020603050405020304" pitchFamily="18" charset="0"/>
                <a:cs typeface="Times New Roman" panose="02020603050405020304" pitchFamily="18" charset="0"/>
              </a:rPr>
              <a:t>Lấy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lấy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giàu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phúc</a:t>
            </a:r>
            <a:r>
              <a:rPr lang="en-US" b="1" dirty="0">
                <a:latin typeface="Times New Roman" panose="02020603050405020304" pitchFamily="18" charset="0"/>
                <a:cs typeface="Times New Roman" panose="02020603050405020304" pitchFamily="18" charset="0"/>
              </a:rPr>
              <a:t> ;</a:t>
            </a:r>
          </a:p>
          <a:p>
            <a:pPr algn="l">
              <a:lnSpc>
                <a:spcPct val="120000"/>
              </a:lnSpc>
              <a:spcBef>
                <a:spcPts val="0"/>
              </a:spcBef>
            </a:pPr>
            <a:r>
              <a:rPr lang="en-US" b="1" dirty="0">
                <a:latin typeface="Times New Roman" panose="02020603050405020304" pitchFamily="18" charset="0"/>
                <a:cs typeface="Times New Roman" panose="02020603050405020304" pitchFamily="18" charset="0"/>
              </a:rPr>
              <a:t>m) </a:t>
            </a:r>
            <a:r>
              <a:rPr lang="en-US" b="1" dirty="0" err="1">
                <a:latin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a:t>
            </a:r>
          </a:p>
          <a:p>
            <a:pPr algn="l">
              <a:lnSpc>
                <a:spcPct val="120000"/>
              </a:lnSpc>
              <a:spcBef>
                <a:spcPts val="0"/>
              </a:spcBef>
            </a:pP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a:t>
            </a:r>
          </a:p>
          <a:p>
            <a:pPr algn="l">
              <a:lnSpc>
                <a:spcPct val="120000"/>
              </a:lnSpc>
              <a:spcBef>
                <a:spcPts val="0"/>
              </a:spcBef>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(d), (đ), (g), (h),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(k)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animEffect transition="in" filter="box(in)">
                                      <p:cBhvr>
                                        <p:cTn id="7" dur="2000"/>
                                        <p:tgtEl>
                                          <p:spTgt spid="8">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5" end="15"/>
                                            </p:txEl>
                                          </p:spTgt>
                                        </p:tgtEl>
                                        <p:attrNameLst>
                                          <p:attrName>style.visibility</p:attrName>
                                        </p:attrNameLst>
                                      </p:cBhvr>
                                      <p:to>
                                        <p:strVal val="visible"/>
                                      </p:to>
                                    </p:set>
                                    <p:animEffect transition="in" filter="box(in)">
                                      <p:cBhvr>
                                        <p:cTn id="12" dur="20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Hộp Văn bản 2"/>
          <p:cNvSpPr txBox="1"/>
          <p:nvPr/>
        </p:nvSpPr>
        <p:spPr>
          <a:xfrm>
            <a:off x="3657600" y="107950"/>
            <a:ext cx="4572000" cy="400050"/>
          </a:xfrm>
          <a:prstGeom prst="rect">
            <a:avLst/>
          </a:prstGeom>
          <a:noFill/>
          <a:ln w="9525">
            <a:noFill/>
          </a:ln>
        </p:spPr>
        <p:txBody>
          <a:bodyPr>
            <a:spAutoFit/>
          </a:bodyPr>
          <a:lstStyle/>
          <a:p>
            <a:pPr>
              <a:buNone/>
            </a:pPr>
            <a:r>
              <a:rPr sz="2000" b="1" dirty="0">
                <a:solidFill>
                  <a:srgbClr val="363636"/>
                </a:solidFill>
                <a:latin typeface="Times New Roman" panose="02020603050405020304" pitchFamily="18" charset="0"/>
                <a:cs typeface="Times New Roman" panose="02020603050405020304" pitchFamily="18" charset="0"/>
              </a:rPr>
              <a:t>Học sinh yêu sớm v</a:t>
            </a:r>
            <a:r>
              <a:rPr sz="2000" b="1" dirty="0">
                <a:solidFill>
                  <a:srgbClr val="363636"/>
                </a:solidFill>
                <a:latin typeface="Times New Roman" panose="02020603050405020304" pitchFamily="18" charset="0"/>
                <a:ea typeface="Times New Roman" panose="02020603050405020304" pitchFamily="18" charset="0"/>
              </a:rPr>
              <a:t>à</a:t>
            </a:r>
            <a:r>
              <a:rPr sz="2000" b="1" dirty="0">
                <a:solidFill>
                  <a:srgbClr val="363636"/>
                </a:solidFill>
                <a:latin typeface="Times New Roman" panose="02020603050405020304" pitchFamily="18" charset="0"/>
                <a:cs typeface="Times New Roman" panose="02020603050405020304" pitchFamily="18" charset="0"/>
              </a:rPr>
              <a:t> những hệ lụy buồn</a:t>
            </a:r>
            <a:endParaRPr sz="2000" b="1" dirty="0">
              <a:solidFill>
                <a:srgbClr val="363636"/>
              </a:solidFill>
              <a:latin typeface="Times New Roman" panose="02020603050405020304" pitchFamily="18" charset="0"/>
              <a:ea typeface="Times New Roman" panose="02020603050405020304" pitchFamily="18" charset="0"/>
            </a:endParaRPr>
          </a:p>
        </p:txBody>
      </p:sp>
      <p:sp>
        <p:nvSpPr>
          <p:cNvPr id="53251" name="Hộp Văn bản 4"/>
          <p:cNvSpPr txBox="1"/>
          <p:nvPr/>
        </p:nvSpPr>
        <p:spPr>
          <a:xfrm>
            <a:off x="143410" y="752134"/>
            <a:ext cx="5693951" cy="461665"/>
          </a:xfrm>
          <a:prstGeom prst="rect">
            <a:avLst/>
          </a:prstGeom>
          <a:noFill/>
          <a:ln w="9525">
            <a:noFill/>
          </a:ln>
        </p:spPr>
        <p:txBody>
          <a:bodyPr wrap="square">
            <a:spAutoFit/>
          </a:bodyPr>
          <a:lstStyle/>
          <a:p>
            <a:pPr>
              <a:buNone/>
            </a:pPr>
            <a:r>
              <a:rPr sz="2400" b="1" dirty="0">
                <a:solidFill>
                  <a:srgbClr val="212529"/>
                </a:solidFill>
                <a:latin typeface="Times New Roman" panose="02020603050405020304" pitchFamily="18" charset="0"/>
                <a:cs typeface="Times New Roman" panose="02020603050405020304" pitchFamily="18" charset="0"/>
              </a:rPr>
              <a:t>Ả</a:t>
            </a:r>
            <a:r>
              <a:rPr lang="vi-VN" altLang="x-none" sz="2400" b="1" dirty="0">
                <a:solidFill>
                  <a:srgbClr val="212529"/>
                </a:solidFill>
                <a:latin typeface="Times New Roman" panose="02020603050405020304" pitchFamily="18" charset="0"/>
                <a:cs typeface="Times New Roman" panose="02020603050405020304" pitchFamily="18" charset="0"/>
              </a:rPr>
              <a:t>nh hưởng xấu tới việc học tập</a:t>
            </a:r>
            <a:r>
              <a:rPr lang="en-US" altLang="vi-VN" sz="2400" b="1" dirty="0">
                <a:solidFill>
                  <a:srgbClr val="212529"/>
                </a:solidFill>
                <a:latin typeface="Times New Roman" panose="02020603050405020304" pitchFamily="18" charset="0"/>
                <a:cs typeface="Times New Roman" panose="02020603050405020304" pitchFamily="18" charset="0"/>
              </a:rPr>
              <a:t>.</a:t>
            </a:r>
            <a:endParaRPr lang="en-US" altLang="vi-VN"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3252" name="Hộp Văn bản 6"/>
          <p:cNvSpPr txBox="1"/>
          <p:nvPr/>
        </p:nvSpPr>
        <p:spPr>
          <a:xfrm>
            <a:off x="0" y="1190284"/>
            <a:ext cx="5978649" cy="1200329"/>
          </a:xfrm>
          <a:prstGeom prst="rect">
            <a:avLst/>
          </a:prstGeom>
          <a:noFill/>
          <a:ln w="9525">
            <a:noFill/>
          </a:ln>
        </p:spPr>
        <p:txBody>
          <a:bodyPr wrap="square">
            <a:spAutoFit/>
          </a:bodyPr>
          <a:lstStyle/>
          <a:p>
            <a:pPr>
              <a:buNone/>
            </a:pPr>
            <a:r>
              <a:rPr sz="2400" b="1" dirty="0">
                <a:solidFill>
                  <a:srgbClr val="212529"/>
                </a:solidFill>
                <a:latin typeface="Times New Roman" panose="02020603050405020304" pitchFamily="18" charset="0"/>
                <a:cs typeface="Times New Roman" panose="02020603050405020304" pitchFamily="18" charset="0"/>
              </a:rPr>
              <a:t>Đ</a:t>
            </a:r>
            <a:r>
              <a:rPr lang="vi-VN" altLang="x-none" sz="2400" b="1" dirty="0">
                <a:solidFill>
                  <a:srgbClr val="212529"/>
                </a:solidFill>
                <a:latin typeface="Times New Roman" panose="02020603050405020304" pitchFamily="18" charset="0"/>
                <a:cs typeface="Times New Roman" panose="02020603050405020304" pitchFamily="18" charset="0"/>
              </a:rPr>
              <a:t>i quá giới hạn cho phép còn có thể gây ra những tổn thương lớn cả về thể chất lẫn tinh thần đối với những “người trong cuộc”</a:t>
            </a:r>
            <a:r>
              <a:rPr lang="en-US" altLang="vi-VN" sz="2400" b="1" dirty="0">
                <a:solidFill>
                  <a:srgbClr val="212529"/>
                </a:solidFill>
                <a:latin typeface="Times New Roman" panose="02020603050405020304" pitchFamily="18" charset="0"/>
                <a:cs typeface="Times New Roman" panose="02020603050405020304" pitchFamily="18" charset="0"/>
              </a:rPr>
              <a:t>.</a:t>
            </a:r>
            <a:endParaRPr lang="en-US" altLang="vi-VN"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3253" name="Hộp Văn bản 8"/>
          <p:cNvSpPr txBox="1"/>
          <p:nvPr/>
        </p:nvSpPr>
        <p:spPr>
          <a:xfrm>
            <a:off x="2123" y="2514260"/>
            <a:ext cx="5693951" cy="1200329"/>
          </a:xfrm>
          <a:prstGeom prst="rect">
            <a:avLst/>
          </a:prstGeom>
          <a:noFill/>
          <a:ln w="9525">
            <a:noFill/>
          </a:ln>
        </p:spPr>
        <p:txBody>
          <a:bodyPr wrap="square">
            <a:spAutoFit/>
          </a:bodyPr>
          <a:lstStyle/>
          <a:p>
            <a:pPr>
              <a:buNone/>
            </a:pPr>
            <a:r>
              <a:rPr sz="2400" b="1" dirty="0">
                <a:solidFill>
                  <a:srgbClr val="4D4D4D"/>
                </a:solidFill>
                <a:latin typeface="Times New Roman" panose="02020603050405020304" pitchFamily="18" charset="0"/>
                <a:cs typeface="Times New Roman" panose="02020603050405020304" pitchFamily="18" charset="0"/>
              </a:rPr>
              <a:t>Một số vụ ẩu đả giữa các học sinh với nhau vì những lý do liên qua đến chuyện tình cảm.</a:t>
            </a:r>
            <a:endParaRPr sz="2400" b="1" dirty="0">
              <a:latin typeface="Times New Roman" panose="02020603050405020304" pitchFamily="18" charset="0"/>
              <a:ea typeface="Times New Roman" panose="02020603050405020304" pitchFamily="18" charset="0"/>
            </a:endParaRPr>
          </a:p>
        </p:txBody>
      </p:sp>
      <p:sp>
        <p:nvSpPr>
          <p:cNvPr id="53254" name="Hộp Văn bản 10"/>
          <p:cNvSpPr txBox="1"/>
          <p:nvPr/>
        </p:nvSpPr>
        <p:spPr>
          <a:xfrm>
            <a:off x="495835" y="4779623"/>
            <a:ext cx="5693951" cy="461665"/>
          </a:xfrm>
          <a:prstGeom prst="rect">
            <a:avLst/>
          </a:prstGeom>
          <a:noFill/>
          <a:ln w="9525">
            <a:noFill/>
          </a:ln>
        </p:spPr>
        <p:txBody>
          <a:bodyPr wrap="square">
            <a:spAutoFit/>
          </a:bodyPr>
          <a:lstStyle/>
          <a:p>
            <a:pPr>
              <a:buNone/>
            </a:pPr>
            <a:r>
              <a:rPr sz="2400" b="1" dirty="0">
                <a:solidFill>
                  <a:srgbClr val="4C4947"/>
                </a:solidFill>
                <a:latin typeface="Times New Roman" panose="02020603050405020304" pitchFamily="18" charset="0"/>
                <a:cs typeface="Times New Roman" panose="02020603050405020304" pitchFamily="18" charset="0"/>
              </a:rPr>
              <a:t>Yêu sớm + Nông nổi = Hậu quả</a:t>
            </a:r>
            <a:endParaRPr sz="2400" b="1" dirty="0">
              <a:latin typeface="Times New Roman" panose="02020603050405020304" pitchFamily="18" charset="0"/>
              <a:ea typeface="Times New Roman" panose="02020603050405020304" pitchFamily="18" charset="0"/>
            </a:endParaRPr>
          </a:p>
        </p:txBody>
      </p:sp>
      <p:sp>
        <p:nvSpPr>
          <p:cNvPr id="53255" name="Hộp Văn bản 12"/>
          <p:cNvSpPr txBox="1"/>
          <p:nvPr/>
        </p:nvSpPr>
        <p:spPr>
          <a:xfrm>
            <a:off x="-17646" y="3765209"/>
            <a:ext cx="5713722" cy="707886"/>
          </a:xfrm>
          <a:prstGeom prst="rect">
            <a:avLst/>
          </a:prstGeom>
          <a:noFill/>
          <a:ln w="9525">
            <a:noFill/>
          </a:ln>
        </p:spPr>
        <p:txBody>
          <a:bodyPr wrap="square">
            <a:spAutoFit/>
          </a:bodyPr>
          <a:lstStyle/>
          <a:p>
            <a:pPr>
              <a:buNone/>
            </a:pPr>
            <a:r>
              <a:rPr sz="2000" b="1" dirty="0">
                <a:solidFill>
                  <a:srgbClr val="444444"/>
                </a:solidFill>
                <a:latin typeface="Times New Roman" panose="02020603050405020304" pitchFamily="18" charset="0"/>
                <a:cs typeface="Times New Roman" panose="02020603050405020304" pitchFamily="18" charset="0"/>
              </a:rPr>
              <a:t>Nhiều học sinh từng kết thúc cuộc đời ở tuổi trăng tròn vì yêu sớm</a:t>
            </a:r>
            <a:r>
              <a:rPr lang="en-US" sz="2000" b="1" dirty="0">
                <a:solidFill>
                  <a:srgbClr val="444444"/>
                </a:solidFill>
                <a:latin typeface="Times New Roman" panose="02020603050405020304" pitchFamily="18" charset="0"/>
                <a:cs typeface="Times New Roman" panose="02020603050405020304" pitchFamily="18" charset="0"/>
              </a:rPr>
              <a:t>.</a:t>
            </a:r>
          </a:p>
        </p:txBody>
      </p:sp>
      <p:sp>
        <p:nvSpPr>
          <p:cNvPr id="53256" name="Hộp Văn bản 16"/>
          <p:cNvSpPr txBox="1"/>
          <p:nvPr/>
        </p:nvSpPr>
        <p:spPr>
          <a:xfrm>
            <a:off x="6029325" y="4281488"/>
            <a:ext cx="4624388" cy="368300"/>
          </a:xfrm>
          <a:prstGeom prst="rect">
            <a:avLst/>
          </a:prstGeom>
          <a:noFill/>
          <a:ln w="9525">
            <a:noFill/>
          </a:ln>
        </p:spPr>
        <p:txBody>
          <a:bodyPr>
            <a:spAutoFit/>
          </a:bodyPr>
          <a:lstStyle/>
          <a:p>
            <a:pPr>
              <a:buNone/>
            </a:pPr>
            <a:r>
              <a:rPr lang="vi-VN" altLang="x-none" b="1" i="1" dirty="0">
                <a:solidFill>
                  <a:srgbClr val="4C4947"/>
                </a:solidFill>
                <a:latin typeface="Times New Roman" panose="02020603050405020304" pitchFamily="18" charset="0"/>
                <a:cs typeface="Times New Roman" panose="02020603050405020304" pitchFamily="18" charset="0"/>
              </a:rPr>
              <a:t>Nữ sinh T.A tự vẫn khiến nhiều người xót xa</a:t>
            </a:r>
            <a:endParaRPr b="1" dirty="0">
              <a:latin typeface="Times New Roman" panose="02020603050405020304" pitchFamily="18" charset="0"/>
              <a:ea typeface="Times New Roman" panose="02020603050405020304" pitchFamily="18" charset="0"/>
            </a:endParaRPr>
          </a:p>
        </p:txBody>
      </p:sp>
      <p:pic>
        <p:nvPicPr>
          <p:cNvPr id="53257" name="Hình ảnh 18" descr="Ảnh có chứa ngoài trời, cây, mặt đất, người&#10;&#10;Mô tả được tạo tự động"/>
          <p:cNvPicPr>
            <a:picLocks noChangeAspect="1"/>
          </p:cNvPicPr>
          <p:nvPr/>
        </p:nvPicPr>
        <p:blipFill>
          <a:blip r:embed="rId2"/>
          <a:stretch>
            <a:fillRect/>
          </a:stretch>
        </p:blipFill>
        <p:spPr>
          <a:xfrm>
            <a:off x="6342064" y="755651"/>
            <a:ext cx="4325937" cy="3457575"/>
          </a:xfrm>
          <a:prstGeom prst="rect">
            <a:avLst/>
          </a:prstGeom>
          <a:noFill/>
          <a:ln w="9525">
            <a:noFill/>
          </a:ln>
        </p:spPr>
      </p:pic>
      <p:sp>
        <p:nvSpPr>
          <p:cNvPr id="53258" name="Hộp Văn bản 20"/>
          <p:cNvSpPr txBox="1"/>
          <p:nvPr/>
        </p:nvSpPr>
        <p:spPr>
          <a:xfrm>
            <a:off x="5791201" y="4730751"/>
            <a:ext cx="4862513" cy="1476375"/>
          </a:xfrm>
          <a:prstGeom prst="rect">
            <a:avLst/>
          </a:prstGeom>
          <a:noFill/>
          <a:ln w="9525">
            <a:noFill/>
          </a:ln>
        </p:spPr>
        <p:txBody>
          <a:bodyPr>
            <a:spAutoFit/>
          </a:bodyPr>
          <a:lstStyle/>
          <a:p>
            <a:pPr>
              <a:buNone/>
            </a:pPr>
            <a:r>
              <a:rPr lang="vi-VN" altLang="x-none" b="1" dirty="0">
                <a:solidFill>
                  <a:srgbClr val="4C4947"/>
                </a:solidFill>
                <a:latin typeface="Times New Roman" panose="02020603050405020304" pitchFamily="18" charset="0"/>
                <a:cs typeface="Times New Roman" panose="02020603050405020304" pitchFamily="18" charset="0"/>
              </a:rPr>
              <a:t>T.A đã trải qua những cú sốc tâm lý, hết lần n</a:t>
            </a:r>
            <a:r>
              <a:rPr lang="vi-VN" altLang="x-none" b="1" dirty="0">
                <a:solidFill>
                  <a:srgbClr val="4C4947"/>
                </a:solidFill>
                <a:latin typeface="Times New Roman" panose="02020603050405020304" pitchFamily="18" charset="0"/>
                <a:ea typeface="Times New Roman" panose="02020603050405020304" pitchFamily="18" charset="0"/>
              </a:rPr>
              <a:t>à</a:t>
            </a:r>
            <a:r>
              <a:rPr lang="vi-VN" altLang="x-none" b="1" dirty="0">
                <a:solidFill>
                  <a:srgbClr val="4C4947"/>
                </a:solidFill>
                <a:latin typeface="Times New Roman" panose="02020603050405020304" pitchFamily="18" charset="0"/>
                <a:cs typeface="Times New Roman" panose="02020603050405020304" pitchFamily="18" charset="0"/>
              </a:rPr>
              <a:t>y đến lần khác, từ việc cha mẹ ngăn cấm, đến chuyện bị bạn trai bỏ, xúc phạm, phải đi bỏ thai. Đỉnh điểm l</a:t>
            </a:r>
            <a:r>
              <a:rPr lang="vi-VN" altLang="x-none" b="1" dirty="0">
                <a:solidFill>
                  <a:srgbClr val="4C4947"/>
                </a:solidFill>
                <a:latin typeface="Times New Roman" panose="02020603050405020304" pitchFamily="18" charset="0"/>
                <a:ea typeface="Times New Roman" panose="02020603050405020304" pitchFamily="18" charset="0"/>
              </a:rPr>
              <a:t>à</a:t>
            </a:r>
            <a:r>
              <a:rPr lang="vi-VN" altLang="x-none" b="1" dirty="0">
                <a:solidFill>
                  <a:srgbClr val="4C4947"/>
                </a:solidFill>
                <a:latin typeface="Times New Roman" panose="02020603050405020304" pitchFamily="18" charset="0"/>
                <a:cs typeface="Times New Roman" panose="02020603050405020304" pitchFamily="18" charset="0"/>
              </a:rPr>
              <a:t> em đã phải chọn cách quyên sinh vì mất phương hướng trong cuộc sống.</a:t>
            </a:r>
            <a:endParaRPr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5"/>
            <a:ext cx="7886700" cy="76200"/>
          </a:xfrm>
        </p:spPr>
        <p:txBody>
          <a:bodyPr>
            <a:normAutofit fontScale="90000"/>
          </a:bodyPr>
          <a:lstStyle/>
          <a:p>
            <a:endParaRPr lang="en-US"/>
          </a:p>
        </p:txBody>
      </p:sp>
      <p:sp>
        <p:nvSpPr>
          <p:cNvPr id="3" name="Content Placeholder 2"/>
          <p:cNvSpPr>
            <a:spLocks noGrp="1"/>
          </p:cNvSpPr>
          <p:nvPr>
            <p:ph idx="1"/>
          </p:nvPr>
        </p:nvSpPr>
        <p:spPr>
          <a:xfrm>
            <a:off x="685800" y="877570"/>
            <a:ext cx="10820400" cy="5615305"/>
          </a:xfrm>
        </p:spPr>
        <p:txBody>
          <a:bodyPr/>
          <a:lstStyle/>
          <a:p>
            <a:pPr marL="0" indent="0">
              <a:buNone/>
            </a:pP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43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9):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hậu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xấu</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nạn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vỡ</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08689" y="544513"/>
            <a:ext cx="4360863" cy="53784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955">
                <a:solidFill>
                  <a:schemeClr val="accent2"/>
                </a:solidFill>
                <a:latin typeface="Times New Roman" panose="02020603050405020304" pitchFamily="18" charset="0"/>
              </a:rPr>
              <a:t>        </a:t>
            </a:r>
            <a:r>
              <a:rPr lang="en-US" altLang="en-US" sz="2585">
                <a:solidFill>
                  <a:schemeClr val="accent2"/>
                </a:solidFill>
                <a:latin typeface="Times New Roman" panose="02020603050405020304" pitchFamily="18" charset="0"/>
              </a:rPr>
              <a:t>Tảo hôn diễn ra trên khắp các vùng nông thôn, miền núi, nhất là vùng núi phía Bắc và Tây Nguyên, trong đó, tỷ lệ tảo hôn ở các tỉnh Tây Bắc cao hơn hẳn các vùng khác (30%). Ở một số tỉnh Tây Bắc, Tây Nguyên tỷ lệ kết hôn trong nhóm tuổi từ 15-19 khá cao (trên 15: Sơn La, Lai Châu, Hà Giang, Lào Cai, Quảng Trị, Kon Tum…</a:t>
            </a:r>
          </a:p>
          <a:p>
            <a:pPr eaLnBrk="1" fontAlgn="auto" hangingPunct="1">
              <a:spcBef>
                <a:spcPts val="0"/>
              </a:spcBef>
              <a:spcAft>
                <a:spcPts val="0"/>
              </a:spcAft>
              <a:defRPr/>
            </a:pPr>
            <a:r>
              <a:rPr lang="en-US" altLang="en-US" sz="2955"/>
              <a:t>	</a:t>
            </a:r>
          </a:p>
        </p:txBody>
      </p:sp>
      <p:pic>
        <p:nvPicPr>
          <p:cNvPr id="34819" name="Picture 3" descr="D:\User\Desktop\nan7.png"/>
          <p:cNvPicPr>
            <a:picLocks noChangeAspect="1"/>
          </p:cNvPicPr>
          <p:nvPr/>
        </p:nvPicPr>
        <p:blipFill>
          <a:blip r:embed="rId2"/>
          <a:stretch>
            <a:fillRect/>
          </a:stretch>
        </p:blipFill>
        <p:spPr>
          <a:xfrm>
            <a:off x="1735139" y="492126"/>
            <a:ext cx="4219575" cy="3851275"/>
          </a:xfrm>
          <a:prstGeom prst="rect">
            <a:avLst/>
          </a:prstGeom>
          <a:noFill/>
          <a:ln w="9525">
            <a:noFill/>
          </a:ln>
        </p:spPr>
      </p:pic>
      <p:sp>
        <p:nvSpPr>
          <p:cNvPr id="15364" name="TextBox 7"/>
          <p:cNvSpPr txBox="1">
            <a:spLocks noChangeArrowheads="1"/>
          </p:cNvSpPr>
          <p:nvPr/>
        </p:nvSpPr>
        <p:spPr bwMode="auto">
          <a:xfrm>
            <a:off x="1752601" y="4659314"/>
            <a:ext cx="3903663" cy="1116013"/>
          </a:xfrm>
          <a:prstGeom prst="rect">
            <a:avLst/>
          </a:prstGeom>
          <a:noFill/>
          <a:ln>
            <a:noFill/>
          </a:ln>
        </p:spPr>
        <p:txBody>
          <a:bodyPr>
            <a:spAutoFit/>
          </a:bodyPr>
          <a:lstStyle/>
          <a:p>
            <a:pPr eaLnBrk="1" hangingPunct="1">
              <a:buNone/>
            </a:pPr>
            <a:r>
              <a:rPr lang="vi-VN" altLang="en-US" sz="2200" i="1" dirty="0">
                <a:latin typeface="Arial" panose="020B0604020202020204" pitchFamily="34" charset="0"/>
              </a:rPr>
              <a:t>Lương Thị Tình kết hôn từ 17 tuổi suýt chết trong lần sinh nở con đầu lòng.</a:t>
            </a:r>
            <a:endParaRPr lang="en-US" altLang="en-US" sz="22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11248" y="0"/>
            <a:ext cx="12080751" cy="1938992"/>
          </a:xfrm>
          <a:prstGeom prst="rect">
            <a:avLst/>
          </a:prstGeom>
          <a:noFill/>
        </p:spPr>
        <p:txBody>
          <a:bodyPr wrap="square">
            <a:spAutoFit/>
          </a:bodyPr>
          <a:lstStyle/>
          <a:p>
            <a:pPr algn="just" eaLnBrk="1" hangingPunct="1">
              <a:buFont typeface="Arial" panose="020B0604020202020204" pitchFamily="34" charset="0"/>
              <a:buChar char="•"/>
            </a:pPr>
            <a:r>
              <a:rPr lang="vi-VN" altLang="x-none" sz="2400" dirty="0">
                <a:solidFill>
                  <a:srgbClr val="000000"/>
                </a:solidFill>
                <a:latin typeface="Times New Roman" panose="02020603050405020304" pitchFamily="18" charset="0"/>
              </a:rPr>
              <a:t>Những người cùng dòng máu về trực hệ là cha, mẹ đối với con; ông, bà đối với cháu nội và cháu ngoại.</a:t>
            </a:r>
          </a:p>
          <a:p>
            <a:pPr algn="just" eaLnBrk="1" hangingPunct="1">
              <a:buFont typeface="Arial" panose="020B0604020202020204" pitchFamily="34" charset="0"/>
              <a:buChar char="•"/>
            </a:pPr>
            <a:r>
              <a:rPr lang="vi-VN" altLang="x-none" sz="2400" dirty="0">
                <a:solidFill>
                  <a:srgbClr val="000000"/>
                </a:solidFill>
                <a:latin typeface="Times New Roman" panose="02020603050405020304" pitchFamily="18" charset="0"/>
              </a:rPr>
              <a:t>Những người có họ trong phạm vi ba đời là những người cùng một gốc sinh ra: cha mẹ là đời thứ nhất; anh chị em cùng cha mẹ, cùng cha khác mẹ, cùng mẹ khác cha là đời thứ hai; anh chị em con chú con bác, con cô con cậu, con dì là đời thứ ba.</a:t>
            </a:r>
          </a:p>
        </p:txBody>
      </p:sp>
      <p:pic>
        <p:nvPicPr>
          <p:cNvPr id="28675" name="Hình ảnh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04800" y="1905000"/>
            <a:ext cx="7086600" cy="4953000"/>
          </a:xfrm>
          <a:prstGeom prst="rect">
            <a:avLst/>
          </a:prstGeom>
          <a:noFill/>
          <a:ln w="9525">
            <a:noFill/>
          </a:ln>
        </p:spPr>
      </p:pic>
      <p:pic>
        <p:nvPicPr>
          <p:cNvPr id="28676" name="Hình ảnh 8" descr="Ảnh có chứa văn bản, người&#10;&#10;Mô tả được tạo tự động"/>
          <p:cNvPicPr>
            <a:picLocks noChangeAspect="1"/>
          </p:cNvPicPr>
          <p:nvPr/>
        </p:nvPicPr>
        <p:blipFill>
          <a:blip r:embed="rId4"/>
          <a:stretch>
            <a:fillRect/>
          </a:stretch>
        </p:blipFill>
        <p:spPr>
          <a:xfrm>
            <a:off x="7690094" y="1938992"/>
            <a:ext cx="3775075" cy="495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barn(inVertical)">
                                      <p:cBhvr>
                                        <p:cTn id="14" dur="500"/>
                                        <p:tgtEl>
                                          <p:spTgt spid="286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barn(inVertical)">
                                      <p:cBhvr>
                                        <p:cTn id="1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p:cNvSpPr>
          <p:nvPr>
            <p:ph type="title" idx="4294967295"/>
          </p:nvPr>
        </p:nvSpPr>
        <p:spPr>
          <a:ln/>
        </p:spPr>
        <p:txBody>
          <a:bodyPr vert="horz" wrap="square" lIns="91440" tIns="45720" rIns="91440" bIns="45720" anchor="ctr" anchorCtr="0"/>
          <a:lstStyle/>
          <a:p>
            <a:pPr>
              <a:buNone/>
            </a:pPr>
            <a:r>
              <a:rPr lang="en-US" altLang="en-US" sz="4000" dirty="0"/>
              <a:t> </a:t>
            </a:r>
            <a:r>
              <a:rPr lang="en-US" altLang="en-US" sz="4000" b="1" dirty="0">
                <a:solidFill>
                  <a:srgbClr val="FF3300"/>
                </a:solidFill>
                <a:latin typeface="Times New Roman" panose="02020603050405020304" pitchFamily="18" charset="0"/>
                <a:cs typeface="Times New Roman" panose="02020603050405020304" pitchFamily="18" charset="0"/>
              </a:rPr>
              <a:t>Các điều kiện kết hôn</a:t>
            </a:r>
            <a:endParaRPr lang="en-US" altLang="en-US" sz="4000" b="1" dirty="0">
              <a:solidFill>
                <a:srgbClr val="FF3300"/>
              </a:solidFill>
              <a:latin typeface="Times New Roman" panose="02020603050405020304" pitchFamily="18" charset="0"/>
              <a:ea typeface="Times New Roman" panose="02020603050405020304" pitchFamily="18" charset="0"/>
            </a:endParaRPr>
          </a:p>
        </p:txBody>
      </p:sp>
      <p:sp>
        <p:nvSpPr>
          <p:cNvPr id="431107" name="Rectangle 3"/>
          <p:cNvSpPr/>
          <p:nvPr/>
        </p:nvSpPr>
        <p:spPr>
          <a:xfrm>
            <a:off x="2362200" y="1981200"/>
            <a:ext cx="990600" cy="2438400"/>
          </a:xfrm>
          <a:prstGeom prst="rect">
            <a:avLst/>
          </a:prstGeom>
          <a:solidFill>
            <a:srgbClr val="0000FF"/>
          </a:solidFill>
          <a:ln w="9525" cap="flat" cmpd="sng">
            <a:prstDash val="solid"/>
            <a:miter/>
            <a:headEnd type="none" w="med" len="med"/>
            <a:tailEnd type="none" w="med" len="med"/>
          </a:ln>
          <a:scene3d>
            <a:camera prst="legacyPerspectiveBottom">
              <a:rot lat="0" lon="0" rev="0"/>
            </a:camera>
            <a:lightRig rig="legacyFlat3" dir="t"/>
          </a:scene3d>
          <a:sp3d extrusionH="121893000" prstMaterial="legacyMatte">
            <a:bevelT w="13500" h="13500" prst="angle"/>
            <a:bevelB w="13500" h="13500" prst="angle"/>
            <a:extrusionClr>
              <a:srgbClr val="0000FF"/>
            </a:extrusionClr>
          </a:sp3d>
        </p:spPr>
        <p:txBody>
          <a:bodyPr wrap="none" anchor="ctr" anchorCtr="0">
            <a:flatTx/>
          </a:bodyPr>
          <a:lstStyle/>
          <a:p>
            <a:pPr algn="ctr"/>
            <a:r>
              <a:rPr lang="en-US" altLang="en-US" sz="2400" b="1" dirty="0">
                <a:solidFill>
                  <a:schemeClr val="bg1"/>
                </a:solidFill>
                <a:latin typeface="Times New Roman" panose="02020603050405020304" pitchFamily="18" charset="0"/>
                <a:cs typeface="Times New Roman" panose="02020603050405020304" pitchFamily="18" charset="0"/>
              </a:rPr>
              <a:t>ĐIỀU</a:t>
            </a:r>
          </a:p>
          <a:p>
            <a:pPr algn="ctr"/>
            <a:endParaRPr lang="en-US" altLang="en-US" sz="2400" b="1" dirty="0">
              <a:solidFill>
                <a:schemeClr val="bg1"/>
              </a:solidFill>
              <a:latin typeface="Times New Roman" panose="02020603050405020304" pitchFamily="18" charset="0"/>
              <a:cs typeface="Times New Roman" panose="02020603050405020304" pitchFamily="18" charset="0"/>
            </a:endParaRPr>
          </a:p>
          <a:p>
            <a:pPr algn="ctr"/>
            <a:r>
              <a:rPr lang="en-US" altLang="en-US" sz="2400" b="1" dirty="0">
                <a:solidFill>
                  <a:schemeClr val="bg1"/>
                </a:solidFill>
                <a:latin typeface="Times New Roman" panose="02020603050405020304" pitchFamily="18" charset="0"/>
                <a:cs typeface="Times New Roman" panose="02020603050405020304" pitchFamily="18" charset="0"/>
              </a:rPr>
              <a:t>KIỆN</a:t>
            </a:r>
            <a:endParaRPr lang="en-US" altLang="en-US" sz="2400" b="1" dirty="0">
              <a:solidFill>
                <a:schemeClr val="bg1"/>
              </a:solidFill>
              <a:latin typeface="Times New Roman" panose="02020603050405020304" pitchFamily="18" charset="0"/>
              <a:ea typeface="Times New Roman" panose="02020603050405020304" pitchFamily="18" charset="0"/>
            </a:endParaRPr>
          </a:p>
        </p:txBody>
      </p:sp>
      <p:sp>
        <p:nvSpPr>
          <p:cNvPr id="68612" name="AutoShape 4"/>
          <p:cNvSpPr/>
          <p:nvPr/>
        </p:nvSpPr>
        <p:spPr>
          <a:xfrm>
            <a:off x="3352800" y="1752600"/>
            <a:ext cx="990600" cy="533400"/>
          </a:xfrm>
          <a:prstGeom prst="rightArrow">
            <a:avLst>
              <a:gd name="adj1" fmla="val 50000"/>
              <a:gd name="adj2" fmla="val 4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Times New Roman" panose="02020603050405020304" pitchFamily="18" charset="0"/>
              <a:ea typeface="Arial" panose="020B0604020202020204" pitchFamily="34" charset="0"/>
            </a:endParaRPr>
          </a:p>
        </p:txBody>
      </p:sp>
      <p:sp>
        <p:nvSpPr>
          <p:cNvPr id="68613" name="AutoShape 5"/>
          <p:cNvSpPr/>
          <p:nvPr/>
        </p:nvSpPr>
        <p:spPr>
          <a:xfrm>
            <a:off x="3352800" y="3276600"/>
            <a:ext cx="990600" cy="533400"/>
          </a:xfrm>
          <a:prstGeom prst="rightArrow">
            <a:avLst>
              <a:gd name="adj1" fmla="val 50000"/>
              <a:gd name="adj2" fmla="val 4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Times New Roman" panose="02020603050405020304" pitchFamily="18" charset="0"/>
              <a:ea typeface="Arial" panose="020B0604020202020204" pitchFamily="34" charset="0"/>
            </a:endParaRPr>
          </a:p>
        </p:txBody>
      </p:sp>
      <p:sp>
        <p:nvSpPr>
          <p:cNvPr id="68614" name="AutoShape 6"/>
          <p:cNvSpPr/>
          <p:nvPr/>
        </p:nvSpPr>
        <p:spPr>
          <a:xfrm>
            <a:off x="2971800" y="5105400"/>
            <a:ext cx="1371600" cy="533400"/>
          </a:xfrm>
          <a:prstGeom prst="rightArrow">
            <a:avLst>
              <a:gd name="adj1" fmla="val 50000"/>
              <a:gd name="adj2" fmla="val 6428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Times New Roman" panose="02020603050405020304" pitchFamily="18" charset="0"/>
              <a:ea typeface="Arial" panose="020B0604020202020204" pitchFamily="34" charset="0"/>
            </a:endParaRPr>
          </a:p>
        </p:txBody>
      </p:sp>
      <p:sp>
        <p:nvSpPr>
          <p:cNvPr id="431111" name="Rectangle 7"/>
          <p:cNvSpPr/>
          <p:nvPr/>
        </p:nvSpPr>
        <p:spPr>
          <a:xfrm>
            <a:off x="4419600" y="1676400"/>
            <a:ext cx="1295400" cy="685800"/>
          </a:xfrm>
          <a:prstGeom prst="rect">
            <a:avLst/>
          </a:prstGeom>
          <a:solidFill>
            <a:srgbClr val="FF33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3300"/>
            </a:extrusionClr>
          </a:sp3d>
        </p:spPr>
        <p:txBody>
          <a:bodyPr wrap="none" anchor="ctr" anchorCtr="0">
            <a:flatTx/>
          </a:bodyPr>
          <a:lstStyle/>
          <a:p>
            <a:pPr algn="ctr"/>
            <a:r>
              <a:rPr lang="en-US" altLang="en-US" sz="2800" b="1" dirty="0">
                <a:solidFill>
                  <a:schemeClr val="bg1"/>
                </a:solidFill>
                <a:latin typeface="Times New Roman" panose="02020603050405020304" pitchFamily="18" charset="0"/>
                <a:cs typeface="Times New Roman" panose="02020603050405020304" pitchFamily="18" charset="0"/>
              </a:rPr>
              <a:t>TUỔI</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
        <p:nvSpPr>
          <p:cNvPr id="431112" name="Rectangle 8"/>
          <p:cNvSpPr/>
          <p:nvPr/>
        </p:nvSpPr>
        <p:spPr>
          <a:xfrm>
            <a:off x="6781800" y="1600200"/>
            <a:ext cx="2895600" cy="990600"/>
          </a:xfrm>
          <a:prstGeom prst="rect">
            <a:avLst/>
          </a:prstGeom>
          <a:solidFill>
            <a:srgbClr val="FF000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p>
            <a:pPr algn="ctr"/>
            <a:r>
              <a:rPr lang="en-US" altLang="en-US" dirty="0">
                <a:latin typeface="VNI-Cooper"/>
                <a:cs typeface="Arial" panose="020B0604020202020204" pitchFamily="34" charset="0"/>
              </a:rPr>
              <a:t>  </a:t>
            </a:r>
            <a:r>
              <a:rPr lang="en-US" altLang="en-US" sz="2400" b="1" dirty="0">
                <a:solidFill>
                  <a:schemeClr val="bg1"/>
                </a:solidFill>
                <a:latin typeface="Times New Roman" panose="02020603050405020304" pitchFamily="18" charset="0"/>
                <a:cs typeface="Times New Roman" panose="02020603050405020304" pitchFamily="18" charset="0"/>
              </a:rPr>
              <a:t>NAM ĐỦ 20T</a:t>
            </a:r>
          </a:p>
          <a:p>
            <a:pPr algn="ctr"/>
            <a:r>
              <a:rPr lang="en-US" altLang="en-US" sz="2400" b="1" dirty="0">
                <a:solidFill>
                  <a:schemeClr val="bg1"/>
                </a:solidFill>
                <a:latin typeface="Times New Roman" panose="02020603050405020304" pitchFamily="18" charset="0"/>
                <a:cs typeface="Times New Roman" panose="02020603050405020304" pitchFamily="18" charset="0"/>
              </a:rPr>
              <a:t>NỮ ĐỦ 18T</a:t>
            </a:r>
            <a:endParaRPr lang="en-US" altLang="en-US" sz="2400" b="1" dirty="0">
              <a:solidFill>
                <a:schemeClr val="bg1"/>
              </a:solidFill>
              <a:latin typeface="Times New Roman" panose="02020603050405020304" pitchFamily="18" charset="0"/>
              <a:ea typeface="Times New Roman" panose="02020603050405020304" pitchFamily="18" charset="0"/>
            </a:endParaRPr>
          </a:p>
        </p:txBody>
      </p:sp>
      <p:sp>
        <p:nvSpPr>
          <p:cNvPr id="68617" name="AutoShape 9"/>
          <p:cNvSpPr/>
          <p:nvPr/>
        </p:nvSpPr>
        <p:spPr>
          <a:xfrm>
            <a:off x="5943600" y="1752600"/>
            <a:ext cx="990600" cy="533400"/>
          </a:xfrm>
          <a:prstGeom prst="rightArrow">
            <a:avLst>
              <a:gd name="adj1" fmla="val 50000"/>
              <a:gd name="adj2" fmla="val 4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Times New Roman" panose="02020603050405020304" pitchFamily="18" charset="0"/>
              <a:ea typeface="Arial" panose="020B0604020202020204" pitchFamily="34" charset="0"/>
            </a:endParaRPr>
          </a:p>
        </p:txBody>
      </p:sp>
      <p:sp>
        <p:nvSpPr>
          <p:cNvPr id="431114" name="Rectangle 10"/>
          <p:cNvSpPr/>
          <p:nvPr/>
        </p:nvSpPr>
        <p:spPr>
          <a:xfrm>
            <a:off x="4419600" y="3124200"/>
            <a:ext cx="1295400" cy="685800"/>
          </a:xfrm>
          <a:prstGeom prst="rect">
            <a:avLst/>
          </a:prstGeom>
          <a:solidFill>
            <a:schemeClr val="hlink"/>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hlink"/>
            </a:extrusionClr>
          </a:sp3d>
        </p:spPr>
        <p:txBody>
          <a:bodyPr wrap="none" anchor="ctr" anchorCtr="0">
            <a:flatTx/>
          </a:bodyPr>
          <a:lstStyle/>
          <a:p>
            <a:pPr algn="ctr"/>
            <a:r>
              <a:rPr lang="en-US" altLang="en-US" sz="2800" b="1" dirty="0">
                <a:solidFill>
                  <a:schemeClr val="bg1"/>
                </a:solidFill>
                <a:latin typeface="Times New Roman" panose="02020603050405020304" pitchFamily="18" charset="0"/>
                <a:cs typeface="Times New Roman" panose="02020603050405020304" pitchFamily="18" charset="0"/>
              </a:rPr>
              <a:t>Ý CHÍ</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
        <p:nvSpPr>
          <p:cNvPr id="68619" name="AutoShape 11"/>
          <p:cNvSpPr/>
          <p:nvPr/>
        </p:nvSpPr>
        <p:spPr>
          <a:xfrm>
            <a:off x="6019800" y="3124200"/>
            <a:ext cx="990600" cy="533400"/>
          </a:xfrm>
          <a:prstGeom prst="rightArrow">
            <a:avLst>
              <a:gd name="adj1" fmla="val 50000"/>
              <a:gd name="adj2" fmla="val 4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Times New Roman" panose="02020603050405020304" pitchFamily="18" charset="0"/>
              <a:ea typeface="Arial" panose="020B0604020202020204" pitchFamily="34" charset="0"/>
            </a:endParaRPr>
          </a:p>
        </p:txBody>
      </p:sp>
      <p:sp>
        <p:nvSpPr>
          <p:cNvPr id="431116" name="Rectangle 12"/>
          <p:cNvSpPr/>
          <p:nvPr/>
        </p:nvSpPr>
        <p:spPr>
          <a:xfrm>
            <a:off x="7010400" y="3124200"/>
            <a:ext cx="1371600" cy="838200"/>
          </a:xfrm>
          <a:prstGeom prst="rect">
            <a:avLst/>
          </a:prstGeom>
          <a:solidFill>
            <a:srgbClr val="00B0F0"/>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p>
            <a:pPr algn="ctr"/>
            <a:r>
              <a:rPr lang="en-US" altLang="en-US" sz="2400" dirty="0">
                <a:latin typeface="Times New Roman" panose="02020603050405020304" pitchFamily="18" charset="0"/>
                <a:cs typeface="Times New Roman" panose="02020603050405020304" pitchFamily="18" charset="0"/>
              </a:rPr>
              <a:t> </a:t>
            </a:r>
            <a:r>
              <a:rPr lang="en-US" altLang="en-US" sz="2400" b="1" dirty="0">
                <a:solidFill>
                  <a:schemeClr val="bg1"/>
                </a:solidFill>
                <a:latin typeface="Times New Roman" panose="02020603050405020304" pitchFamily="18" charset="0"/>
                <a:cs typeface="Times New Roman" panose="02020603050405020304" pitchFamily="18" charset="0"/>
              </a:rPr>
              <a:t>TỰ</a:t>
            </a:r>
          </a:p>
          <a:p>
            <a:pPr algn="ctr"/>
            <a:r>
              <a:rPr lang="en-US" altLang="en-US" sz="2400" b="1" dirty="0">
                <a:solidFill>
                  <a:schemeClr val="bg1"/>
                </a:solidFill>
                <a:latin typeface="Times New Roman" panose="02020603050405020304" pitchFamily="18" charset="0"/>
                <a:cs typeface="Times New Roman" panose="02020603050405020304" pitchFamily="18" charset="0"/>
              </a:rPr>
              <a:t>NGUYỆN</a:t>
            </a:r>
            <a:endParaRPr lang="en-US" altLang="en-US" sz="2400" b="1" dirty="0">
              <a:solidFill>
                <a:schemeClr val="bg1"/>
              </a:solidFill>
              <a:latin typeface="Times New Roman" panose="02020603050405020304" pitchFamily="18" charset="0"/>
              <a:ea typeface="Times New Roman" panose="02020603050405020304" pitchFamily="18" charset="0"/>
            </a:endParaRPr>
          </a:p>
        </p:txBody>
      </p:sp>
      <p:sp>
        <p:nvSpPr>
          <p:cNvPr id="431117" name="Rectangle 13"/>
          <p:cNvSpPr/>
          <p:nvPr/>
        </p:nvSpPr>
        <p:spPr>
          <a:xfrm>
            <a:off x="4495800" y="4724400"/>
            <a:ext cx="1295400" cy="1143000"/>
          </a:xfrm>
          <a:prstGeom prst="rect">
            <a:avLst/>
          </a:prstGeom>
          <a:solidFill>
            <a:srgbClr val="FF00FF"/>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00FF"/>
            </a:extrusionClr>
          </a:sp3d>
        </p:spPr>
        <p:txBody>
          <a:bodyPr wrap="none" anchor="ctr" anchorCtr="0">
            <a:flatTx/>
          </a:bodyPr>
          <a:lstStyle/>
          <a:p>
            <a:pPr algn="ctr"/>
            <a:r>
              <a:rPr lang="en-US" altLang="en-US" sz="2800" b="1" dirty="0">
                <a:solidFill>
                  <a:schemeClr val="bg1"/>
                </a:solidFill>
                <a:latin typeface="Times New Roman" panose="02020603050405020304" pitchFamily="18" charset="0"/>
                <a:cs typeface="Times New Roman" panose="02020603050405020304" pitchFamily="18" charset="0"/>
              </a:rPr>
              <a:t>PHÁP</a:t>
            </a:r>
          </a:p>
          <a:p>
            <a:pPr algn="ctr"/>
            <a:r>
              <a:rPr lang="en-US" altLang="en-US" sz="2800" b="1" dirty="0">
                <a:solidFill>
                  <a:schemeClr val="bg1"/>
                </a:solidFill>
                <a:latin typeface="Times New Roman" panose="02020603050405020304" pitchFamily="18" charset="0"/>
                <a:cs typeface="Times New Roman" panose="02020603050405020304" pitchFamily="18" charset="0"/>
              </a:rPr>
              <a:t>LÝ</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
        <p:nvSpPr>
          <p:cNvPr id="431118" name="Rectangle 14"/>
          <p:cNvSpPr/>
          <p:nvPr/>
        </p:nvSpPr>
        <p:spPr>
          <a:xfrm>
            <a:off x="6858000" y="4724400"/>
            <a:ext cx="2819400" cy="1143000"/>
          </a:xfrm>
          <a:prstGeom prst="rect">
            <a:avLst/>
          </a:prstGeom>
          <a:solidFill>
            <a:schemeClr val="accent1"/>
          </a:soli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wrap="none" anchor="ctr" anchorCtr="0">
            <a:flatTx/>
          </a:bodyPr>
          <a:lstStyle/>
          <a:p>
            <a:pPr algn="ctr"/>
            <a:r>
              <a:rPr lang="en-US" altLang="en-US" dirty="0">
                <a:latin typeface="VNI-Cooper"/>
                <a:cs typeface="Arial" panose="020B0604020202020204" pitchFamily="34" charset="0"/>
              </a:rPr>
              <a:t>  </a:t>
            </a:r>
            <a:r>
              <a:rPr lang="en-US" altLang="en-US" sz="2400" b="1" dirty="0">
                <a:solidFill>
                  <a:schemeClr val="bg1"/>
                </a:solidFill>
                <a:latin typeface="Times New Roman" panose="02020603050405020304" pitchFamily="18" charset="0"/>
                <a:cs typeface="Times New Roman" panose="02020603050405020304" pitchFamily="18" charset="0"/>
              </a:rPr>
              <a:t>KHÔNG THUỘC</a:t>
            </a:r>
          </a:p>
          <a:p>
            <a:pPr algn="ctr"/>
            <a:r>
              <a:rPr lang="en-US" altLang="en-US" sz="2400" b="1" dirty="0">
                <a:solidFill>
                  <a:schemeClr val="bg1"/>
                </a:solidFill>
                <a:latin typeface="Times New Roman" panose="02020603050405020304" pitchFamily="18" charset="0"/>
                <a:cs typeface="Times New Roman" panose="02020603050405020304" pitchFamily="18" charset="0"/>
              </a:rPr>
              <a:t>TRƯỜNG HỢP</a:t>
            </a:r>
          </a:p>
          <a:p>
            <a:pPr algn="ctr"/>
            <a:r>
              <a:rPr lang="en-US" altLang="en-US" sz="2400" b="1" dirty="0">
                <a:solidFill>
                  <a:schemeClr val="bg1"/>
                </a:solidFill>
                <a:latin typeface="Times New Roman" panose="02020603050405020304" pitchFamily="18" charset="0"/>
                <a:cs typeface="Times New Roman" panose="02020603050405020304" pitchFamily="18" charset="0"/>
              </a:rPr>
              <a:t>PHÁP LUẬT CẤM</a:t>
            </a:r>
            <a:endParaRPr lang="en-US" altLang="en-US" sz="2400" b="1" dirty="0">
              <a:solidFill>
                <a:schemeClr val="bg1"/>
              </a:solidFill>
              <a:latin typeface="Times New Roman" panose="02020603050405020304" pitchFamily="18" charset="0"/>
              <a:ea typeface="Times New Roman" panose="02020603050405020304" pitchFamily="18" charset="0"/>
            </a:endParaRPr>
          </a:p>
        </p:txBody>
      </p:sp>
      <p:sp>
        <p:nvSpPr>
          <p:cNvPr id="68623" name="AutoShape 15"/>
          <p:cNvSpPr/>
          <p:nvPr/>
        </p:nvSpPr>
        <p:spPr>
          <a:xfrm>
            <a:off x="6019800" y="4953000"/>
            <a:ext cx="990600" cy="533400"/>
          </a:xfrm>
          <a:prstGeom prst="rightArrow">
            <a:avLst>
              <a:gd name="adj1" fmla="val 50000"/>
              <a:gd name="adj2" fmla="val 46428"/>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dirty="0">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31106"/>
                                        </p:tgtEl>
                                        <p:attrNameLst>
                                          <p:attrName>style.visibility</p:attrName>
                                        </p:attrNameLst>
                                      </p:cBhvr>
                                      <p:to>
                                        <p:strVal val="visible"/>
                                      </p:to>
                                    </p:set>
                                    <p:animEffect transition="in" filter="fade">
                                      <p:cBhvr>
                                        <p:cTn id="7" dur="800" decel="100000"/>
                                        <p:tgtEl>
                                          <p:spTgt spid="431106"/>
                                        </p:tgtEl>
                                      </p:cBhvr>
                                    </p:animEffect>
                                    <p:anim calcmode="lin" valueType="num">
                                      <p:cBhvr>
                                        <p:cTn id="8" dur="800" decel="100000" fill="hold"/>
                                        <p:tgtEl>
                                          <p:spTgt spid="431106"/>
                                        </p:tgtEl>
                                        <p:attrNameLst>
                                          <p:attrName>style.rotation</p:attrName>
                                        </p:attrNameLst>
                                      </p:cBhvr>
                                      <p:tavLst>
                                        <p:tav tm="0">
                                          <p:val>
                                            <p:fltVal val="-90"/>
                                          </p:val>
                                        </p:tav>
                                        <p:tav tm="100000">
                                          <p:val>
                                            <p:fltVal val="0"/>
                                          </p:val>
                                        </p:tav>
                                      </p:tavLst>
                                    </p:anim>
                                    <p:anim calcmode="lin" valueType="num">
                                      <p:cBhvr>
                                        <p:cTn id="9" dur="800" decel="100000" fill="hold"/>
                                        <p:tgtEl>
                                          <p:spTgt spid="431106"/>
                                        </p:tgtEl>
                                        <p:attrNameLst>
                                          <p:attrName>ppt_x</p:attrName>
                                        </p:attrNameLst>
                                      </p:cBhvr>
                                      <p:tavLst>
                                        <p:tav tm="0">
                                          <p:val>
                                            <p:strVal val="#ppt_x+0.4"/>
                                          </p:val>
                                        </p:tav>
                                        <p:tav tm="100000">
                                          <p:val>
                                            <p:strVal val="#ppt_x-0.05"/>
                                          </p:val>
                                        </p:tav>
                                      </p:tavLst>
                                    </p:anim>
                                    <p:anim calcmode="lin" valueType="num">
                                      <p:cBhvr>
                                        <p:cTn id="10" dur="800" decel="100000" fill="hold"/>
                                        <p:tgtEl>
                                          <p:spTgt spid="4311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11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110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1107"/>
                                        </p:tgtEl>
                                        <p:attrNameLst>
                                          <p:attrName>style.visibility</p:attrName>
                                        </p:attrNameLst>
                                      </p:cBhvr>
                                      <p:to>
                                        <p:strVal val="visible"/>
                                      </p:to>
                                    </p:set>
                                    <p:anim calcmode="lin" valueType="num">
                                      <p:cBhvr additive="base">
                                        <p:cTn id="17" dur="500" fill="hold"/>
                                        <p:tgtEl>
                                          <p:spTgt spid="431107"/>
                                        </p:tgtEl>
                                        <p:attrNameLst>
                                          <p:attrName>ppt_x</p:attrName>
                                        </p:attrNameLst>
                                      </p:cBhvr>
                                      <p:tavLst>
                                        <p:tav tm="0">
                                          <p:val>
                                            <p:strVal val="#ppt_x"/>
                                          </p:val>
                                        </p:tav>
                                        <p:tav tm="100000">
                                          <p:val>
                                            <p:strVal val="#ppt_x"/>
                                          </p:val>
                                        </p:tav>
                                      </p:tavLst>
                                    </p:anim>
                                    <p:anim calcmode="lin" valueType="num">
                                      <p:cBhvr additive="base">
                                        <p:cTn id="18" dur="500" fill="hold"/>
                                        <p:tgtEl>
                                          <p:spTgt spid="43110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1111"/>
                                        </p:tgtEl>
                                        <p:attrNameLst>
                                          <p:attrName>style.visibility</p:attrName>
                                        </p:attrNameLst>
                                      </p:cBhvr>
                                      <p:to>
                                        <p:strVal val="visible"/>
                                      </p:to>
                                    </p:set>
                                    <p:anim calcmode="lin" valueType="num">
                                      <p:cBhvr additive="base">
                                        <p:cTn id="23" dur="500" fill="hold"/>
                                        <p:tgtEl>
                                          <p:spTgt spid="431111"/>
                                        </p:tgtEl>
                                        <p:attrNameLst>
                                          <p:attrName>ppt_x</p:attrName>
                                        </p:attrNameLst>
                                      </p:cBhvr>
                                      <p:tavLst>
                                        <p:tav tm="0">
                                          <p:val>
                                            <p:strVal val="0-#ppt_w/2"/>
                                          </p:val>
                                        </p:tav>
                                        <p:tav tm="100000">
                                          <p:val>
                                            <p:strVal val="#ppt_x"/>
                                          </p:val>
                                        </p:tav>
                                      </p:tavLst>
                                    </p:anim>
                                    <p:anim calcmode="lin" valueType="num">
                                      <p:cBhvr additive="base">
                                        <p:cTn id="24" dur="500" fill="hold"/>
                                        <p:tgtEl>
                                          <p:spTgt spid="4311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1114"/>
                                        </p:tgtEl>
                                        <p:attrNameLst>
                                          <p:attrName>style.visibility</p:attrName>
                                        </p:attrNameLst>
                                      </p:cBhvr>
                                      <p:to>
                                        <p:strVal val="visible"/>
                                      </p:to>
                                    </p:set>
                                    <p:anim calcmode="lin" valueType="num">
                                      <p:cBhvr additive="base">
                                        <p:cTn id="29" dur="500" fill="hold"/>
                                        <p:tgtEl>
                                          <p:spTgt spid="431114"/>
                                        </p:tgtEl>
                                        <p:attrNameLst>
                                          <p:attrName>ppt_x</p:attrName>
                                        </p:attrNameLst>
                                      </p:cBhvr>
                                      <p:tavLst>
                                        <p:tav tm="0">
                                          <p:val>
                                            <p:strVal val="0-#ppt_w/2"/>
                                          </p:val>
                                        </p:tav>
                                        <p:tav tm="100000">
                                          <p:val>
                                            <p:strVal val="#ppt_x"/>
                                          </p:val>
                                        </p:tav>
                                      </p:tavLst>
                                    </p:anim>
                                    <p:anim calcmode="lin" valueType="num">
                                      <p:cBhvr additive="base">
                                        <p:cTn id="30" dur="500" fill="hold"/>
                                        <p:tgtEl>
                                          <p:spTgt spid="4311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31117"/>
                                        </p:tgtEl>
                                        <p:attrNameLst>
                                          <p:attrName>style.visibility</p:attrName>
                                        </p:attrNameLst>
                                      </p:cBhvr>
                                      <p:to>
                                        <p:strVal val="visible"/>
                                      </p:to>
                                    </p:set>
                                    <p:anim calcmode="lin" valueType="num">
                                      <p:cBhvr additive="base">
                                        <p:cTn id="35" dur="500" fill="hold"/>
                                        <p:tgtEl>
                                          <p:spTgt spid="431117"/>
                                        </p:tgtEl>
                                        <p:attrNameLst>
                                          <p:attrName>ppt_x</p:attrName>
                                        </p:attrNameLst>
                                      </p:cBhvr>
                                      <p:tavLst>
                                        <p:tav tm="0">
                                          <p:val>
                                            <p:strVal val="0-#ppt_w/2"/>
                                          </p:val>
                                        </p:tav>
                                        <p:tav tm="100000">
                                          <p:val>
                                            <p:strVal val="#ppt_x"/>
                                          </p:val>
                                        </p:tav>
                                      </p:tavLst>
                                    </p:anim>
                                    <p:anim calcmode="lin" valueType="num">
                                      <p:cBhvr additive="base">
                                        <p:cTn id="36" dur="500" fill="hold"/>
                                        <p:tgtEl>
                                          <p:spTgt spid="4311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31112"/>
                                        </p:tgtEl>
                                        <p:attrNameLst>
                                          <p:attrName>style.visibility</p:attrName>
                                        </p:attrNameLst>
                                      </p:cBhvr>
                                      <p:to>
                                        <p:strVal val="visible"/>
                                      </p:to>
                                    </p:set>
                                    <p:anim calcmode="lin" valueType="num">
                                      <p:cBhvr additive="base">
                                        <p:cTn id="41" dur="500" fill="hold"/>
                                        <p:tgtEl>
                                          <p:spTgt spid="431112"/>
                                        </p:tgtEl>
                                        <p:attrNameLst>
                                          <p:attrName>ppt_x</p:attrName>
                                        </p:attrNameLst>
                                      </p:cBhvr>
                                      <p:tavLst>
                                        <p:tav tm="0">
                                          <p:val>
                                            <p:strVal val="1+#ppt_w/2"/>
                                          </p:val>
                                        </p:tav>
                                        <p:tav tm="100000">
                                          <p:val>
                                            <p:strVal val="#ppt_x"/>
                                          </p:val>
                                        </p:tav>
                                      </p:tavLst>
                                    </p:anim>
                                    <p:anim calcmode="lin" valueType="num">
                                      <p:cBhvr additive="base">
                                        <p:cTn id="42" dur="500" fill="hold"/>
                                        <p:tgtEl>
                                          <p:spTgt spid="4311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31116"/>
                                        </p:tgtEl>
                                        <p:attrNameLst>
                                          <p:attrName>style.visibility</p:attrName>
                                        </p:attrNameLst>
                                      </p:cBhvr>
                                      <p:to>
                                        <p:strVal val="visible"/>
                                      </p:to>
                                    </p:set>
                                    <p:anim calcmode="lin" valueType="num">
                                      <p:cBhvr additive="base">
                                        <p:cTn id="47" dur="500" fill="hold"/>
                                        <p:tgtEl>
                                          <p:spTgt spid="431116"/>
                                        </p:tgtEl>
                                        <p:attrNameLst>
                                          <p:attrName>ppt_x</p:attrName>
                                        </p:attrNameLst>
                                      </p:cBhvr>
                                      <p:tavLst>
                                        <p:tav tm="0">
                                          <p:val>
                                            <p:strVal val="1+#ppt_w/2"/>
                                          </p:val>
                                        </p:tav>
                                        <p:tav tm="100000">
                                          <p:val>
                                            <p:strVal val="#ppt_x"/>
                                          </p:val>
                                        </p:tav>
                                      </p:tavLst>
                                    </p:anim>
                                    <p:anim calcmode="lin" valueType="num">
                                      <p:cBhvr additive="base">
                                        <p:cTn id="48" dur="500" fill="hold"/>
                                        <p:tgtEl>
                                          <p:spTgt spid="4311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31118"/>
                                        </p:tgtEl>
                                        <p:attrNameLst>
                                          <p:attrName>style.visibility</p:attrName>
                                        </p:attrNameLst>
                                      </p:cBhvr>
                                      <p:to>
                                        <p:strVal val="visible"/>
                                      </p:to>
                                    </p:set>
                                    <p:anim calcmode="lin" valueType="num">
                                      <p:cBhvr additive="base">
                                        <p:cTn id="53" dur="500" fill="hold"/>
                                        <p:tgtEl>
                                          <p:spTgt spid="431118"/>
                                        </p:tgtEl>
                                        <p:attrNameLst>
                                          <p:attrName>ppt_x</p:attrName>
                                        </p:attrNameLst>
                                      </p:cBhvr>
                                      <p:tavLst>
                                        <p:tav tm="0">
                                          <p:val>
                                            <p:strVal val="1+#ppt_w/2"/>
                                          </p:val>
                                        </p:tav>
                                        <p:tav tm="100000">
                                          <p:val>
                                            <p:strVal val="#ppt_x"/>
                                          </p:val>
                                        </p:tav>
                                      </p:tavLst>
                                    </p:anim>
                                    <p:anim calcmode="lin" valueType="num">
                                      <p:cBhvr additive="base">
                                        <p:cTn id="54" dur="500" fill="hold"/>
                                        <p:tgtEl>
                                          <p:spTgt spid="431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animBg="1"/>
      <p:bldP spid="431107" grpId="0" animBg="1"/>
      <p:bldP spid="431111" grpId="0" animBg="1"/>
      <p:bldP spid="431112" grpId="0" animBg="1"/>
      <p:bldP spid="431114" grpId="0" animBg="1"/>
      <p:bldP spid="431116" grpId="0" animBg="1"/>
      <p:bldP spid="431117" grpId="0" animBg="1"/>
      <p:bldP spid="4311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TextBox 3"/>
          <p:cNvSpPr txBox="1"/>
          <p:nvPr/>
        </p:nvSpPr>
        <p:spPr>
          <a:xfrm>
            <a:off x="212725" y="602960"/>
            <a:ext cx="3124200" cy="461963"/>
          </a:xfrm>
          <a:prstGeom prst="rect">
            <a:avLst/>
          </a:prstGeom>
          <a:noFill/>
          <a:ln w="9525">
            <a:noFill/>
          </a:ln>
        </p:spPr>
        <p:txBody>
          <a:bodyPr>
            <a:sp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ĐẶT VẤN ĐỀ</a:t>
            </a:r>
            <a:endPar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212725" y="1064625"/>
            <a:ext cx="11849100" cy="2585323"/>
          </a:xfrm>
          <a:prstGeom prst="rect">
            <a:avLst/>
          </a:prstGeom>
          <a:noFill/>
          <a:ln>
            <a:noFill/>
          </a:ln>
        </p:spPr>
        <p:txBody>
          <a:bodyPr wrap="square">
            <a:spAutoFit/>
          </a:bodyPr>
          <a:lstStyle/>
          <a:p>
            <a:pPr algn="ctr" eaLnBrk="1" hangingPunct="1">
              <a:buNone/>
            </a:pPr>
            <a:r>
              <a:rPr lang="en-US" altLang="en-US" sz="2400" b="1" dirty="0">
                <a:latin typeface="Times New Roman" panose="02020603050405020304" pitchFamily="18" charset="0"/>
                <a:cs typeface="Times New Roman" panose="02020603050405020304" pitchFamily="18" charset="0"/>
              </a:rPr>
              <a:t>1. Chuyện của T</a:t>
            </a:r>
          </a:p>
          <a:p>
            <a:pPr algn="just" eaLnBrk="1" hangingPunct="1">
              <a:buNone/>
            </a:pPr>
            <a:r>
              <a:rPr lang="en-US" altLang="en-US" sz="2400" dirty="0">
                <a:latin typeface="Times New Roman" panose="02020603050405020304" pitchFamily="18" charset="0"/>
                <a:cs typeface="Times New Roman" panose="02020603050405020304" pitchFamily="18" charset="0"/>
              </a:rPr>
              <a:t>     T mới học hết lớp 10 thì có anh K hỏi cưới T. Bố mẹ T thấy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anh K gi</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u nên vội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nhận lời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đám cưới nhanh chóng được tổ chức. Bố mẹ T hi vọng T được hạnh phúc nhưng sự thật lại không như vậy. K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một thanh niên lười biếng, ham chơi, không thích lao động, lại rượu chè. T phải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lụng vất vả, lại buồn phiền vì chồng nên gầy yếu xanh xao. Ngay sau khi T sinh đứa con đầu lòng thì K đã thường xuyên bỏ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đi chơi, không quan tâm gì đến vợ con.</a:t>
            </a:r>
          </a:p>
          <a:p>
            <a:pPr eaLnBrk="1" hangingPunct="1">
              <a:buChar char="•"/>
            </a:pPr>
            <a:endParaRPr lang="en-US" altLang="en-US"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81000" y="3584120"/>
            <a:ext cx="10866437" cy="3046988"/>
          </a:xfrm>
          <a:prstGeom prst="rect">
            <a:avLst/>
          </a:prstGeom>
          <a:noFill/>
          <a:ln w="9525">
            <a:noFill/>
          </a:ln>
        </p:spPr>
        <p:txBody>
          <a:bodyPr wrap="square">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2. Nỗi khổ của M</a:t>
            </a:r>
          </a:p>
          <a:p>
            <a:pPr algn="just" eaLnBrk="1" hangingPunct="1"/>
            <a:r>
              <a:rPr lang="en-US" altLang="en-US" sz="2400" dirty="0">
                <a:latin typeface="Times New Roman" panose="02020603050405020304" pitchFamily="18" charset="0"/>
                <a:cs typeface="Times New Roman" panose="02020603050405020304" pitchFamily="18" charset="0"/>
              </a:rPr>
              <a:t>    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một cô gái đảm đang, hay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Một ch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trai cùng thôn tên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H,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m nghề thợ mộc ngỏ lời yêu M. Những khi đi chơi với nhau, H hay đòi hỏi M “chiều” mình. Vì nể người yêu, sơ H giận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cho rằng mình không thật lòng yêu H, M đã có quan hệ tình dục với H. Sau đó, M có thai. H luôn luôn dao động trước những lời đồn đại, dèm pha của dân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ng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trốn tránh trách nhiệm của mình. Cha mẹ, anh chị H kiên quyết phản đối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không chấp nhận M. M sinh một bé gái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vất vả đến kiệt sức để nuôi con trong sự hắt hủi của cha mẹ, sự chê cười của xóm giềng, bạn bè.</a:t>
            </a:r>
            <a:endParaRPr lang="en-US" altLang="en-US" sz="24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99FC269-88BE-F3C8-24C8-8EF71DD91D85}"/>
              </a:ext>
            </a:extLst>
          </p:cNvPr>
          <p:cNvSpPr txBox="1"/>
          <p:nvPr/>
        </p:nvSpPr>
        <p:spPr>
          <a:xfrm>
            <a:off x="1" y="12500"/>
            <a:ext cx="12192000" cy="523220"/>
          </a:xfrm>
          <a:prstGeom prst="rect">
            <a:avLst/>
          </a:prstGeom>
          <a:solidFill>
            <a:srgbClr val="FFFFB3"/>
          </a:solidFill>
        </p:spPr>
        <p:txBody>
          <a:bodyPr wrap="square">
            <a:spAutoFit/>
          </a:bodyPr>
          <a:lstStyle/>
          <a:p>
            <a:pPr algn="ctr"/>
            <a:r>
              <a:rPr lang="vi-VN" sz="2800" b="1" dirty="0">
                <a:solidFill>
                  <a:srgbClr val="FF0000"/>
                </a:solidFill>
              </a:rPr>
              <a:t>Bài 12:  QUYỀN VÀ NGHĨA VỤ CỦA CÔNG DÂN TRONG HÔN NHÂN </a:t>
            </a:r>
            <a:endParaRPr lang="en-US" sz="28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1000"/>
                                        <p:tgtEl>
                                          <p:spTgt spid="8">
                                            <p:txEl>
                                              <p:pRg st="1" end="1"/>
                                            </p:txEl>
                                          </p:spTgt>
                                        </p:tgtEl>
                                      </p:cBhvr>
                                    </p:animEffect>
                                    <p:anim calcmode="lin" valueType="num">
                                      <p:cBhvr>
                                        <p:cTn id="2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p:cNvSpPr>
          <p:nvPr>
            <p:ph type="title" idx="4294967295"/>
          </p:nvPr>
        </p:nvSpPr>
        <p:spPr>
          <a:xfrm>
            <a:off x="0" y="601663"/>
            <a:ext cx="7467600" cy="739775"/>
          </a:xfrm>
          <a:ln w="38100">
            <a:solidFill>
              <a:srgbClr val="FF0066">
                <a:alpha val="100000"/>
              </a:srgbClr>
            </a:solidFill>
            <a:miter lim="800000"/>
          </a:ln>
        </p:spPr>
        <p:txBody>
          <a:bodyPr vert="horz" wrap="square" lIns="91440" tIns="45720" rIns="91440" bIns="45720" anchor="ctr" anchorCtr="0"/>
          <a:lstStyle/>
          <a:p>
            <a:pPr>
              <a:buNone/>
            </a:pPr>
            <a:r>
              <a:rPr lang="en-US" altLang="en-US" b="1" dirty="0">
                <a:solidFill>
                  <a:srgbClr val="FF0000"/>
                </a:solidFill>
                <a:latin typeface="Times New Roman" panose="02020603050405020304" pitchFamily="18" charset="0"/>
                <a:cs typeface="Times New Roman" panose="02020603050405020304" pitchFamily="18" charset="0"/>
              </a:rPr>
              <a:t>Quan hệ nhân thân</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364547" name="Oval 3"/>
          <p:cNvSpPr/>
          <p:nvPr/>
        </p:nvSpPr>
        <p:spPr>
          <a:xfrm>
            <a:off x="2590800" y="2895600"/>
            <a:ext cx="2819400" cy="2133600"/>
          </a:xfrm>
          <a:prstGeom prst="ellipse">
            <a:avLst/>
          </a:prstGeom>
          <a:solidFill>
            <a:srgbClr val="FBE4CD"/>
          </a:solidFill>
          <a:ln w="9525" cap="flat" cmpd="sng">
            <a:prstDash val="solid"/>
            <a:headEnd type="none" w="med" len="med"/>
            <a:tailEnd type="none" w="med" len="med"/>
          </a:ln>
          <a:scene3d>
            <a:camera prst="legacyPerspectiveFront">
              <a:rot lat="20100000" lon="20100000" rev="0"/>
            </a:camera>
            <a:lightRig rig="legacyFlat2" dir="t"/>
          </a:scene3d>
          <a:sp3d extrusionH="430200" prstMaterial="legacyMatte">
            <a:bevelT w="13500" h="13500" prst="angle"/>
            <a:bevelB w="13500" h="13500" prst="angle"/>
            <a:extrusionClr>
              <a:srgbClr val="FBE4CD"/>
            </a:extrusionClr>
          </a:sp3d>
        </p:spPr>
        <p:txBody>
          <a:bodyPr wrap="none" anchor="ctr" anchorCtr="0">
            <a:flatTx/>
          </a:bodyPr>
          <a:lstStyle/>
          <a:p>
            <a:pPr algn="ctr"/>
            <a:r>
              <a:rPr lang="en-US" altLang="en-US" sz="3200" b="1" dirty="0">
                <a:solidFill>
                  <a:srgbClr val="0000FF"/>
                </a:solidFill>
                <a:latin typeface="Arial" panose="020B0604020202020204" pitchFamily="34" charset="0"/>
                <a:cs typeface="Arial" panose="020B0604020202020204" pitchFamily="34" charset="0"/>
              </a:rPr>
              <a:t>Nghĩa vụ</a:t>
            </a:r>
          </a:p>
          <a:p>
            <a:pPr algn="ctr"/>
            <a:r>
              <a:rPr lang="en-US" altLang="en-US" sz="3200" b="1" dirty="0">
                <a:solidFill>
                  <a:srgbClr val="0000FF"/>
                </a:solidFill>
                <a:latin typeface="Arial" panose="020B0604020202020204" pitchFamily="34" charset="0"/>
                <a:cs typeface="Arial" panose="020B0604020202020204" pitchFamily="34" charset="0"/>
              </a:rPr>
              <a:t>v</a:t>
            </a:r>
            <a:r>
              <a:rPr lang="en-US" altLang="en-US" sz="3200" b="1" dirty="0">
                <a:solidFill>
                  <a:srgbClr val="0000FF"/>
                </a:solidFill>
                <a:latin typeface="Arial" panose="020B0604020202020204" pitchFamily="34" charset="0"/>
                <a:ea typeface="Arial" panose="020B0604020202020204" pitchFamily="34" charset="0"/>
              </a:rPr>
              <a:t>à</a:t>
            </a:r>
            <a:r>
              <a:rPr lang="en-US" altLang="en-US" sz="3200" b="1" dirty="0">
                <a:solidFill>
                  <a:srgbClr val="0000FF"/>
                </a:solidFill>
                <a:latin typeface="Arial" panose="020B0604020202020204" pitchFamily="34" charset="0"/>
                <a:cs typeface="Arial" panose="020B0604020202020204" pitchFamily="34" charset="0"/>
              </a:rPr>
              <a:t> quyền của </a:t>
            </a:r>
          </a:p>
          <a:p>
            <a:pPr algn="ctr"/>
            <a:r>
              <a:rPr lang="en-US" altLang="en-US" sz="3200" b="1" dirty="0">
                <a:solidFill>
                  <a:srgbClr val="0000FF"/>
                </a:solidFill>
                <a:latin typeface="Arial" panose="020B0604020202020204" pitchFamily="34" charset="0"/>
                <a:cs typeface="Arial" panose="020B0604020202020204" pitchFamily="34" charset="0"/>
              </a:rPr>
              <a:t>Cha mẹ</a:t>
            </a:r>
            <a:endParaRPr lang="en-US" altLang="en-US" sz="3200" b="1" dirty="0">
              <a:solidFill>
                <a:srgbClr val="0000FF"/>
              </a:solidFill>
              <a:latin typeface="Arial" panose="020B0604020202020204" pitchFamily="34" charset="0"/>
              <a:ea typeface="Arial" panose="020B0604020202020204" pitchFamily="34" charset="0"/>
            </a:endParaRPr>
          </a:p>
        </p:txBody>
      </p:sp>
      <p:sp>
        <p:nvSpPr>
          <p:cNvPr id="364548" name="Oval 4"/>
          <p:cNvSpPr/>
          <p:nvPr/>
        </p:nvSpPr>
        <p:spPr>
          <a:xfrm>
            <a:off x="7010400" y="2819400"/>
            <a:ext cx="2819400" cy="2590800"/>
          </a:xfrm>
          <a:prstGeom prst="ellipse">
            <a:avLst/>
          </a:prstGeom>
          <a:solidFill>
            <a:srgbClr val="FBE4CD"/>
          </a:solidFill>
          <a:ln w="9525" cap="flat" cmpd="sng">
            <a:prstDash val="solid"/>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FBE4CD"/>
            </a:extrusionClr>
          </a:sp3d>
        </p:spPr>
        <p:txBody>
          <a:bodyPr wrap="none" anchor="ctr" anchorCtr="0">
            <a:flatTx/>
          </a:bodyPr>
          <a:lstStyle/>
          <a:p>
            <a:pPr algn="ctr"/>
            <a:r>
              <a:rPr lang="en-US" altLang="en-US" sz="3200" b="1" dirty="0">
                <a:solidFill>
                  <a:srgbClr val="336600"/>
                </a:solidFill>
                <a:latin typeface="Arial" panose="020B0604020202020204" pitchFamily="34" charset="0"/>
                <a:cs typeface="Arial" panose="020B0604020202020204" pitchFamily="34" charset="0"/>
              </a:rPr>
              <a:t>   </a:t>
            </a:r>
            <a:r>
              <a:rPr lang="en-US" altLang="en-US" sz="3200" b="1" dirty="0">
                <a:solidFill>
                  <a:srgbClr val="9900FF"/>
                </a:solidFill>
                <a:latin typeface="Arial" panose="020B0604020202020204" pitchFamily="34" charset="0"/>
                <a:cs typeface="Arial" panose="020B0604020202020204" pitchFamily="34" charset="0"/>
              </a:rPr>
              <a:t>Nghĩa vụ </a:t>
            </a:r>
          </a:p>
          <a:p>
            <a:pPr algn="ctr"/>
            <a:r>
              <a:rPr lang="en-US" altLang="en-US" sz="3200" b="1" dirty="0">
                <a:solidFill>
                  <a:srgbClr val="9900FF"/>
                </a:solidFill>
                <a:latin typeface="Arial" panose="020B0604020202020204" pitchFamily="34" charset="0"/>
                <a:cs typeface="Arial" panose="020B0604020202020204" pitchFamily="34" charset="0"/>
              </a:rPr>
              <a:t>v</a:t>
            </a:r>
            <a:r>
              <a:rPr lang="en-US" altLang="en-US" sz="3200" b="1" dirty="0">
                <a:solidFill>
                  <a:srgbClr val="9900FF"/>
                </a:solidFill>
                <a:latin typeface="Arial" panose="020B0604020202020204" pitchFamily="34" charset="0"/>
                <a:ea typeface="Arial" panose="020B0604020202020204" pitchFamily="34" charset="0"/>
              </a:rPr>
              <a:t>à</a:t>
            </a:r>
            <a:r>
              <a:rPr lang="en-US" altLang="en-US" sz="3200" b="1" dirty="0">
                <a:solidFill>
                  <a:srgbClr val="9900FF"/>
                </a:solidFill>
                <a:latin typeface="Arial" panose="020B0604020202020204" pitchFamily="34" charset="0"/>
                <a:cs typeface="Arial" panose="020B0604020202020204" pitchFamily="34" charset="0"/>
              </a:rPr>
              <a:t> quyền</a:t>
            </a:r>
          </a:p>
          <a:p>
            <a:pPr algn="ctr"/>
            <a:r>
              <a:rPr lang="en-US" altLang="en-US" sz="3200" b="1" dirty="0">
                <a:solidFill>
                  <a:srgbClr val="9900FF"/>
                </a:solidFill>
                <a:latin typeface="Arial" panose="020B0604020202020204" pitchFamily="34" charset="0"/>
                <a:cs typeface="Arial" panose="020B0604020202020204" pitchFamily="34" charset="0"/>
              </a:rPr>
              <a:t> của các con</a:t>
            </a:r>
            <a:endParaRPr lang="en-US" altLang="en-US" sz="3200" b="1" dirty="0">
              <a:solidFill>
                <a:srgbClr val="9900FF"/>
              </a:solidFill>
              <a:latin typeface="Arial" panose="020B0604020202020204" pitchFamily="34" charset="0"/>
              <a:ea typeface="Arial" panose="020B0604020202020204" pitchFamily="34" charset="0"/>
            </a:endParaRPr>
          </a:p>
        </p:txBody>
      </p:sp>
      <p:sp>
        <p:nvSpPr>
          <p:cNvPr id="364549" name="AutoShape 5"/>
          <p:cNvSpPr/>
          <p:nvPr/>
        </p:nvSpPr>
        <p:spPr>
          <a:xfrm rot="-8134343">
            <a:off x="4764089" y="1482725"/>
            <a:ext cx="2833687" cy="2736850"/>
          </a:xfrm>
          <a:custGeom>
            <a:avLst/>
            <a:gdLst>
              <a:gd name="txL" fmla="*/ 1944 w 21600"/>
              <a:gd name="txT" fmla="*/ 15676 h 21600"/>
              <a:gd name="txR" fmla="*/ 18514 w 21600"/>
              <a:gd name="txB" fmla="*/ 18514 h 21600"/>
            </a:gdLst>
            <a:ahLst/>
            <a:cxnLst>
              <a:cxn ang="17694720">
                <a:pos x="2147483646" y="0"/>
              </a:cxn>
              <a:cxn ang="11796480">
                <a:pos x="2147483646" y="2147483646"/>
              </a:cxn>
              <a:cxn ang="17694720">
                <a:pos x="2147483646" y="2147483646"/>
              </a:cxn>
              <a:cxn ang="11796480">
                <a:pos x="0" y="2147483646"/>
              </a:cxn>
              <a:cxn ang="5898240">
                <a:pos x="2147483646" y="2147483646"/>
              </a:cxn>
              <a:cxn ang="5898240">
                <a:pos x="2147483646" y="2147483646"/>
              </a:cxn>
              <a:cxn ang="0">
                <a:pos x="2147483646" y="2147483646"/>
              </a:cxn>
              <a:cxn ang="0">
                <a:pos x="2147483646" y="2147483646"/>
              </a:cxn>
            </a:cxnLst>
            <a:rect l="txL" t="txT" r="txR" b="txB"/>
            <a:pathLst>
              <a:path w="21600" h="21600">
                <a:moveTo>
                  <a:pt x="17095" y="0"/>
                </a:moveTo>
                <a:lnTo>
                  <a:pt x="12590" y="6171"/>
                </a:lnTo>
                <a:lnTo>
                  <a:pt x="15676" y="6171"/>
                </a:lnTo>
                <a:lnTo>
                  <a:pt x="15676" y="15676"/>
                </a:lnTo>
                <a:lnTo>
                  <a:pt x="6171" y="15676"/>
                </a:lnTo>
                <a:lnTo>
                  <a:pt x="6171" y="12590"/>
                </a:lnTo>
                <a:lnTo>
                  <a:pt x="0" y="17095"/>
                </a:lnTo>
                <a:lnTo>
                  <a:pt x="6171" y="21600"/>
                </a:lnTo>
                <a:lnTo>
                  <a:pt x="6171" y="18514"/>
                </a:lnTo>
                <a:lnTo>
                  <a:pt x="18514" y="18514"/>
                </a:lnTo>
                <a:lnTo>
                  <a:pt x="18514" y="6171"/>
                </a:lnTo>
                <a:lnTo>
                  <a:pt x="21600" y="6171"/>
                </a:lnTo>
                <a:lnTo>
                  <a:pt x="17095" y="0"/>
                </a:lnTo>
                <a:close/>
              </a:path>
            </a:pathLst>
          </a:custGeom>
          <a:solidFill>
            <a:schemeClr val="accent1">
              <a:alpha val="100000"/>
            </a:schemeClr>
          </a:solidFill>
          <a:ln w="9525" cap="flat" cmpd="sng">
            <a:prstDash val="solid"/>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chemeClr val="accent1"/>
            </a:extrusionClr>
          </a:sp3d>
        </p:spPr>
        <p:txBody>
          <a:bodyP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4546"/>
                                        </p:tgtEl>
                                        <p:attrNameLst>
                                          <p:attrName>style.visibility</p:attrName>
                                        </p:attrNameLst>
                                      </p:cBhvr>
                                      <p:to>
                                        <p:strVal val="visible"/>
                                      </p:to>
                                    </p:set>
                                    <p:anim calcmode="lin" valueType="num">
                                      <p:cBhvr>
                                        <p:cTn id="7" dur="1000" fill="hold"/>
                                        <p:tgtEl>
                                          <p:spTgt spid="364546"/>
                                        </p:tgtEl>
                                        <p:attrNameLst>
                                          <p:attrName>ppt_w</p:attrName>
                                        </p:attrNameLst>
                                      </p:cBhvr>
                                      <p:tavLst>
                                        <p:tav tm="0">
                                          <p:val>
                                            <p:fltVal val="0"/>
                                          </p:val>
                                        </p:tav>
                                        <p:tav tm="100000">
                                          <p:val>
                                            <p:strVal val="#ppt_w"/>
                                          </p:val>
                                        </p:tav>
                                      </p:tavLst>
                                    </p:anim>
                                    <p:anim calcmode="lin" valueType="num">
                                      <p:cBhvr>
                                        <p:cTn id="8" dur="1000" fill="hold"/>
                                        <p:tgtEl>
                                          <p:spTgt spid="36454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364547"/>
                                        </p:tgtEl>
                                        <p:attrNameLst>
                                          <p:attrName>style.visibility</p:attrName>
                                        </p:attrNameLst>
                                      </p:cBhvr>
                                      <p:to>
                                        <p:strVal val="visible"/>
                                      </p:to>
                                    </p:set>
                                    <p:animEffect transition="in" filter="fade">
                                      <p:cBhvr>
                                        <p:cTn id="12" dur="800" decel="100000"/>
                                        <p:tgtEl>
                                          <p:spTgt spid="364547"/>
                                        </p:tgtEl>
                                      </p:cBhvr>
                                    </p:animEffect>
                                    <p:anim calcmode="lin" valueType="num">
                                      <p:cBhvr>
                                        <p:cTn id="13" dur="800" decel="100000" fill="hold"/>
                                        <p:tgtEl>
                                          <p:spTgt spid="364547"/>
                                        </p:tgtEl>
                                        <p:attrNameLst>
                                          <p:attrName>style.rotation</p:attrName>
                                        </p:attrNameLst>
                                      </p:cBhvr>
                                      <p:tavLst>
                                        <p:tav tm="0">
                                          <p:val>
                                            <p:fltVal val="-90"/>
                                          </p:val>
                                        </p:tav>
                                        <p:tav tm="100000">
                                          <p:val>
                                            <p:fltVal val="0"/>
                                          </p:val>
                                        </p:tav>
                                      </p:tavLst>
                                    </p:anim>
                                    <p:anim calcmode="lin" valueType="num">
                                      <p:cBhvr>
                                        <p:cTn id="14" dur="800" decel="100000" fill="hold"/>
                                        <p:tgtEl>
                                          <p:spTgt spid="364547"/>
                                        </p:tgtEl>
                                        <p:attrNameLst>
                                          <p:attrName>ppt_x</p:attrName>
                                        </p:attrNameLst>
                                      </p:cBhvr>
                                      <p:tavLst>
                                        <p:tav tm="0">
                                          <p:val>
                                            <p:strVal val="#ppt_x+0.4"/>
                                          </p:val>
                                        </p:tav>
                                        <p:tav tm="100000">
                                          <p:val>
                                            <p:strVal val="#ppt_x-0.05"/>
                                          </p:val>
                                        </p:tav>
                                      </p:tavLst>
                                    </p:anim>
                                    <p:anim calcmode="lin" valueType="num">
                                      <p:cBhvr>
                                        <p:cTn id="15" dur="800" decel="100000" fill="hold"/>
                                        <p:tgtEl>
                                          <p:spTgt spid="36454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6454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64547"/>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64548"/>
                                        </p:tgtEl>
                                        <p:attrNameLst>
                                          <p:attrName>style.visibility</p:attrName>
                                        </p:attrNameLst>
                                      </p:cBhvr>
                                      <p:to>
                                        <p:strVal val="visible"/>
                                      </p:to>
                                    </p:set>
                                    <p:animEffect transition="in" filter="fade">
                                      <p:cBhvr>
                                        <p:cTn id="22" dur="800" decel="100000"/>
                                        <p:tgtEl>
                                          <p:spTgt spid="364548"/>
                                        </p:tgtEl>
                                      </p:cBhvr>
                                    </p:animEffect>
                                    <p:anim calcmode="lin" valueType="num">
                                      <p:cBhvr>
                                        <p:cTn id="23" dur="800" decel="100000" fill="hold"/>
                                        <p:tgtEl>
                                          <p:spTgt spid="364548"/>
                                        </p:tgtEl>
                                        <p:attrNameLst>
                                          <p:attrName>style.rotation</p:attrName>
                                        </p:attrNameLst>
                                      </p:cBhvr>
                                      <p:tavLst>
                                        <p:tav tm="0">
                                          <p:val>
                                            <p:fltVal val="-90"/>
                                          </p:val>
                                        </p:tav>
                                        <p:tav tm="100000">
                                          <p:val>
                                            <p:fltVal val="0"/>
                                          </p:val>
                                        </p:tav>
                                      </p:tavLst>
                                    </p:anim>
                                    <p:anim calcmode="lin" valueType="num">
                                      <p:cBhvr>
                                        <p:cTn id="24" dur="800" decel="100000" fill="hold"/>
                                        <p:tgtEl>
                                          <p:spTgt spid="364548"/>
                                        </p:tgtEl>
                                        <p:attrNameLst>
                                          <p:attrName>ppt_x</p:attrName>
                                        </p:attrNameLst>
                                      </p:cBhvr>
                                      <p:tavLst>
                                        <p:tav tm="0">
                                          <p:val>
                                            <p:strVal val="#ppt_x+0.4"/>
                                          </p:val>
                                        </p:tav>
                                        <p:tav tm="100000">
                                          <p:val>
                                            <p:strVal val="#ppt_x-0.05"/>
                                          </p:val>
                                        </p:tav>
                                      </p:tavLst>
                                    </p:anim>
                                    <p:anim calcmode="lin" valueType="num">
                                      <p:cBhvr>
                                        <p:cTn id="25" dur="800" decel="100000" fill="hold"/>
                                        <p:tgtEl>
                                          <p:spTgt spid="36454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6454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64548"/>
                                        </p:tgtEl>
                                        <p:attrNameLst>
                                          <p:attrName>ppt_y</p:attrName>
                                        </p:attrNameLst>
                                      </p:cBhvr>
                                      <p:tavLst>
                                        <p:tav tm="0">
                                          <p:val>
                                            <p:strVal val="#ppt_y+0.1"/>
                                          </p:val>
                                        </p:tav>
                                        <p:tav tm="100000">
                                          <p:val>
                                            <p:strVal val="#ppt_y"/>
                                          </p:val>
                                        </p:tav>
                                      </p:tavLst>
                                    </p:anim>
                                  </p:childTnLst>
                                </p:cTn>
                              </p:par>
                            </p:childTnLst>
                          </p:cTn>
                        </p:par>
                        <p:par>
                          <p:cTn id="28" fill="hold">
                            <p:stCondLst>
                              <p:cond delay="1000"/>
                            </p:stCondLst>
                            <p:childTnLst>
                              <p:par>
                                <p:cTn id="29" presetID="35" presetClass="entr" presetSubtype="0" fill="hold" nodeType="afterEffect">
                                  <p:stCondLst>
                                    <p:cond delay="0"/>
                                  </p:stCondLst>
                                  <p:childTnLst>
                                    <p:set>
                                      <p:cBhvr>
                                        <p:cTn id="30" dur="1" fill="hold">
                                          <p:stCondLst>
                                            <p:cond delay="0"/>
                                          </p:stCondLst>
                                        </p:cTn>
                                        <p:tgtEl>
                                          <p:spTgt spid="364549"/>
                                        </p:tgtEl>
                                        <p:attrNameLst>
                                          <p:attrName>style.visibility</p:attrName>
                                        </p:attrNameLst>
                                      </p:cBhvr>
                                      <p:to>
                                        <p:strVal val="visible"/>
                                      </p:to>
                                    </p:set>
                                    <p:animEffect transition="in" filter="fade">
                                      <p:cBhvr>
                                        <p:cTn id="31" dur="2000"/>
                                        <p:tgtEl>
                                          <p:spTgt spid="364549"/>
                                        </p:tgtEl>
                                      </p:cBhvr>
                                    </p:animEffect>
                                    <p:anim calcmode="lin" valueType="num">
                                      <p:cBhvr>
                                        <p:cTn id="32" dur="2000" fill="hold"/>
                                        <p:tgtEl>
                                          <p:spTgt spid="364549"/>
                                        </p:tgtEl>
                                        <p:attrNameLst>
                                          <p:attrName>style.rotation</p:attrName>
                                        </p:attrNameLst>
                                      </p:cBhvr>
                                      <p:tavLst>
                                        <p:tav tm="0">
                                          <p:val>
                                            <p:fltVal val="720"/>
                                          </p:val>
                                        </p:tav>
                                        <p:tav tm="100000">
                                          <p:val>
                                            <p:fltVal val="0"/>
                                          </p:val>
                                        </p:tav>
                                      </p:tavLst>
                                    </p:anim>
                                    <p:anim calcmode="lin" valueType="num">
                                      <p:cBhvr>
                                        <p:cTn id="33" dur="2000" fill="hold"/>
                                        <p:tgtEl>
                                          <p:spTgt spid="364549"/>
                                        </p:tgtEl>
                                        <p:attrNameLst>
                                          <p:attrName>ppt_h</p:attrName>
                                        </p:attrNameLst>
                                      </p:cBhvr>
                                      <p:tavLst>
                                        <p:tav tm="0">
                                          <p:val>
                                            <p:fltVal val="0"/>
                                          </p:val>
                                        </p:tav>
                                        <p:tav tm="100000">
                                          <p:val>
                                            <p:strVal val="#ppt_h"/>
                                          </p:val>
                                        </p:tav>
                                      </p:tavLst>
                                    </p:anim>
                                    <p:anim calcmode="lin" valueType="num">
                                      <p:cBhvr>
                                        <p:cTn id="34" dur="2000" fill="hold"/>
                                        <p:tgtEl>
                                          <p:spTgt spid="36454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animBg="1"/>
      <p:bldP spid="3645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AutoShape 2"/>
          <p:cNvSpPr/>
          <p:nvPr/>
        </p:nvSpPr>
        <p:spPr>
          <a:xfrm rot="852092">
            <a:off x="4419600" y="1371600"/>
            <a:ext cx="3733800" cy="2667000"/>
          </a:xfrm>
          <a:prstGeom prst="verticalScroll">
            <a:avLst>
              <a:gd name="adj" fmla="val 25000"/>
            </a:avLst>
          </a:prstGeom>
          <a:solidFill>
            <a:srgbClr val="F5C08B"/>
          </a:solidFill>
          <a:ln w="9525" cap="flat" cmpd="sng">
            <a:solidFill>
              <a:schemeClr val="tx1"/>
            </a:solidFill>
            <a:prstDash val="solid"/>
            <a:headEnd type="none" w="med" len="med"/>
            <a:tailEnd type="none" w="med" len="med"/>
          </a:ln>
        </p:spPr>
        <p:txBody>
          <a:bodyPr wrap="none" anchor="ctr" anchorCtr="0"/>
          <a:lstStyle/>
          <a:p>
            <a:pPr algn="ctr"/>
            <a:r>
              <a:rPr lang="en-US" altLang="en-US" sz="3600" b="1" dirty="0">
                <a:solidFill>
                  <a:srgbClr val="A50021"/>
                </a:solidFill>
                <a:latin typeface="Arial" panose="020B0604020202020204" pitchFamily="34" charset="0"/>
                <a:cs typeface="Arial" panose="020B0604020202020204" pitchFamily="34" charset="0"/>
              </a:rPr>
              <a:t>Nghĩa vụ</a:t>
            </a:r>
          </a:p>
          <a:p>
            <a:pPr algn="ctr"/>
            <a:r>
              <a:rPr lang="en-US" altLang="en-US" sz="3600" b="1" dirty="0">
                <a:solidFill>
                  <a:srgbClr val="A50021"/>
                </a:solidFill>
                <a:latin typeface="Arial" panose="020B0604020202020204" pitchFamily="34" charset="0"/>
                <a:cs typeface="Arial" panose="020B0604020202020204" pitchFamily="34" charset="0"/>
              </a:rPr>
              <a:t>v</a:t>
            </a:r>
            <a:r>
              <a:rPr lang="en-US" altLang="en-US" sz="3600" b="1" dirty="0">
                <a:solidFill>
                  <a:srgbClr val="A50021"/>
                </a:solidFill>
                <a:latin typeface="Arial" panose="020B0604020202020204" pitchFamily="34" charset="0"/>
                <a:ea typeface="Arial" panose="020B0604020202020204" pitchFamily="34" charset="0"/>
              </a:rPr>
              <a:t>à</a:t>
            </a:r>
            <a:r>
              <a:rPr lang="en-US" altLang="en-US" sz="3600" b="1" dirty="0">
                <a:solidFill>
                  <a:srgbClr val="A50021"/>
                </a:solidFill>
                <a:latin typeface="Arial" panose="020B0604020202020204" pitchFamily="34" charset="0"/>
                <a:cs typeface="Arial" panose="020B0604020202020204" pitchFamily="34" charset="0"/>
              </a:rPr>
              <a:t> quyền</a:t>
            </a:r>
          </a:p>
          <a:p>
            <a:pPr algn="ctr"/>
            <a:r>
              <a:rPr lang="en-US" altLang="en-US" sz="3600" b="1" dirty="0">
                <a:solidFill>
                  <a:srgbClr val="A50021"/>
                </a:solidFill>
                <a:latin typeface="Arial" panose="020B0604020202020204" pitchFamily="34" charset="0"/>
                <a:cs typeface="Arial" panose="020B0604020202020204" pitchFamily="34" charset="0"/>
              </a:rPr>
              <a:t>của </a:t>
            </a:r>
          </a:p>
          <a:p>
            <a:pPr algn="ctr"/>
            <a:r>
              <a:rPr lang="en-US" altLang="en-US" sz="3600" b="1" dirty="0">
                <a:solidFill>
                  <a:srgbClr val="A50021"/>
                </a:solidFill>
                <a:latin typeface="Arial" panose="020B0604020202020204" pitchFamily="34" charset="0"/>
                <a:cs typeface="Arial" panose="020B0604020202020204" pitchFamily="34" charset="0"/>
              </a:rPr>
              <a:t>Cha mẹ</a:t>
            </a:r>
            <a:endParaRPr lang="en-US" altLang="en-US" sz="5400" b="1" dirty="0">
              <a:latin typeface="Arial" panose="020B0604020202020204" pitchFamily="34" charset="0"/>
              <a:ea typeface="Arial" panose="020B0604020202020204" pitchFamily="34" charset="0"/>
            </a:endParaRPr>
          </a:p>
        </p:txBody>
      </p:sp>
      <p:sp>
        <p:nvSpPr>
          <p:cNvPr id="365571" name="AutoShape 3"/>
          <p:cNvSpPr/>
          <p:nvPr/>
        </p:nvSpPr>
        <p:spPr>
          <a:xfrm>
            <a:off x="7848600" y="990600"/>
            <a:ext cx="2819400" cy="2743200"/>
          </a:xfrm>
          <a:prstGeom prst="wedgeRoundRectCallout">
            <a:avLst>
              <a:gd name="adj1" fmla="val -105176"/>
              <a:gd name="adj2" fmla="val -23898"/>
              <a:gd name="adj3" fmla="val 16667"/>
            </a:avLst>
          </a:prstGeom>
          <a:solidFill>
            <a:srgbClr val="DFF8FD"/>
          </a:solidFill>
          <a:ln w="9525" cap="flat" cmpd="sng">
            <a:solidFill>
              <a:schemeClr val="tx1"/>
            </a:solidFill>
            <a:prstDash val="solid"/>
            <a:miter/>
            <a:headEnd type="none" w="med" len="med"/>
            <a:tailEnd type="none" w="med" len="med"/>
          </a:ln>
        </p:spPr>
        <p:txBody>
          <a:bodyPr/>
          <a:lstStyle/>
          <a:p>
            <a:pPr algn="ctr"/>
            <a:r>
              <a:rPr lang="en-US" altLang="en-US" sz="3200" b="1" dirty="0">
                <a:solidFill>
                  <a:srgbClr val="FF3300"/>
                </a:solidFill>
                <a:latin typeface="Times New Roman" panose="02020603050405020304" pitchFamily="18" charset="0"/>
                <a:cs typeface="Times New Roman" panose="02020603050405020304" pitchFamily="18" charset="0"/>
              </a:rPr>
              <a:t>Thương yêu, trông nôm</a:t>
            </a:r>
          </a:p>
          <a:p>
            <a:pPr algn="ctr"/>
            <a:r>
              <a:rPr lang="en-US" altLang="en-US" sz="3200" b="1" dirty="0">
                <a:solidFill>
                  <a:srgbClr val="FF3300"/>
                </a:solidFill>
                <a:latin typeface="Times New Roman" panose="02020603050405020304" pitchFamily="18" charset="0"/>
                <a:cs typeface="Times New Roman" panose="02020603050405020304" pitchFamily="18" charset="0"/>
              </a:rPr>
              <a:t>Chăm sóc</a:t>
            </a:r>
          </a:p>
          <a:p>
            <a:pPr algn="ctr"/>
            <a:r>
              <a:rPr lang="en-US" altLang="en-US" sz="3200" b="1" dirty="0">
                <a:solidFill>
                  <a:srgbClr val="FF3300"/>
                </a:solidFill>
                <a:latin typeface="Times New Roman" panose="02020603050405020304" pitchFamily="18" charset="0"/>
                <a:cs typeface="Times New Roman" panose="02020603050405020304" pitchFamily="18" charset="0"/>
              </a:rPr>
              <a:t>Bảo vệ con</a:t>
            </a:r>
            <a:endParaRPr lang="en-US" altLang="en-US" sz="3200" b="1" dirty="0">
              <a:solidFill>
                <a:srgbClr val="FF3300"/>
              </a:solidFill>
              <a:latin typeface="Times New Roman" panose="02020603050405020304" pitchFamily="18" charset="0"/>
              <a:ea typeface="Times New Roman" panose="02020603050405020304" pitchFamily="18" charset="0"/>
            </a:endParaRPr>
          </a:p>
        </p:txBody>
      </p:sp>
      <p:sp>
        <p:nvSpPr>
          <p:cNvPr id="365572" name="AutoShape 4"/>
          <p:cNvSpPr/>
          <p:nvPr/>
        </p:nvSpPr>
        <p:spPr>
          <a:xfrm>
            <a:off x="6477000" y="4495800"/>
            <a:ext cx="2286000" cy="1905000"/>
          </a:xfrm>
          <a:prstGeom prst="wedgeRoundRectCallout">
            <a:avLst>
              <a:gd name="adj1" fmla="val -28264"/>
              <a:gd name="adj2" fmla="val -114083"/>
              <a:gd name="adj3" fmla="val 16667"/>
            </a:avLst>
          </a:prstGeom>
          <a:solidFill>
            <a:srgbClr val="DFF8FD"/>
          </a:solidFill>
          <a:ln w="9525" cap="flat" cmpd="sng">
            <a:solidFill>
              <a:schemeClr val="tx1"/>
            </a:solidFill>
            <a:prstDash val="solid"/>
            <a:miter/>
            <a:headEnd type="none" w="med" len="med"/>
            <a:tailEnd type="none" w="med" len="med"/>
          </a:ln>
        </p:spPr>
        <p:txBody>
          <a:bodyPr/>
          <a:lstStyle/>
          <a:p>
            <a:pPr algn="ctr"/>
            <a:r>
              <a:rPr lang="en-US" altLang="en-US" sz="3200" b="1" dirty="0">
                <a:solidFill>
                  <a:srgbClr val="000000"/>
                </a:solidFill>
                <a:latin typeface="Times New Roman" panose="02020603050405020304" pitchFamily="18" charset="0"/>
                <a:cs typeface="Times New Roman" panose="02020603050405020304" pitchFamily="18" charset="0"/>
              </a:rPr>
              <a:t>Tôn trọng</a:t>
            </a:r>
          </a:p>
          <a:p>
            <a:pPr algn="ctr"/>
            <a:r>
              <a:rPr lang="en-US" altLang="en-US" sz="3200" b="1" dirty="0">
                <a:solidFill>
                  <a:srgbClr val="000000"/>
                </a:solidFill>
                <a:latin typeface="Times New Roman" panose="02020603050405020304" pitchFamily="18" charset="0"/>
                <a:cs typeface="Times New Roman" panose="02020603050405020304" pitchFamily="18" charset="0"/>
              </a:rPr>
              <a:t>ý kiến</a:t>
            </a:r>
          </a:p>
          <a:p>
            <a:pPr algn="ctr"/>
            <a:r>
              <a:rPr lang="en-US" altLang="en-US" sz="3200" b="1" dirty="0">
                <a:solidFill>
                  <a:srgbClr val="000000"/>
                </a:solidFill>
                <a:latin typeface="Times New Roman" panose="02020603050405020304" pitchFamily="18" charset="0"/>
                <a:cs typeface="Times New Roman" panose="02020603050405020304" pitchFamily="18" charset="0"/>
              </a:rPr>
              <a:t>của con</a:t>
            </a:r>
            <a:endParaRPr lang="en-US" altLang="en-US" sz="3200" b="1" dirty="0">
              <a:solidFill>
                <a:srgbClr val="000000"/>
              </a:solidFill>
              <a:latin typeface="Times New Roman" panose="02020603050405020304" pitchFamily="18" charset="0"/>
              <a:ea typeface="Times New Roman" panose="02020603050405020304" pitchFamily="18" charset="0"/>
            </a:endParaRPr>
          </a:p>
        </p:txBody>
      </p:sp>
      <p:sp>
        <p:nvSpPr>
          <p:cNvPr id="365573" name="AutoShape 5"/>
          <p:cNvSpPr/>
          <p:nvPr/>
        </p:nvSpPr>
        <p:spPr>
          <a:xfrm>
            <a:off x="1905000" y="1295400"/>
            <a:ext cx="2667000" cy="4267200"/>
          </a:xfrm>
          <a:prstGeom prst="wedgeRoundRectCallout">
            <a:avLst>
              <a:gd name="adj1" fmla="val 76606"/>
              <a:gd name="adj2" fmla="val -2829"/>
              <a:gd name="adj3" fmla="val 16667"/>
            </a:avLst>
          </a:prstGeom>
          <a:solidFill>
            <a:srgbClr val="DFF8FD"/>
          </a:solidFill>
          <a:ln w="9525" cap="flat" cmpd="sng">
            <a:solidFill>
              <a:schemeClr val="tx1"/>
            </a:solidFill>
            <a:prstDash val="solid"/>
            <a:miter/>
            <a:headEnd type="none" w="med" len="med"/>
            <a:tailEnd type="none" w="med" len="med"/>
          </a:ln>
        </p:spPr>
        <p:txBody>
          <a:bodyPr/>
          <a:lstStyle/>
          <a:p>
            <a:pPr algn="ctr"/>
            <a:endParaRPr lang="en-US" altLang="en-US" sz="2400" b="1" dirty="0">
              <a:solidFill>
                <a:srgbClr val="0000FF"/>
              </a:solidFill>
              <a:latin typeface="Times New Roman" panose="02020603050405020304" pitchFamily="18" charset="0"/>
              <a:cs typeface="Times New Roman" panose="02020603050405020304" pitchFamily="18" charset="0"/>
            </a:endParaRPr>
          </a:p>
          <a:p>
            <a:pPr algn="ctr"/>
            <a:r>
              <a:rPr lang="en-US" altLang="en-US" sz="3200" b="1" dirty="0">
                <a:solidFill>
                  <a:srgbClr val="0000FF"/>
                </a:solidFill>
                <a:latin typeface="Times New Roman" panose="02020603050405020304" pitchFamily="18" charset="0"/>
                <a:cs typeface="Times New Roman" panose="02020603050405020304" pitchFamily="18" charset="0"/>
              </a:rPr>
              <a:t>Chăm lo, </a:t>
            </a:r>
          </a:p>
          <a:p>
            <a:pPr algn="ctr"/>
            <a:r>
              <a:rPr lang="en-US" altLang="en-US" sz="3200" b="1" dirty="0">
                <a:solidFill>
                  <a:srgbClr val="0000FF"/>
                </a:solidFill>
                <a:latin typeface="Times New Roman" panose="02020603050405020304" pitchFamily="18" charset="0"/>
                <a:cs typeface="Times New Roman" panose="02020603050405020304" pitchFamily="18" charset="0"/>
              </a:rPr>
              <a:t>giáo dục con phát triển </a:t>
            </a:r>
          </a:p>
          <a:p>
            <a:pPr algn="ctr"/>
            <a:r>
              <a:rPr lang="en-US" altLang="en-US" sz="3200" b="1" dirty="0">
                <a:solidFill>
                  <a:srgbClr val="0000FF"/>
                </a:solidFill>
                <a:latin typeface="Times New Roman" panose="02020603050405020304" pitchFamily="18" charset="0"/>
                <a:cs typeface="Times New Roman" panose="02020603050405020304" pitchFamily="18" charset="0"/>
              </a:rPr>
              <a:t>về mọi mặt</a:t>
            </a:r>
          </a:p>
          <a:p>
            <a:pPr algn="ctr"/>
            <a:r>
              <a:rPr lang="en-US" altLang="en-US" sz="3200" b="1" dirty="0">
                <a:solidFill>
                  <a:srgbClr val="0000FF"/>
                </a:solidFill>
                <a:latin typeface="Times New Roman" panose="02020603050405020304" pitchFamily="18" charset="0"/>
                <a:cs typeface="Times New Roman" panose="02020603050405020304" pitchFamily="18" charset="0"/>
              </a:rPr>
              <a:t>trở th</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h công dân có ích</a:t>
            </a:r>
          </a:p>
          <a:p>
            <a:pPr algn="ctr"/>
            <a:endParaRPr lang="en-US" altLang="en-US" sz="2400" b="1" dirty="0">
              <a:solidFill>
                <a:srgbClr val="0000FF"/>
              </a:solidFill>
              <a:latin typeface="VNI-Times"/>
              <a:cs typeface="Arial" panose="020B0604020202020204" pitchFamily="34" charset="0"/>
            </a:endParaRPr>
          </a:p>
          <a:p>
            <a:pPr algn="ctr"/>
            <a:endParaRPr lang="en-US" altLang="en-US" sz="2400" b="1" dirty="0">
              <a:solidFill>
                <a:srgbClr val="0000FF"/>
              </a:solidFill>
              <a:latin typeface="VNI-Times"/>
              <a:ea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65570"/>
                                        </p:tgtEl>
                                        <p:attrNameLst>
                                          <p:attrName>style.visibility</p:attrName>
                                        </p:attrNameLst>
                                      </p:cBhvr>
                                      <p:to>
                                        <p:strVal val="visible"/>
                                      </p:to>
                                    </p:set>
                                    <p:animEffect transition="in" filter="fade">
                                      <p:cBhvr>
                                        <p:cTn id="7" dur="2000"/>
                                        <p:tgtEl>
                                          <p:spTgt spid="365570"/>
                                        </p:tgtEl>
                                      </p:cBhvr>
                                    </p:animEffect>
                                    <p:anim calcmode="lin" valueType="num">
                                      <p:cBhvr>
                                        <p:cTn id="8" dur="2000" fill="hold"/>
                                        <p:tgtEl>
                                          <p:spTgt spid="365570"/>
                                        </p:tgtEl>
                                        <p:attrNameLst>
                                          <p:attrName>style.rotation</p:attrName>
                                        </p:attrNameLst>
                                      </p:cBhvr>
                                      <p:tavLst>
                                        <p:tav tm="0">
                                          <p:val>
                                            <p:fltVal val="720"/>
                                          </p:val>
                                        </p:tav>
                                        <p:tav tm="100000">
                                          <p:val>
                                            <p:fltVal val="0"/>
                                          </p:val>
                                        </p:tav>
                                      </p:tavLst>
                                    </p:anim>
                                    <p:anim calcmode="lin" valueType="num">
                                      <p:cBhvr>
                                        <p:cTn id="9" dur="2000" fill="hold"/>
                                        <p:tgtEl>
                                          <p:spTgt spid="365570"/>
                                        </p:tgtEl>
                                        <p:attrNameLst>
                                          <p:attrName>ppt_h</p:attrName>
                                        </p:attrNameLst>
                                      </p:cBhvr>
                                      <p:tavLst>
                                        <p:tav tm="0">
                                          <p:val>
                                            <p:fltVal val="0"/>
                                          </p:val>
                                        </p:tav>
                                        <p:tav tm="100000">
                                          <p:val>
                                            <p:strVal val="#ppt_h"/>
                                          </p:val>
                                        </p:tav>
                                      </p:tavLst>
                                    </p:anim>
                                    <p:anim calcmode="lin" valueType="num">
                                      <p:cBhvr>
                                        <p:cTn id="10" dur="2000" fill="hold"/>
                                        <p:tgtEl>
                                          <p:spTgt spid="36557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365571"/>
                                        </p:tgtEl>
                                        <p:attrNameLst>
                                          <p:attrName>style.visibility</p:attrName>
                                        </p:attrNameLst>
                                      </p:cBhvr>
                                      <p:to>
                                        <p:strVal val="visible"/>
                                      </p:to>
                                    </p:set>
                                    <p:animEffect transition="in" filter="fade">
                                      <p:cBhvr>
                                        <p:cTn id="14" dur="800" decel="100000"/>
                                        <p:tgtEl>
                                          <p:spTgt spid="365571"/>
                                        </p:tgtEl>
                                      </p:cBhvr>
                                    </p:animEffect>
                                    <p:anim calcmode="lin" valueType="num">
                                      <p:cBhvr>
                                        <p:cTn id="15" dur="800" decel="100000" fill="hold"/>
                                        <p:tgtEl>
                                          <p:spTgt spid="365571"/>
                                        </p:tgtEl>
                                        <p:attrNameLst>
                                          <p:attrName>style.rotation</p:attrName>
                                        </p:attrNameLst>
                                      </p:cBhvr>
                                      <p:tavLst>
                                        <p:tav tm="0">
                                          <p:val>
                                            <p:fltVal val="-90"/>
                                          </p:val>
                                        </p:tav>
                                        <p:tav tm="100000">
                                          <p:val>
                                            <p:fltVal val="0"/>
                                          </p:val>
                                        </p:tav>
                                      </p:tavLst>
                                    </p:anim>
                                    <p:anim calcmode="lin" valueType="num">
                                      <p:cBhvr>
                                        <p:cTn id="16" dur="800" decel="100000" fill="hold"/>
                                        <p:tgtEl>
                                          <p:spTgt spid="365571"/>
                                        </p:tgtEl>
                                        <p:attrNameLst>
                                          <p:attrName>ppt_x</p:attrName>
                                        </p:attrNameLst>
                                      </p:cBhvr>
                                      <p:tavLst>
                                        <p:tav tm="0">
                                          <p:val>
                                            <p:strVal val="#ppt_x+0.4"/>
                                          </p:val>
                                        </p:tav>
                                        <p:tav tm="100000">
                                          <p:val>
                                            <p:strVal val="#ppt_x-0.05"/>
                                          </p:val>
                                        </p:tav>
                                      </p:tavLst>
                                    </p:anim>
                                    <p:anim calcmode="lin" valueType="num">
                                      <p:cBhvr>
                                        <p:cTn id="17" dur="800" decel="100000" fill="hold"/>
                                        <p:tgtEl>
                                          <p:spTgt spid="36557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6557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65571"/>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65572"/>
                                        </p:tgtEl>
                                        <p:attrNameLst>
                                          <p:attrName>style.visibility</p:attrName>
                                        </p:attrNameLst>
                                      </p:cBhvr>
                                      <p:to>
                                        <p:strVal val="visible"/>
                                      </p:to>
                                    </p:set>
                                    <p:animEffect transition="in" filter="fade">
                                      <p:cBhvr>
                                        <p:cTn id="24" dur="800" decel="100000"/>
                                        <p:tgtEl>
                                          <p:spTgt spid="365572"/>
                                        </p:tgtEl>
                                      </p:cBhvr>
                                    </p:animEffect>
                                    <p:anim calcmode="lin" valueType="num">
                                      <p:cBhvr>
                                        <p:cTn id="25" dur="800" decel="100000" fill="hold"/>
                                        <p:tgtEl>
                                          <p:spTgt spid="365572"/>
                                        </p:tgtEl>
                                        <p:attrNameLst>
                                          <p:attrName>style.rotation</p:attrName>
                                        </p:attrNameLst>
                                      </p:cBhvr>
                                      <p:tavLst>
                                        <p:tav tm="0">
                                          <p:val>
                                            <p:fltVal val="-90"/>
                                          </p:val>
                                        </p:tav>
                                        <p:tav tm="100000">
                                          <p:val>
                                            <p:fltVal val="0"/>
                                          </p:val>
                                        </p:tav>
                                      </p:tavLst>
                                    </p:anim>
                                    <p:anim calcmode="lin" valueType="num">
                                      <p:cBhvr>
                                        <p:cTn id="26" dur="800" decel="100000" fill="hold"/>
                                        <p:tgtEl>
                                          <p:spTgt spid="365572"/>
                                        </p:tgtEl>
                                        <p:attrNameLst>
                                          <p:attrName>ppt_x</p:attrName>
                                        </p:attrNameLst>
                                      </p:cBhvr>
                                      <p:tavLst>
                                        <p:tav tm="0">
                                          <p:val>
                                            <p:strVal val="#ppt_x+0.4"/>
                                          </p:val>
                                        </p:tav>
                                        <p:tav tm="100000">
                                          <p:val>
                                            <p:strVal val="#ppt_x-0.05"/>
                                          </p:val>
                                        </p:tav>
                                      </p:tavLst>
                                    </p:anim>
                                    <p:anim calcmode="lin" valueType="num">
                                      <p:cBhvr>
                                        <p:cTn id="27" dur="800" decel="100000" fill="hold"/>
                                        <p:tgtEl>
                                          <p:spTgt spid="36557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6557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65572"/>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5573"/>
                                        </p:tgtEl>
                                        <p:attrNameLst>
                                          <p:attrName>style.visibility</p:attrName>
                                        </p:attrNameLst>
                                      </p:cBhvr>
                                      <p:to>
                                        <p:strVal val="visible"/>
                                      </p:to>
                                    </p:set>
                                    <p:animEffect transition="in" filter="fade">
                                      <p:cBhvr>
                                        <p:cTn id="34" dur="800" decel="100000"/>
                                        <p:tgtEl>
                                          <p:spTgt spid="365573"/>
                                        </p:tgtEl>
                                      </p:cBhvr>
                                    </p:animEffect>
                                    <p:anim calcmode="lin" valueType="num">
                                      <p:cBhvr>
                                        <p:cTn id="35" dur="800" decel="100000" fill="hold"/>
                                        <p:tgtEl>
                                          <p:spTgt spid="365573"/>
                                        </p:tgtEl>
                                        <p:attrNameLst>
                                          <p:attrName>style.rotation</p:attrName>
                                        </p:attrNameLst>
                                      </p:cBhvr>
                                      <p:tavLst>
                                        <p:tav tm="0">
                                          <p:val>
                                            <p:fltVal val="-90"/>
                                          </p:val>
                                        </p:tav>
                                        <p:tav tm="100000">
                                          <p:val>
                                            <p:fltVal val="0"/>
                                          </p:val>
                                        </p:tav>
                                      </p:tavLst>
                                    </p:anim>
                                    <p:anim calcmode="lin" valueType="num">
                                      <p:cBhvr>
                                        <p:cTn id="36" dur="800" decel="100000" fill="hold"/>
                                        <p:tgtEl>
                                          <p:spTgt spid="365573"/>
                                        </p:tgtEl>
                                        <p:attrNameLst>
                                          <p:attrName>ppt_x</p:attrName>
                                        </p:attrNameLst>
                                      </p:cBhvr>
                                      <p:tavLst>
                                        <p:tav tm="0">
                                          <p:val>
                                            <p:strVal val="#ppt_x+0.4"/>
                                          </p:val>
                                        </p:tav>
                                        <p:tav tm="100000">
                                          <p:val>
                                            <p:strVal val="#ppt_x-0.05"/>
                                          </p:val>
                                        </p:tav>
                                      </p:tavLst>
                                    </p:anim>
                                    <p:anim calcmode="lin" valueType="num">
                                      <p:cBhvr>
                                        <p:cTn id="37" dur="800" decel="100000" fill="hold"/>
                                        <p:tgtEl>
                                          <p:spTgt spid="36557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557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55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nimBg="1"/>
      <p:bldP spid="365571" grpId="0" animBg="1"/>
      <p:bldP spid="365572" grpId="0" animBg="1"/>
      <p:bldP spid="3655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AutoShape 2"/>
          <p:cNvSpPr/>
          <p:nvPr/>
        </p:nvSpPr>
        <p:spPr>
          <a:xfrm rot="852092">
            <a:off x="4114800" y="1676400"/>
            <a:ext cx="3733800" cy="2667000"/>
          </a:xfrm>
          <a:prstGeom prst="verticalScroll">
            <a:avLst>
              <a:gd name="adj" fmla="val 25000"/>
            </a:avLst>
          </a:prstGeom>
          <a:solidFill>
            <a:srgbClr val="F5C08B"/>
          </a:solidFill>
          <a:ln w="9525" cap="flat" cmpd="sng">
            <a:solidFill>
              <a:schemeClr val="tx1"/>
            </a:solidFill>
            <a:prstDash val="solid"/>
            <a:headEnd type="none" w="med" len="med"/>
            <a:tailEnd type="none" w="med" len="med"/>
          </a:ln>
        </p:spPr>
        <p:txBody>
          <a:bodyPr wrap="none" anchor="ctr" anchorCtr="0"/>
          <a:lstStyle/>
          <a:p>
            <a:pPr algn="ctr"/>
            <a:r>
              <a:rPr lang="en-US" altLang="en-US" sz="3600" b="1" dirty="0">
                <a:solidFill>
                  <a:srgbClr val="A50021"/>
                </a:solidFill>
                <a:latin typeface="Arial" panose="020B0604020202020204" pitchFamily="34" charset="0"/>
                <a:cs typeface="Arial" panose="020B0604020202020204" pitchFamily="34" charset="0"/>
              </a:rPr>
              <a:t>Nghĩa vụ</a:t>
            </a:r>
          </a:p>
          <a:p>
            <a:pPr algn="ctr"/>
            <a:r>
              <a:rPr lang="en-US" altLang="en-US" sz="3600" b="1" dirty="0">
                <a:solidFill>
                  <a:srgbClr val="A50021"/>
                </a:solidFill>
                <a:latin typeface="Arial" panose="020B0604020202020204" pitchFamily="34" charset="0"/>
                <a:cs typeface="Arial" panose="020B0604020202020204" pitchFamily="34" charset="0"/>
              </a:rPr>
              <a:t>v</a:t>
            </a:r>
            <a:r>
              <a:rPr lang="en-US" altLang="en-US" sz="3600" b="1" dirty="0">
                <a:solidFill>
                  <a:srgbClr val="A50021"/>
                </a:solidFill>
                <a:latin typeface="Arial" panose="020B0604020202020204" pitchFamily="34" charset="0"/>
                <a:ea typeface="Arial" panose="020B0604020202020204" pitchFamily="34" charset="0"/>
              </a:rPr>
              <a:t>à</a:t>
            </a:r>
            <a:r>
              <a:rPr lang="en-US" altLang="en-US" sz="3600" b="1" dirty="0">
                <a:solidFill>
                  <a:srgbClr val="A50021"/>
                </a:solidFill>
                <a:latin typeface="Arial" panose="020B0604020202020204" pitchFamily="34" charset="0"/>
                <a:cs typeface="Arial" panose="020B0604020202020204" pitchFamily="34" charset="0"/>
              </a:rPr>
              <a:t> quyền</a:t>
            </a:r>
          </a:p>
          <a:p>
            <a:pPr algn="ctr"/>
            <a:r>
              <a:rPr lang="en-US" altLang="en-US" sz="3600" b="1" dirty="0">
                <a:solidFill>
                  <a:srgbClr val="A50021"/>
                </a:solidFill>
                <a:latin typeface="Arial" panose="020B0604020202020204" pitchFamily="34" charset="0"/>
                <a:cs typeface="Arial" panose="020B0604020202020204" pitchFamily="34" charset="0"/>
              </a:rPr>
              <a:t>của </a:t>
            </a:r>
          </a:p>
          <a:p>
            <a:pPr algn="ctr"/>
            <a:r>
              <a:rPr lang="en-US" altLang="en-US" sz="3600" b="1" dirty="0">
                <a:solidFill>
                  <a:srgbClr val="A50021"/>
                </a:solidFill>
                <a:latin typeface="Arial" panose="020B0604020202020204" pitchFamily="34" charset="0"/>
                <a:cs typeface="Arial" panose="020B0604020202020204" pitchFamily="34" charset="0"/>
              </a:rPr>
              <a:t>Cha mẹ</a:t>
            </a:r>
            <a:endParaRPr lang="en-US" altLang="en-US" sz="5400" b="1" dirty="0">
              <a:latin typeface="Arial" panose="020B0604020202020204" pitchFamily="34" charset="0"/>
              <a:ea typeface="Arial" panose="020B0604020202020204" pitchFamily="34" charset="0"/>
            </a:endParaRPr>
          </a:p>
        </p:txBody>
      </p:sp>
      <p:sp>
        <p:nvSpPr>
          <p:cNvPr id="366595" name="AutoShape 3"/>
          <p:cNvSpPr/>
          <p:nvPr/>
        </p:nvSpPr>
        <p:spPr>
          <a:xfrm>
            <a:off x="7696200" y="1371600"/>
            <a:ext cx="2971800" cy="2514600"/>
          </a:xfrm>
          <a:prstGeom prst="wedgeRoundRectCallout">
            <a:avLst>
              <a:gd name="adj1" fmla="val -97708"/>
              <a:gd name="adj2" fmla="val 42616"/>
              <a:gd name="adj3" fmla="val 16667"/>
            </a:avLst>
          </a:prstGeom>
          <a:solidFill>
            <a:srgbClr val="DFF8FD"/>
          </a:solidFill>
          <a:ln w="9525" cap="flat" cmpd="sng">
            <a:solidFill>
              <a:schemeClr val="tx1"/>
            </a:solidFill>
            <a:prstDash val="solid"/>
            <a:miter/>
            <a:headEnd type="none" w="med" len="med"/>
            <a:tailEnd type="none" w="med" len="med"/>
          </a:ln>
        </p:spPr>
        <p:txBody>
          <a:bodyPr/>
          <a:lstStyle/>
          <a:p>
            <a:pPr algn="ctr"/>
            <a:endParaRPr lang="en-US" altLang="en-US" sz="2400" b="1" dirty="0">
              <a:solidFill>
                <a:srgbClr val="0000FF"/>
              </a:solidFill>
              <a:latin typeface="Times New Roman" panose="02020603050405020304" pitchFamily="18" charset="0"/>
              <a:cs typeface="Times New Roman" panose="02020603050405020304" pitchFamily="18" charset="0"/>
            </a:endParaRPr>
          </a:p>
          <a:p>
            <a:pPr algn="ctr"/>
            <a:r>
              <a:rPr lang="en-US" altLang="en-US" sz="3200" b="1" dirty="0">
                <a:solidFill>
                  <a:srgbClr val="0000FF"/>
                </a:solidFill>
                <a:latin typeface="Times New Roman" panose="02020603050405020304" pitchFamily="18" charset="0"/>
                <a:cs typeface="Times New Roman" panose="02020603050405020304" pitchFamily="18" charset="0"/>
              </a:rPr>
              <a:t>Không phân</a:t>
            </a:r>
          </a:p>
          <a:p>
            <a:pPr algn="ctr"/>
            <a:r>
              <a:rPr lang="en-US" altLang="en-US" sz="3200" b="1" dirty="0">
                <a:solidFill>
                  <a:srgbClr val="0000FF"/>
                </a:solidFill>
                <a:latin typeface="Times New Roman" panose="02020603050405020304" pitchFamily="18" charset="0"/>
                <a:cs typeface="Times New Roman" panose="02020603050405020304" pitchFamily="18" charset="0"/>
              </a:rPr>
              <a:t>biệt, đối xử,</a:t>
            </a:r>
          </a:p>
          <a:p>
            <a:pPr algn="ctr"/>
            <a:r>
              <a:rPr lang="en-US" altLang="en-US" sz="3200" b="1" dirty="0">
                <a:solidFill>
                  <a:srgbClr val="0000FF"/>
                </a:solidFill>
                <a:latin typeface="Times New Roman" panose="02020603050405020304" pitchFamily="18" charset="0"/>
                <a:cs typeface="Times New Roman" panose="02020603050405020304" pitchFamily="18" charset="0"/>
              </a:rPr>
              <a:t>xúc phạm con</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366596" name="AutoShape 4"/>
          <p:cNvSpPr/>
          <p:nvPr/>
        </p:nvSpPr>
        <p:spPr>
          <a:xfrm>
            <a:off x="4572000" y="4876800"/>
            <a:ext cx="3200400" cy="1676400"/>
          </a:xfrm>
          <a:prstGeom prst="wedgeRoundRectCallout">
            <a:avLst>
              <a:gd name="adj1" fmla="val -43949"/>
              <a:gd name="adj2" fmla="val -111079"/>
              <a:gd name="adj3" fmla="val 16667"/>
            </a:avLst>
          </a:prstGeom>
          <a:solidFill>
            <a:srgbClr val="DFF8FD"/>
          </a:solidFill>
          <a:ln w="9525" cap="flat" cmpd="sng">
            <a:solidFill>
              <a:schemeClr val="tx1"/>
            </a:solidFill>
            <a:prstDash val="solid"/>
            <a:miter/>
            <a:headEnd type="none" w="med" len="med"/>
            <a:tailEnd type="none" w="med" len="med"/>
          </a:ln>
        </p:spPr>
        <p:txBody>
          <a:bodyPr/>
          <a:lstStyle/>
          <a:p>
            <a:pPr algn="ctr"/>
            <a:r>
              <a:rPr lang="en-US" altLang="en-US" sz="3200" b="1" dirty="0">
                <a:solidFill>
                  <a:srgbClr val="000066"/>
                </a:solidFill>
                <a:latin typeface="Times New Roman" panose="02020603050405020304" pitchFamily="18" charset="0"/>
                <a:cs typeface="Times New Roman" panose="02020603050405020304" pitchFamily="18" charset="0"/>
              </a:rPr>
              <a:t>Không lạm dụng sức lao</a:t>
            </a:r>
          </a:p>
          <a:p>
            <a:pPr algn="ctr"/>
            <a:r>
              <a:rPr lang="en-US" altLang="en-US" sz="3200" b="1" dirty="0">
                <a:solidFill>
                  <a:srgbClr val="000066"/>
                </a:solidFill>
                <a:latin typeface="Times New Roman" panose="02020603050405020304" pitchFamily="18" charset="0"/>
                <a:cs typeface="Times New Roman" panose="02020603050405020304" pitchFamily="18" charset="0"/>
              </a:rPr>
              <a:t>động của con</a:t>
            </a:r>
            <a:endParaRPr lang="en-US" altLang="en-US" sz="3200" b="1" dirty="0">
              <a:solidFill>
                <a:srgbClr val="000066"/>
              </a:solidFill>
              <a:latin typeface="Times New Roman" panose="02020603050405020304" pitchFamily="18" charset="0"/>
              <a:ea typeface="Times New Roman" panose="02020603050405020304" pitchFamily="18" charset="0"/>
            </a:endParaRPr>
          </a:p>
        </p:txBody>
      </p:sp>
      <p:sp>
        <p:nvSpPr>
          <p:cNvPr id="366597" name="AutoShape 5"/>
          <p:cNvSpPr/>
          <p:nvPr/>
        </p:nvSpPr>
        <p:spPr>
          <a:xfrm>
            <a:off x="1371600" y="304800"/>
            <a:ext cx="2971800" cy="3124200"/>
          </a:xfrm>
          <a:prstGeom prst="wedgeRoundRectCallout">
            <a:avLst>
              <a:gd name="adj1" fmla="val 87097"/>
              <a:gd name="adj2" fmla="val 48069"/>
              <a:gd name="adj3" fmla="val 16667"/>
            </a:avLst>
          </a:prstGeom>
          <a:solidFill>
            <a:srgbClr val="DFF8FD"/>
          </a:solidFill>
          <a:ln w="9525" cap="flat" cmpd="sng">
            <a:solidFill>
              <a:schemeClr val="tx1"/>
            </a:solidFill>
            <a:prstDash val="solid"/>
            <a:miter/>
            <a:headEnd type="none" w="med" len="med"/>
            <a:tailEnd type="none" w="med" len="med"/>
          </a:ln>
        </p:spPr>
        <p:txBody>
          <a:bodyPr/>
          <a:lstStyle/>
          <a:p>
            <a:pPr algn="ctr"/>
            <a:r>
              <a:rPr lang="en-US" altLang="en-US" sz="3200" b="1" dirty="0">
                <a:solidFill>
                  <a:srgbClr val="0000FF"/>
                </a:solidFill>
                <a:latin typeface="Times New Roman" panose="02020603050405020304" pitchFamily="18" charset="0"/>
                <a:cs typeface="Times New Roman" panose="02020603050405020304" pitchFamily="18" charset="0"/>
              </a:rPr>
              <a:t>Không xúi giục, ép buộc con l</a:t>
            </a:r>
            <a:r>
              <a:rPr lang="en-US" altLang="en-US" sz="3200" b="1" dirty="0">
                <a:solidFill>
                  <a:srgbClr val="0000FF"/>
                </a:solidFill>
                <a:latin typeface="Times New Roman" panose="02020603050405020304" pitchFamily="18" charset="0"/>
                <a:ea typeface="Times New Roman" panose="02020603050405020304" pitchFamily="18" charset="0"/>
              </a:rPr>
              <a:t>à</a:t>
            </a:r>
            <a:r>
              <a:rPr lang="en-US" altLang="en-US" sz="3200" b="1" dirty="0">
                <a:solidFill>
                  <a:srgbClr val="0000FF"/>
                </a:solidFill>
                <a:latin typeface="Times New Roman" panose="02020603050405020304" pitchFamily="18" charset="0"/>
                <a:cs typeface="Times New Roman" panose="02020603050405020304" pitchFamily="18" charset="0"/>
              </a:rPr>
              <a:t>m trái</a:t>
            </a:r>
          </a:p>
          <a:p>
            <a:pPr algn="ctr"/>
            <a:r>
              <a:rPr lang="en-US" altLang="en-US" sz="3200" b="1" dirty="0">
                <a:solidFill>
                  <a:srgbClr val="0000FF"/>
                </a:solidFill>
                <a:latin typeface="Times New Roman" panose="02020603050405020304" pitchFamily="18" charset="0"/>
                <a:cs typeface="Times New Roman" panose="02020603050405020304" pitchFamily="18" charset="0"/>
              </a:rPr>
              <a:t>quy định </a:t>
            </a:r>
          </a:p>
          <a:p>
            <a:pPr algn="ctr"/>
            <a:r>
              <a:rPr lang="en-US" altLang="en-US" sz="3200" b="1" dirty="0">
                <a:solidFill>
                  <a:srgbClr val="0000FF"/>
                </a:solidFill>
                <a:latin typeface="Times New Roman" panose="02020603050405020304" pitchFamily="18" charset="0"/>
                <a:cs typeface="Times New Roman" panose="02020603050405020304" pitchFamily="18" charset="0"/>
              </a:rPr>
              <a:t>của pháp luật</a:t>
            </a:r>
            <a:r>
              <a:rPr lang="en-US" altLang="en-US" sz="2400" b="1" dirty="0">
                <a:solidFill>
                  <a:srgbClr val="0000FF"/>
                </a:solidFill>
                <a:latin typeface="Times New Roman" panose="02020603050405020304" pitchFamily="18" charset="0"/>
                <a:cs typeface="Times New Roman" panose="02020603050405020304" pitchFamily="18" charset="0"/>
              </a:rPr>
              <a:t> </a:t>
            </a:r>
          </a:p>
          <a:p>
            <a:pPr algn="ctr"/>
            <a:endParaRPr lang="en-US" altLang="en-US" sz="2400" b="1" dirty="0">
              <a:solidFill>
                <a:srgbClr val="0000FF"/>
              </a:solidFill>
              <a:latin typeface="VNI-Times"/>
              <a:ea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fade">
                                      <p:cBhvr>
                                        <p:cTn id="7" dur="2000"/>
                                        <p:tgtEl>
                                          <p:spTgt spid="366594"/>
                                        </p:tgtEl>
                                      </p:cBhvr>
                                    </p:animEffect>
                                    <p:anim calcmode="lin" valueType="num">
                                      <p:cBhvr>
                                        <p:cTn id="8" dur="2000" fill="hold"/>
                                        <p:tgtEl>
                                          <p:spTgt spid="366594"/>
                                        </p:tgtEl>
                                        <p:attrNameLst>
                                          <p:attrName>style.rotation</p:attrName>
                                        </p:attrNameLst>
                                      </p:cBhvr>
                                      <p:tavLst>
                                        <p:tav tm="0">
                                          <p:val>
                                            <p:fltVal val="720"/>
                                          </p:val>
                                        </p:tav>
                                        <p:tav tm="100000">
                                          <p:val>
                                            <p:fltVal val="0"/>
                                          </p:val>
                                        </p:tav>
                                      </p:tavLst>
                                    </p:anim>
                                    <p:anim calcmode="lin" valueType="num">
                                      <p:cBhvr>
                                        <p:cTn id="9" dur="2000" fill="hold"/>
                                        <p:tgtEl>
                                          <p:spTgt spid="366594"/>
                                        </p:tgtEl>
                                        <p:attrNameLst>
                                          <p:attrName>ppt_h</p:attrName>
                                        </p:attrNameLst>
                                      </p:cBhvr>
                                      <p:tavLst>
                                        <p:tav tm="0">
                                          <p:val>
                                            <p:fltVal val="0"/>
                                          </p:val>
                                        </p:tav>
                                        <p:tav tm="100000">
                                          <p:val>
                                            <p:strVal val="#ppt_h"/>
                                          </p:val>
                                        </p:tav>
                                      </p:tavLst>
                                    </p:anim>
                                    <p:anim calcmode="lin" valueType="num">
                                      <p:cBhvr>
                                        <p:cTn id="10" dur="2000" fill="hold"/>
                                        <p:tgtEl>
                                          <p:spTgt spid="36659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366595"/>
                                        </p:tgtEl>
                                        <p:attrNameLst>
                                          <p:attrName>style.visibility</p:attrName>
                                        </p:attrNameLst>
                                      </p:cBhvr>
                                      <p:to>
                                        <p:strVal val="visible"/>
                                      </p:to>
                                    </p:set>
                                    <p:animEffect transition="in" filter="fade">
                                      <p:cBhvr>
                                        <p:cTn id="14" dur="800" decel="100000"/>
                                        <p:tgtEl>
                                          <p:spTgt spid="366595"/>
                                        </p:tgtEl>
                                      </p:cBhvr>
                                    </p:animEffect>
                                    <p:anim calcmode="lin" valueType="num">
                                      <p:cBhvr>
                                        <p:cTn id="15" dur="800" decel="100000" fill="hold"/>
                                        <p:tgtEl>
                                          <p:spTgt spid="366595"/>
                                        </p:tgtEl>
                                        <p:attrNameLst>
                                          <p:attrName>style.rotation</p:attrName>
                                        </p:attrNameLst>
                                      </p:cBhvr>
                                      <p:tavLst>
                                        <p:tav tm="0">
                                          <p:val>
                                            <p:fltVal val="-90"/>
                                          </p:val>
                                        </p:tav>
                                        <p:tav tm="100000">
                                          <p:val>
                                            <p:fltVal val="0"/>
                                          </p:val>
                                        </p:tav>
                                      </p:tavLst>
                                    </p:anim>
                                    <p:anim calcmode="lin" valueType="num">
                                      <p:cBhvr>
                                        <p:cTn id="16" dur="800" decel="100000" fill="hold"/>
                                        <p:tgtEl>
                                          <p:spTgt spid="366595"/>
                                        </p:tgtEl>
                                        <p:attrNameLst>
                                          <p:attrName>ppt_x</p:attrName>
                                        </p:attrNameLst>
                                      </p:cBhvr>
                                      <p:tavLst>
                                        <p:tav tm="0">
                                          <p:val>
                                            <p:strVal val="#ppt_x+0.4"/>
                                          </p:val>
                                        </p:tav>
                                        <p:tav tm="100000">
                                          <p:val>
                                            <p:strVal val="#ppt_x-0.05"/>
                                          </p:val>
                                        </p:tav>
                                      </p:tavLst>
                                    </p:anim>
                                    <p:anim calcmode="lin" valueType="num">
                                      <p:cBhvr>
                                        <p:cTn id="17" dur="800" decel="100000" fill="hold"/>
                                        <p:tgtEl>
                                          <p:spTgt spid="36659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6659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66595"/>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66596"/>
                                        </p:tgtEl>
                                        <p:attrNameLst>
                                          <p:attrName>style.visibility</p:attrName>
                                        </p:attrNameLst>
                                      </p:cBhvr>
                                      <p:to>
                                        <p:strVal val="visible"/>
                                      </p:to>
                                    </p:set>
                                    <p:animEffect transition="in" filter="fade">
                                      <p:cBhvr>
                                        <p:cTn id="24" dur="800" decel="100000"/>
                                        <p:tgtEl>
                                          <p:spTgt spid="366596"/>
                                        </p:tgtEl>
                                      </p:cBhvr>
                                    </p:animEffect>
                                    <p:anim calcmode="lin" valueType="num">
                                      <p:cBhvr>
                                        <p:cTn id="25" dur="800" decel="100000" fill="hold"/>
                                        <p:tgtEl>
                                          <p:spTgt spid="366596"/>
                                        </p:tgtEl>
                                        <p:attrNameLst>
                                          <p:attrName>style.rotation</p:attrName>
                                        </p:attrNameLst>
                                      </p:cBhvr>
                                      <p:tavLst>
                                        <p:tav tm="0">
                                          <p:val>
                                            <p:fltVal val="-90"/>
                                          </p:val>
                                        </p:tav>
                                        <p:tav tm="100000">
                                          <p:val>
                                            <p:fltVal val="0"/>
                                          </p:val>
                                        </p:tav>
                                      </p:tavLst>
                                    </p:anim>
                                    <p:anim calcmode="lin" valueType="num">
                                      <p:cBhvr>
                                        <p:cTn id="26" dur="800" decel="100000" fill="hold"/>
                                        <p:tgtEl>
                                          <p:spTgt spid="366596"/>
                                        </p:tgtEl>
                                        <p:attrNameLst>
                                          <p:attrName>ppt_x</p:attrName>
                                        </p:attrNameLst>
                                      </p:cBhvr>
                                      <p:tavLst>
                                        <p:tav tm="0">
                                          <p:val>
                                            <p:strVal val="#ppt_x+0.4"/>
                                          </p:val>
                                        </p:tav>
                                        <p:tav tm="100000">
                                          <p:val>
                                            <p:strVal val="#ppt_x-0.05"/>
                                          </p:val>
                                        </p:tav>
                                      </p:tavLst>
                                    </p:anim>
                                    <p:anim calcmode="lin" valueType="num">
                                      <p:cBhvr>
                                        <p:cTn id="27" dur="800" decel="100000" fill="hold"/>
                                        <p:tgtEl>
                                          <p:spTgt spid="36659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6659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66596"/>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6597"/>
                                        </p:tgtEl>
                                        <p:attrNameLst>
                                          <p:attrName>style.visibility</p:attrName>
                                        </p:attrNameLst>
                                      </p:cBhvr>
                                      <p:to>
                                        <p:strVal val="visible"/>
                                      </p:to>
                                    </p:set>
                                    <p:animEffect transition="in" filter="fade">
                                      <p:cBhvr>
                                        <p:cTn id="34" dur="800" decel="100000"/>
                                        <p:tgtEl>
                                          <p:spTgt spid="366597"/>
                                        </p:tgtEl>
                                      </p:cBhvr>
                                    </p:animEffect>
                                    <p:anim calcmode="lin" valueType="num">
                                      <p:cBhvr>
                                        <p:cTn id="35" dur="800" decel="100000" fill="hold"/>
                                        <p:tgtEl>
                                          <p:spTgt spid="366597"/>
                                        </p:tgtEl>
                                        <p:attrNameLst>
                                          <p:attrName>style.rotation</p:attrName>
                                        </p:attrNameLst>
                                      </p:cBhvr>
                                      <p:tavLst>
                                        <p:tav tm="0">
                                          <p:val>
                                            <p:fltVal val="-90"/>
                                          </p:val>
                                        </p:tav>
                                        <p:tav tm="100000">
                                          <p:val>
                                            <p:fltVal val="0"/>
                                          </p:val>
                                        </p:tav>
                                      </p:tavLst>
                                    </p:anim>
                                    <p:anim calcmode="lin" valueType="num">
                                      <p:cBhvr>
                                        <p:cTn id="36" dur="800" decel="100000" fill="hold"/>
                                        <p:tgtEl>
                                          <p:spTgt spid="366597"/>
                                        </p:tgtEl>
                                        <p:attrNameLst>
                                          <p:attrName>ppt_x</p:attrName>
                                        </p:attrNameLst>
                                      </p:cBhvr>
                                      <p:tavLst>
                                        <p:tav tm="0">
                                          <p:val>
                                            <p:strVal val="#ppt_x+0.4"/>
                                          </p:val>
                                        </p:tav>
                                        <p:tav tm="100000">
                                          <p:val>
                                            <p:strVal val="#ppt_x-0.05"/>
                                          </p:val>
                                        </p:tav>
                                      </p:tavLst>
                                    </p:anim>
                                    <p:anim calcmode="lin" valueType="num">
                                      <p:cBhvr>
                                        <p:cTn id="37" dur="800" decel="100000" fill="hold"/>
                                        <p:tgtEl>
                                          <p:spTgt spid="36659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659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659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p:bldP spid="366595" grpId="0" animBg="1"/>
      <p:bldP spid="366596" grpId="0" animBg="1"/>
      <p:bldP spid="36659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AutoShape 2"/>
          <p:cNvSpPr/>
          <p:nvPr/>
        </p:nvSpPr>
        <p:spPr>
          <a:xfrm>
            <a:off x="4191000" y="1"/>
            <a:ext cx="3276600" cy="2143125"/>
          </a:xfrm>
          <a:prstGeom prst="doubleWave">
            <a:avLst>
              <a:gd name="adj1" fmla="val 6500"/>
              <a:gd name="adj2" fmla="val 9463"/>
            </a:avLst>
          </a:prstGeom>
          <a:solidFill>
            <a:srgbClr val="FF99FF"/>
          </a:solidFill>
          <a:ln w="9525" cap="flat" cmpd="sng">
            <a:solidFill>
              <a:schemeClr val="tx1"/>
            </a:solidFill>
            <a:prstDash val="solid"/>
            <a:miter/>
            <a:headEnd type="none" w="med" len="med"/>
            <a:tailEnd type="none" w="med" len="med"/>
          </a:ln>
        </p:spPr>
        <p:txBody>
          <a:bodyPr wrap="none" anchor="ctr" anchorCtr="0"/>
          <a:lstStyle/>
          <a:p>
            <a:pPr algn="ctr">
              <a:spcBef>
                <a:spcPct val="20000"/>
              </a:spcBef>
              <a:buClr>
                <a:schemeClr val="accent2"/>
              </a:buClr>
              <a:buFont typeface="Wingdings" panose="05000000000000000000" pitchFamily="2" charset="2"/>
            </a:pPr>
            <a:r>
              <a:rPr lang="en-US" altLang="en-US" sz="4400" b="1" dirty="0">
                <a:solidFill>
                  <a:srgbClr val="260660"/>
                </a:solidFill>
                <a:latin typeface="Arial" panose="020B0604020202020204" pitchFamily="34" charset="0"/>
                <a:cs typeface="Arial" panose="020B0604020202020204" pitchFamily="34" charset="0"/>
              </a:rPr>
              <a:t>Quan hệ</a:t>
            </a:r>
          </a:p>
          <a:p>
            <a:pPr algn="ctr">
              <a:spcBef>
                <a:spcPct val="20000"/>
              </a:spcBef>
              <a:buClr>
                <a:schemeClr val="accent2"/>
              </a:buClr>
              <a:buFont typeface="Wingdings" panose="05000000000000000000" pitchFamily="2" charset="2"/>
            </a:pPr>
            <a:r>
              <a:rPr lang="en-US" altLang="en-US" sz="4400" b="1" dirty="0">
                <a:solidFill>
                  <a:srgbClr val="260660"/>
                </a:solidFill>
                <a:latin typeface="Arial" panose="020B0604020202020204" pitchFamily="34" charset="0"/>
                <a:cs typeface="Arial" panose="020B0604020202020204" pitchFamily="34" charset="0"/>
              </a:rPr>
              <a:t>  về t</a:t>
            </a:r>
            <a:r>
              <a:rPr lang="en-US" altLang="en-US" sz="4400" b="1" dirty="0">
                <a:solidFill>
                  <a:srgbClr val="260660"/>
                </a:solidFill>
                <a:latin typeface="Arial" panose="020B0604020202020204" pitchFamily="34" charset="0"/>
                <a:ea typeface="Arial" panose="020B0604020202020204" pitchFamily="34" charset="0"/>
              </a:rPr>
              <a:t>à</a:t>
            </a:r>
            <a:r>
              <a:rPr lang="en-US" altLang="en-US" sz="4400" b="1" dirty="0">
                <a:solidFill>
                  <a:srgbClr val="260660"/>
                </a:solidFill>
                <a:latin typeface="Arial" panose="020B0604020202020204" pitchFamily="34" charset="0"/>
                <a:cs typeface="Arial" panose="020B0604020202020204" pitchFamily="34" charset="0"/>
              </a:rPr>
              <a:t>i sản</a:t>
            </a:r>
            <a:endParaRPr lang="en-US" altLang="en-US" sz="4400" b="1" dirty="0">
              <a:solidFill>
                <a:srgbClr val="260660"/>
              </a:solidFill>
              <a:latin typeface="Arial" panose="020B0604020202020204" pitchFamily="34" charset="0"/>
              <a:ea typeface="Arial" panose="020B0604020202020204" pitchFamily="34" charset="0"/>
            </a:endParaRPr>
          </a:p>
        </p:txBody>
      </p:sp>
      <p:sp>
        <p:nvSpPr>
          <p:cNvPr id="368644" name="AutoShape 4"/>
          <p:cNvSpPr/>
          <p:nvPr/>
        </p:nvSpPr>
        <p:spPr>
          <a:xfrm>
            <a:off x="1828800" y="2438400"/>
            <a:ext cx="4000500" cy="2819400"/>
          </a:xfrm>
          <a:prstGeom prst="wedgeRoundRectCallout">
            <a:avLst>
              <a:gd name="adj1" fmla="val -8940"/>
              <a:gd name="adj2" fmla="val -93806"/>
              <a:gd name="adj3" fmla="val 16667"/>
            </a:avLst>
          </a:prstGeom>
          <a:solidFill>
            <a:srgbClr val="9900FF"/>
          </a:solidFill>
          <a:ln w="9525" cap="flat" cmpd="sng">
            <a:solidFill>
              <a:schemeClr val="tx1"/>
            </a:solidFill>
            <a:prstDash val="solid"/>
            <a:miter/>
            <a:headEnd type="none" w="med" len="med"/>
            <a:tailEnd type="none" w="med" len="med"/>
          </a:ln>
        </p:spPr>
        <p:txBody>
          <a:bodyPr/>
          <a:lstStyle/>
          <a:p>
            <a:pPr algn="ctr"/>
            <a:endParaRPr lang="en-US" altLang="en-US" sz="2400" b="1" dirty="0">
              <a:latin typeface="Times New Roman" panose="02020603050405020304" pitchFamily="18" charset="0"/>
              <a:cs typeface="Arial" panose="020B0604020202020204" pitchFamily="34" charset="0"/>
            </a:endParaRPr>
          </a:p>
          <a:p>
            <a:pPr algn="ctr"/>
            <a:r>
              <a:rPr lang="en-US" altLang="en-US" sz="3200" b="1" dirty="0">
                <a:solidFill>
                  <a:schemeClr val="bg1"/>
                </a:solidFill>
                <a:latin typeface="Times New Roman" panose="02020603050405020304" pitchFamily="18" charset="0"/>
                <a:cs typeface="Arial" panose="020B0604020202020204" pitchFamily="34" charset="0"/>
              </a:rPr>
              <a:t>Con 18 tuổi có </a:t>
            </a:r>
          </a:p>
          <a:p>
            <a:pPr algn="ctr"/>
            <a:r>
              <a:rPr lang="en-US" altLang="en-US" sz="3200" b="1" dirty="0">
                <a:solidFill>
                  <a:schemeClr val="bg1"/>
                </a:solidFill>
                <a:latin typeface="Times New Roman" panose="02020603050405020304" pitchFamily="18" charset="0"/>
                <a:cs typeface="Arial" panose="020B0604020202020204" pitchFamily="34" charset="0"/>
              </a:rPr>
              <a:t>t</a:t>
            </a:r>
            <a:r>
              <a:rPr lang="en-US" altLang="en-US" sz="3200" b="1" dirty="0">
                <a:solidFill>
                  <a:schemeClr val="bg1"/>
                </a:solidFill>
                <a:latin typeface="Times New Roman" panose="02020603050405020304" pitchFamily="18" charset="0"/>
                <a:ea typeface="Arial" panose="020B0604020202020204" pitchFamily="34" charset="0"/>
              </a:rPr>
              <a:t>à</a:t>
            </a:r>
            <a:r>
              <a:rPr lang="en-US" altLang="en-US" sz="3200" b="1" dirty="0">
                <a:solidFill>
                  <a:schemeClr val="bg1"/>
                </a:solidFill>
                <a:latin typeface="Times New Roman" panose="02020603050405020304" pitchFamily="18" charset="0"/>
                <a:cs typeface="Arial" panose="020B0604020202020204" pitchFamily="34" charset="0"/>
              </a:rPr>
              <a:t>i sản thì tự quản lý hoặc nhờ cha mẹ quản lý</a:t>
            </a:r>
            <a:endParaRPr lang="en-US" altLang="en-US" sz="3200" b="1" dirty="0">
              <a:solidFill>
                <a:schemeClr val="bg1"/>
              </a:solidFill>
              <a:latin typeface="Times New Roman" panose="02020603050405020304" pitchFamily="18" charset="0"/>
              <a:ea typeface="Arial" panose="020B0604020202020204" pitchFamily="34" charset="0"/>
            </a:endParaRPr>
          </a:p>
        </p:txBody>
      </p:sp>
      <p:sp>
        <p:nvSpPr>
          <p:cNvPr id="368645" name="AutoShape 5"/>
          <p:cNvSpPr/>
          <p:nvPr/>
        </p:nvSpPr>
        <p:spPr>
          <a:xfrm>
            <a:off x="7239000" y="2362200"/>
            <a:ext cx="3429000" cy="3124200"/>
          </a:xfrm>
          <a:prstGeom prst="wedgeRoundRectCallout">
            <a:avLst>
              <a:gd name="adj1" fmla="val -71421"/>
              <a:gd name="adj2" fmla="val -54880"/>
              <a:gd name="adj3" fmla="val 16667"/>
            </a:avLst>
          </a:prstGeom>
          <a:solidFill>
            <a:schemeClr val="tx2"/>
          </a:solidFill>
          <a:ln w="9525" cap="flat" cmpd="sng">
            <a:solidFill>
              <a:schemeClr val="tx1"/>
            </a:solidFill>
            <a:prstDash val="solid"/>
            <a:miter/>
            <a:headEnd type="none" w="med" len="med"/>
            <a:tailEnd type="none" w="med" len="med"/>
          </a:ln>
        </p:spPr>
        <p:txBody>
          <a:bodyPr/>
          <a:lstStyle/>
          <a:p>
            <a:pPr algn="ctr"/>
            <a:r>
              <a:rPr lang="en-US" altLang="en-US" sz="3200" b="1" dirty="0">
                <a:solidFill>
                  <a:schemeClr val="bg2"/>
                </a:solidFill>
                <a:latin typeface="Times New Roman" panose="02020603050405020304" pitchFamily="18" charset="0"/>
                <a:cs typeface="Times New Roman" panose="02020603050405020304" pitchFamily="18" charset="0"/>
              </a:rPr>
              <a:t>Con 18t chung sống cha mẹ</a:t>
            </a:r>
          </a:p>
          <a:p>
            <a:pPr algn="ctr"/>
            <a:r>
              <a:rPr lang="en-US" altLang="en-US" sz="3200" b="1" dirty="0">
                <a:solidFill>
                  <a:schemeClr val="bg2"/>
                </a:solidFill>
                <a:latin typeface="Times New Roman" panose="02020603050405020304" pitchFamily="18" charset="0"/>
                <a:cs typeface="Times New Roman" panose="02020603050405020304" pitchFamily="18" charset="0"/>
              </a:rPr>
              <a:t>Phải có trách nhiệm chăm lo gia đình</a:t>
            </a:r>
            <a:endParaRPr lang="en-US" altLang="en-US" sz="3200" b="1" dirty="0">
              <a:solidFill>
                <a:schemeClr val="bg2"/>
              </a:solidFill>
              <a:latin typeface="Times New Roman" panose="02020603050405020304" pitchFamily="18" charset="0"/>
              <a:ea typeface="Times New Roman" panose="02020603050405020304" pitchFamily="18" charset="0"/>
            </a:endParaRPr>
          </a:p>
        </p:txBody>
      </p:sp>
      <p:sp>
        <p:nvSpPr>
          <p:cNvPr id="368646" name="AutoShape 6"/>
          <p:cNvSpPr/>
          <p:nvPr/>
        </p:nvSpPr>
        <p:spPr>
          <a:xfrm>
            <a:off x="7696200" y="0"/>
            <a:ext cx="2819400" cy="1828800"/>
          </a:xfrm>
          <a:prstGeom prst="wedgeRoundRectCallout">
            <a:avLst>
              <a:gd name="adj1" fmla="val -86894"/>
              <a:gd name="adj2" fmla="val 18139"/>
              <a:gd name="adj3" fmla="val 16667"/>
            </a:avLst>
          </a:prstGeom>
          <a:solidFill>
            <a:srgbClr val="0000FF"/>
          </a:solidFill>
          <a:ln w="9525" cap="flat" cmpd="sng">
            <a:solidFill>
              <a:schemeClr val="tx1"/>
            </a:solidFill>
            <a:prstDash val="solid"/>
            <a:miter/>
            <a:headEnd type="none" w="med" len="med"/>
            <a:tailEnd type="none" w="med" len="med"/>
          </a:ln>
        </p:spPr>
        <p:txBody>
          <a:bodyPr/>
          <a:lstStyle/>
          <a:p>
            <a:pPr algn="ctr"/>
            <a:r>
              <a:rPr lang="en-US" altLang="en-US" sz="3200" b="1" dirty="0">
                <a:solidFill>
                  <a:schemeClr val="bg1"/>
                </a:solidFill>
                <a:latin typeface="Times New Roman" panose="02020603050405020304" pitchFamily="18" charset="0"/>
                <a:cs typeface="Times New Roman" panose="02020603050405020304" pitchFamily="18" charset="0"/>
              </a:rPr>
              <a:t>Con có quyền</a:t>
            </a:r>
          </a:p>
          <a:p>
            <a:pPr algn="ctr"/>
            <a:r>
              <a:rPr lang="en-US" altLang="en-US" sz="3200" b="1" dirty="0">
                <a:solidFill>
                  <a:schemeClr val="bg1"/>
                </a:solidFill>
                <a:latin typeface="Times New Roman" panose="02020603050405020304" pitchFamily="18" charset="0"/>
                <a:cs typeface="Times New Roman" panose="02020603050405020304" pitchFamily="18" charset="0"/>
              </a:rPr>
              <a:t>có t</a:t>
            </a:r>
            <a:r>
              <a:rPr lang="en-US" altLang="en-US" sz="3200" b="1" dirty="0">
                <a:solidFill>
                  <a:schemeClr val="bg1"/>
                </a:solidFill>
                <a:latin typeface="Times New Roman" panose="02020603050405020304" pitchFamily="18" charset="0"/>
                <a:ea typeface="Times New Roman" panose="02020603050405020304" pitchFamily="18" charset="0"/>
              </a:rPr>
              <a:t>à</a:t>
            </a:r>
            <a:r>
              <a:rPr lang="en-US" altLang="en-US" sz="3200" b="1" dirty="0">
                <a:solidFill>
                  <a:schemeClr val="bg1"/>
                </a:solidFill>
                <a:latin typeface="Times New Roman" panose="02020603050405020304" pitchFamily="18" charset="0"/>
                <a:cs typeface="Times New Roman" panose="02020603050405020304" pitchFamily="18" charset="0"/>
              </a:rPr>
              <a:t>i sản</a:t>
            </a:r>
          </a:p>
          <a:p>
            <a:pPr algn="ctr"/>
            <a:r>
              <a:rPr lang="en-US" altLang="en-US" sz="3200" b="1" dirty="0">
                <a:solidFill>
                  <a:schemeClr val="bg1"/>
                </a:solidFill>
                <a:latin typeface="Times New Roman" panose="02020603050405020304" pitchFamily="18" charset="0"/>
                <a:cs typeface="Times New Roman" panose="02020603050405020304" pitchFamily="18" charset="0"/>
              </a:rPr>
              <a:t>riêng </a:t>
            </a:r>
            <a:endParaRPr lang="en-US" altLang="en-US" sz="32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fade">
                                      <p:cBhvr>
                                        <p:cTn id="7" dur="2000"/>
                                        <p:tgtEl>
                                          <p:spTgt spid="368642"/>
                                        </p:tgtEl>
                                      </p:cBhvr>
                                    </p:animEffect>
                                    <p:anim calcmode="lin" valueType="num">
                                      <p:cBhvr>
                                        <p:cTn id="8" dur="2000" fill="hold"/>
                                        <p:tgtEl>
                                          <p:spTgt spid="368642"/>
                                        </p:tgtEl>
                                        <p:attrNameLst>
                                          <p:attrName>style.rotation</p:attrName>
                                        </p:attrNameLst>
                                      </p:cBhvr>
                                      <p:tavLst>
                                        <p:tav tm="0">
                                          <p:val>
                                            <p:fltVal val="720"/>
                                          </p:val>
                                        </p:tav>
                                        <p:tav tm="100000">
                                          <p:val>
                                            <p:fltVal val="0"/>
                                          </p:val>
                                        </p:tav>
                                      </p:tavLst>
                                    </p:anim>
                                    <p:anim calcmode="lin" valueType="num">
                                      <p:cBhvr>
                                        <p:cTn id="9" dur="2000" fill="hold"/>
                                        <p:tgtEl>
                                          <p:spTgt spid="368642"/>
                                        </p:tgtEl>
                                        <p:attrNameLst>
                                          <p:attrName>ppt_h</p:attrName>
                                        </p:attrNameLst>
                                      </p:cBhvr>
                                      <p:tavLst>
                                        <p:tav tm="0">
                                          <p:val>
                                            <p:fltVal val="0"/>
                                          </p:val>
                                        </p:tav>
                                        <p:tav tm="100000">
                                          <p:val>
                                            <p:strVal val="#ppt_h"/>
                                          </p:val>
                                        </p:tav>
                                      </p:tavLst>
                                    </p:anim>
                                    <p:anim calcmode="lin" valueType="num">
                                      <p:cBhvr>
                                        <p:cTn id="10" dur="2000" fill="hold"/>
                                        <p:tgtEl>
                                          <p:spTgt spid="36864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68646"/>
                                        </p:tgtEl>
                                        <p:attrNameLst>
                                          <p:attrName>style.visibility</p:attrName>
                                        </p:attrNameLst>
                                      </p:cBhvr>
                                      <p:to>
                                        <p:strVal val="visible"/>
                                      </p:to>
                                    </p:set>
                                    <p:animEffect transition="in" filter="fade">
                                      <p:cBhvr>
                                        <p:cTn id="15" dur="800" decel="100000"/>
                                        <p:tgtEl>
                                          <p:spTgt spid="368646"/>
                                        </p:tgtEl>
                                      </p:cBhvr>
                                    </p:animEffect>
                                    <p:anim calcmode="lin" valueType="num">
                                      <p:cBhvr>
                                        <p:cTn id="16" dur="800" decel="100000" fill="hold"/>
                                        <p:tgtEl>
                                          <p:spTgt spid="368646"/>
                                        </p:tgtEl>
                                        <p:attrNameLst>
                                          <p:attrName>style.rotation</p:attrName>
                                        </p:attrNameLst>
                                      </p:cBhvr>
                                      <p:tavLst>
                                        <p:tav tm="0">
                                          <p:val>
                                            <p:fltVal val="-90"/>
                                          </p:val>
                                        </p:tav>
                                        <p:tav tm="100000">
                                          <p:val>
                                            <p:fltVal val="0"/>
                                          </p:val>
                                        </p:tav>
                                      </p:tavLst>
                                    </p:anim>
                                    <p:anim calcmode="lin" valueType="num">
                                      <p:cBhvr>
                                        <p:cTn id="17" dur="800" decel="100000" fill="hold"/>
                                        <p:tgtEl>
                                          <p:spTgt spid="368646"/>
                                        </p:tgtEl>
                                        <p:attrNameLst>
                                          <p:attrName>ppt_x</p:attrName>
                                        </p:attrNameLst>
                                      </p:cBhvr>
                                      <p:tavLst>
                                        <p:tav tm="0">
                                          <p:val>
                                            <p:strVal val="#ppt_x+0.4"/>
                                          </p:val>
                                        </p:tav>
                                        <p:tav tm="100000">
                                          <p:val>
                                            <p:strVal val="#ppt_x-0.05"/>
                                          </p:val>
                                        </p:tav>
                                      </p:tavLst>
                                    </p:anim>
                                    <p:anim calcmode="lin" valueType="num">
                                      <p:cBhvr>
                                        <p:cTn id="18" dur="800" decel="100000" fill="hold"/>
                                        <p:tgtEl>
                                          <p:spTgt spid="36864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6864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68646"/>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368645"/>
                                        </p:tgtEl>
                                        <p:attrNameLst>
                                          <p:attrName>style.visibility</p:attrName>
                                        </p:attrNameLst>
                                      </p:cBhvr>
                                      <p:to>
                                        <p:strVal val="visible"/>
                                      </p:to>
                                    </p:set>
                                    <p:animEffect transition="in" filter="fade">
                                      <p:cBhvr>
                                        <p:cTn id="24" dur="800" decel="100000"/>
                                        <p:tgtEl>
                                          <p:spTgt spid="368645"/>
                                        </p:tgtEl>
                                      </p:cBhvr>
                                    </p:animEffect>
                                    <p:anim calcmode="lin" valueType="num">
                                      <p:cBhvr>
                                        <p:cTn id="25" dur="800" decel="100000" fill="hold"/>
                                        <p:tgtEl>
                                          <p:spTgt spid="368645"/>
                                        </p:tgtEl>
                                        <p:attrNameLst>
                                          <p:attrName>style.rotation</p:attrName>
                                        </p:attrNameLst>
                                      </p:cBhvr>
                                      <p:tavLst>
                                        <p:tav tm="0">
                                          <p:val>
                                            <p:fltVal val="-90"/>
                                          </p:val>
                                        </p:tav>
                                        <p:tav tm="100000">
                                          <p:val>
                                            <p:fltVal val="0"/>
                                          </p:val>
                                        </p:tav>
                                      </p:tavLst>
                                    </p:anim>
                                    <p:anim calcmode="lin" valueType="num">
                                      <p:cBhvr>
                                        <p:cTn id="26" dur="800" decel="100000" fill="hold"/>
                                        <p:tgtEl>
                                          <p:spTgt spid="368645"/>
                                        </p:tgtEl>
                                        <p:attrNameLst>
                                          <p:attrName>ppt_x</p:attrName>
                                        </p:attrNameLst>
                                      </p:cBhvr>
                                      <p:tavLst>
                                        <p:tav tm="0">
                                          <p:val>
                                            <p:strVal val="#ppt_x+0.4"/>
                                          </p:val>
                                        </p:tav>
                                        <p:tav tm="100000">
                                          <p:val>
                                            <p:strVal val="#ppt_x-0.05"/>
                                          </p:val>
                                        </p:tav>
                                      </p:tavLst>
                                    </p:anim>
                                    <p:anim calcmode="lin" valueType="num">
                                      <p:cBhvr>
                                        <p:cTn id="27" dur="800" decel="100000" fill="hold"/>
                                        <p:tgtEl>
                                          <p:spTgt spid="36864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6864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68645"/>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8644"/>
                                        </p:tgtEl>
                                        <p:attrNameLst>
                                          <p:attrName>style.visibility</p:attrName>
                                        </p:attrNameLst>
                                      </p:cBhvr>
                                      <p:to>
                                        <p:strVal val="visible"/>
                                      </p:to>
                                    </p:set>
                                    <p:animEffect transition="in" filter="fade">
                                      <p:cBhvr>
                                        <p:cTn id="34" dur="800" decel="100000"/>
                                        <p:tgtEl>
                                          <p:spTgt spid="368644"/>
                                        </p:tgtEl>
                                      </p:cBhvr>
                                    </p:animEffect>
                                    <p:anim calcmode="lin" valueType="num">
                                      <p:cBhvr>
                                        <p:cTn id="35" dur="800" decel="100000" fill="hold"/>
                                        <p:tgtEl>
                                          <p:spTgt spid="368644"/>
                                        </p:tgtEl>
                                        <p:attrNameLst>
                                          <p:attrName>style.rotation</p:attrName>
                                        </p:attrNameLst>
                                      </p:cBhvr>
                                      <p:tavLst>
                                        <p:tav tm="0">
                                          <p:val>
                                            <p:fltVal val="-90"/>
                                          </p:val>
                                        </p:tav>
                                        <p:tav tm="100000">
                                          <p:val>
                                            <p:fltVal val="0"/>
                                          </p:val>
                                        </p:tav>
                                      </p:tavLst>
                                    </p:anim>
                                    <p:anim calcmode="lin" valueType="num">
                                      <p:cBhvr>
                                        <p:cTn id="36" dur="800" decel="100000" fill="hold"/>
                                        <p:tgtEl>
                                          <p:spTgt spid="368644"/>
                                        </p:tgtEl>
                                        <p:attrNameLst>
                                          <p:attrName>ppt_x</p:attrName>
                                        </p:attrNameLst>
                                      </p:cBhvr>
                                      <p:tavLst>
                                        <p:tav tm="0">
                                          <p:val>
                                            <p:strVal val="#ppt_x+0.4"/>
                                          </p:val>
                                        </p:tav>
                                        <p:tav tm="100000">
                                          <p:val>
                                            <p:strVal val="#ppt_x-0.05"/>
                                          </p:val>
                                        </p:tav>
                                      </p:tavLst>
                                    </p:anim>
                                    <p:anim calcmode="lin" valueType="num">
                                      <p:cBhvr>
                                        <p:cTn id="37" dur="800" decel="100000" fill="hold"/>
                                        <p:tgtEl>
                                          <p:spTgt spid="36864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864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86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nimBg="1"/>
      <p:bldP spid="368644" grpId="0" animBg="1"/>
      <p:bldP spid="368645" grpId="0" animBg="1"/>
      <p:bldP spid="3686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p:nvPr/>
        </p:nvSpPr>
        <p:spPr bwMode="auto">
          <a:xfrm>
            <a:off x="1524000" y="7620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ln>
          <a:effectLst>
            <a:outerShdw blurRad="76200" dist="76201" dir="18900000" algn="bl" rotWithShape="0">
              <a:srgbClr val="000000">
                <a:alpha val="39999"/>
              </a:srgbClr>
            </a:outerShdw>
          </a:effectLst>
        </p:spPr>
        <p:txBody>
          <a:bodyPr/>
          <a:lstStyle/>
          <a:p>
            <a:pPr>
              <a:defRPr/>
            </a:pPr>
            <a:endParaRPr lang="en-US"/>
          </a:p>
        </p:txBody>
      </p:sp>
      <p:sp>
        <p:nvSpPr>
          <p:cNvPr id="37891" name="WordArt 5"/>
          <p:cNvSpPr>
            <a:spLocks noTextEdit="1"/>
          </p:cNvSpPr>
          <p:nvPr/>
        </p:nvSpPr>
        <p:spPr>
          <a:xfrm>
            <a:off x="3886200" y="914400"/>
            <a:ext cx="3733800" cy="457200"/>
          </a:xfrm>
          <a:prstGeom prst="rect">
            <a:avLst/>
          </a:prstGeom>
        </p:spPr>
        <p:txBody>
          <a:bodyPr wrap="none" fromWordArt="1">
            <a:prstTxWarp prst="textPlain">
              <a:avLst>
                <a:gd name="adj" fmla="val 50000"/>
              </a:avLst>
            </a:prstTxWarp>
            <a:normAutofit fontScale="77500" lnSpcReduction="20000"/>
          </a:bodyPr>
          <a:lstStyle/>
          <a:p>
            <a:pPr algn="ctr"/>
            <a:r>
              <a:rPr lang="en-US" sz="3600" b="1">
                <a:ln w="9525" cap="flat" cmpd="sng">
                  <a:solidFill>
                    <a:srgbClr val="000000"/>
                  </a:solidFill>
                  <a:prstDash val="solid"/>
                  <a:headEnd type="none" w="med" len="med"/>
                  <a:tailEnd type="none" w="med" len="med"/>
                </a:ln>
                <a:solidFill>
                  <a:srgbClr val="FFFFFF"/>
                </a:solidFill>
                <a:ea typeface="Calibri" panose="020F0502020204030204" pitchFamily="34" charset="0"/>
              </a:rPr>
              <a:t>Bạo hành gia đình</a:t>
            </a:r>
          </a:p>
        </p:txBody>
      </p:sp>
      <p:grpSp>
        <p:nvGrpSpPr>
          <p:cNvPr id="37892" name="Group 6"/>
          <p:cNvGrpSpPr/>
          <p:nvPr/>
        </p:nvGrpSpPr>
        <p:grpSpPr>
          <a:xfrm>
            <a:off x="1524000" y="330201"/>
            <a:ext cx="2020888" cy="1636713"/>
            <a:chOff x="476" y="1685"/>
            <a:chExt cx="1273" cy="1031"/>
          </a:xfrm>
        </p:grpSpPr>
        <p:sp>
          <p:nvSpPr>
            <p:cNvPr id="37895" name="Oval 7"/>
            <p:cNvSpPr/>
            <p:nvPr/>
          </p:nvSpPr>
          <p:spPr>
            <a:xfrm>
              <a:off x="476" y="2042"/>
              <a:ext cx="164" cy="327"/>
            </a:xfrm>
            <a:prstGeom prst="ellipse">
              <a:avLst/>
            </a:prstGeom>
            <a:gradFill rotWithShape="1">
              <a:gsLst>
                <a:gs pos="0">
                  <a:srgbClr val="FFFFFF"/>
                </a:gs>
                <a:gs pos="50000">
                  <a:srgbClr val="A886E0"/>
                </a:gs>
                <a:gs pos="100000">
                  <a:srgbClr val="FFFFFF"/>
                </a:gs>
              </a:gsLst>
              <a:lin ang="2700000" scaled="1"/>
              <a:tileRect/>
            </a:gradFill>
            <a:ln w="38100">
              <a:noFill/>
            </a:ln>
          </p:spPr>
          <p:txBody>
            <a:bodyPr wrap="none" anchor="ctr" anchorCtr="0">
              <a:spAutoFit/>
            </a:bodyPr>
            <a:lstStyle/>
            <a:p>
              <a:endParaRPr dirty="0">
                <a:latin typeface="Calibri" panose="020F0502020204030204" pitchFamily="34" charset="0"/>
              </a:endParaRPr>
            </a:p>
          </p:txBody>
        </p:sp>
        <p:sp>
          <p:nvSpPr>
            <p:cNvPr id="37896" name="Oval 8"/>
            <p:cNvSpPr/>
            <p:nvPr/>
          </p:nvSpPr>
          <p:spPr>
            <a:xfrm>
              <a:off x="476" y="2042"/>
              <a:ext cx="164" cy="327"/>
            </a:xfrm>
            <a:prstGeom prst="ellipse">
              <a:avLst/>
            </a:prstGeom>
            <a:gradFill rotWithShape="1">
              <a:gsLst>
                <a:gs pos="0">
                  <a:srgbClr val="A886E0">
                    <a:alpha val="32001"/>
                  </a:srgbClr>
                </a:gs>
                <a:gs pos="100000">
                  <a:srgbClr val="000000">
                    <a:alpha val="89998"/>
                  </a:srgbClr>
                </a:gs>
              </a:gsLst>
              <a:lin ang="2700000" scaled="1"/>
              <a:tileRect/>
            </a:gradFill>
            <a:ln w="38100">
              <a:noFill/>
            </a:ln>
          </p:spPr>
          <p:txBody>
            <a:bodyPr wrap="none" anchor="ctr" anchorCtr="0">
              <a:spAutoFit/>
            </a:bodyPr>
            <a:lstStyle/>
            <a:p>
              <a:endParaRPr dirty="0">
                <a:latin typeface="Calibri" panose="020F0502020204030204" pitchFamily="34" charset="0"/>
              </a:endParaRPr>
            </a:p>
          </p:txBody>
        </p:sp>
        <p:sp>
          <p:nvSpPr>
            <p:cNvPr id="37897" name="Oval 9"/>
            <p:cNvSpPr/>
            <p:nvPr/>
          </p:nvSpPr>
          <p:spPr>
            <a:xfrm>
              <a:off x="565" y="2042"/>
              <a:ext cx="1183" cy="327"/>
            </a:xfrm>
            <a:prstGeom prst="ellipse">
              <a:avLst/>
            </a:prstGeom>
            <a:gradFill rotWithShape="1">
              <a:gsLst>
                <a:gs pos="0">
                  <a:srgbClr val="5B4979"/>
                </a:gs>
                <a:gs pos="50000">
                  <a:srgbClr val="A886E0"/>
                </a:gs>
                <a:gs pos="100000">
                  <a:srgbClr val="5B4979"/>
                </a:gs>
              </a:gsLst>
              <a:lin ang="18900000" scaled="1"/>
              <a:tileRect/>
            </a:gradFill>
            <a:ln w="38100">
              <a:noFill/>
            </a:ln>
          </p:spPr>
          <p:txBody>
            <a:bodyPr anchor="ctr" anchorCtr="0">
              <a:spAutoFit/>
            </a:bodyPr>
            <a:lstStyle/>
            <a:p>
              <a:endParaRPr dirty="0">
                <a:latin typeface="Calibri" panose="020F0502020204030204" pitchFamily="34" charset="0"/>
              </a:endParaRPr>
            </a:p>
          </p:txBody>
        </p:sp>
        <p:sp>
          <p:nvSpPr>
            <p:cNvPr id="37898" name="Oval 10"/>
            <p:cNvSpPr/>
            <p:nvPr/>
          </p:nvSpPr>
          <p:spPr>
            <a:xfrm>
              <a:off x="566" y="2044"/>
              <a:ext cx="1183" cy="327"/>
            </a:xfrm>
            <a:prstGeom prst="ellipse">
              <a:avLst/>
            </a:prstGeom>
            <a:gradFill rotWithShape="1">
              <a:gsLst>
                <a:gs pos="0">
                  <a:srgbClr val="6B558E"/>
                </a:gs>
                <a:gs pos="100000">
                  <a:srgbClr val="A886E0">
                    <a:alpha val="0"/>
                  </a:srgbClr>
                </a:gs>
              </a:gsLst>
              <a:lin ang="2700000" scaled="1"/>
              <a:tileRect/>
            </a:gradFill>
            <a:ln w="38100">
              <a:noFill/>
            </a:ln>
          </p:spPr>
          <p:txBody>
            <a:bodyPr anchor="ctr" anchorCtr="0">
              <a:spAutoFit/>
            </a:bodyPr>
            <a:lstStyle/>
            <a:p>
              <a:endParaRPr dirty="0">
                <a:latin typeface="Calibri" panose="020F0502020204030204" pitchFamily="34" charset="0"/>
              </a:endParaRPr>
            </a:p>
          </p:txBody>
        </p:sp>
        <p:sp>
          <p:nvSpPr>
            <p:cNvPr id="37899" name="Oval 11"/>
            <p:cNvSpPr/>
            <p:nvPr/>
          </p:nvSpPr>
          <p:spPr>
            <a:xfrm>
              <a:off x="624" y="2042"/>
              <a:ext cx="1065" cy="327"/>
            </a:xfrm>
            <a:prstGeom prst="ellipse">
              <a:avLst/>
            </a:prstGeom>
            <a:solidFill>
              <a:srgbClr val="333333"/>
            </a:solidFill>
            <a:ln w="38100">
              <a:noFill/>
            </a:ln>
          </p:spPr>
          <p:txBody>
            <a:bodyPr anchor="ctr" anchorCtr="0">
              <a:spAutoFit/>
            </a:bodyPr>
            <a:lstStyle/>
            <a:p>
              <a:endParaRPr dirty="0">
                <a:latin typeface="Calibri" panose="020F0502020204030204" pitchFamily="34" charset="0"/>
              </a:endParaRPr>
            </a:p>
          </p:txBody>
        </p:sp>
        <p:grpSp>
          <p:nvGrpSpPr>
            <p:cNvPr id="37900" name="Group 12"/>
            <p:cNvGrpSpPr/>
            <p:nvPr/>
          </p:nvGrpSpPr>
          <p:grpSpPr>
            <a:xfrm>
              <a:off x="641" y="1685"/>
              <a:ext cx="1031" cy="1031"/>
              <a:chOff x="4166" y="1706"/>
              <a:chExt cx="1252" cy="1252"/>
            </a:xfrm>
          </p:grpSpPr>
          <p:sp>
            <p:nvSpPr>
              <p:cNvPr id="37902" name="Oval 1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37903" name="Oval 1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37904" name="Oval 1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37905" name="Oval 1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dirty="0">
                  <a:latin typeface="Calibri" panose="020F0502020204030204" pitchFamily="34" charset="0"/>
                </a:endParaRPr>
              </a:p>
            </p:txBody>
          </p:sp>
        </p:grpSp>
        <p:sp>
          <p:nvSpPr>
            <p:cNvPr id="37901" name="Text Box 17"/>
            <p:cNvSpPr txBox="1"/>
            <p:nvPr/>
          </p:nvSpPr>
          <p:spPr>
            <a:xfrm>
              <a:off x="1103" y="2066"/>
              <a:ext cx="116" cy="288"/>
            </a:xfrm>
            <a:prstGeom prst="rect">
              <a:avLst/>
            </a:prstGeom>
            <a:noFill/>
            <a:ln w="9525">
              <a:noFill/>
            </a:ln>
          </p:spPr>
          <p:txBody>
            <a:bodyPr wrap="none">
              <a:spAutoFit/>
            </a:bodyPr>
            <a:lstStyle/>
            <a:p>
              <a:pPr algn="ctr"/>
              <a:endParaRPr lang="en-US" altLang="en-US" sz="2400" dirty="0">
                <a:solidFill>
                  <a:srgbClr val="000000"/>
                </a:solidFill>
                <a:ea typeface="Arial" panose="020B0604020202020204" pitchFamily="34" charset="0"/>
              </a:endParaRPr>
            </a:p>
          </p:txBody>
        </p:sp>
      </p:grpSp>
      <p:sp>
        <p:nvSpPr>
          <p:cNvPr id="37893" name="WordArt 18"/>
          <p:cNvSpPr>
            <a:spLocks noTextEdit="1"/>
          </p:cNvSpPr>
          <p:nvPr/>
        </p:nvSpPr>
        <p:spPr>
          <a:xfrm>
            <a:off x="1981200" y="762000"/>
            <a:ext cx="1295400" cy="914400"/>
          </a:xfrm>
          <a:prstGeom prst="rect">
            <a:avLst/>
          </a:prstGeom>
        </p:spPr>
        <p:txBody>
          <a:bodyPr wrap="none" fromWordArt="1">
            <a:prstTxWarp prst="textPlain">
              <a:avLst>
                <a:gd name="adj" fmla="val 50000"/>
              </a:avLst>
            </a:prstTxWarp>
            <a:normAutofit fontScale="92500" lnSpcReduction="20000"/>
          </a:bodyPr>
          <a:lstStyle/>
          <a:p>
            <a:pPr algn="ctr"/>
            <a:r>
              <a:rPr lang="en-US" sz="3600" b="1" i="1">
                <a:ln w="9525" cap="flat" cmpd="sng">
                  <a:solidFill>
                    <a:srgbClr val="000000"/>
                  </a:solidFill>
                  <a:prstDash val="solid"/>
                  <a:headEnd type="none" w="med" len="med"/>
                  <a:tailEnd type="none" w="med" len="med"/>
                </a:ln>
                <a:solidFill>
                  <a:srgbClr val="F72F4C"/>
                </a:solidFill>
                <a:effectLst>
                  <a:outerShdw dist="35921" dir="2699999" algn="ctr" rotWithShape="0">
                    <a:srgbClr val="808080">
                      <a:alpha val="79999"/>
                    </a:srgbClr>
                  </a:outerShdw>
                </a:effectLst>
                <a:ea typeface="Calibri" panose="020F0502020204030204" pitchFamily="34" charset="0"/>
              </a:rPr>
              <a:t>Khái </a:t>
            </a:r>
          </a:p>
          <a:p>
            <a:pPr algn="ctr"/>
            <a:r>
              <a:rPr lang="en-US" sz="3600" b="1" i="1">
                <a:ln w="9525" cap="flat" cmpd="sng">
                  <a:solidFill>
                    <a:srgbClr val="000000"/>
                  </a:solidFill>
                  <a:prstDash val="solid"/>
                  <a:headEnd type="none" w="med" len="med"/>
                  <a:tailEnd type="none" w="med" len="med"/>
                </a:ln>
                <a:solidFill>
                  <a:srgbClr val="F72F4C"/>
                </a:solidFill>
                <a:effectLst>
                  <a:outerShdw dist="35921" dir="2699999" algn="ctr" rotWithShape="0">
                    <a:srgbClr val="808080">
                      <a:alpha val="79999"/>
                    </a:srgbClr>
                  </a:outerShdw>
                </a:effectLst>
                <a:ea typeface="Calibri" panose="020F0502020204030204" pitchFamily="34" charset="0"/>
              </a:rPr>
              <a:t>niệm</a:t>
            </a:r>
          </a:p>
        </p:txBody>
      </p:sp>
      <p:sp>
        <p:nvSpPr>
          <p:cNvPr id="54291" name="AutoShape 19"/>
          <p:cNvSpPr/>
          <p:nvPr/>
        </p:nvSpPr>
        <p:spPr>
          <a:xfrm>
            <a:off x="3276600" y="2209800"/>
            <a:ext cx="6324600" cy="3810000"/>
          </a:xfrm>
          <a:prstGeom prst="roundRect">
            <a:avLst>
              <a:gd name="adj" fmla="val 8667"/>
            </a:avLst>
          </a:prstGeom>
          <a:solidFill>
            <a:schemeClr val="accent1">
              <a:alpha val="76862"/>
            </a:schemeClr>
          </a:solidFill>
          <a:ln w="9525" cap="flat" cmpd="sng">
            <a:solidFill>
              <a:schemeClr val="bg1"/>
            </a:solidFill>
            <a:prstDash val="solid"/>
            <a:headEnd type="none" w="med" len="med"/>
            <a:tailEnd type="none" w="med" len="med"/>
          </a:ln>
        </p:spPr>
        <p:txBody>
          <a:bodyPr wrap="none" anchor="ctr" anchorCtr="0"/>
          <a:lstStyle/>
          <a:p>
            <a:pPr algn="ctr"/>
            <a:r>
              <a:rPr lang="en-US" altLang="en-US" sz="3200" b="1" dirty="0">
                <a:latin typeface="Times New Roman" panose="02020603050405020304" pitchFamily="18" charset="0"/>
              </a:rPr>
              <a:t>Bạo lực gia đình là hành vi </a:t>
            </a:r>
          </a:p>
          <a:p>
            <a:pPr algn="ctr"/>
            <a:r>
              <a:rPr lang="en-US" altLang="en-US" sz="3200" b="1" dirty="0">
                <a:latin typeface="Times New Roman" panose="02020603050405020304" pitchFamily="18" charset="0"/>
              </a:rPr>
              <a:t>cố ý của thành viên trong gia đình </a:t>
            </a:r>
          </a:p>
          <a:p>
            <a:pPr algn="ctr"/>
            <a:r>
              <a:rPr lang="en-US" altLang="en-US" sz="3200" b="1" dirty="0">
                <a:latin typeface="Times New Roman" panose="02020603050405020304" pitchFamily="18" charset="0"/>
              </a:rPr>
              <a:t>gây tổn hại về thể chất, tinh thần,</a:t>
            </a:r>
          </a:p>
          <a:p>
            <a:pPr algn="ctr"/>
            <a:r>
              <a:rPr lang="en-US" altLang="en-US" sz="3200" b="1" dirty="0">
                <a:latin typeface="Times New Roman" panose="02020603050405020304" pitchFamily="18" charset="0"/>
              </a:rPr>
              <a:t>kinh tế đối vối thành viên </a:t>
            </a:r>
          </a:p>
          <a:p>
            <a:pPr algn="ctr"/>
            <a:r>
              <a:rPr lang="en-US" altLang="en-US" sz="3200" b="1" dirty="0">
                <a:latin typeface="Times New Roman" panose="02020603050405020304" pitchFamily="18" charset="0"/>
              </a:rPr>
              <a:t>khác trong gia đình</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291"/>
                                        </p:tgtEl>
                                        <p:attrNameLst>
                                          <p:attrName>style.visibility</p:attrName>
                                        </p:attrNameLst>
                                      </p:cBhvr>
                                      <p:to>
                                        <p:strVal val="visible"/>
                                      </p:to>
                                    </p:set>
                                    <p:animEffect transition="in" filter="randombar(horizontal)">
                                      <p:cBhvr>
                                        <p:cTn id="7"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p:nvPr/>
        </p:nvSpPr>
        <p:spPr bwMode="auto">
          <a:xfrm>
            <a:off x="1524000" y="7620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ln>
          <a:effectLst>
            <a:outerShdw blurRad="76200" dist="76201" dir="18900000" algn="bl" rotWithShape="0">
              <a:srgbClr val="000000">
                <a:alpha val="39999"/>
              </a:srgbClr>
            </a:outerShdw>
          </a:effectLst>
        </p:spPr>
        <p:txBody>
          <a:bodyPr/>
          <a:lstStyle/>
          <a:p>
            <a:pPr>
              <a:defRPr/>
            </a:pPr>
            <a:endParaRPr lang="en-US"/>
          </a:p>
        </p:txBody>
      </p:sp>
      <p:sp>
        <p:nvSpPr>
          <p:cNvPr id="38915" name="WordArt 5"/>
          <p:cNvSpPr>
            <a:spLocks noTextEdit="1"/>
          </p:cNvSpPr>
          <p:nvPr/>
        </p:nvSpPr>
        <p:spPr>
          <a:xfrm>
            <a:off x="3886200" y="914400"/>
            <a:ext cx="3733800" cy="457200"/>
          </a:xfrm>
          <a:prstGeom prst="rect">
            <a:avLst/>
          </a:prstGeom>
        </p:spPr>
        <p:txBody>
          <a:bodyPr wrap="none" fromWordArt="1">
            <a:prstTxWarp prst="textPlain">
              <a:avLst>
                <a:gd name="adj" fmla="val 50000"/>
              </a:avLst>
            </a:prstTxWarp>
            <a:normAutofit fontScale="77500" lnSpcReduction="20000"/>
          </a:bodyPr>
          <a:lstStyle/>
          <a:p>
            <a:pPr algn="ctr"/>
            <a:r>
              <a:rPr lang="en-US" sz="3600" b="1">
                <a:ln w="9525" cap="flat" cmpd="sng">
                  <a:solidFill>
                    <a:srgbClr val="000000"/>
                  </a:solidFill>
                  <a:prstDash val="solid"/>
                  <a:headEnd type="none" w="med" len="med"/>
                  <a:tailEnd type="none" w="med" len="med"/>
                </a:ln>
                <a:solidFill>
                  <a:srgbClr val="FFFFFF"/>
                </a:solidFill>
                <a:ea typeface="Calibri" panose="020F0502020204030204" pitchFamily="34" charset="0"/>
              </a:rPr>
              <a:t>Bạo hành gia đình</a:t>
            </a:r>
          </a:p>
        </p:txBody>
      </p:sp>
      <p:grpSp>
        <p:nvGrpSpPr>
          <p:cNvPr id="38916" name="Group 6"/>
          <p:cNvGrpSpPr/>
          <p:nvPr/>
        </p:nvGrpSpPr>
        <p:grpSpPr>
          <a:xfrm>
            <a:off x="1524000" y="330201"/>
            <a:ext cx="2020888" cy="1636713"/>
            <a:chOff x="476" y="1685"/>
            <a:chExt cx="1273" cy="1031"/>
          </a:xfrm>
        </p:grpSpPr>
        <p:sp>
          <p:nvSpPr>
            <p:cNvPr id="38946" name="Oval 7"/>
            <p:cNvSpPr/>
            <p:nvPr/>
          </p:nvSpPr>
          <p:spPr>
            <a:xfrm>
              <a:off x="476" y="2042"/>
              <a:ext cx="164" cy="327"/>
            </a:xfrm>
            <a:prstGeom prst="ellipse">
              <a:avLst/>
            </a:prstGeom>
            <a:gradFill rotWithShape="1">
              <a:gsLst>
                <a:gs pos="0">
                  <a:srgbClr val="FFFFFF"/>
                </a:gs>
                <a:gs pos="50000">
                  <a:srgbClr val="A886E0"/>
                </a:gs>
                <a:gs pos="100000">
                  <a:srgbClr val="FFFFFF"/>
                </a:gs>
              </a:gsLst>
              <a:lin ang="2700000" scaled="1"/>
              <a:tileRect/>
            </a:gradFill>
            <a:ln w="38100">
              <a:noFill/>
            </a:ln>
          </p:spPr>
          <p:txBody>
            <a:bodyPr wrap="none" anchor="ctr" anchorCtr="0">
              <a:spAutoFit/>
            </a:bodyPr>
            <a:lstStyle/>
            <a:p>
              <a:endParaRPr dirty="0">
                <a:latin typeface="Calibri" panose="020F0502020204030204" pitchFamily="34" charset="0"/>
              </a:endParaRPr>
            </a:p>
          </p:txBody>
        </p:sp>
        <p:sp>
          <p:nvSpPr>
            <p:cNvPr id="38947" name="Oval 8"/>
            <p:cNvSpPr/>
            <p:nvPr/>
          </p:nvSpPr>
          <p:spPr>
            <a:xfrm>
              <a:off x="476" y="2042"/>
              <a:ext cx="164" cy="327"/>
            </a:xfrm>
            <a:prstGeom prst="ellipse">
              <a:avLst/>
            </a:prstGeom>
            <a:gradFill rotWithShape="1">
              <a:gsLst>
                <a:gs pos="0">
                  <a:schemeClr val="accent2">
                    <a:alpha val="71999"/>
                  </a:schemeClr>
                </a:gs>
                <a:gs pos="100000">
                  <a:schemeClr val="bg2">
                    <a:alpha val="89998"/>
                  </a:schemeClr>
                </a:gs>
              </a:gsLst>
              <a:lin ang="2700000" scaled="1"/>
              <a:tileRect/>
            </a:gradFill>
            <a:ln w="38100">
              <a:noFill/>
            </a:ln>
          </p:spPr>
          <p:txBody>
            <a:bodyPr wrap="none" anchor="ctr" anchorCtr="0">
              <a:spAutoFit/>
            </a:bodyPr>
            <a:lstStyle/>
            <a:p>
              <a:endParaRPr dirty="0">
                <a:latin typeface="Calibri" panose="020F0502020204030204" pitchFamily="34" charset="0"/>
              </a:endParaRPr>
            </a:p>
          </p:txBody>
        </p:sp>
        <p:sp>
          <p:nvSpPr>
            <p:cNvPr id="38948" name="Oval 9"/>
            <p:cNvSpPr/>
            <p:nvPr/>
          </p:nvSpPr>
          <p:spPr>
            <a:xfrm>
              <a:off x="565" y="2042"/>
              <a:ext cx="1183" cy="327"/>
            </a:xfrm>
            <a:prstGeom prst="ellipse">
              <a:avLst/>
            </a:prstGeom>
            <a:gradFill rotWithShape="1">
              <a:gsLst>
                <a:gs pos="0">
                  <a:srgbClr val="5B4979"/>
                </a:gs>
                <a:gs pos="50000">
                  <a:srgbClr val="A886E0"/>
                </a:gs>
                <a:gs pos="100000">
                  <a:srgbClr val="5B4979"/>
                </a:gs>
              </a:gsLst>
              <a:lin ang="18900000" scaled="1"/>
              <a:tileRect/>
            </a:gradFill>
            <a:ln w="38100">
              <a:noFill/>
            </a:ln>
          </p:spPr>
          <p:txBody>
            <a:bodyPr anchor="ctr" anchorCtr="0">
              <a:spAutoFit/>
            </a:bodyPr>
            <a:lstStyle/>
            <a:p>
              <a:endParaRPr dirty="0">
                <a:latin typeface="Calibri" panose="020F0502020204030204" pitchFamily="34" charset="0"/>
              </a:endParaRPr>
            </a:p>
          </p:txBody>
        </p:sp>
        <p:sp>
          <p:nvSpPr>
            <p:cNvPr id="38949" name="Oval 10"/>
            <p:cNvSpPr/>
            <p:nvPr/>
          </p:nvSpPr>
          <p:spPr>
            <a:xfrm>
              <a:off x="566" y="2044"/>
              <a:ext cx="1183" cy="327"/>
            </a:xfrm>
            <a:prstGeom prst="ellipse">
              <a:avLst/>
            </a:prstGeom>
            <a:gradFill rotWithShape="1">
              <a:gsLst>
                <a:gs pos="0">
                  <a:srgbClr val="A2A200"/>
                </a:gs>
                <a:gs pos="100000">
                  <a:srgbClr val="FFFF00">
                    <a:alpha val="0"/>
                  </a:srgbClr>
                </a:gs>
              </a:gsLst>
              <a:lin ang="2700000" scaled="1"/>
              <a:tileRect/>
            </a:gradFill>
            <a:ln w="38100">
              <a:noFill/>
            </a:ln>
          </p:spPr>
          <p:txBody>
            <a:bodyPr anchor="ctr" anchorCtr="0">
              <a:spAutoFit/>
            </a:bodyPr>
            <a:lstStyle/>
            <a:p>
              <a:endParaRPr dirty="0">
                <a:latin typeface="Calibri" panose="020F0502020204030204" pitchFamily="34" charset="0"/>
              </a:endParaRPr>
            </a:p>
          </p:txBody>
        </p:sp>
        <p:sp>
          <p:nvSpPr>
            <p:cNvPr id="38950" name="Oval 11"/>
            <p:cNvSpPr/>
            <p:nvPr/>
          </p:nvSpPr>
          <p:spPr>
            <a:xfrm>
              <a:off x="624" y="2042"/>
              <a:ext cx="1065" cy="327"/>
            </a:xfrm>
            <a:prstGeom prst="ellipse">
              <a:avLst/>
            </a:prstGeom>
            <a:solidFill>
              <a:srgbClr val="333333"/>
            </a:solidFill>
            <a:ln w="38100">
              <a:noFill/>
            </a:ln>
          </p:spPr>
          <p:txBody>
            <a:bodyPr anchor="ctr" anchorCtr="0">
              <a:spAutoFit/>
            </a:bodyPr>
            <a:lstStyle/>
            <a:p>
              <a:endParaRPr dirty="0">
                <a:latin typeface="Calibri" panose="020F0502020204030204" pitchFamily="34" charset="0"/>
              </a:endParaRPr>
            </a:p>
          </p:txBody>
        </p:sp>
        <p:grpSp>
          <p:nvGrpSpPr>
            <p:cNvPr id="38951" name="Group 12"/>
            <p:cNvGrpSpPr/>
            <p:nvPr/>
          </p:nvGrpSpPr>
          <p:grpSpPr>
            <a:xfrm>
              <a:off x="641" y="1685"/>
              <a:ext cx="1031" cy="1031"/>
              <a:chOff x="4166" y="1706"/>
              <a:chExt cx="1252" cy="1252"/>
            </a:xfrm>
          </p:grpSpPr>
          <p:sp>
            <p:nvSpPr>
              <p:cNvPr id="38953" name="Oval 1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38954" name="Oval 1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38955" name="Oval 1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38956" name="Oval 1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dirty="0">
                  <a:latin typeface="Calibri" panose="020F0502020204030204" pitchFamily="34" charset="0"/>
                </a:endParaRPr>
              </a:p>
            </p:txBody>
          </p:sp>
        </p:grpSp>
        <p:sp>
          <p:nvSpPr>
            <p:cNvPr id="38952" name="Text Box 17"/>
            <p:cNvSpPr txBox="1"/>
            <p:nvPr/>
          </p:nvSpPr>
          <p:spPr>
            <a:xfrm>
              <a:off x="1103" y="2066"/>
              <a:ext cx="116" cy="288"/>
            </a:xfrm>
            <a:prstGeom prst="rect">
              <a:avLst/>
            </a:prstGeom>
            <a:noFill/>
            <a:ln w="9525">
              <a:noFill/>
            </a:ln>
          </p:spPr>
          <p:txBody>
            <a:bodyPr wrap="none">
              <a:spAutoFit/>
            </a:bodyPr>
            <a:lstStyle/>
            <a:p>
              <a:pPr algn="ctr"/>
              <a:endParaRPr lang="en-US" altLang="en-US" sz="2400" dirty="0">
                <a:solidFill>
                  <a:srgbClr val="000000"/>
                </a:solidFill>
                <a:ea typeface="Arial" panose="020B0604020202020204" pitchFamily="34" charset="0"/>
              </a:endParaRPr>
            </a:p>
          </p:txBody>
        </p:sp>
      </p:grpSp>
      <p:sp>
        <p:nvSpPr>
          <p:cNvPr id="38917" name="WordArt 19"/>
          <p:cNvSpPr>
            <a:spLocks noTextEdit="1"/>
          </p:cNvSpPr>
          <p:nvPr/>
        </p:nvSpPr>
        <p:spPr>
          <a:xfrm>
            <a:off x="1981200" y="609600"/>
            <a:ext cx="1295400" cy="914400"/>
          </a:xfrm>
          <a:prstGeom prst="rect">
            <a:avLst/>
          </a:prstGeom>
        </p:spPr>
        <p:txBody>
          <a:bodyPr wrap="none" fromWordArt="1">
            <a:prstTxWarp prst="textPlain">
              <a:avLst>
                <a:gd name="adj" fmla="val 50000"/>
              </a:avLst>
            </a:prstTxWarp>
            <a:normAutofit fontScale="92500" lnSpcReduction="20000"/>
          </a:bodyPr>
          <a:lstStyle/>
          <a:p>
            <a:pPr algn="ctr"/>
            <a:r>
              <a:rPr lang="en-US" sz="3600" b="1" i="1">
                <a:ln w="9525" cap="flat" cmpd="sng">
                  <a:solidFill>
                    <a:srgbClr val="000000"/>
                  </a:solidFill>
                  <a:prstDash val="solid"/>
                  <a:headEnd type="none" w="med" len="med"/>
                  <a:tailEnd type="none" w="med" len="med"/>
                </a:ln>
                <a:solidFill>
                  <a:srgbClr val="F72F4C"/>
                </a:solidFill>
                <a:effectLst>
                  <a:outerShdw dist="35921" dir="2699999" algn="ctr" rotWithShape="0">
                    <a:srgbClr val="808080">
                      <a:alpha val="79999"/>
                    </a:srgbClr>
                  </a:outerShdw>
                </a:effectLst>
                <a:ea typeface="Calibri" panose="020F0502020204030204" pitchFamily="34" charset="0"/>
              </a:rPr>
              <a:t>HÌNH </a:t>
            </a:r>
          </a:p>
          <a:p>
            <a:pPr algn="ctr"/>
            <a:r>
              <a:rPr lang="en-US" sz="3600" b="1" i="1">
                <a:ln w="9525" cap="flat" cmpd="sng">
                  <a:solidFill>
                    <a:srgbClr val="000000"/>
                  </a:solidFill>
                  <a:prstDash val="solid"/>
                  <a:headEnd type="none" w="med" len="med"/>
                  <a:tailEnd type="none" w="med" len="med"/>
                </a:ln>
                <a:solidFill>
                  <a:srgbClr val="F72F4C"/>
                </a:solidFill>
                <a:effectLst>
                  <a:outerShdw dist="35921" dir="2699999" algn="ctr" rotWithShape="0">
                    <a:srgbClr val="808080">
                      <a:alpha val="79999"/>
                    </a:srgbClr>
                  </a:outerShdw>
                </a:effectLst>
                <a:ea typeface="Calibri" panose="020F0502020204030204" pitchFamily="34" charset="0"/>
              </a:rPr>
              <a:t>THỨC </a:t>
            </a:r>
          </a:p>
        </p:txBody>
      </p:sp>
      <p:sp>
        <p:nvSpPr>
          <p:cNvPr id="55345" name="AutoShape 49"/>
          <p:cNvSpPr/>
          <p:nvPr/>
        </p:nvSpPr>
        <p:spPr>
          <a:xfrm>
            <a:off x="4279900" y="3276600"/>
            <a:ext cx="1587500" cy="3124200"/>
          </a:xfrm>
          <a:prstGeom prst="roundRect">
            <a:avLst>
              <a:gd name="adj" fmla="val 13745"/>
            </a:avLst>
          </a:prstGeom>
          <a:solidFill>
            <a:srgbClr val="6F7CB5"/>
          </a:solidFill>
          <a:ln w="38100" cap="flat" cmpd="sng">
            <a:solidFill>
              <a:srgbClr val="C0C0C0"/>
            </a:solidFill>
            <a:prstDash val="solid"/>
            <a:headEnd type="none" w="med" len="med"/>
            <a:tailEnd type="none" w="med" len="med"/>
          </a:ln>
        </p:spPr>
        <p:txBody>
          <a:bodyPr anchor="ctr" anchorCtr="0"/>
          <a:lstStyle/>
          <a:p>
            <a:pPr algn="ctr"/>
            <a:r>
              <a:rPr lang="en-US" altLang="en-US" sz="2000" b="1" dirty="0">
                <a:solidFill>
                  <a:schemeClr val="bg1"/>
                </a:solidFill>
                <a:latin typeface="Times New Roman" panose="02020603050405020304" pitchFamily="18" charset="0"/>
              </a:rPr>
              <a:t>Ép quan hệ tình dục khi bạn đời không muốn.</a:t>
            </a:r>
          </a:p>
        </p:txBody>
      </p:sp>
      <p:sp>
        <p:nvSpPr>
          <p:cNvPr id="55346" name="AutoShape 50"/>
          <p:cNvSpPr/>
          <p:nvPr/>
        </p:nvSpPr>
        <p:spPr>
          <a:xfrm>
            <a:off x="2514600" y="3276600"/>
            <a:ext cx="1644650" cy="3124200"/>
          </a:xfrm>
          <a:prstGeom prst="roundRect">
            <a:avLst>
              <a:gd name="adj" fmla="val 13745"/>
            </a:avLst>
          </a:prstGeom>
          <a:solidFill>
            <a:srgbClr val="6F7CB5"/>
          </a:solidFill>
          <a:ln w="38100" cap="flat" cmpd="sng">
            <a:solidFill>
              <a:srgbClr val="C0C0C0"/>
            </a:solidFill>
            <a:prstDash val="solid"/>
            <a:headEnd type="none" w="med" len="med"/>
            <a:tailEnd type="none" w="med" len="med"/>
          </a:ln>
        </p:spPr>
        <p:txBody>
          <a:bodyPr anchor="ctr" anchorCtr="0"/>
          <a:lstStyle/>
          <a:p>
            <a:pPr algn="ctr"/>
            <a:r>
              <a:rPr lang="en-US" altLang="en-US" sz="2000" b="1" dirty="0">
                <a:solidFill>
                  <a:schemeClr val="bg1"/>
                </a:solidFill>
                <a:latin typeface="Times New Roman" panose="02020603050405020304" pitchFamily="18" charset="0"/>
              </a:rPr>
              <a:t>Những hành vi như đá, đấm, tát... tác động trực tiếp đến sức khỏe nạn nhân.</a:t>
            </a:r>
          </a:p>
        </p:txBody>
      </p:sp>
      <p:grpSp>
        <p:nvGrpSpPr>
          <p:cNvPr id="55347" name="Group 51"/>
          <p:cNvGrpSpPr/>
          <p:nvPr/>
        </p:nvGrpSpPr>
        <p:grpSpPr>
          <a:xfrm>
            <a:off x="2743200" y="1981200"/>
            <a:ext cx="6096000" cy="990600"/>
            <a:chOff x="624" y="1152"/>
            <a:chExt cx="4080" cy="720"/>
          </a:xfrm>
        </p:grpSpPr>
        <p:sp>
          <p:nvSpPr>
            <p:cNvPr id="38927" name="Rectangle 52"/>
            <p:cNvSpPr/>
            <p:nvPr/>
          </p:nvSpPr>
          <p:spPr>
            <a:xfrm rot="3419336">
              <a:off x="624" y="1200"/>
              <a:ext cx="672" cy="672"/>
            </a:xfrm>
            <a:prstGeom prst="rect">
              <a:avLst/>
            </a:prstGeom>
            <a:solidFill>
              <a:srgbClr val="9B96DC"/>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rgbClr val="9B96DC"/>
              </a:extrusionClr>
            </a:sp3d>
          </p:spPr>
          <p:txBody>
            <a:bodyPr wrap="none" anchor="ctr" anchorCtr="0">
              <a:flatTx/>
            </a:bodyPr>
            <a:lstStyle/>
            <a:p>
              <a:endParaRPr dirty="0">
                <a:latin typeface="Calibri" panose="020F0502020204030204" pitchFamily="34" charset="0"/>
              </a:endParaRPr>
            </a:p>
          </p:txBody>
        </p:sp>
        <p:grpSp>
          <p:nvGrpSpPr>
            <p:cNvPr id="38928" name="Group 53"/>
            <p:cNvGrpSpPr/>
            <p:nvPr/>
          </p:nvGrpSpPr>
          <p:grpSpPr>
            <a:xfrm>
              <a:off x="1296" y="1296"/>
              <a:ext cx="624" cy="96"/>
              <a:chOff x="2003" y="3439"/>
              <a:chExt cx="468" cy="244"/>
            </a:xfrm>
          </p:grpSpPr>
          <p:sp>
            <p:nvSpPr>
              <p:cNvPr id="38942" name="Oval 54"/>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38943" name="Rectangle 55"/>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55352" name="Oval 56"/>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a:defRPr/>
                </a:pPr>
                <a:endParaRPr lang="en-US"/>
              </a:p>
            </p:txBody>
          </p:sp>
          <p:sp>
            <p:nvSpPr>
              <p:cNvPr id="55353" name="Oval 57"/>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wrap="none" anchor="ctr"/>
              <a:lstStyle/>
              <a:p>
                <a:pPr>
                  <a:defRPr/>
                </a:pPr>
                <a:endParaRPr lang="en-US"/>
              </a:p>
            </p:txBody>
          </p:sp>
        </p:grpSp>
        <p:sp>
          <p:nvSpPr>
            <p:cNvPr id="38929" name="Rectangle 58"/>
            <p:cNvSpPr/>
            <p:nvPr/>
          </p:nvSpPr>
          <p:spPr>
            <a:xfrm rot="3419336">
              <a:off x="1776" y="1152"/>
              <a:ext cx="672" cy="672"/>
            </a:xfrm>
            <a:prstGeom prst="rect">
              <a:avLst/>
            </a:prstGeom>
            <a:solidFill>
              <a:srgbClr val="5491D4"/>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rgbClr val="5491D4"/>
              </a:extrusionClr>
            </a:sp3d>
          </p:spPr>
          <p:txBody>
            <a:bodyPr wrap="none" anchor="ctr" anchorCtr="0">
              <a:flatTx/>
            </a:bodyPr>
            <a:lstStyle/>
            <a:p>
              <a:endParaRPr dirty="0">
                <a:latin typeface="Calibri" panose="020F0502020204030204" pitchFamily="34" charset="0"/>
              </a:endParaRPr>
            </a:p>
          </p:txBody>
        </p:sp>
        <p:grpSp>
          <p:nvGrpSpPr>
            <p:cNvPr id="38930" name="Group 59"/>
            <p:cNvGrpSpPr/>
            <p:nvPr/>
          </p:nvGrpSpPr>
          <p:grpSpPr>
            <a:xfrm>
              <a:off x="2448" y="1296"/>
              <a:ext cx="624" cy="96"/>
              <a:chOff x="2003" y="3439"/>
              <a:chExt cx="468" cy="244"/>
            </a:xfrm>
          </p:grpSpPr>
          <p:sp>
            <p:nvSpPr>
              <p:cNvPr id="38938" name="Oval 60"/>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38939" name="Rectangle 61"/>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55358" name="Oval 6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a:defRPr/>
                </a:pPr>
                <a:endParaRPr lang="en-US"/>
              </a:p>
            </p:txBody>
          </p:sp>
          <p:sp>
            <p:nvSpPr>
              <p:cNvPr id="55359" name="Oval 6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wrap="none" anchor="ctr"/>
              <a:lstStyle/>
              <a:p>
                <a:pPr>
                  <a:defRPr/>
                </a:pPr>
                <a:endParaRPr lang="en-US"/>
              </a:p>
            </p:txBody>
          </p:sp>
        </p:grpSp>
        <p:sp>
          <p:nvSpPr>
            <p:cNvPr id="38931" name="Rectangle 64"/>
            <p:cNvSpPr/>
            <p:nvPr/>
          </p:nvSpPr>
          <p:spPr>
            <a:xfrm rot="3419336">
              <a:off x="2880" y="1152"/>
              <a:ext cx="672" cy="672"/>
            </a:xfrm>
            <a:prstGeom prst="rect">
              <a:avLst/>
            </a:prstGeom>
            <a:solidFill>
              <a:srgbClr val="99CC00"/>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rgbClr val="99CC00"/>
              </a:extrusionClr>
            </a:sp3d>
          </p:spPr>
          <p:txBody>
            <a:bodyPr wrap="none" anchor="ctr" anchorCtr="0">
              <a:flatTx/>
            </a:bodyPr>
            <a:lstStyle/>
            <a:p>
              <a:endParaRPr dirty="0">
                <a:latin typeface="Calibri" panose="020F0502020204030204" pitchFamily="34" charset="0"/>
              </a:endParaRPr>
            </a:p>
          </p:txBody>
        </p:sp>
        <p:grpSp>
          <p:nvGrpSpPr>
            <p:cNvPr id="38932" name="Group 65"/>
            <p:cNvGrpSpPr/>
            <p:nvPr/>
          </p:nvGrpSpPr>
          <p:grpSpPr>
            <a:xfrm>
              <a:off x="3600" y="1296"/>
              <a:ext cx="816" cy="96"/>
              <a:chOff x="2003" y="3439"/>
              <a:chExt cx="468" cy="244"/>
            </a:xfrm>
          </p:grpSpPr>
          <p:sp>
            <p:nvSpPr>
              <p:cNvPr id="38934" name="Oval 66"/>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38935" name="Rectangle 67"/>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55364" name="Oval 6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a:defRPr/>
                </a:pPr>
                <a:endParaRPr lang="en-US"/>
              </a:p>
            </p:txBody>
          </p:sp>
          <p:sp>
            <p:nvSpPr>
              <p:cNvPr id="55365" name="Oval 6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wrap="none" anchor="ctr"/>
              <a:lstStyle/>
              <a:p>
                <a:pPr>
                  <a:defRPr/>
                </a:pPr>
                <a:endParaRPr lang="en-US"/>
              </a:p>
            </p:txBody>
          </p:sp>
        </p:grpSp>
        <p:sp>
          <p:nvSpPr>
            <p:cNvPr id="38933" name="Rectangle 70"/>
            <p:cNvSpPr/>
            <p:nvPr/>
          </p:nvSpPr>
          <p:spPr>
            <a:xfrm rot="3419336">
              <a:off x="4032" y="1152"/>
              <a:ext cx="672" cy="672"/>
            </a:xfrm>
            <a:prstGeom prst="rect">
              <a:avLst/>
            </a:prstGeom>
            <a:solidFill>
              <a:srgbClr val="DFB621"/>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rgbClr val="DFB621"/>
              </a:extrusionClr>
            </a:sp3d>
          </p:spPr>
          <p:txBody>
            <a:bodyPr wrap="none" anchor="ctr" anchorCtr="0">
              <a:flatTx/>
            </a:bodyPr>
            <a:lstStyle/>
            <a:p>
              <a:endParaRPr dirty="0">
                <a:latin typeface="Calibri" panose="020F0502020204030204" pitchFamily="34" charset="0"/>
              </a:endParaRPr>
            </a:p>
          </p:txBody>
        </p:sp>
      </p:grpSp>
      <p:sp>
        <p:nvSpPr>
          <p:cNvPr id="55367" name="Text Box 71"/>
          <p:cNvSpPr txBox="1"/>
          <p:nvPr/>
        </p:nvSpPr>
        <p:spPr>
          <a:xfrm>
            <a:off x="2619376" y="2220913"/>
            <a:ext cx="1209675" cy="457200"/>
          </a:xfrm>
          <a:prstGeom prst="rect">
            <a:avLst/>
          </a:prstGeom>
          <a:noFill/>
          <a:ln w="9525">
            <a:noFill/>
          </a:ln>
        </p:spPr>
        <p:txBody>
          <a:bodyPr wrap="none">
            <a:spAutoFit/>
          </a:bodyPr>
          <a:lstStyle/>
          <a:p>
            <a:pPr algn="ctr"/>
            <a:r>
              <a:rPr lang="en-US" altLang="en-US" sz="2400" b="1" dirty="0">
                <a:latin typeface="Times New Roman" panose="02020603050405020304" pitchFamily="18" charset="0"/>
              </a:rPr>
              <a:t>Thể xác</a:t>
            </a:r>
          </a:p>
        </p:txBody>
      </p:sp>
      <p:sp>
        <p:nvSpPr>
          <p:cNvPr id="55368" name="Text Box 72"/>
          <p:cNvSpPr txBox="1"/>
          <p:nvPr/>
        </p:nvSpPr>
        <p:spPr>
          <a:xfrm>
            <a:off x="4295776" y="2220913"/>
            <a:ext cx="1362075" cy="457200"/>
          </a:xfrm>
          <a:prstGeom prst="rect">
            <a:avLst/>
          </a:prstGeom>
          <a:noFill/>
          <a:ln w="9525">
            <a:noFill/>
          </a:ln>
        </p:spPr>
        <p:txBody>
          <a:bodyPr wrap="none">
            <a:spAutoFit/>
          </a:bodyPr>
          <a:lstStyle/>
          <a:p>
            <a:pPr algn="ctr"/>
            <a:r>
              <a:rPr lang="en-US" altLang="en-US" sz="2400" b="1" dirty="0">
                <a:latin typeface="Times New Roman" panose="02020603050405020304" pitchFamily="18" charset="0"/>
              </a:rPr>
              <a:t>Tình dục</a:t>
            </a:r>
          </a:p>
        </p:txBody>
      </p:sp>
      <p:sp>
        <p:nvSpPr>
          <p:cNvPr id="55369" name="Text Box 73"/>
          <p:cNvSpPr txBox="1"/>
          <p:nvPr/>
        </p:nvSpPr>
        <p:spPr>
          <a:xfrm>
            <a:off x="5911850" y="2220913"/>
            <a:ext cx="1481138" cy="457200"/>
          </a:xfrm>
          <a:prstGeom prst="rect">
            <a:avLst/>
          </a:prstGeom>
          <a:noFill/>
          <a:ln w="9525">
            <a:noFill/>
          </a:ln>
        </p:spPr>
        <p:txBody>
          <a:bodyPr wrap="none">
            <a:spAutoFit/>
          </a:bodyPr>
          <a:lstStyle/>
          <a:p>
            <a:pPr algn="ctr"/>
            <a:r>
              <a:rPr lang="en-US" altLang="en-US" sz="2400" b="1" dirty="0">
                <a:latin typeface="Times New Roman" panose="02020603050405020304" pitchFamily="18" charset="0"/>
              </a:rPr>
              <a:t>Tinh thần</a:t>
            </a:r>
          </a:p>
        </p:txBody>
      </p:sp>
      <p:sp>
        <p:nvSpPr>
          <p:cNvPr id="55370" name="Text Box 74"/>
          <p:cNvSpPr txBox="1"/>
          <p:nvPr/>
        </p:nvSpPr>
        <p:spPr>
          <a:xfrm>
            <a:off x="7808913" y="2220913"/>
            <a:ext cx="1039812" cy="457200"/>
          </a:xfrm>
          <a:prstGeom prst="rect">
            <a:avLst/>
          </a:prstGeom>
          <a:noFill/>
          <a:ln w="9525">
            <a:noFill/>
          </a:ln>
        </p:spPr>
        <p:txBody>
          <a:bodyPr wrap="none">
            <a:spAutoFit/>
          </a:bodyPr>
          <a:lstStyle/>
          <a:p>
            <a:pPr algn="ctr"/>
            <a:r>
              <a:rPr lang="en-US" altLang="en-US" sz="2400" b="1" dirty="0">
                <a:latin typeface="Times New Roman" panose="02020603050405020304" pitchFamily="18" charset="0"/>
              </a:rPr>
              <a:t>Xã hội</a:t>
            </a:r>
          </a:p>
        </p:txBody>
      </p:sp>
      <p:sp>
        <p:nvSpPr>
          <p:cNvPr id="55371" name="AutoShape 75"/>
          <p:cNvSpPr/>
          <p:nvPr/>
        </p:nvSpPr>
        <p:spPr>
          <a:xfrm>
            <a:off x="7785100" y="3276600"/>
            <a:ext cx="1587500" cy="3124200"/>
          </a:xfrm>
          <a:prstGeom prst="roundRect">
            <a:avLst>
              <a:gd name="adj" fmla="val 13745"/>
            </a:avLst>
          </a:prstGeom>
          <a:solidFill>
            <a:srgbClr val="6F7CB5"/>
          </a:solidFill>
          <a:ln w="38100" cap="flat" cmpd="sng">
            <a:solidFill>
              <a:srgbClr val="C0C0C0"/>
            </a:solidFill>
            <a:prstDash val="solid"/>
            <a:headEnd type="none" w="med" len="med"/>
            <a:tailEnd type="none" w="med" len="med"/>
          </a:ln>
        </p:spPr>
        <p:txBody>
          <a:bodyPr anchor="ctr" anchorCtr="0"/>
          <a:lstStyle/>
          <a:p>
            <a:pPr algn="ctr"/>
            <a:r>
              <a:rPr lang="en-US" altLang="en-US" sz="2000" b="1" dirty="0">
                <a:solidFill>
                  <a:schemeClr val="bg1"/>
                </a:solidFill>
                <a:latin typeface="Times New Roman" panose="02020603050405020304" pitchFamily="18" charset="0"/>
              </a:rPr>
              <a:t>Ngăn không cho tiếp xúc với gia đình, bạn bè, bao vây kinh tế hạn chế các hoạt động mang tính cộng đồng.</a:t>
            </a:r>
          </a:p>
        </p:txBody>
      </p:sp>
      <p:sp>
        <p:nvSpPr>
          <p:cNvPr id="55372" name="AutoShape 76"/>
          <p:cNvSpPr/>
          <p:nvPr/>
        </p:nvSpPr>
        <p:spPr>
          <a:xfrm>
            <a:off x="6019800" y="3276600"/>
            <a:ext cx="1644650" cy="3124200"/>
          </a:xfrm>
          <a:prstGeom prst="roundRect">
            <a:avLst>
              <a:gd name="adj" fmla="val 13745"/>
            </a:avLst>
          </a:prstGeom>
          <a:solidFill>
            <a:srgbClr val="6F7CB5"/>
          </a:solidFill>
          <a:ln w="38100" cap="flat" cmpd="sng">
            <a:solidFill>
              <a:srgbClr val="C0C0C0"/>
            </a:solidFill>
            <a:prstDash val="solid"/>
            <a:headEnd type="none" w="med" len="med"/>
            <a:tailEnd type="none" w="med" len="med"/>
          </a:ln>
        </p:spPr>
        <p:txBody>
          <a:bodyPr anchor="ctr" anchorCtr="0"/>
          <a:lstStyle/>
          <a:p>
            <a:pPr algn="ctr"/>
            <a:r>
              <a:rPr lang="en-US" altLang="en-US" sz="2000" b="1" dirty="0">
                <a:solidFill>
                  <a:schemeClr val="bg1"/>
                </a:solidFill>
                <a:latin typeface="Times New Roman" panose="02020603050405020304" pitchFamily="18" charset="0"/>
              </a:rPr>
              <a:t>Chửi bới, mắng nhiếc, im lặng không nói chuyện trong thời gian dài...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38917"/>
                                        </p:tgtEl>
                                      </p:cBhvr>
                                    </p:animEffect>
                                    <p:animScale>
                                      <p:cBhvr>
                                        <p:cTn id="7" dur="250" autoRev="1" fill="hold"/>
                                        <p:tgtEl>
                                          <p:spTgt spid="389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47"/>
                                        </p:tgtEl>
                                        <p:attrNameLst>
                                          <p:attrName>style.visibility</p:attrName>
                                        </p:attrNameLst>
                                      </p:cBhvr>
                                      <p:to>
                                        <p:strVal val="visible"/>
                                      </p:to>
                                    </p:set>
                                    <p:animEffect transition="in" filter="fade">
                                      <p:cBhvr>
                                        <p:cTn id="12" dur="2000"/>
                                        <p:tgtEl>
                                          <p:spTgt spid="553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367"/>
                                        </p:tgtEl>
                                        <p:attrNameLst>
                                          <p:attrName>style.visibility</p:attrName>
                                        </p:attrNameLst>
                                      </p:cBhvr>
                                      <p:to>
                                        <p:strVal val="visible"/>
                                      </p:to>
                                    </p:set>
                                    <p:animEffect transition="in" filter="fade">
                                      <p:cBhvr>
                                        <p:cTn id="15" dur="2000"/>
                                        <p:tgtEl>
                                          <p:spTgt spid="553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368"/>
                                        </p:tgtEl>
                                        <p:attrNameLst>
                                          <p:attrName>style.visibility</p:attrName>
                                        </p:attrNameLst>
                                      </p:cBhvr>
                                      <p:to>
                                        <p:strVal val="visible"/>
                                      </p:to>
                                    </p:set>
                                    <p:animEffect transition="in" filter="fade">
                                      <p:cBhvr>
                                        <p:cTn id="18" dur="2000"/>
                                        <p:tgtEl>
                                          <p:spTgt spid="553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369"/>
                                        </p:tgtEl>
                                        <p:attrNameLst>
                                          <p:attrName>style.visibility</p:attrName>
                                        </p:attrNameLst>
                                      </p:cBhvr>
                                      <p:to>
                                        <p:strVal val="visible"/>
                                      </p:to>
                                    </p:set>
                                    <p:animEffect transition="in" filter="fade">
                                      <p:cBhvr>
                                        <p:cTn id="21" dur="2000"/>
                                        <p:tgtEl>
                                          <p:spTgt spid="553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370"/>
                                        </p:tgtEl>
                                        <p:attrNameLst>
                                          <p:attrName>style.visibility</p:attrName>
                                        </p:attrNameLst>
                                      </p:cBhvr>
                                      <p:to>
                                        <p:strVal val="visible"/>
                                      </p:to>
                                    </p:set>
                                    <p:animEffect transition="in" filter="fade">
                                      <p:cBhvr>
                                        <p:cTn id="24" dur="2000"/>
                                        <p:tgtEl>
                                          <p:spTgt spid="5537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5346"/>
                                        </p:tgtEl>
                                        <p:attrNameLst>
                                          <p:attrName>style.visibility</p:attrName>
                                        </p:attrNameLst>
                                      </p:cBhvr>
                                      <p:to>
                                        <p:strVal val="visible"/>
                                      </p:to>
                                    </p:set>
                                    <p:animEffect transition="in" filter="dissolve">
                                      <p:cBhvr>
                                        <p:cTn id="29" dur="500"/>
                                        <p:tgtEl>
                                          <p:spTgt spid="5534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5345"/>
                                        </p:tgtEl>
                                        <p:attrNameLst>
                                          <p:attrName>style.visibility</p:attrName>
                                        </p:attrNameLst>
                                      </p:cBhvr>
                                      <p:to>
                                        <p:strVal val="visible"/>
                                      </p:to>
                                    </p:set>
                                    <p:animEffect transition="in" filter="fade">
                                      <p:cBhvr>
                                        <p:cTn id="34" dur="1000"/>
                                        <p:tgtEl>
                                          <p:spTgt spid="55345"/>
                                        </p:tgtEl>
                                      </p:cBhvr>
                                    </p:animEffect>
                                    <p:anim calcmode="lin" valueType="num">
                                      <p:cBhvr>
                                        <p:cTn id="35" dur="1000" fill="hold"/>
                                        <p:tgtEl>
                                          <p:spTgt spid="55345"/>
                                        </p:tgtEl>
                                        <p:attrNameLst>
                                          <p:attrName>ppt_x</p:attrName>
                                        </p:attrNameLst>
                                      </p:cBhvr>
                                      <p:tavLst>
                                        <p:tav tm="0">
                                          <p:val>
                                            <p:strVal val="#ppt_x"/>
                                          </p:val>
                                        </p:tav>
                                        <p:tav tm="100000">
                                          <p:val>
                                            <p:strVal val="#ppt_x"/>
                                          </p:val>
                                        </p:tav>
                                      </p:tavLst>
                                    </p:anim>
                                    <p:anim calcmode="lin" valueType="num">
                                      <p:cBhvr>
                                        <p:cTn id="36" dur="1000" fill="hold"/>
                                        <p:tgtEl>
                                          <p:spTgt spid="5534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5372"/>
                                        </p:tgtEl>
                                        <p:attrNameLst>
                                          <p:attrName>style.visibility</p:attrName>
                                        </p:attrNameLst>
                                      </p:cBhvr>
                                      <p:to>
                                        <p:strVal val="visible"/>
                                      </p:to>
                                    </p:set>
                                    <p:animEffect transition="in" filter="wipe(down)">
                                      <p:cBhvr>
                                        <p:cTn id="41" dur="500"/>
                                        <p:tgtEl>
                                          <p:spTgt spid="5537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5371"/>
                                        </p:tgtEl>
                                        <p:attrNameLst>
                                          <p:attrName>style.visibility</p:attrName>
                                        </p:attrNameLst>
                                      </p:cBhvr>
                                      <p:to>
                                        <p:strVal val="visible"/>
                                      </p:to>
                                    </p:set>
                                    <p:anim calcmode="lin" valueType="num">
                                      <p:cBhvr>
                                        <p:cTn id="46" dur="500" fill="hold"/>
                                        <p:tgtEl>
                                          <p:spTgt spid="55371"/>
                                        </p:tgtEl>
                                        <p:attrNameLst>
                                          <p:attrName>ppt_w</p:attrName>
                                        </p:attrNameLst>
                                      </p:cBhvr>
                                      <p:tavLst>
                                        <p:tav tm="0">
                                          <p:val>
                                            <p:fltVal val="0"/>
                                          </p:val>
                                        </p:tav>
                                        <p:tav tm="100000">
                                          <p:val>
                                            <p:strVal val="#ppt_w"/>
                                          </p:val>
                                        </p:tav>
                                      </p:tavLst>
                                    </p:anim>
                                    <p:anim calcmode="lin" valueType="num">
                                      <p:cBhvr>
                                        <p:cTn id="47" dur="500" fill="hold"/>
                                        <p:tgtEl>
                                          <p:spTgt spid="55371"/>
                                        </p:tgtEl>
                                        <p:attrNameLst>
                                          <p:attrName>ppt_h</p:attrName>
                                        </p:attrNameLst>
                                      </p:cBhvr>
                                      <p:tavLst>
                                        <p:tav tm="0">
                                          <p:val>
                                            <p:fltVal val="0"/>
                                          </p:val>
                                        </p:tav>
                                        <p:tav tm="100000">
                                          <p:val>
                                            <p:strVal val="#ppt_h"/>
                                          </p:val>
                                        </p:tav>
                                      </p:tavLst>
                                    </p:anim>
                                    <p:animEffect transition="in" filter="fade">
                                      <p:cBhvr>
                                        <p:cTn id="48" dur="500"/>
                                        <p:tgtEl>
                                          <p:spTgt spid="5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45" grpId="0" animBg="1"/>
      <p:bldP spid="55346" grpId="0" animBg="1"/>
      <p:bldP spid="55367" grpId="0"/>
      <p:bldP spid="55368" grpId="0"/>
      <p:bldP spid="55369" grpId="0"/>
      <p:bldP spid="55370" grpId="0"/>
      <p:bldP spid="55371" grpId="0" animBg="1"/>
      <p:bldP spid="5537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p:nvPr/>
        </p:nvSpPr>
        <p:spPr bwMode="auto">
          <a:xfrm>
            <a:off x="1524000" y="6096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ln>
          <a:effectLst>
            <a:outerShdw blurRad="76200" dist="76201" dir="18900000" algn="bl" rotWithShape="0">
              <a:srgbClr val="000000">
                <a:alpha val="39999"/>
              </a:srgbClr>
            </a:outerShdw>
          </a:effectLst>
        </p:spPr>
        <p:txBody>
          <a:bodyPr/>
          <a:lstStyle/>
          <a:p>
            <a:pPr>
              <a:defRPr/>
            </a:pPr>
            <a:endParaRPr lang="en-US"/>
          </a:p>
        </p:txBody>
      </p:sp>
      <p:grpSp>
        <p:nvGrpSpPr>
          <p:cNvPr id="46083" name="Group 5"/>
          <p:cNvGrpSpPr/>
          <p:nvPr/>
        </p:nvGrpSpPr>
        <p:grpSpPr>
          <a:xfrm>
            <a:off x="1524000" y="330201"/>
            <a:ext cx="2020888" cy="1636713"/>
            <a:chOff x="476" y="1685"/>
            <a:chExt cx="1273" cy="1031"/>
          </a:xfrm>
        </p:grpSpPr>
        <p:sp>
          <p:nvSpPr>
            <p:cNvPr id="46106" name="Oval 6"/>
            <p:cNvSpPr/>
            <p:nvPr/>
          </p:nvSpPr>
          <p:spPr>
            <a:xfrm>
              <a:off x="476" y="2042"/>
              <a:ext cx="164" cy="327"/>
            </a:xfrm>
            <a:prstGeom prst="ellipse">
              <a:avLst/>
            </a:prstGeom>
            <a:gradFill rotWithShape="1">
              <a:gsLst>
                <a:gs pos="0">
                  <a:srgbClr val="FFFFFF"/>
                </a:gs>
                <a:gs pos="50000">
                  <a:srgbClr val="A886E0"/>
                </a:gs>
                <a:gs pos="100000">
                  <a:srgbClr val="FFFFFF"/>
                </a:gs>
              </a:gsLst>
              <a:lin ang="2700000" scaled="1"/>
              <a:tileRect/>
            </a:gradFill>
            <a:ln w="38100">
              <a:noFill/>
            </a:ln>
          </p:spPr>
          <p:txBody>
            <a:bodyPr wrap="none" anchor="ctr" anchorCtr="0">
              <a:spAutoFit/>
            </a:bodyPr>
            <a:lstStyle/>
            <a:p>
              <a:endParaRPr dirty="0">
                <a:latin typeface="Calibri" panose="020F0502020204030204" pitchFamily="34" charset="0"/>
              </a:endParaRPr>
            </a:p>
          </p:txBody>
        </p:sp>
        <p:sp>
          <p:nvSpPr>
            <p:cNvPr id="58375" name="Oval 7"/>
            <p:cNvSpPr>
              <a:spLocks noChangeArrowheads="1"/>
            </p:cNvSpPr>
            <p:nvPr/>
          </p:nvSpPr>
          <p:spPr bwMode="gray">
            <a:xfrm>
              <a:off x="476" y="2042"/>
              <a:ext cx="164" cy="327"/>
            </a:xfrm>
            <a:prstGeom prst="ellipse">
              <a:avLst/>
            </a:prstGeom>
            <a:gradFill rotWithShape="1">
              <a:gsLst>
                <a:gs pos="0">
                  <a:srgbClr val="000082">
                    <a:alpha val="89999"/>
                  </a:srgbClr>
                </a:gs>
                <a:gs pos="30000">
                  <a:srgbClr val="66008F">
                    <a:alpha val="79500"/>
                  </a:srgbClr>
                </a:gs>
                <a:gs pos="64999">
                  <a:srgbClr val="BA0066">
                    <a:alpha val="67250"/>
                  </a:srgbClr>
                </a:gs>
                <a:gs pos="89999">
                  <a:srgbClr val="FF0000">
                    <a:alpha val="58501"/>
                  </a:srgbClr>
                </a:gs>
                <a:gs pos="100000">
                  <a:srgbClr val="FF8200">
                    <a:alpha val="55000"/>
                  </a:srgbClr>
                </a:gs>
              </a:gsLst>
              <a:lin ang="5400000" scaled="1"/>
            </a:gradFill>
            <a:ln>
              <a:noFill/>
            </a:ln>
            <a:effectLst/>
          </p:spPr>
          <p:txBody>
            <a:bodyPr wrap="none" anchor="ctr">
              <a:spAutoFit/>
            </a:bodyPr>
            <a:lstStyle/>
            <a:p>
              <a:pPr>
                <a:defRPr/>
              </a:pPr>
              <a:endParaRPr lang="en-US"/>
            </a:p>
          </p:txBody>
        </p:sp>
        <p:sp>
          <p:nvSpPr>
            <p:cNvPr id="46110" name="Oval 8"/>
            <p:cNvSpPr/>
            <p:nvPr/>
          </p:nvSpPr>
          <p:spPr>
            <a:xfrm>
              <a:off x="565" y="2042"/>
              <a:ext cx="1183" cy="327"/>
            </a:xfrm>
            <a:prstGeom prst="ellipse">
              <a:avLst/>
            </a:prstGeom>
            <a:gradFill rotWithShape="1">
              <a:gsLst>
                <a:gs pos="0">
                  <a:srgbClr val="5B4979"/>
                </a:gs>
                <a:gs pos="50000">
                  <a:srgbClr val="A886E0"/>
                </a:gs>
                <a:gs pos="100000">
                  <a:srgbClr val="5B4979"/>
                </a:gs>
              </a:gsLst>
              <a:lin ang="18900000" scaled="1"/>
              <a:tileRect/>
            </a:gradFill>
            <a:ln w="38100">
              <a:noFill/>
            </a:ln>
          </p:spPr>
          <p:txBody>
            <a:bodyPr anchor="ctr" anchorCtr="0">
              <a:spAutoFit/>
            </a:bodyPr>
            <a:lstStyle/>
            <a:p>
              <a:endParaRPr dirty="0">
                <a:latin typeface="Calibri" panose="020F0502020204030204" pitchFamily="34" charset="0"/>
              </a:endParaRPr>
            </a:p>
          </p:txBody>
        </p:sp>
        <p:sp>
          <p:nvSpPr>
            <p:cNvPr id="46111" name="Oval 9"/>
            <p:cNvSpPr/>
            <p:nvPr/>
          </p:nvSpPr>
          <p:spPr>
            <a:xfrm>
              <a:off x="566" y="2044"/>
              <a:ext cx="1183" cy="327"/>
            </a:xfrm>
            <a:prstGeom prst="ellipse">
              <a:avLst/>
            </a:prstGeom>
            <a:solidFill>
              <a:srgbClr val="F72F4C">
                <a:alpha val="34117"/>
              </a:srgbClr>
            </a:solidFill>
            <a:ln w="38100">
              <a:noFill/>
            </a:ln>
          </p:spPr>
          <p:txBody>
            <a:bodyPr anchor="ctr" anchorCtr="0">
              <a:spAutoFit/>
            </a:bodyPr>
            <a:lstStyle/>
            <a:p>
              <a:endParaRPr dirty="0">
                <a:latin typeface="Calibri" panose="020F0502020204030204" pitchFamily="34" charset="0"/>
              </a:endParaRPr>
            </a:p>
          </p:txBody>
        </p:sp>
        <p:sp>
          <p:nvSpPr>
            <p:cNvPr id="46112" name="Oval 10"/>
            <p:cNvSpPr/>
            <p:nvPr/>
          </p:nvSpPr>
          <p:spPr>
            <a:xfrm>
              <a:off x="624" y="2042"/>
              <a:ext cx="1065" cy="327"/>
            </a:xfrm>
            <a:prstGeom prst="ellipse">
              <a:avLst/>
            </a:prstGeom>
            <a:solidFill>
              <a:srgbClr val="333333"/>
            </a:solidFill>
            <a:ln w="38100">
              <a:noFill/>
            </a:ln>
          </p:spPr>
          <p:txBody>
            <a:bodyPr anchor="ctr" anchorCtr="0">
              <a:spAutoFit/>
            </a:bodyPr>
            <a:lstStyle/>
            <a:p>
              <a:endParaRPr dirty="0">
                <a:latin typeface="Calibri" panose="020F0502020204030204" pitchFamily="34" charset="0"/>
              </a:endParaRPr>
            </a:p>
          </p:txBody>
        </p:sp>
        <p:grpSp>
          <p:nvGrpSpPr>
            <p:cNvPr id="46113" name="Group 11"/>
            <p:cNvGrpSpPr/>
            <p:nvPr/>
          </p:nvGrpSpPr>
          <p:grpSpPr>
            <a:xfrm>
              <a:off x="641" y="1685"/>
              <a:ext cx="1031" cy="1031"/>
              <a:chOff x="4166" y="1706"/>
              <a:chExt cx="1252" cy="1252"/>
            </a:xfrm>
          </p:grpSpPr>
          <p:sp>
            <p:nvSpPr>
              <p:cNvPr id="46115" name="Oval 12"/>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46116" name="Oval 13"/>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46117" name="Oval 14"/>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endParaRPr dirty="0">
                  <a:latin typeface="Calibri" panose="020F0502020204030204" pitchFamily="34" charset="0"/>
                </a:endParaRPr>
              </a:p>
            </p:txBody>
          </p:sp>
          <p:sp>
            <p:nvSpPr>
              <p:cNvPr id="46118" name="Oval 15"/>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endParaRPr dirty="0">
                  <a:latin typeface="Calibri" panose="020F0502020204030204" pitchFamily="34" charset="0"/>
                </a:endParaRPr>
              </a:p>
            </p:txBody>
          </p:sp>
        </p:grpSp>
        <p:sp>
          <p:nvSpPr>
            <p:cNvPr id="46114" name="Text Box 16"/>
            <p:cNvSpPr txBox="1"/>
            <p:nvPr/>
          </p:nvSpPr>
          <p:spPr>
            <a:xfrm>
              <a:off x="1103" y="2066"/>
              <a:ext cx="116" cy="288"/>
            </a:xfrm>
            <a:prstGeom prst="rect">
              <a:avLst/>
            </a:prstGeom>
            <a:noFill/>
            <a:ln w="9525">
              <a:noFill/>
            </a:ln>
          </p:spPr>
          <p:txBody>
            <a:bodyPr wrap="none">
              <a:spAutoFit/>
            </a:bodyPr>
            <a:lstStyle/>
            <a:p>
              <a:pPr algn="ctr"/>
              <a:endParaRPr lang="en-US" altLang="en-US" sz="2400" dirty="0">
                <a:solidFill>
                  <a:srgbClr val="000000"/>
                </a:solidFill>
                <a:ea typeface="Arial" panose="020B0604020202020204" pitchFamily="34" charset="0"/>
              </a:endParaRPr>
            </a:p>
          </p:txBody>
        </p:sp>
      </p:grpSp>
      <p:sp>
        <p:nvSpPr>
          <p:cNvPr id="46084" name="WordArt 17"/>
          <p:cNvSpPr>
            <a:spLocks noTextEdit="1"/>
          </p:cNvSpPr>
          <p:nvPr/>
        </p:nvSpPr>
        <p:spPr>
          <a:xfrm>
            <a:off x="1981200" y="533400"/>
            <a:ext cx="1143000" cy="1143000"/>
          </a:xfrm>
          <a:prstGeom prst="rect">
            <a:avLst/>
          </a:prstGeom>
        </p:spPr>
        <p:txBody>
          <a:bodyPr wrap="none" fromWordArt="1">
            <a:prstTxWarp prst="textPlain">
              <a:avLst>
                <a:gd name="adj" fmla="val 50000"/>
              </a:avLst>
            </a:prstTxWarp>
            <a:normAutofit lnSpcReduction="10000"/>
          </a:bodyPr>
          <a:lstStyle/>
          <a:p>
            <a:pPr algn="ctr"/>
            <a:r>
              <a:rPr lang="en-US" sz="3600" b="1" i="1">
                <a:ln w="9525" cap="flat" cmpd="sng">
                  <a:solidFill>
                    <a:srgbClr val="000000"/>
                  </a:solidFill>
                  <a:prstDash val="solid"/>
                  <a:headEnd type="none" w="med" len="med"/>
                  <a:tailEnd type="none" w="med" len="med"/>
                </a:ln>
                <a:solidFill>
                  <a:srgbClr val="F72F4C"/>
                </a:solidFill>
                <a:effectLst>
                  <a:outerShdw dist="35921" dir="2699999" algn="ctr" rotWithShape="0">
                    <a:srgbClr val="808080">
                      <a:alpha val="79999"/>
                    </a:srgbClr>
                  </a:outerShdw>
                </a:effectLst>
                <a:ea typeface="Calibri" panose="020F0502020204030204" pitchFamily="34" charset="0"/>
              </a:rPr>
              <a:t>Hậu</a:t>
            </a:r>
          </a:p>
          <a:p>
            <a:pPr algn="ctr"/>
            <a:r>
              <a:rPr lang="en-US" sz="3600" b="1" i="1">
                <a:ln w="9525" cap="flat" cmpd="sng">
                  <a:solidFill>
                    <a:srgbClr val="000000"/>
                  </a:solidFill>
                  <a:prstDash val="solid"/>
                  <a:headEnd type="none" w="med" len="med"/>
                  <a:tailEnd type="none" w="med" len="med"/>
                </a:ln>
                <a:solidFill>
                  <a:srgbClr val="F72F4C"/>
                </a:solidFill>
                <a:effectLst>
                  <a:outerShdw dist="35921" dir="2699999" algn="ctr" rotWithShape="0">
                    <a:srgbClr val="808080">
                      <a:alpha val="79999"/>
                    </a:srgbClr>
                  </a:outerShdw>
                </a:effectLst>
                <a:ea typeface="Calibri" panose="020F0502020204030204" pitchFamily="34" charset="0"/>
              </a:rPr>
              <a:t>quả</a:t>
            </a:r>
          </a:p>
        </p:txBody>
      </p:sp>
      <p:sp>
        <p:nvSpPr>
          <p:cNvPr id="46085" name="WordArt 18"/>
          <p:cNvSpPr>
            <a:spLocks noTextEdit="1"/>
          </p:cNvSpPr>
          <p:nvPr/>
        </p:nvSpPr>
        <p:spPr>
          <a:xfrm>
            <a:off x="3886200" y="762000"/>
            <a:ext cx="3733800" cy="457200"/>
          </a:xfrm>
          <a:prstGeom prst="rect">
            <a:avLst/>
          </a:prstGeom>
        </p:spPr>
        <p:txBody>
          <a:bodyPr wrap="none" fromWordArt="1">
            <a:prstTxWarp prst="textPlain">
              <a:avLst>
                <a:gd name="adj" fmla="val 50000"/>
              </a:avLst>
            </a:prstTxWarp>
            <a:normAutofit fontScale="77500" lnSpcReduction="20000"/>
          </a:bodyPr>
          <a:lstStyle/>
          <a:p>
            <a:pPr algn="ctr"/>
            <a:r>
              <a:rPr lang="en-US" sz="3600" b="1">
                <a:ln w="9525" cap="flat" cmpd="sng">
                  <a:solidFill>
                    <a:srgbClr val="000000"/>
                  </a:solidFill>
                  <a:prstDash val="solid"/>
                  <a:headEnd type="none" w="med" len="med"/>
                  <a:tailEnd type="none" w="med" len="med"/>
                </a:ln>
                <a:solidFill>
                  <a:srgbClr val="FFFFFF"/>
                </a:solidFill>
                <a:ea typeface="Calibri" panose="020F0502020204030204" pitchFamily="34" charset="0"/>
              </a:rPr>
              <a:t>Bạo hành gia đình</a:t>
            </a:r>
          </a:p>
        </p:txBody>
      </p:sp>
      <p:sp>
        <p:nvSpPr>
          <p:cNvPr id="58387" name="AutoShape 19"/>
          <p:cNvSpPr/>
          <p:nvPr/>
        </p:nvSpPr>
        <p:spPr>
          <a:xfrm>
            <a:off x="1752601" y="3092450"/>
            <a:ext cx="2600325" cy="3765550"/>
          </a:xfrm>
          <a:prstGeom prst="roundRect">
            <a:avLst>
              <a:gd name="adj" fmla="val 4690"/>
            </a:avLst>
          </a:prstGeom>
          <a:gradFill rotWithShape="1">
            <a:gsLst>
              <a:gs pos="0">
                <a:schemeClr val="tx1">
                  <a:alpha val="32001"/>
                </a:schemeClr>
              </a:gs>
              <a:gs pos="100000">
                <a:srgbClr val="333333"/>
              </a:gs>
            </a:gsLst>
            <a:lin ang="5400000" scaled="1"/>
            <a:tileRect/>
          </a:gradFill>
          <a:ln w="57150" cap="flat" cmpd="sng">
            <a:solidFill>
              <a:srgbClr val="88CE58"/>
            </a:solidFill>
            <a:prstDash val="solid"/>
            <a:headEnd type="none" w="med" len="med"/>
            <a:tailEnd type="none" w="med" len="med"/>
          </a:ln>
        </p:spPr>
        <p:txBody>
          <a:bodyPr wrap="none" anchor="ctr" anchorCtr="0"/>
          <a:lstStyle/>
          <a:p>
            <a:endParaRPr dirty="0">
              <a:latin typeface="Calibri" panose="020F0502020204030204" pitchFamily="34" charset="0"/>
            </a:endParaRPr>
          </a:p>
        </p:txBody>
      </p:sp>
      <p:sp>
        <p:nvSpPr>
          <p:cNvPr id="58388" name="AutoShape 20"/>
          <p:cNvSpPr/>
          <p:nvPr/>
        </p:nvSpPr>
        <p:spPr>
          <a:xfrm>
            <a:off x="1981200" y="2895601"/>
            <a:ext cx="2209800" cy="341313"/>
          </a:xfrm>
          <a:prstGeom prst="roundRect">
            <a:avLst>
              <a:gd name="adj" fmla="val 50000"/>
            </a:avLst>
          </a:prstGeom>
          <a:gradFill rotWithShape="1">
            <a:gsLst>
              <a:gs pos="0">
                <a:srgbClr val="66B828"/>
              </a:gs>
              <a:gs pos="100000">
                <a:srgbClr val="2F611D"/>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46088" name="AutoShape 21"/>
          <p:cNvSpPr/>
          <p:nvPr/>
        </p:nvSpPr>
        <p:spPr>
          <a:xfrm flipH="1">
            <a:off x="4038600" y="2971801"/>
            <a:ext cx="71438" cy="144463"/>
          </a:xfrm>
          <a:prstGeom prst="octagon">
            <a:avLst>
              <a:gd name="adj" fmla="val 29287"/>
            </a:avLst>
          </a:prstGeom>
          <a:gradFill rotWithShape="1">
            <a:gsLst>
              <a:gs pos="0">
                <a:srgbClr val="7BCF5D"/>
              </a:gs>
              <a:gs pos="100000">
                <a:srgbClr val="39602B"/>
              </a:gs>
            </a:gsLst>
            <a:path path="shape">
              <a:fillToRect l="50000" t="50000" r="50000" b="50000"/>
            </a:path>
            <a:tileRect/>
          </a:gradFill>
          <a:ln w="9525">
            <a:noFill/>
          </a:ln>
        </p:spPr>
        <p:txBody>
          <a:bodyPr wrap="none" anchor="ctr" anchorCtr="0"/>
          <a:lstStyle/>
          <a:p>
            <a:endParaRPr dirty="0">
              <a:latin typeface="Calibri" panose="020F0502020204030204" pitchFamily="34" charset="0"/>
            </a:endParaRPr>
          </a:p>
        </p:txBody>
      </p:sp>
      <p:sp>
        <p:nvSpPr>
          <p:cNvPr id="46089" name="AutoShape 22"/>
          <p:cNvSpPr/>
          <p:nvPr/>
        </p:nvSpPr>
        <p:spPr>
          <a:xfrm flipH="1">
            <a:off x="2133601" y="2971801"/>
            <a:ext cx="73025" cy="144463"/>
          </a:xfrm>
          <a:prstGeom prst="octagon">
            <a:avLst>
              <a:gd name="adj" fmla="val 29287"/>
            </a:avLst>
          </a:prstGeom>
          <a:gradFill rotWithShape="1">
            <a:gsLst>
              <a:gs pos="0">
                <a:srgbClr val="7BCF5D"/>
              </a:gs>
              <a:gs pos="100000">
                <a:srgbClr val="39602B"/>
              </a:gs>
            </a:gsLst>
            <a:path path="shape">
              <a:fillToRect l="50000" t="50000" r="50000" b="50000"/>
            </a:path>
            <a:tileRect/>
          </a:gradFill>
          <a:ln w="9525">
            <a:noFill/>
          </a:ln>
        </p:spPr>
        <p:txBody>
          <a:bodyPr wrap="none" anchor="ctr" anchorCtr="0"/>
          <a:lstStyle/>
          <a:p>
            <a:endParaRPr dirty="0">
              <a:latin typeface="Calibri" panose="020F0502020204030204" pitchFamily="34" charset="0"/>
            </a:endParaRPr>
          </a:p>
        </p:txBody>
      </p:sp>
      <p:sp>
        <p:nvSpPr>
          <p:cNvPr id="58391" name="AutoShape 23"/>
          <p:cNvSpPr/>
          <p:nvPr/>
        </p:nvSpPr>
        <p:spPr>
          <a:xfrm>
            <a:off x="4572000" y="2662238"/>
            <a:ext cx="2743200" cy="3662362"/>
          </a:xfrm>
          <a:prstGeom prst="roundRect">
            <a:avLst>
              <a:gd name="adj" fmla="val 4690"/>
            </a:avLst>
          </a:prstGeom>
          <a:gradFill rotWithShape="1">
            <a:gsLst>
              <a:gs pos="0">
                <a:schemeClr val="tx1">
                  <a:alpha val="32001"/>
                </a:schemeClr>
              </a:gs>
              <a:gs pos="100000">
                <a:srgbClr val="333333"/>
              </a:gs>
            </a:gsLst>
            <a:lin ang="5400000" scaled="1"/>
            <a:tileRect/>
          </a:gradFill>
          <a:ln w="57150" cap="flat" cmpd="sng">
            <a:solidFill>
              <a:srgbClr val="D79133"/>
            </a:solidFill>
            <a:prstDash val="solid"/>
            <a:headEnd type="none" w="med" len="med"/>
            <a:tailEnd type="none" w="med" len="med"/>
          </a:ln>
        </p:spPr>
        <p:txBody>
          <a:bodyPr wrap="none" anchor="ctr" anchorCtr="0"/>
          <a:lstStyle/>
          <a:p>
            <a:endParaRPr dirty="0">
              <a:latin typeface="Calibri" panose="020F0502020204030204" pitchFamily="34" charset="0"/>
            </a:endParaRPr>
          </a:p>
        </p:txBody>
      </p:sp>
      <p:sp>
        <p:nvSpPr>
          <p:cNvPr id="58392" name="AutoShape 24"/>
          <p:cNvSpPr/>
          <p:nvPr/>
        </p:nvSpPr>
        <p:spPr>
          <a:xfrm>
            <a:off x="4876800" y="2438400"/>
            <a:ext cx="2057400" cy="368300"/>
          </a:xfrm>
          <a:prstGeom prst="roundRect">
            <a:avLst>
              <a:gd name="adj" fmla="val 50000"/>
            </a:avLst>
          </a:prstGeom>
          <a:gradFill rotWithShape="1">
            <a:gsLst>
              <a:gs pos="0">
                <a:srgbClr val="D79133"/>
              </a:gs>
              <a:gs pos="100000">
                <a:srgbClr val="634318"/>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46092" name="AutoShape 25"/>
          <p:cNvSpPr/>
          <p:nvPr/>
        </p:nvSpPr>
        <p:spPr>
          <a:xfrm flipH="1">
            <a:off x="6781801" y="2514601"/>
            <a:ext cx="85725" cy="144463"/>
          </a:xfrm>
          <a:prstGeom prst="octagon">
            <a:avLst>
              <a:gd name="adj" fmla="val 29287"/>
            </a:avLst>
          </a:prstGeom>
          <a:solidFill>
            <a:srgbClr val="F1D08F"/>
          </a:solidFill>
          <a:ln w="9525">
            <a:noFill/>
          </a:ln>
        </p:spPr>
        <p:txBody>
          <a:bodyPr wrap="none" anchor="ctr" anchorCtr="0"/>
          <a:lstStyle/>
          <a:p>
            <a:endParaRPr dirty="0">
              <a:latin typeface="Calibri" panose="020F0502020204030204" pitchFamily="34" charset="0"/>
            </a:endParaRPr>
          </a:p>
        </p:txBody>
      </p:sp>
      <p:sp>
        <p:nvSpPr>
          <p:cNvPr id="46093" name="AutoShape 26"/>
          <p:cNvSpPr/>
          <p:nvPr/>
        </p:nvSpPr>
        <p:spPr>
          <a:xfrm flipH="1">
            <a:off x="5029200" y="2514601"/>
            <a:ext cx="71438" cy="144463"/>
          </a:xfrm>
          <a:prstGeom prst="octagon">
            <a:avLst>
              <a:gd name="adj" fmla="val 29287"/>
            </a:avLst>
          </a:prstGeom>
          <a:solidFill>
            <a:srgbClr val="F1D08F"/>
          </a:solidFill>
          <a:ln w="9525">
            <a:noFill/>
          </a:ln>
        </p:spPr>
        <p:txBody>
          <a:bodyPr wrap="none" anchor="ctr" anchorCtr="0"/>
          <a:lstStyle/>
          <a:p>
            <a:endParaRPr dirty="0">
              <a:latin typeface="Calibri" panose="020F0502020204030204" pitchFamily="34" charset="0"/>
            </a:endParaRPr>
          </a:p>
        </p:txBody>
      </p:sp>
      <p:sp>
        <p:nvSpPr>
          <p:cNvPr id="58395" name="AutoShape 27"/>
          <p:cNvSpPr>
            <a:spLocks noChangeArrowheads="1"/>
          </p:cNvSpPr>
          <p:nvPr/>
        </p:nvSpPr>
        <p:spPr bwMode="auto">
          <a:xfrm>
            <a:off x="7458076" y="2160589"/>
            <a:ext cx="2828925" cy="3783013"/>
          </a:xfrm>
          <a:prstGeom prst="roundRect">
            <a:avLst>
              <a:gd name="adj" fmla="val 4690"/>
            </a:avLst>
          </a:prstGeom>
          <a:gradFill rotWithShape="1">
            <a:gsLst>
              <a:gs pos="0">
                <a:schemeClr val="tx1">
                  <a:alpha val="32001"/>
                </a:schemeClr>
              </a:gs>
              <a:gs pos="50000">
                <a:srgbClr val="333333"/>
              </a:gs>
              <a:gs pos="100000">
                <a:schemeClr val="tx1">
                  <a:alpha val="32001"/>
                </a:schemeClr>
              </a:gs>
            </a:gsLst>
            <a:lin ang="5400000" scaled="1"/>
          </a:gradFill>
          <a:ln w="57150">
            <a:solidFill>
              <a:srgbClr val="4B71DD"/>
            </a:solidFill>
            <a:round/>
          </a:ln>
          <a:effectLst/>
        </p:spPr>
        <p:txBody>
          <a:bodyPr wrap="none" anchor="ctr"/>
          <a:lstStyle/>
          <a:p>
            <a:pPr>
              <a:defRPr/>
            </a:pPr>
            <a:endParaRPr lang="en-US"/>
          </a:p>
        </p:txBody>
      </p:sp>
      <p:sp>
        <p:nvSpPr>
          <p:cNvPr id="58396" name="AutoShape 28"/>
          <p:cNvSpPr/>
          <p:nvPr/>
        </p:nvSpPr>
        <p:spPr>
          <a:xfrm>
            <a:off x="7902576" y="1981200"/>
            <a:ext cx="1927225" cy="323850"/>
          </a:xfrm>
          <a:prstGeom prst="roundRect">
            <a:avLst>
              <a:gd name="adj" fmla="val 50000"/>
            </a:avLst>
          </a:prstGeom>
          <a:gradFill rotWithShape="1">
            <a:gsLst>
              <a:gs pos="0">
                <a:srgbClr val="6D8CE5"/>
              </a:gs>
              <a:gs pos="100000">
                <a:srgbClr val="32416A"/>
              </a:gs>
            </a:gsLst>
            <a:lin ang="5400000" scaled="1"/>
            <a:tileRect/>
          </a:gradFill>
          <a:ln w="9525">
            <a:noFill/>
          </a:ln>
        </p:spPr>
        <p:txBody>
          <a:bodyPr wrap="none" anchor="ctr" anchorCtr="0"/>
          <a:lstStyle/>
          <a:p>
            <a:endParaRPr dirty="0">
              <a:latin typeface="Calibri" panose="020F0502020204030204" pitchFamily="34" charset="0"/>
            </a:endParaRPr>
          </a:p>
        </p:txBody>
      </p:sp>
      <p:sp>
        <p:nvSpPr>
          <p:cNvPr id="46096" name="AutoShape 29"/>
          <p:cNvSpPr/>
          <p:nvPr/>
        </p:nvSpPr>
        <p:spPr>
          <a:xfrm flipH="1">
            <a:off x="9682164" y="2089151"/>
            <a:ext cx="71437" cy="142875"/>
          </a:xfrm>
          <a:prstGeom prst="octagon">
            <a:avLst>
              <a:gd name="adj" fmla="val 29287"/>
            </a:avLst>
          </a:prstGeom>
          <a:solidFill>
            <a:srgbClr val="6FC5E3"/>
          </a:solidFill>
          <a:ln w="9525">
            <a:noFill/>
          </a:ln>
        </p:spPr>
        <p:txBody>
          <a:bodyPr wrap="none" anchor="ctr" anchorCtr="0"/>
          <a:lstStyle/>
          <a:p>
            <a:endParaRPr dirty="0">
              <a:latin typeface="Calibri" panose="020F0502020204030204" pitchFamily="34" charset="0"/>
            </a:endParaRPr>
          </a:p>
        </p:txBody>
      </p:sp>
      <p:sp>
        <p:nvSpPr>
          <p:cNvPr id="46097" name="AutoShape 30"/>
          <p:cNvSpPr/>
          <p:nvPr/>
        </p:nvSpPr>
        <p:spPr>
          <a:xfrm flipH="1">
            <a:off x="8005764" y="2089151"/>
            <a:ext cx="71437" cy="142875"/>
          </a:xfrm>
          <a:prstGeom prst="octagon">
            <a:avLst>
              <a:gd name="adj" fmla="val 29287"/>
            </a:avLst>
          </a:prstGeom>
          <a:solidFill>
            <a:srgbClr val="6FC5E3"/>
          </a:solidFill>
          <a:ln w="9525">
            <a:noFill/>
          </a:ln>
        </p:spPr>
        <p:txBody>
          <a:bodyPr wrap="none" anchor="ctr" anchorCtr="0"/>
          <a:lstStyle/>
          <a:p>
            <a:endParaRPr dirty="0">
              <a:latin typeface="Calibri" panose="020F0502020204030204" pitchFamily="34" charset="0"/>
            </a:endParaRPr>
          </a:p>
        </p:txBody>
      </p:sp>
      <p:sp>
        <p:nvSpPr>
          <p:cNvPr id="58399" name="Freeform 31"/>
          <p:cNvSpPr/>
          <p:nvPr/>
        </p:nvSpPr>
        <p:spPr>
          <a:xfrm>
            <a:off x="4016375" y="1730375"/>
            <a:ext cx="1466850" cy="1157288"/>
          </a:xfrm>
          <a:custGeom>
            <a:avLst/>
            <a:gdLst/>
            <a:ahLst/>
            <a:cxnLst>
              <a:cxn ang="0">
                <a:pos x="0" y="1157288"/>
              </a:cxn>
              <a:cxn ang="0">
                <a:pos x="2987" y="1151307"/>
              </a:cxn>
              <a:cxn ang="0">
                <a:pos x="11950" y="1127384"/>
              </a:cxn>
              <a:cxn ang="0">
                <a:pos x="23900" y="1091499"/>
              </a:cxn>
              <a:cxn ang="0">
                <a:pos x="47800" y="1043652"/>
              </a:cxn>
              <a:cxn ang="0">
                <a:pos x="74687" y="986835"/>
              </a:cxn>
              <a:cxn ang="0">
                <a:pos x="113524" y="924036"/>
              </a:cxn>
              <a:cxn ang="0">
                <a:pos x="158336" y="858247"/>
              </a:cxn>
              <a:cxn ang="0">
                <a:pos x="212111" y="789468"/>
              </a:cxn>
              <a:cxn ang="0">
                <a:pos x="277835" y="720688"/>
              </a:cxn>
              <a:cxn ang="0">
                <a:pos x="352522" y="654899"/>
              </a:cxn>
              <a:cxn ang="0">
                <a:pos x="439159" y="595091"/>
              </a:cxn>
              <a:cxn ang="0">
                <a:pos x="537745" y="538273"/>
              </a:cxn>
              <a:cxn ang="0">
                <a:pos x="636332" y="496408"/>
              </a:cxn>
              <a:cxn ang="0">
                <a:pos x="728944" y="469494"/>
              </a:cxn>
              <a:cxn ang="0">
                <a:pos x="812593" y="454542"/>
              </a:cxn>
              <a:cxn ang="0">
                <a:pos x="887280" y="448561"/>
              </a:cxn>
              <a:cxn ang="0">
                <a:pos x="953004" y="448561"/>
              </a:cxn>
              <a:cxn ang="0">
                <a:pos x="1012754" y="454542"/>
              </a:cxn>
              <a:cxn ang="0">
                <a:pos x="1060553" y="466504"/>
              </a:cxn>
              <a:cxn ang="0">
                <a:pos x="1099391" y="478465"/>
              </a:cxn>
              <a:cxn ang="0">
                <a:pos x="1126278" y="487437"/>
              </a:cxn>
              <a:cxn ang="0">
                <a:pos x="1144203" y="496408"/>
              </a:cxn>
              <a:cxn ang="0">
                <a:pos x="1150178" y="499398"/>
              </a:cxn>
              <a:cxn ang="0">
                <a:pos x="1015741" y="711717"/>
              </a:cxn>
              <a:cxn ang="0">
                <a:pos x="1466850" y="553226"/>
              </a:cxn>
              <a:cxn ang="0">
                <a:pos x="1362288" y="0"/>
              </a:cxn>
              <a:cxn ang="0">
                <a:pos x="1275652" y="224281"/>
              </a:cxn>
              <a:cxn ang="0">
                <a:pos x="1269677" y="221290"/>
              </a:cxn>
              <a:cxn ang="0">
                <a:pos x="1251752" y="212319"/>
              </a:cxn>
              <a:cxn ang="0">
                <a:pos x="1227852" y="200357"/>
              </a:cxn>
              <a:cxn ang="0">
                <a:pos x="1192002" y="188396"/>
              </a:cxn>
              <a:cxn ang="0">
                <a:pos x="1147190" y="179424"/>
              </a:cxn>
              <a:cxn ang="0">
                <a:pos x="1093416" y="170453"/>
              </a:cxn>
              <a:cxn ang="0">
                <a:pos x="1033666" y="164472"/>
              </a:cxn>
              <a:cxn ang="0">
                <a:pos x="964954" y="164472"/>
              </a:cxn>
              <a:cxn ang="0">
                <a:pos x="890267" y="173444"/>
              </a:cxn>
              <a:cxn ang="0">
                <a:pos x="806618" y="188396"/>
              </a:cxn>
              <a:cxn ang="0">
                <a:pos x="719981" y="218300"/>
              </a:cxn>
              <a:cxn ang="0">
                <a:pos x="630357" y="257175"/>
              </a:cxn>
              <a:cxn ang="0">
                <a:pos x="531770" y="313993"/>
              </a:cxn>
              <a:cxn ang="0">
                <a:pos x="433184" y="385763"/>
              </a:cxn>
              <a:cxn ang="0">
                <a:pos x="343560" y="463513"/>
              </a:cxn>
              <a:cxn ang="0">
                <a:pos x="265885" y="544254"/>
              </a:cxn>
              <a:cxn ang="0">
                <a:pos x="203148" y="630976"/>
              </a:cxn>
              <a:cxn ang="0">
                <a:pos x="149374" y="717698"/>
              </a:cxn>
              <a:cxn ang="0">
                <a:pos x="107549" y="801429"/>
              </a:cxn>
              <a:cxn ang="0">
                <a:pos x="71699" y="882170"/>
              </a:cxn>
              <a:cxn ang="0">
                <a:pos x="44812" y="956931"/>
              </a:cxn>
              <a:cxn ang="0">
                <a:pos x="26887" y="1022720"/>
              </a:cxn>
              <a:cxn ang="0">
                <a:pos x="11950" y="1079537"/>
              </a:cxn>
              <a:cxn ang="0">
                <a:pos x="5975" y="1121403"/>
              </a:cxn>
              <a:cxn ang="0">
                <a:pos x="0" y="1148317"/>
              </a:cxn>
              <a:cxn ang="0">
                <a:pos x="0" y="1157288"/>
              </a:cxn>
            </a:cxnLst>
            <a:rect l="0" t="0" r="0" b="0"/>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50000"/>
                </a:srgbClr>
              </a:gs>
              <a:gs pos="100000">
                <a:srgbClr val="88CE58">
                  <a:alpha val="100000"/>
                </a:srgbClr>
              </a:gs>
            </a:gsLst>
            <a:lin ang="0" scaled="1"/>
            <a:tileRect/>
          </a:gradFill>
          <a:ln w="12700">
            <a:noFill/>
          </a:ln>
        </p:spPr>
        <p:txBody>
          <a:bodyPr/>
          <a:lstStyle/>
          <a:p>
            <a:endParaRPr lang="en-US"/>
          </a:p>
        </p:txBody>
      </p:sp>
      <p:sp>
        <p:nvSpPr>
          <p:cNvPr id="58400" name="Freeform 32"/>
          <p:cNvSpPr/>
          <p:nvPr/>
        </p:nvSpPr>
        <p:spPr>
          <a:xfrm>
            <a:off x="6597650" y="1358900"/>
            <a:ext cx="1466850" cy="1155700"/>
          </a:xfrm>
          <a:custGeom>
            <a:avLst/>
            <a:gdLst/>
            <a:ahLst/>
            <a:cxnLst>
              <a:cxn ang="0">
                <a:pos x="0" y="1155700"/>
              </a:cxn>
              <a:cxn ang="0">
                <a:pos x="2987" y="1149727"/>
              </a:cxn>
              <a:cxn ang="0">
                <a:pos x="11950" y="1125837"/>
              </a:cxn>
              <a:cxn ang="0">
                <a:pos x="23900" y="1090001"/>
              </a:cxn>
              <a:cxn ang="0">
                <a:pos x="47800" y="1042220"/>
              </a:cxn>
              <a:cxn ang="0">
                <a:pos x="74687" y="985481"/>
              </a:cxn>
              <a:cxn ang="0">
                <a:pos x="113524" y="922768"/>
              </a:cxn>
              <a:cxn ang="0">
                <a:pos x="158336" y="857070"/>
              </a:cxn>
              <a:cxn ang="0">
                <a:pos x="212111" y="788384"/>
              </a:cxn>
              <a:cxn ang="0">
                <a:pos x="277835" y="719699"/>
              </a:cxn>
              <a:cxn ang="0">
                <a:pos x="352522" y="654001"/>
              </a:cxn>
              <a:cxn ang="0">
                <a:pos x="439159" y="594275"/>
              </a:cxn>
              <a:cxn ang="0">
                <a:pos x="537745" y="537535"/>
              </a:cxn>
              <a:cxn ang="0">
                <a:pos x="636332" y="495727"/>
              </a:cxn>
              <a:cxn ang="0">
                <a:pos x="728944" y="468850"/>
              </a:cxn>
              <a:cxn ang="0">
                <a:pos x="812593" y="453918"/>
              </a:cxn>
              <a:cxn ang="0">
                <a:pos x="887280" y="447946"/>
              </a:cxn>
              <a:cxn ang="0">
                <a:pos x="953004" y="447946"/>
              </a:cxn>
              <a:cxn ang="0">
                <a:pos x="1012754" y="453918"/>
              </a:cxn>
              <a:cxn ang="0">
                <a:pos x="1060553" y="465864"/>
              </a:cxn>
              <a:cxn ang="0">
                <a:pos x="1099391" y="477809"/>
              </a:cxn>
              <a:cxn ang="0">
                <a:pos x="1126278" y="486768"/>
              </a:cxn>
              <a:cxn ang="0">
                <a:pos x="1144203" y="495727"/>
              </a:cxn>
              <a:cxn ang="0">
                <a:pos x="1150178" y="498713"/>
              </a:cxn>
              <a:cxn ang="0">
                <a:pos x="1015741" y="710741"/>
              </a:cxn>
              <a:cxn ang="0">
                <a:pos x="1466850" y="552466"/>
              </a:cxn>
              <a:cxn ang="0">
                <a:pos x="1362288" y="0"/>
              </a:cxn>
              <a:cxn ang="0">
                <a:pos x="1275652" y="223973"/>
              </a:cxn>
              <a:cxn ang="0">
                <a:pos x="1269677" y="220987"/>
              </a:cxn>
              <a:cxn ang="0">
                <a:pos x="1251752" y="212028"/>
              </a:cxn>
              <a:cxn ang="0">
                <a:pos x="1227852" y="200082"/>
              </a:cxn>
              <a:cxn ang="0">
                <a:pos x="1192002" y="188137"/>
              </a:cxn>
              <a:cxn ang="0">
                <a:pos x="1147190" y="179178"/>
              </a:cxn>
              <a:cxn ang="0">
                <a:pos x="1093416" y="170219"/>
              </a:cxn>
              <a:cxn ang="0">
                <a:pos x="1033666" y="164247"/>
              </a:cxn>
              <a:cxn ang="0">
                <a:pos x="964954" y="164247"/>
              </a:cxn>
              <a:cxn ang="0">
                <a:pos x="890267" y="173206"/>
              </a:cxn>
              <a:cxn ang="0">
                <a:pos x="806618" y="188137"/>
              </a:cxn>
              <a:cxn ang="0">
                <a:pos x="719981" y="218000"/>
              </a:cxn>
              <a:cxn ang="0">
                <a:pos x="630357" y="256822"/>
              </a:cxn>
              <a:cxn ang="0">
                <a:pos x="531770" y="313562"/>
              </a:cxn>
              <a:cxn ang="0">
                <a:pos x="433184" y="385233"/>
              </a:cxn>
              <a:cxn ang="0">
                <a:pos x="343560" y="462877"/>
              </a:cxn>
              <a:cxn ang="0">
                <a:pos x="265885" y="543507"/>
              </a:cxn>
              <a:cxn ang="0">
                <a:pos x="203148" y="630110"/>
              </a:cxn>
              <a:cxn ang="0">
                <a:pos x="149374" y="716713"/>
              </a:cxn>
              <a:cxn ang="0">
                <a:pos x="107549" y="800330"/>
              </a:cxn>
              <a:cxn ang="0">
                <a:pos x="71699" y="880960"/>
              </a:cxn>
              <a:cxn ang="0">
                <a:pos x="44812" y="955618"/>
              </a:cxn>
              <a:cxn ang="0">
                <a:pos x="26887" y="1021316"/>
              </a:cxn>
              <a:cxn ang="0">
                <a:pos x="11950" y="1078056"/>
              </a:cxn>
              <a:cxn ang="0">
                <a:pos x="5975" y="1119864"/>
              </a:cxn>
              <a:cxn ang="0">
                <a:pos x="0" y="1146741"/>
              </a:cxn>
              <a:cxn ang="0">
                <a:pos x="0" y="1155700"/>
              </a:cxn>
            </a:cxnLst>
            <a:rect l="0" t="0" r="0" b="0"/>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50000"/>
                </a:srgbClr>
              </a:gs>
              <a:gs pos="100000">
                <a:srgbClr val="AD83EB">
                  <a:alpha val="100000"/>
                </a:srgbClr>
              </a:gs>
            </a:gsLst>
            <a:lin ang="0" scaled="1"/>
            <a:tileRect/>
          </a:gradFill>
          <a:ln w="12700">
            <a:noFill/>
          </a:ln>
        </p:spPr>
        <p:txBody>
          <a:bodyPr/>
          <a:lstStyle/>
          <a:p>
            <a:endParaRPr lang="en-US"/>
          </a:p>
        </p:txBody>
      </p:sp>
      <p:sp>
        <p:nvSpPr>
          <p:cNvPr id="58401" name="Text Box 33"/>
          <p:cNvSpPr txBox="1"/>
          <p:nvPr/>
        </p:nvSpPr>
        <p:spPr>
          <a:xfrm>
            <a:off x="2133600" y="2895601"/>
            <a:ext cx="1981200" cy="366713"/>
          </a:xfrm>
          <a:prstGeom prst="rect">
            <a:avLst/>
          </a:prstGeom>
          <a:noFill/>
          <a:ln w="9525">
            <a:noFill/>
          </a:ln>
        </p:spPr>
        <p:txBody>
          <a:bodyPr>
            <a:spAutoFit/>
          </a:bodyPr>
          <a:lstStyle/>
          <a:p>
            <a:pPr algn="ctr"/>
            <a:r>
              <a:rPr lang="en-US" altLang="en-US" b="1" dirty="0">
                <a:solidFill>
                  <a:srgbClr val="A50021"/>
                </a:solidFill>
                <a:latin typeface="Calibri" panose="020F0502020204030204" pitchFamily="34" charset="0"/>
              </a:rPr>
              <a:t>Đối với nạn nhân</a:t>
            </a:r>
          </a:p>
        </p:txBody>
      </p:sp>
      <p:sp>
        <p:nvSpPr>
          <p:cNvPr id="58402" name="Text Box 34"/>
          <p:cNvSpPr txBox="1"/>
          <p:nvPr/>
        </p:nvSpPr>
        <p:spPr>
          <a:xfrm>
            <a:off x="5086727" y="2376488"/>
            <a:ext cx="1694695" cy="369332"/>
          </a:xfrm>
          <a:prstGeom prst="rect">
            <a:avLst/>
          </a:prstGeom>
          <a:noFill/>
          <a:ln w="9525">
            <a:noFill/>
          </a:ln>
        </p:spPr>
        <p:txBody>
          <a:bodyPr wrap="none">
            <a:spAutoFit/>
          </a:bodyPr>
          <a:lstStyle/>
          <a:p>
            <a:pPr algn="ctr"/>
            <a:r>
              <a:rPr lang="en-US" altLang="en-US" b="1" dirty="0">
                <a:solidFill>
                  <a:srgbClr val="A50021"/>
                </a:solidFill>
                <a:latin typeface="Calibri" panose="020F0502020204030204" pitchFamily="34" charset="0"/>
              </a:rPr>
              <a:t>Đối với gia đình</a:t>
            </a:r>
          </a:p>
        </p:txBody>
      </p:sp>
      <p:sp>
        <p:nvSpPr>
          <p:cNvPr id="58403" name="Text Box 35"/>
          <p:cNvSpPr txBox="1"/>
          <p:nvPr/>
        </p:nvSpPr>
        <p:spPr>
          <a:xfrm>
            <a:off x="8084056" y="1949451"/>
            <a:ext cx="1503938" cy="369332"/>
          </a:xfrm>
          <a:prstGeom prst="rect">
            <a:avLst/>
          </a:prstGeom>
          <a:noFill/>
          <a:ln w="9525">
            <a:noFill/>
          </a:ln>
        </p:spPr>
        <p:txBody>
          <a:bodyPr wrap="none">
            <a:spAutoFit/>
          </a:bodyPr>
          <a:lstStyle/>
          <a:p>
            <a:pPr algn="ctr"/>
            <a:r>
              <a:rPr lang="en-US" altLang="en-US" b="1" dirty="0">
                <a:solidFill>
                  <a:srgbClr val="A50021"/>
                </a:solidFill>
                <a:latin typeface="Calibri" panose="020F0502020204030204" pitchFamily="34" charset="0"/>
              </a:rPr>
              <a:t>Đối với xã hội</a:t>
            </a:r>
          </a:p>
        </p:txBody>
      </p:sp>
      <p:sp>
        <p:nvSpPr>
          <p:cNvPr id="58404" name="Text Box 36"/>
          <p:cNvSpPr txBox="1"/>
          <p:nvPr/>
        </p:nvSpPr>
        <p:spPr>
          <a:xfrm>
            <a:off x="1905000" y="3124201"/>
            <a:ext cx="2514600" cy="3749675"/>
          </a:xfrm>
          <a:prstGeom prst="rect">
            <a:avLst/>
          </a:prstGeom>
          <a:noFill/>
          <a:ln w="9525">
            <a:noFill/>
          </a:ln>
        </p:spPr>
        <p:txBody>
          <a:bodyPr>
            <a:spAutoFit/>
          </a:bodyPr>
          <a:lstStyle/>
          <a:p>
            <a:r>
              <a:rPr lang="en-US" altLang="en-US" sz="2000" dirty="0">
                <a:solidFill>
                  <a:schemeClr val="bg1"/>
                </a:solidFill>
                <a:latin typeface="Times New Roman" panose="02020603050405020304" pitchFamily="18" charset="0"/>
              </a:rPr>
              <a:t>Họ bị xâm phạm nghiêm trọng các quyền về con người, bị xúc phạm đến danh dự, nhân phẩm và xâm hại về thân thể. Họ bị ảnh hưởng đến sức khỏe, gây đau đớn, thương tích dẫn đến suy giảm khả năng lao động và có thể dẫn tới cái chết.</a:t>
            </a:r>
          </a:p>
        </p:txBody>
      </p:sp>
      <p:sp>
        <p:nvSpPr>
          <p:cNvPr id="58405" name="Text Box 37"/>
          <p:cNvSpPr txBox="1"/>
          <p:nvPr/>
        </p:nvSpPr>
        <p:spPr>
          <a:xfrm>
            <a:off x="4572000" y="2895601"/>
            <a:ext cx="2743200" cy="3477875"/>
          </a:xfrm>
          <a:prstGeom prst="rect">
            <a:avLst/>
          </a:prstGeom>
          <a:noFill/>
          <a:ln w="9525">
            <a:noFill/>
          </a:ln>
        </p:spPr>
        <p:txBody>
          <a:bodyPr>
            <a:spAutoFit/>
          </a:bodyPr>
          <a:lstStyle/>
          <a:p>
            <a:r>
              <a:rPr lang="en-US" altLang="en-US" sz="2200" dirty="0">
                <a:solidFill>
                  <a:schemeClr val="bg1"/>
                </a:solidFill>
                <a:latin typeface="Times New Roman" panose="02020603050405020304" pitchFamily="18" charset="0"/>
              </a:rPr>
              <a:t>Bạo lực gia đình sẽ làm tan vỡ hạnh phúc gia đình, mất ổn định, ảnh hưởng nghiêm trọng tới các thành viên khác trong gia đình, đặc biệt là trẻ em. Thệt hại về kinh tế. Ảnh hưởng đến danh dự, uy tín. </a:t>
            </a:r>
          </a:p>
        </p:txBody>
      </p:sp>
      <p:sp>
        <p:nvSpPr>
          <p:cNvPr id="58406" name="Text Box 38"/>
          <p:cNvSpPr txBox="1"/>
          <p:nvPr/>
        </p:nvSpPr>
        <p:spPr>
          <a:xfrm>
            <a:off x="7543800" y="2362200"/>
            <a:ext cx="2667000" cy="3416300"/>
          </a:xfrm>
          <a:prstGeom prst="rect">
            <a:avLst/>
          </a:prstGeom>
          <a:noFill/>
          <a:ln w="9525">
            <a:noFill/>
          </a:ln>
        </p:spPr>
        <p:txBody>
          <a:bodyPr>
            <a:spAutoFit/>
          </a:bodyPr>
          <a:lstStyle/>
          <a:p>
            <a:r>
              <a:rPr lang="en-US" altLang="en-US" sz="2400" dirty="0">
                <a:solidFill>
                  <a:schemeClr val="bg1"/>
                </a:solidFill>
                <a:latin typeface="Times New Roman" panose="02020603050405020304" pitchFamily="18" charset="0"/>
              </a:rPr>
              <a:t>Làm giảm sự đóng góp của nạn nhân cho xã hội. Là mầm mống phát sinh tội phạm.</a:t>
            </a:r>
          </a:p>
          <a:p>
            <a:r>
              <a:rPr lang="en-US" altLang="en-US" sz="2400" dirty="0">
                <a:solidFill>
                  <a:schemeClr val="bg1"/>
                </a:solidFill>
                <a:latin typeface="Times New Roman" panose="02020603050405020304" pitchFamily="18" charset="0"/>
              </a:rPr>
              <a:t>Làm tăng áp lực lên hệ thống y tế và làm mất ổn định, trật tự trong xã hội.</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6084"/>
                                        </p:tgtEl>
                                      </p:cBhvr>
                                    </p:animEffect>
                                    <p:animScale>
                                      <p:cBhvr>
                                        <p:cTn id="7" dur="250" autoRev="1" fill="hold"/>
                                        <p:tgtEl>
                                          <p:spTgt spid="4608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8387"/>
                                        </p:tgtEl>
                                        <p:attrNameLst>
                                          <p:attrName>style.visibility</p:attrName>
                                        </p:attrNameLst>
                                      </p:cBhvr>
                                      <p:to>
                                        <p:strVal val="visible"/>
                                      </p:to>
                                    </p:set>
                                    <p:animEffect transition="in" filter="fade">
                                      <p:cBhvr>
                                        <p:cTn id="12" dur="1000"/>
                                        <p:tgtEl>
                                          <p:spTgt spid="58387"/>
                                        </p:tgtEl>
                                      </p:cBhvr>
                                    </p:animEffect>
                                    <p:anim calcmode="lin" valueType="num">
                                      <p:cBhvr>
                                        <p:cTn id="13" dur="1000" fill="hold"/>
                                        <p:tgtEl>
                                          <p:spTgt spid="58387"/>
                                        </p:tgtEl>
                                        <p:attrNameLst>
                                          <p:attrName>ppt_x</p:attrName>
                                        </p:attrNameLst>
                                      </p:cBhvr>
                                      <p:tavLst>
                                        <p:tav tm="0">
                                          <p:val>
                                            <p:strVal val="#ppt_x"/>
                                          </p:val>
                                        </p:tav>
                                        <p:tav tm="100000">
                                          <p:val>
                                            <p:strVal val="#ppt_x"/>
                                          </p:val>
                                        </p:tav>
                                      </p:tavLst>
                                    </p:anim>
                                    <p:anim calcmode="lin" valueType="num">
                                      <p:cBhvr>
                                        <p:cTn id="14" dur="1000" fill="hold"/>
                                        <p:tgtEl>
                                          <p:spTgt spid="583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401"/>
                                        </p:tgtEl>
                                        <p:attrNameLst>
                                          <p:attrName>style.visibility</p:attrName>
                                        </p:attrNameLst>
                                      </p:cBhvr>
                                      <p:to>
                                        <p:strVal val="visible"/>
                                      </p:to>
                                    </p:set>
                                    <p:animEffect transition="in" filter="fade">
                                      <p:cBhvr>
                                        <p:cTn id="17" dur="1000"/>
                                        <p:tgtEl>
                                          <p:spTgt spid="58401"/>
                                        </p:tgtEl>
                                      </p:cBhvr>
                                    </p:animEffect>
                                    <p:anim calcmode="lin" valueType="num">
                                      <p:cBhvr>
                                        <p:cTn id="18" dur="1000" fill="hold"/>
                                        <p:tgtEl>
                                          <p:spTgt spid="58401"/>
                                        </p:tgtEl>
                                        <p:attrNameLst>
                                          <p:attrName>ppt_x</p:attrName>
                                        </p:attrNameLst>
                                      </p:cBhvr>
                                      <p:tavLst>
                                        <p:tav tm="0">
                                          <p:val>
                                            <p:strVal val="#ppt_x"/>
                                          </p:val>
                                        </p:tav>
                                        <p:tav tm="100000">
                                          <p:val>
                                            <p:strVal val="#ppt_x"/>
                                          </p:val>
                                        </p:tav>
                                      </p:tavLst>
                                    </p:anim>
                                    <p:anim calcmode="lin" valueType="num">
                                      <p:cBhvr>
                                        <p:cTn id="19" dur="1000" fill="hold"/>
                                        <p:tgtEl>
                                          <p:spTgt spid="5840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388"/>
                                        </p:tgtEl>
                                        <p:attrNameLst>
                                          <p:attrName>style.visibility</p:attrName>
                                        </p:attrNameLst>
                                      </p:cBhvr>
                                      <p:to>
                                        <p:strVal val="visible"/>
                                      </p:to>
                                    </p:set>
                                    <p:animEffect transition="in" filter="fade">
                                      <p:cBhvr>
                                        <p:cTn id="22" dur="1000"/>
                                        <p:tgtEl>
                                          <p:spTgt spid="58388"/>
                                        </p:tgtEl>
                                      </p:cBhvr>
                                    </p:animEffect>
                                    <p:anim calcmode="lin" valueType="num">
                                      <p:cBhvr>
                                        <p:cTn id="23" dur="1000" fill="hold"/>
                                        <p:tgtEl>
                                          <p:spTgt spid="58388"/>
                                        </p:tgtEl>
                                        <p:attrNameLst>
                                          <p:attrName>ppt_x</p:attrName>
                                        </p:attrNameLst>
                                      </p:cBhvr>
                                      <p:tavLst>
                                        <p:tav tm="0">
                                          <p:val>
                                            <p:strVal val="#ppt_x"/>
                                          </p:val>
                                        </p:tav>
                                        <p:tav tm="100000">
                                          <p:val>
                                            <p:strVal val="#ppt_x"/>
                                          </p:val>
                                        </p:tav>
                                      </p:tavLst>
                                    </p:anim>
                                    <p:anim calcmode="lin" valueType="num">
                                      <p:cBhvr>
                                        <p:cTn id="24" dur="1000" fill="hold"/>
                                        <p:tgtEl>
                                          <p:spTgt spid="5838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404">
                                            <p:txEl>
                                              <p:pRg st="0" end="0"/>
                                            </p:txEl>
                                          </p:spTgt>
                                        </p:tgtEl>
                                        <p:attrNameLst>
                                          <p:attrName>style.visibility</p:attrName>
                                        </p:attrNameLst>
                                      </p:cBhvr>
                                      <p:to>
                                        <p:strVal val="visible"/>
                                      </p:to>
                                    </p:set>
                                    <p:animEffect transition="in" filter="fade">
                                      <p:cBhvr>
                                        <p:cTn id="29" dur="2000"/>
                                        <p:tgtEl>
                                          <p:spTgt spid="5840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58399"/>
                                        </p:tgtEl>
                                        <p:attrNameLst>
                                          <p:attrName>style.visibility</p:attrName>
                                        </p:attrNameLst>
                                      </p:cBhvr>
                                      <p:to>
                                        <p:strVal val="visible"/>
                                      </p:to>
                                    </p:set>
                                    <p:anim to="" calcmode="lin" valueType="num">
                                      <p:cBhvr>
                                        <p:cTn id="34" dur="1" fill="hold"/>
                                        <p:tgtEl>
                                          <p:spTgt spid="58399"/>
                                        </p:tgtEl>
                                        <p:attrNameLst>
                                          <p:attrName>style.visibility</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58402"/>
                                        </p:tgtEl>
                                        <p:attrNameLst>
                                          <p:attrName>style.visibility</p:attrName>
                                        </p:attrNameLst>
                                      </p:cBhvr>
                                      <p:to>
                                        <p:strVal val="visible"/>
                                      </p:to>
                                    </p:set>
                                    <p:anim to="" calcmode="lin" valueType="num">
                                      <p:cBhvr>
                                        <p:cTn id="37" dur="1" fill="hold"/>
                                        <p:tgtEl>
                                          <p:spTgt spid="58402"/>
                                        </p:tgtEl>
                                        <p:attrNameLst>
                                          <p:attrName>style.visibility</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58392"/>
                                        </p:tgtEl>
                                        <p:attrNameLst>
                                          <p:attrName>style.visibility</p:attrName>
                                        </p:attrNameLst>
                                      </p:cBhvr>
                                      <p:to>
                                        <p:strVal val="visible"/>
                                      </p:to>
                                    </p:set>
                                    <p:anim to="" calcmode="lin" valueType="num">
                                      <p:cBhvr>
                                        <p:cTn id="40" dur="1" fill="hold"/>
                                        <p:tgtEl>
                                          <p:spTgt spid="58392"/>
                                        </p:tgtEl>
                                        <p:attrNameLst>
                                          <p:attrName>style.visibility</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58391"/>
                                        </p:tgtEl>
                                        <p:attrNameLst>
                                          <p:attrName>style.visibility</p:attrName>
                                        </p:attrNameLst>
                                      </p:cBhvr>
                                      <p:to>
                                        <p:strVal val="visible"/>
                                      </p:to>
                                    </p:set>
                                    <p:anim to="" calcmode="lin" valueType="num">
                                      <p:cBhvr>
                                        <p:cTn id="43" dur="1" fill="hold"/>
                                        <p:tgtEl>
                                          <p:spTgt spid="58391"/>
                                        </p:tgtEl>
                                        <p:attrNameLst>
                                          <p:attrName>style.visibility</p:attrName>
                                        </p:attrNameLst>
                                      </p:cBhvr>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8405">
                                            <p:txEl>
                                              <p:pRg st="0" end="0"/>
                                            </p:txEl>
                                          </p:spTgt>
                                        </p:tgtEl>
                                        <p:attrNameLst>
                                          <p:attrName>style.visibility</p:attrName>
                                        </p:attrNameLst>
                                      </p:cBhvr>
                                      <p:to>
                                        <p:strVal val="visible"/>
                                      </p:to>
                                    </p:set>
                                    <p:animEffect transition="in" filter="fade">
                                      <p:cBhvr>
                                        <p:cTn id="48" dur="2000"/>
                                        <p:tgtEl>
                                          <p:spTgt spid="5840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58400"/>
                                        </p:tgtEl>
                                        <p:attrNameLst>
                                          <p:attrName>style.visibility</p:attrName>
                                        </p:attrNameLst>
                                      </p:cBhvr>
                                      <p:to>
                                        <p:strVal val="visible"/>
                                      </p:to>
                                    </p:set>
                                    <p:anim calcmode="lin" valueType="num">
                                      <p:cBhvr>
                                        <p:cTn id="53" dur="500" fill="hold"/>
                                        <p:tgtEl>
                                          <p:spTgt spid="58400"/>
                                        </p:tgtEl>
                                        <p:attrNameLst>
                                          <p:attrName>ppt_w</p:attrName>
                                        </p:attrNameLst>
                                      </p:cBhvr>
                                      <p:tavLst>
                                        <p:tav tm="0">
                                          <p:val>
                                            <p:fltVal val="0"/>
                                          </p:val>
                                        </p:tav>
                                        <p:tav tm="100000">
                                          <p:val>
                                            <p:strVal val="#ppt_w"/>
                                          </p:val>
                                        </p:tav>
                                      </p:tavLst>
                                    </p:anim>
                                    <p:anim calcmode="lin" valueType="num">
                                      <p:cBhvr>
                                        <p:cTn id="54" dur="500" fill="hold"/>
                                        <p:tgtEl>
                                          <p:spTgt spid="58400"/>
                                        </p:tgtEl>
                                        <p:attrNameLst>
                                          <p:attrName>ppt_h</p:attrName>
                                        </p:attrNameLst>
                                      </p:cBhvr>
                                      <p:tavLst>
                                        <p:tav tm="0">
                                          <p:val>
                                            <p:fltVal val="0"/>
                                          </p:val>
                                        </p:tav>
                                        <p:tav tm="100000">
                                          <p:val>
                                            <p:strVal val="#ppt_h"/>
                                          </p:val>
                                        </p:tav>
                                      </p:tavLst>
                                    </p:anim>
                                    <p:animEffect transition="in" filter="fade">
                                      <p:cBhvr>
                                        <p:cTn id="55" dur="500"/>
                                        <p:tgtEl>
                                          <p:spTgt spid="5840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8403"/>
                                        </p:tgtEl>
                                        <p:attrNameLst>
                                          <p:attrName>style.visibility</p:attrName>
                                        </p:attrNameLst>
                                      </p:cBhvr>
                                      <p:to>
                                        <p:strVal val="visible"/>
                                      </p:to>
                                    </p:set>
                                    <p:anim calcmode="lin" valueType="num">
                                      <p:cBhvr>
                                        <p:cTn id="58" dur="500" fill="hold"/>
                                        <p:tgtEl>
                                          <p:spTgt spid="58403"/>
                                        </p:tgtEl>
                                        <p:attrNameLst>
                                          <p:attrName>ppt_w</p:attrName>
                                        </p:attrNameLst>
                                      </p:cBhvr>
                                      <p:tavLst>
                                        <p:tav tm="0">
                                          <p:val>
                                            <p:fltVal val="0"/>
                                          </p:val>
                                        </p:tav>
                                        <p:tav tm="100000">
                                          <p:val>
                                            <p:strVal val="#ppt_w"/>
                                          </p:val>
                                        </p:tav>
                                      </p:tavLst>
                                    </p:anim>
                                    <p:anim calcmode="lin" valueType="num">
                                      <p:cBhvr>
                                        <p:cTn id="59" dur="500" fill="hold"/>
                                        <p:tgtEl>
                                          <p:spTgt spid="58403"/>
                                        </p:tgtEl>
                                        <p:attrNameLst>
                                          <p:attrName>ppt_h</p:attrName>
                                        </p:attrNameLst>
                                      </p:cBhvr>
                                      <p:tavLst>
                                        <p:tav tm="0">
                                          <p:val>
                                            <p:fltVal val="0"/>
                                          </p:val>
                                        </p:tav>
                                        <p:tav tm="100000">
                                          <p:val>
                                            <p:strVal val="#ppt_h"/>
                                          </p:val>
                                        </p:tav>
                                      </p:tavLst>
                                    </p:anim>
                                    <p:animEffect transition="in" filter="fade">
                                      <p:cBhvr>
                                        <p:cTn id="60" dur="500"/>
                                        <p:tgtEl>
                                          <p:spTgt spid="58403"/>
                                        </p:tgtEl>
                                      </p:cBhvr>
                                    </p:animEffect>
                                  </p:childTnLst>
                                </p:cTn>
                              </p:par>
                              <p:par>
                                <p:cTn id="61" presetID="53" presetClass="entr" presetSubtype="16" fill="hold" nodeType="withEffect">
                                  <p:stCondLst>
                                    <p:cond delay="0"/>
                                  </p:stCondLst>
                                  <p:childTnLst>
                                    <p:set>
                                      <p:cBhvr>
                                        <p:cTn id="62" dur="1" fill="hold">
                                          <p:stCondLst>
                                            <p:cond delay="0"/>
                                          </p:stCondLst>
                                        </p:cTn>
                                        <p:tgtEl>
                                          <p:spTgt spid="58395"/>
                                        </p:tgtEl>
                                        <p:attrNameLst>
                                          <p:attrName>style.visibility</p:attrName>
                                        </p:attrNameLst>
                                      </p:cBhvr>
                                      <p:to>
                                        <p:strVal val="visible"/>
                                      </p:to>
                                    </p:set>
                                    <p:anim calcmode="lin" valueType="num">
                                      <p:cBhvr>
                                        <p:cTn id="63" dur="500" fill="hold"/>
                                        <p:tgtEl>
                                          <p:spTgt spid="58395"/>
                                        </p:tgtEl>
                                        <p:attrNameLst>
                                          <p:attrName>ppt_w</p:attrName>
                                        </p:attrNameLst>
                                      </p:cBhvr>
                                      <p:tavLst>
                                        <p:tav tm="0">
                                          <p:val>
                                            <p:fltVal val="0"/>
                                          </p:val>
                                        </p:tav>
                                        <p:tav tm="100000">
                                          <p:val>
                                            <p:strVal val="#ppt_w"/>
                                          </p:val>
                                        </p:tav>
                                      </p:tavLst>
                                    </p:anim>
                                    <p:anim calcmode="lin" valueType="num">
                                      <p:cBhvr>
                                        <p:cTn id="64" dur="500" fill="hold"/>
                                        <p:tgtEl>
                                          <p:spTgt spid="58395"/>
                                        </p:tgtEl>
                                        <p:attrNameLst>
                                          <p:attrName>ppt_h</p:attrName>
                                        </p:attrNameLst>
                                      </p:cBhvr>
                                      <p:tavLst>
                                        <p:tav tm="0">
                                          <p:val>
                                            <p:fltVal val="0"/>
                                          </p:val>
                                        </p:tav>
                                        <p:tav tm="100000">
                                          <p:val>
                                            <p:strVal val="#ppt_h"/>
                                          </p:val>
                                        </p:tav>
                                      </p:tavLst>
                                    </p:anim>
                                    <p:animEffect transition="in" filter="fade">
                                      <p:cBhvr>
                                        <p:cTn id="65" dur="500"/>
                                        <p:tgtEl>
                                          <p:spTgt spid="58395"/>
                                        </p:tgtEl>
                                      </p:cBhvr>
                                    </p:animEffect>
                                  </p:childTnLst>
                                </p:cTn>
                              </p:par>
                              <p:par>
                                <p:cTn id="66" presetID="53" presetClass="entr" presetSubtype="16" fill="hold" nodeType="withEffect">
                                  <p:stCondLst>
                                    <p:cond delay="0"/>
                                  </p:stCondLst>
                                  <p:childTnLst>
                                    <p:set>
                                      <p:cBhvr>
                                        <p:cTn id="67" dur="1" fill="hold">
                                          <p:stCondLst>
                                            <p:cond delay="0"/>
                                          </p:stCondLst>
                                        </p:cTn>
                                        <p:tgtEl>
                                          <p:spTgt spid="58396"/>
                                        </p:tgtEl>
                                        <p:attrNameLst>
                                          <p:attrName>style.visibility</p:attrName>
                                        </p:attrNameLst>
                                      </p:cBhvr>
                                      <p:to>
                                        <p:strVal val="visible"/>
                                      </p:to>
                                    </p:set>
                                    <p:anim calcmode="lin" valueType="num">
                                      <p:cBhvr>
                                        <p:cTn id="68" dur="500" fill="hold"/>
                                        <p:tgtEl>
                                          <p:spTgt spid="58396"/>
                                        </p:tgtEl>
                                        <p:attrNameLst>
                                          <p:attrName>ppt_w</p:attrName>
                                        </p:attrNameLst>
                                      </p:cBhvr>
                                      <p:tavLst>
                                        <p:tav tm="0">
                                          <p:val>
                                            <p:fltVal val="0"/>
                                          </p:val>
                                        </p:tav>
                                        <p:tav tm="100000">
                                          <p:val>
                                            <p:strVal val="#ppt_w"/>
                                          </p:val>
                                        </p:tav>
                                      </p:tavLst>
                                    </p:anim>
                                    <p:anim calcmode="lin" valueType="num">
                                      <p:cBhvr>
                                        <p:cTn id="69" dur="500" fill="hold"/>
                                        <p:tgtEl>
                                          <p:spTgt spid="58396"/>
                                        </p:tgtEl>
                                        <p:attrNameLst>
                                          <p:attrName>ppt_h</p:attrName>
                                        </p:attrNameLst>
                                      </p:cBhvr>
                                      <p:tavLst>
                                        <p:tav tm="0">
                                          <p:val>
                                            <p:fltVal val="0"/>
                                          </p:val>
                                        </p:tav>
                                        <p:tav tm="100000">
                                          <p:val>
                                            <p:strVal val="#ppt_h"/>
                                          </p:val>
                                        </p:tav>
                                      </p:tavLst>
                                    </p:anim>
                                    <p:animEffect transition="in" filter="fade">
                                      <p:cBhvr>
                                        <p:cTn id="70" dur="500"/>
                                        <p:tgtEl>
                                          <p:spTgt spid="58396"/>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8406">
                                            <p:txEl>
                                              <p:pRg st="0" end="0"/>
                                            </p:txEl>
                                          </p:spTgt>
                                        </p:tgtEl>
                                        <p:attrNameLst>
                                          <p:attrName>style.visibility</p:attrName>
                                        </p:attrNameLst>
                                      </p:cBhvr>
                                      <p:to>
                                        <p:strVal val="visible"/>
                                      </p:to>
                                    </p:set>
                                    <p:animEffect transition="in" filter="fade">
                                      <p:cBhvr>
                                        <p:cTn id="75" dur="1000"/>
                                        <p:tgtEl>
                                          <p:spTgt spid="58406">
                                            <p:txEl>
                                              <p:pRg st="0" end="0"/>
                                            </p:txEl>
                                          </p:spTgt>
                                        </p:tgtEl>
                                      </p:cBhvr>
                                    </p:animEffect>
                                    <p:anim calcmode="lin" valueType="num">
                                      <p:cBhvr>
                                        <p:cTn id="76" dur="1000" fill="hold"/>
                                        <p:tgtEl>
                                          <p:spTgt spid="58406">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8406">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8406">
                                            <p:txEl>
                                              <p:pRg st="1" end="1"/>
                                            </p:txEl>
                                          </p:spTgt>
                                        </p:tgtEl>
                                        <p:attrNameLst>
                                          <p:attrName>style.visibility</p:attrName>
                                        </p:attrNameLst>
                                      </p:cBhvr>
                                      <p:to>
                                        <p:strVal val="visible"/>
                                      </p:to>
                                    </p:set>
                                    <p:animEffect transition="in" filter="fade">
                                      <p:cBhvr>
                                        <p:cTn id="80" dur="1000"/>
                                        <p:tgtEl>
                                          <p:spTgt spid="58406">
                                            <p:txEl>
                                              <p:pRg st="1" end="1"/>
                                            </p:txEl>
                                          </p:spTgt>
                                        </p:tgtEl>
                                      </p:cBhvr>
                                    </p:animEffect>
                                    <p:anim calcmode="lin" valueType="num">
                                      <p:cBhvr>
                                        <p:cTn id="81" dur="1000" fill="hold"/>
                                        <p:tgtEl>
                                          <p:spTgt spid="58406">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5840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1" grpId="0"/>
      <p:bldP spid="58402" grpId="0"/>
      <p:bldP spid="584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ộp Văn bản 2"/>
          <p:cNvSpPr txBox="1"/>
          <p:nvPr/>
        </p:nvSpPr>
        <p:spPr>
          <a:xfrm>
            <a:off x="1752600" y="138113"/>
            <a:ext cx="8904288" cy="368300"/>
          </a:xfrm>
          <a:prstGeom prst="rect">
            <a:avLst/>
          </a:prstGeom>
          <a:noFill/>
          <a:ln w="9525">
            <a:noFill/>
          </a:ln>
        </p:spPr>
        <p:txBody>
          <a:bodyPr>
            <a:spAutoFit/>
          </a:bodyPr>
          <a:lstStyle/>
          <a:p>
            <a:pPr>
              <a:buNone/>
            </a:pPr>
            <a:r>
              <a:rPr b="1" dirty="0">
                <a:solidFill>
                  <a:srgbClr val="2657AF"/>
                </a:solidFill>
                <a:latin typeface="Times New Roman" panose="02020603050405020304" pitchFamily="18" charset="0"/>
                <a:cs typeface="Times New Roman" panose="02020603050405020304" pitchFamily="18" charset="0"/>
              </a:rPr>
              <a:t>Vụ bé gái 8 tuổi bị đánh tử vong: “Dì ghẻ” đối diện khung hình phạt cao nhất</a:t>
            </a:r>
          </a:p>
        </p:txBody>
      </p:sp>
      <p:pic>
        <p:nvPicPr>
          <p:cNvPr id="47107" name="Hình ảnh 4" descr="Ảnh có chứa người, tạo dáng&#10;&#10;Mô tả được tạo tự động"/>
          <p:cNvPicPr>
            <a:picLocks noChangeAspect="1"/>
          </p:cNvPicPr>
          <p:nvPr/>
        </p:nvPicPr>
        <p:blipFill>
          <a:blip r:embed="rId2"/>
          <a:stretch>
            <a:fillRect/>
          </a:stretch>
        </p:blipFill>
        <p:spPr>
          <a:xfrm>
            <a:off x="6307138" y="873125"/>
            <a:ext cx="4360862" cy="2724150"/>
          </a:xfrm>
          <a:prstGeom prst="rect">
            <a:avLst/>
          </a:prstGeom>
          <a:noFill/>
          <a:ln w="9525">
            <a:noFill/>
          </a:ln>
        </p:spPr>
      </p:pic>
      <p:pic>
        <p:nvPicPr>
          <p:cNvPr id="47108" name="Hình ảnh 6" descr="Ảnh có chứa bàn thờ, bàn ăn&#10;&#10;Mô tả được tạo tự động"/>
          <p:cNvPicPr>
            <a:picLocks noChangeAspect="1"/>
          </p:cNvPicPr>
          <p:nvPr/>
        </p:nvPicPr>
        <p:blipFill>
          <a:blip r:embed="rId3"/>
          <a:stretch>
            <a:fillRect/>
          </a:stretch>
        </p:blipFill>
        <p:spPr>
          <a:xfrm>
            <a:off x="6307138" y="3733801"/>
            <a:ext cx="4360862" cy="3108325"/>
          </a:xfrm>
          <a:prstGeom prst="rect">
            <a:avLst/>
          </a:prstGeom>
          <a:noFill/>
          <a:ln w="9525">
            <a:noFill/>
          </a:ln>
        </p:spPr>
      </p:pic>
      <p:sp>
        <p:nvSpPr>
          <p:cNvPr id="9" name="Hộp Văn bản 8"/>
          <p:cNvSpPr txBox="1"/>
          <p:nvPr/>
        </p:nvSpPr>
        <p:spPr>
          <a:xfrm>
            <a:off x="1658939" y="908051"/>
            <a:ext cx="4594225" cy="1477963"/>
          </a:xfrm>
          <a:prstGeom prst="rect">
            <a:avLst/>
          </a:prstGeom>
          <a:noFill/>
        </p:spPr>
        <p:txBody>
          <a:bodyPr wrap="square">
            <a:spAutoFit/>
          </a:bodyPr>
          <a:lstStyle/>
          <a:p>
            <a:pPr algn="just">
              <a:buNone/>
            </a:pPr>
            <a:r>
              <a:rPr lang="vi-VN" altLang="x-none" b="1" dirty="0">
                <a:solidFill>
                  <a:srgbClr val="212529"/>
                </a:solidFill>
                <a:latin typeface="Times New Roman" panose="02020603050405020304" pitchFamily="18" charset="0"/>
              </a:rPr>
              <a:t>Nguyễn Võ Quỳnh Trang bị khởi tố, điều tra hai tội "Hành hạ người khác" và Giết người; Nguyễn Kim Trung Thái bị khởi tố, điều tra hai tội Hành hạ người khác và Che giấu tội phạm.</a:t>
            </a:r>
          </a:p>
        </p:txBody>
      </p:sp>
      <p:sp>
        <p:nvSpPr>
          <p:cNvPr id="47110" name="Hộp Văn bản 10"/>
          <p:cNvSpPr txBox="1"/>
          <p:nvPr/>
        </p:nvSpPr>
        <p:spPr>
          <a:xfrm>
            <a:off x="1658939" y="3616325"/>
            <a:ext cx="4594225" cy="2554288"/>
          </a:xfrm>
          <a:prstGeom prst="rect">
            <a:avLst/>
          </a:prstGeom>
          <a:noFill/>
          <a:ln w="9525">
            <a:noFill/>
          </a:ln>
        </p:spPr>
        <p:txBody>
          <a:bodyPr>
            <a:spAutoFit/>
          </a:bodyPr>
          <a:lstStyle/>
          <a:p>
            <a:pPr>
              <a:buNone/>
            </a:pPr>
            <a:r>
              <a:rPr sz="2000" dirty="0">
                <a:solidFill>
                  <a:srgbClr val="212529"/>
                </a:solidFill>
                <a:latin typeface="Times New Roman" panose="02020603050405020304" pitchFamily="18" charset="0"/>
                <a:cs typeface="Times New Roman" panose="02020603050405020304" pitchFamily="18" charset="0"/>
              </a:rPr>
              <a:t>K</a:t>
            </a:r>
            <a:r>
              <a:rPr lang="vi-VN" altLang="x-none" sz="2000" dirty="0">
                <a:solidFill>
                  <a:srgbClr val="212529"/>
                </a:solidFill>
                <a:latin typeface="Times New Roman" panose="02020603050405020304" pitchFamily="18" charset="0"/>
                <a:cs typeface="Times New Roman" panose="02020603050405020304" pitchFamily="18" charset="0"/>
              </a:rPr>
              <a:t>ết quả của quá trình bạo lực t</a:t>
            </a:r>
            <a:r>
              <a:rPr lang="vi-VN" altLang="x-none" sz="2000" dirty="0">
                <a:solidFill>
                  <a:srgbClr val="212529"/>
                </a:solidFill>
                <a:latin typeface="Times New Roman" panose="02020603050405020304" pitchFamily="18" charset="0"/>
                <a:ea typeface="Times New Roman" panose="02020603050405020304" pitchFamily="18" charset="0"/>
              </a:rPr>
              <a:t>à</a:t>
            </a:r>
            <a:r>
              <a:rPr lang="vi-VN" altLang="x-none" sz="2000" dirty="0">
                <a:solidFill>
                  <a:srgbClr val="212529"/>
                </a:solidFill>
                <a:latin typeface="Times New Roman" panose="02020603050405020304" pitchFamily="18" charset="0"/>
                <a:cs typeface="Times New Roman" panose="02020603050405020304" pitchFamily="18" charset="0"/>
              </a:rPr>
              <a:t>n ác</a:t>
            </a:r>
            <a:r>
              <a:rPr sz="2000" dirty="0">
                <a:solidFill>
                  <a:srgbClr val="212529"/>
                </a:solidFill>
                <a:latin typeface="Times New Roman" panose="02020603050405020304" pitchFamily="18" charset="0"/>
                <a:cs typeface="Times New Roman" panose="02020603050405020304" pitchFamily="18" charset="0"/>
              </a:rPr>
              <a:t>:</a:t>
            </a:r>
          </a:p>
          <a:p>
            <a:pPr>
              <a:buNone/>
            </a:pPr>
            <a:r>
              <a:rPr sz="2000" dirty="0">
                <a:solidFill>
                  <a:srgbClr val="212529"/>
                </a:solidFill>
                <a:latin typeface="Times New Roman" panose="02020603050405020304" pitchFamily="18" charset="0"/>
                <a:cs typeface="Times New Roman" panose="02020603050405020304" pitchFamily="18" charset="0"/>
              </a:rPr>
              <a:t>+</a:t>
            </a:r>
            <a:r>
              <a:rPr lang="vi-VN" altLang="x-none" sz="2000" dirty="0">
                <a:solidFill>
                  <a:srgbClr val="212529"/>
                </a:solidFill>
                <a:latin typeface="Times New Roman" panose="02020603050405020304" pitchFamily="18" charset="0"/>
                <a:cs typeface="Times New Roman" panose="02020603050405020304" pitchFamily="18" charset="0"/>
              </a:rPr>
              <a:t> </a:t>
            </a:r>
            <a:r>
              <a:rPr sz="2000" dirty="0">
                <a:solidFill>
                  <a:srgbClr val="212529"/>
                </a:solidFill>
                <a:latin typeface="Times New Roman" panose="02020603050405020304" pitchFamily="18" charset="0"/>
                <a:cs typeface="Times New Roman" panose="02020603050405020304" pitchFamily="18" charset="0"/>
              </a:rPr>
              <a:t>S</a:t>
            </a:r>
            <a:r>
              <a:rPr lang="vi-VN" altLang="x-none" sz="2000" dirty="0">
                <a:solidFill>
                  <a:srgbClr val="212529"/>
                </a:solidFill>
                <a:latin typeface="Times New Roman" panose="02020603050405020304" pitchFamily="18" charset="0"/>
                <a:cs typeface="Times New Roman" panose="02020603050405020304" pitchFamily="18" charset="0"/>
              </a:rPr>
              <a:t>ử dụng hung khí, điên cuồng đánh đập cháu trực tiếp v</a:t>
            </a:r>
            <a:r>
              <a:rPr lang="vi-VN" altLang="x-none" sz="2000" dirty="0">
                <a:solidFill>
                  <a:srgbClr val="212529"/>
                </a:solidFill>
                <a:latin typeface="Times New Roman" panose="02020603050405020304" pitchFamily="18" charset="0"/>
                <a:ea typeface="Times New Roman" panose="02020603050405020304" pitchFamily="18" charset="0"/>
              </a:rPr>
              <a:t>à</a:t>
            </a:r>
            <a:r>
              <a:rPr lang="vi-VN" altLang="x-none" sz="2000" dirty="0">
                <a:solidFill>
                  <a:srgbClr val="212529"/>
                </a:solidFill>
                <a:latin typeface="Times New Roman" panose="02020603050405020304" pitchFamily="18" charset="0"/>
                <a:cs typeface="Times New Roman" panose="02020603050405020304" pitchFamily="18" charset="0"/>
              </a:rPr>
              <a:t>o các vùng trọng yếu trên cơ thể dẫn tới tử vong </a:t>
            </a:r>
            <a:endParaRPr sz="2000" dirty="0">
              <a:solidFill>
                <a:srgbClr val="212529"/>
              </a:solidFill>
              <a:latin typeface="Times New Roman" panose="02020603050405020304" pitchFamily="18" charset="0"/>
              <a:cs typeface="Times New Roman" panose="02020603050405020304" pitchFamily="18" charset="0"/>
            </a:endParaRPr>
          </a:p>
          <a:p>
            <a:pPr>
              <a:buNone/>
            </a:pPr>
            <a:r>
              <a:rPr sz="2000" dirty="0">
                <a:solidFill>
                  <a:srgbClr val="212529"/>
                </a:solidFill>
                <a:latin typeface="Times New Roman" panose="02020603050405020304" pitchFamily="18" charset="0"/>
                <a:cs typeface="Times New Roman" panose="02020603050405020304" pitchFamily="18" charset="0"/>
              </a:rPr>
              <a:t>+ Cụ thể:</a:t>
            </a:r>
            <a:r>
              <a:rPr lang="vi-VN" altLang="x-none" sz="2000" dirty="0">
                <a:solidFill>
                  <a:srgbClr val="212529"/>
                </a:solidFill>
                <a:latin typeface="Times New Roman" panose="02020603050405020304" pitchFamily="18" charset="0"/>
                <a:cs typeface="Times New Roman" panose="02020603050405020304" pitchFamily="18" charset="0"/>
              </a:rPr>
              <a:t> phù phổi cấp, trên cơ thể có nhiều tổn thương bầm tụ máu, gãy nhiều xương sườn, khu vực phần đầu cũng có vết thương, tụ máu, não phù</a:t>
            </a:r>
            <a:r>
              <a:rPr sz="2000" dirty="0">
                <a:solidFill>
                  <a:srgbClr val="212529"/>
                </a:solidFill>
                <a:latin typeface="Times New Roman" panose="02020603050405020304" pitchFamily="18" charset="0"/>
                <a:cs typeface="Times New Roman" panose="02020603050405020304" pitchFamily="18" charset="0"/>
              </a:rPr>
              <a:t>.</a:t>
            </a:r>
            <a:r>
              <a:rPr lang="vi-VN" altLang="x-none" sz="2000" dirty="0">
                <a:solidFill>
                  <a:srgbClr val="212529"/>
                </a:solidFill>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Hộp Văn bản 2"/>
          <p:cNvSpPr txBox="1"/>
          <p:nvPr/>
        </p:nvSpPr>
        <p:spPr>
          <a:xfrm>
            <a:off x="3733800" y="215901"/>
            <a:ext cx="4572000" cy="646113"/>
          </a:xfrm>
          <a:prstGeom prst="rect">
            <a:avLst/>
          </a:prstGeom>
          <a:noFill/>
          <a:ln w="9525">
            <a:noFill/>
          </a:ln>
        </p:spPr>
        <p:txBody>
          <a:bodyPr>
            <a:spAutoFit/>
          </a:bodyPr>
          <a:lstStyle/>
          <a:p>
            <a:pPr>
              <a:buNone/>
            </a:pPr>
            <a:r>
              <a:rPr b="1" dirty="0">
                <a:solidFill>
                  <a:srgbClr val="343A40"/>
                </a:solidFill>
                <a:latin typeface="Times New Roman" panose="02020603050405020304" pitchFamily="18" charset="0"/>
                <a:cs typeface="Times New Roman" panose="02020603050405020304" pitchFamily="18" charset="0"/>
              </a:rPr>
              <a:t>Vụ bé gái 3 tuổi bị đóng đinh v</a:t>
            </a:r>
            <a:r>
              <a:rPr b="1" dirty="0">
                <a:solidFill>
                  <a:srgbClr val="343A40"/>
                </a:solidFill>
                <a:latin typeface="Times New Roman" panose="02020603050405020304" pitchFamily="18" charset="0"/>
                <a:ea typeface="Times New Roman" panose="02020603050405020304" pitchFamily="18" charset="0"/>
              </a:rPr>
              <a:t>à</a:t>
            </a:r>
            <a:r>
              <a:rPr b="1" dirty="0">
                <a:solidFill>
                  <a:srgbClr val="343A40"/>
                </a:solidFill>
                <a:latin typeface="Times New Roman" panose="02020603050405020304" pitchFamily="18" charset="0"/>
                <a:cs typeface="Times New Roman" panose="02020603050405020304" pitchFamily="18" charset="0"/>
              </a:rPr>
              <a:t>o đầu: Từ 'ác' không đủ diễn tả sự t</a:t>
            </a:r>
            <a:r>
              <a:rPr b="1" dirty="0">
                <a:solidFill>
                  <a:srgbClr val="343A40"/>
                </a:solidFill>
                <a:latin typeface="Times New Roman" panose="02020603050405020304" pitchFamily="18" charset="0"/>
                <a:ea typeface="Times New Roman" panose="02020603050405020304" pitchFamily="18" charset="0"/>
              </a:rPr>
              <a:t>à</a:t>
            </a:r>
            <a:r>
              <a:rPr b="1" dirty="0">
                <a:solidFill>
                  <a:srgbClr val="343A40"/>
                </a:solidFill>
                <a:latin typeface="Times New Roman" panose="02020603050405020304" pitchFamily="18" charset="0"/>
                <a:cs typeface="Times New Roman" panose="02020603050405020304" pitchFamily="18" charset="0"/>
              </a:rPr>
              <a:t>n độc</a:t>
            </a:r>
            <a:endParaRPr b="1" dirty="0">
              <a:solidFill>
                <a:srgbClr val="343A40"/>
              </a:solidFill>
              <a:latin typeface="Times New Roman" panose="02020603050405020304" pitchFamily="18" charset="0"/>
              <a:ea typeface="Times New Roman" panose="02020603050405020304" pitchFamily="18" charset="0"/>
            </a:endParaRPr>
          </a:p>
        </p:txBody>
      </p:sp>
      <p:sp>
        <p:nvSpPr>
          <p:cNvPr id="48131" name="Hộp Văn bản 4"/>
          <p:cNvSpPr txBox="1"/>
          <p:nvPr/>
        </p:nvSpPr>
        <p:spPr>
          <a:xfrm>
            <a:off x="1676400" y="5638800"/>
            <a:ext cx="8839200" cy="369888"/>
          </a:xfrm>
          <a:prstGeom prst="rect">
            <a:avLst/>
          </a:prstGeom>
          <a:noFill/>
          <a:ln w="9525">
            <a:noFill/>
          </a:ln>
        </p:spPr>
        <p:txBody>
          <a:bodyPr>
            <a:spAutoFit/>
          </a:bodyPr>
          <a:lstStyle/>
          <a:p>
            <a:pPr algn="ctr">
              <a:buNone/>
            </a:pPr>
            <a:r>
              <a:rPr b="1" dirty="0">
                <a:solidFill>
                  <a:srgbClr val="6C757D"/>
                </a:solidFill>
                <a:latin typeface="Times New Roman" panose="02020603050405020304" pitchFamily="18" charset="0"/>
                <a:cs typeface="Times New Roman" panose="02020603050405020304" pitchFamily="18" charset="0"/>
              </a:rPr>
              <a:t>Đ</a:t>
            </a:r>
            <a:r>
              <a:rPr lang="vi-VN" altLang="x-none" b="1" dirty="0">
                <a:solidFill>
                  <a:srgbClr val="6C757D"/>
                </a:solidFill>
                <a:latin typeface="Times New Roman" panose="02020603050405020304" pitchFamily="18" charset="0"/>
                <a:cs typeface="Times New Roman" panose="02020603050405020304" pitchFamily="18" charset="0"/>
              </a:rPr>
              <a:t>ối tượng Nguyễn Trung Huyên, nhân tình của mẹ cháu bé 3 tuổi bị đóng đinh v</a:t>
            </a:r>
            <a:r>
              <a:rPr lang="vi-VN" altLang="x-none" b="1" dirty="0">
                <a:solidFill>
                  <a:srgbClr val="6C757D"/>
                </a:solidFill>
                <a:latin typeface="Times New Roman" panose="02020603050405020304" pitchFamily="18" charset="0"/>
                <a:ea typeface="Times New Roman" panose="02020603050405020304" pitchFamily="18" charset="0"/>
              </a:rPr>
              <a:t>à</a:t>
            </a:r>
            <a:r>
              <a:rPr lang="vi-VN" altLang="x-none" b="1" dirty="0">
                <a:solidFill>
                  <a:srgbClr val="6C757D"/>
                </a:solidFill>
                <a:latin typeface="Times New Roman" panose="02020603050405020304" pitchFamily="18" charset="0"/>
                <a:cs typeface="Times New Roman" panose="02020603050405020304" pitchFamily="18" charset="0"/>
              </a:rPr>
              <a:t>o đầu</a:t>
            </a:r>
            <a:endParaRPr b="1" dirty="0">
              <a:latin typeface="Times New Roman" panose="02020603050405020304" pitchFamily="18" charset="0"/>
              <a:ea typeface="Times New Roman" panose="02020603050405020304" pitchFamily="18" charset="0"/>
            </a:endParaRPr>
          </a:p>
        </p:txBody>
      </p:sp>
      <p:pic>
        <p:nvPicPr>
          <p:cNvPr id="48132" name="Hình ảnh 6" descr="Ảnh có chứa mặt đất, ngoài trời, người, tạo dáng&#10;&#10;Mô tả được tạo tự động"/>
          <p:cNvPicPr>
            <a:picLocks noChangeAspect="1"/>
          </p:cNvPicPr>
          <p:nvPr/>
        </p:nvPicPr>
        <p:blipFill>
          <a:blip r:embed="rId2"/>
          <a:stretch>
            <a:fillRect/>
          </a:stretch>
        </p:blipFill>
        <p:spPr>
          <a:xfrm>
            <a:off x="1524001" y="1143000"/>
            <a:ext cx="5381625" cy="4095750"/>
          </a:xfrm>
          <a:prstGeom prst="rect">
            <a:avLst/>
          </a:prstGeom>
          <a:noFill/>
          <a:ln w="9525">
            <a:noFill/>
          </a:ln>
        </p:spPr>
      </p:pic>
      <p:pic>
        <p:nvPicPr>
          <p:cNvPr id="48133" name="Hình ảnh 8" descr="Ảnh có chứa lớp chân mang&#10;&#10;Mô tả được tạo tự động"/>
          <p:cNvPicPr>
            <a:picLocks noChangeAspect="1"/>
          </p:cNvPicPr>
          <p:nvPr/>
        </p:nvPicPr>
        <p:blipFill>
          <a:blip r:embed="rId3"/>
          <a:stretch>
            <a:fillRect/>
          </a:stretch>
        </p:blipFill>
        <p:spPr>
          <a:xfrm>
            <a:off x="6400800" y="1131888"/>
            <a:ext cx="4267200" cy="40957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FBF422-F6FB-69BD-1091-0A87824952EF}"/>
              </a:ext>
            </a:extLst>
          </p:cNvPr>
          <p:cNvSpPr txBox="1"/>
          <p:nvPr/>
        </p:nvSpPr>
        <p:spPr>
          <a:xfrm>
            <a:off x="1905000" y="1780437"/>
            <a:ext cx="2286000" cy="3614559"/>
          </a:xfrm>
          <a:prstGeom prst="roundRect">
            <a:avLst/>
          </a:prstGeom>
          <a:noFill/>
          <a:ln w="76200">
            <a:solidFill>
              <a:srgbClr val="3D5476"/>
            </a:solidFill>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endParaRPr lang="vi-VN" altLang="en-US" sz="2400" b="1" dirty="0">
              <a:latin typeface="Times New Roman" panose="02020603050405020304" pitchFamily="18" charset="0"/>
              <a:cs typeface="Times New Roman" panose="02020603050405020304" pitchFamily="18" charset="0"/>
            </a:endParaRPr>
          </a:p>
          <a:p>
            <a:pPr eaLnBrk="1" hangingPunct="1"/>
            <a:r>
              <a:rPr lang="en-US" altLang="en-US" sz="2400" b="1" dirty="0">
                <a:solidFill>
                  <a:schemeClr val="tx1"/>
                </a:solidFill>
                <a:latin typeface="Times New Roman" panose="02020603050405020304" pitchFamily="18" charset="0"/>
                <a:cs typeface="Times New Roman" panose="02020603050405020304" pitchFamily="18" charset="0"/>
              </a:rPr>
              <a:t>H: </a:t>
            </a:r>
            <a:r>
              <a:rPr lang="en-US" altLang="en-US" sz="2400" dirty="0">
                <a:solidFill>
                  <a:schemeClr val="tx1"/>
                </a:solidFill>
                <a:latin typeface="Times New Roman" panose="02020603050405020304" pitchFamily="18" charset="0"/>
                <a:cs typeface="Times New Roman" panose="02020603050405020304" pitchFamily="18" charset="0"/>
              </a:rPr>
              <a:t>Nêu những sai lầm, hậu quả v</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 nguyên nhân của T v</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 K, M v</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 H trong hai câu truyện </a:t>
            </a:r>
            <a:r>
              <a:rPr lang="en-US" altLang="en-US" sz="2400" dirty="0" err="1">
                <a:solidFill>
                  <a:schemeClr val="tx1"/>
                </a:solidFill>
                <a:latin typeface="Times New Roman" panose="02020603050405020304" pitchFamily="18" charset="0"/>
                <a:cs typeface="Times New Roman" panose="02020603050405020304" pitchFamily="18" charset="0"/>
              </a:rPr>
              <a:t>trên</a:t>
            </a:r>
            <a:r>
              <a:rPr lang="en-US" altLang="en-US" sz="2400" dirty="0">
                <a:solidFill>
                  <a:schemeClr val="tx1"/>
                </a:solidFill>
                <a:latin typeface="Times New Roman" panose="02020603050405020304" pitchFamily="18" charset="0"/>
                <a:cs typeface="Times New Roman" panose="02020603050405020304" pitchFamily="18" charset="0"/>
              </a:rPr>
              <a:t>?</a:t>
            </a:r>
            <a:endParaRPr lang="vi-VN" altLang="en-US" sz="2400" dirty="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0FE6989-F0D8-3D4F-E63B-80E4B82E02E6}"/>
              </a:ext>
            </a:extLst>
          </p:cNvPr>
          <p:cNvSpPr txBox="1"/>
          <p:nvPr/>
        </p:nvSpPr>
        <p:spPr>
          <a:xfrm>
            <a:off x="4446880" y="1780437"/>
            <a:ext cx="2286001" cy="3614559"/>
          </a:xfrm>
          <a:prstGeom prst="roundRect">
            <a:avLst/>
          </a:prstGeom>
          <a:noFill/>
          <a:ln w="57150">
            <a:solidFill>
              <a:srgbClr val="3D5476"/>
            </a:solidFill>
          </a:ln>
        </p:spPr>
        <p:style>
          <a:lnRef idx="0">
            <a:scrgbClr r="0" g="0" b="0"/>
          </a:lnRef>
          <a:fillRef idx="0">
            <a:scrgbClr r="0" g="0" b="0"/>
          </a:fillRef>
          <a:effectRef idx="0">
            <a:scrgbClr r="0" g="0" b="0"/>
          </a:effectRef>
          <a:fontRef idx="minor">
            <a:schemeClr val="accent1"/>
          </a:fontRef>
        </p:style>
        <p:txBody>
          <a:bodyPr wrap="square">
            <a:spAutoFit/>
          </a:bodyPr>
          <a:lstStyle/>
          <a:p>
            <a:pPr eaLnBrk="1" hangingPunct="1"/>
            <a:endParaRPr lang="vi-VN" altLang="en-US" sz="2400" b="1" dirty="0">
              <a:latin typeface="Times New Roman" panose="02020603050405020304" pitchFamily="18" charset="0"/>
              <a:cs typeface="Times New Roman" panose="02020603050405020304" pitchFamily="18" charset="0"/>
            </a:endParaRPr>
          </a:p>
          <a:p>
            <a:pPr eaLnBrk="1" hangingPunct="1"/>
            <a:r>
              <a:rPr lang="en-US" altLang="en-US" sz="2400" b="1" dirty="0">
                <a:solidFill>
                  <a:srgbClr val="3D5476"/>
                </a:solidFill>
                <a:latin typeface="Times New Roman" panose="02020603050405020304" pitchFamily="18" charset="0"/>
                <a:cs typeface="Times New Roman" panose="02020603050405020304" pitchFamily="18" charset="0"/>
              </a:rPr>
              <a:t>H: </a:t>
            </a:r>
            <a:r>
              <a:rPr lang="en-US" altLang="en-US" sz="2400" dirty="0">
                <a:solidFill>
                  <a:srgbClr val="3D5476"/>
                </a:solidFill>
                <a:latin typeface="Times New Roman" panose="02020603050405020304" pitchFamily="18" charset="0"/>
                <a:cs typeface="Times New Roman" panose="02020603050405020304" pitchFamily="18" charset="0"/>
              </a:rPr>
              <a:t>Em có suy nghĩ gì về tình yêu v</a:t>
            </a:r>
            <a:r>
              <a:rPr lang="en-US" altLang="en-US" sz="2400" dirty="0">
                <a:solidFill>
                  <a:srgbClr val="3D5476"/>
                </a:solidFill>
                <a:latin typeface="Times New Roman" panose="02020603050405020304" pitchFamily="18" charset="0"/>
                <a:ea typeface="Times New Roman" panose="02020603050405020304" pitchFamily="18" charset="0"/>
              </a:rPr>
              <a:t>à</a:t>
            </a:r>
            <a:r>
              <a:rPr lang="en-US" altLang="en-US" sz="2400" dirty="0">
                <a:solidFill>
                  <a:srgbClr val="3D5476"/>
                </a:solidFill>
                <a:latin typeface="Times New Roman" panose="02020603050405020304" pitchFamily="18" charset="0"/>
                <a:cs typeface="Times New Roman" panose="02020603050405020304" pitchFamily="18" charset="0"/>
              </a:rPr>
              <a:t> hôn nhân trong hai trường </a:t>
            </a:r>
            <a:r>
              <a:rPr lang="en-US" altLang="en-US" sz="2400" dirty="0" err="1">
                <a:solidFill>
                  <a:srgbClr val="3D5476"/>
                </a:solidFill>
                <a:latin typeface="Times New Roman" panose="02020603050405020304" pitchFamily="18" charset="0"/>
                <a:cs typeface="Times New Roman" panose="02020603050405020304" pitchFamily="18" charset="0"/>
              </a:rPr>
              <a:t>hợp</a:t>
            </a:r>
            <a:r>
              <a:rPr lang="en-US" altLang="en-US" sz="2400" dirty="0">
                <a:solidFill>
                  <a:srgbClr val="3D5476"/>
                </a:solidFill>
                <a:latin typeface="Times New Roman" panose="02020603050405020304" pitchFamily="18" charset="0"/>
                <a:cs typeface="Times New Roman" panose="02020603050405020304" pitchFamily="18" charset="0"/>
              </a:rPr>
              <a:t> t</a:t>
            </a:r>
            <a:r>
              <a:rPr lang="vi-VN" altLang="en-US" sz="2400" dirty="0">
                <a:solidFill>
                  <a:srgbClr val="3D5476"/>
                </a:solidFill>
                <a:latin typeface="Times New Roman" panose="02020603050405020304" pitchFamily="18" charset="0"/>
                <a:cs typeface="Times New Roman" panose="02020603050405020304" pitchFamily="18" charset="0"/>
              </a:rPr>
              <a:t>rên?</a:t>
            </a:r>
          </a:p>
          <a:p>
            <a:pPr eaLnBrk="1" hangingPunct="1"/>
            <a:endParaRPr lang="vi-VN" altLang="en-US" sz="2400" dirty="0">
              <a:solidFill>
                <a:srgbClr val="3D5476"/>
              </a:solidFill>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3239A7-2ADA-6704-D938-DAC9659AFA79}"/>
              </a:ext>
            </a:extLst>
          </p:cNvPr>
          <p:cNvSpPr txBox="1"/>
          <p:nvPr/>
        </p:nvSpPr>
        <p:spPr>
          <a:xfrm>
            <a:off x="6991106" y="1751129"/>
            <a:ext cx="2286000" cy="3614559"/>
          </a:xfrm>
          <a:prstGeom prst="roundRect">
            <a:avLst/>
          </a:prstGeom>
          <a:noFill/>
          <a:ln w="57150">
            <a:solidFill>
              <a:srgbClr val="3D5476"/>
            </a:solidFill>
          </a:ln>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endParaRPr lang="vi-VN" altLang="en-US" sz="2400" b="1" dirty="0">
              <a:latin typeface="Times New Roman" panose="02020603050405020304" pitchFamily="18" charset="0"/>
              <a:cs typeface="Times New Roman" panose="02020603050405020304" pitchFamily="18" charset="0"/>
            </a:endParaRPr>
          </a:p>
          <a:p>
            <a:pPr eaLnBrk="1" hangingPunct="1"/>
            <a:r>
              <a:rPr lang="en-US" altLang="en-US" sz="2400" b="1" dirty="0">
                <a:latin typeface="Times New Roman" panose="02020603050405020304" pitchFamily="18" charset="0"/>
                <a:cs typeface="Times New Roman" panose="02020603050405020304" pitchFamily="18" charset="0"/>
              </a:rPr>
              <a:t>H</a:t>
            </a:r>
            <a:r>
              <a:rPr lang="en-US" altLang="en-US" sz="2400" b="1" dirty="0">
                <a:solidFill>
                  <a:srgbClr val="FF9803"/>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B</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i học rút ra cho bản thân em qua hai câu truyện </a:t>
            </a:r>
            <a:r>
              <a:rPr lang="en-US" altLang="en-US" sz="2400" dirty="0" err="1">
                <a:solidFill>
                  <a:schemeClr val="tx1"/>
                </a:solidFill>
                <a:latin typeface="Times New Roman" panose="02020603050405020304" pitchFamily="18" charset="0"/>
                <a:cs typeface="Times New Roman" panose="02020603050405020304" pitchFamily="18" charset="0"/>
              </a:rPr>
              <a:t>trên</a:t>
            </a:r>
            <a:r>
              <a:rPr lang="en-US" altLang="en-US" sz="2400" dirty="0">
                <a:solidFill>
                  <a:schemeClr val="tx1"/>
                </a:solidFill>
                <a:latin typeface="Times New Roman" panose="02020603050405020304" pitchFamily="18" charset="0"/>
                <a:cs typeface="Times New Roman" panose="02020603050405020304" pitchFamily="18" charset="0"/>
              </a:rPr>
              <a:t>?</a:t>
            </a:r>
            <a:endParaRPr lang="vi-VN" altLang="en-US" sz="2400" dirty="0">
              <a:solidFill>
                <a:schemeClr val="tx1"/>
              </a:solidFill>
              <a:latin typeface="Times New Roman" panose="02020603050405020304" pitchFamily="18" charset="0"/>
              <a:cs typeface="Times New Roman" panose="02020603050405020304" pitchFamily="18" charset="0"/>
            </a:endParaRPr>
          </a:p>
          <a:p>
            <a:pPr eaLnBrk="1" hangingPunct="1"/>
            <a:endParaRPr lang="vi-VN"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endParaRPr lang="vi-VN" altLang="en-US" sz="2400" dirty="0">
              <a:solidFill>
                <a:srgbClr val="FF9803"/>
              </a:solidFill>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Wave 6">
            <a:extLst>
              <a:ext uri="{FF2B5EF4-FFF2-40B4-BE49-F238E27FC236}">
                <a16:creationId xmlns:a16="http://schemas.microsoft.com/office/drawing/2014/main" id="{5FB321A5-C0D4-217D-46D1-431DB4F12665}"/>
              </a:ext>
            </a:extLst>
          </p:cNvPr>
          <p:cNvSpPr/>
          <p:nvPr/>
        </p:nvSpPr>
        <p:spPr>
          <a:xfrm>
            <a:off x="4267200" y="623930"/>
            <a:ext cx="5105400" cy="838200"/>
          </a:xfrm>
          <a:prstGeom prst="wave">
            <a:avLst/>
          </a:prstGeom>
          <a:solidFill>
            <a:srgbClr val="FF98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vi-VN" sz="3600" b="1" dirty="0">
                <a:solidFill>
                  <a:srgbClr val="3D5476"/>
                </a:solidFill>
                <a:latin typeface="Times New Roman" panose="02020603050405020304" pitchFamily="18" charset="0"/>
                <a:cs typeface="Times New Roman" panose="02020603050405020304" pitchFamily="18" charset="0"/>
              </a:rPr>
              <a:t>Câu hỏi thảo luận :</a:t>
            </a:r>
            <a:endParaRPr lang="en-US" sz="3600" b="1" dirty="0">
              <a:solidFill>
                <a:srgbClr val="3D54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3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extLst>
              <a:ext uri="{BEBA8EAE-BF5A-486C-A8C5-ECC9F3942E4B}">
                <a14:imgProps xmlns:a14="http://schemas.microsoft.com/office/drawing/2010/main">
                  <a14:imgLayer r:embed="rId4">
                    <a14:imgEffect>
                      <a14:sharpenSoften amount="-50000"/>
                    </a14:imgEffect>
                  </a14:imgLayer>
                </a14:imgProps>
              </a:ext>
            </a:extLst>
          </a:blip>
          <a:srcRect/>
          <a:stretch>
            <a:fillRect l="-2000" t="-39000" r="-7000" b="-39000"/>
          </a:stretch>
        </a:blipFill>
        <a:effectLst/>
      </p:bgPr>
    </p:bg>
    <p:spTree>
      <p:nvGrpSpPr>
        <p:cNvPr id="1" name=""/>
        <p:cNvGrpSpPr/>
        <p:nvPr/>
      </p:nvGrpSpPr>
      <p:grpSpPr>
        <a:xfrm>
          <a:off x="0" y="0"/>
          <a:ext cx="0" cy="0"/>
          <a:chOff x="0" y="0"/>
          <a:chExt cx="0" cy="0"/>
        </a:xfrm>
      </p:grpSpPr>
      <p:sp>
        <p:nvSpPr>
          <p:cNvPr id="4" name="Partial Circle 3">
            <a:extLst>
              <a:ext uri="{FF2B5EF4-FFF2-40B4-BE49-F238E27FC236}">
                <a16:creationId xmlns:a16="http://schemas.microsoft.com/office/drawing/2014/main" id="{729B34EA-7A89-5FD3-E906-46CFD006D1CA}"/>
              </a:ext>
            </a:extLst>
          </p:cNvPr>
          <p:cNvSpPr/>
          <p:nvPr/>
        </p:nvSpPr>
        <p:spPr>
          <a:xfrm rot="10800000">
            <a:off x="-2181225" y="1548259"/>
            <a:ext cx="4362450" cy="4076700"/>
          </a:xfrm>
          <a:prstGeom prst="pie">
            <a:avLst>
              <a:gd name="adj1" fmla="val 5332915"/>
              <a:gd name="adj2" fmla="val 16200000"/>
            </a:avLst>
          </a:prstGeom>
          <a:solidFill>
            <a:srgbClr val="FF826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24">
            <a:extLst>
              <a:ext uri="{FF2B5EF4-FFF2-40B4-BE49-F238E27FC236}">
                <a16:creationId xmlns:a16="http://schemas.microsoft.com/office/drawing/2014/main" id="{B820D184-F24C-ADB0-CC5D-1002EFC25024}"/>
              </a:ext>
            </a:extLst>
          </p:cNvPr>
          <p:cNvSpPr txBox="1"/>
          <p:nvPr/>
        </p:nvSpPr>
        <p:spPr>
          <a:xfrm>
            <a:off x="-19929" y="3048000"/>
            <a:ext cx="1905000" cy="1077218"/>
          </a:xfrm>
          <a:prstGeom prst="rect">
            <a:avLst/>
          </a:prstGeom>
          <a:noFill/>
          <a:ln w="9525">
            <a:noFill/>
          </a:ln>
        </p:spPr>
        <p:txBody>
          <a:bodyPr wrap="square">
            <a:spAutoFit/>
          </a:bodyPr>
          <a:lstStyle/>
          <a:p>
            <a:pPr algn="ctr" eaLnBrk="1" hangingPunct="1"/>
            <a:r>
              <a:rPr lang="vi-VN" altLang="en-US" sz="3200" b="1"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 Chuyện của T</a:t>
            </a:r>
            <a:endParaRPr lang="en-US" altLang="en-US" sz="3200" b="1" dirty="0">
              <a:latin typeface="Times New Roman" panose="02020603050405020304" pitchFamily="18" charset="0"/>
              <a:ea typeface="Times New Roman" panose="02020603050405020304" pitchFamily="18" charset="0"/>
            </a:endParaRPr>
          </a:p>
        </p:txBody>
      </p:sp>
      <p:sp>
        <p:nvSpPr>
          <p:cNvPr id="6" name="Arc 5">
            <a:extLst>
              <a:ext uri="{FF2B5EF4-FFF2-40B4-BE49-F238E27FC236}">
                <a16:creationId xmlns:a16="http://schemas.microsoft.com/office/drawing/2014/main" id="{A54C0082-E3EA-F287-127A-422332DBB180}"/>
              </a:ext>
            </a:extLst>
          </p:cNvPr>
          <p:cNvSpPr/>
          <p:nvPr/>
        </p:nvSpPr>
        <p:spPr>
          <a:xfrm rot="850645">
            <a:off x="-1010528" y="1475778"/>
            <a:ext cx="3886200" cy="4395342"/>
          </a:xfrm>
          <a:prstGeom prst="arc">
            <a:avLst>
              <a:gd name="adj1" fmla="val 16735306"/>
              <a:gd name="adj2" fmla="val 31836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94143E64-BA07-9450-EE45-96219D239B1F}"/>
              </a:ext>
            </a:extLst>
          </p:cNvPr>
          <p:cNvSpPr/>
          <p:nvPr/>
        </p:nvSpPr>
        <p:spPr>
          <a:xfrm>
            <a:off x="1885071" y="1548259"/>
            <a:ext cx="987769" cy="966341"/>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endParaRPr lang="en-US" dirty="0"/>
          </a:p>
        </p:txBody>
      </p:sp>
      <p:sp>
        <p:nvSpPr>
          <p:cNvPr id="8" name="TextBox 7">
            <a:extLst>
              <a:ext uri="{FF2B5EF4-FFF2-40B4-BE49-F238E27FC236}">
                <a16:creationId xmlns:a16="http://schemas.microsoft.com/office/drawing/2014/main" id="{6BB06412-5AE9-DBB0-FF4C-031031F2AF4E}"/>
              </a:ext>
            </a:extLst>
          </p:cNvPr>
          <p:cNvSpPr txBox="1"/>
          <p:nvPr/>
        </p:nvSpPr>
        <p:spPr>
          <a:xfrm>
            <a:off x="1828105" y="1590360"/>
            <a:ext cx="1143000" cy="830997"/>
          </a:xfrm>
          <a:prstGeom prst="rect">
            <a:avLst/>
          </a:prstGeom>
          <a:noFill/>
          <a:ln w="9525">
            <a:noFill/>
          </a:ln>
        </p:spPr>
        <p:txBody>
          <a:bodyPr>
            <a:spAutoFit/>
          </a:bodyPr>
          <a:lstStyle/>
          <a:p>
            <a:pPr algn="ctr" eaLnBrk="1" hangingPunct="1"/>
            <a:r>
              <a:rPr lang="en-US" altLang="en-US" sz="2400" b="1" dirty="0">
                <a:solidFill>
                  <a:srgbClr val="0000FF"/>
                </a:solidFill>
                <a:latin typeface="Times New Roman" panose="02020603050405020304" pitchFamily="18" charset="0"/>
                <a:cs typeface="Times New Roman" panose="02020603050405020304" pitchFamily="18" charset="0"/>
              </a:rPr>
              <a:t>Sai lầm</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09178266-22DB-71BE-2151-E5A4975A279D}"/>
              </a:ext>
            </a:extLst>
          </p:cNvPr>
          <p:cNvPicPr>
            <a:picLocks noChangeAspect="1"/>
          </p:cNvPicPr>
          <p:nvPr/>
        </p:nvPicPr>
        <p:blipFill>
          <a:blip r:embed="rId5">
            <a:duotone>
              <a:schemeClr val="accent5">
                <a:shade val="45000"/>
                <a:satMod val="135000"/>
              </a:schemeClr>
              <a:prstClr val="white"/>
            </a:duotone>
          </a:blip>
          <a:stretch>
            <a:fillRect/>
          </a:stretch>
        </p:blipFill>
        <p:spPr>
          <a:xfrm>
            <a:off x="2354922" y="3148448"/>
            <a:ext cx="999831" cy="981541"/>
          </a:xfrm>
          <a:prstGeom prst="rect">
            <a:avLst/>
          </a:prstGeom>
        </p:spPr>
      </p:pic>
      <p:pic>
        <p:nvPicPr>
          <p:cNvPr id="10" name="Picture 9">
            <a:extLst>
              <a:ext uri="{FF2B5EF4-FFF2-40B4-BE49-F238E27FC236}">
                <a16:creationId xmlns:a16="http://schemas.microsoft.com/office/drawing/2014/main" id="{6EEB687E-575E-0CF7-3E24-B429626281F5}"/>
              </a:ext>
            </a:extLst>
          </p:cNvPr>
          <p:cNvPicPr>
            <a:picLocks noChangeAspect="1"/>
          </p:cNvPicPr>
          <p:nvPr/>
        </p:nvPicPr>
        <p:blipFill>
          <a:blip r:embed="rId5">
            <a:duotone>
              <a:schemeClr val="accent4">
                <a:shade val="45000"/>
                <a:satMod val="135000"/>
              </a:schemeClr>
              <a:prstClr val="white"/>
            </a:duotone>
          </a:blip>
          <a:stretch>
            <a:fillRect/>
          </a:stretch>
        </p:blipFill>
        <p:spPr>
          <a:xfrm>
            <a:off x="1783421" y="4628284"/>
            <a:ext cx="999831" cy="981541"/>
          </a:xfrm>
          <a:prstGeom prst="rect">
            <a:avLst/>
          </a:prstGeom>
        </p:spPr>
      </p:pic>
      <p:sp>
        <p:nvSpPr>
          <p:cNvPr id="12" name="Rectangle: Rounded Corners 11">
            <a:extLst>
              <a:ext uri="{FF2B5EF4-FFF2-40B4-BE49-F238E27FC236}">
                <a16:creationId xmlns:a16="http://schemas.microsoft.com/office/drawing/2014/main" id="{FABA667D-C7BD-D2B8-2C46-7C3F2A909D13}"/>
              </a:ext>
            </a:extLst>
          </p:cNvPr>
          <p:cNvSpPr/>
          <p:nvPr/>
        </p:nvSpPr>
        <p:spPr>
          <a:xfrm>
            <a:off x="3061656" y="1077971"/>
            <a:ext cx="7010400" cy="1752600"/>
          </a:xfrm>
          <a:prstGeom prst="round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en-US" altLang="en-US" sz="2400" dirty="0">
                <a:solidFill>
                  <a:srgbClr val="A9D18E"/>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học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hết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lớp</a:t>
            </a:r>
            <a:r>
              <a:rPr lang="en-US" altLang="en-US" sz="2400" dirty="0">
                <a:solidFill>
                  <a:srgbClr val="0000FF"/>
                </a:solidFill>
                <a:latin typeface="Times New Roman" panose="02020603050405020304" pitchFamily="18" charset="0"/>
                <a:cs typeface="Times New Roman" panose="02020603050405020304" pitchFamily="18" charset="0"/>
              </a:rPr>
              <a:t> 10 </a:t>
            </a:r>
            <a:r>
              <a:rPr lang="en-US" altLang="en-US" sz="2400" dirty="0" err="1">
                <a:solidFill>
                  <a:srgbClr val="0000FF"/>
                </a:solidFill>
                <a:latin typeface="Times New Roman" panose="02020603050405020304" pitchFamily="18" charset="0"/>
                <a:cs typeface="Times New Roman" panose="02020603050405020304" pitchFamily="18" charset="0"/>
              </a:rPr>
              <a:t>đã</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kết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hôn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Bố</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mẹ</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T</a:t>
            </a:r>
            <a:r>
              <a:rPr lang="en-US" altLang="en-US" sz="2400" dirty="0">
                <a:solidFill>
                  <a:srgbClr val="0000FF"/>
                </a:solidFill>
                <a:latin typeface="Times New Roman" panose="02020603050405020304" pitchFamily="18" charset="0"/>
                <a:cs typeface="Times New Roman" panose="02020603050405020304" pitchFamily="18" charset="0"/>
              </a:rPr>
              <a:t> ham </a:t>
            </a:r>
            <a:r>
              <a:rPr lang="en-US" altLang="en-US" sz="2400" dirty="0" err="1">
                <a:solidFill>
                  <a:srgbClr val="0000FF"/>
                </a:solidFill>
                <a:latin typeface="Times New Roman" panose="02020603050405020304" pitchFamily="18" charset="0"/>
                <a:cs typeface="Times New Roman" panose="02020603050405020304" pitchFamily="18" charset="0"/>
              </a:rPr>
              <a:t>gi</a:t>
            </a:r>
            <a:r>
              <a:rPr lang="en-US" altLang="en-US" sz="2400" dirty="0" err="1">
                <a:solidFill>
                  <a:srgbClr val="0000FF"/>
                </a:solidFill>
                <a:latin typeface="Times New Roman" panose="02020603050405020304" pitchFamily="18" charset="0"/>
                <a:ea typeface="Times New Roman" panose="02020603050405020304" pitchFamily="18" charset="0"/>
              </a:rPr>
              <a:t>à</a:t>
            </a:r>
            <a:r>
              <a:rPr lang="en-US" altLang="en-US" sz="2400" dirty="0" err="1">
                <a:solidFill>
                  <a:srgbClr val="0000FF"/>
                </a:solidFill>
                <a:latin typeface="Times New Roman" panose="02020603050405020304" pitchFamily="18" charset="0"/>
                <a:cs typeface="Times New Roman" panose="02020603050405020304" pitchFamily="18" charset="0"/>
              </a:rPr>
              <a:t>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ép</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lấy</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chồng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a:t>
            </a:r>
            <a:r>
              <a:rPr lang="en-US" altLang="en-US" sz="2400" dirty="0" err="1">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không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có</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tình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yêu</a:t>
            </a:r>
            <a:r>
              <a:rPr lang="en-US" altLang="en-US" sz="2400" dirty="0">
                <a:solidFill>
                  <a:srgbClr val="0000FF"/>
                </a:solidFill>
                <a:latin typeface="Times New Roman" panose="02020603050405020304" pitchFamily="18" charset="0"/>
                <a:cs typeface="Times New Roman" panose="02020603050405020304" pitchFamily="18" charset="0"/>
              </a:rPr>
              <a:t>.</a:t>
            </a:r>
          </a:p>
          <a:p>
            <a:pPr algn="l" eaLnBrk="1" hangingPunct="1"/>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K</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lười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biếng</a:t>
            </a:r>
            <a:r>
              <a:rPr lang="en-US" altLang="en-US" sz="2400" dirty="0">
                <a:solidFill>
                  <a:srgbClr val="0000FF"/>
                </a:solidFill>
                <a:latin typeface="Times New Roman" panose="02020603050405020304" pitchFamily="18" charset="0"/>
                <a:cs typeface="Times New Roman" panose="02020603050405020304" pitchFamily="18" charset="0"/>
              </a:rPr>
              <a:t> ham </a:t>
            </a:r>
            <a:r>
              <a:rPr lang="en-US" altLang="en-US" sz="2400" dirty="0" err="1">
                <a:solidFill>
                  <a:srgbClr val="0000FF"/>
                </a:solidFill>
                <a:latin typeface="Times New Roman" panose="02020603050405020304" pitchFamily="18" charset="0"/>
                <a:cs typeface="Times New Roman" panose="02020603050405020304" pitchFamily="18" charset="0"/>
              </a:rPr>
              <a:t>chơi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ea typeface="Times New Roman" panose="02020603050405020304" pitchFamily="18" charset="0"/>
              </a:rPr>
              <a:t>…</a:t>
            </a:r>
            <a:r>
              <a:rPr lang="vi-VN" altLang="en-US" sz="2400" dirty="0">
                <a:solidFill>
                  <a:srgbClr val="0000FF"/>
                </a:solidFill>
                <a:latin typeface="Times New Roman" panose="02020603050405020304" pitchFamily="18" charset="0"/>
                <a:ea typeface="Times New Roman" panose="02020603050405020304" pitchFamily="18" charset="0"/>
              </a:rPr>
              <a:t> </a:t>
            </a:r>
            <a:endParaRPr lang="en-US" dirty="0">
              <a:solidFill>
                <a:srgbClr val="0000FF"/>
              </a:solidFill>
            </a:endParaRPr>
          </a:p>
        </p:txBody>
      </p:sp>
      <p:sp>
        <p:nvSpPr>
          <p:cNvPr id="14" name="TextBox 13">
            <a:extLst>
              <a:ext uri="{FF2B5EF4-FFF2-40B4-BE49-F238E27FC236}">
                <a16:creationId xmlns:a16="http://schemas.microsoft.com/office/drawing/2014/main" id="{ED31D1B3-E3B6-8537-1CC9-E1B66B3B8501}"/>
              </a:ext>
            </a:extLst>
          </p:cNvPr>
          <p:cNvSpPr txBox="1"/>
          <p:nvPr/>
        </p:nvSpPr>
        <p:spPr>
          <a:xfrm>
            <a:off x="1711837" y="4639196"/>
            <a:ext cx="1143000" cy="830997"/>
          </a:xfrm>
          <a:prstGeom prst="rect">
            <a:avLst/>
          </a:prstGeom>
          <a:noFill/>
          <a:ln w="9525">
            <a:noFill/>
          </a:ln>
        </p:spPr>
        <p:txBody>
          <a:bodyPr>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Hậu quả</a:t>
            </a:r>
            <a:endParaRPr lang="en-US" altLang="en-US" sz="2400" b="1" dirty="0">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03F14723-EA6F-E93A-2768-B4B3490F9252}"/>
              </a:ext>
            </a:extLst>
          </p:cNvPr>
          <p:cNvSpPr txBox="1"/>
          <p:nvPr/>
        </p:nvSpPr>
        <p:spPr>
          <a:xfrm>
            <a:off x="2999776" y="4692542"/>
            <a:ext cx="7010401" cy="919401"/>
          </a:xfrm>
          <a:prstGeom prst="roundRect">
            <a:avLst/>
          </a:prstGeom>
          <a:solidFill>
            <a:srgbClr val="E5C36E"/>
          </a:solidFill>
          <a:ln>
            <a:solidFill>
              <a:srgbClr val="FF3300"/>
            </a:solidFill>
          </a:ln>
        </p:spPr>
        <p:style>
          <a:lnRef idx="2">
            <a:schemeClr val="dk1"/>
          </a:lnRef>
          <a:fillRef idx="1">
            <a:schemeClr val="lt1"/>
          </a:fillRef>
          <a:effectRef idx="0">
            <a:schemeClr val="dk1"/>
          </a:effectRef>
          <a:fontRef idx="minor">
            <a:schemeClr val="dk1"/>
          </a:fontRef>
        </p:style>
        <p:txBody>
          <a:bodyPr wrap="square">
            <a:spAutoFit/>
          </a:bodyPr>
          <a:lstStyle/>
          <a:p>
            <a:pPr algn="l" eaLnBrk="1" hangingPunct="1">
              <a:buChar char="-"/>
            </a:pP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chemeClr val="tx1"/>
                </a:solidFill>
                <a:latin typeface="Times New Roman" panose="02020603050405020304" pitchFamily="18" charset="0"/>
                <a:cs typeface="Times New Roman" panose="02020603050405020304" pitchFamily="18" charset="0"/>
              </a:rPr>
              <a:t>T </a:t>
            </a:r>
            <a:r>
              <a:rPr lang="en-US" altLang="en-US" sz="2400" dirty="0">
                <a:solidFill>
                  <a:schemeClr val="tx1"/>
                </a:solidFill>
                <a:latin typeface="Times New Roman" panose="02020603050405020304" pitchFamily="18" charset="0"/>
                <a:cs typeface="Times New Roman" panose="02020603050405020304" pitchFamily="18" charset="0"/>
              </a:rPr>
              <a:t>l</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m lụng vất vả, buồn phiền nên gầy yếu. </a:t>
            </a:r>
          </a:p>
          <a:p>
            <a:pPr algn="l" eaLnBrk="1" hangingPunct="1">
              <a:buChar char="-"/>
            </a:pPr>
            <a:r>
              <a:rPr lang="en-US" altLang="en-US" sz="2400" dirty="0">
                <a:solidFill>
                  <a:schemeClr val="tx1"/>
                </a:solidFill>
                <a:latin typeface="Times New Roman" panose="02020603050405020304" pitchFamily="18" charset="0"/>
                <a:cs typeface="Times New Roman" panose="02020603050405020304" pitchFamily="18" charset="0"/>
              </a:rPr>
              <a:t> </a:t>
            </a:r>
            <a:r>
              <a:rPr lang="en-US" altLang="en-US" sz="2400" b="1" dirty="0">
                <a:solidFill>
                  <a:schemeClr val="tx1"/>
                </a:solidFill>
                <a:latin typeface="Times New Roman" panose="02020603050405020304" pitchFamily="18" charset="0"/>
                <a:cs typeface="Times New Roman" panose="02020603050405020304" pitchFamily="18" charset="0"/>
              </a:rPr>
              <a:t>K</a:t>
            </a:r>
            <a:r>
              <a:rPr lang="en-US" altLang="en-US" sz="2400" dirty="0">
                <a:solidFill>
                  <a:schemeClr val="tx1"/>
                </a:solidFill>
                <a:latin typeface="Times New Roman" panose="02020603050405020304" pitchFamily="18" charset="0"/>
                <a:cs typeface="Times New Roman" panose="02020603050405020304" pitchFamily="18" charset="0"/>
              </a:rPr>
              <a:t> bỏ nh</a:t>
            </a:r>
            <a:r>
              <a:rPr lang="en-US" altLang="en-US" sz="2400" dirty="0">
                <a:solidFill>
                  <a:schemeClr val="tx1"/>
                </a:solidFill>
                <a:latin typeface="Times New Roman" panose="02020603050405020304" pitchFamily="18" charset="0"/>
                <a:ea typeface="Times New Roman" panose="02020603050405020304" pitchFamily="18" charset="0"/>
              </a:rPr>
              <a:t>à</a:t>
            </a:r>
            <a:r>
              <a:rPr lang="en-US" altLang="en-US" sz="2400" dirty="0">
                <a:solidFill>
                  <a:schemeClr val="tx1"/>
                </a:solidFill>
                <a:latin typeface="Times New Roman" panose="02020603050405020304" pitchFamily="18" charset="0"/>
                <a:cs typeface="Times New Roman" panose="02020603050405020304" pitchFamily="18" charset="0"/>
              </a:rPr>
              <a:t> đi chơi không quan tâm đến vợ con.</a:t>
            </a:r>
            <a:endParaRPr lang="en-US" altLang="en-US" sz="2400" dirty="0">
              <a:solidFill>
                <a:schemeClr val="tx1"/>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A401DDC5-718D-2C61-5935-440425AA93BE}"/>
              </a:ext>
            </a:extLst>
          </p:cNvPr>
          <p:cNvSpPr txBox="1"/>
          <p:nvPr/>
        </p:nvSpPr>
        <p:spPr>
          <a:xfrm>
            <a:off x="2261738" y="3193391"/>
            <a:ext cx="1222204" cy="830997"/>
          </a:xfrm>
          <a:prstGeom prst="rect">
            <a:avLst/>
          </a:prstGeom>
          <a:noFill/>
          <a:ln w="9525">
            <a:noFill/>
          </a:ln>
        </p:spPr>
        <p:txBody>
          <a:bodyPr wrap="square">
            <a:spAutoFit/>
          </a:bodyPr>
          <a:lstStyle/>
          <a:p>
            <a:pPr algn="ctr" eaLnBrk="1" hangingPunct="1"/>
            <a:r>
              <a:rPr lang="en-US" altLang="en-US" sz="2300" b="1" dirty="0">
                <a:solidFill>
                  <a:srgbClr val="FF0000"/>
                </a:solidFill>
                <a:latin typeface="Times New Roman" panose="02020603050405020304" pitchFamily="18" charset="0"/>
                <a:cs typeface="Times New Roman" panose="02020603050405020304" pitchFamily="18" charset="0"/>
              </a:rPr>
              <a:t>Nguyên nhân</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DB74F567-FB09-8C31-4BFC-3DE88FCD47E5}"/>
              </a:ext>
            </a:extLst>
          </p:cNvPr>
          <p:cNvSpPr txBox="1"/>
          <p:nvPr/>
        </p:nvSpPr>
        <p:spPr>
          <a:xfrm>
            <a:off x="3473391" y="3179517"/>
            <a:ext cx="7010400" cy="919401"/>
          </a:xfrm>
          <a:prstGeom prst="roundRect">
            <a:avLst/>
          </a:prstGeom>
          <a:solidFill>
            <a:srgbClr val="88ABCB"/>
          </a:solidFill>
          <a:ln w="9525">
            <a:noFill/>
          </a:ln>
        </p:spPr>
        <p:txBody>
          <a:bodyPr wrap="square">
            <a:spAutoFit/>
          </a:bodyPr>
          <a:lstStyle/>
          <a:p>
            <a:pPr algn="just" eaLnBrk="1" hangingPunct="1">
              <a:buChar char="-"/>
            </a:pP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Kết hôn khi chưa đủ tuổi.</a:t>
            </a:r>
          </a:p>
          <a:p>
            <a:pPr algn="l" eaLnBrk="1" hangingPunct="1"/>
            <a:r>
              <a:rPr lang="en-US" altLang="en-US" sz="2400" dirty="0">
                <a:solidFill>
                  <a:srgbClr val="FF0000"/>
                </a:solidFill>
                <a:latin typeface="Times New Roman" panose="02020603050405020304" pitchFamily="18" charset="0"/>
                <a:cs typeface="Times New Roman" panose="02020603050405020304" pitchFamily="18" charset="0"/>
              </a:rPr>
              <a:t>- Hôn nhân không có tình yêu, mà vì tiền, bị ép buộc.</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37CADA28-65A8-22EC-A7A5-BB1C7F32A12B}"/>
              </a:ext>
            </a:extLst>
          </p:cNvPr>
          <p:cNvSpPr txBox="1"/>
          <p:nvPr/>
        </p:nvSpPr>
        <p:spPr>
          <a:xfrm>
            <a:off x="1" y="12500"/>
            <a:ext cx="12192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b="1" dirty="0">
                <a:solidFill>
                  <a:srgbClr val="FF0000"/>
                </a:solidFill>
              </a:rPr>
              <a:t>Bài 12:  QUYỀN VÀ NGHĨA VỤ CỦA CÔNG DÂN TRONG HÔN NHÂN </a:t>
            </a:r>
            <a:endParaRPr lang="en-US" sz="2800" b="1" dirty="0">
              <a:solidFill>
                <a:srgbClr val="FF0000"/>
              </a:solidFill>
            </a:endParaRPr>
          </a:p>
        </p:txBody>
      </p:sp>
    </p:spTree>
    <p:extLst>
      <p:ext uri="{BB962C8B-B14F-4D97-AF65-F5344CB8AC3E}">
        <p14:creationId xmlns:p14="http://schemas.microsoft.com/office/powerpoint/2010/main" val="2999975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afterEffect">
                                  <p:stCondLst>
                                    <p:cond delay="0"/>
                                  </p:stCondLst>
                                  <p:childTnLst>
                                    <p:animClr clrSpc="hsl" dir="cw">
                                      <p:cBhvr override="childStyle">
                                        <p:cTn id="6" dur="300" fill="hold"/>
                                        <p:tgtEl>
                                          <p:spTgt spid="22">
                                            <p:txEl>
                                              <p:pRg st="0" end="0"/>
                                            </p:txEl>
                                          </p:spTgt>
                                        </p:tgtEl>
                                        <p:attrNameLst>
                                          <p:attrName>style.color</p:attrName>
                                        </p:attrNameLst>
                                      </p:cBhvr>
                                      <p:by>
                                        <p:hsl h="7200000" s="0" l="0"/>
                                      </p:by>
                                    </p:animClr>
                                    <p:animClr clrSpc="hsl" dir="cw">
                                      <p:cBhvr>
                                        <p:cTn id="7" dur="300" fill="hold"/>
                                        <p:tgtEl>
                                          <p:spTgt spid="22">
                                            <p:txEl>
                                              <p:pRg st="0" end="0"/>
                                            </p:txEl>
                                          </p:spTgt>
                                        </p:tgtEl>
                                        <p:attrNameLst>
                                          <p:attrName>fillcolor</p:attrName>
                                        </p:attrNameLst>
                                      </p:cBhvr>
                                      <p:by>
                                        <p:hsl h="7200000" s="0" l="0"/>
                                      </p:by>
                                    </p:animClr>
                                    <p:animClr clrSpc="hsl" dir="cw">
                                      <p:cBhvr>
                                        <p:cTn id="8" dur="300" fill="hold"/>
                                        <p:tgtEl>
                                          <p:spTgt spid="22">
                                            <p:txEl>
                                              <p:pRg st="0" end="0"/>
                                            </p:txEl>
                                          </p:spTgt>
                                        </p:tgtEl>
                                        <p:attrNameLst>
                                          <p:attrName>stroke.color</p:attrName>
                                        </p:attrNameLst>
                                      </p:cBhvr>
                                      <p:by>
                                        <p:hsl h="7200000" s="0" l="0"/>
                                      </p:by>
                                    </p:animClr>
                                    <p:set>
                                      <p:cBhvr>
                                        <p:cTn id="9" dur="300" fill="hold"/>
                                        <p:tgtEl>
                                          <p:spTgt spid="2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1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12" grpId="0" animBg="1"/>
      <p:bldP spid="14" grpId="0"/>
      <p:bldP spid="15" grpId="0" animBg="1"/>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extLst>
              <a:ext uri="{BEBA8EAE-BF5A-486C-A8C5-ECC9F3942E4B}">
                <a14:imgProps xmlns:a14="http://schemas.microsoft.com/office/drawing/2010/main">
                  <a14:imgLayer r:embed="rId4">
                    <a14:imgEffect>
                      <a14:sharpenSoften amount="-50000"/>
                    </a14:imgEffect>
                  </a14:imgLayer>
                </a14:imgProps>
              </a:ext>
            </a:extLst>
          </a:blip>
          <a:srcRect/>
          <a:stretch>
            <a:fillRect l="-2000" t="-39000" r="-7000" b="-39000"/>
          </a:stretch>
        </a:blipFill>
        <a:effectLst/>
      </p:bgPr>
    </p:bg>
    <p:spTree>
      <p:nvGrpSpPr>
        <p:cNvPr id="1" name=""/>
        <p:cNvGrpSpPr/>
        <p:nvPr/>
      </p:nvGrpSpPr>
      <p:grpSpPr>
        <a:xfrm>
          <a:off x="0" y="0"/>
          <a:ext cx="0" cy="0"/>
          <a:chOff x="0" y="0"/>
          <a:chExt cx="0" cy="0"/>
        </a:xfrm>
      </p:grpSpPr>
      <p:sp>
        <p:nvSpPr>
          <p:cNvPr id="4" name="Partial Circle 3">
            <a:extLst>
              <a:ext uri="{FF2B5EF4-FFF2-40B4-BE49-F238E27FC236}">
                <a16:creationId xmlns:a16="http://schemas.microsoft.com/office/drawing/2014/main" id="{729B34EA-7A89-5FD3-E906-46CFD006D1CA}"/>
              </a:ext>
            </a:extLst>
          </p:cNvPr>
          <p:cNvSpPr/>
          <p:nvPr/>
        </p:nvSpPr>
        <p:spPr>
          <a:xfrm rot="10800000">
            <a:off x="-2181225" y="1548259"/>
            <a:ext cx="4362450" cy="4076700"/>
          </a:xfrm>
          <a:prstGeom prst="pie">
            <a:avLst>
              <a:gd name="adj1" fmla="val 5332915"/>
              <a:gd name="adj2" fmla="val 16200000"/>
            </a:avLst>
          </a:prstGeom>
          <a:solidFill>
            <a:srgbClr val="FF826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24">
            <a:extLst>
              <a:ext uri="{FF2B5EF4-FFF2-40B4-BE49-F238E27FC236}">
                <a16:creationId xmlns:a16="http://schemas.microsoft.com/office/drawing/2014/main" id="{B820D184-F24C-ADB0-CC5D-1002EFC25024}"/>
              </a:ext>
            </a:extLst>
          </p:cNvPr>
          <p:cNvSpPr txBox="1"/>
          <p:nvPr/>
        </p:nvSpPr>
        <p:spPr>
          <a:xfrm>
            <a:off x="-19929" y="3048000"/>
            <a:ext cx="1905000" cy="1077218"/>
          </a:xfrm>
          <a:prstGeom prst="rect">
            <a:avLst/>
          </a:prstGeom>
          <a:noFill/>
          <a:ln w="9525">
            <a:noFill/>
          </a:ln>
        </p:spPr>
        <p:txBody>
          <a:bodyPr wrap="square">
            <a:spAutoFit/>
          </a:bodyPr>
          <a:lstStyle/>
          <a:p>
            <a:pPr algn="ctr"/>
            <a:r>
              <a:rPr lang="en-US" altLang="en-US" sz="3200" b="1" dirty="0" err="1">
                <a:latin typeface="Times New Roman" panose="02020603050405020304" pitchFamily="18" charset="0"/>
                <a:cs typeface="Times New Roman" panose="02020603050405020304" pitchFamily="18" charset="0"/>
              </a:rPr>
              <a:t>Nỗi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của</a:t>
            </a:r>
            <a:r>
              <a:rPr lang="en-US" altLang="en-US" sz="3200" b="1" dirty="0">
                <a:latin typeface="Times New Roman" panose="02020603050405020304" pitchFamily="18" charset="0"/>
                <a:cs typeface="Times New Roman" panose="02020603050405020304" pitchFamily="18" charset="0"/>
              </a:rPr>
              <a:t> M</a:t>
            </a:r>
            <a:endParaRPr lang="en-US" altLang="en-US" sz="3200" b="1" dirty="0">
              <a:latin typeface="Times New Roman" panose="02020603050405020304" pitchFamily="18" charset="0"/>
              <a:ea typeface="Times New Roman" panose="02020603050405020304" pitchFamily="18" charset="0"/>
            </a:endParaRPr>
          </a:p>
        </p:txBody>
      </p:sp>
      <p:sp>
        <p:nvSpPr>
          <p:cNvPr id="6" name="Arc 5">
            <a:extLst>
              <a:ext uri="{FF2B5EF4-FFF2-40B4-BE49-F238E27FC236}">
                <a16:creationId xmlns:a16="http://schemas.microsoft.com/office/drawing/2014/main" id="{A54C0082-E3EA-F287-127A-422332DBB180}"/>
              </a:ext>
            </a:extLst>
          </p:cNvPr>
          <p:cNvSpPr/>
          <p:nvPr/>
        </p:nvSpPr>
        <p:spPr>
          <a:xfrm rot="850645">
            <a:off x="-1010528" y="1475778"/>
            <a:ext cx="3886200" cy="4395342"/>
          </a:xfrm>
          <a:prstGeom prst="arc">
            <a:avLst>
              <a:gd name="adj1" fmla="val 16735306"/>
              <a:gd name="adj2" fmla="val 31836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94143E64-BA07-9450-EE45-96219D239B1F}"/>
              </a:ext>
            </a:extLst>
          </p:cNvPr>
          <p:cNvSpPr/>
          <p:nvPr/>
        </p:nvSpPr>
        <p:spPr>
          <a:xfrm>
            <a:off x="1885071" y="1548259"/>
            <a:ext cx="987769" cy="966341"/>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endParaRPr lang="en-US" dirty="0"/>
          </a:p>
        </p:txBody>
      </p:sp>
      <p:sp>
        <p:nvSpPr>
          <p:cNvPr id="8" name="TextBox 7">
            <a:extLst>
              <a:ext uri="{FF2B5EF4-FFF2-40B4-BE49-F238E27FC236}">
                <a16:creationId xmlns:a16="http://schemas.microsoft.com/office/drawing/2014/main" id="{6BB06412-5AE9-DBB0-FF4C-031031F2AF4E}"/>
              </a:ext>
            </a:extLst>
          </p:cNvPr>
          <p:cNvSpPr txBox="1"/>
          <p:nvPr/>
        </p:nvSpPr>
        <p:spPr>
          <a:xfrm>
            <a:off x="1828105" y="1590360"/>
            <a:ext cx="1143000" cy="830997"/>
          </a:xfrm>
          <a:prstGeom prst="rect">
            <a:avLst/>
          </a:prstGeom>
          <a:noFill/>
          <a:ln w="9525">
            <a:noFill/>
          </a:ln>
        </p:spPr>
        <p:txBody>
          <a:bodyPr>
            <a:spAutoFit/>
          </a:bodyPr>
          <a:lstStyle/>
          <a:p>
            <a:pPr algn="ctr" eaLnBrk="1" hangingPunct="1"/>
            <a:r>
              <a:rPr lang="en-US" altLang="en-US" sz="2400" b="1" dirty="0">
                <a:solidFill>
                  <a:srgbClr val="0000FF"/>
                </a:solidFill>
                <a:latin typeface="Times New Roman" panose="02020603050405020304" pitchFamily="18" charset="0"/>
                <a:cs typeface="Times New Roman" panose="02020603050405020304" pitchFamily="18" charset="0"/>
              </a:rPr>
              <a:t>Sai lầm</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09178266-22DB-71BE-2151-E5A4975A279D}"/>
              </a:ext>
            </a:extLst>
          </p:cNvPr>
          <p:cNvPicPr>
            <a:picLocks noChangeAspect="1"/>
          </p:cNvPicPr>
          <p:nvPr/>
        </p:nvPicPr>
        <p:blipFill>
          <a:blip r:embed="rId5">
            <a:duotone>
              <a:schemeClr val="accent5">
                <a:shade val="45000"/>
                <a:satMod val="135000"/>
              </a:schemeClr>
              <a:prstClr val="white"/>
            </a:duotone>
          </a:blip>
          <a:stretch>
            <a:fillRect/>
          </a:stretch>
        </p:blipFill>
        <p:spPr>
          <a:xfrm>
            <a:off x="2354922" y="3148448"/>
            <a:ext cx="999831" cy="981541"/>
          </a:xfrm>
          <a:prstGeom prst="rect">
            <a:avLst/>
          </a:prstGeom>
        </p:spPr>
      </p:pic>
      <p:pic>
        <p:nvPicPr>
          <p:cNvPr id="10" name="Picture 9">
            <a:extLst>
              <a:ext uri="{FF2B5EF4-FFF2-40B4-BE49-F238E27FC236}">
                <a16:creationId xmlns:a16="http://schemas.microsoft.com/office/drawing/2014/main" id="{6EEB687E-575E-0CF7-3E24-B429626281F5}"/>
              </a:ext>
            </a:extLst>
          </p:cNvPr>
          <p:cNvPicPr>
            <a:picLocks noChangeAspect="1"/>
          </p:cNvPicPr>
          <p:nvPr/>
        </p:nvPicPr>
        <p:blipFill>
          <a:blip r:embed="rId5">
            <a:duotone>
              <a:schemeClr val="accent4">
                <a:shade val="45000"/>
                <a:satMod val="135000"/>
              </a:schemeClr>
              <a:prstClr val="white"/>
            </a:duotone>
          </a:blip>
          <a:stretch>
            <a:fillRect/>
          </a:stretch>
        </p:blipFill>
        <p:spPr>
          <a:xfrm>
            <a:off x="1783421" y="4628284"/>
            <a:ext cx="999831" cy="981541"/>
          </a:xfrm>
          <a:prstGeom prst="rect">
            <a:avLst/>
          </a:prstGeom>
        </p:spPr>
      </p:pic>
      <p:sp>
        <p:nvSpPr>
          <p:cNvPr id="12" name="Rectangle: Rounded Corners 11">
            <a:extLst>
              <a:ext uri="{FF2B5EF4-FFF2-40B4-BE49-F238E27FC236}">
                <a16:creationId xmlns:a16="http://schemas.microsoft.com/office/drawing/2014/main" id="{FABA667D-C7BD-D2B8-2C46-7C3F2A909D13}"/>
              </a:ext>
            </a:extLst>
          </p:cNvPr>
          <p:cNvSpPr/>
          <p:nvPr/>
        </p:nvSpPr>
        <p:spPr>
          <a:xfrm>
            <a:off x="3061656" y="1077971"/>
            <a:ext cx="8368344" cy="1752600"/>
          </a:xfrm>
          <a:prstGeom prst="round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dirty="0" smtClean="0">
                <a:solidFill>
                  <a:srgbClr val="0070C0"/>
                </a:solidFill>
                <a:latin typeface="Times New Roman" panose="02020603050405020304" pitchFamily="18" charset="0"/>
                <a:cs typeface="Times New Roman" panose="02020603050405020304" pitchFamily="18" charset="0"/>
              </a:rPr>
              <a:t>-</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b="1" dirty="0" smtClean="0">
                <a:solidFill>
                  <a:srgbClr val="0070C0"/>
                </a:solidFill>
                <a:latin typeface="Times New Roman" panose="02020603050405020304" pitchFamily="18" charset="0"/>
                <a:cs typeface="Times New Roman" panose="02020603050405020304" pitchFamily="18" charset="0"/>
              </a:rPr>
              <a:t>M</a:t>
            </a:r>
            <a:r>
              <a:rPr lang="en-US" altLang="en-US" sz="2400" dirty="0" smtClean="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vì</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nể</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sợ</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người</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yêu</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giận</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b="1" dirty="0">
                <a:solidFill>
                  <a:srgbClr val="0070C0"/>
                </a:solidFill>
                <a:latin typeface="Times New Roman" panose="02020603050405020304" pitchFamily="18" charset="0"/>
                <a:cs typeface="Times New Roman" panose="02020603050405020304" pitchFamily="18" charset="0"/>
              </a:rPr>
              <a:t>M</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quan</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hệ</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với</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b="1" dirty="0">
                <a:solidFill>
                  <a:srgbClr val="0070C0"/>
                </a:solidFill>
                <a:latin typeface="Times New Roman" panose="02020603050405020304" pitchFamily="18" charset="0"/>
                <a:cs typeface="Times New Roman" panose="02020603050405020304" pitchFamily="18" charset="0"/>
              </a:rPr>
              <a:t>H</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v</a:t>
            </a:r>
            <a:r>
              <a:rPr lang="en-US" altLang="en-US" sz="2400" dirty="0" err="1">
                <a:solidFill>
                  <a:srgbClr val="0070C0"/>
                </a:solidFill>
                <a:latin typeface="Times New Roman" panose="02020603050405020304" pitchFamily="18" charset="0"/>
                <a:ea typeface="Times New Roman" panose="02020603050405020304" pitchFamily="18" charset="0"/>
              </a:rPr>
              <a:t>à</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có</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thai.</a:t>
            </a:r>
            <a:endParaRPr lang="en-US" altLang="en-US" sz="2400" dirty="0">
              <a:solidFill>
                <a:srgbClr val="0070C0"/>
              </a:solidFill>
              <a:latin typeface="Times New Roman" panose="02020603050405020304" pitchFamily="18" charset="0"/>
              <a:cs typeface="Times New Roman" panose="02020603050405020304" pitchFamily="18" charset="0"/>
            </a:endParaRPr>
          </a:p>
          <a:p>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b="1" dirty="0">
                <a:solidFill>
                  <a:srgbClr val="0070C0"/>
                </a:solidFill>
                <a:latin typeface="Times New Roman" panose="02020603050405020304" pitchFamily="18" charset="0"/>
                <a:cs typeface="Times New Roman" panose="02020603050405020304" pitchFamily="18" charset="0"/>
              </a:rPr>
              <a:t>H</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trốn</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tránh</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trách</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nhiệm</a:t>
            </a:r>
            <a:r>
              <a:rPr lang="en-US" altLang="en-US" sz="2400" dirty="0">
                <a:solidFill>
                  <a:srgbClr val="0070C0"/>
                </a:solidFill>
                <a:latin typeface="Times New Roman" panose="02020603050405020304" pitchFamily="18" charset="0"/>
                <a:cs typeface="Times New Roman" panose="02020603050405020304" pitchFamily="18" charset="0"/>
              </a:rPr>
              <a:t>.</a:t>
            </a:r>
          </a:p>
          <a:p>
            <a:r>
              <a:rPr lang="en-US" altLang="en-US" sz="2400" dirty="0">
                <a:solidFill>
                  <a:srgbClr val="0070C0"/>
                </a:solidFill>
                <a:latin typeface="Times New Roman" panose="02020603050405020304" pitchFamily="18" charset="0"/>
                <a:cs typeface="Times New Roman" panose="02020603050405020304" pitchFamily="18" charset="0"/>
              </a:rPr>
              <a:t>- Gia </a:t>
            </a:r>
            <a:r>
              <a:rPr lang="en-US" altLang="en-US" sz="2400" dirty="0" err="1">
                <a:solidFill>
                  <a:srgbClr val="0070C0"/>
                </a:solidFill>
                <a:latin typeface="Times New Roman" panose="02020603050405020304" pitchFamily="18" charset="0"/>
                <a:cs typeface="Times New Roman" panose="02020603050405020304" pitchFamily="18" charset="0"/>
              </a:rPr>
              <a:t>đình</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b="1" dirty="0">
                <a:solidFill>
                  <a:srgbClr val="0070C0"/>
                </a:solidFill>
                <a:latin typeface="Times New Roman" panose="02020603050405020304" pitchFamily="18" charset="0"/>
                <a:cs typeface="Times New Roman" panose="02020603050405020304" pitchFamily="18" charset="0"/>
              </a:rPr>
              <a:t>H</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phản</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đối</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không</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chấp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nhận</a:t>
            </a:r>
            <a:r>
              <a:rPr lang="en-US" altLang="en-US" sz="2400" dirty="0">
                <a:solidFill>
                  <a:srgbClr val="0070C0"/>
                </a:solidFill>
                <a:latin typeface="Times New Roman" panose="02020603050405020304" pitchFamily="18" charset="0"/>
                <a:cs typeface="Times New Roman" panose="02020603050405020304" pitchFamily="18" charset="0"/>
              </a:rPr>
              <a:t> M.</a:t>
            </a:r>
            <a:endParaRPr lang="en-US" altLang="en-US" sz="2400" dirty="0">
              <a:solidFill>
                <a:srgbClr val="0070C0"/>
              </a:solidFill>
              <a:latin typeface="Times New Roman" panose="02020603050405020304" pitchFamily="18" charset="0"/>
              <a:ea typeface="Times New Roman" panose="02020603050405020304" pitchFamily="18" charset="0"/>
            </a:endParaRPr>
          </a:p>
          <a:p>
            <a:pPr algn="l" eaLnBrk="1" hangingPunct="1"/>
            <a:endParaRPr lang="en-US" dirty="0">
              <a:solidFill>
                <a:srgbClr val="0000FF"/>
              </a:solidFill>
            </a:endParaRPr>
          </a:p>
        </p:txBody>
      </p:sp>
      <p:sp>
        <p:nvSpPr>
          <p:cNvPr id="14" name="TextBox 13">
            <a:extLst>
              <a:ext uri="{FF2B5EF4-FFF2-40B4-BE49-F238E27FC236}">
                <a16:creationId xmlns:a16="http://schemas.microsoft.com/office/drawing/2014/main" id="{ED31D1B3-E3B6-8537-1CC9-E1B66B3B8501}"/>
              </a:ext>
            </a:extLst>
          </p:cNvPr>
          <p:cNvSpPr txBox="1"/>
          <p:nvPr/>
        </p:nvSpPr>
        <p:spPr>
          <a:xfrm>
            <a:off x="1711837" y="4639196"/>
            <a:ext cx="1143000" cy="830997"/>
          </a:xfrm>
          <a:prstGeom prst="rect">
            <a:avLst/>
          </a:prstGeom>
          <a:noFill/>
          <a:ln w="9525">
            <a:noFill/>
          </a:ln>
        </p:spPr>
        <p:txBody>
          <a:bodyPr>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Hậu quả</a:t>
            </a:r>
            <a:endParaRPr lang="en-US" altLang="en-US" sz="2400" b="1" dirty="0">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03F14723-EA6F-E93A-2768-B4B3490F9252}"/>
              </a:ext>
            </a:extLst>
          </p:cNvPr>
          <p:cNvSpPr txBox="1"/>
          <p:nvPr/>
        </p:nvSpPr>
        <p:spPr>
          <a:xfrm>
            <a:off x="2999776" y="4692542"/>
            <a:ext cx="7010401" cy="1328023"/>
          </a:xfrm>
          <a:prstGeom prst="roundRect">
            <a:avLst/>
          </a:prstGeom>
          <a:solidFill>
            <a:srgbClr val="E5C36E"/>
          </a:solidFill>
          <a:ln>
            <a:solidFill>
              <a:srgbClr val="FF3300"/>
            </a:solidFill>
          </a:ln>
        </p:spPr>
        <p:style>
          <a:lnRef idx="2">
            <a:schemeClr val="dk1"/>
          </a:lnRef>
          <a:fillRef idx="1">
            <a:schemeClr val="lt1"/>
          </a:fillRef>
          <a:effectRef idx="0">
            <a:schemeClr val="dk1"/>
          </a:effectRef>
          <a:fontRef idx="minor">
            <a:schemeClr val="dk1"/>
          </a:fontRef>
        </p:style>
        <p:txBody>
          <a:bodyPr wrap="square">
            <a:spAutoFit/>
          </a:bodyPr>
          <a:lstStyle/>
          <a:p>
            <a:pPr>
              <a:buFontTx/>
              <a:buChar char="-"/>
            </a:pPr>
            <a:r>
              <a:rPr lang="vi-VN" altLang="en-US" sz="2400" b="1" dirty="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sinh</a:t>
            </a:r>
            <a:r>
              <a:rPr lang="en-US" altLang="en-US" sz="2400" dirty="0">
                <a:latin typeface="Times New Roman" panose="02020603050405020304" pitchFamily="18" charset="0"/>
                <a:cs typeface="Times New Roman" panose="02020603050405020304" pitchFamily="18" charset="0"/>
              </a:rPr>
              <a:t> con </a:t>
            </a:r>
            <a:r>
              <a:rPr lang="en-US" altLang="en-US" sz="2400" dirty="0" err="1">
                <a:latin typeface="Times New Roman" panose="02020603050405020304" pitchFamily="18" charset="0"/>
                <a:cs typeface="Times New Roman" panose="02020603050405020304" pitchFamily="18" charset="0"/>
              </a:rPr>
              <a:t>gái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vất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sức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nuôi</a:t>
            </a:r>
            <a:r>
              <a:rPr lang="en-US" altLang="en-US" sz="2400" dirty="0">
                <a:latin typeface="Times New Roman" panose="02020603050405020304" pitchFamily="18" charset="0"/>
                <a:cs typeface="Times New Roman" panose="02020603050405020304" pitchFamily="18" charset="0"/>
              </a:rPr>
              <a:t> con, cha mẹ </a:t>
            </a:r>
            <a:r>
              <a:rPr lang="en-US" altLang="en-US" sz="2400" b="1" dirty="0">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hắt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giềng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cười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chê</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Times New Roman" panose="02020603050405020304" pitchFamily="18" charset="0"/>
            </a:endParaRPr>
          </a:p>
          <a:p>
            <a:pPr algn="l" eaLnBrk="1" hangingPunct="1">
              <a:buChar char="-"/>
            </a:pPr>
            <a:endParaRPr lang="en-US" altLang="en-US" sz="2400" dirty="0">
              <a:solidFill>
                <a:schemeClr val="tx1"/>
              </a:solidFill>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A401DDC5-718D-2C61-5935-440425AA93BE}"/>
              </a:ext>
            </a:extLst>
          </p:cNvPr>
          <p:cNvSpPr txBox="1"/>
          <p:nvPr/>
        </p:nvSpPr>
        <p:spPr>
          <a:xfrm>
            <a:off x="2261738" y="3193391"/>
            <a:ext cx="1222204" cy="830997"/>
          </a:xfrm>
          <a:prstGeom prst="rect">
            <a:avLst/>
          </a:prstGeom>
          <a:noFill/>
          <a:ln w="9525">
            <a:noFill/>
          </a:ln>
        </p:spPr>
        <p:txBody>
          <a:bodyPr wrap="square">
            <a:spAutoFit/>
          </a:bodyPr>
          <a:lstStyle/>
          <a:p>
            <a:pPr algn="ctr" eaLnBrk="1" hangingPunct="1"/>
            <a:r>
              <a:rPr lang="en-US" altLang="en-US" sz="2300" b="1" dirty="0">
                <a:solidFill>
                  <a:srgbClr val="FF0000"/>
                </a:solidFill>
                <a:latin typeface="Times New Roman" panose="02020603050405020304" pitchFamily="18" charset="0"/>
                <a:cs typeface="Times New Roman" panose="02020603050405020304" pitchFamily="18" charset="0"/>
              </a:rPr>
              <a:t>Nguyên nhân</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DB74F567-FB09-8C31-4BFC-3DE88FCD47E5}"/>
              </a:ext>
            </a:extLst>
          </p:cNvPr>
          <p:cNvSpPr txBox="1"/>
          <p:nvPr/>
        </p:nvSpPr>
        <p:spPr>
          <a:xfrm>
            <a:off x="3473391" y="3179517"/>
            <a:ext cx="7010400" cy="919401"/>
          </a:xfrm>
          <a:prstGeom prst="roundRect">
            <a:avLst/>
          </a:prstGeom>
          <a:solidFill>
            <a:srgbClr val="88ABCB"/>
          </a:solidFill>
          <a:ln w="9525">
            <a:noFill/>
          </a:ln>
        </p:spPr>
        <p:txBody>
          <a:bodyPr wrap="square">
            <a:spAutoFit/>
          </a:bodyPr>
          <a:lstStyle/>
          <a:p>
            <a:pPr algn="just">
              <a:buFontTx/>
              <a:buChar char="-"/>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M</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dễ</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dãi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khi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yêu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thì</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vô</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nhiệm</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solidFill>
                <a:srgbClr val="FF0000"/>
              </a:solidFill>
              <a:latin typeface="Times New Roman" panose="02020603050405020304" pitchFamily="18" charset="0"/>
              <a:ea typeface="Times New Roman" panose="02020603050405020304" pitchFamily="18" charset="0"/>
            </a:endParaRPr>
          </a:p>
          <a:p>
            <a:pPr algn="just" eaLnBrk="1" hangingPunct="1">
              <a:buChar char="-"/>
            </a:pP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37CADA28-65A8-22EC-A7A5-BB1C7F32A12B}"/>
              </a:ext>
            </a:extLst>
          </p:cNvPr>
          <p:cNvSpPr txBox="1"/>
          <p:nvPr/>
        </p:nvSpPr>
        <p:spPr>
          <a:xfrm>
            <a:off x="1" y="12500"/>
            <a:ext cx="12192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800" b="1" dirty="0">
                <a:solidFill>
                  <a:srgbClr val="FF0000"/>
                </a:solidFill>
              </a:rPr>
              <a:t>Bài 12:  QUYỀN VÀ NGHĨA VỤ CỦA CÔNG DÂN TRONG HÔN NHÂN </a:t>
            </a:r>
            <a:endParaRPr lang="en-US" sz="2800" b="1" dirty="0">
              <a:solidFill>
                <a:srgbClr val="FF0000"/>
              </a:solidFill>
            </a:endParaRPr>
          </a:p>
        </p:txBody>
      </p:sp>
    </p:spTree>
    <p:extLst>
      <p:ext uri="{BB962C8B-B14F-4D97-AF65-F5344CB8AC3E}">
        <p14:creationId xmlns:p14="http://schemas.microsoft.com/office/powerpoint/2010/main" val="209013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afterEffect">
                                  <p:stCondLst>
                                    <p:cond delay="0"/>
                                  </p:stCondLst>
                                  <p:childTnLst>
                                    <p:animClr clrSpc="hsl" dir="cw">
                                      <p:cBhvr override="childStyle">
                                        <p:cTn id="6" dur="300" fill="hold"/>
                                        <p:tgtEl>
                                          <p:spTgt spid="22">
                                            <p:txEl>
                                              <p:pRg st="0" end="0"/>
                                            </p:txEl>
                                          </p:spTgt>
                                        </p:tgtEl>
                                        <p:attrNameLst>
                                          <p:attrName>style.color</p:attrName>
                                        </p:attrNameLst>
                                      </p:cBhvr>
                                      <p:by>
                                        <p:hsl h="7200000" s="0" l="0"/>
                                      </p:by>
                                    </p:animClr>
                                    <p:animClr clrSpc="hsl" dir="cw">
                                      <p:cBhvr>
                                        <p:cTn id="7" dur="300" fill="hold"/>
                                        <p:tgtEl>
                                          <p:spTgt spid="22">
                                            <p:txEl>
                                              <p:pRg st="0" end="0"/>
                                            </p:txEl>
                                          </p:spTgt>
                                        </p:tgtEl>
                                        <p:attrNameLst>
                                          <p:attrName>fillcolor</p:attrName>
                                        </p:attrNameLst>
                                      </p:cBhvr>
                                      <p:by>
                                        <p:hsl h="7200000" s="0" l="0"/>
                                      </p:by>
                                    </p:animClr>
                                    <p:animClr clrSpc="hsl" dir="cw">
                                      <p:cBhvr>
                                        <p:cTn id="8" dur="300" fill="hold"/>
                                        <p:tgtEl>
                                          <p:spTgt spid="22">
                                            <p:txEl>
                                              <p:pRg st="0" end="0"/>
                                            </p:txEl>
                                          </p:spTgt>
                                        </p:tgtEl>
                                        <p:attrNameLst>
                                          <p:attrName>stroke.color</p:attrName>
                                        </p:attrNameLst>
                                      </p:cBhvr>
                                      <p:by>
                                        <p:hsl h="7200000" s="0" l="0"/>
                                      </p:by>
                                    </p:animClr>
                                    <p:set>
                                      <p:cBhvr>
                                        <p:cTn id="9" dur="300" fill="hold"/>
                                        <p:tgtEl>
                                          <p:spTgt spid="2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1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12" grpId="0" animBg="1"/>
      <p:bldP spid="14" grpId="0"/>
      <p:bldP spid="15" grpId="0" animBg="1"/>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684213"/>
            <a:ext cx="9183924" cy="510778"/>
          </a:xfrm>
          <a:prstGeom prst="round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H: </a:t>
            </a:r>
            <a:r>
              <a:rPr lang="en-US" altLang="en-US" sz="2400" dirty="0">
                <a:solidFill>
                  <a:srgbClr val="FF0000"/>
                </a:solidFill>
                <a:latin typeface="Times New Roman" panose="02020603050405020304" pitchFamily="18" charset="0"/>
                <a:cs typeface="Times New Roman" panose="02020603050405020304" pitchFamily="18" charset="0"/>
              </a:rPr>
              <a:t>Em có suy nghĩ gì về tình yêu v</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cs typeface="Times New Roman" panose="02020603050405020304" pitchFamily="18" charset="0"/>
              </a:rPr>
              <a:t> hôn nhân trong hai trường hợp trên</a:t>
            </a:r>
            <a:r>
              <a:rPr lang="en-US"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1024479" y="1371600"/>
            <a:ext cx="8722995" cy="1938020"/>
          </a:xfrm>
          <a:prstGeom prst="rect">
            <a:avLst/>
          </a:prstGeom>
          <a:noFill/>
        </p:spPr>
        <p:txBody>
          <a:bodyPr wrap="square">
            <a:spAutoFit/>
          </a:bodyPr>
          <a:lstStyle/>
          <a:p>
            <a:pPr algn="l" eaLnBrk="1" hangingPunct="1"/>
            <a:r>
              <a:rPr sz="2400" dirty="0">
                <a:latin typeface="Times New Roman" panose="02020603050405020304" pitchFamily="18" charset="0"/>
                <a:ea typeface="Times New Roman" panose="02020603050405020304" pitchFamily="18" charset="0"/>
              </a:rPr>
              <a:t>- Trường hợp thứ nhất: Hôn nhân ép buộc không có tình yêu, kết hôn khi chưa đủ tuổi của pháp luật quy định.</a:t>
            </a:r>
          </a:p>
          <a:p>
            <a:pPr algn="l" eaLnBrk="1" hangingPunct="1"/>
            <a:endParaRPr sz="2400" dirty="0">
              <a:latin typeface="Times New Roman" panose="02020603050405020304" pitchFamily="18" charset="0"/>
              <a:ea typeface="Times New Roman" panose="02020603050405020304" pitchFamily="18" charset="0"/>
            </a:endParaRPr>
          </a:p>
          <a:p>
            <a:pPr algn="l" eaLnBrk="1" hangingPunct="1"/>
            <a:r>
              <a:rPr sz="2400" dirty="0">
                <a:latin typeface="Times New Roman" panose="02020603050405020304" pitchFamily="18" charset="0"/>
                <a:ea typeface="Times New Roman" panose="02020603050405020304" pitchFamily="18" charset="0"/>
              </a:rPr>
              <a:t>- Trường hợp thứ hai: Đây là tình yêu nông cạn, cẩu thả, không chân chính, thiếu sự tôn trọng lẫn nhau.</a:t>
            </a:r>
          </a:p>
        </p:txBody>
      </p:sp>
      <p:sp>
        <p:nvSpPr>
          <p:cNvPr id="6" name="TextBox 5"/>
          <p:cNvSpPr txBox="1"/>
          <p:nvPr/>
        </p:nvSpPr>
        <p:spPr>
          <a:xfrm>
            <a:off x="1519605" y="3534697"/>
            <a:ext cx="7485913" cy="613470"/>
          </a:xfrm>
          <a:prstGeom prst="horizontalScroll">
            <a:avLst/>
          </a:prstGeom>
          <a:ln/>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r>
              <a:rPr lang="en-US" altLang="en-US" sz="2400" b="1" dirty="0">
                <a:latin typeface="Times New Roman" panose="02020603050405020304" pitchFamily="18" charset="0"/>
                <a:cs typeface="Times New Roman" panose="02020603050405020304" pitchFamily="18" charset="0"/>
              </a:rPr>
              <a:t>H: </a:t>
            </a:r>
            <a:r>
              <a:rPr lang="en-US" altLang="en-US" sz="2400" dirty="0">
                <a:latin typeface="Times New Roman" panose="02020603050405020304" pitchFamily="18" charset="0"/>
                <a:cs typeface="Times New Roman" panose="02020603050405020304" pitchFamily="18" charset="0"/>
              </a:rPr>
              <a:t>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học rút ra cho bản thân em qua hai câu truyện trên?</a:t>
            </a:r>
            <a:endParaRPr lang="en-US" altLang="en-US" sz="24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1371600" y="4373245"/>
            <a:ext cx="7781925" cy="1200150"/>
          </a:xfrm>
          <a:prstGeom prst="rect">
            <a:avLst/>
          </a:prstGeom>
          <a:noFill/>
          <a:ln w="9525">
            <a:noFill/>
          </a:ln>
        </p:spPr>
        <p:txBody>
          <a:bodyPr wrap="none">
            <a:spAutoFit/>
          </a:bodyPr>
          <a:lstStyle/>
          <a:p>
            <a:pPr marL="342900" indent="-342900" eaLnBrk="1" hangingPunct="1">
              <a:buChar char="-"/>
            </a:pPr>
            <a:r>
              <a:rPr lang="en-US" altLang="en-US" sz="2400" dirty="0">
                <a:latin typeface="Times New Roman" panose="02020603050405020304" pitchFamily="18" charset="0"/>
                <a:cs typeface="Times New Roman" panose="02020603050405020304" pitchFamily="18" charset="0"/>
              </a:rPr>
              <a:t>Không nên yêu sớm, không nên kết hôn sớm.</a:t>
            </a:r>
          </a:p>
          <a:p>
            <a:pPr marL="342900" indent="-342900" eaLnBrk="1" hangingPunct="1">
              <a:buChar char="-"/>
            </a:pPr>
            <a:r>
              <a:rPr lang="en-US" altLang="en-US" sz="2400" dirty="0">
                <a:latin typeface="Times New Roman" panose="02020603050405020304" pitchFamily="18" charset="0"/>
                <a:cs typeface="Times New Roman" panose="02020603050405020304" pitchFamily="18" charset="0"/>
              </a:rPr>
              <a:t>Phải có tình yêu chân chính mới đi đến hôn nhân.</a:t>
            </a:r>
          </a:p>
          <a:p>
            <a:pPr marL="342900" indent="-342900" eaLnBrk="1" hangingPunct="1">
              <a:buChar char="-"/>
            </a:pPr>
            <a:r>
              <a:rPr lang="en-US" altLang="en-US" sz="2400" dirty="0">
                <a:latin typeface="Times New Roman" panose="02020603050405020304" pitchFamily="18" charset="0"/>
                <a:cs typeface="Times New Roman" panose="02020603050405020304" pitchFamily="18" charset="0"/>
              </a:rPr>
              <a:t>Kết hôn phải thực hiện đúng những qui định của pháp luật.</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arn(inVertical)">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arn(inVertical)">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4F6DFF-2111-2E71-4ED4-8C1D331D34A0}"/>
              </a:ext>
            </a:extLst>
          </p:cNvPr>
          <p:cNvSpPr/>
          <p:nvPr/>
        </p:nvSpPr>
        <p:spPr>
          <a:xfrm>
            <a:off x="6096000" y="0"/>
            <a:ext cx="6096000" cy="6858000"/>
          </a:xfrm>
          <a:prstGeom prst="rect">
            <a:avLst/>
          </a:prstGeom>
          <a:solidFill>
            <a:srgbClr val="F9B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endParaRPr lang="en-US" sz="1900" dirty="0">
              <a:solidFill>
                <a:srgbClr val="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DCF57E0-FB56-770B-2E5C-9E69F255C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 y="0"/>
            <a:ext cx="6096000" cy="6858000"/>
          </a:xfrm>
          <a:prstGeom prst="rect">
            <a:avLst/>
          </a:prstGeom>
        </p:spPr>
      </p:pic>
      <p:sp>
        <p:nvSpPr>
          <p:cNvPr id="4" name="Hộp Văn bản 7"/>
          <p:cNvSpPr txBox="1"/>
          <p:nvPr/>
        </p:nvSpPr>
        <p:spPr>
          <a:xfrm>
            <a:off x="3121026" y="4357903"/>
            <a:ext cx="7165974" cy="1938992"/>
          </a:xfrm>
          <a:prstGeom prst="rect">
            <a:avLst/>
          </a:prstGeom>
          <a:noFill/>
          <a:ln w="9525">
            <a:noFill/>
          </a:ln>
        </p:spPr>
        <p:txBody>
          <a:bodyPr wrap="square">
            <a:spAutoFit/>
          </a:bodyPr>
          <a:lstStyle/>
          <a:p>
            <a:pPr algn="ctr" eaLnBrk="1" hangingPunct="1"/>
            <a:r>
              <a:rPr lang="en-US" altLang="en-US" sz="2400" b="1" dirty="0">
                <a:latin typeface="Times New Roman" panose="02020603050405020304" pitchFamily="18" charset="0"/>
                <a:cs typeface="Times New Roman" panose="02020603050405020304" pitchFamily="18" charset="0"/>
              </a:rPr>
              <a:t>Những sai trái trong tình yêu cần tránh:</a:t>
            </a:r>
          </a:p>
          <a:p>
            <a:pPr eaLnBrk="1" hangingPunct="1"/>
            <a:r>
              <a:rPr lang="en-US" altLang="en-US" sz="2400" dirty="0">
                <a:latin typeface="Times New Roman" panose="02020603050405020304" pitchFamily="18" charset="0"/>
                <a:cs typeface="Times New Roman" panose="02020603050405020304" pitchFamily="18" charset="0"/>
              </a:rPr>
              <a:t>- Thô lỗ, nông cạn, cẩu thả trong tình yêu. </a:t>
            </a:r>
          </a:p>
          <a:p>
            <a:pPr eaLnBrk="1" hangingPunct="1">
              <a:buChar char="-"/>
            </a:pPr>
            <a:r>
              <a:rPr lang="en-US" altLang="en-US" sz="2400" dirty="0">
                <a:latin typeface="Times New Roman" panose="02020603050405020304" pitchFamily="18" charset="0"/>
                <a:cs typeface="Times New Roman" panose="02020603050405020304" pitchFamily="18" charset="0"/>
              </a:rPr>
              <a:t> Vụ lợi, ích kỷ. </a:t>
            </a:r>
          </a:p>
          <a:p>
            <a:pPr eaLnBrk="1" hangingPunct="1">
              <a:buChar char="-"/>
            </a:pPr>
            <a:r>
              <a:rPr lang="en-US" altLang="en-US" sz="2400" dirty="0">
                <a:latin typeface="Times New Roman" panose="02020603050405020304" pitchFamily="18" charset="0"/>
                <a:cs typeface="Times New Roman" panose="02020603050405020304" pitchFamily="18" charset="0"/>
              </a:rPr>
              <a:t> Nhầm lẫn giữa tình bạn với tình yêu, yêu quá sớm.</a:t>
            </a:r>
          </a:p>
          <a:p>
            <a:pPr eaLnBrk="1" hangingPunct="1"/>
            <a:r>
              <a:rPr lang="en-US" altLang="en-US" sz="2400" dirty="0">
                <a:latin typeface="Times New Roman" panose="02020603050405020304" pitchFamily="18" charset="0"/>
                <a:cs typeface="Times New Roman" panose="02020603050405020304" pitchFamily="18" charset="0"/>
              </a:rPr>
              <a:t>- Quan hệ tình dục trước hôn nhân</a:t>
            </a:r>
            <a:r>
              <a:rPr lang="en-US" altLang="en-US" sz="2400" dirty="0">
                <a:latin typeface="Times New Roman" panose="02020603050405020304" pitchFamily="18" charset="0"/>
                <a:ea typeface="Times New Roman" panose="02020603050405020304" pitchFamily="18" charset="0"/>
              </a:rPr>
              <a:t>…</a:t>
            </a:r>
          </a:p>
        </p:txBody>
      </p:sp>
      <p:sp>
        <p:nvSpPr>
          <p:cNvPr id="5" name="Hộp Văn bản 7"/>
          <p:cNvSpPr txBox="1"/>
          <p:nvPr/>
        </p:nvSpPr>
        <p:spPr>
          <a:xfrm>
            <a:off x="2573515" y="367657"/>
            <a:ext cx="3168650" cy="646331"/>
          </a:xfrm>
          <a:prstGeom prst="rect">
            <a:avLst/>
          </a:prstGeom>
          <a:noFill/>
          <a:ln w="9525">
            <a:noFill/>
          </a:ln>
        </p:spPr>
        <p:txBody>
          <a:bodyPr>
            <a:spAutoFit/>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Tình yêu l</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gì?</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7" name="Hộp Văn bản 6"/>
          <p:cNvSpPr txBox="1"/>
          <p:nvPr/>
        </p:nvSpPr>
        <p:spPr>
          <a:xfrm>
            <a:off x="2819400" y="1226297"/>
            <a:ext cx="8763000" cy="830997"/>
          </a:xfrm>
          <a:prstGeom prst="rect">
            <a:avLst/>
          </a:prstGeom>
          <a:noFill/>
          <a:ln w="9525">
            <a:noFill/>
          </a:ln>
        </p:spPr>
        <p:txBody>
          <a:bodyPr>
            <a:spAutoFit/>
          </a:bodyPr>
          <a:lstStyle/>
          <a:p>
            <a:r>
              <a:rPr lang="en-US" altLang="en-US" sz="2400" dirty="0">
                <a:solidFill>
                  <a:srgbClr val="001A33"/>
                </a:solidFill>
                <a:latin typeface="Times New Roman" panose="02020603050405020304" pitchFamily="18" charset="0"/>
                <a:cs typeface="Times New Roman" panose="02020603050405020304" pitchFamily="18" charset="0"/>
              </a:rPr>
              <a:t>1.</a:t>
            </a:r>
            <a:r>
              <a:rPr lang="vi-VN" altLang="en-US" sz="2400" dirty="0">
                <a:solidFill>
                  <a:srgbClr val="001A33"/>
                </a:solidFill>
                <a:latin typeface="Times New Roman" panose="02020603050405020304" pitchFamily="18" charset="0"/>
                <a:cs typeface="Times New Roman" panose="02020603050405020304" pitchFamily="18" charset="0"/>
              </a:rPr>
              <a:t>“Tình yêu luôn có những quy luật m</a:t>
            </a:r>
            <a:r>
              <a:rPr lang="vi-VN" altLang="en-US" sz="2400" dirty="0">
                <a:solidFill>
                  <a:srgbClr val="001A33"/>
                </a:solidFill>
                <a:latin typeface="Times New Roman" panose="02020603050405020304" pitchFamily="18" charset="0"/>
                <a:ea typeface="Times New Roman" panose="02020603050405020304" pitchFamily="18" charset="0"/>
              </a:rPr>
              <a:t>à</a:t>
            </a:r>
            <a:r>
              <a:rPr lang="vi-VN" altLang="en-US" sz="2400" dirty="0">
                <a:solidFill>
                  <a:srgbClr val="001A33"/>
                </a:solidFill>
                <a:latin typeface="Times New Roman" panose="02020603050405020304" pitchFamily="18" charset="0"/>
                <a:cs typeface="Times New Roman" panose="02020603050405020304" pitchFamily="18" charset="0"/>
              </a:rPr>
              <a:t> lý trí không thể lý giải được”, chúng ta chỉ có thể lý giải nó bằng tình cảm, bằng trái tim đang yêu.</a:t>
            </a:r>
            <a:endParaRPr lang="en-US" altLang="en-US" sz="2400" dirty="0">
              <a:latin typeface="Times New Roman" panose="02020603050405020304" pitchFamily="18" charset="0"/>
              <a:ea typeface="Times New Roman" panose="02020603050405020304" pitchFamily="18" charset="0"/>
            </a:endParaRPr>
          </a:p>
        </p:txBody>
      </p:sp>
      <p:sp>
        <p:nvSpPr>
          <p:cNvPr id="9" name="Hộp Văn bản 8"/>
          <p:cNvSpPr txBox="1"/>
          <p:nvPr/>
        </p:nvSpPr>
        <p:spPr>
          <a:xfrm>
            <a:off x="2858135" y="2096349"/>
            <a:ext cx="7069138" cy="461665"/>
          </a:xfrm>
          <a:prstGeom prst="rect">
            <a:avLst/>
          </a:prstGeom>
          <a:noFill/>
          <a:ln w="9525">
            <a:noFill/>
          </a:ln>
        </p:spPr>
        <p:txBody>
          <a:bodyPr>
            <a:spAutoFit/>
          </a:bodyPr>
          <a:lstStyle/>
          <a:p>
            <a:r>
              <a:rPr lang="en-US" altLang="en-US" sz="2400" dirty="0">
                <a:solidFill>
                  <a:srgbClr val="000000"/>
                </a:solidFill>
                <a:latin typeface="Times New Roman" panose="02020603050405020304" pitchFamily="18" charset="0"/>
                <a:cs typeface="Times New Roman" panose="02020603050405020304" pitchFamily="18" charset="0"/>
              </a:rPr>
              <a:t>2.Tình yêu l</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một tình cảm thiêng liêng v</a:t>
            </a:r>
            <a:r>
              <a:rPr lang="en-US" altLang="en-US" sz="2400" dirty="0">
                <a:solidFill>
                  <a:srgbClr val="000000"/>
                </a:solidFill>
                <a:latin typeface="Times New Roman" panose="02020603050405020304" pitchFamily="18" charset="0"/>
                <a:ea typeface="Times New Roman" panose="02020603050405020304" pitchFamily="18" charset="0"/>
              </a:rPr>
              <a:t>à</a:t>
            </a:r>
            <a:r>
              <a:rPr lang="en-US" altLang="en-US" sz="2400" dirty="0">
                <a:solidFill>
                  <a:srgbClr val="000000"/>
                </a:solidFill>
                <a:latin typeface="Times New Roman" panose="02020603050405020304" pitchFamily="18" charset="0"/>
                <a:cs typeface="Times New Roman" panose="02020603050405020304" pitchFamily="18" charset="0"/>
              </a:rPr>
              <a:t> cao quý.</a:t>
            </a:r>
            <a:endParaRPr lang="en-US" altLang="en-US" sz="2400" dirty="0">
              <a:latin typeface="Times New Roman" panose="02020603050405020304" pitchFamily="18" charset="0"/>
              <a:ea typeface="Times New Roman" panose="02020603050405020304" pitchFamily="18" charset="0"/>
            </a:endParaRPr>
          </a:p>
        </p:txBody>
      </p:sp>
      <p:sp>
        <p:nvSpPr>
          <p:cNvPr id="11" name="Hộp Văn bản 10"/>
          <p:cNvSpPr txBox="1"/>
          <p:nvPr/>
        </p:nvSpPr>
        <p:spPr>
          <a:xfrm>
            <a:off x="2792651" y="2622143"/>
            <a:ext cx="8412163" cy="830997"/>
          </a:xfrm>
          <a:prstGeom prst="rect">
            <a:avLst/>
          </a:prstGeom>
          <a:noFill/>
          <a:ln w="9525">
            <a:noFill/>
          </a:ln>
        </p:spPr>
        <p:txBody>
          <a:bodyPr>
            <a:spAutoFit/>
          </a:bodyPr>
          <a:lstStyle/>
          <a:p>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3.</a:t>
            </a:r>
            <a:r>
              <a:rPr lang="vi-VN" altLang="en-US" sz="2400" dirty="0">
                <a:latin typeface="Times New Roman" panose="02020603050405020304" pitchFamily="18" charset="0"/>
                <a:cs typeface="Times New Roman" panose="02020603050405020304" pitchFamily="18" charset="0"/>
              </a:rPr>
              <a:t>Ham muốn chỉ đơn giản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muốn sở hữu cơ thể họ. Tình yêu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khát khao về tâm hồn họ</a:t>
            </a:r>
            <a:r>
              <a:rPr lang="en-US" altLang="vi-VN"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2851427" y="3453140"/>
            <a:ext cx="8967788" cy="830997"/>
          </a:xfrm>
          <a:prstGeom prst="rect">
            <a:avLst/>
          </a:prstGeom>
          <a:noFill/>
          <a:ln w="9525">
            <a:noFill/>
          </a:ln>
        </p:spPr>
        <p:txBody>
          <a:bodyPr>
            <a:spAutoFit/>
          </a:bodyPr>
          <a:lstStyle/>
          <a:p>
            <a:r>
              <a:rPr lang="en-US" altLang="en-US" sz="2400" dirty="0">
                <a:latin typeface="Times New Roman" panose="02020603050405020304" pitchFamily="18" charset="0"/>
                <a:cs typeface="Times New Roman" panose="02020603050405020304" pitchFamily="18" charset="0"/>
              </a:rPr>
              <a:t>4. </a:t>
            </a:r>
            <a:r>
              <a:rPr lang="vi-VN" altLang="en-US" sz="2400" dirty="0">
                <a:latin typeface="Times New Roman" panose="02020603050405020304" pitchFamily="18" charset="0"/>
                <a:cs typeface="Times New Roman" panose="02020603050405020304" pitchFamily="18" charset="0"/>
              </a:rPr>
              <a:t>Tình yêu non nớt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Tôi yêu bạn bởi vì tôi cần bạn.</a:t>
            </a:r>
          </a:p>
          <a:p>
            <a:r>
              <a:rPr lang="vi-VN" altLang="en-US" sz="2400" dirty="0">
                <a:latin typeface="Times New Roman" panose="02020603050405020304" pitchFamily="18" charset="0"/>
                <a:cs typeface="Times New Roman" panose="02020603050405020304" pitchFamily="18" charset="0"/>
              </a:rPr>
              <a:t>Tình yêu trưởng th</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nh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Tôi cần bạn bởi vì tôi yêu bạn. </a:t>
            </a:r>
            <a:endParaRPr lang="vi-VN" alt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TextBox 3"/>
          <p:cNvSpPr txBox="1"/>
          <p:nvPr/>
        </p:nvSpPr>
        <p:spPr>
          <a:xfrm>
            <a:off x="212725" y="602960"/>
            <a:ext cx="3124200" cy="461963"/>
          </a:xfrm>
          <a:prstGeom prst="rect">
            <a:avLst/>
          </a:prstGeom>
          <a:noFill/>
          <a:ln w="9525">
            <a:noFill/>
          </a:ln>
        </p:spPr>
        <p:txBody>
          <a:bodyPr>
            <a:spAutoFit/>
          </a:bodyPr>
          <a:lstStyle/>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I. ĐẶT VẤN ĐỀ</a:t>
            </a:r>
            <a:endPar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9FC269-88BE-F3C8-24C8-8EF71DD91D85}"/>
              </a:ext>
            </a:extLst>
          </p:cNvPr>
          <p:cNvSpPr txBox="1"/>
          <p:nvPr/>
        </p:nvSpPr>
        <p:spPr>
          <a:xfrm>
            <a:off x="1" y="12500"/>
            <a:ext cx="12192000" cy="523220"/>
          </a:xfrm>
          <a:prstGeom prst="rect">
            <a:avLst/>
          </a:prstGeom>
          <a:solidFill>
            <a:srgbClr val="FFFFB3"/>
          </a:solidFill>
        </p:spPr>
        <p:txBody>
          <a:bodyPr wrap="square">
            <a:spAutoFit/>
          </a:bodyPr>
          <a:lstStyle/>
          <a:p>
            <a:pPr algn="ctr"/>
            <a:r>
              <a:rPr lang="vi-VN" sz="2800" b="1" dirty="0">
                <a:solidFill>
                  <a:srgbClr val="FF0000"/>
                </a:solidFill>
              </a:rPr>
              <a:t>Bài 12:  QUYỀN VÀ NGHĨA VỤ CỦA CÔNG DÂN TRONG HÔN NHÂN </a:t>
            </a:r>
            <a:endParaRPr lang="en-US" sz="2800" b="1" dirty="0">
              <a:solidFill>
                <a:srgbClr val="FF0000"/>
              </a:solidFill>
            </a:endParaRPr>
          </a:p>
        </p:txBody>
      </p:sp>
      <p:sp>
        <p:nvSpPr>
          <p:cNvPr id="2" name="TextBox 1">
            <a:extLst>
              <a:ext uri="{FF2B5EF4-FFF2-40B4-BE49-F238E27FC236}">
                <a16:creationId xmlns:a16="http://schemas.microsoft.com/office/drawing/2014/main" id="{1BA7F3EF-A99A-9158-A819-FC490CC9DECF}"/>
              </a:ext>
            </a:extLst>
          </p:cNvPr>
          <p:cNvSpPr txBox="1"/>
          <p:nvPr/>
        </p:nvSpPr>
        <p:spPr>
          <a:xfrm>
            <a:off x="212725" y="1132163"/>
            <a:ext cx="8458200" cy="830263"/>
          </a:xfrm>
          <a:prstGeom prst="rect">
            <a:avLst/>
          </a:prstGeom>
          <a:noFill/>
          <a:ln w="9525">
            <a:noFill/>
          </a:ln>
        </p:spPr>
        <p:txBody>
          <a:bodyPr>
            <a:spAutoFit/>
          </a:bodyPr>
          <a:lstStyle/>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II.NỘI DUNG BÀI HỌC</a:t>
            </a:r>
          </a:p>
          <a:p>
            <a:pPr algn="just" eaLnBrk="1" hangingPunct="1"/>
            <a:r>
              <a:rPr lang="en-US" altLang="en-US" sz="2400" b="1" dirty="0">
                <a:solidFill>
                  <a:srgbClr val="FF0000"/>
                </a:solidFill>
                <a:latin typeface="Times New Roman" panose="02020603050405020304" pitchFamily="18" charset="0"/>
                <a:cs typeface="Times New Roman" panose="02020603050405020304" pitchFamily="18" charset="0"/>
              </a:rPr>
              <a:t>1. Khái niệm về hôn nhân</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5">
            <a:extLst>
              <a:ext uri="{FF2B5EF4-FFF2-40B4-BE49-F238E27FC236}">
                <a16:creationId xmlns:a16="http://schemas.microsoft.com/office/drawing/2014/main" id="{9AD12B75-98A7-B51C-67A4-570AF4453C06}"/>
              </a:ext>
            </a:extLst>
          </p:cNvPr>
          <p:cNvSpPr>
            <a:spLocks noChangeArrowheads="1"/>
          </p:cNvSpPr>
          <p:nvPr/>
        </p:nvSpPr>
        <p:spPr bwMode="auto">
          <a:xfrm>
            <a:off x="990600" y="2667000"/>
            <a:ext cx="8145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en-US" altLang="en-US" sz="2400" b="1" dirty="0">
                <a:solidFill>
                  <a:srgbClr val="00B050"/>
                </a:solidFill>
                <a:latin typeface="Times New Roman" pitchFamily="18" charset="0"/>
                <a:cs typeface="Times New Roman" pitchFamily="18" charset="0"/>
              </a:rPr>
              <a:t>* </a:t>
            </a:r>
            <a:r>
              <a:rPr lang="en-US" altLang="en-US" sz="2400" b="1" dirty="0" err="1">
                <a:solidFill>
                  <a:srgbClr val="00B050"/>
                </a:solidFill>
                <a:latin typeface="Times New Roman" pitchFamily="18" charset="0"/>
                <a:cs typeface="Times New Roman" pitchFamily="18" charset="0"/>
              </a:rPr>
              <a:t>Hôn</a:t>
            </a:r>
            <a:r>
              <a:rPr lang="en-US" altLang="en-US" sz="2400" b="1" dirty="0">
                <a:solidFill>
                  <a:srgbClr val="00B050"/>
                </a:solidFill>
                <a:latin typeface="Times New Roman" pitchFamily="18" charset="0"/>
                <a:cs typeface="Times New Roman" pitchFamily="18" charset="0"/>
              </a:rPr>
              <a:t> </a:t>
            </a:r>
            <a:r>
              <a:rPr lang="en-US" altLang="en-US" sz="2400" b="1" dirty="0" err="1">
                <a:solidFill>
                  <a:srgbClr val="00B050"/>
                </a:solidFill>
                <a:latin typeface="Times New Roman" pitchFamily="18" charset="0"/>
                <a:cs typeface="Times New Roman" pitchFamily="18" charset="0"/>
              </a:rPr>
              <a:t>nhân</a:t>
            </a:r>
            <a:r>
              <a:rPr lang="en-US" altLang="en-US" sz="2400" b="1" dirty="0">
                <a:solidFill>
                  <a:srgbClr val="00B050"/>
                </a:solidFill>
                <a:latin typeface="Times New Roman" pitchFamily="18" charset="0"/>
                <a:cs typeface="Times New Roman" pitchFamily="18" charset="0"/>
              </a:rPr>
              <a:t> : </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Là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sư</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liên</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kết</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đặc</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biệt</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giữa</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một</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nam</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một</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nữ</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Rectangle 6">
            <a:extLst>
              <a:ext uri="{FF2B5EF4-FFF2-40B4-BE49-F238E27FC236}">
                <a16:creationId xmlns:a16="http://schemas.microsoft.com/office/drawing/2014/main" id="{D416D616-19F6-4BCA-6F26-EA97DF35E282}"/>
              </a:ext>
            </a:extLst>
          </p:cNvPr>
          <p:cNvSpPr>
            <a:spLocks noChangeArrowheads="1"/>
          </p:cNvSpPr>
          <p:nvPr/>
        </p:nvSpPr>
        <p:spPr bwMode="auto">
          <a:xfrm>
            <a:off x="990600" y="3519488"/>
            <a:ext cx="2100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Nguyên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tắc</a:t>
            </a:r>
            <a:r>
              <a:rPr lang="en-US" altLang="en-US" sz="2400" b="1" dirty="0">
                <a:solidFill>
                  <a:srgbClr val="00B050"/>
                </a:solidFill>
                <a:latin typeface="Times New Roman" panose="02020603050405020304" pitchFamily="18" charset="0"/>
                <a:cs typeface="Times New Roman" panose="02020603050405020304" pitchFamily="18" charset="0"/>
              </a:rPr>
              <a:t> :</a:t>
            </a:r>
            <a:endParaRPr lang="en-US" altLang="en-US" sz="2400" dirty="0">
              <a:solidFill>
                <a:srgbClr val="00B05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A3C69C4-AEF7-7409-CBA3-A23B27C42F94}"/>
              </a:ext>
            </a:extLst>
          </p:cNvPr>
          <p:cNvSpPr>
            <a:spLocks noChangeArrowheads="1"/>
          </p:cNvSpPr>
          <p:nvPr/>
        </p:nvSpPr>
        <p:spPr bwMode="auto">
          <a:xfrm>
            <a:off x="993775" y="4662488"/>
            <a:ext cx="197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B050"/>
                </a:solidFill>
                <a:latin typeface="Times New Roman" panose="02020603050405020304" pitchFamily="18" charset="0"/>
                <a:cs typeface="Times New Roman" panose="02020603050405020304" pitchFamily="18" charset="0"/>
              </a:rPr>
              <a:t>* Mục đích</a:t>
            </a:r>
            <a:r>
              <a:rPr lang="en-US" altLang="en-US" sz="2400">
                <a:solidFill>
                  <a:srgbClr val="00B050"/>
                </a:solidFill>
                <a:latin typeface="Times New Roman" panose="02020603050405020304" pitchFamily="18" charset="0"/>
                <a:cs typeface="Times New Roman" panose="02020603050405020304" pitchFamily="18" charset="0"/>
              </a:rPr>
              <a:t> :</a:t>
            </a:r>
          </a:p>
        </p:txBody>
      </p:sp>
      <p:sp>
        <p:nvSpPr>
          <p:cNvPr id="7" name="Rectangle 8">
            <a:extLst>
              <a:ext uri="{FF2B5EF4-FFF2-40B4-BE49-F238E27FC236}">
                <a16:creationId xmlns:a16="http://schemas.microsoft.com/office/drawing/2014/main" id="{D685E4C9-23CD-9211-FFD2-F642DFB0C511}"/>
              </a:ext>
            </a:extLst>
          </p:cNvPr>
          <p:cNvSpPr>
            <a:spLocks noChangeArrowheads="1"/>
          </p:cNvSpPr>
          <p:nvPr/>
        </p:nvSpPr>
        <p:spPr bwMode="auto">
          <a:xfrm>
            <a:off x="3930649" y="3519488"/>
            <a:ext cx="170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Bình</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đẳng</a:t>
            </a:r>
            <a:endParaRPr lang="vi-VN" altLang="vi-VN" sz="2400" dirty="0">
              <a:effectLst>
                <a:outerShdw blurRad="38100" dist="38100" dir="2700000" algn="tl">
                  <a:srgbClr val="000000">
                    <a:alpha val="43137"/>
                  </a:srgbClr>
                </a:outerShdw>
              </a:effectLst>
              <a:cs typeface="Arial" charset="0"/>
            </a:endParaRPr>
          </a:p>
        </p:txBody>
      </p:sp>
      <p:sp>
        <p:nvSpPr>
          <p:cNvPr id="8" name="Rectangle 9">
            <a:extLst>
              <a:ext uri="{FF2B5EF4-FFF2-40B4-BE49-F238E27FC236}">
                <a16:creationId xmlns:a16="http://schemas.microsoft.com/office/drawing/2014/main" id="{267CEEEF-38DB-4D51-17EF-B74FF49C2D3B}"/>
              </a:ext>
            </a:extLst>
          </p:cNvPr>
          <p:cNvSpPr>
            <a:spLocks noChangeArrowheads="1"/>
          </p:cNvSpPr>
          <p:nvPr/>
        </p:nvSpPr>
        <p:spPr bwMode="auto">
          <a:xfrm>
            <a:off x="3943349" y="3062288"/>
            <a:ext cx="177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Tư</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nguyện</a:t>
            </a:r>
            <a:endParaRPr lang="vi-VN" altLang="vi-VN" sz="2400" dirty="0">
              <a:effectLst>
                <a:outerShdw blurRad="38100" dist="38100" dir="2700000" algn="tl">
                  <a:srgbClr val="000000">
                    <a:alpha val="43137"/>
                  </a:srgbClr>
                </a:outerShdw>
              </a:effectLst>
              <a:cs typeface="Arial" charset="0"/>
            </a:endParaRPr>
          </a:p>
        </p:txBody>
      </p:sp>
      <p:sp>
        <p:nvSpPr>
          <p:cNvPr id="9" name="Rectangle 10">
            <a:extLst>
              <a:ext uri="{FF2B5EF4-FFF2-40B4-BE49-F238E27FC236}">
                <a16:creationId xmlns:a16="http://schemas.microsoft.com/office/drawing/2014/main" id="{C7BDEE3E-3BC5-8276-1110-2D39FF79875E}"/>
              </a:ext>
            </a:extLst>
          </p:cNvPr>
          <p:cNvSpPr>
            <a:spLocks noChangeArrowheads="1"/>
          </p:cNvSpPr>
          <p:nvPr/>
        </p:nvSpPr>
        <p:spPr bwMode="auto">
          <a:xfrm>
            <a:off x="3895724" y="3976688"/>
            <a:ext cx="293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1800" dirty="0">
                <a:latin typeface="Times New Roman" pitchFamily="18" charset="0"/>
                <a:cs typeface="Times New Roman" pitchFamily="18" charset="0"/>
              </a:rPr>
              <a:t> </a:t>
            </a:r>
            <a:r>
              <a:rPr lang="en-US" altLang="en-US" sz="18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Nhà</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nước</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thừa</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nhận</a:t>
            </a:r>
            <a:endParaRPr lang="en-US" alt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id="{F4838BEC-159A-C604-74FD-BD293A057000}"/>
              </a:ext>
            </a:extLst>
          </p:cNvPr>
          <p:cNvCxnSpPr/>
          <p:nvPr/>
        </p:nvCxnSpPr>
        <p:spPr bwMode="auto">
          <a:xfrm flipV="1">
            <a:off x="3047999" y="3292475"/>
            <a:ext cx="647700" cy="519112"/>
          </a:xfrm>
          <a:prstGeom prst="straightConnector1">
            <a:avLst/>
          </a:prstGeom>
          <a:ln>
            <a:solidFill>
              <a:srgbClr val="C0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20F9430A-B344-CCC1-0053-CC87DAE9B535}"/>
              </a:ext>
            </a:extLst>
          </p:cNvPr>
          <p:cNvCxnSpPr/>
          <p:nvPr/>
        </p:nvCxnSpPr>
        <p:spPr bwMode="auto">
          <a:xfrm flipV="1">
            <a:off x="3090862" y="3749675"/>
            <a:ext cx="544512" cy="42862"/>
          </a:xfrm>
          <a:prstGeom prst="straightConnector1">
            <a:avLst/>
          </a:prstGeom>
          <a:ln>
            <a:solidFill>
              <a:srgbClr val="C0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48E0143D-C495-93F5-63D8-89AE3ABACCE1}"/>
              </a:ext>
            </a:extLst>
          </p:cNvPr>
          <p:cNvCxnSpPr/>
          <p:nvPr/>
        </p:nvCxnSpPr>
        <p:spPr bwMode="auto">
          <a:xfrm>
            <a:off x="3047999" y="3795713"/>
            <a:ext cx="647700" cy="411163"/>
          </a:xfrm>
          <a:prstGeom prst="straightConnector1">
            <a:avLst/>
          </a:prstGeom>
          <a:ln>
            <a:solidFill>
              <a:srgbClr val="C00000"/>
            </a:solidFill>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551D5B46-4044-3AEA-F4A1-3A955980E2EB}"/>
              </a:ext>
            </a:extLst>
          </p:cNvPr>
          <p:cNvCxnSpPr>
            <a:endCxn id="15" idx="1"/>
          </p:cNvCxnSpPr>
          <p:nvPr/>
        </p:nvCxnSpPr>
        <p:spPr bwMode="auto">
          <a:xfrm flipV="1">
            <a:off x="2720975" y="4664076"/>
            <a:ext cx="631825" cy="30797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308B1611-9D4B-7E8B-10E1-14137EC9B246}"/>
              </a:ext>
            </a:extLst>
          </p:cNvPr>
          <p:cNvCxnSpPr/>
          <p:nvPr/>
        </p:nvCxnSpPr>
        <p:spPr bwMode="auto">
          <a:xfrm>
            <a:off x="2720974" y="4968875"/>
            <a:ext cx="604838" cy="227012"/>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5" name="Rectangle 14">
            <a:extLst>
              <a:ext uri="{FF2B5EF4-FFF2-40B4-BE49-F238E27FC236}">
                <a16:creationId xmlns:a16="http://schemas.microsoft.com/office/drawing/2014/main" id="{AAA07611-F1AA-C2CE-A07F-2AC27E69C431}"/>
              </a:ext>
            </a:extLst>
          </p:cNvPr>
          <p:cNvSpPr>
            <a:spLocks noChangeArrowheads="1"/>
          </p:cNvSpPr>
          <p:nvPr/>
        </p:nvSpPr>
        <p:spPr bwMode="auto">
          <a:xfrm>
            <a:off x="3352799" y="4433888"/>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spcBef>
                <a:spcPct val="0"/>
              </a:spcBef>
              <a:buNone/>
              <a:defRPr/>
            </a:pPr>
            <a:r>
              <a:rPr lang="en-US" altLang="en-US" sz="2400" dirty="0" smtClean="0">
                <a:effectLst>
                  <a:outerShdw blurRad="38100" dist="38100" dir="2700000" algn="tl">
                    <a:srgbClr val="000000">
                      <a:alpha val="43137"/>
                    </a:srgbClr>
                  </a:outerShdw>
                </a:effectLst>
                <a:latin typeface="Times New Roman" pitchFamily="18" charset="0"/>
                <a:cs typeface="Times New Roman" pitchFamily="18" charset="0"/>
              </a:rPr>
              <a:t>+ Chung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sống</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lâu</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dài</a:t>
            </a:r>
            <a:endParaRPr lang="vi-VN" altLang="vi-VN" sz="2400" dirty="0">
              <a:effectLst>
                <a:outerShdw blurRad="38100" dist="38100" dir="2700000" algn="tl">
                  <a:srgbClr val="000000">
                    <a:alpha val="43137"/>
                  </a:srgbClr>
                </a:outerShdw>
              </a:effectLst>
              <a:cs typeface="Arial" charset="0"/>
            </a:endParaRPr>
          </a:p>
        </p:txBody>
      </p:sp>
      <p:sp>
        <p:nvSpPr>
          <p:cNvPr id="16" name="Rectangle 15">
            <a:extLst>
              <a:ext uri="{FF2B5EF4-FFF2-40B4-BE49-F238E27FC236}">
                <a16:creationId xmlns:a16="http://schemas.microsoft.com/office/drawing/2014/main" id="{AC9BC587-0C66-106F-4B63-95DB07C2BB42}"/>
              </a:ext>
            </a:extLst>
          </p:cNvPr>
          <p:cNvSpPr>
            <a:spLocks noChangeArrowheads="1"/>
          </p:cNvSpPr>
          <p:nvPr/>
        </p:nvSpPr>
        <p:spPr bwMode="auto">
          <a:xfrm>
            <a:off x="3325812" y="4891088"/>
            <a:ext cx="6067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defRPr/>
            </a:pPr>
            <a:r>
              <a:rPr lang="en-US" alt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smtClean="0">
                <a:effectLst>
                  <a:outerShdw blurRad="38100" dist="38100" dir="2700000" algn="tl">
                    <a:srgbClr val="000000">
                      <a:alpha val="43137"/>
                    </a:srgbClr>
                  </a:outerShdw>
                </a:effectLst>
                <a:latin typeface="Times New Roman" pitchFamily="18" charset="0"/>
                <a:cs typeface="Times New Roman" pitchFamily="18" charset="0"/>
              </a:rPr>
              <a:t>Xây</a:t>
            </a:r>
            <a:r>
              <a:rPr lang="en-US" alt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dựng</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một</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gia</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đình</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hoà</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thuận</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hạnh</a:t>
            </a:r>
            <a:r>
              <a:rPr lang="en-US" alt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400" dirty="0" err="1">
                <a:effectLst>
                  <a:outerShdw blurRad="38100" dist="38100" dir="2700000" algn="tl">
                    <a:srgbClr val="000000">
                      <a:alpha val="43137"/>
                    </a:srgbClr>
                  </a:outerShdw>
                </a:effectLst>
                <a:latin typeface="Times New Roman" pitchFamily="18" charset="0"/>
                <a:cs typeface="Times New Roman" pitchFamily="18" charset="0"/>
              </a:rPr>
              <a:t>phúc</a:t>
            </a:r>
            <a:r>
              <a:rPr lang="en-US" altLang="en-US" sz="2400" dirty="0">
                <a:latin typeface="Times New Roman" pitchFamily="18" charset="0"/>
                <a:cs typeface="Times New Roman" pitchFamily="18" charset="0"/>
              </a:rPr>
              <a:t>.</a:t>
            </a:r>
          </a:p>
        </p:txBody>
      </p:sp>
      <p:sp>
        <p:nvSpPr>
          <p:cNvPr id="17" name="Rectangle 16">
            <a:extLst>
              <a:ext uri="{FF2B5EF4-FFF2-40B4-BE49-F238E27FC236}">
                <a16:creationId xmlns:a16="http://schemas.microsoft.com/office/drawing/2014/main" id="{72028EAE-86F4-3BE5-39C4-FB9435C9EA9F}"/>
              </a:ext>
            </a:extLst>
          </p:cNvPr>
          <p:cNvSpPr/>
          <p:nvPr/>
        </p:nvSpPr>
        <p:spPr>
          <a:xfrm>
            <a:off x="990599" y="5495925"/>
            <a:ext cx="1371600" cy="461962"/>
          </a:xfrm>
          <a:prstGeom prst="rect">
            <a:avLst/>
          </a:prstGeom>
        </p:spPr>
        <p:txBody>
          <a:bodyPr>
            <a:spAutoFit/>
          </a:bodyPr>
          <a:lstStyle/>
          <a:p>
            <a:pPr>
              <a:defRPr/>
            </a:pPr>
            <a:r>
              <a:rPr lang="en-US" altLang="en-US" sz="2400" b="1" dirty="0">
                <a:solidFill>
                  <a:srgbClr val="00B050"/>
                </a:solidFill>
                <a:latin typeface="Times New Roman" pitchFamily="18" charset="0"/>
                <a:cs typeface="Times New Roman" pitchFamily="18" charset="0"/>
              </a:rPr>
              <a:t>* </a:t>
            </a:r>
            <a:r>
              <a:rPr lang="en-US" altLang="en-US" sz="2400" b="1" dirty="0" err="1">
                <a:solidFill>
                  <a:srgbClr val="00B050"/>
                </a:solidFill>
                <a:latin typeface="Times New Roman" pitchFamily="18" charset="0"/>
                <a:cs typeface="Times New Roman" pitchFamily="18" charset="0"/>
              </a:rPr>
              <a:t>Cơ</a:t>
            </a:r>
            <a:r>
              <a:rPr lang="en-US" altLang="en-US" sz="2400" b="1" dirty="0">
                <a:solidFill>
                  <a:srgbClr val="00B050"/>
                </a:solidFill>
                <a:latin typeface="Times New Roman" pitchFamily="18" charset="0"/>
                <a:cs typeface="Times New Roman" pitchFamily="18" charset="0"/>
              </a:rPr>
              <a:t> </a:t>
            </a:r>
            <a:r>
              <a:rPr lang="en-US" altLang="en-US" sz="2400" b="1" dirty="0" err="1">
                <a:solidFill>
                  <a:srgbClr val="00B050"/>
                </a:solidFill>
                <a:latin typeface="Times New Roman" pitchFamily="18" charset="0"/>
                <a:cs typeface="Times New Roman" pitchFamily="18" charset="0"/>
              </a:rPr>
              <a:t>sở</a:t>
            </a:r>
            <a:r>
              <a:rPr lang="en-US" altLang="en-US" sz="2400" b="1" dirty="0">
                <a:solidFill>
                  <a:srgbClr val="00B050"/>
                </a:solidFill>
                <a:latin typeface="Times New Roman" pitchFamily="18" charset="0"/>
                <a:cs typeface="Times New Roman" pitchFamily="18" charset="0"/>
              </a:rPr>
              <a:t> </a:t>
            </a:r>
            <a:r>
              <a:rPr lang="en-US" altLang="en-US" sz="2400" dirty="0">
                <a:solidFill>
                  <a:srgbClr val="00B050"/>
                </a:solidFill>
                <a:latin typeface="Times New Roman" pitchFamily="18" charset="0"/>
                <a:cs typeface="Times New Roman" pitchFamily="18" charset="0"/>
              </a:rPr>
              <a:t>:</a:t>
            </a:r>
            <a:endParaRPr lang="en-US" altLang="en-US" sz="2400" i="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a:hlinkClick r:id="rId3" action="ppaction://hlinkfile"/>
            <a:extLst>
              <a:ext uri="{FF2B5EF4-FFF2-40B4-BE49-F238E27FC236}">
                <a16:creationId xmlns:a16="http://schemas.microsoft.com/office/drawing/2014/main" id="{CD52692B-0523-2C09-17E5-2E0812BB7C33}"/>
              </a:ext>
            </a:extLst>
          </p:cNvPr>
          <p:cNvSpPr/>
          <p:nvPr/>
        </p:nvSpPr>
        <p:spPr>
          <a:xfrm>
            <a:off x="2320924" y="5424488"/>
            <a:ext cx="4510088" cy="523875"/>
          </a:xfrm>
          <a:prstGeom prst="rect">
            <a:avLst/>
          </a:prstGeom>
        </p:spPr>
        <p:txBody>
          <a:bodyPr>
            <a:spAutoFit/>
          </a:bodyPr>
          <a:lstStyle/>
          <a:p>
            <a:pPr>
              <a:defRPr/>
            </a:pPr>
            <a:r>
              <a:rPr lang="en-US" altLang="en-US" sz="2800" i="1" dirty="0" err="1">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altLang="en-US" sz="2800" i="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800" i="1" dirty="0" err="1">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yêu</a:t>
            </a:r>
            <a:r>
              <a:rPr lang="en-US" altLang="en-US" sz="2800" i="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800" i="1" dirty="0" err="1">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altLang="en-US" sz="2800" i="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800" i="1" dirty="0" err="1">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chính</a:t>
            </a:r>
            <a:endParaRPr lang="en-US" altLang="en-US" sz="2800" i="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78529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1"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8" fill="hold" grpId="1"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1"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1" nodeType="click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 by="(-#ppt_w*2)" calcmode="lin" valueType="num">
                                      <p:cBhvr rctx="PPT">
                                        <p:cTn id="68" dur="500" autoRev="1" fill="hold">
                                          <p:stCondLst>
                                            <p:cond delay="0"/>
                                          </p:stCondLst>
                                        </p:cTn>
                                        <p:tgtEl>
                                          <p:spTgt spid="18"/>
                                        </p:tgtEl>
                                        <p:attrNameLst>
                                          <p:attrName>ppt_w</p:attrName>
                                        </p:attrNameLst>
                                      </p:cBhvr>
                                    </p:anim>
                                    <p:anim by="(#ppt_w*0.50)" calcmode="lin" valueType="num">
                                      <p:cBhvr>
                                        <p:cTn id="69" dur="500" decel="50000" autoRev="1" fill="hold">
                                          <p:stCondLst>
                                            <p:cond delay="0"/>
                                          </p:stCondLst>
                                        </p:cTn>
                                        <p:tgtEl>
                                          <p:spTgt spid="18"/>
                                        </p:tgtEl>
                                        <p:attrNameLst>
                                          <p:attrName>ppt_x</p:attrName>
                                        </p:attrNameLst>
                                      </p:cBhvr>
                                    </p:anim>
                                    <p:anim from="(-#ppt_h/2)" to="(#ppt_y)" calcmode="lin" valueType="num">
                                      <p:cBhvr>
                                        <p:cTn id="70" dur="1000" fill="hold">
                                          <p:stCondLst>
                                            <p:cond delay="0"/>
                                          </p:stCondLst>
                                        </p:cTn>
                                        <p:tgtEl>
                                          <p:spTgt spid="18"/>
                                        </p:tgtEl>
                                        <p:attrNameLst>
                                          <p:attrName>ppt_y</p:attrName>
                                        </p:attrNameLst>
                                      </p:cBhvr>
                                    </p:anim>
                                    <p:animRot by="21600000">
                                      <p:cBhvr>
                                        <p:cTn id="71"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7" grpId="0"/>
      <p:bldP spid="8" grpId="0"/>
      <p:bldP spid="9" grpId="0"/>
      <p:bldP spid="15" grpId="0"/>
      <p:bldP spid="15" grpId="1"/>
      <p:bldP spid="16" grpId="0"/>
      <p:bldP spid="16" grpId="1"/>
      <p:bldP spid="17" grpId="0"/>
      <p:bldP spid="17" grpId="1"/>
      <p:bldP spid="18" grpId="0"/>
      <p:bldP spid="18" grpId="1"/>
    </p:bldLst>
  </p:timing>
</p:sld>
</file>

<file path=ppt/theme/theme1.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l" eaLnBrk="1" hangingPunct="1">
          <a:defRPr sz="1900" dirty="0" smtClean="0">
            <a:solidFill>
              <a:srgbClr val="000000"/>
            </a:solidFill>
            <a:latin typeface="Times New Roman" panose="02020603050405020304" pitchFamily="18" charset="0"/>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3553</Words>
  <Application>Microsoft Office PowerPoint</Application>
  <PresentationFormat>Widescreen</PresentationFormat>
  <Paragraphs>279</Paragraphs>
  <Slides>38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Times New Roman</vt:lpstr>
      <vt:lpstr>VNI-Cooper</vt:lpstr>
      <vt:lpstr>VNI-Times</vt:lpstr>
      <vt:lpstr>Wingdings</vt:lpstr>
      <vt:lpstr>Chủ đề Office</vt:lpstr>
      <vt:lpstr>TIẾT 21-22: Bài 12  QUYỀN VÀ NGHĨA VỤ  CỦA CÔNG DÂN TRONG HÔN NHÂN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điều kiện kết hôn</vt:lpstr>
      <vt:lpstr>Quan hệ nhân thân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KiÓm tra bµi cò</dc:title>
  <dc:creator>Nguyen Hue</dc:creator>
  <cp:lastModifiedBy>AutoBVT</cp:lastModifiedBy>
  <cp:revision>725</cp:revision>
  <dcterms:created xsi:type="dcterms:W3CDTF">2009-07-02T06:05:26Z</dcterms:created>
  <dcterms:modified xsi:type="dcterms:W3CDTF">2023-02-06T13:20:30Z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C08D5D058C8B47F195B5AC07AA0A0C9E</vt:lpwstr>
  </property>
  <property fmtid="{D5CDD505-2E9C-101B-9397-08002B2CF9AE}" pid="3" name="KSOProductBuildVer">
    <vt:lpwstr>1033-11.2.0.10463</vt:lpwstr>
  </property>
</Properties>
</file>