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5" r:id="rId6"/>
  </p:sldMasterIdLst>
  <p:notesMasterIdLst>
    <p:notesMasterId r:id="rId22"/>
  </p:notesMasterIdLst>
  <p:sldIdLst>
    <p:sldId id="27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1" r:id="rId19"/>
    <p:sldId id="272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3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8" algn="l" defTabSz="9143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9" algn="l" defTabSz="9143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7" algn="l" defTabSz="9143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6" algn="l" defTabSz="9143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6" algn="l" defTabSz="9143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4" algn="l" defTabSz="9143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2" algn="l" defTabSz="9143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13" algn="l" defTabSz="91437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EEE6A8-19DC-47A5-9CE5-026A70F5C70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15119135-2D32-4096-8DD3-266E78CC406B}">
      <dgm:prSet phldrT="[Text]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n-US" dirty="0" err="1" smtClean="0"/>
            <a:t>Đặc</a:t>
          </a:r>
          <a:r>
            <a:rPr lang="en-US" dirty="0" smtClean="0"/>
            <a:t> </a:t>
          </a:r>
          <a:r>
            <a:rPr lang="en-US" dirty="0" err="1" smtClean="0"/>
            <a:t>điểm</a:t>
          </a:r>
          <a:r>
            <a:rPr lang="en-US" dirty="0" smtClean="0"/>
            <a:t> 1: </a:t>
          </a:r>
          <a:r>
            <a:rPr lang="en-US" dirty="0" err="1" smtClean="0"/>
            <a:t>Tính</a:t>
          </a:r>
          <a:r>
            <a:rPr lang="en-US" dirty="0" smtClean="0"/>
            <a:t> </a:t>
          </a:r>
          <a:r>
            <a:rPr lang="en-US" dirty="0" err="1" smtClean="0"/>
            <a:t>quy</a:t>
          </a:r>
          <a:r>
            <a:rPr lang="en-US" dirty="0" smtClean="0"/>
            <a:t> </a:t>
          </a:r>
          <a:r>
            <a:rPr lang="en-US" dirty="0" err="1" smtClean="0"/>
            <a:t>phạm</a:t>
          </a:r>
          <a:r>
            <a:rPr lang="en-US" dirty="0" smtClean="0"/>
            <a:t> </a:t>
          </a:r>
          <a:r>
            <a:rPr lang="en-US" dirty="0" err="1" smtClean="0"/>
            <a:t>phổ</a:t>
          </a:r>
          <a:r>
            <a:rPr lang="en-US" dirty="0" smtClean="0"/>
            <a:t> </a:t>
          </a:r>
          <a:r>
            <a:rPr lang="en-US" dirty="0" err="1" smtClean="0"/>
            <a:t>biến</a:t>
          </a:r>
          <a:r>
            <a:rPr lang="en-US" dirty="0" smtClean="0"/>
            <a:t>.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02C19F-B907-4BB3-B1B1-6587CDEFDB76}" type="parTrans" cxnId="{FA483D2A-47E8-496C-816F-9E931BAA561A}">
      <dgm:prSet/>
      <dgm:spPr/>
      <dgm:t>
        <a:bodyPr/>
        <a:lstStyle/>
        <a:p>
          <a:endParaRPr lang="en-US"/>
        </a:p>
      </dgm:t>
    </dgm:pt>
    <dgm:pt modelId="{9751FC12-06CA-4FA0-96B3-6EAB4A0860F9}" type="sibTrans" cxnId="{FA483D2A-47E8-496C-816F-9E931BAA561A}">
      <dgm:prSet/>
      <dgm:spPr/>
      <dgm:t>
        <a:bodyPr/>
        <a:lstStyle/>
        <a:p>
          <a:endParaRPr lang="en-US"/>
        </a:p>
      </dgm:t>
    </dgm:pt>
    <dgm:pt modelId="{24481E6B-5412-4EB7-AE00-B1451387260F}">
      <dgm:prSet phldrT="[Text]"/>
      <dgm:spPr>
        <a:solidFill>
          <a:schemeClr val="accent2">
            <a:alpha val="90000"/>
          </a:schemeClr>
        </a:solidFill>
      </dgm:spPr>
      <dgm:t>
        <a:bodyPr/>
        <a:lstStyle/>
        <a:p>
          <a:r>
            <a:rPr lang="en-US" dirty="0" err="1" smtClean="0"/>
            <a:t>Đặc</a:t>
          </a:r>
          <a:r>
            <a:rPr lang="en-US" dirty="0" smtClean="0"/>
            <a:t> </a:t>
          </a:r>
          <a:r>
            <a:rPr lang="en-US" dirty="0" err="1" smtClean="0"/>
            <a:t>điểm</a:t>
          </a:r>
          <a:r>
            <a:rPr lang="en-US" dirty="0" smtClean="0"/>
            <a:t> 2: </a:t>
          </a:r>
          <a:r>
            <a:rPr lang="en-US" dirty="0" err="1" smtClean="0"/>
            <a:t>Tính</a:t>
          </a:r>
          <a:r>
            <a:rPr lang="en-US" dirty="0" smtClean="0"/>
            <a:t> </a:t>
          </a:r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chặt</a:t>
          </a:r>
          <a:r>
            <a:rPr lang="en-US" dirty="0" smtClean="0"/>
            <a:t> </a:t>
          </a:r>
          <a:r>
            <a:rPr lang="en-US" dirty="0" err="1" smtClean="0"/>
            <a:t>chẽ</a:t>
          </a:r>
          <a:endParaRPr lang="en-US" dirty="0"/>
        </a:p>
      </dgm:t>
    </dgm:pt>
    <dgm:pt modelId="{056AB370-2B65-4414-8450-0EFB1FF2FDC2}" type="parTrans" cxnId="{8D2B5EB2-928D-46AC-A065-0018D2EF19F2}">
      <dgm:prSet/>
      <dgm:spPr/>
      <dgm:t>
        <a:bodyPr/>
        <a:lstStyle/>
        <a:p>
          <a:endParaRPr lang="en-US"/>
        </a:p>
      </dgm:t>
    </dgm:pt>
    <dgm:pt modelId="{0DF4B4A1-3DB0-43E5-8650-3745492D1951}" type="sibTrans" cxnId="{8D2B5EB2-928D-46AC-A065-0018D2EF19F2}">
      <dgm:prSet/>
      <dgm:spPr/>
      <dgm:t>
        <a:bodyPr/>
        <a:lstStyle/>
        <a:p>
          <a:endParaRPr lang="en-US"/>
        </a:p>
      </dgm:t>
    </dgm:pt>
    <dgm:pt modelId="{36AFC8C6-4477-41D3-9FA2-A182DD9CF25F}">
      <dgm:prSet phldrT="[Tex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dirty="0" err="1" smtClean="0"/>
            <a:t>Đặc</a:t>
          </a:r>
          <a:r>
            <a:rPr lang="en-US" dirty="0" smtClean="0"/>
            <a:t> </a:t>
          </a:r>
          <a:r>
            <a:rPr lang="en-US" dirty="0" err="1" smtClean="0"/>
            <a:t>điểm</a:t>
          </a:r>
          <a:r>
            <a:rPr lang="en-US" dirty="0" smtClean="0"/>
            <a:t> 3: </a:t>
          </a:r>
          <a:r>
            <a:rPr lang="en-US" dirty="0" err="1" smtClean="0"/>
            <a:t>Tính</a:t>
          </a:r>
          <a:r>
            <a:rPr lang="en-US" dirty="0" smtClean="0"/>
            <a:t> </a:t>
          </a:r>
          <a:r>
            <a:rPr lang="en-US" dirty="0" err="1" smtClean="0"/>
            <a:t>bắt</a:t>
          </a:r>
          <a:r>
            <a:rPr lang="en-US" dirty="0" smtClean="0"/>
            <a:t> </a:t>
          </a:r>
          <a:r>
            <a:rPr lang="en-US" dirty="0" err="1" smtClean="0"/>
            <a:t>buộc</a:t>
          </a:r>
          <a:endParaRPr lang="en-US" dirty="0"/>
        </a:p>
      </dgm:t>
    </dgm:pt>
    <dgm:pt modelId="{F1D47ED4-0CB4-46F5-B649-CFF004052A38}" type="parTrans" cxnId="{7B719E43-86F6-4CBA-8D0D-05DA7D5E42A7}">
      <dgm:prSet/>
      <dgm:spPr/>
      <dgm:t>
        <a:bodyPr/>
        <a:lstStyle/>
        <a:p>
          <a:endParaRPr lang="en-US"/>
        </a:p>
      </dgm:t>
    </dgm:pt>
    <dgm:pt modelId="{386F3279-9440-4F27-B0B1-1FFC7428E98B}" type="sibTrans" cxnId="{7B719E43-86F6-4CBA-8D0D-05DA7D5E42A7}">
      <dgm:prSet/>
      <dgm:spPr/>
      <dgm:t>
        <a:bodyPr/>
        <a:lstStyle/>
        <a:p>
          <a:endParaRPr lang="en-US"/>
        </a:p>
      </dgm:t>
    </dgm:pt>
    <dgm:pt modelId="{F0E6FF21-9D17-47D9-9C83-72BC64FAF48A}" type="pres">
      <dgm:prSet presAssocID="{CEEEE6A8-19DC-47A5-9CE5-026A70F5C70F}" presName="compositeShape" presStyleCnt="0">
        <dgm:presLayoutVars>
          <dgm:dir/>
          <dgm:resizeHandles/>
        </dgm:presLayoutVars>
      </dgm:prSet>
      <dgm:spPr/>
    </dgm:pt>
    <dgm:pt modelId="{C67B0897-4B37-47C2-B689-8597058AE8FF}" type="pres">
      <dgm:prSet presAssocID="{CEEEE6A8-19DC-47A5-9CE5-026A70F5C70F}" presName="pyramid" presStyleLbl="node1" presStyleIdx="0" presStyleCnt="1" custLinFactNeighborX="-7891" custLinFactNeighborY="950"/>
      <dgm:spPr/>
    </dgm:pt>
    <dgm:pt modelId="{5267888C-ADA2-48B6-90F3-67DEB89EC1E0}" type="pres">
      <dgm:prSet presAssocID="{CEEEE6A8-19DC-47A5-9CE5-026A70F5C70F}" presName="theList" presStyleCnt="0"/>
      <dgm:spPr/>
    </dgm:pt>
    <dgm:pt modelId="{010FA274-0DDB-444B-A4EB-2674E8570079}" type="pres">
      <dgm:prSet presAssocID="{15119135-2D32-4096-8DD3-266E78CC406B}" presName="aNode" presStyleLbl="fgAcc1" presStyleIdx="0" presStyleCnt="3" custScaleX="250508" custLinFactNeighborX="1420" custLinFactNeighborY="-189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FDB2D-4503-4517-BF3D-B1ADAF441381}" type="pres">
      <dgm:prSet presAssocID="{15119135-2D32-4096-8DD3-266E78CC406B}" presName="aSpace" presStyleCnt="0"/>
      <dgm:spPr/>
    </dgm:pt>
    <dgm:pt modelId="{5494FFE8-CEB1-4E81-99E7-2A5D652A7E92}" type="pres">
      <dgm:prSet presAssocID="{24481E6B-5412-4EB7-AE00-B1451387260F}" presName="aNode" presStyleLbl="fgAcc1" presStyleIdx="1" presStyleCnt="3" custScaleX="250508" custLinFactNeighborX="-929" custLinFactNeighborY="-4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02929-1D51-4EFB-8ACC-BC29AF3E2662}" type="pres">
      <dgm:prSet presAssocID="{24481E6B-5412-4EB7-AE00-B1451387260F}" presName="aSpace" presStyleCnt="0"/>
      <dgm:spPr/>
    </dgm:pt>
    <dgm:pt modelId="{81A77858-0856-4FE8-8219-6129CB264DFD}" type="pres">
      <dgm:prSet presAssocID="{36AFC8C6-4477-41D3-9FA2-A182DD9CF25F}" presName="aNode" presStyleLbl="fgAcc1" presStyleIdx="2" presStyleCnt="3" custScaleX="2505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65285-7629-4340-A6ED-E46C1F9AF451}" type="pres">
      <dgm:prSet presAssocID="{36AFC8C6-4477-41D3-9FA2-A182DD9CF25F}" presName="aSpace" presStyleCnt="0"/>
      <dgm:spPr/>
    </dgm:pt>
  </dgm:ptLst>
  <dgm:cxnLst>
    <dgm:cxn modelId="{8BEC830A-4F85-413F-A195-687A82CB99DD}" type="presOf" srcId="{CEEEE6A8-19DC-47A5-9CE5-026A70F5C70F}" destId="{F0E6FF21-9D17-47D9-9C83-72BC64FAF48A}" srcOrd="0" destOrd="0" presId="urn:microsoft.com/office/officeart/2005/8/layout/pyramid2"/>
    <dgm:cxn modelId="{8D2B5EB2-928D-46AC-A065-0018D2EF19F2}" srcId="{CEEEE6A8-19DC-47A5-9CE5-026A70F5C70F}" destId="{24481E6B-5412-4EB7-AE00-B1451387260F}" srcOrd="1" destOrd="0" parTransId="{056AB370-2B65-4414-8450-0EFB1FF2FDC2}" sibTransId="{0DF4B4A1-3DB0-43E5-8650-3745492D1951}"/>
    <dgm:cxn modelId="{7B719E43-86F6-4CBA-8D0D-05DA7D5E42A7}" srcId="{CEEEE6A8-19DC-47A5-9CE5-026A70F5C70F}" destId="{36AFC8C6-4477-41D3-9FA2-A182DD9CF25F}" srcOrd="2" destOrd="0" parTransId="{F1D47ED4-0CB4-46F5-B649-CFF004052A38}" sibTransId="{386F3279-9440-4F27-B0B1-1FFC7428E98B}"/>
    <dgm:cxn modelId="{FA483D2A-47E8-496C-816F-9E931BAA561A}" srcId="{CEEEE6A8-19DC-47A5-9CE5-026A70F5C70F}" destId="{15119135-2D32-4096-8DD3-266E78CC406B}" srcOrd="0" destOrd="0" parTransId="{6202C19F-B907-4BB3-B1B1-6587CDEFDB76}" sibTransId="{9751FC12-06CA-4FA0-96B3-6EAB4A0860F9}"/>
    <dgm:cxn modelId="{E55288BA-5471-4E69-AACC-41E109548F9F}" type="presOf" srcId="{36AFC8C6-4477-41D3-9FA2-A182DD9CF25F}" destId="{81A77858-0856-4FE8-8219-6129CB264DFD}" srcOrd="0" destOrd="0" presId="urn:microsoft.com/office/officeart/2005/8/layout/pyramid2"/>
    <dgm:cxn modelId="{84F2CCEC-49D2-4F5E-AA1D-85E8634A5373}" type="presOf" srcId="{15119135-2D32-4096-8DD3-266E78CC406B}" destId="{010FA274-0DDB-444B-A4EB-2674E8570079}" srcOrd="0" destOrd="0" presId="urn:microsoft.com/office/officeart/2005/8/layout/pyramid2"/>
    <dgm:cxn modelId="{A0811C40-E41C-48A4-ABD4-5C92C3E5CB30}" type="presOf" srcId="{24481E6B-5412-4EB7-AE00-B1451387260F}" destId="{5494FFE8-CEB1-4E81-99E7-2A5D652A7E92}" srcOrd="0" destOrd="0" presId="urn:microsoft.com/office/officeart/2005/8/layout/pyramid2"/>
    <dgm:cxn modelId="{79B855B6-6E6D-43E1-8E0D-7EDB4ECF58D6}" type="presParOf" srcId="{F0E6FF21-9D17-47D9-9C83-72BC64FAF48A}" destId="{C67B0897-4B37-47C2-B689-8597058AE8FF}" srcOrd="0" destOrd="0" presId="urn:microsoft.com/office/officeart/2005/8/layout/pyramid2"/>
    <dgm:cxn modelId="{82B6F45A-C47D-4212-8B00-D17C8E740A90}" type="presParOf" srcId="{F0E6FF21-9D17-47D9-9C83-72BC64FAF48A}" destId="{5267888C-ADA2-48B6-90F3-67DEB89EC1E0}" srcOrd="1" destOrd="0" presId="urn:microsoft.com/office/officeart/2005/8/layout/pyramid2"/>
    <dgm:cxn modelId="{9F1FC33F-C0A9-436B-A965-B4D4DD99E4B4}" type="presParOf" srcId="{5267888C-ADA2-48B6-90F3-67DEB89EC1E0}" destId="{010FA274-0DDB-444B-A4EB-2674E8570079}" srcOrd="0" destOrd="0" presId="urn:microsoft.com/office/officeart/2005/8/layout/pyramid2"/>
    <dgm:cxn modelId="{CD59CADE-FA08-4568-8C38-F69D523F5E08}" type="presParOf" srcId="{5267888C-ADA2-48B6-90F3-67DEB89EC1E0}" destId="{D9AFDB2D-4503-4517-BF3D-B1ADAF441381}" srcOrd="1" destOrd="0" presId="urn:microsoft.com/office/officeart/2005/8/layout/pyramid2"/>
    <dgm:cxn modelId="{4FFDB2E3-73C7-4B95-8D6B-942294A8A234}" type="presParOf" srcId="{5267888C-ADA2-48B6-90F3-67DEB89EC1E0}" destId="{5494FFE8-CEB1-4E81-99E7-2A5D652A7E92}" srcOrd="2" destOrd="0" presId="urn:microsoft.com/office/officeart/2005/8/layout/pyramid2"/>
    <dgm:cxn modelId="{FAF6C65D-2267-43FA-9B2B-D672F4949933}" type="presParOf" srcId="{5267888C-ADA2-48B6-90F3-67DEB89EC1E0}" destId="{60102929-1D51-4EFB-8ACC-BC29AF3E2662}" srcOrd="3" destOrd="0" presId="urn:microsoft.com/office/officeart/2005/8/layout/pyramid2"/>
    <dgm:cxn modelId="{EF5DD4B2-9B13-4ADB-BB17-F9AF2CD3E4C5}" type="presParOf" srcId="{5267888C-ADA2-48B6-90F3-67DEB89EC1E0}" destId="{81A77858-0856-4FE8-8219-6129CB264DFD}" srcOrd="4" destOrd="0" presId="urn:microsoft.com/office/officeart/2005/8/layout/pyramid2"/>
    <dgm:cxn modelId="{9D898A2B-3865-4B6F-9CC9-9C2B0F645E2E}" type="presParOf" srcId="{5267888C-ADA2-48B6-90F3-67DEB89EC1E0}" destId="{FD365285-7629-4340-A6ED-E46C1F9AF45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0897-4B37-47C2-B689-8597058AE8FF}">
      <dsp:nvSpPr>
        <dsp:cNvPr id="0" name=""/>
        <dsp:cNvSpPr/>
      </dsp:nvSpPr>
      <dsp:spPr>
        <a:xfrm>
          <a:off x="-98800" y="0"/>
          <a:ext cx="3934061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FA274-0DDB-444B-A4EB-2674E8570079}">
      <dsp:nvSpPr>
        <dsp:cNvPr id="0" name=""/>
        <dsp:cNvSpPr/>
      </dsp:nvSpPr>
      <dsp:spPr>
        <a:xfrm>
          <a:off x="98800" y="514415"/>
          <a:ext cx="6096000" cy="1282700"/>
        </a:xfrm>
        <a:prstGeom prst="roundRect">
          <a:avLst/>
        </a:prstGeom>
        <a:solidFill>
          <a:schemeClr val="accent3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Đặc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điểm</a:t>
          </a:r>
          <a:r>
            <a:rPr lang="en-US" sz="3000" kern="1200" dirty="0" smtClean="0"/>
            <a:t> 1: </a:t>
          </a:r>
          <a:r>
            <a:rPr lang="en-US" sz="3000" kern="1200" dirty="0" err="1" smtClean="0"/>
            <a:t>Tính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quy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phạm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phổ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biến</a:t>
          </a:r>
          <a:r>
            <a:rPr lang="en-US" sz="3000" kern="1200" dirty="0" smtClean="0"/>
            <a:t>.</a:t>
          </a:r>
          <a:endParaRPr lang="en-US" sz="3000" kern="1200" dirty="0"/>
        </a:p>
      </dsp:txBody>
      <dsp:txXfrm>
        <a:off x="161416" y="577031"/>
        <a:ext cx="5970768" cy="1157468"/>
      </dsp:txXfrm>
    </dsp:sp>
    <dsp:sp modelId="{5494FFE8-CEB1-4E81-99E7-2A5D652A7E92}">
      <dsp:nvSpPr>
        <dsp:cNvPr id="0" name=""/>
        <dsp:cNvSpPr/>
      </dsp:nvSpPr>
      <dsp:spPr>
        <a:xfrm>
          <a:off x="76193" y="1981200"/>
          <a:ext cx="6096000" cy="1282700"/>
        </a:xfrm>
        <a:prstGeom prst="roundRect">
          <a:avLst/>
        </a:prstGeom>
        <a:solidFill>
          <a:schemeClr val="accent2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Đặc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điểm</a:t>
          </a:r>
          <a:r>
            <a:rPr lang="en-US" sz="3000" kern="1200" dirty="0" smtClean="0"/>
            <a:t> 2: </a:t>
          </a:r>
          <a:r>
            <a:rPr lang="en-US" sz="3000" kern="1200" dirty="0" err="1" smtClean="0"/>
            <a:t>Tính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xác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định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chặt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chẽ</a:t>
          </a:r>
          <a:endParaRPr lang="en-US" sz="3000" kern="1200" dirty="0"/>
        </a:p>
      </dsp:txBody>
      <dsp:txXfrm>
        <a:off x="138809" y="2043816"/>
        <a:ext cx="5970768" cy="1157468"/>
      </dsp:txXfrm>
    </dsp:sp>
    <dsp:sp modelId="{81A77858-0856-4FE8-8219-6129CB264DFD}">
      <dsp:nvSpPr>
        <dsp:cNvPr id="0" name=""/>
        <dsp:cNvSpPr/>
      </dsp:nvSpPr>
      <dsp:spPr>
        <a:xfrm>
          <a:off x="98800" y="3430852"/>
          <a:ext cx="6096000" cy="1282700"/>
        </a:xfrm>
        <a:prstGeom prst="round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Đặc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điểm</a:t>
          </a:r>
          <a:r>
            <a:rPr lang="en-US" sz="3000" kern="1200" dirty="0" smtClean="0"/>
            <a:t> 3: </a:t>
          </a:r>
          <a:r>
            <a:rPr lang="en-US" sz="3000" kern="1200" dirty="0" err="1" smtClean="0"/>
            <a:t>Tính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bắt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buộc</a:t>
          </a:r>
          <a:endParaRPr lang="en-US" sz="3000" kern="1200" dirty="0"/>
        </a:p>
      </dsp:txBody>
      <dsp:txXfrm>
        <a:off x="161416" y="3493468"/>
        <a:ext cx="5970768" cy="1157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AEDFD-8FEE-43F4-8220-EF688104F8D6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53C71-3690-45E4-8D44-53FB7EE4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8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9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6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6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4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2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13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7CB50E-2A03-4137-813B-E940FA95819A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2C398A-2234-4517-8DF1-5992D0B6CF8C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5"/>
            <a:ext cx="10287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5"/>
            <a:ext cx="30099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59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7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1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2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8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1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6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19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49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93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28" indent="0">
              <a:buNone/>
              <a:defRPr sz="1100" b="1"/>
            </a:lvl2pPr>
            <a:lvl3pPr marL="512056" indent="0">
              <a:buNone/>
              <a:defRPr sz="1000" b="1"/>
            </a:lvl3pPr>
            <a:lvl4pPr marL="768084" indent="0">
              <a:buNone/>
              <a:defRPr sz="900" b="1"/>
            </a:lvl4pPr>
            <a:lvl5pPr marL="1024112" indent="0">
              <a:buNone/>
              <a:defRPr sz="900" b="1"/>
            </a:lvl5pPr>
            <a:lvl6pPr marL="1280140" indent="0">
              <a:buNone/>
              <a:defRPr sz="900" b="1"/>
            </a:lvl6pPr>
            <a:lvl7pPr marL="1536168" indent="0">
              <a:buNone/>
              <a:defRPr sz="900" b="1"/>
            </a:lvl7pPr>
            <a:lvl8pPr marL="1792195" indent="0">
              <a:buNone/>
              <a:defRPr sz="900" b="1"/>
            </a:lvl8pPr>
            <a:lvl9pPr marL="2048224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28" indent="0">
              <a:buNone/>
              <a:defRPr sz="1100" b="1"/>
            </a:lvl2pPr>
            <a:lvl3pPr marL="512056" indent="0">
              <a:buNone/>
              <a:defRPr sz="1000" b="1"/>
            </a:lvl3pPr>
            <a:lvl4pPr marL="768084" indent="0">
              <a:buNone/>
              <a:defRPr sz="900" b="1"/>
            </a:lvl4pPr>
            <a:lvl5pPr marL="1024112" indent="0">
              <a:buNone/>
              <a:defRPr sz="900" b="1"/>
            </a:lvl5pPr>
            <a:lvl6pPr marL="1280140" indent="0">
              <a:buNone/>
              <a:defRPr sz="900" b="1"/>
            </a:lvl6pPr>
            <a:lvl7pPr marL="1536168" indent="0">
              <a:buNone/>
              <a:defRPr sz="900" b="1"/>
            </a:lvl7pPr>
            <a:lvl8pPr marL="1792195" indent="0">
              <a:buNone/>
              <a:defRPr sz="900" b="1"/>
            </a:lvl8pPr>
            <a:lvl9pPr marL="2048224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2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45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4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82036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956736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28" indent="0">
              <a:buNone/>
              <a:defRPr sz="700"/>
            </a:lvl2pPr>
            <a:lvl3pPr marL="512056" indent="0">
              <a:buNone/>
              <a:defRPr sz="600"/>
            </a:lvl3pPr>
            <a:lvl4pPr marL="768084" indent="0">
              <a:buNone/>
              <a:defRPr sz="500"/>
            </a:lvl4pPr>
            <a:lvl5pPr marL="1024112" indent="0">
              <a:buNone/>
              <a:defRPr sz="500"/>
            </a:lvl5pPr>
            <a:lvl6pPr marL="1280140" indent="0">
              <a:buNone/>
              <a:defRPr sz="500"/>
            </a:lvl6pPr>
            <a:lvl7pPr marL="1536168" indent="0">
              <a:buNone/>
              <a:defRPr sz="500"/>
            </a:lvl7pPr>
            <a:lvl8pPr marL="1792195" indent="0">
              <a:buNone/>
              <a:defRPr sz="500"/>
            </a:lvl8pPr>
            <a:lvl9pPr marL="2048224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2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9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2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28" indent="0">
              <a:buNone/>
              <a:defRPr sz="1600"/>
            </a:lvl2pPr>
            <a:lvl3pPr marL="512056" indent="0">
              <a:buNone/>
              <a:defRPr sz="1300"/>
            </a:lvl3pPr>
            <a:lvl4pPr marL="768084" indent="0">
              <a:buNone/>
              <a:defRPr sz="1100"/>
            </a:lvl4pPr>
            <a:lvl5pPr marL="1024112" indent="0">
              <a:buNone/>
              <a:defRPr sz="1100"/>
            </a:lvl5pPr>
            <a:lvl6pPr marL="1280140" indent="0">
              <a:buNone/>
              <a:defRPr sz="1100"/>
            </a:lvl6pPr>
            <a:lvl7pPr marL="1536168" indent="0">
              <a:buNone/>
              <a:defRPr sz="1100"/>
            </a:lvl7pPr>
            <a:lvl8pPr marL="1792195" indent="0">
              <a:buNone/>
              <a:defRPr sz="1100"/>
            </a:lvl8pPr>
            <a:lvl9pPr marL="2048224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7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28" indent="0">
              <a:buNone/>
              <a:defRPr sz="700"/>
            </a:lvl2pPr>
            <a:lvl3pPr marL="512056" indent="0">
              <a:buNone/>
              <a:defRPr sz="600"/>
            </a:lvl3pPr>
            <a:lvl4pPr marL="768084" indent="0">
              <a:buNone/>
              <a:defRPr sz="500"/>
            </a:lvl4pPr>
            <a:lvl5pPr marL="1024112" indent="0">
              <a:buNone/>
              <a:defRPr sz="500"/>
            </a:lvl5pPr>
            <a:lvl6pPr marL="1280140" indent="0">
              <a:buNone/>
              <a:defRPr sz="500"/>
            </a:lvl6pPr>
            <a:lvl7pPr marL="1536168" indent="0">
              <a:buNone/>
              <a:defRPr sz="500"/>
            </a:lvl7pPr>
            <a:lvl8pPr marL="1792195" indent="0">
              <a:buNone/>
              <a:defRPr sz="500"/>
            </a:lvl8pPr>
            <a:lvl9pPr marL="2048224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0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15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4"/>
            <a:ext cx="10287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4"/>
            <a:ext cx="30099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34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8F3CA-4600-4246-9F37-45F8259322E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90151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A1AE9-2F16-4C58-9D71-3376DFC8607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79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2DEEF-9B49-483B-A7DE-5294D777029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97271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15268-E8C5-4DC8-AA26-5A66D8F14A1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61016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7064-0B93-4C40-B8FB-68E5D5AF598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16518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6" indent="0">
              <a:buNone/>
              <a:defRPr sz="1600" b="1"/>
            </a:lvl4pPr>
            <a:lvl5pPr marL="1828742" indent="0">
              <a:buNone/>
              <a:defRPr sz="1600" b="1"/>
            </a:lvl5pPr>
            <a:lvl6pPr marL="2285928" indent="0">
              <a:buNone/>
              <a:defRPr sz="1600" b="1"/>
            </a:lvl6pPr>
            <a:lvl7pPr marL="2743112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2" indent="0">
              <a:buNone/>
              <a:defRPr sz="1800" b="1"/>
            </a:lvl3pPr>
            <a:lvl4pPr marL="1371556" indent="0">
              <a:buNone/>
              <a:defRPr sz="1600" b="1"/>
            </a:lvl4pPr>
            <a:lvl5pPr marL="1828742" indent="0">
              <a:buNone/>
              <a:defRPr sz="1600" b="1"/>
            </a:lvl5pPr>
            <a:lvl6pPr marL="2285928" indent="0">
              <a:buNone/>
              <a:defRPr sz="1600" b="1"/>
            </a:lvl6pPr>
            <a:lvl7pPr marL="2743112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99AF-9D74-45F5-B83E-2A80A7CEBFD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47430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3B2FD-6663-46C8-A0B4-2D34E79B968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7860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2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2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5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7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0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3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18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0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85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B3532-0FE6-4EC5-BDC0-9912D1A2A66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56518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5" indent="0">
              <a:buNone/>
              <a:defRPr sz="1200"/>
            </a:lvl2pPr>
            <a:lvl3pPr marL="914372" indent="0">
              <a:buNone/>
              <a:defRPr sz="1000"/>
            </a:lvl3pPr>
            <a:lvl4pPr marL="1371556" indent="0">
              <a:buNone/>
              <a:defRPr sz="900"/>
            </a:lvl4pPr>
            <a:lvl5pPr marL="1828742" indent="0">
              <a:buNone/>
              <a:defRPr sz="900"/>
            </a:lvl5pPr>
            <a:lvl6pPr marL="2285928" indent="0">
              <a:buNone/>
              <a:defRPr sz="900"/>
            </a:lvl6pPr>
            <a:lvl7pPr marL="2743112" indent="0">
              <a:buNone/>
              <a:defRPr sz="900"/>
            </a:lvl7pPr>
            <a:lvl8pPr marL="3200296" indent="0">
              <a:buNone/>
              <a:defRPr sz="900"/>
            </a:lvl8pPr>
            <a:lvl9pPr marL="36574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2629B-1300-4AE6-9355-220AA8F344D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6513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5" indent="0">
              <a:buNone/>
              <a:defRPr sz="2800"/>
            </a:lvl2pPr>
            <a:lvl3pPr marL="914372" indent="0">
              <a:buNone/>
              <a:defRPr sz="2400"/>
            </a:lvl3pPr>
            <a:lvl4pPr marL="1371556" indent="0">
              <a:buNone/>
              <a:defRPr sz="2000"/>
            </a:lvl4pPr>
            <a:lvl5pPr marL="1828742" indent="0">
              <a:buNone/>
              <a:defRPr sz="2000"/>
            </a:lvl5pPr>
            <a:lvl6pPr marL="2285928" indent="0">
              <a:buNone/>
              <a:defRPr sz="2000"/>
            </a:lvl6pPr>
            <a:lvl7pPr marL="2743112" indent="0">
              <a:buNone/>
              <a:defRPr sz="2000"/>
            </a:lvl7pPr>
            <a:lvl8pPr marL="3200296" indent="0">
              <a:buNone/>
              <a:defRPr sz="2000"/>
            </a:lvl8pPr>
            <a:lvl9pPr marL="365748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5" indent="0">
              <a:buNone/>
              <a:defRPr sz="1200"/>
            </a:lvl2pPr>
            <a:lvl3pPr marL="914372" indent="0">
              <a:buNone/>
              <a:defRPr sz="1000"/>
            </a:lvl3pPr>
            <a:lvl4pPr marL="1371556" indent="0">
              <a:buNone/>
              <a:defRPr sz="900"/>
            </a:lvl4pPr>
            <a:lvl5pPr marL="1828742" indent="0">
              <a:buNone/>
              <a:defRPr sz="900"/>
            </a:lvl5pPr>
            <a:lvl6pPr marL="2285928" indent="0">
              <a:buNone/>
              <a:defRPr sz="900"/>
            </a:lvl6pPr>
            <a:lvl7pPr marL="2743112" indent="0">
              <a:buNone/>
              <a:defRPr sz="900"/>
            </a:lvl7pPr>
            <a:lvl8pPr marL="3200296" indent="0">
              <a:buNone/>
              <a:defRPr sz="900"/>
            </a:lvl8pPr>
            <a:lvl9pPr marL="36574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1FC2-58C5-4129-AD38-AC8DC22913E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67381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1EB46-E6B8-4205-B62E-5A416BB0EB5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86765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BE630-ACCD-40E3-94AA-FC44774B82B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98357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02F3-9B53-450D-8233-70B152ED9D5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57155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7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NGÔ THỊ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05F89-5CF7-4BDE-B8C3-FE97A2D738C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46667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7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26" indent="0">
              <a:buNone/>
              <a:defRPr sz="1100" b="1"/>
            </a:lvl2pPr>
            <a:lvl3pPr marL="512052" indent="0">
              <a:buNone/>
              <a:defRPr sz="1000" b="1"/>
            </a:lvl3pPr>
            <a:lvl4pPr marL="768078" indent="0">
              <a:buNone/>
              <a:defRPr sz="900" b="1"/>
            </a:lvl4pPr>
            <a:lvl5pPr marL="1024104" indent="0">
              <a:buNone/>
              <a:defRPr sz="900" b="1"/>
            </a:lvl5pPr>
            <a:lvl6pPr marL="1280130" indent="0">
              <a:buNone/>
              <a:defRPr sz="900" b="1"/>
            </a:lvl6pPr>
            <a:lvl7pPr marL="1536156" indent="0">
              <a:buNone/>
              <a:defRPr sz="900" b="1"/>
            </a:lvl7pPr>
            <a:lvl8pPr marL="1792181" indent="0">
              <a:buNone/>
              <a:defRPr sz="900" b="1"/>
            </a:lvl8pPr>
            <a:lvl9pPr marL="2048208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26" indent="0">
              <a:buNone/>
              <a:defRPr sz="1100" b="1"/>
            </a:lvl2pPr>
            <a:lvl3pPr marL="512052" indent="0">
              <a:buNone/>
              <a:defRPr sz="1000" b="1"/>
            </a:lvl3pPr>
            <a:lvl4pPr marL="768078" indent="0">
              <a:buNone/>
              <a:defRPr sz="900" b="1"/>
            </a:lvl4pPr>
            <a:lvl5pPr marL="1024104" indent="0">
              <a:buNone/>
              <a:defRPr sz="900" b="1"/>
            </a:lvl5pPr>
            <a:lvl6pPr marL="1280130" indent="0">
              <a:buNone/>
              <a:defRPr sz="900" b="1"/>
            </a:lvl6pPr>
            <a:lvl7pPr marL="1536156" indent="0">
              <a:buNone/>
              <a:defRPr sz="900" b="1"/>
            </a:lvl7pPr>
            <a:lvl8pPr marL="1792181" indent="0">
              <a:buNone/>
              <a:defRPr sz="900" b="1"/>
            </a:lvl8pPr>
            <a:lvl9pPr marL="2048208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0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9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1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3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8" y="182037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3" y="956737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26" indent="0">
              <a:buNone/>
              <a:defRPr sz="700"/>
            </a:lvl2pPr>
            <a:lvl3pPr marL="512052" indent="0">
              <a:buNone/>
              <a:defRPr sz="600"/>
            </a:lvl3pPr>
            <a:lvl4pPr marL="768078" indent="0">
              <a:buNone/>
              <a:defRPr sz="500"/>
            </a:lvl4pPr>
            <a:lvl5pPr marL="1024104" indent="0">
              <a:buNone/>
              <a:defRPr sz="500"/>
            </a:lvl5pPr>
            <a:lvl6pPr marL="1280130" indent="0">
              <a:buNone/>
              <a:defRPr sz="500"/>
            </a:lvl6pPr>
            <a:lvl7pPr marL="1536156" indent="0">
              <a:buNone/>
              <a:defRPr sz="500"/>
            </a:lvl7pPr>
            <a:lvl8pPr marL="1792181" indent="0">
              <a:buNone/>
              <a:defRPr sz="500"/>
            </a:lvl8pPr>
            <a:lvl9pPr marL="2048208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50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3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26" indent="0">
              <a:buNone/>
              <a:defRPr sz="1600"/>
            </a:lvl2pPr>
            <a:lvl3pPr marL="512052" indent="0">
              <a:buNone/>
              <a:defRPr sz="1300"/>
            </a:lvl3pPr>
            <a:lvl4pPr marL="768078" indent="0">
              <a:buNone/>
              <a:defRPr sz="1100"/>
            </a:lvl4pPr>
            <a:lvl5pPr marL="1024104" indent="0">
              <a:buNone/>
              <a:defRPr sz="1100"/>
            </a:lvl5pPr>
            <a:lvl6pPr marL="1280130" indent="0">
              <a:buNone/>
              <a:defRPr sz="1100"/>
            </a:lvl6pPr>
            <a:lvl7pPr marL="1536156" indent="0">
              <a:buNone/>
              <a:defRPr sz="1100"/>
            </a:lvl7pPr>
            <a:lvl8pPr marL="1792181" indent="0">
              <a:buNone/>
              <a:defRPr sz="1100"/>
            </a:lvl8pPr>
            <a:lvl9pPr marL="2048208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8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26" indent="0">
              <a:buNone/>
              <a:defRPr sz="700"/>
            </a:lvl2pPr>
            <a:lvl3pPr marL="512052" indent="0">
              <a:buNone/>
              <a:defRPr sz="600"/>
            </a:lvl3pPr>
            <a:lvl4pPr marL="768078" indent="0">
              <a:buNone/>
              <a:defRPr sz="500"/>
            </a:lvl4pPr>
            <a:lvl5pPr marL="1024104" indent="0">
              <a:buNone/>
              <a:defRPr sz="500"/>
            </a:lvl5pPr>
            <a:lvl6pPr marL="1280130" indent="0">
              <a:buNone/>
              <a:defRPr sz="500"/>
            </a:lvl6pPr>
            <a:lvl7pPr marL="1536156" indent="0">
              <a:buNone/>
              <a:defRPr sz="500"/>
            </a:lvl7pPr>
            <a:lvl8pPr marL="1792181" indent="0">
              <a:buNone/>
              <a:defRPr sz="500"/>
            </a:lvl8pPr>
            <a:lvl9pPr marL="2048208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4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0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5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52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0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0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5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8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12052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0" indent="-192020" algn="l" defTabSz="51205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42" indent="-160017" algn="l" defTabSz="51205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65" indent="-128013" algn="l" defTabSz="51205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91" indent="-128013" algn="l" defTabSz="512052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17" indent="-128013" algn="l" defTabSz="512052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43" indent="-128013" algn="l" defTabSz="51205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169" indent="-128013" algn="l" defTabSz="51205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195" indent="-128013" algn="l" defTabSz="51205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20" indent="-128013" algn="l" defTabSz="51205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26" algn="l" defTabSz="5120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52" algn="l" defTabSz="5120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78" algn="l" defTabSz="5120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04" algn="l" defTabSz="5120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30" algn="l" defTabSz="5120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56" algn="l" defTabSz="5120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181" algn="l" defTabSz="5120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08" algn="l" defTabSz="51205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9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56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9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9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5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5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512056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1" indent="-192021" algn="l" defTabSz="5120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46" indent="-160018" algn="l" defTabSz="512056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70" indent="-128014" algn="l" defTabSz="51205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98" indent="-128014" algn="l" defTabSz="512056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26" indent="-128014" algn="l" defTabSz="512056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54" indent="-128014" algn="l" defTabSz="51205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182" indent="-128014" algn="l" defTabSz="51205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10" indent="-128014" algn="l" defTabSz="51205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38" indent="-128014" algn="l" defTabSz="51205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5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28" algn="l" defTabSz="51205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56" algn="l" defTabSz="51205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84" algn="l" defTabSz="51205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12" algn="l" defTabSz="51205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40" algn="l" defTabSz="51205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68" algn="l" defTabSz="51205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195" algn="l" defTabSz="51205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24" algn="l" defTabSz="51205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20" rIns="91436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20" rIns="91436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6" tIns="45720" rIns="91436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5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.VnAristote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6" tIns="45720" rIns="91436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prstClr val="black">
                    <a:tint val="75000"/>
                  </a:prstClr>
                </a:solidFill>
                <a:latin typeface=".VnAristote" pitchFamily="34" charset="0"/>
                <a:cs typeface="Arial" charset="0"/>
              </a:rPr>
              <a:t>NGÔ THỊ HUYỀN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6" tIns="45720" rIns="91436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52" fontAlgn="base">
              <a:spcBef>
                <a:spcPct val="0"/>
              </a:spcBef>
              <a:spcAft>
                <a:spcPct val="0"/>
              </a:spcAft>
              <a:defRPr/>
            </a:pPr>
            <a:fld id="{5D90B194-DE82-4C13-8234-F6A020057DC8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.VnAristote" pitchFamily="34" charset="0"/>
                <a:cs typeface="Arial" charset="0"/>
              </a:rPr>
              <a:pPr defTabSz="51205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.VnAristote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0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>
    <p:zoom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5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89" indent="-3428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6" indent="-28574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4" indent="-228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8" indent="-228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4" indent="-228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0" indent="-228592" algn="l" defTabSz="9143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4" indent="-228592" algn="l" defTabSz="9143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8" indent="-228592" algn="l" defTabSz="9143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6" indent="-228592" algn="l" defTabSz="9143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6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8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2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6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4" algn="l" defTabSz="914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svg"/><Relationship Id="rId18" Type="http://schemas.openxmlformats.org/officeDocument/2006/relationships/image" Target="../media/image19.jp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6.png"/><Relationship Id="rId17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svg"/><Relationship Id="rId3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svg"/><Relationship Id="rId15" Type="http://schemas.openxmlformats.org/officeDocument/2006/relationships/image" Target="../media/image46.svg"/><Relationship Id="rId4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0.svg"/><Relationship Id="rId7" Type="http://schemas.openxmlformats.org/officeDocument/2006/relationships/image" Target="../media/image32.sv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8.svg"/><Relationship Id="rId5" Type="http://schemas.openxmlformats.org/officeDocument/2006/relationships/image" Target="../media/image52.sv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114800" cy="762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PHÁP LUẬT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X2Convert.com cai_ly_cai_tinh_so_149_xu_ly_hanh_vi_lua_doi_khach_hang_26_08_2015_-23086087360054382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762000"/>
            <a:ext cx="8686800" cy="4724400"/>
          </a:xfrm>
        </p:spPr>
      </p:pic>
    </p:spTree>
    <p:extLst>
      <p:ext uri="{BB962C8B-B14F-4D97-AF65-F5344CB8AC3E}">
        <p14:creationId xmlns:p14="http://schemas.microsoft.com/office/powerpoint/2010/main" val="6535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7523" y="103903"/>
            <a:ext cx="8352128" cy="5935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277338" y="4565906"/>
            <a:ext cx="1950208" cy="8699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" y="5151578"/>
            <a:ext cx="1353655" cy="17064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7045194" y="1124176"/>
            <a:ext cx="1600514" cy="6790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29503" y="2541658"/>
            <a:ext cx="1406321" cy="18000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05980" y="1432533"/>
            <a:ext cx="6477000" cy="2581629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marL="192020" indent="-192020" defTabSz="512052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700" b="1" i="1" u="sng" kern="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altLang="en-US" sz="2700" b="1" i="1" u="sng" kern="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i="1" u="sng" kern="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700" i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92020" indent="-192020" defTabSz="512052" fontAlgn="base">
              <a:spcBef>
                <a:spcPct val="20000"/>
              </a:spcBef>
              <a:spcAft>
                <a:spcPct val="0"/>
              </a:spcAft>
            </a:pPr>
            <a:endParaRPr lang="en-US" altLang="en-US" sz="2700" i="1" u="sng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92020" indent="-192020" algn="ctr" defTabSz="512052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5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5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tiếp,trong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đẹp,xã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kern="0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500" b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500" b="1" kern="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1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945" name="Group 8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22285387"/>
              </p:ext>
            </p:extLst>
          </p:nvPr>
        </p:nvGraphicFramePr>
        <p:xfrm>
          <a:off x="457200" y="1371603"/>
          <a:ext cx="8229600" cy="4905376"/>
        </p:xfrm>
        <a:graphic>
          <a:graphicData uri="http://schemas.openxmlformats.org/drawingml/2006/table">
            <a:tbl>
              <a:tblPr/>
              <a:tblGrid>
                <a:gridCol w="2840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3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TIÊU CHÍ</a:t>
                      </a:r>
                      <a:endParaRPr kumimoji="0" lang="vi-VN" alt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PHÁP LUẬT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ĐẠO ĐỨC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1.Cơ sở hình thành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9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2.Tính chất.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2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3.Hình thức thể hiện.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0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4.Phương thức đảm bảo thực hiện.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D4918D-47F8-4151-B4AF-3BA53B6015B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9860" name="WordArt 4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8229600" cy="1066800"/>
          </a:xfrm>
          <a:prstGeom prst="rect">
            <a:avLst/>
          </a:prstGeom>
        </p:spPr>
        <p:txBody>
          <a:bodyPr wrap="none" lIns="91437" tIns="45720" rIns="91437" bIns="4572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2052"/>
            <a:endParaRPr lang="en-US" sz="2000" b="1" kern="10" dirty="0">
              <a:ln w="9525">
                <a:solidFill>
                  <a:srgbClr val="000064"/>
                </a:solidFill>
                <a:round/>
                <a:headEnd/>
                <a:tailEnd/>
              </a:ln>
              <a:solidFill>
                <a:srgbClr val="000066"/>
              </a:solidFill>
              <a:effectLst>
                <a:outerShdw dist="35921" dir="2700000" algn="ctr" rotWithShape="0">
                  <a:prstClr val="white"/>
                </a:outerShdw>
              </a:effectLst>
              <a:latin typeface="ZapfChancery-Medium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00100" y="228600"/>
            <a:ext cx="8229600" cy="455612"/>
          </a:xfrm>
          <a:prstGeom prst="rect">
            <a:avLst/>
          </a:prstGeom>
          <a:solidFill>
            <a:schemeClr val="folHlink"/>
          </a:solidFill>
        </p:spPr>
        <p:txBody>
          <a:bodyPr vert="horz" lIns="51206" tIns="25603" rIns="51206" bIns="25603" rtlCol="0">
            <a:noAutofit/>
          </a:bodyPr>
          <a:lstStyle>
            <a:lvl1pPr marL="342897" indent="-342897" algn="l" defTabSz="914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4" indent="-285748" algn="l" defTabSz="91439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1" indent="-228598" algn="l" defTabSz="914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87" indent="-228598" algn="l" defTabSz="91439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4" indent="-228598" algn="l" defTabSz="91439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0" indent="-228598" algn="l" defTabSz="914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6" indent="-228598" algn="l" defTabSz="914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73" indent="-228598" algn="l" defTabSz="914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9" indent="-228598" algn="l" defTabSz="914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7938769" algn="l"/>
              </a:tabLst>
              <a:defRPr/>
            </a:pPr>
            <a:r>
              <a:rPr lang="vi-VN" altLang="en-US" sz="2700" b="1" dirty="0">
                <a:solidFill>
                  <a:prstClr val="white"/>
                </a:solidFill>
              </a:rPr>
              <a:t>S</a:t>
            </a:r>
            <a:r>
              <a:rPr lang="en-US" altLang="en-US" sz="2700" b="1" dirty="0">
                <a:solidFill>
                  <a:prstClr val="white"/>
                </a:solidFill>
              </a:rPr>
              <a:t>Ự KHÁC NHAU GIỮA</a:t>
            </a:r>
            <a:r>
              <a:rPr lang="vi-VN" altLang="en-US" sz="2700" b="1" dirty="0">
                <a:solidFill>
                  <a:prstClr val="white"/>
                </a:solidFill>
              </a:rPr>
              <a:t> PHÁP LUẬT VÀ ĐẠO ĐỨC</a:t>
            </a:r>
          </a:p>
        </p:txBody>
      </p:sp>
    </p:spTree>
    <p:extLst>
      <p:ext uri="{BB962C8B-B14F-4D97-AF65-F5344CB8AC3E}">
        <p14:creationId xmlns:p14="http://schemas.microsoft.com/office/powerpoint/2010/main" val="348876236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2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77800"/>
            <a:ext cx="8229600" cy="455612"/>
          </a:xfrm>
          <a:solidFill>
            <a:schemeClr val="folHlink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tabLst>
                <a:tab pos="7938706" algn="l"/>
              </a:tabLst>
              <a:defRPr/>
            </a:pPr>
            <a:r>
              <a:rPr lang="vi-VN" altLang="en-US" sz="2700" b="1" dirty="0">
                <a:solidFill>
                  <a:schemeClr val="bg1"/>
                </a:solidFill>
              </a:rPr>
              <a:t>S</a:t>
            </a:r>
            <a:r>
              <a:rPr lang="en-US" altLang="en-US" sz="2700" b="1" dirty="0">
                <a:solidFill>
                  <a:schemeClr val="bg1"/>
                </a:solidFill>
              </a:rPr>
              <a:t>Ự KHÁC NHAU GIỮA</a:t>
            </a:r>
            <a:r>
              <a:rPr lang="vi-VN" altLang="en-US" sz="2700" b="1" dirty="0">
                <a:solidFill>
                  <a:schemeClr val="bg1"/>
                </a:solidFill>
              </a:rPr>
              <a:t> PHÁP LUẬT VÀ ĐẠO ĐỨC</a:t>
            </a:r>
          </a:p>
        </p:txBody>
      </p:sp>
      <p:graphicFrame>
        <p:nvGraphicFramePr>
          <p:cNvPr id="226307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240390897"/>
              </p:ext>
            </p:extLst>
          </p:nvPr>
        </p:nvGraphicFramePr>
        <p:xfrm>
          <a:off x="0" y="1447800"/>
          <a:ext cx="9144000" cy="502920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PHÁP LUẬT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ĐẠO ĐỨC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1.Cơ sở hình thành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2.Tính chất.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3.Hình thức thể hiện.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80813"/>
                          </a:solidFill>
                          <a:effectLst/>
                          <a:latin typeface="Arial" charset="0"/>
                          <a:cs typeface="Arial" charset="0"/>
                        </a:rPr>
                        <a:t>4.Phương thức đảm bảo thực hiện.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alt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9B3CA-22C1-4B88-9FC5-0E7F50BCD36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6333" name="Text Box 29"/>
          <p:cNvSpPr txBox="1">
            <a:spLocks noChangeArrowheads="1"/>
          </p:cNvSpPr>
          <p:nvPr/>
        </p:nvSpPr>
        <p:spPr bwMode="auto">
          <a:xfrm>
            <a:off x="2381250" y="3239509"/>
            <a:ext cx="27717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20" rIns="91434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204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400" b="1" dirty="0">
                <a:solidFill>
                  <a:srgbClr val="C0504D"/>
                </a:solidFill>
                <a:latin typeface="Arial" charset="0"/>
                <a:cs typeface="Arial" charset="0"/>
              </a:rPr>
              <a:t>Có tính bắt buộc</a:t>
            </a:r>
            <a:r>
              <a:rPr lang="vi-VN" altLang="en-US" sz="2400" dirty="0">
                <a:solidFill>
                  <a:srgbClr val="C0504D"/>
                </a:solidFill>
                <a:latin typeface="Arial" charset="0"/>
                <a:cs typeface="Arial" charset="0"/>
              </a:rPr>
              <a:t>. </a:t>
            </a:r>
            <a:endParaRPr lang="vi-VN" altLang="en-US" sz="2400" dirty="0">
              <a:solidFill>
                <a:srgbClr val="C0504D"/>
              </a:solidFill>
              <a:latin typeface=".VnAristote" pitchFamily="34" charset="0"/>
              <a:cs typeface="Arial" charset="0"/>
            </a:endParaRPr>
          </a:p>
        </p:txBody>
      </p:sp>
      <p:sp>
        <p:nvSpPr>
          <p:cNvPr id="226334" name="Text Box 30"/>
          <p:cNvSpPr txBox="1">
            <a:spLocks noChangeArrowheads="1"/>
          </p:cNvSpPr>
          <p:nvPr/>
        </p:nvSpPr>
        <p:spPr bwMode="auto">
          <a:xfrm>
            <a:off x="2400300" y="2034402"/>
            <a:ext cx="2743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20" rIns="91434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204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800" b="1">
                <a:solidFill>
                  <a:srgbClr val="C0504D"/>
                </a:solidFill>
                <a:latin typeface="Arial" charset="0"/>
                <a:cs typeface="Arial" charset="0"/>
              </a:rPr>
              <a:t>Do nhà nước ban hành.</a:t>
            </a:r>
            <a:endParaRPr lang="vi-VN" altLang="en-US" sz="2800">
              <a:solidFill>
                <a:srgbClr val="C0504D"/>
              </a:solidFill>
              <a:latin typeface=".VnAristote" pitchFamily="34" charset="0"/>
              <a:cs typeface="Arial" charset="0"/>
            </a:endParaRPr>
          </a:p>
        </p:txBody>
      </p:sp>
      <p:sp>
        <p:nvSpPr>
          <p:cNvPr id="226335" name="Text Box 31"/>
          <p:cNvSpPr txBox="1">
            <a:spLocks noChangeArrowheads="1"/>
          </p:cNvSpPr>
          <p:nvPr/>
        </p:nvSpPr>
        <p:spPr bwMode="auto">
          <a:xfrm>
            <a:off x="2381250" y="4914096"/>
            <a:ext cx="2971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20" rIns="91434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2048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800" b="1" dirty="0">
                <a:solidFill>
                  <a:srgbClr val="C0504D"/>
                </a:solidFill>
                <a:latin typeface="Arial" charset="0"/>
                <a:cs typeface="Arial" charset="0"/>
              </a:rPr>
              <a:t>Giáo dục, thuyết phục, cưỡng chế.</a:t>
            </a:r>
            <a:endParaRPr lang="vi-VN" altLang="en-US" sz="2800" dirty="0">
              <a:solidFill>
                <a:srgbClr val="C0504D"/>
              </a:solidFill>
              <a:latin typeface=".VnAristote" pitchFamily="34" charset="0"/>
              <a:cs typeface="Arial" charset="0"/>
            </a:endParaRPr>
          </a:p>
        </p:txBody>
      </p:sp>
      <p:sp>
        <p:nvSpPr>
          <p:cNvPr id="226336" name="Text Box 32"/>
          <p:cNvSpPr txBox="1">
            <a:spLocks noChangeArrowheads="1"/>
          </p:cNvSpPr>
          <p:nvPr/>
        </p:nvSpPr>
        <p:spPr bwMode="auto">
          <a:xfrm>
            <a:off x="2400300" y="3839741"/>
            <a:ext cx="2743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20" rIns="91434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204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 dirty="0">
                <a:solidFill>
                  <a:srgbClr val="C0504D"/>
                </a:solidFill>
                <a:latin typeface="Arial" charset="0"/>
                <a:cs typeface="Arial" charset="0"/>
              </a:rPr>
              <a:t>Các văn bản pháp luật.</a:t>
            </a:r>
          </a:p>
        </p:txBody>
      </p:sp>
      <p:sp>
        <p:nvSpPr>
          <p:cNvPr id="226337" name="Text Box 33"/>
          <p:cNvSpPr txBox="1">
            <a:spLocks noChangeArrowheads="1"/>
          </p:cNvSpPr>
          <p:nvPr/>
        </p:nvSpPr>
        <p:spPr bwMode="auto">
          <a:xfrm>
            <a:off x="5153029" y="1903419"/>
            <a:ext cx="3876675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20" rIns="91434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204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500" b="1" dirty="0">
                <a:solidFill>
                  <a:srgbClr val="C0504D"/>
                </a:solidFill>
                <a:latin typeface="Arial" charset="0"/>
                <a:cs typeface="Arial" charset="0"/>
              </a:rPr>
              <a:t>Thực tế cuộc sống và nguyện vọng của nhân</a:t>
            </a:r>
            <a:r>
              <a:rPr lang="en-US" altLang="en-US" sz="2500" b="1" dirty="0">
                <a:solidFill>
                  <a:srgbClr val="C0504D"/>
                </a:solidFill>
                <a:latin typeface="Arial" charset="0"/>
                <a:cs typeface="Arial" charset="0"/>
              </a:rPr>
              <a:t> </a:t>
            </a:r>
            <a:r>
              <a:rPr lang="vi-VN" altLang="en-US" sz="2500" b="1" dirty="0">
                <a:solidFill>
                  <a:srgbClr val="C0504D"/>
                </a:solidFill>
                <a:latin typeface="Arial" charset="0"/>
                <a:cs typeface="Arial" charset="0"/>
              </a:rPr>
              <a:t>dân.</a:t>
            </a:r>
          </a:p>
        </p:txBody>
      </p:sp>
      <p:sp>
        <p:nvSpPr>
          <p:cNvPr id="226338" name="Text Box 34"/>
          <p:cNvSpPr txBox="1">
            <a:spLocks noChangeArrowheads="1"/>
          </p:cNvSpPr>
          <p:nvPr/>
        </p:nvSpPr>
        <p:spPr bwMode="auto">
          <a:xfrm>
            <a:off x="5153025" y="3218445"/>
            <a:ext cx="358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20" rIns="91434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204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 dirty="0">
                <a:solidFill>
                  <a:srgbClr val="C0504D"/>
                </a:solidFill>
                <a:latin typeface="Arial" charset="0"/>
                <a:cs typeface="Arial" charset="0"/>
              </a:rPr>
              <a:t>Không bắt buộc.</a:t>
            </a:r>
          </a:p>
        </p:txBody>
      </p:sp>
      <p:sp>
        <p:nvSpPr>
          <p:cNvPr id="226339" name="Text Box 35"/>
          <p:cNvSpPr txBox="1">
            <a:spLocks noChangeArrowheads="1"/>
          </p:cNvSpPr>
          <p:nvPr/>
        </p:nvSpPr>
        <p:spPr bwMode="auto">
          <a:xfrm>
            <a:off x="5143500" y="3778255"/>
            <a:ext cx="40005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20" rIns="91434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204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 dirty="0">
                <a:solidFill>
                  <a:srgbClr val="C0504D"/>
                </a:solidFill>
                <a:latin typeface="Arial" charset="0"/>
                <a:cs typeface="Arial" charset="0"/>
              </a:rPr>
              <a:t>Ca dao,tục ngữ,châm ngôn...</a:t>
            </a:r>
          </a:p>
        </p:txBody>
      </p:sp>
      <p:sp>
        <p:nvSpPr>
          <p:cNvPr id="226340" name="Text Box 36"/>
          <p:cNvSpPr txBox="1">
            <a:spLocks noChangeArrowheads="1"/>
          </p:cNvSpPr>
          <p:nvPr/>
        </p:nvSpPr>
        <p:spPr bwMode="auto">
          <a:xfrm>
            <a:off x="5153029" y="4799019"/>
            <a:ext cx="39909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9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20" rIns="91434" bIns="4572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2048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 dirty="0">
                <a:solidFill>
                  <a:srgbClr val="C0504D"/>
                </a:solidFill>
                <a:latin typeface="Arial" charset="0"/>
                <a:cs typeface="Arial" charset="0"/>
              </a:rPr>
              <a:t>Dư luận xã hội,</a:t>
            </a:r>
            <a:r>
              <a:rPr lang="en-US" altLang="en-US" sz="2800" b="1" dirty="0">
                <a:solidFill>
                  <a:srgbClr val="C0504D"/>
                </a:solidFill>
                <a:latin typeface="Arial" charset="0"/>
                <a:cs typeface="Arial" charset="0"/>
              </a:rPr>
              <a:t> </a:t>
            </a:r>
            <a:r>
              <a:rPr lang="vi-VN" altLang="en-US" sz="2800" b="1" dirty="0">
                <a:solidFill>
                  <a:srgbClr val="C0504D"/>
                </a:solidFill>
                <a:latin typeface="Arial" charset="0"/>
                <a:cs typeface="Arial" charset="0"/>
              </a:rPr>
              <a:t>lương tâm cắn rứt.</a:t>
            </a:r>
          </a:p>
        </p:txBody>
      </p:sp>
    </p:spTree>
    <p:extLst>
      <p:ext uri="{BB962C8B-B14F-4D97-AF65-F5344CB8AC3E}">
        <p14:creationId xmlns:p14="http://schemas.microsoft.com/office/powerpoint/2010/main" val="95602756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33" grpId="0"/>
      <p:bldP spid="226334" grpId="0"/>
      <p:bldP spid="226335" grpId="0"/>
      <p:bldP spid="226336" grpId="0"/>
      <p:bldP spid="226337" grpId="0"/>
      <p:bldP spid="226338" grpId="0"/>
      <p:bldP spid="226339" grpId="0"/>
      <p:bldP spid="2263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7523" y="103903"/>
            <a:ext cx="7020826" cy="5935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2861918" y="5486827"/>
            <a:ext cx="1950208" cy="8699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" y="5151578"/>
            <a:ext cx="1353655" cy="17064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6629246" y="5783940"/>
            <a:ext cx="1600514" cy="6790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06061" y="499385"/>
            <a:ext cx="1406321" cy="18000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302" y="74494"/>
            <a:ext cx="8917298" cy="965802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marL="192020" indent="-192020" defTabSz="512052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700" b="1" i="1" u="sng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700" b="1" i="1" u="sng" kern="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700" b="1" i="1" u="sng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i="1" u="sng" kern="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700" b="1" i="1" u="sng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i="1" u="sng" kern="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700" b="1" i="1" u="sng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i="1" u="sng" kern="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700" b="1" i="1" u="sng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i="1" u="sng" kern="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2700" b="1" i="1" u="sng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i="1" u="sng" kern="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700" b="1" i="1" u="sng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CHXHCN </a:t>
            </a:r>
            <a:r>
              <a:rPr lang="en-US" altLang="en-US" sz="2700" b="1" i="1" u="sng" kern="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700" b="1" i="1" u="sng" kern="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altLang="en-US" sz="2700" i="1" u="sng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92020" indent="-192020" defTabSz="512052" fontAlgn="base">
              <a:spcBef>
                <a:spcPct val="20000"/>
              </a:spcBef>
              <a:spcAft>
                <a:spcPct val="0"/>
              </a:spcAft>
            </a:pPr>
            <a:endParaRPr lang="en-US" altLang="en-US" sz="2700" i="1" u="sng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2E88B5-DEAE-4817-B0A7-C15AE4AF307B}"/>
              </a:ext>
            </a:extLst>
          </p:cNvPr>
          <p:cNvSpPr txBox="1"/>
          <p:nvPr/>
        </p:nvSpPr>
        <p:spPr>
          <a:xfrm>
            <a:off x="-24242" y="944164"/>
            <a:ext cx="7543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9640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t>NGÔ THỊ HUYỀN</a:t>
            </a: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B3532-0FE6-4EC5-BDC0-9912D1A2A6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194500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7523" y="103903"/>
            <a:ext cx="8352128" cy="5935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277338" y="4565906"/>
            <a:ext cx="1950208" cy="8699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" y="5151578"/>
            <a:ext cx="1353655" cy="17064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7045194" y="1124176"/>
            <a:ext cx="1600514" cy="6790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29503" y="2541658"/>
            <a:ext cx="1406321" cy="18000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05980" y="1432533"/>
            <a:ext cx="6477000" cy="235079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marL="192020" indent="-192020" defTabSz="512052" fontAlgn="base">
              <a:spcBef>
                <a:spcPct val="20000"/>
              </a:spcBef>
              <a:spcAft>
                <a:spcPct val="0"/>
              </a:spcAft>
            </a:pPr>
            <a:endParaRPr lang="en-US" altLang="en-US" sz="2700" i="1" u="sng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92020" indent="-192020" algn="ctr" defTabSz="512052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36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600" b="1" kern="0" dirty="0" smtClean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020" indent="-192020" algn="ctr" defTabSz="512052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kern="0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kern="0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Quizizz</a:t>
            </a:r>
            <a:endParaRPr lang="vi-VN" altLang="en-US" sz="3600" b="1" kern="0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79405"/>
            <a:ext cx="8352128" cy="5935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277338" y="4565907"/>
            <a:ext cx="1950208" cy="86991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073969"/>
            <a:ext cx="7826677" cy="4507694"/>
            <a:chOff x="0" y="-66675"/>
            <a:chExt cx="20871139" cy="9015390"/>
          </a:xfrm>
        </p:grpSpPr>
        <p:sp>
          <p:nvSpPr>
            <p:cNvPr id="5" name="TextBox 5"/>
            <p:cNvSpPr txBox="1"/>
            <p:nvPr/>
          </p:nvSpPr>
          <p:spPr>
            <a:xfrm>
              <a:off x="0" y="1151707"/>
              <a:ext cx="20820339" cy="7797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512048">
                <a:lnSpc>
                  <a:spcPts val="7627"/>
                </a:lnSpc>
              </a:pPr>
              <a:r>
                <a:rPr lang="en-US" sz="6900" dirty="0" err="1" smtClean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6900" dirty="0" smtClean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smtClean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7,8: </a:t>
              </a:r>
              <a:r>
                <a:rPr lang="en-US" sz="6900" dirty="0" err="1" smtClean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6900" dirty="0" smtClean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21</a:t>
              </a:r>
            </a:p>
            <a:p>
              <a:pPr algn="ctr" defTabSz="512048">
                <a:lnSpc>
                  <a:spcPts val="7627"/>
                </a:lnSpc>
              </a:pPr>
              <a:r>
                <a:rPr lang="en-US" sz="6900" dirty="0" smtClean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900" dirty="0" err="1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6900" dirty="0">
                  <a:solidFill>
                    <a:srgbClr val="FFA8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0800" y="8135085"/>
              <a:ext cx="20820339" cy="641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512048">
                <a:lnSpc>
                  <a:spcPts val="2447"/>
                </a:lnSpc>
              </a:pPr>
              <a:endParaRPr lang="en-US" sz="3000" i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0820339" cy="61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512048">
                <a:lnSpc>
                  <a:spcPts val="2447"/>
                </a:lnSpc>
              </a:pPr>
              <a:r>
                <a:rPr lang="en-US" sz="3000" b="1" spc="26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ĐỀ: PHÁP LUẬT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" y="5151579"/>
            <a:ext cx="1353655" cy="17064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7045194" y="1124176"/>
            <a:ext cx="1600514" cy="6790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88577" y="2513084"/>
            <a:ext cx="1406321" cy="18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4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7773" y="1143630"/>
            <a:ext cx="2395860" cy="36527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74963" y="685800"/>
            <a:ext cx="4329809" cy="52272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43400" y="1852396"/>
            <a:ext cx="4061372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12048">
              <a:lnSpc>
                <a:spcPts val="3729"/>
              </a:lnSpc>
            </a:pPr>
            <a:r>
              <a:rPr lang="en-US" sz="3400" b="1" dirty="0">
                <a:solidFill>
                  <a:srgbClr val="CD4343"/>
                </a:solidFill>
                <a:latin typeface="Sriracha"/>
              </a:rPr>
              <a:t>I- ĐẶT VẤN ĐỀ</a:t>
            </a:r>
          </a:p>
          <a:p>
            <a:pPr defTabSz="512048">
              <a:lnSpc>
                <a:spcPts val="3729"/>
              </a:lnSpc>
            </a:pPr>
            <a:r>
              <a:rPr lang="en-US" sz="3000" dirty="0">
                <a:solidFill>
                  <a:srgbClr val="CD4343"/>
                </a:solidFill>
                <a:latin typeface="Sriracha"/>
              </a:rPr>
              <a:t>SGK/57-58: </a:t>
            </a:r>
            <a:r>
              <a:rPr lang="en-US" sz="3000" dirty="0" err="1">
                <a:solidFill>
                  <a:srgbClr val="CD4343"/>
                </a:solidFill>
                <a:latin typeface="Sriracha"/>
              </a:rPr>
              <a:t>Tự</a:t>
            </a:r>
            <a:r>
              <a:rPr lang="en-US" sz="3000" dirty="0">
                <a:solidFill>
                  <a:srgbClr val="CD4343"/>
                </a:solidFill>
                <a:latin typeface="Sriracha"/>
              </a:rPr>
              <a:t> </a:t>
            </a:r>
            <a:r>
              <a:rPr lang="en-US" sz="3000" dirty="0" err="1">
                <a:solidFill>
                  <a:srgbClr val="CD4343"/>
                </a:solidFill>
                <a:latin typeface="Sriracha"/>
              </a:rPr>
              <a:t>đọc</a:t>
            </a:r>
            <a:r>
              <a:rPr lang="en-US" sz="3000" dirty="0">
                <a:solidFill>
                  <a:srgbClr val="CD4343"/>
                </a:solidFill>
                <a:latin typeface="Sriracha"/>
              </a:rPr>
              <a:t>, </a:t>
            </a:r>
            <a:r>
              <a:rPr lang="en-US" sz="3000" dirty="0" err="1">
                <a:solidFill>
                  <a:srgbClr val="CD4343"/>
                </a:solidFill>
                <a:latin typeface="Sriracha"/>
              </a:rPr>
              <a:t>tự</a:t>
            </a:r>
            <a:r>
              <a:rPr lang="en-US" sz="3000" dirty="0">
                <a:solidFill>
                  <a:srgbClr val="CD4343"/>
                </a:solidFill>
                <a:latin typeface="Sriracha"/>
              </a:rPr>
              <a:t> </a:t>
            </a:r>
            <a:r>
              <a:rPr lang="en-US" sz="3000" dirty="0" err="1">
                <a:solidFill>
                  <a:srgbClr val="CD4343"/>
                </a:solidFill>
                <a:latin typeface="Sriracha"/>
              </a:rPr>
              <a:t>nghiên</a:t>
            </a:r>
            <a:r>
              <a:rPr lang="en-US" sz="3000" dirty="0">
                <a:solidFill>
                  <a:srgbClr val="CD4343"/>
                </a:solidFill>
                <a:latin typeface="Sriracha"/>
              </a:rPr>
              <a:t> </a:t>
            </a:r>
            <a:r>
              <a:rPr lang="en-US" sz="3000" dirty="0" err="1">
                <a:solidFill>
                  <a:srgbClr val="CD4343"/>
                </a:solidFill>
                <a:latin typeface="Sriracha"/>
              </a:rPr>
              <a:t>cứu</a:t>
            </a:r>
            <a:r>
              <a:rPr lang="en-US" sz="3000" dirty="0">
                <a:solidFill>
                  <a:srgbClr val="CD4343"/>
                </a:solidFill>
                <a:latin typeface="Sriracha"/>
              </a:rPr>
              <a:t>.</a:t>
            </a:r>
          </a:p>
          <a:p>
            <a:pPr defTabSz="512048">
              <a:lnSpc>
                <a:spcPts val="3729"/>
              </a:lnSpc>
            </a:pPr>
            <a:endParaRPr lang="en-US" sz="3100" dirty="0">
              <a:solidFill>
                <a:srgbClr val="CD4343"/>
              </a:solidFill>
              <a:latin typeface="Sriracha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67062" y="4485731"/>
            <a:ext cx="1576059" cy="201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5890" y="1143000"/>
            <a:ext cx="8772525" cy="3447098"/>
            <a:chOff x="0" y="-771525"/>
            <a:chExt cx="11276405" cy="6894191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1276405" cy="622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29710" lvl="1" defTabSz="512048">
                <a:lnSpc>
                  <a:spcPts val="2554"/>
                </a:lnSpc>
              </a:pPr>
              <a:endParaRPr lang="en-US" sz="2100" b="1" spc="213" dirty="0">
                <a:solidFill>
                  <a:srgbClr val="2E414D"/>
                </a:solidFill>
                <a:latin typeface="Josefin Sans Regular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489" y="-771525"/>
              <a:ext cx="5536701" cy="68941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512048"/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buộc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do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cưỡng</a:t>
              </a:r>
              <a:r>
                <a:rPr lang="en-US" sz="3200" spc="17" dirty="0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17" dirty="0" err="1">
                  <a:solidFill>
                    <a:srgbClr val="2E414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spc="17" dirty="0">
                  <a:solidFill>
                    <a:srgbClr val="2E414D"/>
                  </a:solidFill>
                  <a:latin typeface="Josefin Sans Regular"/>
                </a:rPr>
                <a:t>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53" y="812384"/>
            <a:ext cx="4702577" cy="60456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840" y="16817"/>
            <a:ext cx="3547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NỘI DUNG BÀI HỌC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40" y="609600"/>
            <a:ext cx="3335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5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100" y="38102"/>
            <a:ext cx="6972300" cy="61192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2048">
              <a:lnSpc>
                <a:spcPts val="4662"/>
              </a:lnSpc>
            </a:pPr>
            <a:r>
              <a:rPr lang="en-US" sz="3600" spc="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spc="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spc="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spc="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spc="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92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spc="9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92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3600" spc="92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75649654"/>
              </p:ext>
            </p:extLst>
          </p:nvPr>
        </p:nvGraphicFramePr>
        <p:xfrm>
          <a:off x="1066800" y="762000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82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2247900" y="2251636"/>
            <a:ext cx="3215832" cy="3422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816218" y="2168149"/>
            <a:ext cx="3215832" cy="34224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79473" y="1140710"/>
            <a:ext cx="7112131" cy="81035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50205" y="826219"/>
            <a:ext cx="699379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2048">
              <a:lnSpc>
                <a:spcPts val="7433"/>
              </a:lnSpc>
              <a:spcBef>
                <a:spcPct val="0"/>
              </a:spcBef>
            </a:pPr>
            <a:r>
              <a:rPr lang="en-US" sz="4500" dirty="0">
                <a:solidFill>
                  <a:srgbClr val="FFE7D3"/>
                </a:solidFill>
                <a:latin typeface="Barriecito Bold"/>
              </a:rPr>
              <a:t>a. </a:t>
            </a:r>
            <a:r>
              <a:rPr lang="en-US" sz="4500" dirty="0" err="1">
                <a:solidFill>
                  <a:srgbClr val="FFE7D3"/>
                </a:solidFill>
                <a:latin typeface="Barriecito Bold"/>
              </a:rPr>
              <a:t>Tính</a:t>
            </a:r>
            <a:r>
              <a:rPr lang="en-US" sz="4500" dirty="0">
                <a:solidFill>
                  <a:srgbClr val="FFE7D3"/>
                </a:solidFill>
                <a:latin typeface="Barriecito Bold"/>
              </a:rPr>
              <a:t> </a:t>
            </a:r>
            <a:r>
              <a:rPr lang="en-US" sz="4500" dirty="0" err="1">
                <a:solidFill>
                  <a:srgbClr val="FFE7D3"/>
                </a:solidFill>
                <a:latin typeface="Barriecito Bold"/>
              </a:rPr>
              <a:t>quy</a:t>
            </a:r>
            <a:r>
              <a:rPr lang="en-US" sz="4500" dirty="0">
                <a:solidFill>
                  <a:srgbClr val="FFE7D3"/>
                </a:solidFill>
                <a:latin typeface="Barriecito Bold"/>
              </a:rPr>
              <a:t> </a:t>
            </a:r>
            <a:r>
              <a:rPr lang="en-US" sz="4500" dirty="0" err="1">
                <a:solidFill>
                  <a:srgbClr val="FFE7D3"/>
                </a:solidFill>
                <a:latin typeface="Barriecito Bold"/>
              </a:rPr>
              <a:t>phạm</a:t>
            </a:r>
            <a:r>
              <a:rPr lang="en-US" sz="4500" dirty="0">
                <a:solidFill>
                  <a:srgbClr val="FFE7D3"/>
                </a:solidFill>
                <a:latin typeface="Barriecito Bold"/>
              </a:rPr>
              <a:t> </a:t>
            </a:r>
            <a:r>
              <a:rPr lang="en-US" sz="4500" dirty="0" err="1">
                <a:solidFill>
                  <a:srgbClr val="FFE7D3"/>
                </a:solidFill>
                <a:latin typeface="Barriecito Bold"/>
              </a:rPr>
              <a:t>phổ</a:t>
            </a:r>
            <a:r>
              <a:rPr lang="en-US" sz="4500" dirty="0">
                <a:solidFill>
                  <a:srgbClr val="FFE7D3"/>
                </a:solidFill>
                <a:latin typeface="Barriecito Bold"/>
              </a:rPr>
              <a:t> </a:t>
            </a:r>
            <a:r>
              <a:rPr lang="en-US" sz="4500" dirty="0" err="1">
                <a:solidFill>
                  <a:srgbClr val="FFE7D3"/>
                </a:solidFill>
                <a:latin typeface="Barriecito Bold"/>
              </a:rPr>
              <a:t>biến</a:t>
            </a:r>
            <a:endParaRPr lang="en-US" sz="4500" dirty="0">
              <a:solidFill>
                <a:srgbClr val="FFE7D3"/>
              </a:solidFill>
              <a:latin typeface="Barriecit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287521" y="3235928"/>
            <a:ext cx="3136597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12048">
              <a:lnSpc>
                <a:spcPts val="1881"/>
              </a:lnSpc>
            </a:pPr>
            <a:r>
              <a:rPr lang="en-US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  <a:p>
            <a:pPr defTabSz="512048">
              <a:lnSpc>
                <a:spcPts val="1881"/>
              </a:lnSpc>
            </a:pPr>
            <a:endParaRPr lang="en-US" sz="2000" dirty="0">
              <a:solidFill>
                <a:srgbClr val="2422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12048">
              <a:lnSpc>
                <a:spcPts val="1881"/>
              </a:lnSpc>
              <a:spcBef>
                <a:spcPct val="0"/>
              </a:spcBef>
            </a:pP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người,ở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2422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56534" y="1771646"/>
            <a:ext cx="696416" cy="9599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96991" y="1951062"/>
            <a:ext cx="696416" cy="9599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" b="74471"/>
          <a:stretch>
            <a:fillRect/>
          </a:stretch>
        </p:blipFill>
        <p:spPr>
          <a:xfrm>
            <a:off x="333638" y="6459096"/>
            <a:ext cx="8499795" cy="5907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372338" y="4902269"/>
            <a:ext cx="1984196" cy="20181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32406">
            <a:off x="184359" y="6112303"/>
            <a:ext cx="1886304" cy="11097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447812" y="5447921"/>
            <a:ext cx="1550565" cy="18869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51281" y="4779847"/>
            <a:ext cx="326143" cy="668075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5442725" y="3465127"/>
            <a:ext cx="46639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spcCol="0" rtlCol="0" anchor="ctr"/>
          <a:lstStyle/>
          <a:p>
            <a:pPr algn="ctr" defTabSz="512048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27726" y="2731618"/>
            <a:ext cx="3141981" cy="2637029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ctr" defTabSz="512048"/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mẫu,những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"/>
            <a:ext cx="2324100" cy="58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B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628"/>
          <a:stretch>
            <a:fillRect/>
          </a:stretch>
        </p:blipFill>
        <p:spPr>
          <a:xfrm>
            <a:off x="4276726" y="1051687"/>
            <a:ext cx="4876802" cy="44566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67200" y="1388944"/>
            <a:ext cx="4876803" cy="3903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2048">
              <a:lnSpc>
                <a:spcPts val="5509"/>
              </a:lnSpc>
            </a:pPr>
            <a:r>
              <a:rPr lang="en-US" sz="3200" b="1" dirty="0">
                <a:solidFill>
                  <a:srgbClr val="E16F1F"/>
                </a:solidFill>
                <a:latin typeface="Barriecito Bold"/>
              </a:rPr>
              <a:t>b. </a:t>
            </a:r>
            <a:r>
              <a:rPr lang="en-US" sz="3200" b="1" dirty="0" err="1">
                <a:solidFill>
                  <a:srgbClr val="E16F1F"/>
                </a:solidFill>
                <a:latin typeface="Barriecito Bold"/>
              </a:rPr>
              <a:t>Tính</a:t>
            </a:r>
            <a:r>
              <a:rPr lang="en-US" sz="3200" b="1" dirty="0">
                <a:solidFill>
                  <a:srgbClr val="E16F1F"/>
                </a:solidFill>
                <a:latin typeface="Barriecito Bold"/>
              </a:rPr>
              <a:t> </a:t>
            </a:r>
            <a:r>
              <a:rPr lang="en-US" sz="3200" b="1" dirty="0" err="1">
                <a:solidFill>
                  <a:srgbClr val="E16F1F"/>
                </a:solidFill>
                <a:latin typeface="Barriecito Bold"/>
              </a:rPr>
              <a:t>xác</a:t>
            </a:r>
            <a:r>
              <a:rPr lang="en-US" sz="3200" b="1" dirty="0">
                <a:solidFill>
                  <a:srgbClr val="E16F1F"/>
                </a:solidFill>
                <a:latin typeface="Barriecito Bold"/>
              </a:rPr>
              <a:t> </a:t>
            </a:r>
            <a:r>
              <a:rPr lang="en-US" sz="3200" b="1" dirty="0" err="1">
                <a:solidFill>
                  <a:srgbClr val="E16F1F"/>
                </a:solidFill>
                <a:latin typeface="Barriecito Bold"/>
              </a:rPr>
              <a:t>định</a:t>
            </a:r>
            <a:r>
              <a:rPr lang="en-US" sz="3200" b="1" dirty="0">
                <a:solidFill>
                  <a:srgbClr val="E16F1F"/>
                </a:solidFill>
                <a:latin typeface="Barriecito Bold"/>
              </a:rPr>
              <a:t> </a:t>
            </a:r>
            <a:r>
              <a:rPr lang="en-US" sz="3200" b="1" dirty="0" err="1">
                <a:solidFill>
                  <a:srgbClr val="E16F1F"/>
                </a:solidFill>
                <a:latin typeface="Barriecito Bold"/>
              </a:rPr>
              <a:t>chặt</a:t>
            </a:r>
            <a:r>
              <a:rPr lang="en-US" sz="3200" b="1" dirty="0">
                <a:solidFill>
                  <a:srgbClr val="E16F1F"/>
                </a:solidFill>
                <a:latin typeface="Barriecito Bold"/>
              </a:rPr>
              <a:t> </a:t>
            </a:r>
            <a:r>
              <a:rPr lang="en-US" sz="3200" b="1" dirty="0" err="1">
                <a:solidFill>
                  <a:srgbClr val="E16F1F"/>
                </a:solidFill>
                <a:latin typeface="Barriecito Bold"/>
              </a:rPr>
              <a:t>chẽ</a:t>
            </a:r>
            <a:endParaRPr lang="en-US" sz="3200" b="1" dirty="0">
              <a:solidFill>
                <a:srgbClr val="E16F1F"/>
              </a:solidFill>
              <a:latin typeface="Barriecito Bold"/>
            </a:endParaRPr>
          </a:p>
          <a:p>
            <a:pPr algn="ctr" defTabSz="51204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512048">
              <a:lnSpc>
                <a:spcPts val="5509"/>
              </a:lnSpc>
            </a:pPr>
            <a:endParaRPr lang="en-US" sz="6600" dirty="0">
              <a:solidFill>
                <a:srgbClr val="E16F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006220" y="126654"/>
            <a:ext cx="600254" cy="838998"/>
            <a:chOff x="0" y="0"/>
            <a:chExt cx="1600678" cy="167799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78460" y="0"/>
              <a:ext cx="1022218" cy="100363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36370" y="1151713"/>
              <a:ext cx="484181" cy="52628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501816"/>
              <a:ext cx="336370" cy="311295"/>
            </a:xfrm>
            <a:prstGeom prst="rect">
              <a:avLst/>
            </a:prstGeom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306804"/>
              </p:ext>
            </p:extLst>
          </p:nvPr>
        </p:nvGraphicFramePr>
        <p:xfrm>
          <a:off x="0" y="961162"/>
          <a:ext cx="4267200" cy="4907280"/>
        </p:xfrm>
        <a:graphic>
          <a:graphicData uri="http://schemas.openxmlformats.org/drawingml/2006/table">
            <a:tbl>
              <a:tblPr/>
              <a:tblGrid>
                <a:gridCol w="107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4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r>
                        <a:rPr lang="vi-VN" sz="2000" b="1" dirty="0" smtClean="0">
                          <a:effectLst/>
                          <a:latin typeface="+mj-lt"/>
                        </a:rPr>
                        <a:t>Phương tiện</a:t>
                      </a:r>
                      <a:endParaRPr lang="vi-VN" sz="2000" dirty="0">
                        <a:effectLst/>
                        <a:latin typeface="+mj-lt"/>
                      </a:endParaRPr>
                    </a:p>
                  </a:txBody>
                  <a:tcPr marL="19050" marR="19050" marT="25400" marB="2540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b="1" dirty="0">
                          <a:effectLst/>
                          <a:latin typeface="+mj-lt"/>
                        </a:rPr>
                        <a:t>Xe đạp</a:t>
                      </a:r>
                      <a:endParaRPr lang="vi-VN" sz="2000" dirty="0">
                        <a:effectLst/>
                        <a:latin typeface="+mj-lt"/>
                      </a:endParaRP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dirty="0">
                        <a:effectLst/>
                        <a:latin typeface="+mj-lt"/>
                      </a:endParaRP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effectLst/>
                          <a:latin typeface="+mj-lt"/>
                        </a:rPr>
                        <a:t>Xe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+mj-lt"/>
                        </a:rPr>
                        <a:t>máy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19050" marR="19050" marT="25400" marB="2540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effectLst/>
                          <a:latin typeface="+mj-lt"/>
                        </a:rPr>
                        <a:t>Ô </a:t>
                      </a:r>
                      <a:r>
                        <a:rPr lang="en-US" sz="2000" b="1" dirty="0" err="1">
                          <a:effectLst/>
                          <a:latin typeface="+mj-lt"/>
                        </a:rPr>
                        <a:t>tô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3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Phạt</a:t>
                      </a:r>
                      <a:r>
                        <a:rPr lang="en-US" sz="20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tiền</a:t>
                      </a:r>
                      <a:endParaRPr lang="en-US" sz="20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100.000-200.000 đồng</a:t>
                      </a: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0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600.000</a:t>
                      </a:r>
                      <a:endParaRPr lang="en-US" sz="2000" dirty="0" smtClean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-1 </a:t>
                      </a:r>
                      <a:r>
                        <a:rPr lang="vi-VN" sz="20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triệu đồng</a:t>
                      </a:r>
                    </a:p>
                  </a:txBody>
                  <a:tcPr marL="19050" marR="19050" marT="25400" marB="2540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3-5 triệu đồng</a:t>
                      </a: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1120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effectLst/>
                          <a:latin typeface="+mj-lt"/>
                        </a:rPr>
                        <a:t>Tước giấy phép lái xe</a:t>
                      </a: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+mj-lt"/>
                        </a:rPr>
                        <a:t>Không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2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1-3 </a:t>
                      </a:r>
                      <a:r>
                        <a:rPr lang="en-US" sz="2000" dirty="0" err="1" smtClean="0">
                          <a:effectLst/>
                          <a:latin typeface="+mj-lt"/>
                        </a:rPr>
                        <a:t>tháng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19050" marR="19050" marT="25400" marB="2540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F5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smtClean="0">
                          <a:effectLst/>
                          <a:latin typeface="+mj-lt"/>
                        </a:rPr>
                        <a:t>-1-3 </a:t>
                      </a:r>
                      <a:r>
                        <a:rPr lang="en-US" sz="2000" dirty="0" err="1">
                          <a:effectLst/>
                          <a:latin typeface="+mj-lt"/>
                        </a:rPr>
                        <a:t>tháng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  <a:p>
                      <a:pPr algn="just"/>
                      <a:r>
                        <a:rPr lang="en-US" sz="2000" dirty="0" smtClean="0">
                          <a:effectLst/>
                          <a:latin typeface="+mj-lt"/>
                        </a:rPr>
                        <a:t>-2-4 </a:t>
                      </a:r>
                      <a:r>
                        <a:rPr lang="en-US" sz="2000" dirty="0" err="1" smtClean="0">
                          <a:effectLst/>
                          <a:latin typeface="+mj-lt"/>
                        </a:rPr>
                        <a:t>tháng</a:t>
                      </a:r>
                      <a:r>
                        <a:rPr lang="en-US" sz="20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+mj-lt"/>
                        </a:rPr>
                        <a:t>nếu</a:t>
                      </a:r>
                      <a:r>
                        <a:rPr lang="en-US" sz="2000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+mj-lt"/>
                        </a:rPr>
                        <a:t>gây</a:t>
                      </a:r>
                      <a:r>
                        <a:rPr lang="en-US" sz="2000" dirty="0" smtClean="0">
                          <a:effectLst/>
                          <a:latin typeface="+mj-lt"/>
                        </a:rPr>
                        <a:t> tai </a:t>
                      </a:r>
                      <a:r>
                        <a:rPr lang="en-US" sz="2000" dirty="0" err="1" smtClean="0">
                          <a:effectLst/>
                          <a:latin typeface="+mj-lt"/>
                        </a:rPr>
                        <a:t>nạn</a:t>
                      </a:r>
                      <a:endParaRPr lang="en-US" sz="2000" dirty="0">
                        <a:effectLst/>
                        <a:latin typeface="+mj-lt"/>
                      </a:endParaRPr>
                    </a:p>
                  </a:txBody>
                  <a:tcPr marL="19050" marR="1905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-9525" y="-1369"/>
            <a:ext cx="4105275" cy="882703"/>
          </a:xfrm>
          <a:prstGeom prst="rect">
            <a:avLst/>
          </a:prstGeom>
          <a:solidFill>
            <a:schemeClr val="accent3"/>
          </a:solidFill>
        </p:spPr>
        <p:txBody>
          <a:bodyPr wrap="square" lIns="51206" tIns="25603" rIns="51206" bIns="25603">
            <a:spAutoFit/>
          </a:bodyPr>
          <a:lstStyle/>
          <a:p>
            <a:pPr algn="ctr" defTabSz="512048"/>
            <a:r>
              <a:rPr lang="vi-VN" dirty="0">
                <a:solidFill>
                  <a:prstClr val="black"/>
                </a:solidFill>
                <a:latin typeface="Times New Roman"/>
              </a:rPr>
              <a:t>Điều 5,6,8 Nghị định 100/2019/NĐ-CP quy định các mức phạt lỗi vượt đèn đỏ với từng loại phương tiện như sau: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Quyền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lợi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đôi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nghĩa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vụ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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chặt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chẽ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2315" r="26868"/>
          <a:stretch>
            <a:fillRect/>
          </a:stretch>
        </p:blipFill>
        <p:spPr>
          <a:xfrm>
            <a:off x="3868221" y="1302992"/>
            <a:ext cx="4942404" cy="10226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2315" r="26868"/>
          <a:stretch>
            <a:fillRect/>
          </a:stretch>
        </p:blipFill>
        <p:spPr>
          <a:xfrm>
            <a:off x="3868221" y="2204832"/>
            <a:ext cx="4656654" cy="30021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806" r="2631" b="58484"/>
          <a:stretch>
            <a:fillRect/>
          </a:stretch>
        </p:blipFill>
        <p:spPr>
          <a:xfrm>
            <a:off x="-13219" y="5920852"/>
            <a:ext cx="9187357" cy="10951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376" y="3705916"/>
            <a:ext cx="2933168" cy="356957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534617" y="1342579"/>
            <a:ext cx="5609383" cy="2634459"/>
            <a:chOff x="0" y="375983"/>
            <a:chExt cx="14958354" cy="5268914"/>
          </a:xfrm>
        </p:grpSpPr>
        <p:sp>
          <p:nvSpPr>
            <p:cNvPr id="7" name="TextBox 7"/>
            <p:cNvSpPr txBox="1"/>
            <p:nvPr/>
          </p:nvSpPr>
          <p:spPr>
            <a:xfrm>
              <a:off x="889608" y="375983"/>
              <a:ext cx="14068746" cy="1897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512048">
                <a:lnSpc>
                  <a:spcPts val="7396"/>
                </a:lnSpc>
              </a:pPr>
              <a:r>
                <a:rPr lang="en-US" sz="5400" dirty="0">
                  <a:solidFill>
                    <a:srgbClr val="242254"/>
                  </a:solidFill>
                  <a:latin typeface="Barriecito Bold"/>
                </a:rPr>
                <a:t>c. </a:t>
              </a:r>
              <a:r>
                <a:rPr lang="en-US" sz="5400" dirty="0" err="1">
                  <a:solidFill>
                    <a:srgbClr val="242254"/>
                  </a:solidFill>
                  <a:latin typeface="Barriecito Bold"/>
                </a:rPr>
                <a:t>Tính</a:t>
              </a:r>
              <a:r>
                <a:rPr lang="en-US" sz="5400" dirty="0">
                  <a:solidFill>
                    <a:srgbClr val="242254"/>
                  </a:solidFill>
                  <a:latin typeface="Barriecito Bold"/>
                </a:rPr>
                <a:t> </a:t>
              </a:r>
              <a:r>
                <a:rPr lang="en-US" sz="5400" dirty="0" err="1">
                  <a:solidFill>
                    <a:srgbClr val="242254"/>
                  </a:solidFill>
                  <a:latin typeface="Barriecito Bold"/>
                </a:rPr>
                <a:t>bắt</a:t>
              </a:r>
              <a:r>
                <a:rPr lang="en-US" sz="5400" dirty="0">
                  <a:solidFill>
                    <a:srgbClr val="242254"/>
                  </a:solidFill>
                  <a:latin typeface="Barriecito Bold"/>
                </a:rPr>
                <a:t> </a:t>
              </a:r>
              <a:r>
                <a:rPr lang="en-US" sz="5400" dirty="0" err="1">
                  <a:solidFill>
                    <a:srgbClr val="242254"/>
                  </a:solidFill>
                  <a:latin typeface="Barriecito Bold"/>
                </a:rPr>
                <a:t>buộc</a:t>
              </a:r>
              <a:r>
                <a:rPr lang="en-US" sz="5400" dirty="0">
                  <a:solidFill>
                    <a:srgbClr val="242254"/>
                  </a:solidFill>
                  <a:latin typeface="Barriecito Bold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80639"/>
              <a:ext cx="11805269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512048">
                <a:lnSpc>
                  <a:spcPts val="2195"/>
                </a:lnSpc>
                <a:spcBef>
                  <a:spcPct val="0"/>
                </a:spcBef>
              </a:pPr>
              <a:endParaRPr lang="en-US" sz="1600" dirty="0">
                <a:solidFill>
                  <a:srgbClr val="242254"/>
                </a:solidFill>
                <a:latin typeface="Quicksand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855" y="685804"/>
            <a:ext cx="1070925" cy="12980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0851" y="2328109"/>
            <a:ext cx="449670" cy="6688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68221" y="2791012"/>
            <a:ext cx="4656654" cy="3006361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ctr" defTabSz="512048"/>
            <a:r>
              <a:rPr lang="en-US" altLang="en-US" sz="1100" b="1" kern="0" dirty="0">
                <a:solidFill>
                  <a:srgbClr val="C0504D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nước,bắt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theo,ai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1900" cy="370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" y="2413003"/>
            <a:ext cx="2395860" cy="36527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57703" y="660400"/>
            <a:ext cx="4329809" cy="52272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65204" y="1852395"/>
            <a:ext cx="4114800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2052">
              <a:lnSpc>
                <a:spcPts val="3729"/>
              </a:lnSpc>
            </a:pPr>
            <a:endParaRPr lang="en-US" sz="3100" dirty="0">
              <a:solidFill>
                <a:srgbClr val="CD4343"/>
              </a:solidFill>
              <a:latin typeface="Sriracha"/>
            </a:endParaRPr>
          </a:p>
          <a:p>
            <a:pPr algn="ctr" defTabSz="512052">
              <a:lnSpc>
                <a:spcPts val="3729"/>
              </a:lnSpc>
            </a:pP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67061" y="4485730"/>
            <a:ext cx="1576059" cy="201735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9524" y="0"/>
            <a:ext cx="4943475" cy="185239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spcCol="0" rtlCol="0" anchor="ctr"/>
          <a:lstStyle/>
          <a:p>
            <a:pPr algn="ctr" defTabSz="512052"/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512052"/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412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739E2496A1344A84C66A66C385440B" ma:contentTypeVersion="8" ma:contentTypeDescription="Create a new document." ma:contentTypeScope="" ma:versionID="cedaf99ef157fb4fea543b84ac074e95">
  <xsd:schema xmlns:xsd="http://www.w3.org/2001/XMLSchema" xmlns:xs="http://www.w3.org/2001/XMLSchema" xmlns:p="http://schemas.microsoft.com/office/2006/metadata/properties" xmlns:ns2="a7ab306f-c7f5-4985-ad84-f0ce67b4cb3d" targetNamespace="http://schemas.microsoft.com/office/2006/metadata/properties" ma:root="true" ma:fieldsID="0a4bad013325062070233586004fe7ea" ns2:_="">
    <xsd:import namespace="a7ab306f-c7f5-4985-ad84-f0ce67b4cb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b306f-c7f5-4985-ad84-f0ce67b4cb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6475F3-CE96-42F8-9C7D-BE922663AC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745B0F-151B-4746-A4A0-2871DBA67439}">
  <ds:schemaRefs>
    <ds:schemaRef ds:uri="http://purl.org/dc/terms/"/>
    <ds:schemaRef ds:uri="http://purl.org/dc/dcmitype/"/>
    <ds:schemaRef ds:uri="a7ab306f-c7f5-4985-ad84-f0ce67b4cb3d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C6F3620-978A-4E57-AA73-4A19439C22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ab306f-c7f5-4985-ad84-f0ce67b4cb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664</Words>
  <Application>Microsoft Office PowerPoint</Application>
  <PresentationFormat>On-screen Show (4:3)</PresentationFormat>
  <Paragraphs>87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.VnAristote</vt:lpstr>
      <vt:lpstr>Arial</vt:lpstr>
      <vt:lpstr>Barriecito Bold</vt:lpstr>
      <vt:lpstr>Calibri</vt:lpstr>
      <vt:lpstr>Josefin Sans Regular</vt:lpstr>
      <vt:lpstr>Josefin Sans Regular Bold</vt:lpstr>
      <vt:lpstr>Quicksand</vt:lpstr>
      <vt:lpstr>Sriracha</vt:lpstr>
      <vt:lpstr>Times New Roman</vt:lpstr>
      <vt:lpstr>Wingdings</vt:lpstr>
      <vt:lpstr>ZapfChancery-Medium</vt:lpstr>
      <vt:lpstr>1_Office Theme</vt:lpstr>
      <vt:lpstr>2_Office Theme</vt:lpstr>
      <vt:lpstr>3_Office Theme</vt:lpstr>
      <vt:lpstr>VIDEO PHÁP LUẬT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KHÁC NHAU GIỮA PHÁP LUẬT VÀ ĐẠO ĐỨC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AutoBVT</cp:lastModifiedBy>
  <cp:revision>13</cp:revision>
  <dcterms:created xsi:type="dcterms:W3CDTF">2021-10-26T13:58:47Z</dcterms:created>
  <dcterms:modified xsi:type="dcterms:W3CDTF">2022-10-31T09:18:16Z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0x010100D7739E2496A1344A84C66A66C385440B</vt:lpwstr>
  </property>
</Properties>
</file>