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3102" r:id="rId2"/>
    <p:sldId id="3110" r:id="rId3"/>
    <p:sldId id="3146" r:id="rId4"/>
    <p:sldId id="3323" r:id="rId5"/>
    <p:sldId id="3325" r:id="rId6"/>
    <p:sldId id="3324" r:id="rId7"/>
    <p:sldId id="3330" r:id="rId8"/>
    <p:sldId id="3135" r:id="rId9"/>
    <p:sldId id="3264" r:id="rId10"/>
    <p:sldId id="3269"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4660"/>
  </p:normalViewPr>
  <p:slideViewPr>
    <p:cSldViewPr snapToGrid="0">
      <p:cViewPr varScale="1">
        <p:scale>
          <a:sx n="63" d="100"/>
          <a:sy n="63" d="100"/>
        </p:scale>
        <p:origin x="6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8FE8EAAA-8774-4B59-9E6F-EC4B2A088DC4}"/>
              </a:ext>
            </a:extLst>
          </p:cNvPr>
          <p:cNvPicPr>
            <a:picLocks noChangeAspect="1"/>
          </p:cNvPicPr>
          <p:nvPr/>
        </p:nvPicPr>
        <p:blipFill>
          <a:blip r:embed="rId3"/>
          <a:stretch>
            <a:fillRect/>
          </a:stretch>
        </p:blipFill>
        <p:spPr>
          <a:xfrm>
            <a:off x="3944679" y="1022897"/>
            <a:ext cx="7996371" cy="1478003"/>
          </a:xfrm>
          <a:prstGeom prst="rect">
            <a:avLst/>
          </a:prstGeom>
        </p:spPr>
      </p:pic>
    </p:spTree>
    <p:extLst>
      <p:ext uri="{BB962C8B-B14F-4D97-AF65-F5344CB8AC3E}">
        <p14:creationId xmlns:p14="http://schemas.microsoft.com/office/powerpoint/2010/main" val="269313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pic>
        <p:nvPicPr>
          <p:cNvPr id="4" name="Picture 3">
            <a:extLst>
              <a:ext uri="{FF2B5EF4-FFF2-40B4-BE49-F238E27FC236}">
                <a16:creationId xmlns:a16="http://schemas.microsoft.com/office/drawing/2014/main" id="{884185F2-0F7E-4D2E-AFAF-34D525264BF6}"/>
              </a:ext>
            </a:extLst>
          </p:cNvPr>
          <p:cNvPicPr>
            <a:picLocks noChangeAspect="1"/>
          </p:cNvPicPr>
          <p:nvPr/>
        </p:nvPicPr>
        <p:blipFill rotWithShape="1">
          <a:blip r:embed="rId4"/>
          <a:srcRect t="19119" b="48184"/>
          <a:stretch/>
        </p:blipFill>
        <p:spPr>
          <a:xfrm>
            <a:off x="473089" y="1654158"/>
            <a:ext cx="11245822" cy="1433842"/>
          </a:xfrm>
          <a:prstGeom prst="rect">
            <a:avLst/>
          </a:prstGeom>
        </p:spPr>
      </p:pic>
      <p:pic>
        <p:nvPicPr>
          <p:cNvPr id="5" name="Picture 4">
            <a:extLst>
              <a:ext uri="{FF2B5EF4-FFF2-40B4-BE49-F238E27FC236}">
                <a16:creationId xmlns:a16="http://schemas.microsoft.com/office/drawing/2014/main" id="{BE11E779-7FE1-404B-96F4-DC0157B66E58}"/>
              </a:ext>
            </a:extLst>
          </p:cNvPr>
          <p:cNvPicPr>
            <a:picLocks noChangeAspect="1"/>
          </p:cNvPicPr>
          <p:nvPr/>
        </p:nvPicPr>
        <p:blipFill rotWithShape="1">
          <a:blip r:embed="rId4"/>
          <a:srcRect l="330" t="73213" r="-330" b="-5910"/>
          <a:stretch/>
        </p:blipFill>
        <p:spPr>
          <a:xfrm>
            <a:off x="510166" y="4722468"/>
            <a:ext cx="11245822" cy="1433842"/>
          </a:xfrm>
          <a:prstGeom prst="rect">
            <a:avLst/>
          </a:prstGeom>
        </p:spPr>
      </p:pic>
    </p:spTree>
    <p:extLst>
      <p:ext uri="{BB962C8B-B14F-4D97-AF65-F5344CB8AC3E}">
        <p14:creationId xmlns:p14="http://schemas.microsoft.com/office/powerpoint/2010/main" val="2503688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C3D3F-530D-4873-872B-8C4AF88046AC}"/>
              </a:ext>
            </a:extLst>
          </p:cNvPr>
          <p:cNvPicPr>
            <a:picLocks noChangeAspect="1"/>
          </p:cNvPicPr>
          <p:nvPr/>
        </p:nvPicPr>
        <p:blipFill>
          <a:blip r:embed="rId2"/>
          <a:stretch>
            <a:fillRect/>
          </a:stretch>
        </p:blipFill>
        <p:spPr>
          <a:xfrm>
            <a:off x="404037" y="882202"/>
            <a:ext cx="11383926" cy="5093596"/>
          </a:xfrm>
          <a:prstGeom prst="rect">
            <a:avLst/>
          </a:prstGeom>
        </p:spPr>
      </p:pic>
    </p:spTree>
    <p:extLst>
      <p:ext uri="{BB962C8B-B14F-4D97-AF65-F5344CB8AC3E}">
        <p14:creationId xmlns:p14="http://schemas.microsoft.com/office/powerpoint/2010/main" val="201067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545724" y="292955"/>
            <a:ext cx="821114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a:t>
            </a:r>
            <a:r>
              <a:rPr lang="en-US" sz="2800" b="1">
                <a:solidFill>
                  <a:srgbClr val="F03C69"/>
                </a:solidFill>
                <a:latin typeface="SVN-SAF" panose="02040603050506020204" pitchFamily="18" charset="0"/>
                <a:cs typeface="Times New Roman" panose="02020603050405020304" pitchFamily="18" charset="0"/>
              </a:rPr>
              <a:t>THUẬT TOÁN SẮP XẾP NỔI BỌT</a:t>
            </a:r>
            <a:endParaRPr lang="vi-VN" sz="2800" b="1">
              <a:solidFill>
                <a:srgbClr val="F03C69"/>
              </a:solidFill>
              <a:latin typeface="SVN-SAF"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98E869B-F65A-4254-A3E0-2B78A1C9C21C}"/>
              </a:ext>
            </a:extLst>
          </p:cNvPr>
          <p:cNvSpPr/>
          <p:nvPr/>
        </p:nvSpPr>
        <p:spPr>
          <a:xfrm>
            <a:off x="545724" y="935888"/>
            <a:ext cx="11100552"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thường xuyên phải thực hiện thuật toán sắp xếp khi người sử dụng yêu cầu.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solidFill>
                  <a:srgbClr val="FF3399"/>
                </a:solidFill>
                <a:latin typeface="UTM Avo" panose="02040603050506020204" pitchFamily="18" charset="0"/>
                <a:cs typeface="Times New Roman" panose="02020603050405020304" pitchFamily="18" charset="0"/>
              </a:rPr>
              <a:t>Có nhiều thuật toán sắp xếp khác nhau</a:t>
            </a:r>
            <a:r>
              <a:rPr lang="vi-VN" sz="2000">
                <a:latin typeface="UTM Avo" panose="02040603050506020204" pitchFamily="18" charset="0"/>
                <a:cs typeface="Times New Roman" panose="02020603050405020304" pitchFamily="18" charset="0"/>
              </a:rPr>
              <a:t>. Một trong số đó là thuật toán </a:t>
            </a:r>
            <a:r>
              <a:rPr lang="vi-VN" sz="2000">
                <a:solidFill>
                  <a:srgbClr val="FF3399"/>
                </a:solidFill>
                <a:latin typeface="UTM Avo" panose="02040603050506020204" pitchFamily="18" charset="0"/>
                <a:cs typeface="Times New Roman" panose="02020603050405020304" pitchFamily="18" charset="0"/>
              </a:rPr>
              <a:t>sắp xếp nổi bọt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Giả sử ta cần phải sắp xếp dãy các số 4, 2, 3, 1 để thu được dãy có thứ tự tăng dần. Thuật toán sắp xếp nổi bọt xét từng vị trí từ đầu đến cuối dãy. </a:t>
            </a:r>
          </a:p>
        </p:txBody>
      </p:sp>
      <p:pic>
        <p:nvPicPr>
          <p:cNvPr id="4" name="Picture 3">
            <a:extLst>
              <a:ext uri="{FF2B5EF4-FFF2-40B4-BE49-F238E27FC236}">
                <a16:creationId xmlns:a16="http://schemas.microsoft.com/office/drawing/2014/main" id="{93C45368-3120-43A7-806D-15FAC5C04E11}"/>
              </a:ext>
            </a:extLst>
          </p:cNvPr>
          <p:cNvPicPr>
            <a:picLocks noChangeAspect="1"/>
          </p:cNvPicPr>
          <p:nvPr/>
        </p:nvPicPr>
        <p:blipFill>
          <a:blip r:embed="rId2"/>
          <a:stretch>
            <a:fillRect/>
          </a:stretch>
        </p:blipFill>
        <p:spPr>
          <a:xfrm>
            <a:off x="8324403" y="2504848"/>
            <a:ext cx="2495550" cy="3571875"/>
          </a:xfrm>
          <a:prstGeom prst="rect">
            <a:avLst/>
          </a:prstGeom>
        </p:spPr>
      </p:pic>
      <p:sp>
        <p:nvSpPr>
          <p:cNvPr id="6" name="Rectangle 5">
            <a:extLst>
              <a:ext uri="{FF2B5EF4-FFF2-40B4-BE49-F238E27FC236}">
                <a16:creationId xmlns:a16="http://schemas.microsoft.com/office/drawing/2014/main" id="{8D6657C7-4C1D-4238-A639-7B7078F1AE86}"/>
              </a:ext>
            </a:extLst>
          </p:cNvPr>
          <p:cNvSpPr/>
          <p:nvPr/>
        </p:nvSpPr>
        <p:spPr>
          <a:xfrm>
            <a:off x="545725" y="2582628"/>
            <a:ext cx="6952356" cy="3362524"/>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Tại mỗi vị trí được xét, thuật toán tìm phần tử nhỏ nhất trong những phần tử phía sau để đưa vào vị trí đó. Việc này được thực hiện bằng một vòng lặp, so sánh từng cặp phần tử cạnh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nhau và hoán đổi chúng nếu số ở phía sau nhỏ hơn. Các bước thực hiện được mô tả trong Hình 16.2, Hình 16.3, Hình 16.4. Việc hoán đổi được thực hiện giống như việc hoán đổi ở Hoạt động khởi động.</a:t>
            </a:r>
          </a:p>
        </p:txBody>
      </p:sp>
    </p:spTree>
    <p:extLst>
      <p:ext uri="{BB962C8B-B14F-4D97-AF65-F5344CB8AC3E}">
        <p14:creationId xmlns:p14="http://schemas.microsoft.com/office/powerpoint/2010/main" val="280559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Effect transition="in" filter="fade">
                                      <p:cBhvr>
                                        <p:cTn id="26" dur="1000"/>
                                        <p:tgtEl>
                                          <p:spTgt spid="20">
                                            <p:txEl>
                                              <p:pRg st="2" end="2"/>
                                            </p:txEl>
                                          </p:spTgt>
                                        </p:tgtEl>
                                      </p:cBhvr>
                                    </p:animEffect>
                                    <p:anim calcmode="lin" valueType="num">
                                      <p:cBhvr>
                                        <p:cTn id="27"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84DF6F-4CC6-4CAF-BE86-61DAED590B67}"/>
              </a:ext>
            </a:extLst>
          </p:cNvPr>
          <p:cNvPicPr>
            <a:picLocks noChangeAspect="1"/>
          </p:cNvPicPr>
          <p:nvPr/>
        </p:nvPicPr>
        <p:blipFill>
          <a:blip r:embed="rId2"/>
          <a:stretch>
            <a:fillRect/>
          </a:stretch>
        </p:blipFill>
        <p:spPr>
          <a:xfrm>
            <a:off x="377874" y="1563946"/>
            <a:ext cx="11436251" cy="4147863"/>
          </a:xfrm>
          <a:prstGeom prst="rect">
            <a:avLst/>
          </a:prstGeom>
        </p:spPr>
      </p:pic>
      <p:sp>
        <p:nvSpPr>
          <p:cNvPr id="4" name="Rectangle 3">
            <a:extLst>
              <a:ext uri="{FF2B5EF4-FFF2-40B4-BE49-F238E27FC236}">
                <a16:creationId xmlns:a16="http://schemas.microsoft.com/office/drawing/2014/main" id="{A76F9D3D-7CF5-446E-8B21-F94AE322CF58}"/>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đầu tiên, vòng lặp thứ nhất thực hiện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92854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0F8B9C-2F3B-4D3D-8715-E8A1017A6CD3}"/>
              </a:ext>
            </a:extLst>
          </p:cNvPr>
          <p:cNvPicPr>
            <a:picLocks noChangeAspect="1"/>
          </p:cNvPicPr>
          <p:nvPr/>
        </p:nvPicPr>
        <p:blipFill>
          <a:blip r:embed="rId2"/>
          <a:stretch>
            <a:fillRect/>
          </a:stretch>
        </p:blipFill>
        <p:spPr>
          <a:xfrm>
            <a:off x="436412" y="1542472"/>
            <a:ext cx="11319176" cy="3961712"/>
          </a:xfrm>
          <a:prstGeom prst="rect">
            <a:avLst/>
          </a:prstGeom>
        </p:spPr>
      </p:pic>
      <p:sp>
        <p:nvSpPr>
          <p:cNvPr id="4" name="Rectangle 3">
            <a:extLst>
              <a:ext uri="{FF2B5EF4-FFF2-40B4-BE49-F238E27FC236}">
                <a16:creationId xmlns:a16="http://schemas.microsoft.com/office/drawing/2014/main" id="{9276FE8B-2FB6-4684-832F-9AEBFE473813}"/>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a:t>
            </a:r>
            <a:r>
              <a:rPr lang="en-US" sz="2000">
                <a:latin typeface="UTM Avo" panose="02040603050506020204" pitchFamily="18" charset="0"/>
                <a:cs typeface="Times New Roman" panose="02020603050405020304" pitchFamily="18" charset="0"/>
              </a:rPr>
              <a:t>hai:</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380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8137D-F72F-4DEE-B3B9-C1B8F8708076}"/>
              </a:ext>
            </a:extLst>
          </p:cNvPr>
          <p:cNvPicPr>
            <a:picLocks noChangeAspect="1"/>
          </p:cNvPicPr>
          <p:nvPr/>
        </p:nvPicPr>
        <p:blipFill>
          <a:blip r:embed="rId2"/>
          <a:stretch>
            <a:fillRect/>
          </a:stretch>
        </p:blipFill>
        <p:spPr>
          <a:xfrm>
            <a:off x="493854" y="1247200"/>
            <a:ext cx="11204292" cy="3836297"/>
          </a:xfrm>
          <a:prstGeom prst="rect">
            <a:avLst/>
          </a:prstGeom>
        </p:spPr>
      </p:pic>
      <p:sp>
        <p:nvSpPr>
          <p:cNvPr id="4" name="Rectangle 3">
            <a:extLst>
              <a:ext uri="{FF2B5EF4-FFF2-40B4-BE49-F238E27FC236}">
                <a16:creationId xmlns:a16="http://schemas.microsoft.com/office/drawing/2014/main" id="{DF2C5CA8-6ECF-4AFD-81DB-314ECAD99665}"/>
              </a:ext>
            </a:extLst>
          </p:cNvPr>
          <p:cNvSpPr/>
          <p:nvPr/>
        </p:nvSpPr>
        <p:spPr>
          <a:xfrm>
            <a:off x="545724" y="5347148"/>
            <a:ext cx="1110055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Sau vòng lặp thứ ba, không có bất kì sự hoán đổi nào được thực hiện nữa nên thuật toán dừng lại. Danh sách được sắp xếp theo đúng thứ tự yêu cầu.</a:t>
            </a:r>
          </a:p>
        </p:txBody>
      </p:sp>
      <p:sp>
        <p:nvSpPr>
          <p:cNvPr id="5" name="Rectangle 4">
            <a:extLst>
              <a:ext uri="{FF2B5EF4-FFF2-40B4-BE49-F238E27FC236}">
                <a16:creationId xmlns:a16="http://schemas.microsoft.com/office/drawing/2014/main" id="{73CF8690-2DDC-4B71-B0B1-9F25012808EE}"/>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ba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652389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1EE44-7245-4D42-B963-31B693CC27A9}"/>
              </a:ext>
            </a:extLst>
          </p:cNvPr>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A61B3F-4906-4D7A-9992-171FB7CA3E3B}"/>
              </a:ext>
            </a:extLst>
          </p:cNvPr>
          <p:cNvPicPr>
            <a:picLocks noChangeAspect="1"/>
          </p:cNvPicPr>
          <p:nvPr/>
        </p:nvPicPr>
        <p:blipFill>
          <a:blip r:embed="rId2"/>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id="{7C677A2C-EDBC-4433-8529-880E3AA98494}"/>
              </a:ext>
            </a:extLst>
          </p:cNvPr>
          <p:cNvSpPr/>
          <p:nvPr/>
        </p:nvSpPr>
        <p:spPr>
          <a:xfrm>
            <a:off x="479424" y="1285212"/>
            <a:ext cx="11233151" cy="4854599"/>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Sắp xếp dãy số theo thứ tự tăng bằng thuật toán sắp xếp nổi bọt.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sz="1900">
                <a:latin typeface="UTM Avo" panose="02040603050506020204" pitchFamily="18" charset="0"/>
                <a:cs typeface="Times New Roman" panose="02020603050405020304" pitchFamily="18" charset="0"/>
              </a:rPr>
              <a:t>1.1. So sánh hai phần tử đứng cạnh nhau theo thứ tự từ cuối dãy lên phần tử đầu tiên.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1.2.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1.3. Cuối vòng lặp em sẽ nhận được dãy số với phần tử nhỏ nhất nổi lên vị trí đầu tiên.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2. Với phần tử thứ hai, em thực hiện một vòng lặp tương tự như trên.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2.1. So sánh hai phần tử đứng cạnh nhau theo thứ tự từ cuối dãy ngược lên phần tử</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thứ hai.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2.3. Cuối vòng lặp em sẽ nhận được dãy số với phần tử nhỏ thứ nhì nổi lên vị trí thứ hai.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val="345515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CE080-B722-458B-8511-F42922A4636C}"/>
              </a:ext>
            </a:extLst>
          </p:cNvPr>
          <p:cNvPicPr>
            <a:picLocks noChangeAspect="1"/>
          </p:cNvPicPr>
          <p:nvPr/>
        </p:nvPicPr>
        <p:blipFill>
          <a:blip r:embed="rId2"/>
          <a:stretch>
            <a:fillRect/>
          </a:stretch>
        </p:blipFill>
        <p:spPr>
          <a:xfrm>
            <a:off x="538519" y="896177"/>
            <a:ext cx="11114962" cy="2449451"/>
          </a:xfrm>
          <a:prstGeom prst="rect">
            <a:avLst/>
          </a:prstGeom>
        </p:spPr>
      </p:pic>
    </p:spTree>
    <p:extLst>
      <p:ext uri="{BB962C8B-B14F-4D97-AF65-F5344CB8AC3E}">
        <p14:creationId xmlns:p14="http://schemas.microsoft.com/office/powerpoint/2010/main" val="4170330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FA0E69-F129-405D-83A5-2C2530438DF5}"/>
              </a:ext>
            </a:extLst>
          </p:cNvPr>
          <p:cNvPicPr>
            <a:picLocks noChangeAspect="1"/>
          </p:cNvPicPr>
          <p:nvPr/>
        </p:nvPicPr>
        <p:blipFill rotWithShape="1">
          <a:blip r:embed="rId2"/>
          <a:srcRect b="62120"/>
          <a:stretch/>
        </p:blipFill>
        <p:spPr>
          <a:xfrm>
            <a:off x="279013" y="621818"/>
            <a:ext cx="10995001" cy="1721223"/>
          </a:xfrm>
          <a:prstGeom prst="rect">
            <a:avLst/>
          </a:prstGeom>
        </p:spPr>
      </p:pic>
      <p:pic>
        <p:nvPicPr>
          <p:cNvPr id="4" name="Picture 3">
            <a:extLst>
              <a:ext uri="{FF2B5EF4-FFF2-40B4-BE49-F238E27FC236}">
                <a16:creationId xmlns:a16="http://schemas.microsoft.com/office/drawing/2014/main" id="{C7CEAA26-3310-4B34-97AF-01E8BB9BD3CC}"/>
              </a:ext>
            </a:extLst>
          </p:cNvPr>
          <p:cNvPicPr>
            <a:picLocks noChangeAspect="1"/>
          </p:cNvPicPr>
          <p:nvPr/>
        </p:nvPicPr>
        <p:blipFill rotWithShape="1">
          <a:blip r:embed="rId2"/>
          <a:srcRect t="37778" b="447"/>
          <a:stretch/>
        </p:blipFill>
        <p:spPr>
          <a:xfrm>
            <a:off x="279013" y="2668771"/>
            <a:ext cx="10995001" cy="2806995"/>
          </a:xfrm>
          <a:prstGeom prst="rect">
            <a:avLst/>
          </a:prstGeom>
        </p:spPr>
      </p:pic>
    </p:spTree>
    <p:extLst>
      <p:ext uri="{BB962C8B-B14F-4D97-AF65-F5344CB8AC3E}">
        <p14:creationId xmlns:p14="http://schemas.microsoft.com/office/powerpoint/2010/main" val="285210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510</Words>
  <Application>Microsoft Office PowerPoint</Application>
  <PresentationFormat>Widescreen</PresentationFormat>
  <Paragraphs>35</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Thu Phương Nguyễn</cp:lastModifiedBy>
  <cp:revision>493</cp:revision>
  <dcterms:created xsi:type="dcterms:W3CDTF">2021-11-14T08:33:55Z</dcterms:created>
  <dcterms:modified xsi:type="dcterms:W3CDTF">2023-03-29T02:41:17Z</dcterms:modified>
</cp:coreProperties>
</file>