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  <p:sldMasterId id="2147483780" r:id="rId12"/>
    <p:sldMasterId id="2147483798" r:id="rId13"/>
    <p:sldMasterId id="2147483829" r:id="rId14"/>
    <p:sldMasterId id="2147483842" r:id="rId15"/>
  </p:sldMasterIdLst>
  <p:notesMasterIdLst>
    <p:notesMasterId r:id="rId46"/>
  </p:notesMasterIdLst>
  <p:sldIdLst>
    <p:sldId id="419" r:id="rId16"/>
    <p:sldId id="488" r:id="rId17"/>
    <p:sldId id="462" r:id="rId18"/>
    <p:sldId id="458" r:id="rId19"/>
    <p:sldId id="459" r:id="rId20"/>
    <p:sldId id="463" r:id="rId21"/>
    <p:sldId id="461" r:id="rId22"/>
    <p:sldId id="464" r:id="rId23"/>
    <p:sldId id="489" r:id="rId24"/>
    <p:sldId id="509" r:id="rId25"/>
    <p:sldId id="439" r:id="rId26"/>
    <p:sldId id="445" r:id="rId27"/>
    <p:sldId id="440" r:id="rId28"/>
    <p:sldId id="510" r:id="rId29"/>
    <p:sldId id="441" r:id="rId30"/>
    <p:sldId id="442" r:id="rId31"/>
    <p:sldId id="511" r:id="rId32"/>
    <p:sldId id="502" r:id="rId33"/>
    <p:sldId id="516" r:id="rId34"/>
    <p:sldId id="503" r:id="rId35"/>
    <p:sldId id="508" r:id="rId36"/>
    <p:sldId id="466" r:id="rId37"/>
    <p:sldId id="515" r:id="rId38"/>
    <p:sldId id="490" r:id="rId39"/>
    <p:sldId id="471" r:id="rId40"/>
    <p:sldId id="478" r:id="rId41"/>
    <p:sldId id="505" r:id="rId42"/>
    <p:sldId id="479" r:id="rId43"/>
    <p:sldId id="421" r:id="rId44"/>
    <p:sldId id="262" r:id="rId45"/>
  </p:sldIdLst>
  <p:sldSz cx="12192000" cy="6858000"/>
  <p:notesSz cx="6858000" cy="9144000"/>
  <p:embeddedFontLst>
    <p:embeddedFont>
      <p:font typeface="微软雅黑" panose="020B0503020204020204" pitchFamily="34" charset="-122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Tahoma" panose="020B0604030504040204" pitchFamily="34" charset="0"/>
      <p:regular r:id="rId57"/>
      <p:bold r:id="rId58"/>
    </p:embeddedFont>
    <p:embeddedFont>
      <p:font typeface="Wingdings 3" panose="05040102010807070707" pitchFamily="18" charset="2"/>
      <p:regular r:id="rId5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CC99"/>
    <a:srgbClr val="010217"/>
    <a:srgbClr val="0000FF"/>
    <a:srgbClr val="FF33CC"/>
    <a:srgbClr val="FF99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4660"/>
  </p:normalViewPr>
  <p:slideViewPr>
    <p:cSldViewPr snapToGrid="0">
      <p:cViewPr varScale="1">
        <p:scale>
          <a:sx n="63" d="100"/>
          <a:sy n="63" d="100"/>
        </p:scale>
        <p:origin x="63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font" Target="fonts/font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font" Target="fonts/font6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12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AE120057-9BA7-4420-A922-0C2725D1E46B}" type="slidenum">
              <a:rPr lang="zh-CN" altLang="en-US" smtClean="0"/>
              <a:pPr>
                <a:spcBef>
                  <a:spcPct val="0"/>
                </a:spcBef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625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397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38EEF-0031-4C55-8E55-3AAFC4A27D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16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38EEF-0031-4C55-8E55-3AAFC4A27D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4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780618" y="1169989"/>
            <a:ext cx="6419849" cy="4994275"/>
            <a:chOff x="4334933" y="1169931"/>
            <a:chExt cx="4814835" cy="499380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1"/>
            <a:ext cx="8206284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7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9055F-D920-4315-A091-6A6181EA5EC0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5B1390-D770-45F9-BAB3-4C30C6DCE40B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963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B4C1ED-ED7A-40D4-AF3B-2BE89BB7729E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9D8A613-A3F7-44C5-9146-96D5704AE1EF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1825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981200"/>
            <a:ext cx="8536624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487334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AC31F8-ECAA-4063-93EF-884B7D6D8E5C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580291-D47B-4EEC-828D-2ACD9A573F80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9504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1"/>
            <a:ext cx="5266623" cy="37676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F58825-C5A9-43EC-A382-C70CB9E6FE48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9F8819-5CB5-448D-920E-36CB142EEC5D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756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1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9" y="1143001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143000"/>
            <a:ext cx="5275607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B45B40-B051-4BCF-96F7-9F3408951D9B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682553A-5B79-4E83-AC6E-47690D5EB297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63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A9ADD8-110C-47BC-A6AD-63CB843FA9D5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D5A5E93-F31B-401A-9136-349D07A41DA9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0220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D12C3D7-EEE0-4A96-B29F-E8C2BC2920D1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DB4C04-1DAE-42E6-9822-08FBCAD813A6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354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89" y="533400"/>
            <a:ext cx="42672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533400"/>
            <a:ext cx="5918340" cy="54864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89" y="2209803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92C227E-6FD8-4806-B0AA-EA5E8DDF98FE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377F60-CC2B-44C0-80A1-FB48545DE3E7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194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0" y="1447800"/>
            <a:ext cx="4751011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4" y="2743200"/>
            <a:ext cx="4752297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A3361B-58E9-476D-9090-0CA49927CD4E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438F2A-7DB2-43BF-AA5E-1AF10CEF542C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700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0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3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94AE6D-4ADF-4B7A-A002-0E010E777B07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D02400-7FDA-495E-AED5-F5CE18E185A2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6165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7696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114800"/>
            <a:ext cx="8511403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E480D6-A537-445A-AE6F-B3FA28A7ED91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7C81B2-8895-4F5C-8759-EBFD9C33B9D7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0342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7112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D5FF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61600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D5FF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1" y="533400"/>
            <a:ext cx="9146383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1" y="3429000"/>
            <a:ext cx="8536623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5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8358ED-BA00-4CA7-933C-9865DB3541FF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5F647DE-BE5C-4D3F-B84B-20CBDD8680CA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991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5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5132981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26FEC3-AC58-4A25-9416-F416E207488D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DBFDDB-1BB8-4B43-98AF-452963A2BA20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683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7112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D5FF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61600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D5FF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1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5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EFFE87-B36E-4F9D-9CEE-0778670928B1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E83611-F701-48ED-AF68-FBD99D3983DA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911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5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766736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0DB5DE-89B3-46F0-AB84-B8A69E928522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8CC6EA1-16FA-4D02-A9BA-AF6FB9BD6D18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1773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303E391-F30A-4D81-AF6C-3EEF7761880E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F261EF-EBF2-47E4-988F-159830D86C4C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622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533400"/>
            <a:ext cx="2725592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2E463F-35C9-4780-82A1-FCFE96CF3663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39B6087-8122-456A-BF57-BF6283D6462F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126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F49ED60E-3B8D-47C1-9682-1C12509BF9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A24B006D-818D-47B3-9EBE-C5AB269A17A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44838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F49ED60E-3B8D-47C1-9682-1C12509BF9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A24B006D-818D-47B3-9EBE-C5AB269A17A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46938"/>
      </p:ext>
    </p:extLst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F49ED60E-3B8D-47C1-9682-1C12509BF9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A24B006D-818D-47B3-9EBE-C5AB269A17A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19251"/>
      </p:ext>
    </p:extLst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F49ED60E-3B8D-47C1-9682-1C12509BF9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A24B006D-818D-47B3-9EBE-C5AB269A17A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05015"/>
      </p:ext>
    </p:extLst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F49ED60E-3B8D-47C1-9682-1C12509BF9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A24B006D-818D-47B3-9EBE-C5AB269A17A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04475"/>
      </p:ext>
    </p:extLst>
  </p:cSld>
  <p:clrMapOvr>
    <a:masterClrMapping/>
  </p:clrMapOvr>
  <p:transition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F49ED60E-3B8D-47C1-9682-1C12509BF9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A24B006D-818D-47B3-9EBE-C5AB269A17A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91700"/>
      </p:ext>
    </p:extLst>
  </p:cSld>
  <p:clrMapOvr>
    <a:masterClrMapping/>
  </p:clrMapOvr>
  <p:transition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F49ED60E-3B8D-47C1-9682-1C12509BF9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A24B006D-818D-47B3-9EBE-C5AB269A17A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341822" y="667462"/>
            <a:ext cx="9721436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124"/>
          <p:cNvGrpSpPr/>
          <p:nvPr userDrawn="1"/>
        </p:nvGrpSpPr>
        <p:grpSpPr>
          <a:xfrm>
            <a:off x="11236542" y="459432"/>
            <a:ext cx="258652" cy="233265"/>
            <a:chOff x="3720691" y="2824413"/>
            <a:chExt cx="1341120" cy="120917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endParaRPr>
            </a:p>
          </p:txBody>
        </p:sp>
      </p:grpSp>
      <p:grpSp>
        <p:nvGrpSpPr>
          <p:cNvPr id="10" name="组合 39"/>
          <p:cNvGrpSpPr/>
          <p:nvPr userDrawn="1"/>
        </p:nvGrpSpPr>
        <p:grpSpPr>
          <a:xfrm>
            <a:off x="574771" y="208120"/>
            <a:ext cx="632151" cy="570104"/>
            <a:chOff x="5446701" y="1360245"/>
            <a:chExt cx="632315" cy="570104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855731">
              <a:off x="5446701" y="1360245"/>
              <a:ext cx="632315" cy="5701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chemeClr val="accent1">
                  <a:lumMod val="75000"/>
                </a:schemeClr>
              </a:solidFill>
              <a:prstDash val="sys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5" name="KSO_Shape"/>
          <p:cNvSpPr>
            <a:spLocks/>
          </p:cNvSpPr>
          <p:nvPr userDrawn="1"/>
        </p:nvSpPr>
        <p:spPr bwMode="auto">
          <a:xfrm>
            <a:off x="715294" y="345330"/>
            <a:ext cx="342503" cy="291202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00" tIns="45699" rIns="91400" bIns="45699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 dirty="0">
              <a:ln>
                <a:noFill/>
              </a:ln>
              <a:solidFill>
                <a:srgbClr val="1C666E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720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F49ED60E-3B8D-47C1-9682-1C12509BF9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A24B006D-818D-47B3-9EBE-C5AB269A17A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7756"/>
      </p:ext>
    </p:extLst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F49ED60E-3B8D-47C1-9682-1C12509BF9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A24B006D-818D-47B3-9EBE-C5AB269A17A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77132"/>
      </p:ext>
    </p:extLst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F49ED60E-3B8D-47C1-9682-1C12509BF9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A24B006D-818D-47B3-9EBE-C5AB269A17A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06331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94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94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F49ED60E-3B8D-47C1-9682-1C12509BF9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A24B006D-818D-47B3-9EBE-C5AB269A17A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5888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pPr defTabSz="1218804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7348"/>
      </p:ext>
    </p:extLst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7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6456-1870-4AE5-A242-0A724C3FC6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08FC-FDB5-4738-99ED-79C3F1F05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6351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6456-1870-4AE5-A242-0A724C3FC6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08FC-FDB5-4738-99ED-79C3F1F05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293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6456-1870-4AE5-A242-0A724C3FC6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08FC-FDB5-4738-99ED-79C3F1F05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338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6456-1870-4AE5-A242-0A724C3FC6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08FC-FDB5-4738-99ED-79C3F1F05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3255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6456-1870-4AE5-A242-0A724C3FC6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08FC-FDB5-4738-99ED-79C3F1F05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359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6456-1870-4AE5-A242-0A724C3FC6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08FC-FDB5-4738-99ED-79C3F1F05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013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6456-1870-4AE5-A242-0A724C3FC6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08FC-FDB5-4738-99ED-79C3F1F05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1257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6456-1870-4AE5-A242-0A724C3FC6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08FC-FDB5-4738-99ED-79C3F1F05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30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6456-1870-4AE5-A242-0A724C3FC6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08FC-FDB5-4738-99ED-79C3F1F05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433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6456-1870-4AE5-A242-0A724C3FC6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08FC-FDB5-4738-99ED-79C3F1F05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216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76456-1870-4AE5-A242-0A724C3FC6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008FC-FDB5-4738-99ED-79C3F1F05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4985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780618" y="1169989"/>
            <a:ext cx="6419849" cy="4994275"/>
            <a:chOff x="4334933" y="1169931"/>
            <a:chExt cx="4814835" cy="499380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1"/>
            <a:ext cx="8206284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7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B8C5C5-9AF4-4138-B7A9-0ACE8B4B1ECB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F129C1-1B56-4571-BE61-620A92E6F51C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237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C6AF9F-C46E-45E9-8DA4-5BD9F539F822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E6EB6D-585E-4F19-8863-598AE8DEC2CA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214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981200"/>
            <a:ext cx="8536624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487334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291E93-81A8-41FA-B9B3-A809064674FD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8AC072-281B-4881-A440-DF7B90F1A66D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5575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1"/>
            <a:ext cx="5266623" cy="37676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103FC2-F4BB-411A-B7A4-995AE0E0B22B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D18899-9A01-4D64-86AA-7D033AEA1D29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65424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1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9" y="1143001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143000"/>
            <a:ext cx="5275607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9B0F24-FDF9-47D7-A36A-EB2F148FC993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1FFEB1B-8412-4E4D-AA24-FFB50AF2468D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273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77E2E8-D08E-41C2-ACB8-3EADB783AC0D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DAB5AA8-3017-44C2-9673-DDD5B9C27442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8979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44D58D7-0676-4D98-8025-A5BAC5AB6C00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479BA8-6E06-4479-95EC-5D2EB68F4A26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347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89" y="533400"/>
            <a:ext cx="42672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533400"/>
            <a:ext cx="5918340" cy="54864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89" y="2209803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C45E5B-D905-4546-8E6A-4A013591F2F8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B60CD0-6379-44E6-BA28-FB4411DD8A9F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2425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0" y="1447800"/>
            <a:ext cx="4751011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4" y="2743200"/>
            <a:ext cx="4752297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2CC5A1-B576-49F7-978F-C88E1C7DECBC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47CAB2-7974-4BE8-924C-58A42D13C353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0301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0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3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AEEDF2-11CF-4B02-8079-72032AFA2A04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2CBD935-B7FD-4D09-BF93-D414F78FB9D2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106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7696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114800"/>
            <a:ext cx="8511403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481F3E-869B-466D-9CBB-12AE5F381687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F9C8B9-DF59-40BF-BAA1-E3B1631FEE72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385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7112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D5FF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61600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D5FF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1" y="533400"/>
            <a:ext cx="9146383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1" y="3429000"/>
            <a:ext cx="8536623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5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34D719A-CDAA-4BCF-8E6C-18CBDFE21625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67F5F4-1CE3-4565-B20C-F1CF120536D3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8508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5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5132981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30E2D86-22F0-4E32-A6FE-711AD17CDCAF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D01042-AC6B-42DF-880F-86FC20CD7CE0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37298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7112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D5FF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61600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D5FF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1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5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7A1751-D144-4287-B216-4035A630B1C1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DA8F1D3-4244-41DC-BEE8-31C402FBAA6C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38493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5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766736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33F749-AA95-404D-8ABE-210353656125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AB47944-10C0-4EDB-97D7-6821BCAA35F6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46612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BA703A-93D3-43EC-BAC0-5B651F9F6A4A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C25115-FE12-410F-A3ED-48D72E5C26C4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9354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533400"/>
            <a:ext cx="2725592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358BD45-EB50-48FA-BE08-D7B61D9C6654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FA0589A-CCD1-4836-85EE-9C7EC30A6AB2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92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image" Target="../media/image18.jpeg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19.jp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1">
              <a:srgbClr val="FFFFFF"/>
            </a:gs>
            <a:gs pos="100000">
              <a:srgbClr val="9FFEDA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8894234" y="3894138"/>
            <a:ext cx="3293533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0" y="4495800"/>
            <a:ext cx="873971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1200" y="533400"/>
            <a:ext cx="8739717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000" y="6172201"/>
            <a:ext cx="16023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9E8049-C5F3-4CDC-8C57-E42A4F6D9789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6172201"/>
            <a:ext cx="77491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317" y="5578476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7A7E20-5BA0-41CD-AD89-3AE023044285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52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60FFC2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60FFC2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60FFC2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60FFC2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60FFC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1218804"/>
            <a:fld id="{F49ED60E-3B8D-47C1-9682-1C12509BF9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2023/3/29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1218804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1218804"/>
            <a:fld id="{A24B006D-818D-47B3-9EBE-C5AB269A17A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2100">
                <a:srgbClr val="EFEFEF"/>
              </a:gs>
              <a:gs pos="0">
                <a:srgbClr val="EFEFEF"/>
              </a:gs>
              <a:gs pos="100000">
                <a:srgbClr val="EFEFE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35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ransition>
    <p:random/>
  </p:transition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76456-1870-4AE5-A242-0A724C3FC6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008FC-FDB5-4738-99ED-79C3F1F056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1">
              <a:srgbClr val="FFFFFF"/>
            </a:gs>
            <a:gs pos="100000">
              <a:srgbClr val="9FFEDA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8894234" y="3894138"/>
            <a:ext cx="3293533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0" y="4495800"/>
            <a:ext cx="873971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1200" y="533400"/>
            <a:ext cx="8739717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000" y="6172201"/>
            <a:ext cx="16023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B5948C-1CAF-4BED-8F01-153EC7B00642}" type="datetimeFigureOut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3/29/2023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6172201"/>
            <a:ext cx="77491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317" y="5578476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EFD1696-B63E-40AC-B4C4-C9863A8F9809}" type="slidenum">
              <a:rPr lang="en-US" smtClean="0">
                <a:solidFill>
                  <a:srgbClr val="D5FFEF">
                    <a:lumMod val="50000"/>
                  </a:srgb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5FFE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3734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60FFC2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60FFC2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60FFC2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60FFC2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60FFC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45.xml"/><Relationship Id="rId1" Type="http://schemas.openxmlformats.org/officeDocument/2006/relationships/tags" Target="../tags/tag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slide" Target="slide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11.xml"/><Relationship Id="rId4" Type="http://schemas.openxmlformats.org/officeDocument/2006/relationships/slide" Target="slide2.xml"/><Relationship Id="rId9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5.xml"/><Relationship Id="rId6" Type="http://schemas.openxmlformats.org/officeDocument/2006/relationships/slide" Target="slide2.xml"/><Relationship Id="rId5" Type="http://schemas.openxmlformats.org/officeDocument/2006/relationships/image" Target="../media/image23.gif"/><Relationship Id="rId4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62193" y="904974"/>
            <a:ext cx="5938886" cy="142344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7152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>
            <a:fillRect/>
          </a:stretch>
        </p:blipFill>
        <p:spPr bwMode="auto">
          <a:xfrm>
            <a:off x="6259513" y="5208588"/>
            <a:ext cx="5932487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84373" r="73634" b="1089"/>
          <a:stretch>
            <a:fillRect/>
          </a:stretch>
        </p:blipFill>
        <p:spPr bwMode="auto">
          <a:xfrm>
            <a:off x="1363663" y="5972175"/>
            <a:ext cx="17811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604838"/>
            <a:ext cx="96012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998663" y="2416021"/>
            <a:ext cx="8239125" cy="72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35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方正姚体" charset="-122"/>
                <a:sym typeface="Arial" charset="0"/>
              </a:rPr>
              <a:t>BÀI </a:t>
            </a:r>
            <a:r>
              <a:rPr lang="en-US" altLang="zh-CN" sz="35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方正姚体" charset="-122"/>
                <a:sym typeface="Arial" charset="0"/>
              </a:rPr>
              <a:t>16. CÁC CẤU TRÚC ĐIỀU KHIỂN</a:t>
            </a:r>
            <a:endParaRPr lang="zh-CN" altLang="en-US" sz="35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方正姚体" charset="-122"/>
              <a:sym typeface="Arial" charset="0"/>
            </a:endParaRPr>
          </a:p>
        </p:txBody>
      </p:sp>
      <p:pic>
        <p:nvPicPr>
          <p:cNvPr id="43016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8" r="90025" b="48260"/>
          <a:stretch>
            <a:fillRect/>
          </a:stretch>
        </p:blipFill>
        <p:spPr bwMode="auto">
          <a:xfrm>
            <a:off x="0" y="2036763"/>
            <a:ext cx="12160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7"/>
          <a:stretch>
            <a:fillRect/>
          </a:stretch>
        </p:blipFill>
        <p:spPr bwMode="auto">
          <a:xfrm>
            <a:off x="9929813" y="3762375"/>
            <a:ext cx="14605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5" r="83685" b="18256"/>
          <a:stretch>
            <a:fillRect/>
          </a:stretch>
        </p:blipFill>
        <p:spPr bwMode="auto">
          <a:xfrm>
            <a:off x="158750" y="4713288"/>
            <a:ext cx="1414463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5" r="22139" b="62489"/>
          <a:stretch>
            <a:fillRect/>
          </a:stretch>
        </p:blipFill>
        <p:spPr bwMode="auto">
          <a:xfrm>
            <a:off x="10237788" y="958850"/>
            <a:ext cx="1036637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t="7353" r="81210" b="74088"/>
          <a:stretch>
            <a:fillRect/>
          </a:stretch>
        </p:blipFill>
        <p:spPr bwMode="auto">
          <a:xfrm>
            <a:off x="817563" y="0"/>
            <a:ext cx="10922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>
            <a:fillRect/>
          </a:stretch>
        </p:blipFill>
        <p:spPr bwMode="auto">
          <a:xfrm>
            <a:off x="8983663" y="0"/>
            <a:ext cx="32083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737015"/>
      </p:ext>
    </p:extLst>
  </p:cSld>
  <p:clrMapOvr>
    <a:masterClrMapping/>
  </p:clrMapOvr>
  <p:transition spd="slow" advTm="25764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3184525" y="7223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1473200" y="1854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30" name="AutoShape 11"/>
          <p:cNvSpPr>
            <a:spLocks noChangeArrowheads="1"/>
          </p:cNvSpPr>
          <p:nvPr/>
        </p:nvSpPr>
        <p:spPr bwMode="gray">
          <a:xfrm>
            <a:off x="4349698" y="1983769"/>
            <a:ext cx="6305602" cy="649287"/>
          </a:xfrm>
          <a:prstGeom prst="roundRect">
            <a:avLst>
              <a:gd name="adj" fmla="val 50000"/>
            </a:avLst>
          </a:prstGeom>
          <a:noFill/>
          <a:ln w="38100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nhánh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AutoShape 11"/>
          <p:cNvSpPr>
            <a:spLocks noChangeArrowheads="1"/>
          </p:cNvSpPr>
          <p:nvPr/>
        </p:nvSpPr>
        <p:spPr bwMode="gray">
          <a:xfrm>
            <a:off x="4446422" y="3548184"/>
            <a:ext cx="6305602" cy="647700"/>
          </a:xfrm>
          <a:prstGeom prst="roundRect">
            <a:avLst>
              <a:gd name="adj" fmla="val 50000"/>
            </a:avLst>
          </a:prstGeom>
          <a:noFill/>
          <a:ln w="38100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lặp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5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771" y="1508346"/>
            <a:ext cx="3473941" cy="3471469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椭圆 64"/>
          <p:cNvSpPr/>
          <p:nvPr/>
        </p:nvSpPr>
        <p:spPr>
          <a:xfrm>
            <a:off x="3417072" y="1852398"/>
            <a:ext cx="853846" cy="854109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>
              <a:defRPr/>
            </a:pPr>
            <a:r>
              <a:rPr kumimoji="1" lang="en-US" sz="3200" b="1" dirty="0">
                <a:solidFill>
                  <a:schemeClr val="accent5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rPr>
              <a:t>1</a:t>
            </a:r>
          </a:p>
        </p:txBody>
      </p:sp>
      <p:sp>
        <p:nvSpPr>
          <p:cNvPr id="47" name="椭圆 64"/>
          <p:cNvSpPr/>
          <p:nvPr/>
        </p:nvSpPr>
        <p:spPr>
          <a:xfrm>
            <a:off x="3434277" y="3444980"/>
            <a:ext cx="853846" cy="854109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>
              <a:defRPr/>
            </a:pPr>
            <a:r>
              <a:rPr kumimoji="1" lang="en-US" sz="3200" b="1" dirty="0">
                <a:solidFill>
                  <a:schemeClr val="accent5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rPr>
              <a:t>2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526496" y="2285448"/>
            <a:ext cx="1907781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800" b="1" dirty="0" err="1">
                <a:ln w="7620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Cấu</a:t>
            </a:r>
            <a:r>
              <a:rPr lang="en-US" altLang="zh-CN" sz="3800" b="1" dirty="0">
                <a:ln w="7620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b="1" dirty="0" err="1">
                <a:ln w="7620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trúc</a:t>
            </a:r>
            <a:r>
              <a:rPr lang="en-US" altLang="zh-CN" sz="3800" b="1" dirty="0">
                <a:ln w="7620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b="1" dirty="0" err="1">
                <a:ln w="7620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800" b="1" dirty="0">
                <a:ln w="7620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b="1" dirty="0" err="1">
                <a:ln w="7620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học</a:t>
            </a:r>
            <a:endParaRPr lang="zh-CN" altLang="en-US" sz="3800" b="1" dirty="0">
              <a:ln w="7620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457199" y="90863"/>
            <a:ext cx="11277600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CẤU TRÚC ĐIỀU KHIỂN</a:t>
            </a:r>
          </a:p>
        </p:txBody>
      </p:sp>
    </p:spTree>
    <p:extLst>
      <p:ext uri="{BB962C8B-B14F-4D97-AF65-F5344CB8AC3E}">
        <p14:creationId xmlns:p14="http://schemas.microsoft.com/office/powerpoint/2010/main" val="36779012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" y="-1"/>
            <a:ext cx="121698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637491" y="3122618"/>
            <a:ext cx="2834721" cy="2575364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圆角矩形 8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4436A"/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1999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0"/>
            </a:gra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8804">
                <a:defRPr/>
              </a:pPr>
              <a:r>
                <a:rPr lang="en-US" altLang="zh-CN" sz="1999" kern="0">
                  <a:solidFill>
                    <a:srgbClr val="14436A"/>
                  </a:solidFill>
                  <a:latin typeface="Arial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1999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427140" y="3026779"/>
            <a:ext cx="2994005" cy="2740919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圆角矩形 11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chemeClr val="bg1">
                <a:lumMod val="95000"/>
              </a:schemeClr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1999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23E61"/>
            </a:soli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8804">
                <a:defRPr/>
              </a:pPr>
              <a:r>
                <a:rPr lang="en-US" altLang="zh-CN" sz="1999" kern="0">
                  <a:solidFill>
                    <a:prstClr val="white"/>
                  </a:solidFill>
                  <a:latin typeface="Arial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1999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433891" y="3076798"/>
            <a:ext cx="2909501" cy="2639479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圆角矩形 14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4436A"/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1999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0"/>
            </a:gra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8804">
                <a:defRPr/>
              </a:pPr>
              <a:r>
                <a:rPr lang="en-US" altLang="zh-CN" sz="1999" kern="0">
                  <a:solidFill>
                    <a:srgbClr val="14436A"/>
                  </a:solidFill>
                  <a:latin typeface="Arial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1999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0902" y="155740"/>
            <a:ext cx="2167581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3732" b="1" i="1" dirty="0" err="1">
                <a:solidFill>
                  <a:srgbClr val="FF0000"/>
                </a:solidFill>
                <a:latin typeface="Times New Roman"/>
              </a:rPr>
              <a:t>Chú</a:t>
            </a:r>
            <a:r>
              <a:rPr lang="en-US" sz="3732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732" b="1" i="1" dirty="0" err="1">
                <a:solidFill>
                  <a:srgbClr val="FF0000"/>
                </a:solidFill>
                <a:latin typeface="Times New Roman"/>
              </a:rPr>
              <a:t>thích</a:t>
            </a:r>
            <a:endParaRPr lang="en-US" sz="3732" b="1" i="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18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963" y="1999169"/>
            <a:ext cx="3516756" cy="308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Trẻ Em, Mầm Non, Đọc Sách, Học Tập, Cô Bé, Tải hình PNG 342 -  Free.Vector6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10" y="3076798"/>
            <a:ext cx="2665601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725" y="2721912"/>
            <a:ext cx="2568094" cy="256809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67825" y="769443"/>
            <a:ext cx="3503308" cy="1681790"/>
          </a:xfrm>
          <a:prstGeom prst="cloudCallout">
            <a:avLst/>
          </a:prstGeom>
          <a:solidFill>
            <a:srgbClr val="F8F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6" dirty="0" err="1">
                <a:solidFill>
                  <a:srgbClr val="0000FF"/>
                </a:solidFill>
              </a:rPr>
              <a:t>Hoạt</a:t>
            </a:r>
            <a:r>
              <a:rPr lang="en-US" sz="3466" dirty="0">
                <a:solidFill>
                  <a:srgbClr val="0000FF"/>
                </a:solidFill>
              </a:rPr>
              <a:t> </a:t>
            </a:r>
            <a:r>
              <a:rPr lang="en-US" sz="3466" dirty="0" err="1">
                <a:solidFill>
                  <a:srgbClr val="0000FF"/>
                </a:solidFill>
              </a:rPr>
              <a:t>động</a:t>
            </a:r>
            <a:r>
              <a:rPr lang="en-US" sz="3466" dirty="0">
                <a:solidFill>
                  <a:srgbClr val="0000FF"/>
                </a:solidFill>
              </a:rPr>
              <a:t> </a:t>
            </a:r>
            <a:r>
              <a:rPr lang="en-US" sz="3466" dirty="0" err="1">
                <a:solidFill>
                  <a:srgbClr val="0000FF"/>
                </a:solidFill>
              </a:rPr>
              <a:t>cá</a:t>
            </a:r>
            <a:r>
              <a:rPr lang="en-US" sz="3466" dirty="0">
                <a:solidFill>
                  <a:srgbClr val="0000FF"/>
                </a:solidFill>
              </a:rPr>
              <a:t> </a:t>
            </a:r>
            <a:r>
              <a:rPr lang="en-US" sz="3466" dirty="0" err="1">
                <a:solidFill>
                  <a:srgbClr val="0000FF"/>
                </a:solidFill>
              </a:rPr>
              <a:t>nhân</a:t>
            </a:r>
            <a:endParaRPr lang="en-US" sz="3466" dirty="0">
              <a:solidFill>
                <a:srgbClr val="0000FF"/>
              </a:solidFill>
            </a:endParaRPr>
          </a:p>
        </p:txBody>
      </p:sp>
      <p:sp>
        <p:nvSpPr>
          <p:cNvPr id="30" name="Cloud Callout 29"/>
          <p:cNvSpPr/>
          <p:nvPr/>
        </p:nvSpPr>
        <p:spPr>
          <a:xfrm>
            <a:off x="4743414" y="704386"/>
            <a:ext cx="3503308" cy="1681790"/>
          </a:xfrm>
          <a:prstGeom prst="cloudCallout">
            <a:avLst/>
          </a:prstGeom>
          <a:solidFill>
            <a:srgbClr val="F8F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6" dirty="0" err="1">
                <a:solidFill>
                  <a:srgbClr val="0000FF"/>
                </a:solidFill>
              </a:rPr>
              <a:t>Hoạt</a:t>
            </a:r>
            <a:r>
              <a:rPr lang="en-US" sz="3466" dirty="0">
                <a:solidFill>
                  <a:srgbClr val="0000FF"/>
                </a:solidFill>
              </a:rPr>
              <a:t> </a:t>
            </a:r>
            <a:r>
              <a:rPr lang="en-US" sz="3466" dirty="0" err="1">
                <a:solidFill>
                  <a:srgbClr val="0000FF"/>
                </a:solidFill>
              </a:rPr>
              <a:t>động</a:t>
            </a:r>
            <a:r>
              <a:rPr lang="en-US" sz="3466" dirty="0">
                <a:solidFill>
                  <a:srgbClr val="0000FF"/>
                </a:solidFill>
              </a:rPr>
              <a:t> </a:t>
            </a:r>
            <a:r>
              <a:rPr lang="en-US" sz="3466" dirty="0" err="1">
                <a:solidFill>
                  <a:srgbClr val="0000FF"/>
                </a:solidFill>
              </a:rPr>
              <a:t>cặp</a:t>
            </a:r>
            <a:r>
              <a:rPr lang="en-US" sz="3466" dirty="0">
                <a:solidFill>
                  <a:srgbClr val="0000FF"/>
                </a:solidFill>
              </a:rPr>
              <a:t> </a:t>
            </a:r>
            <a:r>
              <a:rPr lang="en-US" sz="3466" dirty="0" err="1">
                <a:solidFill>
                  <a:srgbClr val="0000FF"/>
                </a:solidFill>
              </a:rPr>
              <a:t>đôi</a:t>
            </a:r>
            <a:endParaRPr lang="en-US" sz="3466" dirty="0">
              <a:solidFill>
                <a:srgbClr val="0000FF"/>
              </a:solidFill>
            </a:endParaRPr>
          </a:p>
        </p:txBody>
      </p:sp>
      <p:sp>
        <p:nvSpPr>
          <p:cNvPr id="32" name="Cloud Callout 31"/>
          <p:cNvSpPr/>
          <p:nvPr/>
        </p:nvSpPr>
        <p:spPr>
          <a:xfrm>
            <a:off x="8513725" y="614627"/>
            <a:ext cx="3503308" cy="1681790"/>
          </a:xfrm>
          <a:prstGeom prst="cloudCallout">
            <a:avLst/>
          </a:prstGeom>
          <a:solidFill>
            <a:srgbClr val="F8F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6" dirty="0" err="1">
                <a:solidFill>
                  <a:srgbClr val="0000FF"/>
                </a:solidFill>
              </a:rPr>
              <a:t>Hoạt</a:t>
            </a:r>
            <a:r>
              <a:rPr lang="en-US" sz="3466" dirty="0">
                <a:solidFill>
                  <a:srgbClr val="0000FF"/>
                </a:solidFill>
              </a:rPr>
              <a:t> </a:t>
            </a:r>
            <a:r>
              <a:rPr lang="en-US" sz="3466" dirty="0" err="1">
                <a:solidFill>
                  <a:srgbClr val="0000FF"/>
                </a:solidFill>
              </a:rPr>
              <a:t>động</a:t>
            </a:r>
            <a:r>
              <a:rPr lang="en-US" sz="3466" dirty="0">
                <a:solidFill>
                  <a:srgbClr val="0000FF"/>
                </a:solidFill>
              </a:rPr>
              <a:t> </a:t>
            </a:r>
            <a:r>
              <a:rPr lang="en-US" sz="3466" dirty="0" err="1">
                <a:solidFill>
                  <a:srgbClr val="0000FF"/>
                </a:solidFill>
              </a:rPr>
              <a:t>nhóm</a:t>
            </a:r>
            <a:endParaRPr lang="en-US" sz="3466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6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5"/>
          <p:cNvSpPr>
            <a:spLocks noChangeArrowheads="1"/>
          </p:cNvSpPr>
          <p:nvPr/>
        </p:nvSpPr>
        <p:spPr bwMode="auto">
          <a:xfrm>
            <a:off x="459445" y="890912"/>
            <a:ext cx="112262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268" name="Rectangle 15"/>
          <p:cNvSpPr>
            <a:spLocks noChangeArrowheads="1"/>
          </p:cNvSpPr>
          <p:nvPr/>
        </p:nvSpPr>
        <p:spPr bwMode="auto">
          <a:xfrm>
            <a:off x="459445" y="3177823"/>
            <a:ext cx="8416613" cy="954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269" name="Rectangle 15"/>
          <p:cNvSpPr>
            <a:spLocks noChangeArrowheads="1"/>
          </p:cNvSpPr>
          <p:nvPr/>
        </p:nvSpPr>
        <p:spPr bwMode="auto">
          <a:xfrm>
            <a:off x="707955" y="2113110"/>
            <a:ext cx="91519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270" name="Rectangle 15"/>
          <p:cNvSpPr>
            <a:spLocks noChangeArrowheads="1"/>
          </p:cNvSpPr>
          <p:nvPr/>
        </p:nvSpPr>
        <p:spPr bwMode="auto">
          <a:xfrm>
            <a:off x="707954" y="4429301"/>
            <a:ext cx="915193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组合 10"/>
          <p:cNvGrpSpPr/>
          <p:nvPr/>
        </p:nvGrpSpPr>
        <p:grpSpPr>
          <a:xfrm>
            <a:off x="8480526" y="2268443"/>
            <a:ext cx="2758729" cy="2740920"/>
            <a:chOff x="2067317" y="1810431"/>
            <a:chExt cx="2293258" cy="2293260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圆角矩形 11"/>
            <p:cNvSpPr/>
            <p:nvPr/>
          </p:nvSpPr>
          <p:spPr>
            <a:xfrm rot="2700000">
              <a:off x="2067317" y="1810433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chemeClr val="bg1">
                <a:lumMod val="95000"/>
              </a:schemeClr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1999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" name="圆角矩形 12"/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23E61"/>
            </a:soli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8804">
                <a:defRPr/>
              </a:pPr>
              <a:r>
                <a:rPr lang="en-US" altLang="zh-CN" sz="1999" kern="0">
                  <a:solidFill>
                    <a:prstClr val="white"/>
                  </a:solidFill>
                  <a:latin typeface="Arial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1999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7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554" y="1633278"/>
            <a:ext cx="3516756" cy="308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0" y="27286"/>
            <a:ext cx="12192000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CẤU TRÚC ĐIỀU KHIỂN</a:t>
            </a:r>
          </a:p>
        </p:txBody>
      </p:sp>
    </p:spTree>
    <p:extLst>
      <p:ext uri="{BB962C8B-B14F-4D97-AF65-F5344CB8AC3E}">
        <p14:creationId xmlns:p14="http://schemas.microsoft.com/office/powerpoint/2010/main" val="3595119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8" grpId="0" animBg="1"/>
      <p:bldP spid="11269" grpId="0"/>
      <p:bldP spid="112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15"/>
          <p:cNvSpPr>
            <a:spLocks noChangeArrowheads="1"/>
          </p:cNvSpPr>
          <p:nvPr/>
        </p:nvSpPr>
        <p:spPr bwMode="auto">
          <a:xfrm>
            <a:off x="125281" y="758839"/>
            <a:ext cx="8264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9" name="TextBox 22"/>
          <p:cNvSpPr txBox="1">
            <a:spLocks noChangeArrowheads="1"/>
          </p:cNvSpPr>
          <p:nvPr/>
        </p:nvSpPr>
        <p:spPr bwMode="auto">
          <a:xfrm>
            <a:off x="125281" y="1459659"/>
            <a:ext cx="91390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altLang="en-US" sz="3200"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858648" y="2943633"/>
            <a:ext cx="8748629" cy="2893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alt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altLang="en-US" sz="2800" dirty="0">
              <a:solidFill>
                <a:srgbClr val="0102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bạn Hoa ốm phải nghỉ học, em sẽ chép bài giúp bạn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" y="2850951"/>
            <a:ext cx="2568094" cy="25680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0128" y="2231345"/>
            <a:ext cx="10664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2858648" y="3495252"/>
            <a:ext cx="3153427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altLang="en-US" sz="2800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8648" y="2941476"/>
            <a:ext cx="7802136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3"/>
          <p:cNvSpPr txBox="1">
            <a:spLocks noChangeArrowheads="1"/>
          </p:cNvSpPr>
          <p:nvPr/>
        </p:nvSpPr>
        <p:spPr bwMode="auto">
          <a:xfrm>
            <a:off x="0" y="27286"/>
            <a:ext cx="12192000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CẤU TRÚC ĐIỀU KHIỂN</a:t>
            </a:r>
          </a:p>
        </p:txBody>
      </p:sp>
    </p:spTree>
    <p:extLst>
      <p:ext uri="{BB962C8B-B14F-4D97-AF65-F5344CB8AC3E}">
        <p14:creationId xmlns:p14="http://schemas.microsoft.com/office/powerpoint/2010/main" val="298193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" grpId="0"/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59330" y="2992936"/>
            <a:ext cx="64008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369052" y="3538420"/>
            <a:ext cx="207264" cy="7536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5343144" y="4837540"/>
            <a:ext cx="233172" cy="7536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18439" name="TextBox 22"/>
          <p:cNvSpPr txBox="1">
            <a:spLocks noChangeArrowheads="1"/>
          </p:cNvSpPr>
          <p:nvPr/>
        </p:nvSpPr>
        <p:spPr bwMode="auto">
          <a:xfrm>
            <a:off x="461382" y="1328728"/>
            <a:ext cx="91390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altLang="en-US" sz="3200"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64048" y="2030578"/>
            <a:ext cx="10410784" cy="523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b="1" u="sng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71953" y="4292056"/>
            <a:ext cx="64008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sách vở của môn học</a:t>
            </a:r>
            <a:endParaRPr lang="vi-VN" sz="2800" b="1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295525" y="5591176"/>
            <a:ext cx="64008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sách vở vào cặp</a:t>
            </a:r>
            <a:endParaRPr lang="vi-VN" sz="2800" b="1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0" y="27286"/>
            <a:ext cx="12192000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CẤU TRÚC ĐIỀU KHIỂN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15121" y="634809"/>
            <a:ext cx="8264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14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7" grpId="1" animBg="1"/>
      <p:bldP spid="20" grpId="0" animBg="1"/>
      <p:bldP spid="20" grpId="1" animBg="1"/>
      <p:bldP spid="18" grpId="0" animBg="1"/>
      <p:bldP spid="19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9643" y="1440326"/>
            <a:ext cx="11672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(sequence):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017000" y="3131820"/>
            <a:ext cx="2557272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055100" y="4039870"/>
            <a:ext cx="2557272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2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067800" y="4955858"/>
            <a:ext cx="2557272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050338" y="5881370"/>
            <a:ext cx="2591744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n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0144759" y="3693922"/>
            <a:ext cx="152400" cy="374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10175240" y="4609783"/>
            <a:ext cx="152400" cy="374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10251440" y="5512181"/>
            <a:ext cx="152400" cy="374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87835" y="2367396"/>
            <a:ext cx="47249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altLang="en-US" sz="2800"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7251700" y="2488883"/>
            <a:ext cx="0" cy="4337050"/>
          </a:xfrm>
          <a:prstGeom prst="line">
            <a:avLst/>
          </a:prstGeom>
          <a:ln w="60325" cmpd="thickThin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7470774" y="2488883"/>
            <a:ext cx="2750185" cy="45085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76863" y="3152141"/>
            <a:ext cx="6386458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3490048" y="3703005"/>
            <a:ext cx="103187" cy="374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3493892" y="4765848"/>
            <a:ext cx="76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45286" y="4050667"/>
            <a:ext cx="6518035" cy="695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3-4ph</a:t>
            </a:r>
            <a:endParaRPr lang="vi-VN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86388" y="5066666"/>
            <a:ext cx="6376933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trà vào ấm</a:t>
            </a:r>
            <a:endParaRPr lang="vi-VN" sz="28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3453503" y="5618613"/>
            <a:ext cx="101600" cy="374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37188" y="5955666"/>
            <a:ext cx="6326133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vi-VN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198024" y="810740"/>
            <a:ext cx="10194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altLang="en-US" sz="2800"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0" y="27286"/>
            <a:ext cx="12192000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CẤU TRÚC ĐIỀU KHIỂN</a:t>
            </a:r>
          </a:p>
        </p:txBody>
      </p:sp>
      <p:pic>
        <p:nvPicPr>
          <p:cNvPr id="22" name="Picture 8" descr="Book-0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210" y="93835"/>
            <a:ext cx="1700790" cy="129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13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2" grpId="0" animBg="1"/>
      <p:bldP spid="15" grpId="0" animBg="1"/>
      <p:bldP spid="17" grpId="0" animBg="1"/>
      <p:bldP spid="7" grpId="0" animBg="1"/>
      <p:bldP spid="7" grpId="1" animBg="1"/>
      <p:bldP spid="20" grpId="0" animBg="1"/>
      <p:bldP spid="20" grpId="1" animBg="1"/>
      <p:bldP spid="21" grpId="0" animBg="1"/>
      <p:bldP spid="21" grpId="1" animBg="1"/>
      <p:bldP spid="29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213444" y="482357"/>
            <a:ext cx="10194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endParaRPr lang="en-US" altLang="en-US" sz="2800"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4728901" y="2590800"/>
            <a:ext cx="152400" cy="374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86615" y="998695"/>
            <a:ext cx="716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b1.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lang="en-US" altLang="en-US" sz="28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735890" y="4757077"/>
            <a:ext cx="2687192" cy="9885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6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lowchart: Decision 27"/>
          <p:cNvSpPr/>
          <p:nvPr/>
        </p:nvSpPr>
        <p:spPr>
          <a:xfrm>
            <a:off x="3616065" y="2965451"/>
            <a:ext cx="2378075" cy="1171575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6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4728901" y="4137026"/>
            <a:ext cx="152400" cy="27209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955094" y="3022600"/>
            <a:ext cx="1773682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Elbow Connector 40"/>
          <p:cNvCxnSpPr>
            <a:stCxn id="27" idx="2"/>
          </p:cNvCxnSpPr>
          <p:nvPr/>
        </p:nvCxnSpPr>
        <p:spPr>
          <a:xfrm rot="16200000" flipH="1">
            <a:off x="3678189" y="5146931"/>
            <a:ext cx="486457" cy="1683863"/>
          </a:xfrm>
          <a:prstGeom prst="bentConnector2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4728901" y="4610100"/>
            <a:ext cx="990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2800" b="1" dirty="0">
              <a:solidFill>
                <a:srgbClr val="0102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Elbow Connector 42"/>
          <p:cNvCxnSpPr/>
          <p:nvPr/>
        </p:nvCxnSpPr>
        <p:spPr>
          <a:xfrm rot="10800000" flipV="1">
            <a:off x="3079487" y="3532056"/>
            <a:ext cx="536575" cy="1330325"/>
          </a:xfrm>
          <a:prstGeom prst="bentConnector2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315495" y="2484734"/>
            <a:ext cx="2286000" cy="45085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vi-VN" sz="28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9838811" y="2824853"/>
            <a:ext cx="319908" cy="39951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b="1">
              <a:solidFill>
                <a:schemeClr val="bg2">
                  <a:lumMod val="1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764262" y="5148923"/>
            <a:ext cx="1150939" cy="4476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lowchart: Decision 46"/>
          <p:cNvSpPr/>
          <p:nvPr/>
        </p:nvSpPr>
        <p:spPr>
          <a:xfrm>
            <a:off x="8802118" y="3234230"/>
            <a:ext cx="2411602" cy="1171575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Down Arrow 47"/>
          <p:cNvSpPr/>
          <p:nvPr/>
        </p:nvSpPr>
        <p:spPr>
          <a:xfrm>
            <a:off x="9905801" y="4394860"/>
            <a:ext cx="152400" cy="2206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764262" y="3275672"/>
            <a:ext cx="1287142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Elbow Connector 49"/>
          <p:cNvCxnSpPr/>
          <p:nvPr/>
        </p:nvCxnSpPr>
        <p:spPr>
          <a:xfrm>
            <a:off x="8267501" y="5596598"/>
            <a:ext cx="1638300" cy="701675"/>
          </a:xfrm>
          <a:prstGeom prst="bentConnector3">
            <a:avLst>
              <a:gd name="adj1" fmla="val -689"/>
            </a:avLst>
          </a:prstGeom>
          <a:ln w="571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9905801" y="4867934"/>
            <a:ext cx="100456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Elbow Connector 51"/>
          <p:cNvCxnSpPr>
            <a:stCxn id="47" idx="1"/>
          </p:cNvCxnSpPr>
          <p:nvPr/>
        </p:nvCxnSpPr>
        <p:spPr>
          <a:xfrm rot="10800000" flipV="1">
            <a:off x="8265543" y="3820018"/>
            <a:ext cx="536575" cy="1330325"/>
          </a:xfrm>
          <a:prstGeom prst="bentConnector2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7138849" y="2299361"/>
            <a:ext cx="2537968" cy="45085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vi-VN" sz="28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53588" y="1595743"/>
            <a:ext cx="74268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3986320" y="3247203"/>
            <a:ext cx="1637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7073" y="4839199"/>
            <a:ext cx="18630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vi-VN" sz="28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6466" y="4753368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32494" y="3535582"/>
            <a:ext cx="1651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88974" y="5066879"/>
            <a:ext cx="982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vi-VN" sz="28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76817" y="3358528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954026" y="4917170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23"/>
          <p:cNvSpPr txBox="1">
            <a:spLocks noChangeArrowheads="1"/>
          </p:cNvSpPr>
          <p:nvPr/>
        </p:nvSpPr>
        <p:spPr bwMode="auto">
          <a:xfrm>
            <a:off x="0" y="27286"/>
            <a:ext cx="12192000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CẤU TRÚC ĐIỀU KHIỂN</a:t>
            </a:r>
          </a:p>
        </p:txBody>
      </p:sp>
      <p:pic>
        <p:nvPicPr>
          <p:cNvPr id="36" name="Picture 10" descr="Trẻ Em, Mầm Non, Đọc Sách, Học Tập, Cô Bé, Tải hình PNG 342 -  Free.Vector6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119" y="214590"/>
            <a:ext cx="1949876" cy="260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05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39" grpId="0" animBg="1"/>
      <p:bldP spid="40" grpId="0"/>
      <p:bldP spid="42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1" grpId="0"/>
      <p:bldP spid="53" grpId="0" animBg="1"/>
      <p:bldP spid="29" grpId="0"/>
      <p:bldP spid="2" grpId="0"/>
      <p:bldP spid="3" grpId="0"/>
      <p:bldP spid="4" grpId="0"/>
      <p:bldP spid="4" grpId="1"/>
      <p:bldP spid="5" grpId="0"/>
      <p:bldP spid="6" grpId="0"/>
      <p:bldP spid="31" grpId="0"/>
      <p:bldP spid="31" grpId="1"/>
      <p:bldP spid="32" grpId="0"/>
      <p:bldP spid="3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9FFEDA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314098" y="803060"/>
            <a:ext cx="92185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527959" y="1455636"/>
            <a:ext cx="10194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endParaRPr lang="en-US" altLang="en-US" sz="2800"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6536" y="2036207"/>
            <a:ext cx="716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b1.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lang="en-US" altLang="en-US" sz="28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10402691" y="2480965"/>
            <a:ext cx="319908" cy="39951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b="1">
              <a:solidFill>
                <a:schemeClr val="bg2">
                  <a:lumMod val="1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328142" y="4805035"/>
            <a:ext cx="1150939" cy="4476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vi-VN" sz="2800" b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lowchart: Decision 46"/>
          <p:cNvSpPr/>
          <p:nvPr/>
        </p:nvSpPr>
        <p:spPr>
          <a:xfrm>
            <a:off x="9356844" y="2879397"/>
            <a:ext cx="2411602" cy="1171575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vi-VN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Down Arrow 47"/>
          <p:cNvSpPr/>
          <p:nvPr/>
        </p:nvSpPr>
        <p:spPr>
          <a:xfrm>
            <a:off x="10469681" y="4050972"/>
            <a:ext cx="152400" cy="2206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8328142" y="2931784"/>
            <a:ext cx="1287142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Elbow Connector 49"/>
          <p:cNvCxnSpPr/>
          <p:nvPr/>
        </p:nvCxnSpPr>
        <p:spPr>
          <a:xfrm>
            <a:off x="8831381" y="5290810"/>
            <a:ext cx="1638300" cy="701675"/>
          </a:xfrm>
          <a:prstGeom prst="bentConnector3">
            <a:avLst>
              <a:gd name="adj1" fmla="val -689"/>
            </a:avLst>
          </a:prstGeom>
          <a:ln w="571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10469681" y="4524046"/>
            <a:ext cx="100456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2800" b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Elbow Connector 51"/>
          <p:cNvCxnSpPr>
            <a:stCxn id="47" idx="1"/>
          </p:cNvCxnSpPr>
          <p:nvPr/>
        </p:nvCxnSpPr>
        <p:spPr>
          <a:xfrm rot="10800000" flipV="1">
            <a:off x="8820269" y="3465185"/>
            <a:ext cx="536575" cy="1330325"/>
          </a:xfrm>
          <a:prstGeom prst="bentConnector2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8007913" y="1883606"/>
            <a:ext cx="2537968" cy="450850"/>
          </a:xfrm>
          <a:prstGeom prst="round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78213" y="3599890"/>
            <a:ext cx="64103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78213" y="4252679"/>
            <a:ext cx="72625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78214" y="4871041"/>
            <a:ext cx="78848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78213" y="2772576"/>
            <a:ext cx="2597594" cy="508353"/>
          </a:xfrm>
          <a:prstGeom prst="round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9598" y="2777668"/>
            <a:ext cx="7503991" cy="1374179"/>
          </a:xfrm>
          <a:prstGeom prst="round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0" y="27286"/>
            <a:ext cx="12192000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CẤU TRÚC ĐIỀU KHIỂN</a:t>
            </a:r>
          </a:p>
        </p:txBody>
      </p:sp>
    </p:spTree>
    <p:extLst>
      <p:ext uri="{BB962C8B-B14F-4D97-AF65-F5344CB8AC3E}">
        <p14:creationId xmlns:p14="http://schemas.microsoft.com/office/powerpoint/2010/main" val="254701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213444" y="482357"/>
            <a:ext cx="10194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rẽ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nhánh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AED0EB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3113756" y="2703498"/>
            <a:ext cx="152400" cy="374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D5FFE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86615" y="998695"/>
            <a:ext cx="716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b1.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rẽ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nhánh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AED0EB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0745" y="4869775"/>
            <a:ext cx="2687192" cy="9885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D5FF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Flowchart: Decision 27"/>
          <p:cNvSpPr/>
          <p:nvPr/>
        </p:nvSpPr>
        <p:spPr>
          <a:xfrm>
            <a:off x="2000920" y="3078149"/>
            <a:ext cx="2378075" cy="1171575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D5FF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39949" y="3135298"/>
            <a:ext cx="1773682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270090" y="3128733"/>
            <a:ext cx="990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02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1021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3" name="Elbow Connector 42"/>
          <p:cNvCxnSpPr/>
          <p:nvPr/>
        </p:nvCxnSpPr>
        <p:spPr>
          <a:xfrm rot="10800000" flipV="1">
            <a:off x="1452679" y="3639718"/>
            <a:ext cx="536575" cy="1330325"/>
          </a:xfrm>
          <a:prstGeom prst="bentConnector2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213444" y="2272142"/>
            <a:ext cx="2286000" cy="45085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endParaRPr kumimoji="0" lang="vi-VN" sz="28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8906665" y="2862971"/>
            <a:ext cx="319908" cy="39951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D5FFEF">
                  <a:lumMod val="10000"/>
                </a:srgb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17269" y="5135775"/>
            <a:ext cx="1468232" cy="4476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D5FF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Flowchart: Decision 46"/>
          <p:cNvSpPr/>
          <p:nvPr/>
        </p:nvSpPr>
        <p:spPr>
          <a:xfrm>
            <a:off x="7869972" y="3272348"/>
            <a:ext cx="2411602" cy="1171575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D5FF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832116" y="3313790"/>
            <a:ext cx="1287142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0216640" y="3329017"/>
            <a:ext cx="100456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5FF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D5FF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2" name="Elbow Connector 51"/>
          <p:cNvCxnSpPr>
            <a:stCxn id="47" idx="1"/>
          </p:cNvCxnSpPr>
          <p:nvPr/>
        </p:nvCxnSpPr>
        <p:spPr>
          <a:xfrm rot="10800000" flipV="1">
            <a:off x="7333397" y="3858136"/>
            <a:ext cx="536575" cy="1330325"/>
          </a:xfrm>
          <a:prstGeom prst="bentConnector2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7138849" y="2299361"/>
            <a:ext cx="2537968" cy="45085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endParaRPr kumimoji="0" lang="vi-VN" sz="28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53588" y="1595743"/>
            <a:ext cx="74268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2371175" y="3359901"/>
            <a:ext cx="1637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5964" y="4879941"/>
            <a:ext cx="19207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1321" y="4866066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5FF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D5FF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00348" y="3573700"/>
            <a:ext cx="1651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92211" y="5065602"/>
            <a:ext cx="1343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44671" y="3396646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5FF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D5FF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21880" y="4955288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5FF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D5FF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23"/>
          <p:cNvSpPr txBox="1">
            <a:spLocks noChangeArrowheads="1"/>
          </p:cNvSpPr>
          <p:nvPr/>
        </p:nvSpPr>
        <p:spPr bwMode="auto">
          <a:xfrm>
            <a:off x="0" y="27286"/>
            <a:ext cx="12192000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16: CÁC CẤU TRÚC ĐIỀU KHIỂN</a:t>
            </a:r>
          </a:p>
        </p:txBody>
      </p:sp>
      <p:pic>
        <p:nvPicPr>
          <p:cNvPr id="36" name="Picture 10" descr="Trẻ Em, Mầm Non, Đọc Sách, Học Tập, Cô Bé, Tải hình PNG 342 -  Free.Vector6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119" y="214590"/>
            <a:ext cx="1949876" cy="260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1473040" y="6348397"/>
            <a:ext cx="3394392" cy="22228"/>
          </a:xfrm>
          <a:prstGeom prst="line">
            <a:avLst/>
          </a:prstGeom>
          <a:ln w="22225">
            <a:solidFill>
              <a:srgbClr val="00206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Down Arrow 33"/>
          <p:cNvSpPr/>
          <p:nvPr/>
        </p:nvSpPr>
        <p:spPr>
          <a:xfrm>
            <a:off x="3153408" y="6360459"/>
            <a:ext cx="152400" cy="3792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5400000">
            <a:off x="4603909" y="6099161"/>
            <a:ext cx="542925" cy="12700"/>
          </a:xfrm>
          <a:prstGeom prst="bentConnector3">
            <a:avLst>
              <a:gd name="adj1" fmla="val 106141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28" idx="3"/>
          </p:cNvCxnSpPr>
          <p:nvPr/>
        </p:nvCxnSpPr>
        <p:spPr>
          <a:xfrm>
            <a:off x="4378995" y="3663937"/>
            <a:ext cx="500128" cy="1058861"/>
          </a:xfrm>
          <a:prstGeom prst="bentConnector2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3846620" y="4722798"/>
            <a:ext cx="2039936" cy="1075361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833759" y="4952370"/>
            <a:ext cx="2004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Elbow Connector 55"/>
          <p:cNvCxnSpPr/>
          <p:nvPr/>
        </p:nvCxnSpPr>
        <p:spPr>
          <a:xfrm rot="5400000">
            <a:off x="1189919" y="6116258"/>
            <a:ext cx="542925" cy="12700"/>
          </a:xfrm>
          <a:prstGeom prst="bentConnector3">
            <a:avLst>
              <a:gd name="adj1" fmla="val 110819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516855" y="4997276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5FF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D5FF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8" name="Elbow Connector 57"/>
          <p:cNvCxnSpPr>
            <a:stCxn id="47" idx="3"/>
          </p:cNvCxnSpPr>
          <p:nvPr/>
        </p:nvCxnSpPr>
        <p:spPr>
          <a:xfrm>
            <a:off x="10281574" y="3858136"/>
            <a:ext cx="874699" cy="1185856"/>
          </a:xfrm>
          <a:prstGeom prst="bentConnector2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16200000" flipH="1">
            <a:off x="10939689" y="6055027"/>
            <a:ext cx="514062" cy="1"/>
          </a:xfrm>
          <a:prstGeom prst="bentConnector3">
            <a:avLst>
              <a:gd name="adj1" fmla="val -40915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435047" y="6251458"/>
            <a:ext cx="3721032" cy="305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Down Arrow 60"/>
          <p:cNvSpPr/>
          <p:nvPr/>
        </p:nvSpPr>
        <p:spPr>
          <a:xfrm>
            <a:off x="9280469" y="6258810"/>
            <a:ext cx="152400" cy="376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067578" y="5007597"/>
            <a:ext cx="18421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Elbow Connector 62"/>
          <p:cNvCxnSpPr/>
          <p:nvPr/>
        </p:nvCxnSpPr>
        <p:spPr>
          <a:xfrm rot="16200000" flipH="1">
            <a:off x="7040779" y="5917087"/>
            <a:ext cx="733176" cy="2359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9978221" y="5035938"/>
            <a:ext cx="2020886" cy="5334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0787724" y="491526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5FF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D5FF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5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40" grpId="0"/>
      <p:bldP spid="42" grpId="0"/>
      <p:bldP spid="44" grpId="0" animBg="1"/>
      <p:bldP spid="45" grpId="0" animBg="1"/>
      <p:bldP spid="46" grpId="0" animBg="1"/>
      <p:bldP spid="47" grpId="0" animBg="1"/>
      <p:bldP spid="49" grpId="0"/>
      <p:bldP spid="51" grpId="0"/>
      <p:bldP spid="53" grpId="0" animBg="1"/>
      <p:bldP spid="29" grpId="0"/>
      <p:bldP spid="2" grpId="0"/>
      <p:bldP spid="3" grpId="0"/>
      <p:bldP spid="4" grpId="0"/>
      <p:bldP spid="4" grpId="1"/>
      <p:bldP spid="5" grpId="0"/>
      <p:bldP spid="6" grpId="0"/>
      <p:bldP spid="31" grpId="0"/>
      <p:bldP spid="31" grpId="1"/>
      <p:bldP spid="32" grpId="0"/>
      <p:bldP spid="32" grpId="1"/>
      <p:bldP spid="34" grpId="0" animBg="1"/>
      <p:bldP spid="54" grpId="0" animBg="1"/>
      <p:bldP spid="55" grpId="0"/>
      <p:bldP spid="57" grpId="0"/>
      <p:bldP spid="57" grpId="1"/>
      <p:bldP spid="61" grpId="0" animBg="1"/>
      <p:bldP spid="62" grpId="0"/>
      <p:bldP spid="64" grpId="0" animBg="1"/>
      <p:bldP spid="65" grpId="0"/>
      <p:bldP spid="6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80478" y="2486285"/>
            <a:ext cx="642542" cy="5188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>
                    <a:lumMod val="75000"/>
                  </a:srgbClr>
                </a:solidFill>
                <a:latin typeface="Century Gothic" panose="020B0502020202020204"/>
              </a:rPr>
              <a:t>10</a:t>
            </a:r>
          </a:p>
        </p:txBody>
      </p:sp>
      <p:sp>
        <p:nvSpPr>
          <p:cNvPr id="15" name="5-Point Star 14">
            <a:hlinkClick r:id="rId3" action="ppaction://hlinksldjump"/>
          </p:cNvPr>
          <p:cNvSpPr/>
          <p:nvPr/>
        </p:nvSpPr>
        <p:spPr>
          <a:xfrm>
            <a:off x="1598493" y="1580775"/>
            <a:ext cx="2560502" cy="2083896"/>
          </a:xfrm>
          <a:prstGeom prst="star5">
            <a:avLst/>
          </a:prstGeom>
          <a:gradFill flip="none" rotWithShape="1">
            <a:gsLst>
              <a:gs pos="19000">
                <a:srgbClr val="FF0000"/>
              </a:gs>
              <a:gs pos="88000">
                <a:srgbClr val="E7F622"/>
              </a:gs>
            </a:gsLst>
            <a:path path="shape">
              <a:fillToRect l="50000" t="50000" r="50000" b="50000"/>
            </a:path>
            <a:tileRect/>
          </a:gradFill>
          <a:ln>
            <a:gradFill flip="none" rotWithShape="1">
              <a:gsLst>
                <a:gs pos="24000">
                  <a:srgbClr val="FF0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5FFEF"/>
              </a:solidFill>
              <a:latin typeface="Century Gothic" panose="020B0502020202020204"/>
            </a:endParaRPr>
          </a:p>
        </p:txBody>
      </p:sp>
      <p:sp>
        <p:nvSpPr>
          <p:cNvPr id="3" name="TextBox 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649640" y="2420319"/>
            <a:ext cx="2521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921696" y="2461560"/>
            <a:ext cx="642542" cy="5188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FFFF">
                    <a:lumMod val="75000"/>
                  </a:srgbClr>
                </a:solidFill>
                <a:latin typeface="Century Gothic" panose="020B0502020202020204"/>
              </a:rPr>
              <a:t>10</a:t>
            </a:r>
            <a:endParaRPr lang="en-US" sz="2800" dirty="0">
              <a:solidFill>
                <a:srgbClr val="FFFFFF">
                  <a:lumMod val="75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588370" y="2511073"/>
            <a:ext cx="642542" cy="5188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FFFF">
                    <a:lumMod val="75000"/>
                  </a:srgbClr>
                </a:solidFill>
                <a:latin typeface="Century Gothic" panose="020B0502020202020204"/>
              </a:rPr>
              <a:t>20</a:t>
            </a:r>
            <a:endParaRPr lang="en-US" sz="2800" dirty="0">
              <a:solidFill>
                <a:srgbClr val="FFFFFF">
                  <a:lumMod val="75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37206" y="4818040"/>
            <a:ext cx="642542" cy="5188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FFFF">
                    <a:lumMod val="75000"/>
                  </a:srgbClr>
                </a:solidFill>
                <a:latin typeface="Century Gothic" panose="020B0502020202020204"/>
              </a:rPr>
              <a:t>20</a:t>
            </a:r>
            <a:endParaRPr lang="en-US" sz="2800" dirty="0">
              <a:solidFill>
                <a:srgbClr val="FFFFFF">
                  <a:lumMod val="75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64581" y="4811690"/>
            <a:ext cx="642542" cy="5188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FFFF">
                    <a:lumMod val="75000"/>
                  </a:srgbClr>
                </a:solidFill>
                <a:latin typeface="Century Gothic" panose="020B0502020202020204"/>
              </a:rPr>
              <a:t>10</a:t>
            </a:r>
            <a:endParaRPr lang="en-US" sz="2800" dirty="0">
              <a:solidFill>
                <a:srgbClr val="FFFFFF">
                  <a:lumMod val="75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153906" y="4805340"/>
            <a:ext cx="642542" cy="5188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FFFF">
                    <a:lumMod val="75000"/>
                  </a:srgbClr>
                </a:solidFill>
                <a:latin typeface="Century Gothic" panose="020B0502020202020204"/>
              </a:rPr>
              <a:t>10</a:t>
            </a:r>
            <a:endParaRPr lang="en-US" sz="2800" dirty="0">
              <a:solidFill>
                <a:srgbClr val="FFFFFF">
                  <a:lumMod val="75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49" name="5-Point Star 48">
            <a:hlinkClick r:id="rId5" action="ppaction://hlinksldjump"/>
          </p:cNvPr>
          <p:cNvSpPr/>
          <p:nvPr/>
        </p:nvSpPr>
        <p:spPr>
          <a:xfrm>
            <a:off x="4785002" y="1540583"/>
            <a:ext cx="2394595" cy="2081696"/>
          </a:xfrm>
          <a:prstGeom prst="star5">
            <a:avLst/>
          </a:prstGeom>
          <a:gradFill flip="none" rotWithShape="1">
            <a:gsLst>
              <a:gs pos="19000">
                <a:srgbClr val="FF0000"/>
              </a:gs>
              <a:gs pos="88000">
                <a:srgbClr val="E7F622"/>
              </a:gs>
            </a:gsLst>
            <a:path path="shape">
              <a:fillToRect l="50000" t="50000" r="50000" b="50000"/>
            </a:path>
            <a:tileRect/>
          </a:gradFill>
          <a:ln>
            <a:gradFill flip="none" rotWithShape="1">
              <a:gsLst>
                <a:gs pos="24000">
                  <a:srgbClr val="FF0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5FFEF"/>
              </a:solidFill>
              <a:latin typeface="Century Gothic" panose="020B0502020202020204"/>
            </a:endParaRPr>
          </a:p>
        </p:txBody>
      </p:sp>
      <p:sp>
        <p:nvSpPr>
          <p:cNvPr id="50" name="5-Point Star 49">
            <a:hlinkClick r:id="rId6" action="ppaction://hlinksldjump"/>
          </p:cNvPr>
          <p:cNvSpPr/>
          <p:nvPr/>
        </p:nvSpPr>
        <p:spPr>
          <a:xfrm>
            <a:off x="7979205" y="1504979"/>
            <a:ext cx="2574830" cy="2012187"/>
          </a:xfrm>
          <a:prstGeom prst="star5">
            <a:avLst/>
          </a:prstGeom>
          <a:gradFill flip="none" rotWithShape="1">
            <a:gsLst>
              <a:gs pos="19000">
                <a:srgbClr val="FF0000"/>
              </a:gs>
              <a:gs pos="88000">
                <a:srgbClr val="E7F622"/>
              </a:gs>
            </a:gsLst>
            <a:path path="shape">
              <a:fillToRect l="50000" t="50000" r="50000" b="50000"/>
            </a:path>
            <a:tileRect/>
          </a:gradFill>
          <a:ln>
            <a:gradFill flip="none" rotWithShape="1">
              <a:gsLst>
                <a:gs pos="24000">
                  <a:srgbClr val="FF0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5FFEF"/>
              </a:solidFill>
              <a:latin typeface="Century Gothic" panose="020B0502020202020204"/>
            </a:endParaRPr>
          </a:p>
        </p:txBody>
      </p:sp>
      <p:sp>
        <p:nvSpPr>
          <p:cNvPr id="51" name="5-Point Star 50">
            <a:hlinkClick r:id="rId7" action="ppaction://hlinksldjump"/>
          </p:cNvPr>
          <p:cNvSpPr/>
          <p:nvPr/>
        </p:nvSpPr>
        <p:spPr>
          <a:xfrm>
            <a:off x="1602556" y="3930239"/>
            <a:ext cx="2584495" cy="2105903"/>
          </a:xfrm>
          <a:prstGeom prst="star5">
            <a:avLst/>
          </a:prstGeom>
          <a:gradFill flip="none" rotWithShape="1">
            <a:gsLst>
              <a:gs pos="19000">
                <a:srgbClr val="FF0000"/>
              </a:gs>
              <a:gs pos="88000">
                <a:srgbClr val="E7F622"/>
              </a:gs>
            </a:gsLst>
            <a:path path="shape">
              <a:fillToRect l="50000" t="50000" r="50000" b="50000"/>
            </a:path>
            <a:tileRect/>
          </a:gradFill>
          <a:ln>
            <a:gradFill flip="none" rotWithShape="1">
              <a:gsLst>
                <a:gs pos="24000">
                  <a:srgbClr val="FF0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5FFEF"/>
              </a:solidFill>
              <a:latin typeface="Century Gothic" panose="020B0502020202020204"/>
            </a:endParaRPr>
          </a:p>
        </p:txBody>
      </p:sp>
      <p:sp>
        <p:nvSpPr>
          <p:cNvPr id="52" name="5-Point Star 51">
            <a:hlinkClick r:id="rId8" action="ppaction://hlinksldjump"/>
          </p:cNvPr>
          <p:cNvSpPr/>
          <p:nvPr/>
        </p:nvSpPr>
        <p:spPr>
          <a:xfrm>
            <a:off x="4767238" y="3911418"/>
            <a:ext cx="2479029" cy="2170792"/>
          </a:xfrm>
          <a:prstGeom prst="star5">
            <a:avLst/>
          </a:prstGeom>
          <a:gradFill flip="none" rotWithShape="1">
            <a:gsLst>
              <a:gs pos="19000">
                <a:srgbClr val="FF0000"/>
              </a:gs>
              <a:gs pos="88000">
                <a:srgbClr val="E7F622"/>
              </a:gs>
            </a:gsLst>
            <a:path path="shape">
              <a:fillToRect l="50000" t="50000" r="50000" b="50000"/>
            </a:path>
            <a:tileRect/>
          </a:gradFill>
          <a:ln>
            <a:gradFill flip="none" rotWithShape="1">
              <a:gsLst>
                <a:gs pos="24000">
                  <a:srgbClr val="FF0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5FFEF"/>
              </a:solidFill>
              <a:latin typeface="Century Gothic" panose="020B0502020202020204"/>
            </a:endParaRPr>
          </a:p>
        </p:txBody>
      </p:sp>
      <p:sp>
        <p:nvSpPr>
          <p:cNvPr id="53" name="5-Point Star 52">
            <a:hlinkClick r:id="rId9" action="ppaction://hlinksldjump"/>
          </p:cNvPr>
          <p:cNvSpPr/>
          <p:nvPr/>
        </p:nvSpPr>
        <p:spPr>
          <a:xfrm>
            <a:off x="8192151" y="3743039"/>
            <a:ext cx="2401045" cy="2150002"/>
          </a:xfrm>
          <a:prstGeom prst="star5">
            <a:avLst/>
          </a:prstGeom>
          <a:gradFill flip="none" rotWithShape="1">
            <a:gsLst>
              <a:gs pos="19000">
                <a:srgbClr val="FF0000"/>
              </a:gs>
              <a:gs pos="88000">
                <a:srgbClr val="E7F622"/>
              </a:gs>
            </a:gsLst>
            <a:path path="shape">
              <a:fillToRect l="50000" t="50000" r="50000" b="50000"/>
            </a:path>
            <a:tileRect/>
          </a:gradFill>
          <a:ln>
            <a:gradFill flip="none" rotWithShape="1">
              <a:gsLst>
                <a:gs pos="24000">
                  <a:srgbClr val="FF0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5FFEF"/>
              </a:solidFill>
              <a:latin typeface="Century Gothic" panose="020B0502020202020204"/>
            </a:endParaRPr>
          </a:p>
        </p:txBody>
      </p:sp>
      <p:sp>
        <p:nvSpPr>
          <p:cNvPr id="54" name="TextBox 5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5783212" y="2356153"/>
            <a:ext cx="2532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080446" y="2330457"/>
            <a:ext cx="2532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651508" y="4791713"/>
            <a:ext cx="2532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5783212" y="4752074"/>
            <a:ext cx="2532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266620" y="4674238"/>
            <a:ext cx="2521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Pentagon 23">
            <a:hlinkClick r:id="rId10" action="ppaction://hlinksldjump"/>
          </p:cNvPr>
          <p:cNvSpPr/>
          <p:nvPr/>
        </p:nvSpPr>
        <p:spPr>
          <a:xfrm flipH="1">
            <a:off x="10018149" y="6082210"/>
            <a:ext cx="1873580" cy="652803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799" dirty="0">
                <a:solidFill>
                  <a:prstClr val="black"/>
                </a:solidFill>
                <a:latin typeface="Times New Roman"/>
              </a:rPr>
              <a:t>NEXT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98493" y="308962"/>
            <a:ext cx="85072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NGÔI SAO MAY MẮN</a:t>
            </a:r>
            <a:endParaRPr lang="en-US" sz="4400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9012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45" grpId="0" animBg="1"/>
      <p:bldP spid="44" grpId="0" animBg="1"/>
      <p:bldP spid="46" grpId="0" animBg="1"/>
      <p:bldP spid="47" grpId="0" animBg="1"/>
      <p:bldP spid="48" grpId="0" animBg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9FFEDA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own Arrow 39"/>
          <p:cNvSpPr/>
          <p:nvPr/>
        </p:nvSpPr>
        <p:spPr>
          <a:xfrm>
            <a:off x="9428002" y="2440695"/>
            <a:ext cx="152400" cy="376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534625" y="4844679"/>
            <a:ext cx="1885950" cy="5334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lowchart: Decision 41"/>
          <p:cNvSpPr/>
          <p:nvPr/>
        </p:nvSpPr>
        <p:spPr>
          <a:xfrm>
            <a:off x="8114189" y="2866542"/>
            <a:ext cx="2725738" cy="1384300"/>
          </a:xfrm>
          <a:prstGeom prst="flowChartDecision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AED0E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AED0E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AED0E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AED0E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AED0E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Elbow Connector 42"/>
          <p:cNvCxnSpPr/>
          <p:nvPr/>
        </p:nvCxnSpPr>
        <p:spPr>
          <a:xfrm rot="16200000" flipH="1">
            <a:off x="10300176" y="4113129"/>
            <a:ext cx="1473199" cy="393696"/>
          </a:xfrm>
          <a:prstGeom prst="bentConnector3">
            <a:avLst>
              <a:gd name="adj1" fmla="val -345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0350974" y="2956832"/>
            <a:ext cx="1206499" cy="526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AED0E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2800" b="1" dirty="0">
              <a:solidFill>
                <a:srgbClr val="AED0E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0027126" y="4998952"/>
            <a:ext cx="2020886" cy="5334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lệnh 2</a:t>
            </a:r>
            <a:endParaRPr lang="vi-VN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Elbow Connector 55"/>
          <p:cNvCxnSpPr/>
          <p:nvPr/>
        </p:nvCxnSpPr>
        <p:spPr>
          <a:xfrm rot="5400000">
            <a:off x="7359495" y="5700454"/>
            <a:ext cx="542925" cy="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/>
          <p:nvPr/>
        </p:nvCxnSpPr>
        <p:spPr>
          <a:xfrm rot="16200000" flipH="1">
            <a:off x="10976593" y="5789384"/>
            <a:ext cx="514062" cy="1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655402" y="5990502"/>
            <a:ext cx="3578222" cy="55914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Down Arrow 58"/>
          <p:cNvSpPr/>
          <p:nvPr/>
        </p:nvSpPr>
        <p:spPr>
          <a:xfrm>
            <a:off x="9267504" y="6033713"/>
            <a:ext cx="152400" cy="376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162800" y="2146424"/>
            <a:ext cx="1557337" cy="519112"/>
          </a:xfrm>
          <a:prstGeom prst="round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133907" y="2947902"/>
            <a:ext cx="1406525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AED0E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2800" b="1" dirty="0">
              <a:solidFill>
                <a:srgbClr val="AED0E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Elbow Connector 66"/>
          <p:cNvCxnSpPr/>
          <p:nvPr/>
        </p:nvCxnSpPr>
        <p:spPr>
          <a:xfrm rot="5400000">
            <a:off x="7166217" y="4012941"/>
            <a:ext cx="1379537" cy="450054"/>
          </a:xfrm>
          <a:prstGeom prst="bentConnector3">
            <a:avLst>
              <a:gd name="adj1" fmla="val -81"/>
            </a:avLst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666541" y="2686292"/>
            <a:ext cx="56214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633202" y="3247211"/>
            <a:ext cx="56214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606973" y="4200759"/>
            <a:ext cx="56214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606973" y="1998509"/>
            <a:ext cx="1954283" cy="555646"/>
          </a:xfrm>
          <a:prstGeom prst="round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04140" y="3087158"/>
            <a:ext cx="6314610" cy="1374179"/>
          </a:xfrm>
          <a:prstGeom prst="round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92602" y="1135375"/>
            <a:ext cx="716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b1.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altLang="en-US" sz="28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98024" y="603662"/>
            <a:ext cx="10194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rẽ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nhánh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AED0EB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0" y="27286"/>
            <a:ext cx="12192000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CẤU TRÚC ĐIỀU KHIỂN</a:t>
            </a:r>
          </a:p>
        </p:txBody>
      </p:sp>
      <p:pic>
        <p:nvPicPr>
          <p:cNvPr id="22" name="Picture 8" descr="Book-0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664" y="-55392"/>
            <a:ext cx="1700790" cy="129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29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88" grpId="0" animBg="1"/>
      <p:bldP spid="37" grpId="0" animBg="1"/>
      <p:bldP spid="3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4732338"/>
            <a:ext cx="2971800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5400676"/>
            <a:ext cx="2209800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4379913"/>
            <a:ext cx="927100" cy="11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4" y="2192339"/>
            <a:ext cx="2713037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3221038"/>
            <a:ext cx="2668588" cy="136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3328989"/>
            <a:ext cx="10731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59" y="2924177"/>
            <a:ext cx="3294301" cy="157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4" y="1004890"/>
            <a:ext cx="3030537" cy="133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93677"/>
            <a:ext cx="1884362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94" y="939800"/>
            <a:ext cx="2049463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11" y="1692276"/>
            <a:ext cx="2705388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94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034" y="94361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31279" y="1635140"/>
            <a:ext cx="10841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312266" y="3212878"/>
            <a:ext cx="105532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018" y="2390671"/>
            <a:ext cx="88912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G</a:t>
            </a:r>
            <a:r>
              <a:rPr lang="vi-V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iơ thẻ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 sai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508" y="3987166"/>
            <a:ext cx="7531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3121407" y="5758221"/>
            <a:ext cx="2819400" cy="21728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274546" y="6002966"/>
            <a:ext cx="1951926" cy="4723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Action Button: Sound 38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5198770" y="6061052"/>
            <a:ext cx="366406" cy="307541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Donkey Kong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4582" y="6096513"/>
            <a:ext cx="457200" cy="285283"/>
          </a:xfrm>
          <a:prstGeom prst="rect">
            <a:avLst/>
          </a:prstGeom>
        </p:spPr>
      </p:pic>
      <p:pic>
        <p:nvPicPr>
          <p:cNvPr id="44" name="Picture 4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351" y="2347919"/>
            <a:ext cx="3891235" cy="3891235"/>
          </a:xfrm>
          <a:prstGeom prst="rect">
            <a:avLst/>
          </a:prstGeom>
        </p:spPr>
      </p:pic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0" y="27286"/>
            <a:ext cx="12192000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CẤU TRÚC ĐIỀU KHIỂN</a:t>
            </a:r>
          </a:p>
        </p:txBody>
      </p:sp>
    </p:spTree>
    <p:extLst>
      <p:ext uri="{BB962C8B-B14F-4D97-AF65-F5344CB8AC3E}">
        <p14:creationId xmlns:p14="http://schemas.microsoft.com/office/powerpoint/2010/main" val="35810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9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8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713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37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own Arrow 39"/>
          <p:cNvSpPr/>
          <p:nvPr/>
        </p:nvSpPr>
        <p:spPr>
          <a:xfrm>
            <a:off x="9126997" y="2446247"/>
            <a:ext cx="152400" cy="376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42" name="Flowchart: Decision 41"/>
          <p:cNvSpPr/>
          <p:nvPr/>
        </p:nvSpPr>
        <p:spPr>
          <a:xfrm>
            <a:off x="7829269" y="2848999"/>
            <a:ext cx="2725738" cy="1384300"/>
          </a:xfrm>
          <a:prstGeom prst="flowChartDecision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AED0E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216871" y="3002534"/>
            <a:ext cx="1206499" cy="526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AED0E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2800" b="1" dirty="0">
              <a:solidFill>
                <a:srgbClr val="AED0E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044014" y="2158758"/>
            <a:ext cx="1557337" cy="519112"/>
          </a:xfrm>
          <a:prstGeom prst="round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829269" y="4224651"/>
            <a:ext cx="1406525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AED0E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2800" b="1" dirty="0">
              <a:solidFill>
                <a:srgbClr val="AED0E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Down Arrow 67"/>
          <p:cNvSpPr/>
          <p:nvPr/>
        </p:nvSpPr>
        <p:spPr>
          <a:xfrm>
            <a:off x="2962355" y="2478620"/>
            <a:ext cx="152400" cy="376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>
              <a:solidFill>
                <a:srgbClr val="D5FFEF"/>
              </a:solidFill>
              <a:latin typeface="Tahoma" panose="020B0604030504040204" pitchFamily="34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1917917" y="5034239"/>
            <a:ext cx="2349139" cy="10757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Flowchart: Decision 69"/>
          <p:cNvSpPr/>
          <p:nvPr/>
        </p:nvSpPr>
        <p:spPr>
          <a:xfrm>
            <a:off x="1792864" y="2888681"/>
            <a:ext cx="2514600" cy="1384300"/>
          </a:xfrm>
          <a:prstGeom prst="flowChartDecision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dirty="0">
              <a:solidFill>
                <a:srgbClr val="AED0E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1527574" y="4314943"/>
            <a:ext cx="1789113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AED0E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2800" dirty="0">
              <a:solidFill>
                <a:srgbClr val="AED0E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974862" y="3007749"/>
            <a:ext cx="990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AED0E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2800" dirty="0">
              <a:solidFill>
                <a:srgbClr val="AED0E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641908" y="1937764"/>
            <a:ext cx="1651000" cy="579120"/>
          </a:xfrm>
          <a:prstGeom prst="round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5659240" y="4460679"/>
            <a:ext cx="1116013" cy="0"/>
          </a:xfrm>
          <a:prstGeom prst="straightConnector1">
            <a:avLst/>
          </a:prstGeom>
          <a:ln w="47625" cmpd="thickThin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8770070" y="2990968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6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27669" y="4971741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6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116522" y="3162488"/>
            <a:ext cx="1995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77490" y="3237190"/>
            <a:ext cx="1651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863310" y="5070049"/>
            <a:ext cx="23610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22"/>
          <p:cNvSpPr txBox="1">
            <a:spLocks noChangeArrowheads="1"/>
          </p:cNvSpPr>
          <p:nvPr/>
        </p:nvSpPr>
        <p:spPr bwMode="auto">
          <a:xfrm>
            <a:off x="100573" y="508894"/>
            <a:ext cx="10194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844889" y="3596161"/>
            <a:ext cx="28031" cy="2908351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844889" y="6504512"/>
            <a:ext cx="2193665" cy="6317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878869" y="3573845"/>
            <a:ext cx="957895" cy="13973"/>
          </a:xfrm>
          <a:prstGeom prst="straightConnector1">
            <a:avLst/>
          </a:prstGeom>
          <a:ln w="28575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038554" y="6109939"/>
            <a:ext cx="0" cy="410902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4267466" y="3595932"/>
            <a:ext cx="863116" cy="771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5077622" y="3565533"/>
            <a:ext cx="20643" cy="20393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3068510" y="4285559"/>
            <a:ext cx="8902" cy="787703"/>
          </a:xfrm>
          <a:prstGeom prst="straightConnector1">
            <a:avLst/>
          </a:prstGeom>
          <a:ln w="28575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6969536" y="3578881"/>
            <a:ext cx="28031" cy="2908351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6965672" y="6480915"/>
            <a:ext cx="2193665" cy="6317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9190472" y="6070013"/>
            <a:ext cx="0" cy="410902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10575076" y="3555624"/>
            <a:ext cx="863116" cy="771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11377807" y="3555624"/>
            <a:ext cx="20643" cy="20393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9183236" y="4233299"/>
            <a:ext cx="8902" cy="787703"/>
          </a:xfrm>
          <a:prstGeom prst="straightConnector1">
            <a:avLst/>
          </a:prstGeom>
          <a:ln w="28575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ounded Rectangle 97"/>
          <p:cNvSpPr/>
          <p:nvPr/>
        </p:nvSpPr>
        <p:spPr>
          <a:xfrm>
            <a:off x="8207752" y="4997789"/>
            <a:ext cx="2349139" cy="10757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165686" y="5255362"/>
            <a:ext cx="2361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8875640" y="4905722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6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 flipV="1">
            <a:off x="7038143" y="3541149"/>
            <a:ext cx="754550" cy="16873"/>
          </a:xfrm>
          <a:prstGeom prst="straightConnector1">
            <a:avLst/>
          </a:prstGeom>
          <a:ln w="28575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23"/>
          <p:cNvSpPr txBox="1">
            <a:spLocks noChangeArrowheads="1"/>
          </p:cNvSpPr>
          <p:nvPr/>
        </p:nvSpPr>
        <p:spPr bwMode="auto">
          <a:xfrm>
            <a:off x="0" y="27286"/>
            <a:ext cx="12192000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CẤU TRÚC ĐIỀU KHIỂN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95815" y="1165077"/>
            <a:ext cx="74268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ED0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3112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4" grpId="0"/>
      <p:bldP spid="60" grpId="0" animBg="1"/>
      <p:bldP spid="61" grpId="0"/>
      <p:bldP spid="68" grpId="0" animBg="1"/>
      <p:bldP spid="69" grpId="0" animBg="1"/>
      <p:bldP spid="70" grpId="0" animBg="1"/>
      <p:bldP spid="71" grpId="0"/>
      <p:bldP spid="73" grpId="0"/>
      <p:bldP spid="80" grpId="0" animBg="1"/>
      <p:bldP spid="38" grpId="0"/>
      <p:bldP spid="38" grpId="1"/>
      <p:bldP spid="45" grpId="0"/>
      <p:bldP spid="45" grpId="1"/>
      <p:bldP spid="46" grpId="0"/>
      <p:bldP spid="47" grpId="0"/>
      <p:bldP spid="48" grpId="0"/>
      <p:bldP spid="98" grpId="0" animBg="1"/>
      <p:bldP spid="99" grpId="0"/>
      <p:bldP spid="100" grpId="1"/>
      <p:bldP spid="100" grpId="2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32330" y="437805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6850" y="1131647"/>
            <a:ext cx="11798300" cy="51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>
              <a:lnSpc>
                <a:spcPct val="130000"/>
              </a:lnSpc>
            </a:pP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2800" dirty="0">
              <a:solidFill>
                <a:srgbClr val="0102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102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0" y="0"/>
            <a:ext cx="12192000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CẤU TRÚC ĐIỀU KHIỂN</a:t>
            </a:r>
          </a:p>
        </p:txBody>
      </p:sp>
      <p:pic>
        <p:nvPicPr>
          <p:cNvPr id="44" name="Picture 4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26" y="-152400"/>
            <a:ext cx="2568094" cy="25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3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9FFEDA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454" y="355930"/>
            <a:ext cx="11199043" cy="1716007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600" b="1" u="sng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u="sng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scratch,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none" dirty="0" err="1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cap="none" dirty="0">
                <a:solidFill>
                  <a:srgbClr val="010217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310" y="2001029"/>
            <a:ext cx="11082528" cy="53340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8" descr="question_md_clr"/>
          <p:cNvPicPr>
            <a:picLocks noChangeAspect="1" noChangeArrowheads="1" noCrop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167310" y="719694"/>
            <a:ext cx="629852" cy="115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839" y="3553237"/>
            <a:ext cx="6610668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">
              <a:lnSpc>
                <a:spcPct val="130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1.di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2.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3.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4.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5.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266" y="2799271"/>
            <a:ext cx="8377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8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:  “</a:t>
            </a:r>
            <a:r>
              <a:rPr lang="en-US" sz="28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752620" y="3778732"/>
            <a:ext cx="5211877" cy="2819400"/>
            <a:chOff x="5499100" y="3886200"/>
            <a:chExt cx="5211877" cy="281940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7329383" y="3886200"/>
              <a:ext cx="0" cy="381000"/>
            </a:xfrm>
            <a:prstGeom prst="straightConnector1">
              <a:avLst/>
            </a:prstGeom>
            <a:ln w="28575">
              <a:solidFill>
                <a:schemeClr val="accent5">
                  <a:lumMod val="10000"/>
                  <a:alpha val="6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Diamond 9"/>
            <p:cNvSpPr/>
            <p:nvPr/>
          </p:nvSpPr>
          <p:spPr>
            <a:xfrm>
              <a:off x="5715116" y="4267200"/>
              <a:ext cx="3261479" cy="838200"/>
            </a:xfrm>
            <a:prstGeom prst="diamon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46892" y="5867400"/>
              <a:ext cx="2964981" cy="609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Straight Arrow Connector 12"/>
            <p:cNvCxnSpPr>
              <a:endCxn id="11" idx="0"/>
            </p:cNvCxnSpPr>
            <p:nvPr/>
          </p:nvCxnSpPr>
          <p:spPr>
            <a:xfrm>
              <a:off x="7314409" y="5105400"/>
              <a:ext cx="14974" cy="762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10" idx="3"/>
            </p:cNvCxnSpPr>
            <p:nvPr/>
          </p:nvCxnSpPr>
          <p:spPr>
            <a:xfrm>
              <a:off x="8976595" y="4686300"/>
              <a:ext cx="922439" cy="1152555"/>
            </a:xfrm>
            <a:prstGeom prst="bentConnector2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1" idx="2"/>
            </p:cNvCxnSpPr>
            <p:nvPr/>
          </p:nvCxnSpPr>
          <p:spPr>
            <a:xfrm>
              <a:off x="7329383" y="6477000"/>
              <a:ext cx="0" cy="228600"/>
            </a:xfrm>
            <a:prstGeom prst="line">
              <a:avLst/>
            </a:prstGeom>
            <a:ln w="28575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499100" y="6705600"/>
              <a:ext cx="184675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5499100" y="4076700"/>
              <a:ext cx="0" cy="2628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499100" y="4076700"/>
              <a:ext cx="184675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9087090" y="5851555"/>
              <a:ext cx="1623887" cy="60004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141316" y="4267200"/>
              <a:ext cx="870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13237" y="5264455"/>
              <a:ext cx="12434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H="1">
              <a:off x="9855777" y="6438900"/>
              <a:ext cx="1" cy="26670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10" descr="Trẻ Em, Mầm Non, Đọc Sách, Học Tập, Cô Bé, Tải hình PNG 342 -  Free.Vector6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671" y="1365987"/>
            <a:ext cx="1949876" cy="260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0" y="27286"/>
            <a:ext cx="12192000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CẤU TRÚC ĐIỀU KHIỂN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1155" y="4304333"/>
            <a:ext cx="2353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4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4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85621" y="5810594"/>
            <a:ext cx="2634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72993" y="5806927"/>
            <a:ext cx="1317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112256" y="5672561"/>
            <a:ext cx="63350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5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92543" y="5613081"/>
            <a:ext cx="63350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5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48099" y="4136030"/>
            <a:ext cx="63350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5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314404" y="4114453"/>
            <a:ext cx="87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05691" y="5156987"/>
            <a:ext cx="124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340610" y="4144245"/>
            <a:ext cx="87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…...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47405" y="5126046"/>
            <a:ext cx="124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314207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  <p:bldP spid="28" grpId="1"/>
      <p:bldP spid="30" grpId="1"/>
      <p:bldP spid="32" grpId="1"/>
      <p:bldP spid="33" grpId="0"/>
      <p:bldP spid="36" grpId="0"/>
      <p:bldP spid="37" grpId="1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545" y="2482101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82530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515" y="672748"/>
            <a:ext cx="10934970" cy="234707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2/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/70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trò chơi ở phần khởi động, việc tính điểm cho mỗi cặp chơi là một hoạt động lặp. Hãy chỉ rõ công việc được lặp lại và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841096" y="3314216"/>
            <a:ext cx="1832261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7" idx="2"/>
          </p:cNvCxnSpPr>
          <p:nvPr/>
        </p:nvCxnSpPr>
        <p:spPr>
          <a:xfrm flipH="1">
            <a:off x="9673357" y="4721917"/>
            <a:ext cx="1" cy="6404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iamond 6"/>
          <p:cNvSpPr/>
          <p:nvPr/>
        </p:nvSpPr>
        <p:spPr>
          <a:xfrm>
            <a:off x="8416057" y="3529919"/>
            <a:ext cx="2514600" cy="1191999"/>
          </a:xfrm>
          <a:prstGeom prst="diamo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8416058" y="5338535"/>
            <a:ext cx="2671042" cy="8136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320318" y="4125918"/>
            <a:ext cx="0" cy="1524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841096" y="5763311"/>
            <a:ext cx="5749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841095" y="3314216"/>
            <a:ext cx="0" cy="24480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83454" y="3554432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84934" y="4721918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673356" y="3072719"/>
            <a:ext cx="0" cy="4829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" y="3314216"/>
            <a:ext cx="3252795" cy="299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>
            <a:stCxn id="7" idx="3"/>
          </p:cNvCxnSpPr>
          <p:nvPr/>
        </p:nvCxnSpPr>
        <p:spPr>
          <a:xfrm flipV="1">
            <a:off x="10930658" y="4125918"/>
            <a:ext cx="410443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17845" y="3098786"/>
            <a:ext cx="4148288" cy="373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endParaRPr lang="en-US" sz="2600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0" y="27286"/>
            <a:ext cx="12192000" cy="49244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CẤU TRÚC ĐIỀU KHIỂN</a:t>
            </a:r>
          </a:p>
        </p:txBody>
      </p:sp>
    </p:spTree>
    <p:extLst>
      <p:ext uri="{BB962C8B-B14F-4D97-AF65-F5344CB8AC3E}">
        <p14:creationId xmlns:p14="http://schemas.microsoft.com/office/powerpoint/2010/main" val="7264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/>
      <p:bldP spid="13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17" y="750632"/>
            <a:ext cx="10640045" cy="2349500"/>
          </a:xfrm>
        </p:spPr>
        <p:txBody>
          <a:bodyPr>
            <a:noAutofit/>
          </a:bodyPr>
          <a:lstStyle/>
          <a:p>
            <a:pPr marL="82296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3/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/70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giáo điểm danh bằng cách gọi tên từng bạn trong danh sách lớp. Nếu bạn nào trả lời có thì cô giáo gọi tên bạn tiếp theo, còn không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đánh dấu vắng mặt và gọi tên bạn tiếp theo.</a:t>
            </a:r>
          </a:p>
          <a:p>
            <a:pPr marL="82296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 điểm danh của cô giáo có thể mô tả bằng những cấu trúc nào? Em hãy vẽ sơ đỗ khối mô tả các cấu trúc đó.</a:t>
            </a:r>
          </a:p>
          <a:p>
            <a:pPr marL="82296" indent="0" algn="just">
              <a:lnSpc>
                <a:spcPct val="130000"/>
              </a:lnSpc>
              <a:spcBef>
                <a:spcPts val="0"/>
              </a:spcBef>
              <a:buNone/>
            </a:pP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2584450"/>
            <a:ext cx="4294762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55304" y="3690873"/>
            <a:ext cx="5837909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 điểm danh của cô giáo có thể mô tả bằng cấu trúc tuần tự, rẽ nhánh và lặp.</a:t>
            </a:r>
            <a:endParaRPr lang="en-US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740" y="4415352"/>
            <a:ext cx="2918237" cy="199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3"/>
          <p:cNvSpPr txBox="1">
            <a:spLocks noChangeArrowheads="1"/>
          </p:cNvSpPr>
          <p:nvPr/>
        </p:nvSpPr>
        <p:spPr bwMode="auto">
          <a:xfrm>
            <a:off x="0" y="27286"/>
            <a:ext cx="12192000" cy="49244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CẤU TRÚC ĐIỀU KHIỂN</a:t>
            </a:r>
          </a:p>
        </p:txBody>
      </p:sp>
    </p:spTree>
    <p:extLst>
      <p:ext uri="{BB962C8B-B14F-4D97-AF65-F5344CB8AC3E}">
        <p14:creationId xmlns:p14="http://schemas.microsoft.com/office/powerpoint/2010/main" val="87796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292" y="1551999"/>
            <a:ext cx="11166762" cy="1034183"/>
          </a:xfrm>
        </p:spPr>
        <p:txBody>
          <a:bodyPr numCol="1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b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0136" y="2675082"/>
            <a:ext cx="10875818" cy="280076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+mj-lt"/>
              </a:rPr>
              <a:t>-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16.10, 16.11, 16.12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17</a:t>
            </a:r>
          </a:p>
          <a:p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64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94491" y="300547"/>
            <a:ext cx="30960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804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LUẬT CHƠI</a:t>
            </a:r>
            <a:endParaRPr lang="en-US" sz="4000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281" y="1042956"/>
            <a:ext cx="9172810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ý.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30s</a:t>
            </a:r>
          </a:p>
        </p:txBody>
      </p:sp>
      <p:pic>
        <p:nvPicPr>
          <p:cNvPr id="16" name="Picture 2" descr="golden_star_by_fametsuri-d9g1vr2 - Flamingo Đại Lả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127" y="654490"/>
            <a:ext cx="2681873" cy="26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9826091" y="3148430"/>
            <a:ext cx="2010397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NGÔI SAO MAY MẮN</a:t>
            </a:r>
            <a:endParaRPr lang="en-US" sz="28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1" name="Pentagon 10">
            <a:hlinkClick r:id="rId6" action="ppaction://hlinksldjump"/>
          </p:cNvPr>
          <p:cNvSpPr/>
          <p:nvPr/>
        </p:nvSpPr>
        <p:spPr>
          <a:xfrm flipH="1">
            <a:off x="10234137" y="5994246"/>
            <a:ext cx="1602351" cy="508708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694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133426gsfxbpjp44">
            <a:extLst>
              <a:ext uri="{FF2B5EF4-FFF2-40B4-BE49-F238E27FC236}">
                <a16:creationId xmlns:a16="http://schemas.microsoft.com/office/drawing/2014/main" id="{610E6CF2-ACAB-4585-B1E5-047EE679B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133426gsfxbpjp44">
            <a:extLst>
              <a:ext uri="{FF2B5EF4-FFF2-40B4-BE49-F238E27FC236}">
                <a16:creationId xmlns:a16="http://schemas.microsoft.com/office/drawing/2014/main" id="{9EFF5396-AA59-418E-B34F-30CDCA729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2" descr="1707962tj3hg7yh59">
            <a:extLst>
              <a:ext uri="{FF2B5EF4-FFF2-40B4-BE49-F238E27FC236}">
                <a16:creationId xmlns:a16="http://schemas.microsoft.com/office/drawing/2014/main" id="{AE9A3396-C74C-4B98-9A5E-4DB224C370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1181071cimzwdep76">
            <a:extLst>
              <a:ext uri="{FF2B5EF4-FFF2-40B4-BE49-F238E27FC236}">
                <a16:creationId xmlns:a16="http://schemas.microsoft.com/office/drawing/2014/main" id="{4219D9DF-CA71-4C88-8AA1-8EDC8801F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1181071cimzwdep76">
            <a:extLst>
              <a:ext uri="{FF2B5EF4-FFF2-40B4-BE49-F238E27FC236}">
                <a16:creationId xmlns:a16="http://schemas.microsoft.com/office/drawing/2014/main" id="{66A86C2A-936D-4F20-A2BA-080902E3C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 descr="1228827kvwbhhiily">
            <a:extLst>
              <a:ext uri="{FF2B5EF4-FFF2-40B4-BE49-F238E27FC236}">
                <a16:creationId xmlns:a16="http://schemas.microsoft.com/office/drawing/2014/main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3C8756FD-2D2A-423D-AD8F-39CE3C5C674F}"/>
              </a:ext>
            </a:extLst>
          </p:cNvPr>
          <p:cNvSpPr/>
          <p:nvPr/>
        </p:nvSpPr>
        <p:spPr>
          <a:xfrm>
            <a:off x="2447029" y="1916832"/>
            <a:ext cx="8501122" cy="243143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altLang="vi-VN" sz="3200" b="1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thúc</a:t>
            </a:r>
            <a:endParaRPr lang="en-US" altLang="vi-VN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THẦY CÔ SỨC KHỎE</a:t>
            </a:r>
          </a:p>
          <a:p>
            <a:pPr algn="ctr"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EM HỌC TÔT.</a:t>
            </a:r>
            <a:endParaRPr lang="en-US" altLang="vi-VN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CCEC4684-5998-4D84-AC07-19A94A8E7655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36A5CAA-2539-40D8-9293-FDC2749E6E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38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hlinkClick r:id="rId3" action="ppaction://hlinksldjump"/>
          </p:cNvPr>
          <p:cNvSpPr/>
          <p:nvPr/>
        </p:nvSpPr>
        <p:spPr>
          <a:xfrm flipH="1">
            <a:off x="10075473" y="6104305"/>
            <a:ext cx="1873580" cy="652803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26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81" y="1"/>
            <a:ext cx="11380761" cy="4805747"/>
            <a:chOff x="648987" y="0"/>
            <a:chExt cx="11384273" cy="4807231"/>
          </a:xfrm>
        </p:grpSpPr>
        <p:pic>
          <p:nvPicPr>
            <p:cNvPr id="10" name="Picture 8" descr="Clipart Resolution 2551*1795 - Khung Anh Ngo Nghinh - 900x633 PNG Download  - PNGki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87" y="0"/>
              <a:ext cx="11384273" cy="4807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736523" y="799478"/>
              <a:ext cx="7425818" cy="2124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804"/>
              <a:endPara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18804"/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 defTabSz="1218804"/>
              <a:endPara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4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5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06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07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08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09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0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1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2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3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4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5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6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17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18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19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20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21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22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23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24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25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26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2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2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2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3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3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3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4531038" y="5166795"/>
            <a:ext cx="2538996" cy="114380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5" name="Rectangle 4"/>
          <p:cNvSpPr/>
          <p:nvPr/>
        </p:nvSpPr>
        <p:spPr>
          <a:xfrm>
            <a:off x="4205872" y="5055168"/>
            <a:ext cx="3189328" cy="1384018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293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1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3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6" grpId="2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hlinkClick r:id="rId3" action="ppaction://hlinksldjump"/>
          </p:cNvPr>
          <p:cNvSpPr/>
          <p:nvPr/>
        </p:nvSpPr>
        <p:spPr>
          <a:xfrm flipH="1">
            <a:off x="10075473" y="6104305"/>
            <a:ext cx="1873580" cy="65280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26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8292" y="9674"/>
            <a:ext cx="11380761" cy="4805747"/>
            <a:chOff x="648987" y="0"/>
            <a:chExt cx="11384273" cy="4807231"/>
          </a:xfrm>
        </p:grpSpPr>
        <p:pic>
          <p:nvPicPr>
            <p:cNvPr id="10" name="Picture 8" descr="Clipart Resolution 2551*1795 - Khung Anh Ngo Nghinh - 900x633 PNG Download  - PNGki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87" y="0"/>
              <a:ext cx="11384273" cy="4807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670069" y="1158277"/>
              <a:ext cx="7991878" cy="193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804"/>
              <a:endPara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18804"/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chẵn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3.</a:t>
              </a:r>
            </a:p>
            <a:p>
              <a:pPr algn="ctr" defTabSz="1218804"/>
              <a:endPara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4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732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5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06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07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08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09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0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1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2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3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4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5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6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17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18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19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20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21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22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23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24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25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26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2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2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2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3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3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3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7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5" name="Rectangle 4"/>
          <p:cNvSpPr/>
          <p:nvPr/>
        </p:nvSpPr>
        <p:spPr>
          <a:xfrm>
            <a:off x="4560304" y="4981866"/>
            <a:ext cx="3055893" cy="1470537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28295284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1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3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6" grpId="2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hlinkClick r:id="rId3" action="ppaction://hlinksldjump"/>
          </p:cNvPr>
          <p:cNvSpPr/>
          <p:nvPr/>
        </p:nvSpPr>
        <p:spPr>
          <a:xfrm flipH="1">
            <a:off x="10075473" y="6104305"/>
            <a:ext cx="1873580" cy="65280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26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8292" y="9674"/>
            <a:ext cx="11380761" cy="4805747"/>
            <a:chOff x="648987" y="0"/>
            <a:chExt cx="11384273" cy="4807231"/>
          </a:xfrm>
        </p:grpSpPr>
        <p:pic>
          <p:nvPicPr>
            <p:cNvPr id="10" name="Picture 8" descr="Clipart Resolution 2551*1795 - Khung Anh Ngo Nghinh - 900x633 PNG Download  - PNGki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87" y="0"/>
              <a:ext cx="11384273" cy="4807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716874" y="994596"/>
              <a:ext cx="9248496" cy="32303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804">
                <a:lnSpc>
                  <a:spcPct val="130000"/>
                </a:lnSpc>
              </a:pPr>
              <a:r>
                <a:rPr lang="vi-VN" sz="3200" b="1" dirty="0">
                  <a:solidFill>
                    <a:srgbClr val="0000FF"/>
                  </a:solidFill>
                  <a:cs typeface="Times New Roman" pitchFamily="18" charset="0"/>
                </a:rPr>
                <a:t>Câu 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vi-VN" sz="3200" b="1" dirty="0">
                  <a:solidFill>
                    <a:srgbClr val="0000FF"/>
                  </a:solidFill>
                  <a:cs typeface="Times New Roman" pitchFamily="18" charset="0"/>
                </a:rPr>
                <a:t>: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thuật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a, b.</a:t>
              </a:r>
            </a:p>
            <a:p>
              <a:pPr defTabSz="1218804">
                <a:lnSpc>
                  <a:spcPct val="130000"/>
                </a:lnSpc>
              </a:pP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      -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: Hai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a, b</a:t>
              </a:r>
            </a:p>
            <a:p>
              <a:pPr defTabSz="1218804">
                <a:lnSpc>
                  <a:spcPct val="130000"/>
                </a:lnSpc>
              </a:pP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      -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: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defTabSz="1218804">
                <a:lnSpc>
                  <a:spcPct val="130000"/>
                </a:lnSpc>
              </a:pP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  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algn="ctr" defTabSz="1218804">
                <a:lnSpc>
                  <a:spcPct val="130000"/>
                </a:lnSpc>
              </a:pP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4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732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5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06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07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08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09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0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1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2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3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4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5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6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17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18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19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20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21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22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23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24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25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26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2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2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2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3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3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3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7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5" name="Rectangle 4"/>
          <p:cNvSpPr/>
          <p:nvPr/>
        </p:nvSpPr>
        <p:spPr>
          <a:xfrm>
            <a:off x="4560304" y="4981866"/>
            <a:ext cx="3055893" cy="1470537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486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1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3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6" grpId="2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hlinkClick r:id="rId3" action="ppaction://hlinksldjump"/>
          </p:cNvPr>
          <p:cNvSpPr/>
          <p:nvPr/>
        </p:nvSpPr>
        <p:spPr>
          <a:xfrm flipH="1">
            <a:off x="10075473" y="6104305"/>
            <a:ext cx="1873580" cy="65280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26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81" y="1"/>
            <a:ext cx="11380761" cy="4805747"/>
            <a:chOff x="648987" y="0"/>
            <a:chExt cx="11384273" cy="4807231"/>
          </a:xfrm>
        </p:grpSpPr>
        <p:pic>
          <p:nvPicPr>
            <p:cNvPr id="10" name="Picture 8" descr="Clipart Resolution 2551*1795 - Khung Anh Ngo Nghinh - 900x633 PNG Download  - PNGki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87" y="0"/>
              <a:ext cx="11384273" cy="4807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464266" y="927198"/>
              <a:ext cx="8091628" cy="193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804"/>
              <a:endPara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18804"/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 defTabSz="1218804"/>
              <a:endPara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4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732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5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06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07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08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09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0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1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2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3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4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5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6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17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18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19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20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21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22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23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24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25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26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2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2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2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3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3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3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7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5" name="Rectangle 4"/>
          <p:cNvSpPr/>
          <p:nvPr/>
        </p:nvSpPr>
        <p:spPr>
          <a:xfrm>
            <a:off x="4560304" y="4981866"/>
            <a:ext cx="3055893" cy="1470537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40173626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1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3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6" grpId="2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hlinkClick r:id="rId3" action="ppaction://hlinksldjump"/>
          </p:cNvPr>
          <p:cNvSpPr/>
          <p:nvPr/>
        </p:nvSpPr>
        <p:spPr>
          <a:xfrm flipH="1">
            <a:off x="10075473" y="6104305"/>
            <a:ext cx="1873580" cy="65280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26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8292" y="0"/>
            <a:ext cx="11380761" cy="4805747"/>
            <a:chOff x="648987" y="-9677"/>
            <a:chExt cx="11384273" cy="4807231"/>
          </a:xfrm>
        </p:grpSpPr>
        <p:pic>
          <p:nvPicPr>
            <p:cNvPr id="10" name="Picture 8" descr="Clipart Resolution 2551*1795 - Khung Anh Ngo Nghinh - 900x633 PNG Download  - PNGki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87" y="-9677"/>
              <a:ext cx="11384273" cy="4807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713264" y="545217"/>
              <a:ext cx="8304929" cy="33379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804">
                <a:lnSpc>
                  <a:spcPct val="130000"/>
                </a:lnSpc>
              </a:pPr>
              <a:endParaRPr lang="en-US" sz="1799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3200" b="1" dirty="0">
                  <a:solidFill>
                    <a:srgbClr val="0000FF"/>
                  </a:solidFill>
                  <a:cs typeface="Times New Roman" pitchFamily="18" charset="0"/>
                </a:rPr>
                <a:t>Câu 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vi-VN" sz="3200" b="1" dirty="0">
                  <a:solidFill>
                    <a:srgbClr val="0000FF"/>
                  </a:solidFill>
                  <a:cs typeface="Times New Roman" pitchFamily="18" charset="0"/>
                </a:rPr>
                <a:t>: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thuật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a, b.</a:t>
              </a:r>
            </a:p>
            <a:p>
              <a:pPr>
                <a:lnSpc>
                  <a:spcPct val="130000"/>
                </a:lnSpc>
              </a:pP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-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: Hai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a, b</a:t>
              </a:r>
            </a:p>
            <a:p>
              <a:pPr>
                <a:lnSpc>
                  <a:spcPct val="130000"/>
                </a:lnSpc>
              </a:pP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-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: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algn="ctr" defTabSz="1218804">
                <a:lnSpc>
                  <a:spcPct val="130000"/>
                </a:lnSpc>
              </a:pPr>
              <a:endParaRPr lang="en-US" sz="1799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4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732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5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06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07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08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09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0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1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2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3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4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5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6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17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18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19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20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21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22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23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24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25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26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2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2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2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3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3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3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7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5" name="Rectangle 4"/>
          <p:cNvSpPr/>
          <p:nvPr/>
        </p:nvSpPr>
        <p:spPr>
          <a:xfrm>
            <a:off x="4560304" y="4981866"/>
            <a:ext cx="3055893" cy="1470537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37337763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1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3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6" grpId="2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hlinkClick r:id="rId3" action="ppaction://hlinksldjump"/>
          </p:cNvPr>
          <p:cNvSpPr/>
          <p:nvPr/>
        </p:nvSpPr>
        <p:spPr>
          <a:xfrm flipH="1">
            <a:off x="10075473" y="6104305"/>
            <a:ext cx="1873580" cy="65280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26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7869" y="0"/>
            <a:ext cx="11380761" cy="4805747"/>
            <a:chOff x="478511" y="-9677"/>
            <a:chExt cx="11384273" cy="4807231"/>
          </a:xfrm>
        </p:grpSpPr>
        <p:pic>
          <p:nvPicPr>
            <p:cNvPr id="10" name="Picture 8" descr="Clipart Resolution 2551*1795 - Khung Anh Ngo Nghinh - 900x633 PNG Download  - PNGki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11" y="-9677"/>
              <a:ext cx="11384273" cy="4807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069509" y="975340"/>
              <a:ext cx="7236195" cy="132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804"/>
              <a:endPara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18804"/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6: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Voi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thịt</a:t>
              </a:r>
              <a:r>
                <a:rPr lang="en-US" alt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4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3732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5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06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07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08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09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0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1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2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3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4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5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6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17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18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19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20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21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22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23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24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25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26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2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2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2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3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3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71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3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4560304" y="4981867"/>
            <a:ext cx="3055893" cy="147053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798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5" name="Rectangle 4"/>
          <p:cNvSpPr/>
          <p:nvPr/>
        </p:nvSpPr>
        <p:spPr>
          <a:xfrm>
            <a:off x="4560304" y="4981866"/>
            <a:ext cx="3055893" cy="1470537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24897801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1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3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6" grpId="2" animBg="1"/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ADVANCE_TIME" val="25.764"/>
  <p:tag name="TIMING" val="|20.101"/>
  <p:tag name="ISPRING_SLIDE_ID_2" val="{31053018-77DC-41BC-8D0E-B4D9DCED42D2}"/>
  <p:tag name="GENSWF_SLIDE_TITLE" val="Bài học"/>
  <p:tag name="ISPRING_PRESENTER_ID" val="{57F58790-3B6F-4C12-852B-7395D8EA4FF9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Slice">
  <a:themeElements>
    <a:clrScheme name="Custom 3">
      <a:dk1>
        <a:srgbClr val="D5FFEF"/>
      </a:dk1>
      <a:lt1>
        <a:srgbClr val="D5FFEF"/>
      </a:lt1>
      <a:dk2>
        <a:srgbClr val="D5FFEF"/>
      </a:dk2>
      <a:lt2>
        <a:srgbClr val="FFFFFF"/>
      </a:lt2>
      <a:accent1>
        <a:srgbClr val="39A6DD"/>
      </a:accent1>
      <a:accent2>
        <a:srgbClr val="07FB18"/>
      </a:accent2>
      <a:accent3>
        <a:srgbClr val="AAAAAA"/>
      </a:accent3>
      <a:accent4>
        <a:srgbClr val="DAAE00"/>
      </a:accent4>
      <a:accent5>
        <a:srgbClr val="AED0EB"/>
      </a:accent5>
      <a:accent6>
        <a:srgbClr val="06E315"/>
      </a:accent6>
      <a:hlink>
        <a:srgbClr val="FF3399"/>
      </a:hlink>
      <a:folHlink>
        <a:srgbClr val="753BCB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3.xml><?xml version="1.0" encoding="utf-8"?>
<a:theme xmlns:a="http://schemas.openxmlformats.org/drawingml/2006/main" name="Office 主题">
  <a:themeElements>
    <a:clrScheme name="自定义 39">
      <a:dk1>
        <a:sysClr val="windowText" lastClr="000000"/>
      </a:dk1>
      <a:lt1>
        <a:sysClr val="window" lastClr="FFFFFF"/>
      </a:lt1>
      <a:dk2>
        <a:srgbClr val="123E61"/>
      </a:dk2>
      <a:lt2>
        <a:srgbClr val="D4D4D6"/>
      </a:lt2>
      <a:accent1>
        <a:srgbClr val="123E61"/>
      </a:accent1>
      <a:accent2>
        <a:srgbClr val="123E61"/>
      </a:accent2>
      <a:accent3>
        <a:srgbClr val="123E61"/>
      </a:accent3>
      <a:accent4>
        <a:srgbClr val="123E61"/>
      </a:accent4>
      <a:accent5>
        <a:srgbClr val="123E61"/>
      </a:accent5>
      <a:accent6>
        <a:srgbClr val="000000"/>
      </a:accent6>
      <a:hlink>
        <a:srgbClr val="168BBA"/>
      </a:hlink>
      <a:folHlink>
        <a:srgbClr val="680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Slice">
  <a:themeElements>
    <a:clrScheme name="Custom 3">
      <a:dk1>
        <a:srgbClr val="D5FFEF"/>
      </a:dk1>
      <a:lt1>
        <a:srgbClr val="D5FFEF"/>
      </a:lt1>
      <a:dk2>
        <a:srgbClr val="D5FFEF"/>
      </a:dk2>
      <a:lt2>
        <a:srgbClr val="FFFFFF"/>
      </a:lt2>
      <a:accent1>
        <a:srgbClr val="39A6DD"/>
      </a:accent1>
      <a:accent2>
        <a:srgbClr val="07FB18"/>
      </a:accent2>
      <a:accent3>
        <a:srgbClr val="AAAAAA"/>
      </a:accent3>
      <a:accent4>
        <a:srgbClr val="DAAE00"/>
      </a:accent4>
      <a:accent5>
        <a:srgbClr val="AED0EB"/>
      </a:accent5>
      <a:accent6>
        <a:srgbClr val="06E315"/>
      </a:accent6>
      <a:hlink>
        <a:srgbClr val="FF3399"/>
      </a:hlink>
      <a:folHlink>
        <a:srgbClr val="753BCB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3769</TotalTime>
  <Words>2199</Words>
  <Application>Microsoft Office PowerPoint</Application>
  <PresentationFormat>Widescreen</PresentationFormat>
  <Paragraphs>442</Paragraphs>
  <Slides>30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Arial</vt:lpstr>
      <vt:lpstr>Wingdings 3</vt:lpstr>
      <vt:lpstr>Century Gothic</vt:lpstr>
      <vt:lpstr>Times New Roman</vt:lpstr>
      <vt:lpstr>Calibri</vt:lpstr>
      <vt:lpstr>Tahoma</vt:lpstr>
      <vt:lpstr>方正兰亭黑简体</vt:lpstr>
      <vt:lpstr>微软雅黑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Slice</vt:lpstr>
      <vt:lpstr>Office 主题</vt:lpstr>
      <vt:lpstr>1_Office Theme</vt:lpstr>
      <vt:lpstr>1_Slice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hỏi: bạn Khoa đang lập trình bằng scratch, Khoa muốn chú mèo di chuyển 10 bước một liên tục cho đến khi chạm biên thì dừng lại.</vt:lpstr>
      <vt:lpstr>VẬN DỤNG</vt:lpstr>
      <vt:lpstr>PowerPoint Presentation</vt:lpstr>
      <vt:lpstr>PowerPoint Presentation</vt:lpstr>
      <vt:lpstr>Hướng dẫn về nhà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Thu Phương Nguyễn</cp:lastModifiedBy>
  <cp:revision>343</cp:revision>
  <dcterms:created xsi:type="dcterms:W3CDTF">2021-06-22T15:39:08Z</dcterms:created>
  <dcterms:modified xsi:type="dcterms:W3CDTF">2023-03-29T03:03:53Z</dcterms:modified>
</cp:coreProperties>
</file>