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69" r:id="rId2"/>
    <p:sldId id="258" r:id="rId3"/>
    <p:sldId id="273" r:id="rId4"/>
    <p:sldId id="256" r:id="rId5"/>
    <p:sldId id="275" r:id="rId6"/>
    <p:sldId id="276" r:id="rId7"/>
    <p:sldId id="277" r:id="rId8"/>
    <p:sldId id="278" r:id="rId9"/>
    <p:sldId id="280" r:id="rId10"/>
    <p:sldId id="281" r:id="rId11"/>
    <p:sldId id="283" r:id="rId12"/>
    <p:sldId id="279" r:id="rId13"/>
    <p:sldId id="282" r:id="rId14"/>
    <p:sldId id="285" r:id="rId15"/>
    <p:sldId id="284"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67" r:id="rId29"/>
    <p:sldId id="270" r:id="rId30"/>
  </p:sldIdLst>
  <p:sldSz cx="18288000" cy="10287000"/>
  <p:notesSz cx="6858000" cy="9144000"/>
  <p:embeddedFontLs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E837-A241-47B7-9ACE-38A2F9261CA0}" type="datetimeFigureOut">
              <a:rPr lang="en-US" smtClean="0"/>
              <a:t>12/23/2022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D9A19-2D5C-4F52-BCFB-5F5C8DBE75AF}" type="slidenum">
              <a:rPr lang="en-US" smtClean="0"/>
              <a:t>‹#›</a:t>
            </a:fld>
            <a:endParaRPr lang="en-US"/>
          </a:p>
        </p:txBody>
      </p:sp>
    </p:spTree>
    <p:extLst>
      <p:ext uri="{BB962C8B-B14F-4D97-AF65-F5344CB8AC3E}">
        <p14:creationId xmlns:p14="http://schemas.microsoft.com/office/powerpoint/2010/main" val="210064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hiện</a:t>
            </a:r>
            <a:r>
              <a:rPr lang="en-US" dirty="0"/>
              <a:t> </a:t>
            </a:r>
            <a:r>
              <a:rPr lang="en-US" dirty="0" err="1"/>
              <a:t>lên</a:t>
            </a:r>
            <a:r>
              <a:rPr lang="en-US" dirty="0"/>
              <a:t> video.</a:t>
            </a:r>
          </a:p>
          <a:p>
            <a:pPr marL="171450" indent="-171450">
              <a:buFontTx/>
              <a:buChar cha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sẽ</a:t>
            </a:r>
            <a:r>
              <a:rPr lang="en-US" dirty="0"/>
              <a:t> </a:t>
            </a:r>
            <a:r>
              <a:rPr lang="en-US" dirty="0" err="1"/>
              <a:t>không</a:t>
            </a:r>
            <a:r>
              <a:rPr lang="en-US" dirty="0"/>
              <a:t> </a:t>
            </a:r>
            <a:r>
              <a:rPr lang="en-US" dirty="0" err="1"/>
              <a:t>hiện</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3176384E-8BE3-45E5-BB12-B7714E331EB5}" type="slidenum">
              <a:rPr lang="en-US" smtClean="0"/>
              <a:t>23</a:t>
            </a:fld>
            <a:endParaRPr lang="en-US"/>
          </a:p>
        </p:txBody>
      </p:sp>
    </p:spTree>
    <p:extLst>
      <p:ext uri="{BB962C8B-B14F-4D97-AF65-F5344CB8AC3E}">
        <p14:creationId xmlns:p14="http://schemas.microsoft.com/office/powerpoint/2010/main" val="158177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hiện</a:t>
            </a:r>
            <a:r>
              <a:rPr lang="en-US" dirty="0"/>
              <a:t> </a:t>
            </a:r>
            <a:r>
              <a:rPr lang="en-US" dirty="0" err="1"/>
              <a:t>lên</a:t>
            </a:r>
            <a:r>
              <a:rPr lang="en-US" dirty="0"/>
              <a:t> video.</a:t>
            </a:r>
          </a:p>
          <a:p>
            <a:pPr marL="171450" indent="-171450">
              <a:buFontTx/>
              <a:buChar cha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sẽ</a:t>
            </a:r>
            <a:r>
              <a:rPr lang="en-US" dirty="0"/>
              <a:t> </a:t>
            </a:r>
            <a:r>
              <a:rPr lang="en-US" dirty="0" err="1"/>
              <a:t>không</a:t>
            </a:r>
            <a:r>
              <a:rPr lang="en-US" dirty="0"/>
              <a:t> </a:t>
            </a:r>
            <a:r>
              <a:rPr lang="en-US" dirty="0" err="1"/>
              <a:t>hiện</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3176384E-8BE3-45E5-BB12-B7714E331EB5}" type="slidenum">
              <a:rPr lang="en-US" smtClean="0"/>
              <a:t>27</a:t>
            </a:fld>
            <a:endParaRPr lang="en-US"/>
          </a:p>
        </p:txBody>
      </p:sp>
    </p:spTree>
    <p:extLst>
      <p:ext uri="{BB962C8B-B14F-4D97-AF65-F5344CB8AC3E}">
        <p14:creationId xmlns:p14="http://schemas.microsoft.com/office/powerpoint/2010/main" val="7467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8.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10.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0.sv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0.svg"/><Relationship Id="rId5" Type="http://schemas.openxmlformats.org/officeDocument/2006/relationships/image" Target="../media/image15.jpe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sv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jp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9.emf"/></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93.png"/><Relationship Id="rId18" Type="http://schemas.openxmlformats.org/officeDocument/2006/relationships/image" Target="../media/image97.emf"/><Relationship Id="rId3" Type="http://schemas.microsoft.com/office/2007/relationships/media" Target="../media/media3.mp4"/><Relationship Id="rId7" Type="http://schemas.openxmlformats.org/officeDocument/2006/relationships/slideLayout" Target="../slideLayouts/slideLayout7.xml"/><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audio" Target="../media/media2.mp3"/><Relationship Id="rId16" Type="http://schemas.openxmlformats.org/officeDocument/2006/relationships/image" Target="../media/image87.png"/><Relationship Id="rId20" Type="http://schemas.openxmlformats.org/officeDocument/2006/relationships/image" Target="../media/image99.sv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1.svg"/><Relationship Id="rId5" Type="http://schemas.microsoft.com/office/2007/relationships/media" Target="../media/media4.mp3"/><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8.png"/><Relationship Id="rId4" Type="http://schemas.openxmlformats.org/officeDocument/2006/relationships/video" Target="../media/media3.mp4"/><Relationship Id="rId9" Type="http://schemas.openxmlformats.org/officeDocument/2006/relationships/image" Target="../media/image83.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4.png"/><Relationship Id="rId18" Type="http://schemas.openxmlformats.org/officeDocument/2006/relationships/image" Target="../media/image98.png"/><Relationship Id="rId3" Type="http://schemas.openxmlformats.org/officeDocument/2006/relationships/video" Target="NULL" TargetMode="External"/><Relationship Id="rId7" Type="http://schemas.openxmlformats.org/officeDocument/2006/relationships/slideLayout" Target="../slideLayouts/slideLayout7.xml"/><Relationship Id="rId12" Type="http://schemas.openxmlformats.org/officeDocument/2006/relationships/image" Target="../media/image93.png"/><Relationship Id="rId17" Type="http://schemas.openxmlformats.org/officeDocument/2006/relationships/image" Target="../media/image101.png"/><Relationship Id="rId2" Type="http://schemas.openxmlformats.org/officeDocument/2006/relationships/audio" Target="../media/media2.mp3"/><Relationship Id="rId16" Type="http://schemas.openxmlformats.org/officeDocument/2006/relationships/image" Target="../media/image10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87.png"/><Relationship Id="rId10" Type="http://schemas.openxmlformats.org/officeDocument/2006/relationships/image" Target="../media/image91.svg"/><Relationship Id="rId19" Type="http://schemas.openxmlformats.org/officeDocument/2006/relationships/image" Target="../media/image99.svg"/><Relationship Id="rId4" Type="http://schemas.microsoft.com/office/2007/relationships/media" Target="../media/media5.mp4"/><Relationship Id="rId9" Type="http://schemas.openxmlformats.org/officeDocument/2006/relationships/image" Target="../media/image90.png"/><Relationship Id="rId1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4.png"/><Relationship Id="rId18" Type="http://schemas.openxmlformats.org/officeDocument/2006/relationships/image" Target="../media/image98.png"/><Relationship Id="rId3" Type="http://schemas.microsoft.com/office/2007/relationships/media" Target="../media/media6.mp4"/><Relationship Id="rId7" Type="http://schemas.openxmlformats.org/officeDocument/2006/relationships/slideLayout" Target="../slideLayouts/slideLayout7.xml"/><Relationship Id="rId12" Type="http://schemas.openxmlformats.org/officeDocument/2006/relationships/image" Target="../media/image93.png"/><Relationship Id="rId17" Type="http://schemas.openxmlformats.org/officeDocument/2006/relationships/image" Target="../media/image103.png"/><Relationship Id="rId2" Type="http://schemas.openxmlformats.org/officeDocument/2006/relationships/audio" Target="../media/media2.mp3"/><Relationship Id="rId16" Type="http://schemas.openxmlformats.org/officeDocument/2006/relationships/image" Target="../media/image102.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87.png"/><Relationship Id="rId10" Type="http://schemas.openxmlformats.org/officeDocument/2006/relationships/image" Target="../media/image91.svg"/><Relationship Id="rId19" Type="http://schemas.openxmlformats.org/officeDocument/2006/relationships/image" Target="../media/image99.svg"/><Relationship Id="rId4" Type="http://schemas.openxmlformats.org/officeDocument/2006/relationships/video" Target="../media/media6.mp4"/><Relationship Id="rId9" Type="http://schemas.openxmlformats.org/officeDocument/2006/relationships/image" Target="../media/image90.png"/><Relationship Id="rId14"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4.png"/><Relationship Id="rId18" Type="http://schemas.openxmlformats.org/officeDocument/2006/relationships/image" Target="../media/image98.png"/><Relationship Id="rId3" Type="http://schemas.microsoft.com/office/2007/relationships/media" Target="../media/media6.mp4"/><Relationship Id="rId7" Type="http://schemas.openxmlformats.org/officeDocument/2006/relationships/slideLayout" Target="../slideLayouts/slideLayout7.xml"/><Relationship Id="rId12" Type="http://schemas.openxmlformats.org/officeDocument/2006/relationships/image" Target="../media/image93.png"/><Relationship Id="rId17" Type="http://schemas.openxmlformats.org/officeDocument/2006/relationships/image" Target="../media/image103.png"/><Relationship Id="rId2" Type="http://schemas.openxmlformats.org/officeDocument/2006/relationships/audio" Target="../media/media2.mp3"/><Relationship Id="rId16" Type="http://schemas.openxmlformats.org/officeDocument/2006/relationships/image" Target="../media/image102.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87.png"/><Relationship Id="rId10" Type="http://schemas.openxmlformats.org/officeDocument/2006/relationships/image" Target="../media/image91.svg"/><Relationship Id="rId19" Type="http://schemas.openxmlformats.org/officeDocument/2006/relationships/image" Target="../media/image99.svg"/><Relationship Id="rId4" Type="http://schemas.openxmlformats.org/officeDocument/2006/relationships/video" Target="../media/media6.mp4"/><Relationship Id="rId9" Type="http://schemas.openxmlformats.org/officeDocument/2006/relationships/image" Target="../media/image90.png"/><Relationship Id="rId1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93.png"/><Relationship Id="rId18" Type="http://schemas.openxmlformats.org/officeDocument/2006/relationships/image" Target="../media/image97.emf"/><Relationship Id="rId3" Type="http://schemas.microsoft.com/office/2007/relationships/media" Target="../media/media3.mp4"/><Relationship Id="rId7" Type="http://schemas.openxmlformats.org/officeDocument/2006/relationships/slideLayout" Target="../slideLayouts/slideLayout7.xml"/><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audio" Target="../media/media2.mp3"/><Relationship Id="rId16" Type="http://schemas.openxmlformats.org/officeDocument/2006/relationships/image" Target="../media/image87.png"/><Relationship Id="rId20" Type="http://schemas.openxmlformats.org/officeDocument/2006/relationships/image" Target="../media/image99.sv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1.svg"/><Relationship Id="rId5" Type="http://schemas.microsoft.com/office/2007/relationships/media" Target="../media/media4.mp3"/><Relationship Id="rId15" Type="http://schemas.openxmlformats.org/officeDocument/2006/relationships/image" Target="../media/image104.png"/><Relationship Id="rId10" Type="http://schemas.openxmlformats.org/officeDocument/2006/relationships/image" Target="../media/image90.png"/><Relationship Id="rId19" Type="http://schemas.openxmlformats.org/officeDocument/2006/relationships/image" Target="../media/image98.png"/><Relationship Id="rId4" Type="http://schemas.openxmlformats.org/officeDocument/2006/relationships/video" Target="../media/media3.mp4"/><Relationship Id="rId9" Type="http://schemas.openxmlformats.org/officeDocument/2006/relationships/image" Target="../media/image83.png"/><Relationship Id="rId14"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0.svg"/><Relationship Id="rId3" Type="http://schemas.openxmlformats.org/officeDocument/2006/relationships/image" Target="../media/image50.svg"/><Relationship Id="rId7" Type="http://schemas.openxmlformats.org/officeDocument/2006/relationships/image" Target="../media/image52.svg"/><Relationship Id="rId12" Type="http://schemas.openxmlformats.org/officeDocument/2006/relationships/image" Target="../media/image10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108.svg"/><Relationship Id="rId5" Type="http://schemas.openxmlformats.org/officeDocument/2006/relationships/image" Target="../media/image106.svg"/><Relationship Id="rId10" Type="http://schemas.openxmlformats.org/officeDocument/2006/relationships/image" Target="../media/image107.png"/><Relationship Id="rId4" Type="http://schemas.openxmlformats.org/officeDocument/2006/relationships/image" Target="../media/image105.png"/><Relationship Id="rId9" Type="http://schemas.openxmlformats.org/officeDocument/2006/relationships/image" Target="../media/image17.svg"/></Relationships>
</file>

<file path=ppt/slides/_rels/slide2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1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3.svg"/><Relationship Id="rId3" Type="http://schemas.openxmlformats.org/officeDocument/2006/relationships/image" Target="../media/image17.sv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42932">
            <a:off x="15397840" y="46215"/>
            <a:ext cx="2460141" cy="528545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CHÀO MỪNG CÁC EM ĐẾN VỚI BÀI HỌC NGÀY HÔM NAY!</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23033">
            <a:off x="2007769" y="219396"/>
            <a:ext cx="1446393" cy="3107485"/>
          </a:xfrm>
          <a:prstGeom prst="rect">
            <a:avLst/>
          </a:prstGeom>
        </p:spPr>
      </p:pic>
      <p:pic>
        <p:nvPicPr>
          <p:cNvPr id="22"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6399" y="1019175"/>
            <a:ext cx="7315200" cy="1892808"/>
          </a:xfrm>
          <a:prstGeom prst="rect">
            <a:avLst/>
          </a:prstGeom>
        </p:spPr>
      </p:pic>
    </p:spTree>
  </p:cSld>
  <p:clrMapOvr>
    <a:masterClrMapping/>
  </p:clrMapOvr>
  <p:transition spd="slow">
    <p:plu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4647">
            <a:off x="550042" y="7885043"/>
            <a:ext cx="811885" cy="3122633"/>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9228">
            <a:off x="17180793" y="5093919"/>
            <a:ext cx="887417" cy="3413144"/>
          </a:xfrm>
          <a:prstGeom prst="rect">
            <a:avLst/>
          </a:prstGeom>
        </p:spPr>
      </p:pic>
      <p:sp>
        <p:nvSpPr>
          <p:cNvPr id="5" name="Rectangle 4"/>
          <p:cNvSpPr/>
          <p:nvPr/>
        </p:nvSpPr>
        <p:spPr>
          <a:xfrm>
            <a:off x="762000" y="1187608"/>
            <a:ext cx="16026410" cy="113107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thêm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endParaRPr lang="en-US" sz="4500" b="1" dirty="0">
              <a:solidFill>
                <a:srgbClr val="FF0000"/>
              </a:solidFill>
              <a:latin typeface="Arial" panose="020B0604020202020204" pitchFamily="34" charset="0"/>
              <a:cs typeface="Arial" panose="020B0604020202020204" pitchFamily="34" charset="0"/>
            </a:endParaRPr>
          </a:p>
        </p:txBody>
      </p:sp>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1955038" y="2552131"/>
            <a:ext cx="6680581" cy="7086600"/>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9372600" y="2552131"/>
            <a:ext cx="6705106" cy="7086600"/>
          </a:xfrm>
          <a:prstGeom prst="rect">
            <a:avLst/>
          </a:prstGeom>
        </p:spPr>
      </p:pic>
    </p:spTree>
    <p:extLst>
      <p:ext uri="{BB962C8B-B14F-4D97-AF65-F5344CB8AC3E}">
        <p14:creationId xmlns:p14="http://schemas.microsoft.com/office/powerpoint/2010/main" val="17626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fltVal val="0.5"/>
                                          </p:val>
                                        </p:tav>
                                        <p:tav tm="100000">
                                          <p:val>
                                            <p:strVal val="#ppt_x"/>
                                          </p:val>
                                        </p:tav>
                                      </p:tavLst>
                                    </p:anim>
                                    <p:anim calcmode="lin" valueType="num">
                                      <p:cBhvr>
                                        <p:cTn id="20"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4647">
            <a:off x="550042" y="7885043"/>
            <a:ext cx="811885" cy="3122633"/>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9228">
            <a:off x="17180793" y="5093919"/>
            <a:ext cx="887417" cy="3413144"/>
          </a:xfrm>
          <a:prstGeom prst="rect">
            <a:avLst/>
          </a:prstGeom>
        </p:spPr>
      </p:pic>
      <p:sp>
        <p:nvSpPr>
          <p:cNvPr id="5" name="Rectangle 4"/>
          <p:cNvSpPr/>
          <p:nvPr/>
        </p:nvSpPr>
        <p:spPr>
          <a:xfrm>
            <a:off x="762000" y="1187608"/>
            <a:ext cx="16026410" cy="113107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thêm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endParaRPr lang="en-US" sz="4500" b="1" dirty="0">
              <a:solidFill>
                <a:srgbClr val="FF0000"/>
              </a:solidFill>
              <a:latin typeface="Arial" panose="020B0604020202020204" pitchFamily="34" charset="0"/>
              <a:cs typeface="Arial" panose="020B0604020202020204" pitchFamily="34" charset="0"/>
            </a:endParaRPr>
          </a:p>
        </p:txBody>
      </p:sp>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1764957" y="2552700"/>
            <a:ext cx="14694395" cy="6705600"/>
          </a:xfrm>
          <a:prstGeom prst="rect">
            <a:avLst/>
          </a:prstGeom>
        </p:spPr>
      </p:pic>
    </p:spTree>
    <p:extLst>
      <p:ext uri="{BB962C8B-B14F-4D97-AF65-F5344CB8AC3E}">
        <p14:creationId xmlns:p14="http://schemas.microsoft.com/office/powerpoint/2010/main" val="3128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2)">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4647">
            <a:off x="208735" y="7998053"/>
            <a:ext cx="811885" cy="3122633"/>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9228">
            <a:off x="17600208" y="5703519"/>
            <a:ext cx="887417" cy="3413144"/>
          </a:xfrm>
          <a:prstGeom prst="rect">
            <a:avLst/>
          </a:prstGeom>
        </p:spPr>
      </p:pic>
      <p:pic>
        <p:nvPicPr>
          <p:cNvPr id="16" name="Picture 6"/>
          <p:cNvPicPr>
            <a:picLocks noChangeAspect="1"/>
          </p:cNvPicPr>
          <p:nvPr/>
        </p:nvPicPr>
        <p:blipFill>
          <a:blip r:embed="rId6"/>
          <a:srcRect/>
          <a:stretch>
            <a:fillRect/>
          </a:stretch>
        </p:blipFill>
        <p:spPr>
          <a:xfrm>
            <a:off x="839803" y="2089994"/>
            <a:ext cx="3884496" cy="8185064"/>
          </a:xfrm>
          <a:prstGeom prst="rect">
            <a:avLst/>
          </a:prstGeom>
        </p:spPr>
      </p:pic>
      <p:sp>
        <p:nvSpPr>
          <p:cNvPr id="3" name="Rectangle 2"/>
          <p:cNvSpPr/>
          <p:nvPr/>
        </p:nvSpPr>
        <p:spPr>
          <a:xfrm>
            <a:off x="4724299" y="4443489"/>
            <a:ext cx="12344400" cy="5093702"/>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Gam màu tranh :</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hồng</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lục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đỏ</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da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Tỷ</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lệ</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chuẩn</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lvl="0" indent="-571500" algn="just">
              <a:lnSpc>
                <a:spcPct val="150000"/>
              </a:lnSpc>
              <a:spcBef>
                <a:spcPts val="300"/>
              </a:spcBef>
              <a:spcAft>
                <a:spcPts val="300"/>
              </a:spcAft>
              <a:buFont typeface="Wingdings" panose="05000000000000000000" pitchFamily="2" charset="2"/>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Hàng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Trống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tô</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bút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phẩm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nhuộm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đậm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Hồ</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17" name="Rounded Rectangular Callout 16"/>
          <p:cNvSpPr/>
          <p:nvPr/>
        </p:nvSpPr>
        <p:spPr>
          <a:xfrm>
            <a:off x="4571899" y="1554389"/>
            <a:ext cx="12649200" cy="2633056"/>
          </a:xfrm>
          <a:prstGeom prst="wedgeRoundRectCallout">
            <a:avLst>
              <a:gd name="adj1" fmla="val -53982"/>
              <a:gd name="adj2" fmla="val 44922"/>
              <a:gd name="adj3" fmla="val 16667"/>
            </a:avLst>
          </a:prstGeom>
          <a:solidFill>
            <a:srgbClr val="FAF0F0"/>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Màu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sắc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dân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Hàng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Trống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gì</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so</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dòng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dân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khác</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900" decel="100000" fill="hold"/>
                                        <p:tgtEl>
                                          <p:spTgt spid="1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barn(inVertical)">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2. Cách vẽ mô phỏng theo tranh dân gian</a:t>
            </a:r>
          </a:p>
        </p:txBody>
      </p:sp>
      <p:pic>
        <p:nvPicPr>
          <p:cNvPr id="8"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57587">
            <a:off x="16856287" y="4843211"/>
            <a:ext cx="2189346" cy="1760110"/>
          </a:xfrm>
          <a:prstGeom prst="rect">
            <a:avLst/>
          </a:prstGeom>
        </p:spPr>
      </p:pic>
      <p:pic>
        <p:nvPicPr>
          <p:cNvPr id="10"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0"/>
            <a:ext cx="3381070" cy="1678240"/>
          </a:xfrm>
          <a:prstGeom prst="rect">
            <a:avLst/>
          </a:prstGeom>
        </p:spPr>
      </p:pic>
      <p:sp>
        <p:nvSpPr>
          <p:cNvPr id="4" name="Rectangle 3"/>
          <p:cNvSpPr/>
          <p:nvPr/>
        </p:nvSpPr>
        <p:spPr>
          <a:xfrm>
            <a:off x="2438400" y="1473434"/>
            <a:ext cx="14175868"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1, 2, 3 SGK tr.61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l</a:t>
            </a:r>
            <a:r>
              <a:rPr lang="vi-VN" sz="4500" b="1" dirty="0">
                <a:solidFill>
                  <a:srgbClr val="FF0000"/>
                </a:solidFill>
                <a:latin typeface="Arial" panose="020B0604020202020204" pitchFamily="34" charset="0"/>
                <a:ea typeface="Calibri" panose="020F0502020204030204" pitchFamily="34" charset="0"/>
                <a:cs typeface="Arial" panose="020B0604020202020204" pitchFamily="34" charset="0"/>
              </a:rPr>
              <a:t>ờ</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i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5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2209800" y="2669275"/>
            <a:ext cx="10744200" cy="4379225"/>
          </a:xfrm>
          <a:prstGeom prst="rect">
            <a:avLst/>
          </a:prstGeom>
        </p:spPr>
      </p:pic>
      <p:pic>
        <p:nvPicPr>
          <p:cNvPr id="12" name="Picture 11"/>
          <p:cNvPicPr/>
          <p:nvPr/>
        </p:nvPicPr>
        <p:blipFill rotWithShape="1">
          <a:blip r:embed="rId7">
            <a:extLst>
              <a:ext uri="{28A0092B-C50C-407E-A947-70E740481C1C}">
                <a14:useLocalDpi xmlns:a14="http://schemas.microsoft.com/office/drawing/2010/main" val="0"/>
              </a:ext>
            </a:extLst>
          </a:blip>
          <a:srcRect l="6029" r="2331"/>
          <a:stretch/>
        </p:blipFill>
        <p:spPr>
          <a:xfrm>
            <a:off x="12954000" y="2705100"/>
            <a:ext cx="3429000" cy="4379225"/>
          </a:xfrm>
          <a:prstGeom prst="rect">
            <a:avLst/>
          </a:prstGeom>
        </p:spPr>
      </p:pic>
      <p:pic>
        <p:nvPicPr>
          <p:cNvPr id="1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7185">
            <a:off x="-291680" y="3303452"/>
            <a:ext cx="1266841" cy="3382343"/>
          </a:xfrm>
          <a:prstGeom prst="rect">
            <a:avLst/>
          </a:prstGeom>
        </p:spPr>
      </p:pic>
      <p:sp>
        <p:nvSpPr>
          <p:cNvPr id="7" name="Rectangle 6"/>
          <p:cNvSpPr/>
          <p:nvPr/>
        </p:nvSpPr>
        <p:spPr>
          <a:xfrm>
            <a:off x="614678" y="7355232"/>
            <a:ext cx="17551236" cy="1911549"/>
          </a:xfrm>
          <a:prstGeom prst="rect">
            <a:avLst/>
          </a:prstGeom>
        </p:spPr>
        <p:txBody>
          <a:bodyPr wrap="square">
            <a:spAutoFit/>
          </a:bodyPr>
          <a:lstStyle/>
          <a:p>
            <a:pPr>
              <a:lnSpc>
                <a:spcPct val="150000"/>
              </a:lnSpc>
            </a:pPr>
            <a:r>
              <a:rPr lang="vi-VN" sz="4200" i="1" dirty="0"/>
              <a:t>Vẽ mô phỏng tranh dân gian được thực hiện với các bước như thế nào? Khi vẽ mô phỏng theo tranh dân gian, cần chú ý điều gì ở bước vẽ màu?</a:t>
            </a:r>
          </a:p>
        </p:txBody>
      </p:sp>
    </p:spTree>
    <p:extLst>
      <p:ext uri="{BB962C8B-B14F-4D97-AF65-F5344CB8AC3E}">
        <p14:creationId xmlns:p14="http://schemas.microsoft.com/office/powerpoint/2010/main" val="3118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063433"/>
          </a:xfrm>
          <a:prstGeom prst="rect">
            <a:avLst/>
          </a:prstGeom>
        </p:spPr>
        <p:txBody>
          <a:bodyPr wrap="square">
            <a:spAutoFit/>
          </a:bodyPr>
          <a:lstStyle/>
          <a:p>
            <a:pPr algn="ctr">
              <a:lnSpc>
                <a:spcPct val="150000"/>
              </a:lnSpc>
              <a:spcBef>
                <a:spcPts val="300"/>
              </a:spcBef>
              <a:spcAft>
                <a:spcPts val="300"/>
              </a:spcAft>
            </a:pPr>
            <a:r>
              <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rPr>
              <a:t>2. Cách vẽ mô phỏng theo tranh dân gian</a:t>
            </a:r>
          </a:p>
        </p:txBody>
      </p:sp>
      <p:pic>
        <p:nvPicPr>
          <p:cNvPr id="10"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0"/>
            <a:ext cx="3381070" cy="1678240"/>
          </a:xfrm>
          <a:prstGeom prst="rect">
            <a:avLst/>
          </a:prstGeom>
        </p:spPr>
      </p:pic>
      <p:pic>
        <p:nvPicPr>
          <p:cNvPr id="1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880590" y="2705100"/>
            <a:ext cx="7086600" cy="3048000"/>
          </a:xfrm>
          <a:prstGeom prst="rect">
            <a:avLst/>
          </a:prstGeom>
        </p:spPr>
      </p:pic>
      <p:grpSp>
        <p:nvGrpSpPr>
          <p:cNvPr id="15" name="Group 17"/>
          <p:cNvGrpSpPr/>
          <p:nvPr/>
        </p:nvGrpSpPr>
        <p:grpSpPr>
          <a:xfrm>
            <a:off x="3786131" y="2781104"/>
            <a:ext cx="3505201" cy="830495"/>
            <a:chOff x="0" y="0"/>
            <a:chExt cx="17286710" cy="2304531"/>
          </a:xfrm>
        </p:grpSpPr>
        <p:sp>
          <p:nvSpPr>
            <p:cNvPr id="1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17" name="TextBox 19"/>
          <p:cNvSpPr txBox="1"/>
          <p:nvPr/>
        </p:nvSpPr>
        <p:spPr>
          <a:xfrm>
            <a:off x="3328390" y="2954734"/>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1</a:t>
            </a:r>
            <a:endParaRPr lang="en-US" sz="3800" b="1" u="none" dirty="0">
              <a:solidFill>
                <a:srgbClr val="FF0000"/>
              </a:solidFill>
            </a:endParaRPr>
          </a:p>
        </p:txBody>
      </p:sp>
      <p:sp>
        <p:nvSpPr>
          <p:cNvPr id="18" name="TextBox 20"/>
          <p:cNvSpPr txBox="1"/>
          <p:nvPr/>
        </p:nvSpPr>
        <p:spPr>
          <a:xfrm>
            <a:off x="2365607" y="3655111"/>
            <a:ext cx="6116565" cy="1732590"/>
          </a:xfrm>
          <a:prstGeom prst="rect">
            <a:avLst/>
          </a:prstGeom>
        </p:spPr>
        <p:txBody>
          <a:bodyPr wrap="square" lIns="0" tIns="0" rIns="0" bIns="0" rtlCol="0" anchor="t">
            <a:spAutoFit/>
          </a:bodyPr>
          <a:lstStyle/>
          <a:p>
            <a:pPr lvl="0" algn="just">
              <a:lnSpc>
                <a:spcPct val="150000"/>
              </a:lnSpc>
              <a:spcBef>
                <a:spcPct val="0"/>
              </a:spcBef>
            </a:pPr>
            <a:r>
              <a:rPr lang="vi-VN" sz="4000" b="1" dirty="0" err="1">
                <a:solidFill>
                  <a:srgbClr val="414C64"/>
                </a:solidFill>
                <a:latin typeface="Arial" panose="020B0604020202020204" pitchFamily="34" charset="0"/>
                <a:cs typeface="Arial" panose="020B0604020202020204" pitchFamily="34" charset="0"/>
              </a:rPr>
              <a:t>V</a:t>
            </a:r>
            <a:r>
              <a:rPr lang="en-US" sz="4000" b="1" dirty="0">
                <a:solidFill>
                  <a:srgbClr val="414C64"/>
                </a:solidFill>
                <a:latin typeface="Arial" panose="020B0604020202020204" pitchFamily="34" charset="0"/>
                <a:cs typeface="Arial" panose="020B0604020202020204" pitchFamily="34" charset="0"/>
              </a:rPr>
              <a:t>ẽ </a:t>
            </a:r>
            <a:r>
              <a:rPr lang="en-US" sz="4000" b="1" dirty="0" err="1">
                <a:solidFill>
                  <a:srgbClr val="414C64"/>
                </a:solidFill>
                <a:latin typeface="Arial" panose="020B0604020202020204" pitchFamily="34" charset="0"/>
                <a:cs typeface="Arial" panose="020B0604020202020204" pitchFamily="34" charset="0"/>
              </a:rPr>
              <a:t>phác</a:t>
            </a:r>
            <a:r>
              <a:rPr lang="en-US" sz="4000" b="1" dirty="0">
                <a:solidFill>
                  <a:srgbClr val="414C64"/>
                </a:solidFill>
                <a:latin typeface="Arial" panose="020B0604020202020204" pitchFamily="34" charset="0"/>
                <a:cs typeface="Arial" panose="020B0604020202020204" pitchFamily="34" charset="0"/>
              </a:rPr>
              <a:t> để </a:t>
            </a:r>
            <a:r>
              <a:rPr lang="en-US" sz="4000" b="1" dirty="0" err="1">
                <a:solidFill>
                  <a:srgbClr val="414C64"/>
                </a:solidFill>
                <a:latin typeface="Arial" panose="020B0604020202020204" pitchFamily="34" charset="0"/>
                <a:cs typeface="Arial" panose="020B0604020202020204" pitchFamily="34" charset="0"/>
              </a:rPr>
              <a:t>xác</a:t>
            </a:r>
            <a:r>
              <a:rPr lang="en-US" sz="4000" b="1" dirty="0">
                <a:solidFill>
                  <a:srgbClr val="414C64"/>
                </a:solidFill>
                <a:latin typeface="Arial" panose="020B0604020202020204" pitchFamily="34" charset="0"/>
                <a:cs typeface="Arial" panose="020B0604020202020204" pitchFamily="34" charset="0"/>
              </a:rPr>
              <a:t> định </a:t>
            </a:r>
            <a:r>
              <a:rPr lang="en-US" sz="4000" b="1" dirty="0" err="1">
                <a:solidFill>
                  <a:srgbClr val="414C64"/>
                </a:solidFill>
                <a:latin typeface="Arial" panose="020B0604020202020204" pitchFamily="34" charset="0"/>
                <a:cs typeface="Arial" panose="020B0604020202020204" pitchFamily="34" charset="0"/>
              </a:rPr>
              <a:t>hình</a:t>
            </a:r>
            <a:r>
              <a:rPr lang="en-US" sz="4000" b="1" dirty="0">
                <a:solidFill>
                  <a:srgbClr val="414C64"/>
                </a:solidFill>
                <a:latin typeface="Arial" panose="020B0604020202020204" pitchFamily="34" charset="0"/>
                <a:cs typeface="Arial" panose="020B0604020202020204" pitchFamily="34" charset="0"/>
              </a:rPr>
              <a:t> </a:t>
            </a:r>
            <a:r>
              <a:rPr lang="en-US" sz="4000" b="1" dirty="0" err="1">
                <a:solidFill>
                  <a:srgbClr val="414C64"/>
                </a:solidFill>
                <a:latin typeface="Arial" panose="020B0604020202020204" pitchFamily="34" charset="0"/>
                <a:cs typeface="Arial" panose="020B0604020202020204" pitchFamily="34" charset="0"/>
              </a:rPr>
              <a:t>mẫu</a:t>
            </a:r>
            <a:r>
              <a:rPr lang="en-US" sz="4000" b="1" dirty="0">
                <a:solidFill>
                  <a:srgbClr val="414C64"/>
                </a:solidFill>
                <a:latin typeface="Arial" panose="020B0604020202020204" pitchFamily="34" charset="0"/>
                <a:cs typeface="Arial" panose="020B0604020202020204" pitchFamily="34" charset="0"/>
              </a:rPr>
              <a:t> trên giấy.</a:t>
            </a:r>
            <a:endParaRPr lang="en-US" sz="4000" b="1" u="none" dirty="0">
              <a:solidFill>
                <a:srgbClr val="414C64"/>
              </a:solidFill>
              <a:latin typeface="Arial" panose="020B0604020202020204" pitchFamily="34" charset="0"/>
              <a:cs typeface="Arial" panose="020B0604020202020204" pitchFamily="34" charset="0"/>
            </a:endParaRPr>
          </a:p>
        </p:txBody>
      </p:sp>
      <p:pic>
        <p:nvPicPr>
          <p:cNvPr id="19"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9805390" y="2703394"/>
            <a:ext cx="7086600" cy="3048000"/>
          </a:xfrm>
          <a:prstGeom prst="rect">
            <a:avLst/>
          </a:prstGeom>
        </p:spPr>
      </p:pic>
      <p:grpSp>
        <p:nvGrpSpPr>
          <p:cNvPr id="20" name="Group 17"/>
          <p:cNvGrpSpPr/>
          <p:nvPr/>
        </p:nvGrpSpPr>
        <p:grpSpPr>
          <a:xfrm>
            <a:off x="11710931" y="2779398"/>
            <a:ext cx="3505201" cy="830495"/>
            <a:chOff x="0" y="0"/>
            <a:chExt cx="17286710" cy="2304531"/>
          </a:xfrm>
        </p:grpSpPr>
        <p:sp>
          <p:nvSpPr>
            <p:cNvPr id="21"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2" name="TextBox 19"/>
          <p:cNvSpPr txBox="1"/>
          <p:nvPr/>
        </p:nvSpPr>
        <p:spPr>
          <a:xfrm>
            <a:off x="11253190" y="2953028"/>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2</a:t>
            </a:r>
            <a:endParaRPr lang="en-US" sz="3800" b="1" u="none" dirty="0">
              <a:solidFill>
                <a:srgbClr val="FF0000"/>
              </a:solidFill>
            </a:endParaRPr>
          </a:p>
        </p:txBody>
      </p:sp>
      <p:sp>
        <p:nvSpPr>
          <p:cNvPr id="23" name="TextBox 20"/>
          <p:cNvSpPr txBox="1"/>
          <p:nvPr/>
        </p:nvSpPr>
        <p:spPr>
          <a:xfrm>
            <a:off x="10290407" y="3653405"/>
            <a:ext cx="6116565" cy="1732590"/>
          </a:xfrm>
          <a:prstGeom prst="rect">
            <a:avLst/>
          </a:prstGeom>
        </p:spPr>
        <p:txBody>
          <a:bodyPr wrap="square" lIns="0" tIns="0" rIns="0" bIns="0" rtlCol="0" anchor="t">
            <a:spAutoFit/>
          </a:bodyPr>
          <a:lstStyle/>
          <a:p>
            <a:pPr lvl="0" algn="just">
              <a:lnSpc>
                <a:spcPct val="150000"/>
              </a:lnSpc>
              <a:spcBef>
                <a:spcPct val="0"/>
              </a:spcBef>
            </a:pPr>
            <a:r>
              <a:rPr lang="vi-VN" sz="4000" b="1" dirty="0">
                <a:solidFill>
                  <a:srgbClr val="414C64"/>
                </a:solidFill>
                <a:cs typeface="Arial" panose="020B0604020202020204" pitchFamily="34" charset="0"/>
              </a:rPr>
              <a:t>Vẽ hình chi tiết bằng nét theo tranh mẫu.</a:t>
            </a:r>
            <a:endParaRPr lang="en-US" sz="4000" b="1" u="none" dirty="0">
              <a:solidFill>
                <a:srgbClr val="414C64"/>
              </a:solidFill>
              <a:latin typeface="Arial" panose="020B0604020202020204" pitchFamily="34" charset="0"/>
              <a:cs typeface="Arial" panose="020B0604020202020204" pitchFamily="34" charset="0"/>
            </a:endParaRPr>
          </a:p>
        </p:txBody>
      </p:sp>
      <p:pic>
        <p:nvPicPr>
          <p:cNvPr id="24" name="Picture 16"/>
          <p:cNvPicPr>
            <a:picLocks noChangeAspect="1"/>
          </p:cNvPicPr>
          <p:nvPr/>
        </p:nvPicPr>
        <p:blipFill>
          <a:blip>
            <a:extLst>
              <a:ext uri="{28A0092B-C50C-407E-A947-70E740481C1C}">
                <a14:useLocalDpi xmlns:a14="http://schemas.microsoft.com/office/drawing/2010/main" val="0"/>
              </a:ext>
            </a:extLst>
          </a:blip>
          <a:srcRect t="31440"/>
          <a:stretch>
            <a:fillRect/>
          </a:stretch>
        </p:blipFill>
        <p:spPr>
          <a:xfrm>
            <a:off x="1914709" y="6310771"/>
            <a:ext cx="7086600" cy="3048000"/>
          </a:xfrm>
          <a:prstGeom prst="rect">
            <a:avLst/>
          </a:prstGeom>
        </p:spPr>
      </p:pic>
      <p:grpSp>
        <p:nvGrpSpPr>
          <p:cNvPr id="25" name="Group 17"/>
          <p:cNvGrpSpPr/>
          <p:nvPr/>
        </p:nvGrpSpPr>
        <p:grpSpPr>
          <a:xfrm>
            <a:off x="3820250" y="6386775"/>
            <a:ext cx="3505201" cy="830495"/>
            <a:chOff x="0" y="0"/>
            <a:chExt cx="17286710" cy="2304531"/>
          </a:xfrm>
        </p:grpSpPr>
        <p:sp>
          <p:nvSpPr>
            <p:cNvPr id="26" name="Freeform 18"/>
            <p:cNvSpPr/>
            <p:nvPr/>
          </p:nvSpPr>
          <p:spPr>
            <a:xfrm>
              <a:off x="0" y="-4262"/>
              <a:ext cx="17294456" cy="2311017"/>
            </a:xfrm>
            <a:custGeom>
              <a:avLst/>
              <a:gdLst/>
              <a:ahLst/>
              <a:cxnLst/>
              <a:rect l="l" t="t" r="r" b="b"/>
              <a:pathLst>
                <a:path w="17294456" h="2311017">
                  <a:moveTo>
                    <a:pt x="16355555" y="2299829"/>
                  </a:moveTo>
                  <a:cubicBezTo>
                    <a:pt x="16355555" y="2299829"/>
                    <a:pt x="15935802" y="2311017"/>
                    <a:pt x="15473218" y="2308396"/>
                  </a:cubicBezTo>
                  <a:cubicBezTo>
                    <a:pt x="5315486" y="2306233"/>
                    <a:pt x="1057073" y="2298408"/>
                    <a:pt x="1057073" y="2298408"/>
                  </a:cubicBezTo>
                  <a:cubicBezTo>
                    <a:pt x="812931" y="2289574"/>
                    <a:pt x="565145" y="2272593"/>
                    <a:pt x="398404" y="2214416"/>
                  </a:cubicBezTo>
                  <a:cubicBezTo>
                    <a:pt x="120505" y="2117454"/>
                    <a:pt x="0" y="1939925"/>
                    <a:pt x="0" y="910005"/>
                  </a:cubicBezTo>
                  <a:lnTo>
                    <a:pt x="0" y="909994"/>
                  </a:lnTo>
                  <a:cubicBezTo>
                    <a:pt x="8536" y="440430"/>
                    <a:pt x="34263" y="311302"/>
                    <a:pt x="140291" y="225758"/>
                  </a:cubicBezTo>
                  <a:cubicBezTo>
                    <a:pt x="342602" y="62530"/>
                    <a:pt x="736658" y="7673"/>
                    <a:pt x="1155311" y="7673"/>
                  </a:cubicBezTo>
                  <a:cubicBezTo>
                    <a:pt x="1155311" y="7673"/>
                    <a:pt x="1551711" y="15681"/>
                    <a:pt x="12390976" y="7673"/>
                  </a:cubicBezTo>
                  <a:cubicBezTo>
                    <a:pt x="15716876" y="0"/>
                    <a:pt x="16180805" y="7673"/>
                    <a:pt x="16180805" y="7673"/>
                  </a:cubicBezTo>
                  <a:cubicBezTo>
                    <a:pt x="16549111" y="15152"/>
                    <a:pt x="16912423" y="84484"/>
                    <a:pt x="17110165" y="207066"/>
                  </a:cubicBezTo>
                  <a:cubicBezTo>
                    <a:pt x="17261182" y="300683"/>
                    <a:pt x="17294456" y="425358"/>
                    <a:pt x="17285315" y="910005"/>
                  </a:cubicBezTo>
                  <a:lnTo>
                    <a:pt x="17285315" y="910016"/>
                  </a:lnTo>
                  <a:cubicBezTo>
                    <a:pt x="17285315" y="2057891"/>
                    <a:pt x="17002319" y="2271989"/>
                    <a:pt x="16355555" y="2299829"/>
                  </a:cubicBezTo>
                  <a:close/>
                </a:path>
              </a:pathLst>
            </a:custGeom>
            <a:solidFill>
              <a:srgbClr val="FFA7BC"/>
            </a:solidFill>
          </p:spPr>
        </p:sp>
      </p:grpSp>
      <p:sp>
        <p:nvSpPr>
          <p:cNvPr id="27" name="TextBox 19"/>
          <p:cNvSpPr txBox="1"/>
          <p:nvPr/>
        </p:nvSpPr>
        <p:spPr>
          <a:xfrm>
            <a:off x="3362509" y="6560405"/>
            <a:ext cx="4354013" cy="538609"/>
          </a:xfrm>
          <a:prstGeom prst="rect">
            <a:avLst/>
          </a:prstGeom>
        </p:spPr>
        <p:txBody>
          <a:bodyPr lIns="0" tIns="0" rIns="0" bIns="0" rtlCol="0" anchor="t">
            <a:spAutoFit/>
          </a:bodyPr>
          <a:lstStyle/>
          <a:p>
            <a:pPr marL="0" lvl="0" indent="0" algn="ctr">
              <a:lnSpc>
                <a:spcPts val="4160"/>
              </a:lnSpc>
              <a:spcBef>
                <a:spcPct val="0"/>
              </a:spcBef>
            </a:pPr>
            <a:r>
              <a:rPr lang="vi-VN" sz="3800" b="1" dirty="0">
                <a:solidFill>
                  <a:srgbClr val="FF0000"/>
                </a:solidFill>
              </a:rPr>
              <a:t>Bước 3</a:t>
            </a:r>
            <a:endParaRPr lang="en-US" sz="3800" b="1" u="none" dirty="0">
              <a:solidFill>
                <a:srgbClr val="FF0000"/>
              </a:solidFill>
            </a:endParaRPr>
          </a:p>
        </p:txBody>
      </p:sp>
      <p:sp>
        <p:nvSpPr>
          <p:cNvPr id="28" name="TextBox 20"/>
          <p:cNvSpPr txBox="1"/>
          <p:nvPr/>
        </p:nvSpPr>
        <p:spPr>
          <a:xfrm>
            <a:off x="2399726" y="7260782"/>
            <a:ext cx="6116565" cy="1732590"/>
          </a:xfrm>
          <a:prstGeom prst="rect">
            <a:avLst/>
          </a:prstGeom>
        </p:spPr>
        <p:txBody>
          <a:bodyPr wrap="square" lIns="0" tIns="0" rIns="0" bIns="0" rtlCol="0" anchor="t">
            <a:spAutoFit/>
          </a:bodyPr>
          <a:lstStyle/>
          <a:p>
            <a:pPr lvl="0" algn="just">
              <a:lnSpc>
                <a:spcPct val="150000"/>
              </a:lnSpc>
              <a:spcBef>
                <a:spcPct val="0"/>
              </a:spcBef>
            </a:pPr>
            <a:r>
              <a:rPr lang="vi-VN" sz="4000" b="1" dirty="0">
                <a:solidFill>
                  <a:srgbClr val="414C64"/>
                </a:solidFill>
                <a:cs typeface="Arial" panose="020B0604020202020204" pitchFamily="34" charset="0"/>
              </a:rPr>
              <a:t>Vẽ màu có độ chuyển đậm nhạt theo hình mẫu. </a:t>
            </a:r>
            <a:endParaRPr lang="en-US" sz="4000" b="1" u="none" dirty="0">
              <a:solidFill>
                <a:srgbClr val="414C64"/>
              </a:solidFill>
              <a:latin typeface="Arial" panose="020B0604020202020204" pitchFamily="34" charset="0"/>
              <a:cs typeface="Arial" panose="020B0604020202020204" pitchFamily="34" charset="0"/>
            </a:endParaRPr>
          </a:p>
        </p:txBody>
      </p:sp>
      <p:sp>
        <p:nvSpPr>
          <p:cNvPr id="3" name="Rectangle 2"/>
          <p:cNvSpPr/>
          <p:nvPr/>
        </p:nvSpPr>
        <p:spPr>
          <a:xfrm>
            <a:off x="1600200" y="1489725"/>
            <a:ext cx="10907153" cy="738664"/>
          </a:xfrm>
          <a:prstGeom prst="rect">
            <a:avLst/>
          </a:prstGeom>
        </p:spPr>
        <p:txBody>
          <a:bodyPr wrap="none">
            <a:spAutoFit/>
          </a:bodyPr>
          <a:lstStyle/>
          <a:p>
            <a:pPr marL="571500" indent="-571500">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 bước để vẽ mô phỏng tranh dân gian:</a:t>
            </a:r>
            <a:endParaRPr lang="en-US" sz="4200" dirty="0">
              <a:latin typeface="Arial" panose="020B0604020202020204" pitchFamily="34" charset="0"/>
              <a:cs typeface="Arial" panose="020B0604020202020204" pitchFamily="34" charset="0"/>
            </a:endParaRPr>
          </a:p>
        </p:txBody>
      </p:sp>
      <p:pic>
        <p:nvPicPr>
          <p:cNvPr id="29"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33295" y="4497001"/>
            <a:ext cx="829350" cy="1451816"/>
          </a:xfrm>
          <a:prstGeom prst="rect">
            <a:avLst/>
          </a:prstGeom>
        </p:spPr>
      </p:pic>
      <p:pic>
        <p:nvPicPr>
          <p:cNvPr id="30"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3408" y="7535004"/>
            <a:ext cx="2370904" cy="2532033"/>
          </a:xfrm>
          <a:prstGeom prst="rect">
            <a:avLst/>
          </a:prstGeom>
        </p:spPr>
      </p:pic>
      <p:sp>
        <p:nvSpPr>
          <p:cNvPr id="4" name="Rectangle 3"/>
          <p:cNvSpPr/>
          <p:nvPr/>
        </p:nvSpPr>
        <p:spPr>
          <a:xfrm>
            <a:off x="9707161" y="6242013"/>
            <a:ext cx="7514312" cy="3000821"/>
          </a:xfrm>
          <a:prstGeom prst="rect">
            <a:avLst/>
          </a:prstGeom>
        </p:spPr>
        <p:txBody>
          <a:bodyPr wrap="square">
            <a:spAutoFit/>
          </a:bodyPr>
          <a:lstStyle/>
          <a:p>
            <a:pPr algn="just">
              <a:lnSpc>
                <a:spcPct val="150000"/>
              </a:lnSpc>
            </a:pPr>
            <a:r>
              <a:rPr lang="vi-VN"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ưu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phủ</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nhẹ</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nhàng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chồng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lớp</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chỉnh</a:t>
            </a:r>
            <a:r>
              <a:rPr lang="fr-FR" sz="42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1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500"/>
                                        <p:tgtEl>
                                          <p:spTgt spid="1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5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500"/>
                                        <p:tgtEl>
                                          <p:spTgt spid="2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5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500"/>
                                        <p:tgtEl>
                                          <p:spTgt spid="2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ircle(in)">
                                      <p:cBhvr>
                                        <p:cTn id="46" dur="500"/>
                                        <p:tgtEl>
                                          <p:spTgt spid="2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52"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Scale>
                                      <p:cBhvr>
                                        <p:cTn id="5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4"/>
                                        </p:tgtEl>
                                        <p:attrNameLst>
                                          <p:attrName>ppt_x</p:attrName>
                                          <p:attrName>ppt_y</p:attrName>
                                        </p:attrNameLst>
                                      </p:cBhvr>
                                    </p:animMotion>
                                    <p:animEffect transition="in" filter="fade">
                                      <p:cBhvr>
                                        <p:cTn id="5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3" grpId="0"/>
      <p:bldP spid="27" grpId="0"/>
      <p:bldP spid="28"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36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2000" y="1283928"/>
            <a:ext cx="16535400" cy="2169825"/>
          </a:xfrm>
          <a:prstGeom prst="rect">
            <a:avLst/>
          </a:prstGeom>
        </p:spPr>
        <p:txBody>
          <a:bodyPr wrap="square">
            <a:spAutoFit/>
          </a:bodyPr>
          <a:lstStyle/>
          <a:p>
            <a:pPr algn="just">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Lựa chọn bức tranh dân gian Hàng Trống mà em yêu thích để thực hành vẽ mô phỏng cách đã hướng dẫn.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9"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5" y="4076847"/>
            <a:ext cx="7391400" cy="5371199"/>
          </a:xfrm>
          <a:prstGeom prst="rect">
            <a:avLst/>
          </a:prstGeom>
        </p:spPr>
      </p:pic>
      <p:sp>
        <p:nvSpPr>
          <p:cNvPr id="6" name="Rectangle 5"/>
          <p:cNvSpPr/>
          <p:nvPr/>
        </p:nvSpPr>
        <p:spPr>
          <a:xfrm>
            <a:off x="7543800" y="3238500"/>
            <a:ext cx="9982200" cy="6832640"/>
          </a:xfrm>
          <a:prstGeom prst="rect">
            <a:avLst/>
          </a:prstGeom>
        </p:spPr>
        <p:txBody>
          <a:bodyPr wrap="square">
            <a:spAutoFit/>
          </a:bodyPr>
          <a:lstStyle/>
          <a:p>
            <a:pPr algn="just">
              <a:lnSpc>
                <a:spcPct val="150000"/>
              </a:lnSpc>
              <a:spcBef>
                <a:spcPts val="300"/>
              </a:spcBef>
              <a:spcAft>
                <a:spcPts val="300"/>
              </a:spcAft>
            </a:pPr>
            <a:r>
              <a:rPr lang="nl-NL" sz="4200" b="1" i="1" u="sng" dirty="0">
                <a:solidFill>
                  <a:srgbClr val="FF0000"/>
                </a:solidFill>
                <a:latin typeface="Arial" panose="020B0604020202020204" pitchFamily="34" charset="0"/>
                <a:ea typeface="Calibri" panose="020F0502020204030204" pitchFamily="34" charset="0"/>
                <a:cs typeface="Arial" panose="020B0604020202020204" pitchFamily="34" charset="0"/>
              </a:rPr>
              <a:t>Gợi ý:</a:t>
            </a:r>
          </a:p>
          <a:p>
            <a:pPr marL="571500" indent="-571500" algn="just">
              <a:lnSpc>
                <a:spcPct val="150000"/>
              </a:lnSpc>
              <a:spcBef>
                <a:spcPts val="300"/>
              </a:spcBef>
              <a:spcAft>
                <a:spcPts val="300"/>
              </a:spcAft>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Em sẽ chọn bức tranh dân gian Hàng Trống nào để mô phỏng?</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Em sẽ mô phỏng toàn bộ hay trích đoạn tranh mẫu?</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Em có ý tưởng sử dụng màu sắc như thế nào trong bài vẽ?</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15600" y="130345"/>
            <a:ext cx="1725166" cy="1060977"/>
          </a:xfrm>
          <a:prstGeom prst="rect">
            <a:avLst/>
          </a:prstGeom>
        </p:spPr>
      </p:pic>
    </p:spTree>
    <p:extLst>
      <p:ext uri="{BB962C8B-B14F-4D97-AF65-F5344CB8AC3E}">
        <p14:creationId xmlns:p14="http://schemas.microsoft.com/office/powerpoint/2010/main" val="15690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500"/>
                                        <p:tgtEl>
                                          <p:spTgt spid="2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picture containing text&#10;&#10;Description automatically generated"/>
          <p:cNvPicPr/>
          <p:nvPr/>
        </p:nvPicPr>
        <p:blipFill rotWithShape="1">
          <a:blip r:embed="rId2" cstate="print">
            <a:extLst>
              <a:ext uri="{28A0092B-C50C-407E-A947-70E740481C1C}">
                <a14:useLocalDpi xmlns:a14="http://schemas.microsoft.com/office/drawing/2010/main" val="0"/>
              </a:ext>
            </a:extLst>
          </a:blip>
          <a:srcRect t="4546"/>
          <a:stretch/>
        </p:blipFill>
        <p:spPr>
          <a:xfrm>
            <a:off x="1143000" y="2706166"/>
            <a:ext cx="15773400" cy="7020152"/>
          </a:xfrm>
          <a:prstGeom prst="rect">
            <a:avLst/>
          </a:prstGeom>
        </p:spPr>
      </p:pic>
      <p:pic>
        <p:nvPicPr>
          <p:cNvPr id="9"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 y="112039"/>
            <a:ext cx="2152943" cy="2385531"/>
          </a:xfrm>
          <a:prstGeom prst="rect">
            <a:avLst/>
          </a:prstGeom>
        </p:spPr>
      </p:pic>
    </p:spTree>
    <p:extLst>
      <p:ext uri="{BB962C8B-B14F-4D97-AF65-F5344CB8AC3E}">
        <p14:creationId xmlns:p14="http://schemas.microsoft.com/office/powerpoint/2010/main" val="15827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Tham khảo một số sản phẩm mĩ thuật</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38002" y="44390"/>
            <a:ext cx="3218153" cy="1898710"/>
          </a:xfrm>
          <a:prstGeom prst="rect">
            <a:avLst/>
          </a:prstGeom>
        </p:spPr>
      </p:pic>
      <p:pic>
        <p:nvPicPr>
          <p:cNvPr id="10"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4400" y="112039"/>
            <a:ext cx="2152943" cy="2385531"/>
          </a:xfrm>
          <a:prstGeom prst="rect">
            <a:avLst/>
          </a:prstGeom>
        </p:spPr>
      </p:pic>
      <p:pic>
        <p:nvPicPr>
          <p:cNvPr id="8" name="Picture 7" descr="Diagram&#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1143000" y="2705100"/>
            <a:ext cx="15773400" cy="7085534"/>
          </a:xfrm>
          <a:prstGeom prst="rect">
            <a:avLst/>
          </a:prstGeom>
        </p:spPr>
      </p:pic>
    </p:spTree>
    <p:extLst>
      <p:ext uri="{BB962C8B-B14F-4D97-AF65-F5344CB8AC3E}">
        <p14:creationId xmlns:p14="http://schemas.microsoft.com/office/powerpoint/2010/main" val="114313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36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LUYỆN TẬP </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762000" y="1283928"/>
            <a:ext cx="165354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Trưng bày sản phẩm của em và chia sẻ với các bạn</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15600" y="130345"/>
            <a:ext cx="1725166" cy="1060977"/>
          </a:xfrm>
          <a:prstGeom prst="rect">
            <a:avLst/>
          </a:prstGeom>
        </p:spPr>
      </p:pic>
      <p:pic>
        <p:nvPicPr>
          <p:cNvPr id="8"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2764809"/>
            <a:ext cx="4419600" cy="5715000"/>
          </a:xfrm>
          <a:prstGeom prst="rect">
            <a:avLst/>
          </a:prstGeom>
        </p:spPr>
      </p:pic>
      <p:sp>
        <p:nvSpPr>
          <p:cNvPr id="3" name="Rectangle 2"/>
          <p:cNvSpPr/>
          <p:nvPr/>
        </p:nvSpPr>
        <p:spPr>
          <a:xfrm>
            <a:off x="4977383" y="2594557"/>
            <a:ext cx="12801600" cy="6055504"/>
          </a:xfrm>
          <a:prstGeom prst="rect">
            <a:avLst/>
          </a:prstGeom>
        </p:spPr>
        <p:txBody>
          <a:bodyPr wrap="square">
            <a:spAutoFit/>
          </a:bodyPr>
          <a:lstStyle/>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Bài vẽ em yêu thích.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Nội dung của bức tranh.</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nét, màu trong tranh và trong bài vẽ.</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Nét đặc trưng của tranh dân gian Hàng Trống.</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Ý tưởng điều chỉnh để bài vẽ hoàn thiện hơn.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23033">
            <a:off x="16293997" y="7728385"/>
            <a:ext cx="1446393" cy="3107485"/>
          </a:xfrm>
          <a:prstGeom prst="rect">
            <a:avLst/>
          </a:prstGeom>
        </p:spPr>
      </p:pic>
    </p:spTree>
    <p:extLst>
      <p:ext uri="{BB962C8B-B14F-4D97-AF65-F5344CB8AC3E}">
        <p14:creationId xmlns:p14="http://schemas.microsoft.com/office/powerpoint/2010/main" val="27351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20" presetID="3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800" decel="100000"/>
                                        <p:tgtEl>
                                          <p:spTgt spid="3"/>
                                        </p:tgtEl>
                                      </p:cBhvr>
                                    </p:animEffect>
                                    <p:anim calcmode="lin" valueType="num">
                                      <p:cBhvr>
                                        <p:cTn id="23" dur="800" decel="100000" fill="hold"/>
                                        <p:tgtEl>
                                          <p:spTgt spid="3"/>
                                        </p:tgtEl>
                                        <p:attrNameLst>
                                          <p:attrName>style.rotation</p:attrName>
                                        </p:attrNameLst>
                                      </p:cBhvr>
                                      <p:tavLst>
                                        <p:tav tm="0">
                                          <p:val>
                                            <p:fltVal val="-90"/>
                                          </p:val>
                                        </p:tav>
                                        <p:tav tm="100000">
                                          <p:val>
                                            <p:fltVal val="0"/>
                                          </p:val>
                                        </p:tav>
                                      </p:tavLst>
                                    </p:anim>
                                    <p:anim calcmode="lin" valueType="num">
                                      <p:cBhvr>
                                        <p:cTn id="24" dur="800" decel="100000" fill="hold"/>
                                        <p:tgtEl>
                                          <p:spTgt spid="3"/>
                                        </p:tgtEl>
                                        <p:attrNameLst>
                                          <p:attrName>ppt_x</p:attrName>
                                        </p:attrNameLst>
                                      </p:cBhvr>
                                      <p:tavLst>
                                        <p:tav tm="0">
                                          <p:val>
                                            <p:strVal val="#ppt_x+0.4"/>
                                          </p:val>
                                        </p:tav>
                                        <p:tav tm="100000">
                                          <p:val>
                                            <p:strVal val="#ppt_x-0.05"/>
                                          </p:val>
                                        </p:tav>
                                      </p:tavLst>
                                    </p:anim>
                                    <p:anim calcmode="lin" valueType="num">
                                      <p:cBhvr>
                                        <p:cTn id="25" dur="800" decel="100000" fill="hold"/>
                                        <p:tgtEl>
                                          <p:spTgt spid="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46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85800" y="1442452"/>
            <a:ext cx="17068800" cy="1002710"/>
          </a:xfrm>
          <a:prstGeom prst="rect">
            <a:avLst/>
          </a:prstGeom>
        </p:spPr>
        <p:txBody>
          <a:bodyPr wrap="square">
            <a:spAutoFit/>
          </a:bodyPr>
          <a:lstStyle/>
          <a:p>
            <a:pPr algn="ctr">
              <a:lnSpc>
                <a:spcPct val="150000"/>
              </a:lnSpc>
              <a:spcBef>
                <a:spcPts val="300"/>
              </a:spcBef>
              <a:spcAft>
                <a:spcPts val="300"/>
              </a:spcAft>
            </a:pPr>
            <a:r>
              <a:rPr lang="nl-NL" sz="4500" b="1" dirty="0">
                <a:solidFill>
                  <a:srgbClr val="000000"/>
                </a:solidFill>
                <a:latin typeface="Arial" panose="020B0604020202020204" pitchFamily="34" charset="0"/>
                <a:ea typeface="Calibri" panose="020F0502020204030204" pitchFamily="34" charset="0"/>
                <a:cs typeface="Arial" panose="020B0604020202020204" pitchFamily="34" charset="0"/>
              </a:rPr>
              <a:t>Quan sát hình nhận biết cách làm tranh dân gian Hàng Trống</a:t>
            </a:r>
            <a:endParaRPr lang="en-US" sz="45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21751" y="8378128"/>
            <a:ext cx="2204249" cy="25012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1000" y="2862727"/>
            <a:ext cx="5715000" cy="5486400"/>
          </a:xfrm>
          <a:prstGeom prst="rect">
            <a:avLst/>
          </a:prstGeom>
        </p:spPr>
      </p:pic>
      <p:sp>
        <p:nvSpPr>
          <p:cNvPr id="6" name="Rectangle 5"/>
          <p:cNvSpPr/>
          <p:nvPr/>
        </p:nvSpPr>
        <p:spPr>
          <a:xfrm>
            <a:off x="685800" y="2480987"/>
            <a:ext cx="10748749" cy="6754221"/>
          </a:xfrm>
          <a:prstGeom prst="rect">
            <a:avLst/>
          </a:prstGeom>
        </p:spPr>
        <p:txBody>
          <a:bodyPr wrap="square">
            <a:spAutoFit/>
          </a:bodyPr>
          <a:lstStyle/>
          <a:p>
            <a:pPr marL="742950" indent="-742950" algn="just">
              <a:lnSpc>
                <a:spcPct val="150000"/>
              </a:lnSpc>
              <a:spcBef>
                <a:spcPts val="300"/>
              </a:spcBef>
              <a:spcAft>
                <a:spcPts val="300"/>
              </a:spcAft>
              <a:buFont typeface="Wingdings" panose="05000000000000000000" pitchFamily="2" charset="2"/>
              <a:buChar char="v"/>
            </a:pPr>
            <a:r>
              <a:rPr lang="nl-NL" sz="4100" dirty="0">
                <a:solidFill>
                  <a:srgbClr val="000000"/>
                </a:solidFill>
                <a:latin typeface="Arial" panose="020B0604020202020204" pitchFamily="34" charset="0"/>
                <a:ea typeface="Calibri" panose="020F0502020204030204" pitchFamily="34" charset="0"/>
                <a:cs typeface="Arial" panose="020B0604020202020204" pitchFamily="34" charset="0"/>
              </a:rPr>
              <a:t>Nêu tên bức tranh dân gian Hàng Trống mà nghệ nhân Lê Đình Nghiên đang làm?</a:t>
            </a:r>
            <a:endParaRPr lang="en-US" sz="41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Font typeface="Wingdings" panose="05000000000000000000" pitchFamily="2" charset="2"/>
              <a:buChar char="v"/>
            </a:pPr>
            <a:r>
              <a:rPr lang="nl-NL" sz="4100" dirty="0">
                <a:solidFill>
                  <a:srgbClr val="000000"/>
                </a:solidFill>
                <a:latin typeface="Arial" panose="020B0604020202020204" pitchFamily="34" charset="0"/>
                <a:ea typeface="Calibri" panose="020F0502020204030204" pitchFamily="34" charset="0"/>
                <a:cs typeface="Arial" panose="020B0604020202020204" pitchFamily="34" charset="0"/>
              </a:rPr>
              <a:t>Đường  nét, màu sắc của bức tranh dân gian Hàng Trống đó như thế nào?</a:t>
            </a:r>
            <a:endParaRPr lang="en-US" sz="4100" dirty="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Bef>
                <a:spcPts val="300"/>
              </a:spcBef>
              <a:spcAft>
                <a:spcPts val="300"/>
              </a:spcAft>
              <a:buFont typeface="Wingdings" panose="05000000000000000000" pitchFamily="2" charset="2"/>
              <a:buChar char="v"/>
            </a:pPr>
            <a:r>
              <a:rPr lang="nl-NL" sz="4100" dirty="0">
                <a:solidFill>
                  <a:srgbClr val="000000"/>
                </a:solidFill>
                <a:latin typeface="Arial" panose="020B0604020202020204" pitchFamily="34" charset="0"/>
                <a:ea typeface="Calibri" panose="020F0502020204030204" pitchFamily="34" charset="0"/>
                <a:cs typeface="Arial" panose="020B0604020202020204" pitchFamily="34" charset="0"/>
              </a:rPr>
              <a:t>Nghệ nhân đang thực hiện những công đoạn nào của cách làm tranh dân gian Hàng Trống. </a:t>
            </a:r>
            <a:endParaRPr lang="en-US" sz="4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57800" y="235592"/>
            <a:ext cx="1223644" cy="1076806"/>
          </a:xfrm>
          <a:prstGeom prst="rect">
            <a:avLst/>
          </a:prstGeom>
        </p:spPr>
      </p:pic>
      <p:pic>
        <p:nvPicPr>
          <p:cNvPr id="15"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13029" y="235592"/>
            <a:ext cx="1223644" cy="1076806"/>
          </a:xfrm>
          <a:prstGeom prst="rect">
            <a:avLst/>
          </a:prstGeom>
        </p:spPr>
      </p:pic>
    </p:spTree>
    <p:extLst>
      <p:ext uri="{BB962C8B-B14F-4D97-AF65-F5344CB8AC3E}">
        <p14:creationId xmlns:p14="http://schemas.microsoft.com/office/powerpoint/2010/main" val="39024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500"/>
                                        <p:tgtEl>
                                          <p:spTgt spid="6"/>
                                        </p:tgtEl>
                                      </p:cBhvr>
                                    </p:animEffect>
                                  </p:childTnLst>
                                </p:cTn>
                              </p:par>
                              <p:par>
                                <p:cTn id="13" presetID="2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sp>
        <p:nvSpPr>
          <p:cNvPr id="23" name="Rectangle 22"/>
          <p:cNvSpPr/>
          <p:nvPr/>
        </p:nvSpPr>
        <p:spPr>
          <a:xfrm>
            <a:off x="565938" y="1412063"/>
            <a:ext cx="17156124" cy="3208571"/>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vi-VN" sz="4500" dirty="0"/>
              <a:t>Theo em, những hình ảnh dưới đây gợi cho em liên tưởng đến  thể hiện của loại tranh nào?</a:t>
            </a:r>
          </a:p>
          <a:p>
            <a:pPr marL="685800" indent="-685800" algn="just">
              <a:lnSpc>
                <a:spcPct val="150000"/>
              </a:lnSpc>
              <a:buFont typeface="Wingdings" panose="05000000000000000000" pitchFamily="2" charset="2"/>
              <a:buChar char="v"/>
            </a:pPr>
            <a:r>
              <a:rPr lang="vi-VN" sz="4500" dirty="0"/>
              <a:t>Nêu một vài hiểu biết của em về thể loại tranh đó. </a:t>
            </a:r>
          </a:p>
        </p:txBody>
      </p:sp>
      <p:pic>
        <p:nvPicPr>
          <p:cNvPr id="27" name="Picture 26" descr="A picture containing text, different, painting&#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184707" y="4764023"/>
            <a:ext cx="4987493" cy="4659312"/>
          </a:xfrm>
          <a:prstGeom prst="rect">
            <a:avLst/>
          </a:prstGeom>
        </p:spPr>
      </p:pic>
      <p:pic>
        <p:nvPicPr>
          <p:cNvPr id="28" name="Picture 27" descr="A person standing in front of a wall of paintings&#10;&#10;Description automatically generated with low confidence"/>
          <p:cNvPicPr/>
          <p:nvPr/>
        </p:nvPicPr>
        <p:blipFill>
          <a:blip r:embed="rId4">
            <a:extLst>
              <a:ext uri="{28A0092B-C50C-407E-A947-70E740481C1C}">
                <a14:useLocalDpi xmlns:a14="http://schemas.microsoft.com/office/drawing/2010/main" val="0"/>
              </a:ext>
            </a:extLst>
          </a:blip>
          <a:stretch>
            <a:fillRect/>
          </a:stretch>
        </p:blipFill>
        <p:spPr>
          <a:xfrm>
            <a:off x="12268200" y="4737296"/>
            <a:ext cx="5105400" cy="4653057"/>
          </a:xfrm>
          <a:prstGeom prst="rect">
            <a:avLst/>
          </a:prstGeom>
        </p:spPr>
      </p:pic>
      <p:pic>
        <p:nvPicPr>
          <p:cNvPr id="29" name="Picture 28" descr="A person sitting at a desk&#10;&#10;Description automatically generated with low confidence"/>
          <p:cNvPicPr/>
          <p:nvPr/>
        </p:nvPicPr>
        <p:blipFill>
          <a:blip r:embed="rId5" cstate="print">
            <a:extLst>
              <a:ext uri="{28A0092B-C50C-407E-A947-70E740481C1C}">
                <a14:useLocalDpi xmlns:a14="http://schemas.microsoft.com/office/drawing/2010/main" val="0"/>
              </a:ext>
            </a:extLst>
          </a:blip>
          <a:stretch>
            <a:fillRect/>
          </a:stretch>
        </p:blipFill>
        <p:spPr>
          <a:xfrm>
            <a:off x="6781800" y="4764023"/>
            <a:ext cx="4876800" cy="4659312"/>
          </a:xfrm>
          <a:prstGeom prst="rect">
            <a:avLst/>
          </a:prstGeom>
        </p:spPr>
      </p:pic>
      <p:pic>
        <p:nvPicPr>
          <p:cNvPr id="3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45097" y="173438"/>
            <a:ext cx="654205" cy="1145216"/>
          </a:xfrm>
          <a:prstGeom prst="rect">
            <a:avLst/>
          </a:prstGeom>
        </p:spPr>
      </p:pic>
      <p:pic>
        <p:nvPicPr>
          <p:cNvPr id="31"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3918">
            <a:off x="-683440" y="5676787"/>
            <a:ext cx="1366879" cy="3158753"/>
          </a:xfrm>
          <a:prstGeom prst="rect">
            <a:avLst/>
          </a:prstGeom>
        </p:spPr>
      </p:pic>
      <p:pic>
        <p:nvPicPr>
          <p:cNvPr id="32"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893149">
            <a:off x="17249503" y="2627024"/>
            <a:ext cx="1162593" cy="24977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par>
                                <p:cTn id="15" presetID="25"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7"/>
                                        </p:tgtEl>
                                      </p:cBhvr>
                                    </p:animEffect>
                                  </p:childTnLst>
                                </p:cTn>
                              </p:par>
                              <p:par>
                                <p:cTn id="25" presetID="2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30" dur="1000" fill="hold"/>
                                        <p:tgtEl>
                                          <p:spTgt spid="2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9"/>
                                        </p:tgtEl>
                                      </p:cBhvr>
                                    </p:animEffect>
                                  </p:childTnLst>
                                </p:cTn>
                              </p:par>
                              <p:par>
                                <p:cTn id="35" presetID="25"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40" dur="1000" fill="hold"/>
                                        <p:tgtEl>
                                          <p:spTgt spid="2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4600" y="329821"/>
            <a:ext cx="4572000" cy="954107"/>
          </a:xfrm>
          <a:prstGeom prst="rect">
            <a:avLst/>
          </a:prstGeom>
        </p:spPr>
        <p:txBody>
          <a:bodyPr wrap="square">
            <a:spAutoFit/>
          </a:bodyPr>
          <a:lstStyle/>
          <a:p>
            <a:pPr algn="ctr">
              <a:spcBef>
                <a:spcPts val="300"/>
              </a:spcBef>
              <a:spcAft>
                <a:spcPts val="300"/>
              </a:spcAft>
            </a:pPr>
            <a:r>
              <a:rPr lang="en-US" sz="5600" b="1" dirty="0">
                <a:solidFill>
                  <a:srgbClr val="FF0000"/>
                </a:solidFill>
                <a:latin typeface="Arial" panose="020B0604020202020204" pitchFamily="34" charset="0"/>
                <a:ea typeface="Calibri" panose="020F0502020204030204" pitchFamily="34" charset="0"/>
                <a:cs typeface="Arial" panose="020B0604020202020204" pitchFamily="34" charset="0"/>
              </a:rPr>
              <a:t>VẬN DỤNG</a:t>
            </a:r>
            <a:endParaRPr lang="vi-VN" sz="56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57800" y="235592"/>
            <a:ext cx="1223644" cy="1076806"/>
          </a:xfrm>
          <a:prstGeom prst="rect">
            <a:avLst/>
          </a:prstGeom>
        </p:spPr>
      </p:pic>
      <p:pic>
        <p:nvPicPr>
          <p:cNvPr id="1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13029" y="235592"/>
            <a:ext cx="1223644" cy="10768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15" y="1943100"/>
            <a:ext cx="5717222" cy="7605783"/>
          </a:xfrm>
          <a:prstGeom prst="rect">
            <a:avLst/>
          </a:prstGeom>
        </p:spPr>
      </p:pic>
      <p:pic>
        <p:nvPicPr>
          <p:cNvPr id="1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827">
            <a:off x="-237307" y="-1323545"/>
            <a:ext cx="499016" cy="3306731"/>
          </a:xfrm>
          <a:prstGeom prst="rect">
            <a:avLst/>
          </a:prstGeom>
        </p:spPr>
      </p:pic>
      <p:pic>
        <p:nvPicPr>
          <p:cNvPr id="11"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332266">
            <a:off x="17451207" y="-2219225"/>
            <a:ext cx="567859" cy="4004132"/>
          </a:xfrm>
          <a:prstGeom prst="rect">
            <a:avLst/>
          </a:prstGeom>
        </p:spPr>
      </p:pic>
      <p:sp>
        <p:nvSpPr>
          <p:cNvPr id="7" name="Rectangle 6"/>
          <p:cNvSpPr/>
          <p:nvPr/>
        </p:nvSpPr>
        <p:spPr>
          <a:xfrm>
            <a:off x="6781800" y="1804916"/>
            <a:ext cx="11049000" cy="509370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
            </a:pPr>
            <a:r>
              <a:rPr lang="nl-NL" sz="4200" b="1" dirty="0">
                <a:solidFill>
                  <a:srgbClr val="000000"/>
                </a:solidFill>
                <a:latin typeface="Arial" panose="020B0604020202020204" pitchFamily="34" charset="0"/>
                <a:ea typeface="Calibri" panose="020F0502020204030204" pitchFamily="34" charset="0"/>
                <a:cs typeface="Arial" panose="020B0604020202020204" pitchFamily="34" charset="0"/>
              </a:rPr>
              <a:t>Tên bức tranh: </a:t>
            </a: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Cá chép trông trăng. </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Bức tranh mang nét hài hòa vô cùng tinh tế với màu sắc nổi bật. </a:t>
            </a:r>
          </a:p>
          <a:p>
            <a:pPr marL="571500" indent="-571500" algn="just">
              <a:lnSpc>
                <a:spcPct val="150000"/>
              </a:lnSpc>
              <a:spcBef>
                <a:spcPts val="300"/>
              </a:spcBef>
              <a:spcAft>
                <a:spcPts val="300"/>
              </a:spcAft>
              <a:buFont typeface="Wingdings" panose="05000000000000000000" pitchFamily="2" charset="2"/>
              <a:buChar char="§"/>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Nghệ nhân đang thực hiện những công đoạn vẽ màu cho bức tranh. </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95813" y="7135552"/>
            <a:ext cx="9720618" cy="3171351"/>
          </a:xfrm>
          <a:prstGeom prst="rect">
            <a:avLst/>
          </a:prstGeom>
        </p:spPr>
      </p:pic>
    </p:spTree>
    <p:extLst>
      <p:ext uri="{BB962C8B-B14F-4D97-AF65-F5344CB8AC3E}">
        <p14:creationId xmlns:p14="http://schemas.microsoft.com/office/powerpoint/2010/main" val="42160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outVertic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barn(inVertical)">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A4CE815-7A38-42CB-92B5-4AA610CBF76A}"/>
              </a:ext>
            </a:extLst>
          </p:cNvPr>
          <p:cNvSpPr/>
          <p:nvPr/>
        </p:nvSpPr>
        <p:spPr>
          <a:xfrm>
            <a:off x="7381556" y="7658101"/>
            <a:ext cx="3524888" cy="1364147"/>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571500"/>
            <a:ext cx="9003354" cy="10287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6515101" y="1430438"/>
            <a:ext cx="5596613" cy="6913463"/>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9944100" y="1143001"/>
            <a:ext cx="8486367" cy="8870450"/>
          </a:xfrm>
          <a:prstGeom prst="rect">
            <a:avLst/>
          </a:prstGeom>
        </p:spPr>
      </p:pic>
      <p:pic>
        <p:nvPicPr>
          <p:cNvPr id="6" name="Media1">
            <a:hlinkClick r:id="" action="ppaction://media"/>
            <a:extLst>
              <a:ext uri="{FF2B5EF4-FFF2-40B4-BE49-F238E27FC236}">
                <a16:creationId xmlns:a16="http://schemas.microsoft.com/office/drawing/2014/main" id="{E5474601-3CA6-62A7-486C-C563FD8B3A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725" y="1143001"/>
            <a:ext cx="731045" cy="731045"/>
          </a:xfrm>
          <a:prstGeom prst="rect">
            <a:avLst/>
          </a:prstGeom>
        </p:spPr>
      </p:pic>
    </p:spTree>
    <p:extLst>
      <p:ext uri="{BB962C8B-B14F-4D97-AF65-F5344CB8AC3E}">
        <p14:creationId xmlns:p14="http://schemas.microsoft.com/office/powerpoint/2010/main" val="111119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14:presetBounceEnd="69000">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14:bounceEnd="69000">
                                          <p:cBhvr additive="base">
                                            <p:cTn id="10"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9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9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9000">
                                          <p:cBhvr additive="base">
                                            <p:cTn id="20"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500" fill="hold"/>
                                            <p:tgtEl>
                                              <p:spTgt spid="17"/>
                                            </p:tgtEl>
                                            <p:attrNameLst>
                                              <p:attrName>ppt_x</p:attrName>
                                            </p:attrNameLst>
                                          </p:cBhvr>
                                          <p:tavLst>
                                            <p:tav tm="0">
                                              <p:val>
                                                <p:strVal val="#ppt_x"/>
                                              </p:val>
                                            </p:tav>
                                            <p:tav tm="100000">
                                              <p:val>
                                                <p:strVal val="#ppt_x"/>
                                              </p:val>
                                            </p:tav>
                                          </p:tavLst>
                                        </p:anim>
                                        <p:anim calcmode="lin" valueType="num">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ppt_x"/>
                                              </p:val>
                                            </p:tav>
                                            <p:tav tm="100000">
                                              <p:val>
                                                <p:strVal val="#ppt_x"/>
                                              </p:val>
                                            </p:tav>
                                          </p:tavLst>
                                        </p:anim>
                                        <p:anim calcmode="lin" valueType="num">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D34E809-AB9A-437B-B6CF-573B0B77E85E}"/>
              </a:ext>
            </a:extLst>
          </p:cNvPr>
          <p:cNvGrpSpPr/>
          <p:nvPr/>
        </p:nvGrpSpPr>
        <p:grpSpPr>
          <a:xfrm>
            <a:off x="1664182" y="834713"/>
            <a:ext cx="14959637" cy="8880788"/>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439594" y="810427"/>
              <a:ext cx="2715474" cy="599242"/>
            </a:xfrm>
            <a:prstGeom prst="rect">
              <a:avLst/>
            </a:prstGeom>
            <a:noFill/>
          </p:spPr>
          <p:txBody>
            <a:bodyPr wrap="none" rtlCol="0">
              <a:spAutoFit/>
            </a:bodyPr>
            <a:lstStyle/>
            <a:p>
              <a:pPr algn="ctr"/>
              <a:r>
                <a:rPr lang="en-US" sz="7200" b="1" dirty="0">
                  <a:solidFill>
                    <a:schemeClr val="bg1"/>
                  </a:solidFill>
                  <a:latin typeface="Arial" panose="020B0604020202020204" pitchFamily="34" charset="0"/>
                  <a:cs typeface="Arial" panose="020B0604020202020204" pitchFamily="34"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5058629" y="6947834"/>
            <a:ext cx="3701379" cy="42291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8001000" y="7877533"/>
            <a:ext cx="2300829" cy="2842202"/>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9818962" y="7247729"/>
            <a:ext cx="3488840" cy="364674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2334794" y="3200400"/>
            <a:ext cx="13582501" cy="4254754"/>
          </a:xfrm>
          <a:prstGeom prst="rect">
            <a:avLst/>
          </a:prstGeom>
          <a:noFill/>
        </p:spPr>
        <p:txBody>
          <a:bodyPr wrap="none" lIns="0" tIns="0" rIns="0" bIns="0" rtlCol="0">
            <a:spAutoFit/>
          </a:bodyPr>
          <a:lstStyle/>
          <a:p>
            <a:pPr algn="ctr">
              <a:lnSpc>
                <a:spcPct val="128000"/>
              </a:lnSpc>
            </a:pPr>
            <a:r>
              <a:rPr lang="en-US" sz="5400" dirty="0">
                <a:latin typeface="Arial" panose="020B0604020202020204" pitchFamily="34" charset="0"/>
                <a:cs typeface="Arial" panose="020B0604020202020204" pitchFamily="34" charset="0"/>
              </a:rPr>
              <a:t>Trò chơi sẽ có 5 câu hỏi </a:t>
            </a:r>
            <a:r>
              <a:rPr lang="en-US" sz="5400" dirty="0" err="1">
                <a:latin typeface="Arial" panose="020B0604020202020204" pitchFamily="34" charset="0"/>
                <a:cs typeface="Arial" panose="020B0604020202020204" pitchFamily="34" charset="0"/>
              </a:rPr>
              <a:t>trắc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nghiệm</a:t>
            </a:r>
            <a:r>
              <a:rPr lang="en-US" sz="5400" dirty="0">
                <a:latin typeface="Arial" panose="020B0604020202020204" pitchFamily="34" charset="0"/>
                <a:cs typeface="Arial" panose="020B0604020202020204" pitchFamily="34" charset="0"/>
              </a:rPr>
              <a:t>.</a:t>
            </a:r>
          </a:p>
          <a:p>
            <a:pPr algn="ctr">
              <a:lnSpc>
                <a:spcPct val="128000"/>
              </a:lnSpc>
            </a:pPr>
            <a:r>
              <a:rPr lang="en-US" sz="5400" dirty="0" err="1">
                <a:latin typeface="Arial" panose="020B0604020202020204" pitchFamily="34" charset="0"/>
                <a:cs typeface="Arial" panose="020B0604020202020204" pitchFamily="34" charset="0"/>
              </a:rPr>
              <a:t>Để</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trả</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câu</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hỏi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này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hãy</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đưa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ra</a:t>
            </a:r>
            <a:br>
              <a:rPr lang="en-US" sz="5400" dirty="0">
                <a:latin typeface="Arial" panose="020B0604020202020204" pitchFamily="34" charset="0"/>
                <a:cs typeface="Arial" panose="020B0604020202020204" pitchFamily="34" charset="0"/>
              </a:rPr>
            </a:br>
            <a:r>
              <a:rPr lang="en-US" sz="5400" dirty="0" err="1">
                <a:latin typeface="Arial" panose="020B0604020202020204" pitchFamily="34" charset="0"/>
                <a:cs typeface="Arial" panose="020B0604020202020204" pitchFamily="34" charset="0"/>
              </a:rPr>
              <a:t>kí</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hiệu</a:t>
            </a:r>
            <a:r>
              <a:rPr lang="en-US" sz="5400" dirty="0">
                <a:latin typeface="Arial" panose="020B0604020202020204" pitchFamily="34" charset="0"/>
                <a:cs typeface="Arial" panose="020B0604020202020204" pitchFamily="34" charset="0"/>
              </a:rPr>
              <a:t> KÉO - BÚA - BAO </a:t>
            </a:r>
            <a:r>
              <a:rPr lang="en-US" sz="5400" dirty="0" err="1">
                <a:latin typeface="Arial" panose="020B0604020202020204" pitchFamily="34" charset="0"/>
                <a:cs typeface="Arial" panose="020B0604020202020204" pitchFamily="34" charset="0"/>
              </a:rPr>
              <a:t>chứa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đáp</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đúng</a:t>
            </a:r>
            <a:br>
              <a:rPr lang="en-US" sz="5400" dirty="0">
                <a:latin typeface="Arial" panose="020B0604020202020204" pitchFamily="34" charset="0"/>
                <a:cs typeface="Arial" panose="020B0604020202020204" pitchFamily="34" charset="0"/>
              </a:rPr>
            </a:b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các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tìm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được</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trước</a:t>
            </a:r>
            <a:r>
              <a:rPr lang="en-US" sz="5400" dirty="0">
                <a:latin typeface="Arial" panose="020B0604020202020204" pitchFamily="34" charset="0"/>
                <a:cs typeface="Arial" panose="020B0604020202020204" pitchFamily="34" charset="0"/>
              </a:rPr>
              <a:t> camera </a:t>
            </a:r>
            <a:r>
              <a:rPr lang="en-US" sz="5400" dirty="0" err="1">
                <a:latin typeface="Arial" panose="020B0604020202020204" pitchFamily="34" charset="0"/>
                <a:cs typeface="Arial" panose="020B0604020202020204" pitchFamily="34" charset="0"/>
              </a:rPr>
              <a:t>nhé</a:t>
            </a:r>
            <a:r>
              <a:rPr lang="en-US" sz="5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7123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86300" y="261809"/>
            <a:ext cx="13030200" cy="3440565"/>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2"/>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1203" y="990600"/>
              <a:ext cx="1437359" cy="574516"/>
            </a:xfrm>
            <a:prstGeom prst="rect">
              <a:avLst/>
            </a:prstGeom>
            <a:noFill/>
          </p:spPr>
          <p:txBody>
            <a:bodyPr wrap="none" lIns="0" tIns="0" rIns="0" bIns="0" rtlCol="0">
              <a:spAutoFit/>
            </a:bodyPr>
            <a:lstStyle/>
            <a:p>
              <a:pPr algn="ctr"/>
              <a:r>
                <a:rPr lang="en-US" sz="5600" b="1" dirty="0">
                  <a:solidFill>
                    <a:schemeClr val="bg1"/>
                  </a:solidFill>
                  <a:latin typeface="Arial" panose="020B0604020202020204" pitchFamily="34" charset="0"/>
                  <a:cs typeface="Arial" panose="020B0604020202020204" pitchFamily="34"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18853" y="592301"/>
            <a:ext cx="11072529" cy="2585323"/>
          </a:xfrm>
          <a:prstGeom prst="rect">
            <a:avLst/>
          </a:prstGeom>
          <a:noFill/>
        </p:spPr>
        <p:txBody>
          <a:bodyPr wrap="square" lIns="0" tIns="0" rIns="0" bIns="0" rtlCol="0">
            <a:spAutoFit/>
          </a:bodyPr>
          <a:lstStyle/>
          <a:p>
            <a:pPr algn="ctr">
              <a:lnSpc>
                <a:spcPct val="150000"/>
              </a:lnSpc>
            </a:pPr>
            <a:r>
              <a:rPr lang="en-US" sz="5600" b="1" dirty="0" err="1">
                <a:solidFill>
                  <a:schemeClr val="accent4"/>
                </a:solidFill>
                <a:latin typeface="Arial" panose="020B0604020202020204" pitchFamily="34" charset="0"/>
                <a:cs typeface="Arial" panose="020B0604020202020204" pitchFamily="34" charset="0"/>
              </a:rPr>
              <a:t>Tranh</a:t>
            </a:r>
            <a:r>
              <a:rPr lang="en-US" sz="5600" b="1" dirty="0">
                <a:solidFill>
                  <a:schemeClr val="accent4"/>
                </a:solidFill>
                <a:latin typeface="Arial" panose="020B0604020202020204" pitchFamily="34" charset="0"/>
                <a:cs typeface="Arial" panose="020B0604020202020204" pitchFamily="34" charset="0"/>
              </a:rPr>
              <a:t> </a:t>
            </a:r>
            <a:r>
              <a:rPr lang="en-US" sz="5600" b="1" dirty="0" err="1">
                <a:solidFill>
                  <a:schemeClr val="accent4"/>
                </a:solidFill>
                <a:latin typeface="Arial" panose="020B0604020202020204" pitchFamily="34" charset="0"/>
                <a:cs typeface="Arial" panose="020B0604020202020204" pitchFamily="34" charset="0"/>
              </a:rPr>
              <a:t>dân</a:t>
            </a:r>
            <a:r>
              <a:rPr lang="en-US" sz="5600" b="1" dirty="0">
                <a:solidFill>
                  <a:schemeClr val="accent4"/>
                </a:solidFill>
                <a:latin typeface="Arial" panose="020B0604020202020204" pitchFamily="34" charset="0"/>
                <a:cs typeface="Arial" panose="020B0604020202020204" pitchFamily="34" charset="0"/>
              </a:rPr>
              <a:t> </a:t>
            </a:r>
            <a:r>
              <a:rPr lang="en-US" sz="5600" b="1" dirty="0" err="1">
                <a:solidFill>
                  <a:schemeClr val="accent4"/>
                </a:solidFill>
                <a:latin typeface="Arial" panose="020B0604020202020204" pitchFamily="34" charset="0"/>
                <a:cs typeface="Arial" panose="020B0604020202020204" pitchFamily="34" charset="0"/>
              </a:rPr>
              <a:t>gian</a:t>
            </a:r>
            <a:r>
              <a:rPr lang="en-US" sz="5600" b="1" dirty="0">
                <a:solidFill>
                  <a:schemeClr val="accent4"/>
                </a:solidFill>
                <a:latin typeface="Arial" panose="020B0604020202020204" pitchFamily="34" charset="0"/>
                <a:cs typeface="Arial" panose="020B0604020202020204" pitchFamily="34" charset="0"/>
              </a:rPr>
              <a:t> hàng </a:t>
            </a:r>
            <a:r>
              <a:rPr lang="en-US" sz="5600" b="1" dirty="0" err="1">
                <a:solidFill>
                  <a:schemeClr val="accent4"/>
                </a:solidFill>
                <a:latin typeface="Arial" panose="020B0604020202020204" pitchFamily="34" charset="0"/>
                <a:cs typeface="Arial" panose="020B0604020202020204" pitchFamily="34" charset="0"/>
              </a:rPr>
              <a:t>Trống</a:t>
            </a:r>
            <a:r>
              <a:rPr lang="en-US" sz="5600" b="1" dirty="0">
                <a:solidFill>
                  <a:schemeClr val="accent4"/>
                </a:solidFill>
                <a:latin typeface="Arial" panose="020B0604020202020204" pitchFamily="34" charset="0"/>
                <a:cs typeface="Arial" panose="020B0604020202020204" pitchFamily="34" charset="0"/>
              </a:rPr>
              <a:t> </a:t>
            </a:r>
            <a:r>
              <a:rPr lang="en-US" sz="5600" b="1" dirty="0" err="1">
                <a:solidFill>
                  <a:schemeClr val="accent4"/>
                </a:solidFill>
                <a:latin typeface="Arial" panose="020B0604020202020204" pitchFamily="34" charset="0"/>
                <a:cs typeface="Arial" panose="020B0604020202020204" pitchFamily="34" charset="0"/>
              </a:rPr>
              <a:t>xuất</a:t>
            </a:r>
            <a:r>
              <a:rPr lang="en-US" sz="5600" b="1" dirty="0">
                <a:solidFill>
                  <a:schemeClr val="accent4"/>
                </a:solidFill>
                <a:latin typeface="Arial" panose="020B0604020202020204" pitchFamily="34" charset="0"/>
                <a:cs typeface="Arial" panose="020B0604020202020204" pitchFamily="34" charset="0"/>
              </a:rPr>
              <a:t> </a:t>
            </a:r>
            <a:r>
              <a:rPr lang="en-US" sz="5600" b="1" dirty="0" err="1">
                <a:solidFill>
                  <a:schemeClr val="accent4"/>
                </a:solidFill>
                <a:latin typeface="Arial" panose="020B0604020202020204" pitchFamily="34" charset="0"/>
                <a:cs typeface="Arial" panose="020B0604020202020204" pitchFamily="34" charset="0"/>
              </a:rPr>
              <a:t>hiện</a:t>
            </a:r>
            <a:r>
              <a:rPr lang="en-US" sz="5600" b="1" dirty="0">
                <a:solidFill>
                  <a:schemeClr val="accent4"/>
                </a:solidFill>
                <a:latin typeface="Arial" panose="020B0604020202020204" pitchFamily="34" charset="0"/>
                <a:cs typeface="Arial" panose="020B0604020202020204" pitchFamily="34" charset="0"/>
              </a:rPr>
              <a:t> đầu </a:t>
            </a:r>
            <a:r>
              <a:rPr lang="en-US" sz="5600" b="1" dirty="0" err="1">
                <a:solidFill>
                  <a:schemeClr val="accent4"/>
                </a:solidFill>
                <a:latin typeface="Arial" panose="020B0604020202020204" pitchFamily="34" charset="0"/>
                <a:cs typeface="Arial" panose="020B0604020202020204" pitchFamily="34" charset="0"/>
              </a:rPr>
              <a:t>tiên</a:t>
            </a:r>
            <a:r>
              <a:rPr lang="en-US" sz="5600" b="1" dirty="0">
                <a:solidFill>
                  <a:schemeClr val="accent4"/>
                </a:solidFill>
                <a:latin typeface="Arial" panose="020B0604020202020204" pitchFamily="34" charset="0"/>
                <a:cs typeface="Arial" panose="020B0604020202020204" pitchFamily="34" charset="0"/>
              </a:rPr>
              <a:t> vào thế </a:t>
            </a:r>
            <a:r>
              <a:rPr lang="en-US" sz="5600" b="1" dirty="0" err="1">
                <a:solidFill>
                  <a:schemeClr val="accent4"/>
                </a:solidFill>
                <a:latin typeface="Arial" panose="020B0604020202020204" pitchFamily="34" charset="0"/>
                <a:cs typeface="Arial" panose="020B0604020202020204" pitchFamily="34" charset="0"/>
              </a:rPr>
              <a:t>kỉ</a:t>
            </a:r>
            <a:r>
              <a:rPr lang="en-US" sz="5600" b="1" dirty="0">
                <a:solidFill>
                  <a:schemeClr val="accent4"/>
                </a:solidFill>
                <a:latin typeface="Arial" panose="020B0604020202020204" pitchFamily="34" charset="0"/>
                <a:cs typeface="Arial" panose="020B0604020202020204" pitchFamily="34" charset="0"/>
              </a:rPr>
              <a:t> nào?</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5"/>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solidFill>
                    <a:schemeClr val="tx1">
                      <a:lumMod val="75000"/>
                      <a:lumOff val="25000"/>
                    </a:schemeClr>
                  </a:solidFill>
                  <a:latin typeface="Arial" panose="020B0604020202020204" pitchFamily="34" charset="0"/>
                  <a:cs typeface="Arial" panose="020B0604020202020204" pitchFamily="34" charset="0"/>
                </a:rPr>
                <a:t>Thế </a:t>
              </a:r>
              <a:r>
                <a:rPr lang="en-US" sz="5100" b="1" dirty="0" err="1">
                  <a:solidFill>
                    <a:schemeClr val="tx1">
                      <a:lumMod val="75000"/>
                      <a:lumOff val="25000"/>
                    </a:schemeClr>
                  </a:solidFill>
                  <a:latin typeface="Arial" panose="020B0604020202020204" pitchFamily="34" charset="0"/>
                  <a:cs typeface="Arial" panose="020B0604020202020204" pitchFamily="34" charset="0"/>
                </a:rPr>
                <a:t>kỉ</a:t>
              </a:r>
              <a:r>
                <a:rPr lang="en-US" sz="5100" b="1" dirty="0">
                  <a:solidFill>
                    <a:schemeClr val="tx1">
                      <a:lumMod val="75000"/>
                      <a:lumOff val="25000"/>
                    </a:schemeClr>
                  </a:solidFill>
                  <a:latin typeface="Arial" panose="020B0604020202020204" pitchFamily="34" charset="0"/>
                  <a:cs typeface="Arial" panose="020B0604020202020204" pitchFamily="34" charset="0"/>
                </a:rPr>
                <a:t> 15</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3"/>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solidFill>
                    <a:schemeClr val="tx1">
                      <a:lumMod val="75000"/>
                      <a:lumOff val="25000"/>
                    </a:schemeClr>
                  </a:solidFill>
                  <a:latin typeface="Arial" panose="020B0604020202020204" pitchFamily="34" charset="0"/>
                  <a:cs typeface="Arial" panose="020B0604020202020204" pitchFamily="34" charset="0"/>
                </a:rPr>
                <a:t>Thế </a:t>
              </a:r>
              <a:r>
                <a:rPr lang="en-US" sz="5100" b="1" dirty="0" err="1">
                  <a:solidFill>
                    <a:schemeClr val="tx1">
                      <a:lumMod val="75000"/>
                      <a:lumOff val="25000"/>
                    </a:schemeClr>
                  </a:solidFill>
                  <a:latin typeface="Arial" panose="020B0604020202020204" pitchFamily="34" charset="0"/>
                  <a:cs typeface="Arial" panose="020B0604020202020204" pitchFamily="34" charset="0"/>
                </a:rPr>
                <a:t>kỉ</a:t>
              </a:r>
              <a:r>
                <a:rPr lang="en-US" sz="5100" b="1" dirty="0">
                  <a:solidFill>
                    <a:schemeClr val="tx1">
                      <a:lumMod val="75000"/>
                      <a:lumOff val="25000"/>
                    </a:schemeClr>
                  </a:solidFill>
                  <a:latin typeface="Arial" panose="020B0604020202020204" pitchFamily="34" charset="0"/>
                  <a:cs typeface="Arial" panose="020B0604020202020204" pitchFamily="34" charset="0"/>
                </a:rPr>
                <a:t> 16</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6"/>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100" b="1" dirty="0">
                  <a:solidFill>
                    <a:schemeClr val="tx1">
                      <a:lumMod val="75000"/>
                      <a:lumOff val="25000"/>
                    </a:schemeClr>
                  </a:solidFill>
                  <a:latin typeface="Arial" panose="020B0604020202020204" pitchFamily="34" charset="0"/>
                  <a:cs typeface="Arial" panose="020B0604020202020204" pitchFamily="34" charset="0"/>
                </a:rPr>
                <a:t>Thể </a:t>
              </a:r>
              <a:r>
                <a:rPr lang="en-US" sz="5100" b="1" dirty="0" err="1">
                  <a:solidFill>
                    <a:schemeClr val="tx1">
                      <a:lumMod val="75000"/>
                      <a:lumOff val="25000"/>
                    </a:schemeClr>
                  </a:solidFill>
                  <a:latin typeface="Arial" panose="020B0604020202020204" pitchFamily="34" charset="0"/>
                  <a:cs typeface="Arial" panose="020B0604020202020204" pitchFamily="34" charset="0"/>
                </a:rPr>
                <a:t>kỉ</a:t>
              </a:r>
              <a:r>
                <a:rPr lang="en-US" sz="5100" b="1" dirty="0">
                  <a:solidFill>
                    <a:schemeClr val="tx1">
                      <a:lumMod val="75000"/>
                      <a:lumOff val="25000"/>
                    </a:schemeClr>
                  </a:solidFill>
                  <a:latin typeface="Arial" panose="020B0604020202020204" pitchFamily="34" charset="0"/>
                  <a:cs typeface="Arial" panose="020B0604020202020204" pitchFamily="34" charset="0"/>
                </a:rPr>
                <a:t> 17</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66238" y="2789720"/>
            <a:ext cx="2076585" cy="2076585"/>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2"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7"/>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668969" y="-10416708"/>
            <a:ext cx="10710537" cy="5877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490863" y="-12445079"/>
            <a:ext cx="10710537" cy="5877672"/>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8"/>
          <a:stretch>
            <a:fillRect/>
          </a:stretch>
        </p:blipFill>
        <p:spPr>
          <a:xfrm>
            <a:off x="4703183" y="13789322"/>
            <a:ext cx="8881637" cy="2267651"/>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963315" y="4998304"/>
            <a:ext cx="2198615" cy="830997"/>
          </a:xfrm>
          <a:prstGeom prst="rect">
            <a:avLst/>
          </a:prstGeom>
          <a:noFill/>
        </p:spPr>
        <p:txBody>
          <a:bodyPr wrap="none" lIns="0" tIns="0" rIns="0" bIns="0" rtlCol="0">
            <a:spAutoFit/>
          </a:bodyPr>
          <a:lstStyle/>
          <a:p>
            <a:pPr algn="ctr"/>
            <a:r>
              <a:rPr lang="en-US" sz="2700">
                <a:solidFill>
                  <a:schemeClr val="tx1">
                    <a:lumMod val="50000"/>
                    <a:lumOff val="50000"/>
                  </a:schemeClr>
                </a:solidFill>
              </a:rPr>
              <a:t>Âm thanh</a:t>
            </a:r>
            <a:br>
              <a:rPr lang="en-US" sz="2700">
                <a:solidFill>
                  <a:schemeClr val="tx1">
                    <a:lumMod val="50000"/>
                    <a:lumOff val="50000"/>
                  </a:schemeClr>
                </a:solidFill>
              </a:rPr>
            </a:br>
            <a:r>
              <a:rPr lang="en-US" sz="2700">
                <a:solidFill>
                  <a:schemeClr val="tx1">
                    <a:lumMod val="50000"/>
                    <a:lumOff val="50000"/>
                  </a:schemeClr>
                </a:solidFill>
              </a:rPr>
              <a:t>kiểm tra đáp án</a:t>
            </a:r>
          </a:p>
        </p:txBody>
      </p:sp>
      <p:pic>
        <p:nvPicPr>
          <p:cNvPr id="28" name="Picture 10">
            <a:extLst>
              <a:ext uri="{FF2B5EF4-FFF2-40B4-BE49-F238E27FC236}">
                <a16:creationId xmlns:a16="http://schemas.microsoft.com/office/drawing/2014/main" id="{4536F9B3-FE1A-4AAF-A3FB-095DCBF77CE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16200" y="4180279"/>
            <a:ext cx="1275183" cy="1136072"/>
          </a:xfrm>
          <a:prstGeom prst="rect">
            <a:avLst/>
          </a:prstGeom>
        </p:spPr>
      </p:pic>
      <p:pic>
        <p:nvPicPr>
          <p:cNvPr id="31" name="Âm thanh sai">
            <a:hlinkClick r:id="" action="ppaction://media"/>
            <a:extLst>
              <a:ext uri="{FF2B5EF4-FFF2-40B4-BE49-F238E27FC236}">
                <a16:creationId xmlns:a16="http://schemas.microsoft.com/office/drawing/2014/main" id="{5CD1C852-464B-30B9-7582-4F9DE609C26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653838" y="-955900"/>
            <a:ext cx="731045" cy="731045"/>
          </a:xfrm>
          <a:prstGeom prst="rect">
            <a:avLst/>
          </a:prstGeom>
        </p:spPr>
      </p:pic>
      <p:pic>
        <p:nvPicPr>
          <p:cNvPr id="36" name="Picture 10">
            <a:extLst>
              <a:ext uri="{FF2B5EF4-FFF2-40B4-BE49-F238E27FC236}">
                <a16:creationId xmlns:a16="http://schemas.microsoft.com/office/drawing/2014/main" id="{36F3A3D4-50ED-8BB4-87DE-725493105C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65186" y="8763448"/>
            <a:ext cx="1275183" cy="1136072"/>
          </a:xfrm>
          <a:prstGeom prst="rect">
            <a:avLst/>
          </a:prstGeom>
        </p:spPr>
      </p:pic>
    </p:spTree>
    <p:extLst>
      <p:ext uri="{BB962C8B-B14F-4D97-AF65-F5344CB8AC3E}">
        <p14:creationId xmlns:p14="http://schemas.microsoft.com/office/powerpoint/2010/main" val="43982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2"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2"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5"/>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1202" y="990600"/>
              <a:ext cx="1437359" cy="574516"/>
            </a:xfrm>
            <a:prstGeom prst="rect">
              <a:avLst/>
            </a:prstGeom>
            <a:noFill/>
          </p:spPr>
          <p:txBody>
            <a:bodyPr wrap="none" lIns="0" tIns="0" rIns="0" bIns="0" rtlCol="0">
              <a:spAutoFit/>
            </a:bodyPr>
            <a:lstStyle/>
            <a:p>
              <a:pPr algn="ctr"/>
              <a:r>
                <a:rPr lang="en-US" sz="5600" b="1" dirty="0">
                  <a:solidFill>
                    <a:schemeClr val="bg1"/>
                  </a:solidFill>
                  <a:latin typeface="Arial" panose="020B0604020202020204" pitchFamily="34" charset="0"/>
                  <a:cs typeface="Arial" panose="020B0604020202020204" pitchFamily="34"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769916" y="687713"/>
            <a:ext cx="10772969" cy="2446182"/>
          </a:xfrm>
          <a:prstGeom prst="rect">
            <a:avLst/>
          </a:prstGeom>
          <a:noFill/>
        </p:spPr>
        <p:txBody>
          <a:bodyPr wrap="square" lIns="0" tIns="0" rIns="0" bIns="0" rtlCol="0">
            <a:spAutoFit/>
          </a:bodyPr>
          <a:lstStyle/>
          <a:p>
            <a:pPr algn="just">
              <a:lnSpc>
                <a:spcPct val="150000"/>
              </a:lnSpc>
            </a:pPr>
            <a:r>
              <a:rPr lang="vi-VN" sz="5600" b="1" dirty="0">
                <a:solidFill>
                  <a:schemeClr val="accent4"/>
                </a:solidFill>
              </a:rPr>
              <a:t>Có mấy</a:t>
            </a:r>
            <a:r>
              <a:rPr lang="en-US" sz="5600" b="1" dirty="0">
                <a:solidFill>
                  <a:schemeClr val="accent4"/>
                </a:solidFill>
              </a:rPr>
              <a:t> </a:t>
            </a:r>
            <a:r>
              <a:rPr lang="vi-VN" sz="5600" b="1" dirty="0">
                <a:solidFill>
                  <a:schemeClr val="accent4"/>
                </a:solidFill>
              </a:rPr>
              <a:t>bước để vẽ mô phỏng tranh dân gian?</a:t>
            </a:r>
            <a:endParaRPr lang="en-US" sz="5600" b="1" dirty="0">
              <a:solidFill>
                <a:schemeClr val="accent4"/>
              </a:solidFill>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5"/>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3 bước</a:t>
              </a:r>
              <a:endParaRPr lang="en-US" sz="5100" b="1" dirty="0">
                <a:solidFill>
                  <a:schemeClr val="tx1">
                    <a:lumMod val="75000"/>
                    <a:lumOff val="25000"/>
                  </a:schemeClr>
                </a:solidFill>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3"/>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4 bước</a:t>
              </a:r>
              <a:endParaRPr lang="en-US" sz="5100" b="1" dirty="0">
                <a:solidFill>
                  <a:schemeClr val="tx1">
                    <a:lumMod val="75000"/>
                    <a:lumOff val="25000"/>
                  </a:schemeClr>
                </a:solidFill>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6"/>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5 bước</a:t>
              </a:r>
              <a:endParaRPr lang="en-US" sz="5100" b="1" dirty="0">
                <a:solidFill>
                  <a:schemeClr val="tx1">
                    <a:lumMod val="75000"/>
                    <a:lumOff val="25000"/>
                  </a:schemeClr>
                </a:solidFill>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8" y="2789720"/>
            <a:ext cx="2076585" cy="2076585"/>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2"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6"/>
          <a:srcRect l="205" r="205"/>
          <a:stretch>
            <a:fillRect/>
          </a:stretch>
        </p:blipFill>
        <p:spPr>
          <a:xfrm>
            <a:off x="3788732" y="11165216"/>
            <a:ext cx="10710537"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818314" y="13789322"/>
            <a:ext cx="8651373" cy="2267651"/>
          </a:xfrm>
          <a:prstGeom prst="rect">
            <a:avLst/>
          </a:prstGeom>
        </p:spPr>
      </p:pic>
      <p:pic>
        <p:nvPicPr>
          <p:cNvPr id="21" name="Picture 10">
            <a:extLst>
              <a:ext uri="{FF2B5EF4-FFF2-40B4-BE49-F238E27FC236}">
                <a16:creationId xmlns:a16="http://schemas.microsoft.com/office/drawing/2014/main" id="{D2C800E0-7188-AC4A-F4F2-7A528F64B07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65186" y="6494168"/>
            <a:ext cx="1275183" cy="1136072"/>
          </a:xfrm>
          <a:prstGeom prst="rect">
            <a:avLst/>
          </a:prstGeom>
        </p:spPr>
      </p:pic>
      <p:pic>
        <p:nvPicPr>
          <p:cNvPr id="22" name="Âm thanh sai">
            <a:hlinkClick r:id="" action="ppaction://media"/>
            <a:extLst>
              <a:ext uri="{FF2B5EF4-FFF2-40B4-BE49-F238E27FC236}">
                <a16:creationId xmlns:a16="http://schemas.microsoft.com/office/drawing/2014/main" id="{748499A2-B5E2-26EC-075D-6D7D48D9602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900"/>
            <a:ext cx="731045" cy="731045"/>
          </a:xfrm>
          <a:prstGeom prst="rect">
            <a:avLst/>
          </a:prstGeom>
        </p:spPr>
      </p:pic>
      <p:pic>
        <p:nvPicPr>
          <p:cNvPr id="31" name="Picture 10">
            <a:extLst>
              <a:ext uri="{FF2B5EF4-FFF2-40B4-BE49-F238E27FC236}">
                <a16:creationId xmlns:a16="http://schemas.microsoft.com/office/drawing/2014/main" id="{FBE105DE-CE4E-9052-CAD6-1CD2DB5E100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65186" y="8763448"/>
            <a:ext cx="1275183" cy="1136072"/>
          </a:xfrm>
          <a:prstGeom prst="rect">
            <a:avLst/>
          </a:prstGeom>
        </p:spPr>
      </p:pic>
    </p:spTree>
    <p:extLst>
      <p:ext uri="{BB962C8B-B14F-4D97-AF65-F5344CB8AC3E}">
        <p14:creationId xmlns:p14="http://schemas.microsoft.com/office/powerpoint/2010/main" val="235607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5"/>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1202" y="990600"/>
              <a:ext cx="1437359" cy="574516"/>
            </a:xfrm>
            <a:prstGeom prst="rect">
              <a:avLst/>
            </a:prstGeom>
            <a:noFill/>
          </p:spPr>
          <p:txBody>
            <a:bodyPr wrap="none" lIns="0" tIns="0" rIns="0" bIns="0" rtlCol="0">
              <a:spAutoFit/>
            </a:bodyPr>
            <a:lstStyle/>
            <a:p>
              <a:pPr algn="ctr"/>
              <a:r>
                <a:rPr lang="en-US" sz="5600" b="1" dirty="0">
                  <a:solidFill>
                    <a:schemeClr val="bg1"/>
                  </a:solidFill>
                  <a:latin typeface="Arial" panose="020B0604020202020204" pitchFamily="34" charset="0"/>
                  <a:cs typeface="Arial" panose="020B0604020202020204" pitchFamily="34" charset="0"/>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303372" y="724614"/>
            <a:ext cx="11321348" cy="2585323"/>
          </a:xfrm>
          <a:prstGeom prst="rect">
            <a:avLst/>
          </a:prstGeom>
          <a:noFill/>
        </p:spPr>
        <p:txBody>
          <a:bodyPr wrap="square" lIns="0" tIns="0" rIns="0" bIns="0" rtlCol="0">
            <a:spAutoFit/>
          </a:bodyPr>
          <a:lstStyle/>
          <a:p>
            <a:pPr algn="ctr">
              <a:lnSpc>
                <a:spcPct val="150000"/>
              </a:lnSpc>
            </a:pPr>
            <a:r>
              <a:rPr lang="vi-VN" sz="5600" b="1" dirty="0">
                <a:solidFill>
                  <a:schemeClr val="accent4"/>
                </a:solidFill>
                <a:latin typeface="Arial" panose="020B0604020202020204" pitchFamily="34" charset="0"/>
                <a:cs typeface="Arial" panose="020B0604020202020204" pitchFamily="34" charset="0"/>
              </a:rPr>
              <a:t>Ý nghĩa của bức tranh “Cá chép trông trăng” là gì? </a:t>
            </a:r>
            <a:endParaRPr lang="en-US" sz="5600" b="1" dirty="0">
              <a:solidFill>
                <a:schemeClr val="accent4"/>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5"/>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Biểu trưng cho tài lộc, tình yêu</a:t>
              </a:r>
              <a:endParaRPr lang="en-US" sz="5100" b="1" dirty="0">
                <a:solidFill>
                  <a:schemeClr val="tx1">
                    <a:lumMod val="75000"/>
                    <a:lumOff val="25000"/>
                  </a:schemeClr>
                </a:solidFill>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3"/>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Biểu trưng cho tình yêu và sự may mắn</a:t>
              </a:r>
              <a:endParaRPr lang="en-US" sz="5100" b="1" dirty="0">
                <a:solidFill>
                  <a:schemeClr val="tx1">
                    <a:lumMod val="75000"/>
                    <a:lumOff val="25000"/>
                  </a:schemeClr>
                </a:solidFill>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6"/>
            <a:ext cx="16795815" cy="2469827"/>
            <a:chOff x="537589" y="5248510"/>
            <a:chExt cx="11197210"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523999" y="5733369"/>
              <a:ext cx="102108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Biểu trưng cho tài lộc, may mắn, và hạnh phúc</a:t>
              </a:r>
              <a:endParaRPr lang="en-US" sz="5100" b="1" dirty="0">
                <a:solidFill>
                  <a:schemeClr val="tx1">
                    <a:lumMod val="75000"/>
                    <a:lumOff val="25000"/>
                  </a:schemeClr>
                </a:solidFill>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8" y="2789720"/>
            <a:ext cx="2076585" cy="2076585"/>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2"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2"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39"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0" y="4155940"/>
            <a:ext cx="1275183"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900"/>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0" y="6515101"/>
            <a:ext cx="1275183" cy="1136072"/>
          </a:xfrm>
          <a:prstGeom prst="rect">
            <a:avLst/>
          </a:prstGeom>
        </p:spPr>
      </p:pic>
    </p:spTree>
    <p:extLst>
      <p:ext uri="{BB962C8B-B14F-4D97-AF65-F5344CB8AC3E}">
        <p14:creationId xmlns:p14="http://schemas.microsoft.com/office/powerpoint/2010/main" val="151708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5"/>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1"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1202" y="990600"/>
              <a:ext cx="1437359" cy="574516"/>
            </a:xfrm>
            <a:prstGeom prst="rect">
              <a:avLst/>
            </a:prstGeom>
            <a:noFill/>
          </p:spPr>
          <p:txBody>
            <a:bodyPr wrap="none" lIns="0" tIns="0" rIns="0" bIns="0" rtlCol="0">
              <a:spAutoFit/>
            </a:bodyPr>
            <a:lstStyle/>
            <a:p>
              <a:pPr algn="ctr"/>
              <a:r>
                <a:rPr lang="en-US" sz="5600" b="1" dirty="0">
                  <a:solidFill>
                    <a:schemeClr val="bg1"/>
                  </a:solidFill>
                  <a:latin typeface="Arial" panose="020B0604020202020204" pitchFamily="34" charset="0"/>
                  <a:cs typeface="Arial" panose="020B0604020202020204" pitchFamily="34" charset="0"/>
                </a:rPr>
                <a:t>CÂU 4</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742466" y="592301"/>
            <a:ext cx="12763500" cy="2585323"/>
          </a:xfrm>
          <a:prstGeom prst="rect">
            <a:avLst/>
          </a:prstGeom>
          <a:noFill/>
        </p:spPr>
        <p:txBody>
          <a:bodyPr wrap="square" lIns="0" tIns="0" rIns="0" bIns="0" rtlCol="0">
            <a:spAutoFit/>
          </a:bodyPr>
          <a:lstStyle/>
          <a:p>
            <a:pPr algn="ctr">
              <a:lnSpc>
                <a:spcPct val="150000"/>
              </a:lnSpc>
            </a:pPr>
            <a:r>
              <a:rPr lang="vi-VN" sz="5600" b="1" dirty="0">
                <a:solidFill>
                  <a:schemeClr val="accent4"/>
                </a:solidFill>
                <a:latin typeface="Arial" panose="020B0604020202020204" pitchFamily="34" charset="0"/>
                <a:cs typeface="Arial" panose="020B0604020202020204" pitchFamily="34" charset="0"/>
              </a:rPr>
              <a:t>Tranh dân hàng Trống có hai dòng tranh chính. Đó là dòng tranh nào?</a:t>
            </a:r>
            <a:endParaRPr lang="en-US" sz="5600" b="1" dirty="0">
              <a:solidFill>
                <a:schemeClr val="accent4"/>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5"/>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Tranh hiện thực và tranh chân dung</a:t>
              </a:r>
              <a:endParaRPr lang="en-US" sz="5100" b="1" dirty="0">
                <a:solidFill>
                  <a:schemeClr val="tx1">
                    <a:lumMod val="75000"/>
                    <a:lumOff val="25000"/>
                  </a:schemeClr>
                </a:solidFill>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3"/>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Tranh Tết và tranh trừu tượng</a:t>
              </a:r>
              <a:endParaRPr lang="en-US" sz="5100" b="1" dirty="0">
                <a:solidFill>
                  <a:schemeClr val="tx1">
                    <a:lumMod val="75000"/>
                    <a:lumOff val="25000"/>
                  </a:schemeClr>
                </a:solidFill>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6"/>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b="1" dirty="0">
                  <a:solidFill>
                    <a:schemeClr val="tx1">
                      <a:lumMod val="75000"/>
                      <a:lumOff val="25000"/>
                    </a:schemeClr>
                  </a:solidFill>
                </a:rPr>
                <a:t>Tranh thờ và tranh Tết </a:t>
              </a:r>
              <a:endParaRPr lang="en-US" sz="5100" b="1" dirty="0">
                <a:solidFill>
                  <a:schemeClr val="tx1">
                    <a:lumMod val="75000"/>
                    <a:lumOff val="25000"/>
                  </a:schemeClr>
                </a:solidFill>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8" y="2789720"/>
            <a:ext cx="2076585" cy="2076585"/>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2"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2" y="11189742"/>
            <a:ext cx="10664817" cy="5828619"/>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39"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0" y="4155940"/>
            <a:ext cx="1275183"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900"/>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0" y="6515101"/>
            <a:ext cx="1275183" cy="1136072"/>
          </a:xfrm>
          <a:prstGeom prst="rect">
            <a:avLst/>
          </a:prstGeom>
        </p:spPr>
      </p:pic>
    </p:spTree>
    <p:extLst>
      <p:ext uri="{BB962C8B-B14F-4D97-AF65-F5344CB8AC3E}">
        <p14:creationId xmlns:p14="http://schemas.microsoft.com/office/powerpoint/2010/main" val="426350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2"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86300" y="261809"/>
            <a:ext cx="13030200" cy="3440565"/>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2"/>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1202" y="990600"/>
              <a:ext cx="1437359" cy="574516"/>
            </a:xfrm>
            <a:prstGeom prst="rect">
              <a:avLst/>
            </a:prstGeom>
            <a:noFill/>
          </p:spPr>
          <p:txBody>
            <a:bodyPr wrap="none" lIns="0" tIns="0" rIns="0" bIns="0" rtlCol="0">
              <a:spAutoFit/>
            </a:bodyPr>
            <a:lstStyle/>
            <a:p>
              <a:pPr algn="ctr"/>
              <a:r>
                <a:rPr lang="en-US" sz="5600" b="1" dirty="0">
                  <a:solidFill>
                    <a:schemeClr val="bg1"/>
                  </a:solidFill>
                  <a:latin typeface="Arial" panose="020B0604020202020204" pitchFamily="34" charset="0"/>
                  <a:cs typeface="Arial" panose="020B0604020202020204" pitchFamily="34" charset="0"/>
                </a:rPr>
                <a:t>CÂU 5</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295900" y="613346"/>
            <a:ext cx="11811000" cy="2585323"/>
          </a:xfrm>
          <a:prstGeom prst="rect">
            <a:avLst/>
          </a:prstGeom>
          <a:noFill/>
        </p:spPr>
        <p:txBody>
          <a:bodyPr wrap="square" lIns="0" tIns="0" rIns="0" bIns="0" rtlCol="0">
            <a:spAutoFit/>
          </a:bodyPr>
          <a:lstStyle/>
          <a:p>
            <a:pPr>
              <a:lnSpc>
                <a:spcPct val="150000"/>
              </a:lnSpc>
            </a:pPr>
            <a:r>
              <a:rPr lang="vi-VN" sz="5600" b="1" dirty="0">
                <a:solidFill>
                  <a:schemeClr val="accent4"/>
                </a:solidFill>
                <a:cs typeface="Arial" panose="020B0604020202020204" pitchFamily="34" charset="0"/>
              </a:rPr>
              <a:t>Tranh Hàng Trống thường có gam màu chủ đạo là màu gì?</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96571" y="3296299"/>
            <a:ext cx="17305629" cy="2627318"/>
            <a:chOff x="197714" y="2197532"/>
            <a:chExt cx="1153708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dirty="0">
                  <a:solidFill>
                    <a:schemeClr val="tx1">
                      <a:lumMod val="75000"/>
                      <a:lumOff val="25000"/>
                    </a:schemeClr>
                  </a:solidFill>
                </a:rPr>
                <a:t>Xanh da trời, trắng, đen</a:t>
              </a:r>
              <a:endParaRPr lang="en-US" sz="5100" dirty="0">
                <a:solidFill>
                  <a:schemeClr val="tx1">
                    <a:lumMod val="75000"/>
                    <a:lumOff val="25000"/>
                  </a:schemeClr>
                </a:solidFill>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97714" y="2197532"/>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349289" y="5968211"/>
            <a:ext cx="17252912" cy="2202516"/>
            <a:chOff x="232859" y="3978807"/>
            <a:chExt cx="11501941"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168400" y="4270402"/>
              <a:ext cx="10566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5100" dirty="0">
                  <a:solidFill>
                    <a:schemeClr val="tx1">
                      <a:lumMod val="75000"/>
                      <a:lumOff val="25000"/>
                    </a:schemeClr>
                  </a:solidFill>
                </a:rPr>
                <a:t>Lam, hồng, đỏ</a:t>
              </a:r>
              <a:endParaRPr lang="en-US" sz="5100" dirty="0">
                <a:solidFill>
                  <a:schemeClr val="tx1">
                    <a:lumMod val="75000"/>
                    <a:lumOff val="25000"/>
                  </a:schemeClr>
                </a:solidFill>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39493">
              <a:off x="232859" y="3978807"/>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462430" y="7817175"/>
            <a:ext cx="17254070"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100" dirty="0">
                  <a:solidFill>
                    <a:schemeClr val="tx1">
                      <a:lumMod val="75000"/>
                      <a:lumOff val="25000"/>
                    </a:schemeClr>
                  </a:solidFill>
                </a:rPr>
                <a:t>Nâu, đen, xanh nước biển</a:t>
              </a:r>
              <a:endParaRPr lang="en-US" sz="5100" dirty="0">
                <a:solidFill>
                  <a:schemeClr val="tx1">
                    <a:lumMod val="75000"/>
                    <a:lumOff val="25000"/>
                  </a:schemeClr>
                </a:solidFill>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66238" y="2789720"/>
            <a:ext cx="2076585" cy="2076585"/>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2" y="10948803"/>
            <a:ext cx="11309459" cy="631049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7"/>
          <a:srcRect/>
          <a:stretch>
            <a:fillRect/>
          </a:stretch>
        </p:blipFill>
        <p:spPr>
          <a:xfrm>
            <a:off x="3788734" y="11177250"/>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668969" y="-10416708"/>
            <a:ext cx="10710537" cy="5877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490863" y="-12445079"/>
            <a:ext cx="10710537" cy="5877672"/>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8"/>
          <a:stretch>
            <a:fillRect/>
          </a:stretch>
        </p:blipFill>
        <p:spPr>
          <a:xfrm>
            <a:off x="4703183" y="13789322"/>
            <a:ext cx="8881637" cy="2267651"/>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963315" y="4998304"/>
            <a:ext cx="2198615" cy="830997"/>
          </a:xfrm>
          <a:prstGeom prst="rect">
            <a:avLst/>
          </a:prstGeom>
          <a:noFill/>
        </p:spPr>
        <p:txBody>
          <a:bodyPr wrap="none" lIns="0" tIns="0" rIns="0" bIns="0" rtlCol="0">
            <a:spAutoFit/>
          </a:bodyPr>
          <a:lstStyle/>
          <a:p>
            <a:pPr algn="ctr"/>
            <a:r>
              <a:rPr lang="en-US" sz="2700">
                <a:solidFill>
                  <a:schemeClr val="tx1">
                    <a:lumMod val="50000"/>
                    <a:lumOff val="50000"/>
                  </a:schemeClr>
                </a:solidFill>
              </a:rPr>
              <a:t>Âm thanh</a:t>
            </a:r>
            <a:br>
              <a:rPr lang="en-US" sz="2700">
                <a:solidFill>
                  <a:schemeClr val="tx1">
                    <a:lumMod val="50000"/>
                    <a:lumOff val="50000"/>
                  </a:schemeClr>
                </a:solidFill>
              </a:rPr>
            </a:br>
            <a:r>
              <a:rPr lang="en-US" sz="2700">
                <a:solidFill>
                  <a:schemeClr val="tx1">
                    <a:lumMod val="50000"/>
                    <a:lumOff val="50000"/>
                  </a:schemeClr>
                </a:solidFill>
              </a:rPr>
              <a:t>kiểm tra đáp án</a:t>
            </a:r>
          </a:p>
        </p:txBody>
      </p:sp>
      <p:pic>
        <p:nvPicPr>
          <p:cNvPr id="28" name="Picture 10">
            <a:extLst>
              <a:ext uri="{FF2B5EF4-FFF2-40B4-BE49-F238E27FC236}">
                <a16:creationId xmlns:a16="http://schemas.microsoft.com/office/drawing/2014/main" id="{4536F9B3-FE1A-4AAF-A3FB-095DCBF77CE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16200" y="4180279"/>
            <a:ext cx="1275183" cy="1136072"/>
          </a:xfrm>
          <a:prstGeom prst="rect">
            <a:avLst/>
          </a:prstGeom>
        </p:spPr>
      </p:pic>
      <p:pic>
        <p:nvPicPr>
          <p:cNvPr id="31" name="Âm thanh sai">
            <a:hlinkClick r:id="" action="ppaction://media"/>
            <a:extLst>
              <a:ext uri="{FF2B5EF4-FFF2-40B4-BE49-F238E27FC236}">
                <a16:creationId xmlns:a16="http://schemas.microsoft.com/office/drawing/2014/main" id="{5CD1C852-464B-30B9-7582-4F9DE609C26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653838" y="-955900"/>
            <a:ext cx="731045" cy="731045"/>
          </a:xfrm>
          <a:prstGeom prst="rect">
            <a:avLst/>
          </a:prstGeom>
        </p:spPr>
      </p:pic>
      <p:pic>
        <p:nvPicPr>
          <p:cNvPr id="36" name="Picture 10">
            <a:extLst>
              <a:ext uri="{FF2B5EF4-FFF2-40B4-BE49-F238E27FC236}">
                <a16:creationId xmlns:a16="http://schemas.microsoft.com/office/drawing/2014/main" id="{36F3A3D4-50ED-8BB4-87DE-725493105C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65186" y="8763448"/>
            <a:ext cx="1275183" cy="1136072"/>
          </a:xfrm>
          <a:prstGeom prst="rect">
            <a:avLst/>
          </a:prstGeom>
        </p:spPr>
      </p:pic>
    </p:spTree>
    <p:extLst>
      <p:ext uri="{BB962C8B-B14F-4D97-AF65-F5344CB8AC3E}">
        <p14:creationId xmlns:p14="http://schemas.microsoft.com/office/powerpoint/2010/main" val="347232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2"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2"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9"/>
            <a:ext cx="18288000" cy="1000066"/>
            <a:chOff x="0" y="0"/>
            <a:chExt cx="6821492" cy="373028"/>
          </a:xfrm>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028700"/>
            <a:ext cx="18288000" cy="0"/>
          </a:xfrm>
          <a:prstGeom prst="line">
            <a:avLst/>
          </a:prstGeom>
          <a:ln w="47625" cap="rnd">
            <a:solidFill>
              <a:srgbClr val="274149"/>
            </a:solidFill>
            <a:prstDash val="solid"/>
            <a:headEnd type="none" w="sm" len="sm"/>
            <a:tailEnd type="none" w="sm" len="sm"/>
          </a:ln>
        </p:spPr>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57587">
            <a:off x="6884486" y="8232929"/>
            <a:ext cx="3965968" cy="2790599"/>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6892">
            <a:off x="-291603" y="2359014"/>
            <a:ext cx="1921007" cy="2527641"/>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39248" y="509196"/>
            <a:ext cx="3381070" cy="1678240"/>
          </a:xfrm>
          <a:prstGeom prst="rect">
            <a:avLst/>
          </a:prstGeom>
        </p:spPr>
      </p:pic>
      <p:sp>
        <p:nvSpPr>
          <p:cNvPr id="27" name="TextBox 27"/>
          <p:cNvSpPr txBox="1"/>
          <p:nvPr/>
        </p:nvSpPr>
        <p:spPr>
          <a:xfrm>
            <a:off x="4219270" y="1689012"/>
            <a:ext cx="9296400" cy="1004378"/>
          </a:xfrm>
          <a:prstGeom prst="rect">
            <a:avLst/>
          </a:prstGeom>
        </p:spPr>
        <p:txBody>
          <a:bodyPr wrap="square" lIns="0" tIns="0" rIns="0" bIns="0" rtlCol="0" anchor="t">
            <a:spAutoFit/>
          </a:bodyPr>
          <a:lstStyle/>
          <a:p>
            <a:pPr algn="ctr">
              <a:lnSpc>
                <a:spcPts val="8519"/>
              </a:lnSpc>
            </a:pPr>
            <a:r>
              <a:rPr lang="en-US" sz="6400" b="1" dirty="0">
                <a:solidFill>
                  <a:srgbClr val="FF0000"/>
                </a:solidFill>
                <a:latin typeface="Arial" panose="020B0604020202020204" pitchFamily="34" charset="0"/>
                <a:cs typeface="Arial" panose="020B0604020202020204" pitchFamily="34" charset="0"/>
              </a:rPr>
              <a:t>HƯỚNG DẪN VỀ NHÀ</a:t>
            </a:r>
          </a:p>
        </p:txBody>
      </p:sp>
      <p:pic>
        <p:nvPicPr>
          <p:cNvPr id="28"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685692">
            <a:off x="13657599" y="1701293"/>
            <a:ext cx="667980" cy="1169330"/>
          </a:xfrm>
          <a:prstGeom prst="rect">
            <a:avLst/>
          </a:prstGeom>
        </p:spPr>
      </p:pic>
      <p:pic>
        <p:nvPicPr>
          <p:cNvPr id="29"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9384" y="6343138"/>
            <a:ext cx="5334000" cy="6258138"/>
          </a:xfrm>
          <a:prstGeom prst="rect">
            <a:avLst/>
          </a:prstGeom>
        </p:spPr>
      </p:pic>
      <p:pic>
        <p:nvPicPr>
          <p:cNvPr id="30"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28072" y="5159292"/>
            <a:ext cx="2976454" cy="5131817"/>
          </a:xfrm>
          <a:prstGeom prst="rect">
            <a:avLst/>
          </a:prstGeom>
        </p:spPr>
      </p:pic>
      <p:sp>
        <p:nvSpPr>
          <p:cNvPr id="31" name="Rectangle 30"/>
          <p:cNvSpPr/>
          <p:nvPr/>
        </p:nvSpPr>
        <p:spPr>
          <a:xfrm>
            <a:off x="2914344" y="2858662"/>
            <a:ext cx="12313727" cy="4601260"/>
          </a:xfrm>
          <a:prstGeom prst="rect">
            <a:avLst/>
          </a:prstGeom>
        </p:spPr>
        <p:txBody>
          <a:bodyPr wrap="square">
            <a:spAutoFit/>
          </a:bodyPr>
          <a:lstStyle/>
          <a:p>
            <a:pPr marL="685800" indent="-685800" algn="just">
              <a:lnSpc>
                <a:spcPct val="150000"/>
              </a:lnSpc>
              <a:spcBef>
                <a:spcPts val="300"/>
              </a:spcBef>
              <a:spcAft>
                <a:spcPts val="300"/>
              </a:spcAft>
              <a:buFont typeface="Wingdings" panose="05000000000000000000" pitchFamily="2" charset="2"/>
              <a:buChar char="ü"/>
            </a:pPr>
            <a:r>
              <a:rPr lang="en-US" sz="4800" dirty="0" err="1">
                <a:latin typeface="Arial" panose="020B0604020202020204" pitchFamily="34" charset="0"/>
                <a:ea typeface="Calibri" panose="020F0502020204030204" pitchFamily="34" charset="0"/>
                <a:cs typeface="Arial" panose="020B0604020202020204" pitchFamily="34" charset="0"/>
              </a:rPr>
              <a:t>Hoàn</a:t>
            </a:r>
            <a:r>
              <a:rPr lang="en-US" sz="4800" dirty="0">
                <a:latin typeface="Arial" panose="020B0604020202020204" pitchFamily="34" charset="0"/>
                <a:ea typeface="Calibri" panose="020F0502020204030204" pitchFamily="34" charset="0"/>
                <a:cs typeface="Arial" panose="020B0604020202020204" pitchFamily="34" charset="0"/>
              </a:rPr>
              <a:t> thành </a:t>
            </a:r>
            <a:r>
              <a:rPr lang="en-US" sz="4800" dirty="0" err="1">
                <a:latin typeface="Arial" panose="020B0604020202020204" pitchFamily="34" charset="0"/>
                <a:ea typeface="Calibri" panose="020F0502020204030204" pitchFamily="34" charset="0"/>
                <a:cs typeface="Arial" panose="020B0604020202020204" pitchFamily="34" charset="0"/>
              </a:rPr>
              <a:t>sản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phẩm</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mô</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phỏng</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tranh</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dân</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gian</a:t>
            </a:r>
            <a:r>
              <a:rPr lang="en-US" sz="4800" dirty="0">
                <a:latin typeface="Arial" panose="020B0604020202020204" pitchFamily="34" charset="0"/>
                <a:ea typeface="Calibri" panose="020F0502020204030204" pitchFamily="34" charset="0"/>
                <a:cs typeface="Arial" panose="020B0604020202020204" pitchFamily="34" charset="0"/>
              </a:rPr>
              <a:t> Hàng </a:t>
            </a:r>
            <a:r>
              <a:rPr lang="en-US" sz="4800" dirty="0" err="1">
                <a:latin typeface="Arial" panose="020B0604020202020204" pitchFamily="34" charset="0"/>
                <a:ea typeface="Calibri" panose="020F0502020204030204" pitchFamily="34" charset="0"/>
                <a:cs typeface="Arial" panose="020B0604020202020204" pitchFamily="34" charset="0"/>
              </a:rPr>
              <a:t>Trống</a:t>
            </a:r>
            <a:r>
              <a:rPr lang="en-US" sz="4800" dirty="0">
                <a:latin typeface="Arial" panose="020B0604020202020204" pitchFamily="34" charset="0"/>
                <a:ea typeface="Calibri" panose="020F0502020204030204" pitchFamily="34" charset="0"/>
                <a:cs typeface="Arial" panose="020B0604020202020204" pitchFamily="34" charset="0"/>
              </a:rPr>
              <a:t>.</a:t>
            </a:r>
          </a:p>
          <a:p>
            <a:pPr marL="685800" indent="-685800" algn="just">
              <a:lnSpc>
                <a:spcPct val="150000"/>
              </a:lnSpc>
              <a:spcBef>
                <a:spcPts val="300"/>
              </a:spcBef>
              <a:spcAft>
                <a:spcPts val="300"/>
              </a:spcAft>
              <a:buFont typeface="Wingdings" panose="05000000000000000000" pitchFamily="2" charset="2"/>
              <a:buChar char="ü"/>
            </a:pPr>
            <a:r>
              <a:rPr lang="en-US" sz="4800" dirty="0">
                <a:latin typeface="Arial" panose="020B0604020202020204" pitchFamily="34" charset="0"/>
                <a:ea typeface="Calibri" panose="020F0502020204030204" pitchFamily="34" charset="0"/>
                <a:cs typeface="Arial" panose="020B0604020202020204" pitchFamily="34" charset="0"/>
              </a:rPr>
              <a:t>Đọc </a:t>
            </a:r>
            <a:r>
              <a:rPr lang="en-US" sz="4800" dirty="0" err="1">
                <a:latin typeface="Arial" panose="020B0604020202020204" pitchFamily="34" charset="0"/>
                <a:ea typeface="Calibri" panose="020F0502020204030204" pitchFamily="34" charset="0"/>
                <a:cs typeface="Arial" panose="020B0604020202020204" pitchFamily="34" charset="0"/>
              </a:rPr>
              <a:t>và</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dirty="0" err="1">
                <a:latin typeface="Arial" panose="020B0604020202020204" pitchFamily="34" charset="0"/>
                <a:ea typeface="Calibri" panose="020F0502020204030204" pitchFamily="34" charset="0"/>
                <a:cs typeface="Arial" panose="020B0604020202020204" pitchFamily="34" charset="0"/>
              </a:rPr>
              <a:t>tìm</a:t>
            </a:r>
            <a:r>
              <a:rPr lang="en-US" sz="4800" dirty="0">
                <a:latin typeface="Arial" panose="020B0604020202020204" pitchFamily="34" charset="0"/>
                <a:ea typeface="Calibri" panose="020F0502020204030204" pitchFamily="34" charset="0"/>
                <a:cs typeface="Arial" panose="020B0604020202020204" pitchFamily="34" charset="0"/>
              </a:rPr>
              <a:t> hiểu </a:t>
            </a:r>
            <a:r>
              <a:rPr lang="en-US" sz="4800" dirty="0" err="1">
                <a:latin typeface="Arial" panose="020B0604020202020204" pitchFamily="34" charset="0"/>
                <a:ea typeface="Calibri" panose="020F0502020204030204" pitchFamily="34" charset="0"/>
                <a:cs typeface="Arial" panose="020B0604020202020204" pitchFamily="34" charset="0"/>
              </a:rPr>
              <a:t>trước</a:t>
            </a:r>
            <a:r>
              <a:rPr lang="en-US" sz="4800" dirty="0">
                <a:latin typeface="Arial" panose="020B0604020202020204" pitchFamily="34" charset="0"/>
                <a:ea typeface="Calibri" panose="020F0502020204030204" pitchFamily="34" charset="0"/>
                <a:cs typeface="Arial" panose="020B0604020202020204" pitchFamily="34" charset="0"/>
              </a:rPr>
              <a:t> </a:t>
            </a:r>
            <a:r>
              <a:rPr lang="en-US" sz="4800" b="1" i="1" dirty="0">
                <a:latin typeface="Arial" panose="020B0604020202020204" pitchFamily="34" charset="0"/>
                <a:ea typeface="Calibri" panose="020F0502020204030204" pitchFamily="34" charset="0"/>
                <a:cs typeface="Arial" panose="020B0604020202020204" pitchFamily="34" charset="0"/>
              </a:rPr>
              <a:t>Bài 15: </a:t>
            </a:r>
            <a:r>
              <a:rPr lang="en-US" sz="4800" b="1" dirty="0" err="1">
                <a:latin typeface="Arial" panose="020B0604020202020204" pitchFamily="34" charset="0"/>
                <a:ea typeface="Calibri" panose="020F0502020204030204" pitchFamily="34" charset="0"/>
                <a:cs typeface="Arial" panose="020B0604020202020204" pitchFamily="34" charset="0"/>
              </a:rPr>
              <a:t>Tranh</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vẽ</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theo</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hình</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thức</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ước</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lệ</a:t>
            </a:r>
            <a:r>
              <a:rPr lang="en-US" sz="4800" b="1" dirty="0">
                <a:latin typeface="Arial" panose="020B0604020202020204" pitchFamily="34" charset="0"/>
                <a:ea typeface="Calibri" panose="020F0502020204030204" pitchFamily="34" charset="0"/>
                <a:cs typeface="Arial" panose="020B0604020202020204" pitchFamily="34" charset="0"/>
              </a:rPr>
              <a:t>.</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42932">
            <a:off x="15622582" y="478883"/>
            <a:ext cx="2460141" cy="528545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23318">
            <a:off x="849890" y="7494172"/>
            <a:ext cx="1627612" cy="376129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97603" y="7822955"/>
            <a:ext cx="3283961" cy="2844244"/>
          </a:xfrm>
          <a:prstGeom prst="rect">
            <a:avLst/>
          </a:prstGeom>
        </p:spPr>
      </p:pic>
      <p:grpSp>
        <p:nvGrpSpPr>
          <p:cNvPr id="9" name="Group 9"/>
          <p:cNvGrpSpPr/>
          <p:nvPr/>
        </p:nvGrpSpPr>
        <p:grpSpPr>
          <a:xfrm>
            <a:off x="0" y="19109"/>
            <a:ext cx="18288000" cy="1000066"/>
            <a:chOff x="0" y="0"/>
            <a:chExt cx="6821492" cy="373028"/>
          </a:xfrm>
        </p:grpSpPr>
        <p:sp>
          <p:nvSpPr>
            <p:cNvPr id="10" name="Freeform 10"/>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solidFill>
              <a:srgbClr val="EFAFCA"/>
            </a:solidFill>
          </p:spPr>
        </p:sp>
      </p:grpSp>
      <p:grpSp>
        <p:nvGrpSpPr>
          <p:cNvPr id="11" name="Group 11"/>
          <p:cNvGrpSpPr/>
          <p:nvPr/>
        </p:nvGrpSpPr>
        <p:grpSpPr>
          <a:xfrm>
            <a:off x="15627622"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3" name="Group 13"/>
          <p:cNvGrpSpPr/>
          <p:nvPr/>
        </p:nvGrpSpPr>
        <p:grpSpPr>
          <a:xfrm>
            <a:off x="16546840" y="201736"/>
            <a:ext cx="611626" cy="614918"/>
            <a:chOff x="0" y="0"/>
            <a:chExt cx="966745" cy="971949"/>
          </a:xfrm>
        </p:grpSpPr>
        <p:sp>
          <p:nvSpPr>
            <p:cNvPr id="14" name="Freeform 14"/>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5" name="Group 15"/>
          <p:cNvGrpSpPr/>
          <p:nvPr/>
        </p:nvGrpSpPr>
        <p:grpSpPr>
          <a:xfrm>
            <a:off x="14708404" y="201736"/>
            <a:ext cx="611626" cy="614918"/>
            <a:chOff x="0" y="0"/>
            <a:chExt cx="966745" cy="971949"/>
          </a:xfrm>
        </p:grpSpPr>
        <p:sp>
          <p:nvSpPr>
            <p:cNvPr id="16" name="Freeform 16"/>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7" name="AutoShape 17"/>
          <p:cNvSpPr/>
          <p:nvPr/>
        </p:nvSpPr>
        <p:spPr>
          <a:xfrm>
            <a:off x="0" y="1028700"/>
            <a:ext cx="18288000" cy="0"/>
          </a:xfrm>
          <a:prstGeom prst="line">
            <a:avLst/>
          </a:prstGeom>
          <a:ln w="47625" cap="rnd">
            <a:solidFill>
              <a:srgbClr val="274149"/>
            </a:solidFill>
            <a:prstDash val="solid"/>
            <a:headEnd type="none" w="sm" len="sm"/>
            <a:tailEnd type="none" w="sm" len="sm"/>
          </a:ln>
        </p:spPr>
      </p:sp>
      <p:sp>
        <p:nvSpPr>
          <p:cNvPr id="20" name="TextBox 20"/>
          <p:cNvSpPr txBox="1"/>
          <p:nvPr/>
        </p:nvSpPr>
        <p:spPr>
          <a:xfrm>
            <a:off x="2184005" y="3886466"/>
            <a:ext cx="13919989" cy="3118674"/>
          </a:xfrm>
          <a:prstGeom prst="rect">
            <a:avLst/>
          </a:prstGeom>
        </p:spPr>
        <p:txBody>
          <a:bodyPr wrap="square" lIns="0" tIns="0" rIns="0" bIns="0" rtlCol="0" anchor="t">
            <a:spAutoFit/>
          </a:bodyPr>
          <a:lstStyle/>
          <a:p>
            <a:pPr algn="ctr">
              <a:lnSpc>
                <a:spcPct val="150000"/>
              </a:lnSpc>
            </a:pPr>
            <a:r>
              <a:rPr lang="vi-VN" sz="7200" b="1" dirty="0">
                <a:solidFill>
                  <a:srgbClr val="EF2D5E"/>
                </a:solidFill>
                <a:latin typeface="Arial" panose="020B0604020202020204" pitchFamily="34" charset="0"/>
                <a:cs typeface="Arial" panose="020B0604020202020204" pitchFamily="34" charset="0"/>
              </a:rPr>
              <a:t>CẢM ƠN CÁC EM ĐÃ</a:t>
            </a:r>
          </a:p>
          <a:p>
            <a:pPr algn="ctr">
              <a:lnSpc>
                <a:spcPct val="150000"/>
              </a:lnSpc>
            </a:pPr>
            <a:r>
              <a:rPr lang="vi-VN" sz="7200" b="1" dirty="0">
                <a:solidFill>
                  <a:srgbClr val="EF2D5E"/>
                </a:solidFill>
                <a:latin typeface="Arial" panose="020B0604020202020204" pitchFamily="34" charset="0"/>
                <a:cs typeface="Arial" panose="020B0604020202020204" pitchFamily="34" charset="0"/>
              </a:rPr>
              <a:t> LẮNG NGHE BÀI GIẢNG!</a:t>
            </a:r>
            <a:endParaRPr lang="en-US" sz="7200" b="1" dirty="0">
              <a:solidFill>
                <a:srgbClr val="EF2D5E"/>
              </a:solidFill>
              <a:latin typeface="Arial" panose="020B0604020202020204" pitchFamily="34" charset="0"/>
              <a:cs typeface="Arial" panose="020B0604020202020204" pitchFamily="34" charset="0"/>
            </a:endParaRPr>
          </a:p>
        </p:txBody>
      </p:sp>
      <p:pic>
        <p:nvPicPr>
          <p:cNvPr id="21"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23033">
            <a:off x="1460809" y="123739"/>
            <a:ext cx="1446393" cy="3107485"/>
          </a:xfrm>
          <a:prstGeom prst="rect">
            <a:avLst/>
          </a:prstGeom>
        </p:spPr>
      </p:pic>
      <p:pic>
        <p:nvPicPr>
          <p:cNvPr id="18"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6399" y="1019175"/>
            <a:ext cx="7315200" cy="1892808"/>
          </a:xfrm>
          <a:prstGeom prst="rect">
            <a:avLst/>
          </a:prstGeom>
        </p:spPr>
      </p:pic>
    </p:spTree>
    <p:extLst>
      <p:ext uri="{BB962C8B-B14F-4D97-AF65-F5344CB8AC3E}">
        <p14:creationId xmlns:p14="http://schemas.microsoft.com/office/powerpoint/2010/main" val="704872909"/>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rPr>
              <a:t>KHỞI ĐỘNG</a:t>
            </a:r>
            <a:endParaRPr lang="en-US" sz="6400" b="1" dirty="0">
              <a:solidFill>
                <a:srgbClr val="FF0000"/>
              </a:solidFill>
            </a:endParaRPr>
          </a:p>
        </p:txBody>
      </p:sp>
      <p:pic>
        <p:nvPicPr>
          <p:cNvPr id="3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45097" y="173438"/>
            <a:ext cx="654205" cy="1145216"/>
          </a:xfrm>
          <a:prstGeom prst="rect">
            <a:avLst/>
          </a:prstGeom>
        </p:spPr>
      </p:pic>
      <p:pic>
        <p:nvPicPr>
          <p:cNvPr id="3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33918">
            <a:off x="-571994" y="8018951"/>
            <a:ext cx="1143989" cy="2643671"/>
          </a:xfrm>
          <a:prstGeom prst="rect">
            <a:avLst/>
          </a:prstGeom>
        </p:spPr>
      </p:pic>
      <p:pic>
        <p:nvPicPr>
          <p:cNvPr id="32"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93149">
            <a:off x="17249503" y="2627024"/>
            <a:ext cx="1162593" cy="2497759"/>
          </a:xfrm>
          <a:prstGeom prst="rect">
            <a:avLst/>
          </a:prstGeom>
        </p:spPr>
      </p:pic>
      <p:pic>
        <p:nvPicPr>
          <p:cNvPr id="20" name="Picture 8"/>
          <p:cNvPicPr>
            <a:picLocks noChangeAspect="1"/>
          </p:cNvPicPr>
          <p:nvPr/>
        </p:nvPicPr>
        <p:blipFill>
          <a:blip r:embed="rId8"/>
          <a:srcRect/>
          <a:stretch>
            <a:fillRect/>
          </a:stretch>
        </p:blipFill>
        <p:spPr>
          <a:xfrm>
            <a:off x="14869030" y="6494506"/>
            <a:ext cx="3437980" cy="5124937"/>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8614"/>
          <a:stretch/>
        </p:blipFill>
        <p:spPr>
          <a:xfrm>
            <a:off x="10971257" y="2247900"/>
            <a:ext cx="5945143" cy="3673050"/>
          </a:xfrm>
          <a:prstGeom prst="rect">
            <a:avLst/>
          </a:prstGeom>
        </p:spPr>
      </p:pic>
      <p:sp>
        <p:nvSpPr>
          <p:cNvPr id="6" name="Rectangle 5"/>
          <p:cNvSpPr/>
          <p:nvPr/>
        </p:nvSpPr>
        <p:spPr>
          <a:xfrm>
            <a:off x="457200" y="1950632"/>
            <a:ext cx="10210800" cy="3970318"/>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dân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Hàng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Trống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16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thịnh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khoảng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19,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20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dần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tàn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457199" y="6134100"/>
            <a:ext cx="14914009" cy="3000821"/>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vi-VN" sz="4200" dirty="0">
                <a:ea typeface="Calibri" panose="020F0502020204030204" pitchFamily="34" charset="0"/>
                <a:cs typeface="Arial" panose="020B0604020202020204" pitchFamily="34" charset="0"/>
              </a:rPr>
              <a:t>Là một trong những dòng tranh dân gian Việt Nam được làm chủ yếu tại phố Hàng Nón, Hàng Trống của Hà Nội xưa, có hai dòng tranh chính là tranh thờ và tranh Tết.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23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60610" y="6866182"/>
            <a:ext cx="4518929" cy="552774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728991" y="-1041879"/>
            <a:ext cx="4559009" cy="5576769"/>
          </a:xfrm>
          <a:prstGeom prst="rect">
            <a:avLst/>
          </a:prstGeom>
        </p:spPr>
      </p:pic>
      <p:grpSp>
        <p:nvGrpSpPr>
          <p:cNvPr id="5" name="Group 5"/>
          <p:cNvGrpSpPr/>
          <p:nvPr/>
        </p:nvGrpSpPr>
        <p:grpSpPr>
          <a:xfrm>
            <a:off x="1135412" y="2689273"/>
            <a:ext cx="16017176" cy="6119621"/>
            <a:chOff x="0" y="0"/>
            <a:chExt cx="4933143" cy="1884787"/>
          </a:xfrm>
        </p:grpSpPr>
        <p:sp>
          <p:nvSpPr>
            <p:cNvPr id="6" name="Freeform 6"/>
            <p:cNvSpPr/>
            <p:nvPr/>
          </p:nvSpPr>
          <p:spPr>
            <a:xfrm>
              <a:off x="0" y="0"/>
              <a:ext cx="4933143" cy="1884787"/>
            </a:xfrm>
            <a:custGeom>
              <a:avLst/>
              <a:gdLst/>
              <a:ahLst/>
              <a:cxnLst/>
              <a:rect l="l" t="t" r="r" b="b"/>
              <a:pathLst>
                <a:path w="4933143" h="1884787">
                  <a:moveTo>
                    <a:pt x="0" y="0"/>
                  </a:moveTo>
                  <a:lnTo>
                    <a:pt x="4933143" y="0"/>
                  </a:lnTo>
                  <a:lnTo>
                    <a:pt x="4933143" y="1884787"/>
                  </a:lnTo>
                  <a:lnTo>
                    <a:pt x="0" y="1884787"/>
                  </a:lnTo>
                  <a:close/>
                </a:path>
              </a:pathLst>
            </a:custGeom>
            <a:solidFill>
              <a:srgbClr val="EBCB47"/>
            </a:solidFill>
          </p:spPr>
        </p:sp>
      </p:grpSp>
      <p:grpSp>
        <p:nvGrpSpPr>
          <p:cNvPr id="7" name="Group 7"/>
          <p:cNvGrpSpPr/>
          <p:nvPr/>
        </p:nvGrpSpPr>
        <p:grpSpPr>
          <a:xfrm>
            <a:off x="1135412" y="1352236"/>
            <a:ext cx="16017176" cy="1337038"/>
            <a:chOff x="0" y="0"/>
            <a:chExt cx="4933143" cy="373028"/>
          </a:xfrm>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solidFill>
              <a:srgbClr val="6990D2"/>
            </a:solidFill>
          </p:spPr>
        </p:sp>
      </p:grpSp>
      <p:sp>
        <p:nvSpPr>
          <p:cNvPr id="9" name="AutoShape 9"/>
          <p:cNvSpPr/>
          <p:nvPr/>
        </p:nvSpPr>
        <p:spPr>
          <a:xfrm rot="5613">
            <a:off x="1135401" y="2652464"/>
            <a:ext cx="16017197" cy="0"/>
          </a:xfrm>
          <a:prstGeom prst="line">
            <a:avLst/>
          </a:prstGeom>
          <a:ln w="47625" cap="rnd">
            <a:solidFill>
              <a:srgbClr val="274149"/>
            </a:solidFill>
            <a:prstDash val="solid"/>
            <a:headEnd type="none" w="sm" len="sm"/>
            <a:tailEnd type="none" w="sm" len="sm"/>
          </a:ln>
        </p:spPr>
      </p:sp>
      <p:grpSp>
        <p:nvGrpSpPr>
          <p:cNvPr id="10" name="Group 10"/>
          <p:cNvGrpSpPr/>
          <p:nvPr/>
        </p:nvGrpSpPr>
        <p:grpSpPr>
          <a:xfrm>
            <a:off x="15215390" y="1766726"/>
            <a:ext cx="573689" cy="576778"/>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2" name="Group 12"/>
          <p:cNvGrpSpPr/>
          <p:nvPr/>
        </p:nvGrpSpPr>
        <p:grpSpPr>
          <a:xfrm>
            <a:off x="16077592" y="1766726"/>
            <a:ext cx="573689" cy="576778"/>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grpSp>
        <p:nvGrpSpPr>
          <p:cNvPr id="14" name="Group 14"/>
          <p:cNvGrpSpPr/>
          <p:nvPr/>
        </p:nvGrpSpPr>
        <p:grpSpPr>
          <a:xfrm>
            <a:off x="14353187" y="1766726"/>
            <a:ext cx="573689" cy="576778"/>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9035">
            <a:off x="-58516" y="5955809"/>
            <a:ext cx="2735414" cy="4261976"/>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913068">
            <a:off x="15269564" y="6181702"/>
            <a:ext cx="1764174" cy="4009487"/>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672106">
            <a:off x="9591162" y="-1503790"/>
            <a:ext cx="1881890" cy="4058979"/>
          </a:xfrm>
          <a:prstGeom prst="rect">
            <a:avLst/>
          </a:prstGeom>
        </p:spPr>
      </p:pic>
      <p:sp>
        <p:nvSpPr>
          <p:cNvPr id="19" name="TextBox 19"/>
          <p:cNvSpPr txBox="1"/>
          <p:nvPr/>
        </p:nvSpPr>
        <p:spPr>
          <a:xfrm>
            <a:off x="2133600" y="3385383"/>
            <a:ext cx="14079978" cy="3662221"/>
          </a:xfrm>
          <a:prstGeom prst="rect">
            <a:avLst/>
          </a:prstGeom>
        </p:spPr>
        <p:txBody>
          <a:bodyPr wrap="square" lIns="0" tIns="0" rIns="0" bIns="0" rtlCol="0" anchor="t">
            <a:spAutoFit/>
          </a:bodyPr>
          <a:lstStyle/>
          <a:p>
            <a:pPr algn="ctr">
              <a:lnSpc>
                <a:spcPts val="15239"/>
              </a:lnSpc>
            </a:pPr>
            <a:r>
              <a:rPr lang="en-US" sz="8600" b="1" dirty="0">
                <a:solidFill>
                  <a:srgbClr val="EF2D5E"/>
                </a:solidFill>
                <a:latin typeface="Arial" panose="020B0604020202020204" pitchFamily="34" charset="0"/>
                <a:cs typeface="Arial" panose="020B0604020202020204" pitchFamily="34" charset="0"/>
              </a:rPr>
              <a:t>NÉT, MÀU TRONG TRANH DÂN GIAN HÀNG TRỐNG</a:t>
            </a:r>
          </a:p>
        </p:txBody>
      </p:sp>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882482" y="8178236"/>
            <a:ext cx="829350" cy="1451816"/>
          </a:xfrm>
          <a:prstGeom prst="rect">
            <a:avLst/>
          </a:prstGeom>
        </p:spPr>
      </p:pic>
      <p:sp>
        <p:nvSpPr>
          <p:cNvPr id="21" name="TextBox 21"/>
          <p:cNvSpPr txBox="1"/>
          <p:nvPr/>
        </p:nvSpPr>
        <p:spPr>
          <a:xfrm>
            <a:off x="1854474" y="1549925"/>
            <a:ext cx="2889424" cy="984885"/>
          </a:xfrm>
          <a:prstGeom prst="rect">
            <a:avLst/>
          </a:prstGeom>
        </p:spPr>
        <p:txBody>
          <a:bodyPr wrap="square" lIns="0" tIns="0" rIns="0" bIns="0" rtlCol="0" anchor="t">
            <a:spAutoFit/>
          </a:bodyPr>
          <a:lstStyle/>
          <a:p>
            <a:r>
              <a:rPr lang="vi-VN" sz="6400" b="1" dirty="0">
                <a:solidFill>
                  <a:srgbClr val="F6F2E5"/>
                </a:solidFill>
              </a:rPr>
              <a:t>BÀI 14</a:t>
            </a:r>
            <a:endParaRPr lang="en-US" sz="6400" b="1" dirty="0">
              <a:solidFill>
                <a:srgbClr val="F6F2E5"/>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sp>
      <p:sp>
        <p:nvSpPr>
          <p:cNvPr id="19" name="TextBox 19"/>
          <p:cNvSpPr txBox="1"/>
          <p:nvPr/>
        </p:nvSpPr>
        <p:spPr>
          <a:xfrm>
            <a:off x="674676" y="173438"/>
            <a:ext cx="7873201" cy="984885"/>
          </a:xfrm>
          <a:prstGeom prst="rect">
            <a:avLst/>
          </a:prstGeom>
        </p:spPr>
        <p:txBody>
          <a:bodyPr wrap="square" lIns="0" tIns="0" rIns="0" bIns="0" rtlCol="0" anchor="t">
            <a:spAutoFit/>
          </a:bodyPr>
          <a:lstStyle/>
          <a:p>
            <a:r>
              <a:rPr lang="en-US" sz="6400" b="1" dirty="0">
                <a:solidFill>
                  <a:srgbClr val="FF0000"/>
                </a:solidFill>
                <a:latin typeface="Arial" panose="020B0604020202020204" pitchFamily="34" charset="0"/>
                <a:cs typeface="Arial" panose="020B0604020202020204" pitchFamily="34" charset="0"/>
              </a:rPr>
              <a:t>NỘI DUNG BÀI H</a:t>
            </a:r>
            <a:r>
              <a:rPr lang="vi-VN" sz="6400" b="1" dirty="0">
                <a:solidFill>
                  <a:srgbClr val="FF0000"/>
                </a:solidFill>
                <a:latin typeface="Arial" panose="020B0604020202020204" pitchFamily="34" charset="0"/>
                <a:cs typeface="Arial" panose="020B0604020202020204" pitchFamily="34" charset="0"/>
              </a:rPr>
              <a:t>ỌC</a:t>
            </a:r>
            <a:endParaRPr lang="en-US" sz="6400" b="1" dirty="0">
              <a:solidFill>
                <a:srgbClr val="FF0000"/>
              </a:solidFill>
              <a:latin typeface="Arial" panose="020B0604020202020204" pitchFamily="34" charset="0"/>
              <a:cs typeface="Arial" panose="020B0604020202020204" pitchFamily="34" charset="0"/>
            </a:endParaRPr>
          </a:p>
        </p:txBody>
      </p:sp>
      <p:pic>
        <p:nvPicPr>
          <p:cNvPr id="3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6800" y="497252"/>
            <a:ext cx="654205" cy="1145216"/>
          </a:xfrm>
          <a:prstGeom prst="rect">
            <a:avLst/>
          </a:prstGeom>
        </p:spPr>
      </p:pic>
      <p:pic>
        <p:nvPicPr>
          <p:cNvPr id="31"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33918">
            <a:off x="-721484" y="6822901"/>
            <a:ext cx="1143989" cy="2643671"/>
          </a:xfrm>
          <a:prstGeom prst="rect">
            <a:avLst/>
          </a:prstGeom>
        </p:spPr>
      </p:pic>
      <p:pic>
        <p:nvPicPr>
          <p:cNvPr id="21"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2604">
            <a:off x="1148107" y="7650025"/>
            <a:ext cx="2670679" cy="2408468"/>
          </a:xfrm>
          <a:prstGeom prst="rect">
            <a:avLst/>
          </a:prstGeom>
        </p:spPr>
      </p:pic>
      <p:pic>
        <p:nvPicPr>
          <p:cNvPr id="23"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7631"/>
          <a:stretch>
            <a:fillRect/>
          </a:stretch>
        </p:blipFill>
        <p:spPr>
          <a:xfrm>
            <a:off x="1927155" y="4653675"/>
            <a:ext cx="2556298" cy="2396929"/>
          </a:xfrm>
          <a:prstGeom prst="rect">
            <a:avLst/>
          </a:prstGeom>
        </p:spPr>
      </p:pic>
      <p:pic>
        <p:nvPicPr>
          <p:cNvPr id="24"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4195">
            <a:off x="-154433" y="1677813"/>
            <a:ext cx="1924683" cy="3753815"/>
          </a:xfrm>
          <a:prstGeom prst="rect">
            <a:avLst/>
          </a:prstGeom>
        </p:spPr>
      </p:pic>
      <p:sp>
        <p:nvSpPr>
          <p:cNvPr id="2" name="Rectangle 1"/>
          <p:cNvSpPr/>
          <p:nvPr/>
        </p:nvSpPr>
        <p:spPr>
          <a:xfrm>
            <a:off x="4724400" y="1974659"/>
            <a:ext cx="12514024" cy="3356368"/>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914400" indent="-914400" algn="just">
              <a:lnSpc>
                <a:spcPct val="150000"/>
              </a:lnSpc>
              <a:spcBef>
                <a:spcPts val="300"/>
              </a:spcBef>
              <a:spcAft>
                <a:spcPts val="300"/>
              </a:spcAft>
              <a:buAutoNum type="arabicPeriod"/>
            </a:pPr>
            <a:r>
              <a:rPr lang="en-US" sz="4800" b="1" dirty="0">
                <a:latin typeface="Arial" panose="020B0604020202020204" pitchFamily="34" charset="0"/>
                <a:ea typeface="Calibri" panose="020F0502020204030204" pitchFamily="34" charset="0"/>
                <a:cs typeface="Arial" panose="020B0604020202020204" pitchFamily="34" charset="0"/>
              </a:rPr>
              <a:t>Cách </a:t>
            </a:r>
            <a:r>
              <a:rPr lang="en-US" sz="4800" b="1" dirty="0" err="1">
                <a:latin typeface="Arial" panose="020B0604020202020204" pitchFamily="34" charset="0"/>
                <a:ea typeface="Calibri" panose="020F0502020204030204" pitchFamily="34" charset="0"/>
                <a:cs typeface="Arial" panose="020B0604020202020204" pitchFamily="34" charset="0"/>
              </a:rPr>
              <a:t>vẽ</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mô</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phỏng</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theo</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tranh</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dân</a:t>
            </a:r>
            <a:r>
              <a:rPr lang="en-US" sz="4800" b="1" dirty="0">
                <a:latin typeface="Arial" panose="020B0604020202020204" pitchFamily="34" charset="0"/>
                <a:ea typeface="Calibri" panose="020F0502020204030204" pitchFamily="34" charset="0"/>
                <a:cs typeface="Arial" panose="020B0604020202020204" pitchFamily="34" charset="0"/>
              </a:rPr>
              <a:t> </a:t>
            </a:r>
            <a:r>
              <a:rPr lang="en-US" sz="4800" b="1" dirty="0" err="1">
                <a:latin typeface="Arial" panose="020B0604020202020204" pitchFamily="34" charset="0"/>
                <a:ea typeface="Calibri" panose="020F0502020204030204" pitchFamily="34" charset="0"/>
                <a:cs typeface="Arial" panose="020B0604020202020204" pitchFamily="34" charset="0"/>
              </a:rPr>
              <a:t>gian</a:t>
            </a:r>
            <a:endParaRPr lang="en-US" sz="4800" b="1" dirty="0">
              <a:latin typeface="Arial" panose="020B0604020202020204" pitchFamily="34" charset="0"/>
              <a:ea typeface="Calibri" panose="020F0502020204030204" pitchFamily="34" charset="0"/>
              <a:cs typeface="Arial" panose="020B0604020202020204" pitchFamily="34" charset="0"/>
            </a:endParaRPr>
          </a:p>
        </p:txBody>
      </p:sp>
      <p:pic>
        <p:nvPicPr>
          <p:cNvPr id="26"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79802" y="6716282"/>
            <a:ext cx="9846112" cy="3581522"/>
          </a:xfrm>
          <a:prstGeom prst="rect">
            <a:avLst/>
          </a:prstGeom>
        </p:spPr>
      </p:pic>
      <p:pic>
        <p:nvPicPr>
          <p:cNvPr id="27"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8893149">
            <a:off x="17705297" y="2831890"/>
            <a:ext cx="1036728" cy="2227346"/>
          </a:xfrm>
          <a:prstGeom prst="rect">
            <a:avLst/>
          </a:prstGeom>
        </p:spPr>
      </p:pic>
    </p:spTree>
    <p:extLst>
      <p:ext uri="{BB962C8B-B14F-4D97-AF65-F5344CB8AC3E}">
        <p14:creationId xmlns:p14="http://schemas.microsoft.com/office/powerpoint/2010/main" val="3253890376"/>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14678" y="1384574"/>
            <a:ext cx="16696366" cy="738664"/>
          </a:xfrm>
          <a:prstGeom prst="rect">
            <a:avLst/>
          </a:prstGeom>
        </p:spPr>
        <p:txBody>
          <a:bodyPr wrap="none">
            <a:spAutoFit/>
          </a:bodyPr>
          <a:lstStyle/>
          <a:p>
            <a:pPr marL="571500" indent="-571500">
              <a:buFont typeface="Wingdings" panose="05000000000000000000" pitchFamily="2" charset="2"/>
              <a:buChar char="Ø"/>
            </a:pPr>
            <a:r>
              <a:rPr lang="vi-VN"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dân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gian</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FF0000"/>
                </a:solidFill>
                <a:latin typeface="Arial" panose="020B0604020202020204" pitchFamily="34" charset="0"/>
                <a:ea typeface="Calibri" panose="020F0502020204030204" pitchFamily="34" charset="0"/>
                <a:cs typeface="Arial" panose="020B0604020202020204" pitchFamily="34" charset="0"/>
              </a:rPr>
              <a:t>Múa</a:t>
            </a:r>
            <a:r>
              <a:rPr lang="fr-FR" sz="42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i="1" dirty="0" err="1">
                <a:solidFill>
                  <a:srgbClr val="FF0000"/>
                </a:solidFill>
                <a:latin typeface="Arial" panose="020B0604020202020204" pitchFamily="34" charset="0"/>
                <a:ea typeface="Calibri" panose="020F0502020204030204" pitchFamily="34" charset="0"/>
                <a:cs typeface="Arial" panose="020B0604020202020204" pitchFamily="34" charset="0"/>
              </a:rPr>
              <a:t>rồng</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SGK tr.60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trả</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lời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câu</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200" b="1" dirty="0" err="1">
                <a:solidFill>
                  <a:srgbClr val="FF0000"/>
                </a:solidFill>
                <a:latin typeface="Arial" panose="020B0604020202020204" pitchFamily="34" charset="0"/>
                <a:ea typeface="Calibri" panose="020F0502020204030204" pitchFamily="34" charset="0"/>
                <a:cs typeface="Arial" panose="020B0604020202020204" pitchFamily="34" charset="0"/>
              </a:rPr>
              <a:t>hỏi</a:t>
            </a:r>
            <a:r>
              <a:rPr lang="fr-FR" sz="42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4200" b="1" dirty="0">
              <a:solidFill>
                <a:srgbClr val="FF0000"/>
              </a:solidFill>
              <a:latin typeface="Arial" panose="020B0604020202020204" pitchFamily="34" charset="0"/>
              <a:cs typeface="Arial" panose="020B0604020202020204" pitchFamily="34" charset="0"/>
            </a:endParaRPr>
          </a:p>
        </p:txBody>
      </p:sp>
      <p:pic>
        <p:nvPicPr>
          <p:cNvPr id="22" name="Picture 21"/>
          <p:cNvPicPr/>
          <p:nvPr/>
        </p:nvPicPr>
        <p:blipFill>
          <a:blip r:embed="rId2" cstate="print">
            <a:extLst>
              <a:ext uri="{28A0092B-C50C-407E-A947-70E740481C1C}">
                <a14:useLocalDpi xmlns:a14="http://schemas.microsoft.com/office/drawing/2010/main" val="0"/>
              </a:ext>
            </a:extLst>
          </a:blip>
          <a:stretch>
            <a:fillRect/>
          </a:stretch>
        </p:blipFill>
        <p:spPr>
          <a:xfrm>
            <a:off x="955984" y="2584901"/>
            <a:ext cx="7924800" cy="713059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4647">
            <a:off x="550042" y="7885043"/>
            <a:ext cx="811885" cy="3122633"/>
          </a:xfrm>
          <a:prstGeom prst="rect">
            <a:avLst/>
          </a:prstGeom>
        </p:spPr>
      </p:pic>
      <p:sp>
        <p:nvSpPr>
          <p:cNvPr id="6" name="Rectangle 5"/>
          <p:cNvSpPr/>
          <p:nvPr/>
        </p:nvSpPr>
        <p:spPr>
          <a:xfrm>
            <a:off x="8951488" y="2324100"/>
            <a:ext cx="8686800" cy="2919517"/>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nét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19403"/>
          <a:stretch/>
        </p:blipFill>
        <p:spPr>
          <a:xfrm>
            <a:off x="11049000" y="5444479"/>
            <a:ext cx="5257800" cy="4271019"/>
          </a:xfrm>
          <a:prstGeom prst="rect">
            <a:avLst/>
          </a:prstGeom>
        </p:spPr>
      </p:pic>
    </p:spTree>
    <p:extLst>
      <p:ext uri="{BB962C8B-B14F-4D97-AF65-F5344CB8AC3E}">
        <p14:creationId xmlns:p14="http://schemas.microsoft.com/office/powerpoint/2010/main" val="20892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800" decel="100000"/>
                                        <p:tgtEl>
                                          <p:spTgt spid="22"/>
                                        </p:tgtEl>
                                      </p:cBhvr>
                                    </p:animEffect>
                                    <p:anim calcmode="lin" valueType="num">
                                      <p:cBhvr>
                                        <p:cTn id="16" dur="800" decel="100000" fill="hold"/>
                                        <p:tgtEl>
                                          <p:spTgt spid="22"/>
                                        </p:tgtEl>
                                        <p:attrNameLst>
                                          <p:attrName>style.rotation</p:attrName>
                                        </p:attrNameLst>
                                      </p:cBhvr>
                                      <p:tavLst>
                                        <p:tav tm="0">
                                          <p:val>
                                            <p:fltVal val="-90"/>
                                          </p:val>
                                        </p:tav>
                                        <p:tav tm="100000">
                                          <p:val>
                                            <p:fltVal val="0"/>
                                          </p:val>
                                        </p:tav>
                                      </p:tavLst>
                                    </p:anim>
                                    <p:anim calcmode="lin" valueType="num">
                                      <p:cBhvr>
                                        <p:cTn id="17" dur="800" decel="100000" fill="hold"/>
                                        <p:tgtEl>
                                          <p:spTgt spid="22"/>
                                        </p:tgtEl>
                                        <p:attrNameLst>
                                          <p:attrName>ppt_x</p:attrName>
                                        </p:attrNameLst>
                                      </p:cBhvr>
                                      <p:tavLst>
                                        <p:tav tm="0">
                                          <p:val>
                                            <p:strVal val="#ppt_x+0.4"/>
                                          </p:val>
                                        </p:tav>
                                        <p:tav tm="100000">
                                          <p:val>
                                            <p:strVal val="#ppt_x-0.05"/>
                                          </p:val>
                                        </p:tav>
                                      </p:tavLst>
                                    </p:anim>
                                    <p:anim calcmode="lin" valueType="num">
                                      <p:cBhvr>
                                        <p:cTn id="18" dur="800" decel="100000" fill="hold"/>
                                        <p:tgtEl>
                                          <p:spTgt spid="2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800" decel="100000"/>
                                        <p:tgtEl>
                                          <p:spTgt spid="14"/>
                                        </p:tgtEl>
                                      </p:cBhvr>
                                    </p:animEffect>
                                    <p:anim calcmode="lin" valueType="num">
                                      <p:cBhvr>
                                        <p:cTn id="32" dur="800" decel="100000" fill="hold"/>
                                        <p:tgtEl>
                                          <p:spTgt spid="14"/>
                                        </p:tgtEl>
                                        <p:attrNameLst>
                                          <p:attrName>style.rotation</p:attrName>
                                        </p:attrNameLst>
                                      </p:cBhvr>
                                      <p:tavLst>
                                        <p:tav tm="0">
                                          <p:val>
                                            <p:fltVal val="-90"/>
                                          </p:val>
                                        </p:tav>
                                        <p:tav tm="100000">
                                          <p:val>
                                            <p:fltVal val="0"/>
                                          </p:val>
                                        </p:tav>
                                      </p:tavLst>
                                    </p:anim>
                                    <p:anim calcmode="lin" valueType="num">
                                      <p:cBhvr>
                                        <p:cTn id="33" dur="800" decel="100000" fill="hold"/>
                                        <p:tgtEl>
                                          <p:spTgt spid="14"/>
                                        </p:tgtEl>
                                        <p:attrNameLst>
                                          <p:attrName>ppt_x</p:attrName>
                                        </p:attrNameLst>
                                      </p:cBhvr>
                                      <p:tavLst>
                                        <p:tav tm="0">
                                          <p:val>
                                            <p:strVal val="#ppt_x+0.4"/>
                                          </p:val>
                                        </p:tav>
                                        <p:tav tm="100000">
                                          <p:val>
                                            <p:strVal val="#ppt_x-0.05"/>
                                          </p:val>
                                        </p:tav>
                                      </p:tavLst>
                                    </p:anim>
                                    <p:anim calcmode="lin" valueType="num">
                                      <p:cBhvr>
                                        <p:cTn id="34" dur="800" decel="100000" fill="hold"/>
                                        <p:tgtEl>
                                          <p:spTgt spid="1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2" name="Picture 21"/>
          <p:cNvPicPr/>
          <p:nvPr/>
        </p:nvPicPr>
        <p:blipFill>
          <a:blip r:embed="rId2" cstate="print">
            <a:extLst>
              <a:ext uri="{28A0092B-C50C-407E-A947-70E740481C1C}">
                <a14:useLocalDpi xmlns:a14="http://schemas.microsoft.com/office/drawing/2010/main" val="0"/>
              </a:ext>
            </a:extLst>
          </a:blip>
          <a:stretch>
            <a:fillRect/>
          </a:stretch>
        </p:blipFill>
        <p:spPr>
          <a:xfrm>
            <a:off x="727805" y="1932221"/>
            <a:ext cx="7467600" cy="6666782"/>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004647">
            <a:off x="550042" y="7885043"/>
            <a:ext cx="811885" cy="3122633"/>
          </a:xfrm>
          <a:prstGeom prst="rect">
            <a:avLst/>
          </a:prstGeom>
        </p:spPr>
      </p:pic>
      <p:sp>
        <p:nvSpPr>
          <p:cNvPr id="3" name="Rectangle 2"/>
          <p:cNvSpPr/>
          <p:nvPr/>
        </p:nvSpPr>
        <p:spPr>
          <a:xfrm>
            <a:off x="8458200" y="1866900"/>
            <a:ext cx="8937702" cy="404726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về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lễ</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múa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rồng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gương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mọi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đều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háo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hức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vui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mừng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v"/>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nét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mại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vi-VN" sz="42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pic>
        <p:nvPicPr>
          <p:cNvPr id="9"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289228">
            <a:off x="17180793" y="5093919"/>
            <a:ext cx="887417" cy="3413144"/>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201400" y="7505700"/>
            <a:ext cx="2992957" cy="3578535"/>
          </a:xfrm>
          <a:prstGeom prst="rect">
            <a:avLst/>
          </a:prstGeom>
        </p:spPr>
      </p:pic>
    </p:spTree>
    <p:extLst>
      <p:ext uri="{BB962C8B-B14F-4D97-AF65-F5344CB8AC3E}">
        <p14:creationId xmlns:p14="http://schemas.microsoft.com/office/powerpoint/2010/main" val="37063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ou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4647">
            <a:off x="550042" y="7885043"/>
            <a:ext cx="811885" cy="3122633"/>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9228">
            <a:off x="17180793" y="5093919"/>
            <a:ext cx="887417" cy="3413144"/>
          </a:xfrm>
          <a:prstGeom prst="rect">
            <a:avLst/>
          </a:prstGeom>
        </p:spPr>
      </p:pic>
      <p:sp>
        <p:nvSpPr>
          <p:cNvPr id="5" name="Rectangle 4"/>
          <p:cNvSpPr/>
          <p:nvPr/>
        </p:nvSpPr>
        <p:spPr>
          <a:xfrm>
            <a:off x="762000" y="1187608"/>
            <a:ext cx="16026410" cy="113107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thêm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endParaRPr lang="en-US" sz="4500" b="1" dirty="0">
              <a:solidFill>
                <a:srgbClr val="FF0000"/>
              </a:solidFill>
              <a:latin typeface="Arial" panose="020B0604020202020204" pitchFamily="34" charset="0"/>
              <a:cs typeface="Arial" panose="020B0604020202020204" pitchFamily="34" charset="0"/>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069605" y="2476500"/>
            <a:ext cx="6705600" cy="7022763"/>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9283244" y="2476500"/>
            <a:ext cx="6705600" cy="7059726"/>
          </a:xfrm>
          <a:prstGeom prst="rect">
            <a:avLst/>
          </a:prstGeom>
        </p:spPr>
      </p:pic>
    </p:spTree>
    <p:extLst>
      <p:ext uri="{BB962C8B-B14F-4D97-AF65-F5344CB8AC3E}">
        <p14:creationId xmlns:p14="http://schemas.microsoft.com/office/powerpoint/2010/main" val="27875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800" decel="100000"/>
                                        <p:tgtEl>
                                          <p:spTgt spid="16"/>
                                        </p:tgtEl>
                                      </p:cBhvr>
                                    </p:animEffect>
                                    <p:anim calcmode="lin" valueType="num">
                                      <p:cBhvr>
                                        <p:cTn id="16" dur="800" decel="100000" fill="hold"/>
                                        <p:tgtEl>
                                          <p:spTgt spid="16"/>
                                        </p:tgtEl>
                                        <p:attrNameLst>
                                          <p:attrName>style.rotation</p:attrName>
                                        </p:attrNameLst>
                                      </p:cBhvr>
                                      <p:tavLst>
                                        <p:tav tm="0">
                                          <p:val>
                                            <p:fltVal val="-90"/>
                                          </p:val>
                                        </p:tav>
                                        <p:tav tm="100000">
                                          <p:val>
                                            <p:fltVal val="0"/>
                                          </p:val>
                                        </p:tav>
                                      </p:tavLst>
                                    </p:anim>
                                    <p:anim calcmode="lin" valueType="num">
                                      <p:cBhvr>
                                        <p:cTn id="17" dur="800" decel="100000" fill="hold"/>
                                        <p:tgtEl>
                                          <p:spTgt spid="16"/>
                                        </p:tgtEl>
                                        <p:attrNameLst>
                                          <p:attrName>ppt_x</p:attrName>
                                        </p:attrNameLst>
                                      </p:cBhvr>
                                      <p:tavLst>
                                        <p:tav tm="0">
                                          <p:val>
                                            <p:strVal val="#ppt_x+0.4"/>
                                          </p:val>
                                        </p:tav>
                                        <p:tav tm="100000">
                                          <p:val>
                                            <p:strVal val="#ppt_x-0.05"/>
                                          </p:val>
                                        </p:tav>
                                      </p:tavLst>
                                    </p:anim>
                                    <p:anim calcmode="lin" valueType="num">
                                      <p:cBhvr>
                                        <p:cTn id="18" dur="800" decel="100000" fill="hold"/>
                                        <p:tgtEl>
                                          <p:spTgt spid="1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800" decel="100000"/>
                                        <p:tgtEl>
                                          <p:spTgt spid="17"/>
                                        </p:tgtEl>
                                      </p:cBhvr>
                                    </p:animEffect>
                                    <p:anim calcmode="lin" valueType="num">
                                      <p:cBhvr>
                                        <p:cTn id="24" dur="800" decel="100000" fill="hold"/>
                                        <p:tgtEl>
                                          <p:spTgt spid="17"/>
                                        </p:tgtEl>
                                        <p:attrNameLst>
                                          <p:attrName>style.rotation</p:attrName>
                                        </p:attrNameLst>
                                      </p:cBhvr>
                                      <p:tavLst>
                                        <p:tav tm="0">
                                          <p:val>
                                            <p:fltVal val="-90"/>
                                          </p:val>
                                        </p:tav>
                                        <p:tav tm="100000">
                                          <p:val>
                                            <p:fltVal val="0"/>
                                          </p:val>
                                        </p:tav>
                                      </p:tavLst>
                                    </p:anim>
                                    <p:anim calcmode="lin" valueType="num">
                                      <p:cBhvr>
                                        <p:cTn id="25" dur="800" decel="100000" fill="hold"/>
                                        <p:tgtEl>
                                          <p:spTgt spid="17"/>
                                        </p:tgtEl>
                                        <p:attrNameLst>
                                          <p:attrName>ppt_x</p:attrName>
                                        </p:attrNameLst>
                                      </p:cBhvr>
                                      <p:tavLst>
                                        <p:tav tm="0">
                                          <p:val>
                                            <p:strVal val="#ppt_x+0.4"/>
                                          </p:val>
                                        </p:tav>
                                        <p:tav tm="100000">
                                          <p:val>
                                            <p:strVal val="#ppt_x-0.05"/>
                                          </p:val>
                                        </p:tav>
                                      </p:tavLst>
                                    </p:anim>
                                    <p:anim calcmode="lin" valueType="num">
                                      <p:cBhvr>
                                        <p:cTn id="26" dur="800" decel="100000" fill="hold"/>
                                        <p:tgtEl>
                                          <p:spTgt spid="1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78" y="190500"/>
            <a:ext cx="16705024" cy="1200329"/>
          </a:xfrm>
          <a:prstGeom prst="rect">
            <a:avLst/>
          </a:prstGeom>
        </p:spPr>
        <p:txBody>
          <a:bodyPr wrap="square">
            <a:spAutoFit/>
          </a:bodyPr>
          <a:lstStyle/>
          <a:p>
            <a:pPr marL="914400" indent="-914400" algn="just">
              <a:lnSpc>
                <a:spcPct val="150000"/>
              </a:lnSpc>
              <a:spcBef>
                <a:spcPts val="300"/>
              </a:spcBef>
              <a:spcAft>
                <a:spcPts val="300"/>
              </a:spcAft>
              <a:buAutoNum type="arabicPeriod"/>
            </a:pPr>
            <a:r>
              <a:rPr lang="nl-NL" sz="4800" b="1" dirty="0">
                <a:solidFill>
                  <a:srgbClr val="000000"/>
                </a:solidFill>
                <a:latin typeface="Arial" panose="020B0604020202020204" pitchFamily="34" charset="0"/>
                <a:ea typeface="Calibri" panose="020F0502020204030204" pitchFamily="34" charset="0"/>
                <a:cs typeface="Arial" panose="020B0604020202020204" pitchFamily="34" charset="0"/>
              </a:rPr>
              <a:t>Khám phá nét, màu trong tranh dân gian Hàng Trống</a:t>
            </a:r>
            <a:endParaRPr lang="vi-VN" sz="48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04647">
            <a:off x="550042" y="7885043"/>
            <a:ext cx="811885" cy="3122633"/>
          </a:xfrm>
          <a:prstGeom prst="rect">
            <a:avLst/>
          </a:prstGeom>
        </p:spPr>
      </p:pic>
      <p:pic>
        <p:nvPicPr>
          <p:cNvPr id="9"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9228">
            <a:off x="17180793" y="5093919"/>
            <a:ext cx="887417" cy="3413144"/>
          </a:xfrm>
          <a:prstGeom prst="rect">
            <a:avLst/>
          </a:prstGeom>
        </p:spPr>
      </p:pic>
      <p:sp>
        <p:nvSpPr>
          <p:cNvPr id="5" name="Rectangle 4"/>
          <p:cNvSpPr/>
          <p:nvPr/>
        </p:nvSpPr>
        <p:spPr>
          <a:xfrm>
            <a:off x="762000" y="1187608"/>
            <a:ext cx="16026410" cy="1131079"/>
          </a:xfrm>
          <a:prstGeom prst="rect">
            <a:avLst/>
          </a:prstGeom>
        </p:spPr>
        <p:txBody>
          <a:bodyPr wrap="square">
            <a:spAutoFit/>
          </a:bodyPr>
          <a:lstStyle/>
          <a:p>
            <a:pPr marL="685800" indent="-685800" algn="just">
              <a:lnSpc>
                <a:spcPct val="150000"/>
              </a:lnSpc>
              <a:buFont typeface="Wingdings" panose="05000000000000000000" pitchFamily="2" charset="2"/>
              <a:buChar char="Ø"/>
            </a:pPr>
            <a:r>
              <a:rPr lang="vi-VN"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Q</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uan</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sát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thêm</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bức</a:t>
            </a:r>
            <a:r>
              <a:rPr lang="fr-FR" sz="4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4500" b="1" dirty="0" err="1">
                <a:solidFill>
                  <a:srgbClr val="FF0000"/>
                </a:solidFill>
                <a:latin typeface="Arial" panose="020B0604020202020204" pitchFamily="34" charset="0"/>
                <a:ea typeface="Calibri" panose="020F0502020204030204" pitchFamily="34" charset="0"/>
                <a:cs typeface="Arial" panose="020B0604020202020204" pitchFamily="34" charset="0"/>
              </a:rPr>
              <a:t>tranh</a:t>
            </a:r>
            <a:endParaRPr lang="en-US" sz="4500" b="1" dirty="0">
              <a:solidFill>
                <a:srgbClr val="FF0000"/>
              </a:solidFill>
              <a:latin typeface="Arial" panose="020B0604020202020204" pitchFamily="34" charset="0"/>
              <a:cs typeface="Arial" panose="020B0604020202020204" pitchFamily="34" charset="0"/>
            </a:endParaRPr>
          </a:p>
        </p:txBody>
      </p:sp>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2013825" y="2493546"/>
            <a:ext cx="13906729" cy="6883589"/>
          </a:xfrm>
          <a:prstGeom prst="rect">
            <a:avLst/>
          </a:prstGeom>
        </p:spPr>
      </p:pic>
    </p:spTree>
    <p:extLst>
      <p:ext uri="{BB962C8B-B14F-4D97-AF65-F5344CB8AC3E}">
        <p14:creationId xmlns:p14="http://schemas.microsoft.com/office/powerpoint/2010/main" val="42607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1107</Words>
  <Application>Microsoft Office PowerPoint</Application>
  <PresentationFormat>Custom</PresentationFormat>
  <Paragraphs>112</Paragraphs>
  <Slides>29</Slides>
  <Notes>2</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Calibri</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Asus</cp:lastModifiedBy>
  <cp:revision>22</cp:revision>
  <dcterms:created xsi:type="dcterms:W3CDTF">2006-08-16T00:00:00Z</dcterms:created>
  <dcterms:modified xsi:type="dcterms:W3CDTF">2022-12-23T01:08:52Z</dcterms:modified>
  <dc:identifier>DAEswOIwa4E</dc:identifier>
</cp:coreProperties>
</file>