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3"/>
  </p:notesMasterIdLst>
  <p:sldIdLst>
    <p:sldId id="354" r:id="rId3"/>
    <p:sldId id="351" r:id="rId4"/>
    <p:sldId id="285" r:id="rId5"/>
    <p:sldId id="337" r:id="rId6"/>
    <p:sldId id="355" r:id="rId7"/>
    <p:sldId id="338" r:id="rId8"/>
    <p:sldId id="288" r:id="rId9"/>
    <p:sldId id="289" r:id="rId10"/>
    <p:sldId id="323" r:id="rId11"/>
    <p:sldId id="348" r:id="rId12"/>
    <p:sldId id="349" r:id="rId13"/>
    <p:sldId id="345" r:id="rId14"/>
    <p:sldId id="352" r:id="rId15"/>
    <p:sldId id="306" r:id="rId16"/>
    <p:sldId id="341" r:id="rId17"/>
    <p:sldId id="342" r:id="rId18"/>
    <p:sldId id="347" r:id="rId19"/>
    <p:sldId id="298" r:id="rId20"/>
    <p:sldId id="328" r:id="rId21"/>
    <p:sldId id="343" r:id="rId22"/>
  </p:sldIdLst>
  <p:sldSz cx="9144000" cy="6858000" type="screen4x3"/>
  <p:notesSz cx="6735763" cy="9869488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FFFF"/>
    <a:srgbClr val="FF0000"/>
    <a:srgbClr val="FFCC99"/>
    <a:srgbClr val="CCFF33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5" autoAdjust="0"/>
    <p:restoredTop sz="94660"/>
  </p:normalViewPr>
  <p:slideViewPr>
    <p:cSldViewPr>
      <p:cViewPr varScale="1">
        <p:scale>
          <a:sx n="65" d="100"/>
          <a:sy n="65" d="100"/>
        </p:scale>
        <p:origin x="15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C8B2BA-5365-4F8F-AAE8-33AEA1758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7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C8B2BA-5365-4F8F-AAE8-33AEA1758B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E8EF-8D46-4649-A17C-16D349DE5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2853-68DE-4752-88E9-AE36BCCF0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ACC2-C143-4C30-BFBF-4FA253DC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CC64-017E-4CF9-9A0A-BD15FC683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B351-B858-447A-A2AB-45ED24045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A8A5A-004D-4112-A17B-DBA0D9142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9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7BCB-9FF5-48F3-B3A3-E94EC1DB9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563C-F245-4446-A88C-56C655320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08CA-40FD-4FA7-91E5-8537B13A0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C020-7A51-49A8-9E22-05862CE6A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9853-30AC-4E3A-AF8E-4CABB7D3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0938-0777-4C4D-93D5-A6270D7A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06C3-4B79-4A29-8ABE-7FCBEFBE4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4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DF08-BA04-4EDF-97AE-6CF479D4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F383-F607-43A1-BC3D-787C509C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2B19-A76B-49FA-94BC-A7BB1674E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23C0-C3D2-4646-A05D-CB7899414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A383-CBD7-4625-9067-205081EDA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B3F6-33B1-4C97-970E-F4010410D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0BDC-6D71-4D30-9590-419391E31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EAC79-0D19-4797-867F-D6C54330C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4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8B3E-EA16-41EE-A8E9-F41A8CDD6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8088A4-001C-4745-BAF6-DAB3BB2D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5983562-D5DE-4B80-9FFE-BEB40C83E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GIAO%20AN%20DIA%20LY%209\LAM%20MUOI%20HCM.wm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CHỦ ĐỀ: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BIỂN ĐẢO VIỆT NAM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17" name="Group 13"/>
          <p:cNvGrpSpPr>
            <a:grpSpLocks/>
          </p:cNvGrpSpPr>
          <p:nvPr/>
        </p:nvGrpSpPr>
        <p:grpSpPr bwMode="auto">
          <a:xfrm>
            <a:off x="2438400" y="304800"/>
            <a:ext cx="3962400" cy="2759075"/>
            <a:chOff x="1536" y="192"/>
            <a:chExt cx="2496" cy="1738"/>
          </a:xfrm>
        </p:grpSpPr>
        <p:pic>
          <p:nvPicPr>
            <p:cNvPr id="12296" name="Picture 5" descr="11945998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92"/>
              <a:ext cx="2496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1920" y="1680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CẢNG HẢI PHÒNG</a:t>
              </a:r>
            </a:p>
          </p:txBody>
        </p:sp>
      </p:grpSp>
      <p:grpSp>
        <p:nvGrpSpPr>
          <p:cNvPr id="123918" name="Group 14"/>
          <p:cNvGrpSpPr>
            <a:grpSpLocks/>
          </p:cNvGrpSpPr>
          <p:nvPr/>
        </p:nvGrpSpPr>
        <p:grpSpPr bwMode="auto">
          <a:xfrm>
            <a:off x="381000" y="3581400"/>
            <a:ext cx="3962400" cy="2911475"/>
            <a:chOff x="240" y="2256"/>
            <a:chExt cx="2496" cy="1834"/>
          </a:xfrm>
        </p:grpSpPr>
        <p:pic>
          <p:nvPicPr>
            <p:cNvPr id="12294" name="Picture 8" descr="0407Fo13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249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9"/>
            <p:cNvSpPr txBox="1">
              <a:spLocks noChangeArrowheads="1"/>
            </p:cNvSpPr>
            <p:nvPr/>
          </p:nvSpPr>
          <p:spPr bwMode="auto">
            <a:xfrm>
              <a:off x="672" y="3840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CẢNG ĐÀ NẴNG</a:t>
              </a:r>
            </a:p>
          </p:txBody>
        </p:sp>
      </p:grpSp>
      <p:pic>
        <p:nvPicPr>
          <p:cNvPr id="123915" name="Picture 11" descr="DSCF01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5486400" y="61722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CẢNG SÀI GÒN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1600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</a:t>
            </a:r>
            <a:endParaRPr lang="en-US" sz="2000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4876800" y="762000"/>
            <a:ext cx="0" cy="609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457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4. Phát triển tổng hợp giao thông vận tải biển: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228600" y="16002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* Tiềm năng: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228600" y="199707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* Thực trạng:</a:t>
            </a: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304800" y="2530475"/>
            <a:ext cx="4419600" cy="3597275"/>
          </a:xfrm>
          <a:prstGeom prst="rect">
            <a:avLst/>
          </a:prstGeom>
          <a:solidFill>
            <a:srgbClr val="A5F5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Xu hướng phát triển tổng hợp giao thông vận tải biển nước ta: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Hệ thống cảng biển: phát triển đồng bộ, từng bước hiện đại hóa.</a:t>
            </a:r>
          </a:p>
          <a:p>
            <a:pPr algn="just" eaLnBrk="1" hangingPunct="1">
              <a:buFontTx/>
              <a:buChar char="-"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Đội tàu biển: phát triển nhanh đội tàu chở công-ten-nơ, tàu chở dầu, tàu chuyên dụng. Hình thành 3 cụm cơ khí đóng tàu lớn : Bắc Bộ, Trung Bộ, Nam Bộ.</a:t>
            </a:r>
          </a:p>
          <a:p>
            <a:pPr algn="just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Dịch vụ hàng hải: phát triển toàn diện. </a:t>
            </a:r>
          </a:p>
        </p:txBody>
      </p:sp>
      <p:sp>
        <p:nvSpPr>
          <p:cNvPr id="136212" name="AutoShape 20"/>
          <p:cNvSpPr>
            <a:spLocks noChangeArrowheads="1"/>
          </p:cNvSpPr>
          <p:nvPr/>
        </p:nvSpPr>
        <p:spPr bwMode="auto">
          <a:xfrm>
            <a:off x="4800600" y="838200"/>
            <a:ext cx="4114800" cy="1828800"/>
          </a:xfrm>
          <a:prstGeom prst="cloudCallout">
            <a:avLst>
              <a:gd name="adj1" fmla="val -55787"/>
              <a:gd name="adj2" fmla="val 11284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? Với những tiềm năng đó thì ngành giao thông vận tải biển của nước ta có sự phát triển như thế nào.</a:t>
            </a:r>
          </a:p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136213" name="AutoShape 21"/>
          <p:cNvSpPr>
            <a:spLocks noChangeArrowheads="1"/>
          </p:cNvSpPr>
          <p:nvPr/>
        </p:nvSpPr>
        <p:spPr bwMode="auto">
          <a:xfrm>
            <a:off x="4876800" y="3810000"/>
            <a:ext cx="4267200" cy="1828800"/>
          </a:xfrm>
          <a:prstGeom prst="cloudCallout">
            <a:avLst>
              <a:gd name="adj1" fmla="val -60157"/>
              <a:gd name="adj2" fmla="val -7231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? Vậy xu hướng phát triển của ngành giao thông vận tải biển ở nước ta trong thời gian tới là gì.</a:t>
            </a:r>
          </a:p>
          <a:p>
            <a:pPr algn="ctr"/>
            <a:endParaRPr lang="en-US" sz="1800">
              <a:latin typeface="Times New Roman" pitchFamily="18" charset="0"/>
            </a:endParaRPr>
          </a:p>
        </p:txBody>
      </p:sp>
      <p:grpSp>
        <p:nvGrpSpPr>
          <p:cNvPr id="136220" name="Group 28"/>
          <p:cNvGrpSpPr>
            <a:grpSpLocks/>
          </p:cNvGrpSpPr>
          <p:nvPr/>
        </p:nvGrpSpPr>
        <p:grpSpPr bwMode="auto">
          <a:xfrm>
            <a:off x="5091113" y="609600"/>
            <a:ext cx="4052887" cy="2881313"/>
            <a:chOff x="3072" y="384"/>
            <a:chExt cx="2544" cy="1815"/>
          </a:xfrm>
        </p:grpSpPr>
        <p:pic>
          <p:nvPicPr>
            <p:cNvPr id="13328" name="imgb" descr="4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84"/>
              <a:ext cx="254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 Box 27"/>
            <p:cNvSpPr txBox="1">
              <a:spLocks noChangeArrowheads="1"/>
            </p:cNvSpPr>
            <p:nvPr/>
          </p:nvSpPr>
          <p:spPr bwMode="auto">
            <a:xfrm>
              <a:off x="3504" y="1968"/>
              <a:ext cx="16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</a:rPr>
                <a:t>Đóng tàu trọng tải lớn</a:t>
              </a:r>
            </a:p>
          </p:txBody>
        </p:sp>
      </p:grpSp>
      <p:grpSp>
        <p:nvGrpSpPr>
          <p:cNvPr id="136217" name="Group 25"/>
          <p:cNvGrpSpPr>
            <a:grpSpLocks/>
          </p:cNvGrpSpPr>
          <p:nvPr/>
        </p:nvGrpSpPr>
        <p:grpSpPr bwMode="auto">
          <a:xfrm>
            <a:off x="5181600" y="3613150"/>
            <a:ext cx="3962400" cy="3244850"/>
            <a:chOff x="4608" y="-240"/>
            <a:chExt cx="2688" cy="2435"/>
          </a:xfrm>
        </p:grpSpPr>
        <p:pic>
          <p:nvPicPr>
            <p:cNvPr id="13326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-240"/>
              <a:ext cx="2688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8"/>
            <p:cNvSpPr txBox="1">
              <a:spLocks noChangeArrowheads="1"/>
            </p:cNvSpPr>
            <p:nvPr/>
          </p:nvSpPr>
          <p:spPr bwMode="auto">
            <a:xfrm>
              <a:off x="5088" y="1920"/>
              <a:ext cx="168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Times New Roman" pitchFamily="18" charset="0"/>
                </a:rPr>
                <a:t>Tàu chở công-ten-nơ</a:t>
              </a:r>
            </a:p>
          </p:txBody>
        </p:sp>
      </p:grp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4953000" y="2743200"/>
            <a:ext cx="4191000" cy="1295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Việc phát triển giao thông vận tải biển </a:t>
            </a:r>
          </a:p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có ý nghĩa như thế nào đối với ngành </a:t>
            </a:r>
          </a:p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ngoại thương ở nước ta ?</a:t>
            </a:r>
          </a:p>
        </p:txBody>
      </p:sp>
      <p:sp>
        <p:nvSpPr>
          <p:cNvPr id="13325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Bài 39: PHÁT TRIỂN TỔNG HỢP KINH TẾ VÀ BẢO VỆ TÀI NGUYÊN MÔI TRƯỜNG BIỂN – ĐẢO (tiếp theo)</a:t>
            </a:r>
            <a:endParaRPr lang="en-US" b="1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6" grpId="0"/>
      <p:bldP spid="136211" grpId="0" animBg="1"/>
      <p:bldP spid="136211" grpId="1" animBg="1"/>
      <p:bldP spid="136212" grpId="0" animBg="1"/>
      <p:bldP spid="136212" grpId="1" animBg="1"/>
      <p:bldP spid="136213" grpId="0" animBg="1"/>
      <p:bldP spid="136213" grpId="1" animBg="1"/>
      <p:bldP spid="153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52400" y="1752600"/>
            <a:ext cx="464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1. Sự giảm sút tài nguyên và ô nhiễm môi trường  biển – đảo:</a:t>
            </a:r>
          </a:p>
        </p:txBody>
      </p:sp>
      <p:sp>
        <p:nvSpPr>
          <p:cNvPr id="119811" name="Text Box 3" descr="Newsprint"/>
          <p:cNvSpPr txBox="1">
            <a:spLocks noChangeArrowheads="1"/>
          </p:cNvSpPr>
          <p:nvPr/>
        </p:nvSpPr>
        <p:spPr bwMode="auto">
          <a:xfrm>
            <a:off x="152400" y="914400"/>
            <a:ext cx="464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III/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Bảo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vệ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tài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nguyên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môi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trường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biển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–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đảo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52400" y="2514600"/>
            <a:ext cx="47244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*Thực trạng:</a:t>
            </a:r>
          </a:p>
          <a:p>
            <a:pPr algn="just"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Diện tích rừng ngập mặn  giảm.       </a:t>
            </a:r>
          </a:p>
          <a:p>
            <a:pPr algn="just"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Sản lượng đánh bắt hải  sản gần bờ giảm sút.</a:t>
            </a:r>
          </a:p>
          <a:p>
            <a:pPr algn="just" eaLnBrk="1" hangingPunct="1">
              <a:buFontTx/>
              <a:buChar char="-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Một số loài có nguy cơ  tuyệt chủng.</a:t>
            </a:r>
          </a:p>
          <a:p>
            <a:pPr algn="just"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Môi trường biển bị ô nhiễm</a:t>
            </a:r>
          </a:p>
        </p:txBody>
      </p:sp>
      <p:sp>
        <p:nvSpPr>
          <p:cNvPr id="15365" name="Line 18"/>
          <p:cNvSpPr>
            <a:spLocks noChangeShapeType="1"/>
          </p:cNvSpPr>
          <p:nvPr/>
        </p:nvSpPr>
        <p:spPr bwMode="auto">
          <a:xfrm>
            <a:off x="4876800" y="762000"/>
            <a:ext cx="0" cy="609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9" name="AutoShape 21"/>
          <p:cNvSpPr>
            <a:spLocks noChangeArrowheads="1"/>
          </p:cNvSpPr>
          <p:nvPr/>
        </p:nvSpPr>
        <p:spPr bwMode="auto">
          <a:xfrm>
            <a:off x="4800600" y="1295400"/>
            <a:ext cx="4114800" cy="3124200"/>
          </a:xfrm>
          <a:prstGeom prst="cloudCallout">
            <a:avLst>
              <a:gd name="adj1" fmla="val -35787"/>
              <a:gd name="adj2" fmla="val 81273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</a:rPr>
              <a:t>Đọc thông tin SGK, nêu thực trạng của nguồn tài nguyên và môi trường biển – đảo ở nước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23" grpId="0"/>
      <p:bldP spid="119829" grpId="0" animBg="1"/>
      <p:bldP spid="1198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676400"/>
            <a:ext cx="464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1. Sự giảm sút tài nguyên và ô nhiễm môi trường  biển – đảo:</a:t>
            </a:r>
          </a:p>
        </p:txBody>
      </p:sp>
      <p:sp>
        <p:nvSpPr>
          <p:cNvPr id="16387" name="Text Box 3" descr="Newsprint"/>
          <p:cNvSpPr txBox="1">
            <a:spLocks noChangeArrowheads="1"/>
          </p:cNvSpPr>
          <p:nvPr/>
        </p:nvSpPr>
        <p:spPr bwMode="auto">
          <a:xfrm>
            <a:off x="152400" y="88106"/>
            <a:ext cx="434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III/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Bảo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vệ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tài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nguyên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môi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trường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biển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 –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</a:rPr>
              <a:t>đảo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4419600" y="762000"/>
            <a:ext cx="0" cy="609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572000" y="990600"/>
            <a:ext cx="4419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latin typeface="Times New Roman" pitchFamily="18" charset="0"/>
              </a:rPr>
              <a:t>      </a:t>
            </a:r>
            <a:r>
              <a:rPr lang="en-US" b="1" i="1" dirty="0" err="1">
                <a:latin typeface="Times New Roman" pitchFamily="18" charset="0"/>
              </a:rPr>
              <a:t>Đọc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thông</a:t>
            </a:r>
            <a:r>
              <a:rPr lang="en-US" b="1" i="1" dirty="0">
                <a:latin typeface="Times New Roman" pitchFamily="18" charset="0"/>
              </a:rPr>
              <a:t> tin SGK </a:t>
            </a:r>
            <a:r>
              <a:rPr lang="en-US" b="1" i="1" dirty="0" err="1">
                <a:latin typeface="Times New Roman" pitchFamily="18" charset="0"/>
              </a:rPr>
              <a:t>kết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hợp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thực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tế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và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hiểu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biết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bản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thân</a:t>
            </a:r>
            <a:r>
              <a:rPr lang="en-US" b="1" i="1" dirty="0">
                <a:latin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</a:rPr>
              <a:t>em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hãy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hoàn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thành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các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nội</a:t>
            </a:r>
            <a:r>
              <a:rPr lang="en-US" b="1" i="1" dirty="0">
                <a:latin typeface="Times New Roman" pitchFamily="18" charset="0"/>
              </a:rPr>
              <a:t> dung </a:t>
            </a:r>
            <a:r>
              <a:rPr lang="en-US" b="1" i="1" dirty="0" err="1">
                <a:latin typeface="Times New Roman" pitchFamily="18" charset="0"/>
              </a:rPr>
              <a:t>sau</a:t>
            </a:r>
            <a:r>
              <a:rPr lang="en-US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572000" y="3124200"/>
            <a:ext cx="4572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? Nêu một số nguyên nhân dẫn tới sự giảm sút tài nguyên và môi trường biển – đảo ở nước ta. 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? Sự giảm sút tài nguyên và ô nhiễm môi trường biển – đảo sẽ dẫn đến hậu quả gì.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/>
      <p:bldP spid="139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0"/>
          <p:cNvSpPr>
            <a:spLocks noChangeShapeType="1"/>
          </p:cNvSpPr>
          <p:nvPr/>
        </p:nvSpPr>
        <p:spPr bwMode="auto">
          <a:xfrm>
            <a:off x="4343400" y="914400"/>
            <a:ext cx="0" cy="594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31" name="Picture 19" descr="images973871_tau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2209800" cy="20304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2971800"/>
            <a:ext cx="4343400" cy="23082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* Nguyên nhân:</a:t>
            </a:r>
          </a:p>
          <a:p>
            <a:pPr algn="just" eaLnBrk="0" hangingPunct="0">
              <a:buFontTx/>
              <a:buChar char="-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Đánh bắt, khai thác quá mức</a:t>
            </a:r>
          </a:p>
          <a:p>
            <a:pPr algn="just" eaLnBrk="0" hangingPunct="0">
              <a:buFontTx/>
              <a:buChar char="-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Tai nạn tàu chở dầu</a:t>
            </a:r>
          </a:p>
          <a:p>
            <a:pPr algn="just"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Chất thải sản xuất, sinh hoạt</a:t>
            </a:r>
          </a:p>
          <a:p>
            <a:pPr algn="just" eaLnBrk="0" hangingPunct="0">
              <a:buFontTx/>
              <a:buChar char="-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Khai thác rừng ngập mặn bừa bãi…..</a:t>
            </a:r>
          </a:p>
        </p:txBody>
      </p:sp>
      <p:sp>
        <p:nvSpPr>
          <p:cNvPr id="17413" name="Text Box 27" descr="Newsprint"/>
          <p:cNvSpPr txBox="1">
            <a:spLocks noChangeArrowheads="1"/>
          </p:cNvSpPr>
          <p:nvPr/>
        </p:nvSpPr>
        <p:spPr bwMode="auto">
          <a:xfrm>
            <a:off x="0" y="990600"/>
            <a:ext cx="403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sng">
                <a:solidFill>
                  <a:srgbClr val="C00000"/>
                </a:solidFill>
                <a:latin typeface="Times New Roman" pitchFamily="18" charset="0"/>
              </a:rPr>
              <a:t>III/ Bảo vệ tài nguyên và môi trường biển – đảo:</a:t>
            </a:r>
          </a:p>
        </p:txBody>
      </p:sp>
      <p:sp>
        <p:nvSpPr>
          <p:cNvPr id="17414" name="Text Box 28"/>
          <p:cNvSpPr txBox="1">
            <a:spLocks noChangeArrowheads="1"/>
          </p:cNvSpPr>
          <p:nvPr/>
        </p:nvSpPr>
        <p:spPr bwMode="auto">
          <a:xfrm>
            <a:off x="0" y="1828800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1. Sự giảm sút tài nguyên và ô nhiễm môi trường  biển – đảo :</a:t>
            </a:r>
          </a:p>
        </p:txBody>
      </p:sp>
      <p:pic>
        <p:nvPicPr>
          <p:cNvPr id="64541" name="Picture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286000" cy="1905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3" descr="pha rung ngap 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Bài 39: PHÁT TRIỂN TỔNG HỢP KINH TẾ VÀ BẢO VỆ TÀI NGUYÊN MÔI TRƯỜNG BIỂN – ĐẢO (tiếp theo)</a:t>
            </a:r>
            <a:endParaRPr lang="en-US" b="1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4343400" y="762000"/>
            <a:ext cx="0" cy="609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10" descr="Newsprint"/>
          <p:cNvSpPr txBox="1">
            <a:spLocks noChangeArrowheads="1"/>
          </p:cNvSpPr>
          <p:nvPr/>
        </p:nvSpPr>
        <p:spPr bwMode="auto">
          <a:xfrm>
            <a:off x="76200" y="990600"/>
            <a:ext cx="403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sng">
                <a:solidFill>
                  <a:srgbClr val="C00000"/>
                </a:solidFill>
                <a:latin typeface="Times New Roman" pitchFamily="18" charset="0"/>
              </a:rPr>
              <a:t>III/ Bảo vệ tài nguyên và môi trường biển – đảo: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76200" y="1828800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1. Sự giảm sút tài nguyên và ô nhiễm môi trường  biển – đảo :</a:t>
            </a:r>
          </a:p>
        </p:txBody>
      </p:sp>
      <p:pic>
        <p:nvPicPr>
          <p:cNvPr id="114705" name="Picture 17" descr="ca chet bo bien CUA 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2286000" cy="1958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6" name="Picture 18" descr="o nhiem bi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2209800" cy="198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7" name="Picture 19" descr="20689433_images1297279_dau01_CMS_cach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4419600" y="5105400"/>
            <a:ext cx="4572000" cy="14462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 Hậu quả:</a:t>
            </a:r>
          </a:p>
          <a:p>
            <a:pPr eaLnBrk="0" hangingPunct="0"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- Suy giảm nguồn tài nguyên sinh vật biển</a:t>
            </a:r>
          </a:p>
          <a:p>
            <a:pPr eaLnBrk="0" hangingPunct="0"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- Ảnh hưởng xấu đến du lịch biển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4419600" y="838200"/>
            <a:ext cx="4572000" cy="21240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trạng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: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-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Diện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tích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rừng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ngập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mặn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giảm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.       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-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Sản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lượng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đánh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bắt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hải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sản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gần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bờ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giảm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sút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Một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số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loài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có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nguy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cơ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tuyệt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chủng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.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-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Môi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trường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biển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bị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ô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nhiễm</a:t>
            </a:r>
            <a:endParaRPr lang="en-US" sz="2200" dirty="0">
              <a:latin typeface="Times New Roman"/>
            </a:endParaRPr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4419600" y="3048000"/>
            <a:ext cx="4572000" cy="178435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Nguyên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nhân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:</a:t>
            </a:r>
          </a:p>
          <a:p>
            <a:pPr algn="just" eaLnBrk="0" hangingPunct="0">
              <a:buFontTx/>
              <a:buChar char="-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Đánh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bắt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,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khai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thác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quá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mức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algn="just" eaLnBrk="0" hangingPunct="0">
              <a:buFontTx/>
              <a:buChar char="-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Tai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nạn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tàu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chở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dầu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algn="just" eaLnBrk="0" hangingPunct="0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-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Chất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thải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sản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xuất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,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sinh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hoạt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  <a:p>
            <a:pPr algn="just" eaLnBrk="0" hangingPunct="0">
              <a:buFontTx/>
              <a:buChar char="-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sz="2200" b="1" dirty="0" err="1">
                <a:latin typeface="Times New Roman"/>
              </a:rPr>
              <a:t>Khai</a:t>
            </a:r>
            <a:r>
              <a:rPr lang="en-US" sz="2200" b="1" dirty="0">
                <a:latin typeface="Times New Roman"/>
              </a:rPr>
              <a:t> </a:t>
            </a:r>
            <a:r>
              <a:rPr lang="en-US" sz="2200" b="1" dirty="0" err="1">
                <a:latin typeface="Times New Roman"/>
              </a:rPr>
              <a:t>thác</a:t>
            </a:r>
            <a:r>
              <a:rPr lang="en-US" sz="2200" b="1" dirty="0">
                <a:latin typeface="Times New Roman"/>
              </a:rPr>
              <a:t> </a:t>
            </a:r>
            <a:r>
              <a:rPr lang="en-US" sz="2200" b="1" dirty="0" err="1">
                <a:latin typeface="Times New Roman"/>
              </a:rPr>
              <a:t>rừng</a:t>
            </a:r>
            <a:r>
              <a:rPr lang="en-US" sz="2200" b="1" dirty="0">
                <a:latin typeface="Times New Roman"/>
              </a:rPr>
              <a:t> </a:t>
            </a:r>
            <a:r>
              <a:rPr lang="en-US" sz="2200" b="1" dirty="0" err="1">
                <a:latin typeface="Times New Roman"/>
              </a:rPr>
              <a:t>ngập</a:t>
            </a:r>
            <a:r>
              <a:rPr lang="en-US" sz="2200" b="1" dirty="0">
                <a:latin typeface="Times New Roman"/>
              </a:rPr>
              <a:t> </a:t>
            </a:r>
            <a:r>
              <a:rPr lang="en-US" sz="2200" b="1" dirty="0" err="1">
                <a:latin typeface="Times New Roman"/>
              </a:rPr>
              <a:t>mặn</a:t>
            </a:r>
            <a:r>
              <a:rPr lang="en-US" sz="2200" b="1" dirty="0">
                <a:latin typeface="Times New Roman"/>
              </a:rPr>
              <a:t> </a:t>
            </a:r>
            <a:r>
              <a:rPr lang="en-US" sz="2200" b="1" dirty="0" err="1">
                <a:latin typeface="Times New Roman"/>
              </a:rPr>
              <a:t>bừa</a:t>
            </a:r>
            <a:r>
              <a:rPr lang="en-US" sz="2200" b="1" dirty="0">
                <a:latin typeface="Times New Roman"/>
              </a:rPr>
              <a:t> </a:t>
            </a:r>
            <a:r>
              <a:rPr lang="en-US" sz="2200" b="1" dirty="0" err="1">
                <a:latin typeface="Times New Roman"/>
              </a:rPr>
              <a:t>bãi</a:t>
            </a:r>
            <a:r>
              <a:rPr lang="en-US" sz="2200" b="1" dirty="0">
                <a:latin typeface="Times New Roman"/>
              </a:rPr>
              <a:t>.</a:t>
            </a: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76200" y="2667000"/>
            <a:ext cx="4267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* Hậu quả: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Suy giảm nguồn tài nguyên sinh vật biển</a:t>
            </a:r>
          </a:p>
          <a:p>
            <a:pPr eaLnBrk="0" hangingPunct="0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Ảnh hưởng xấu đến du lịch biển</a:t>
            </a:r>
          </a:p>
        </p:txBody>
      </p:sp>
      <p:pic>
        <p:nvPicPr>
          <p:cNvPr id="114714" name="Picture 26" descr="0bien8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Bài 39: PHÁT TRIỂN TỔNG HỢP KINH TẾ VÀ BẢO VỆ TÀI NGUYÊN MÔI TRƯỜNG BIỂN – ĐẢO (tiếp theo)</a:t>
            </a:r>
            <a:endParaRPr lang="en-US" b="1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8" grpId="0" animBg="1"/>
      <p:bldP spid="114709" grpId="0" animBg="1"/>
      <p:bldP spid="114710" grpId="0" animBg="1"/>
      <p:bldP spid="114711" grpId="0"/>
      <p:bldP spid="1147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600200"/>
            <a:ext cx="4114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953000" y="762000"/>
            <a:ext cx="0" cy="609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7" descr="Newsprint"/>
          <p:cNvSpPr txBox="1">
            <a:spLocks noChangeArrowheads="1"/>
          </p:cNvSpPr>
          <p:nvPr/>
        </p:nvSpPr>
        <p:spPr bwMode="auto">
          <a:xfrm>
            <a:off x="0" y="762000"/>
            <a:ext cx="5029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III/ Bảo vệ tài nguyên và môi trường biển- đảo: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0" y="1447800"/>
            <a:ext cx="48006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Sự giảm sút tài nguyên và ô nhiễm môi trường  biển – đảo :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0" y="2201863"/>
            <a:ext cx="4876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phương hướng chính để bảo vệ tài nguyên và môi trường biển</a:t>
            </a:r>
          </a:p>
        </p:txBody>
      </p:sp>
      <p:sp>
        <p:nvSpPr>
          <p:cNvPr id="115730" name="AutoShape 18"/>
          <p:cNvSpPr>
            <a:spLocks noChangeArrowheads="1"/>
          </p:cNvSpPr>
          <p:nvPr/>
        </p:nvSpPr>
        <p:spPr bwMode="auto">
          <a:xfrm>
            <a:off x="5562600" y="1066800"/>
            <a:ext cx="3276600" cy="3200400"/>
          </a:xfrm>
          <a:prstGeom prst="cloudCallout">
            <a:avLst>
              <a:gd name="adj1" fmla="val -43750"/>
              <a:gd name="adj2" fmla="val 6934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vi-VN">
                <a:solidFill>
                  <a:srgbClr val="0000FF"/>
                </a:solidFill>
                <a:latin typeface="Times New Roman" pitchFamily="18" charset="0"/>
              </a:rPr>
              <a:t>Chúng ta cần thực hiện những biện pháp cụ thể gì để bảo vệ tài nguyên và môi trường biển?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65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Bài 39: PHÁT TRIỂN TỔNG HỢP KINH TẾ VÀ BẢO VỆ TÀI NGUYÊN MÔI TRƯỜNG BIỂN – ĐẢO (tiếp theo)</a:t>
            </a:r>
            <a:endParaRPr lang="en-US" b="1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600200"/>
            <a:ext cx="4114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4800600" y="762000"/>
            <a:ext cx="0" cy="609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4876800" y="968375"/>
            <a:ext cx="42672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i="1">
                <a:solidFill>
                  <a:srgbClr val="FF0000"/>
                </a:solidFill>
                <a:latin typeface="Times New Roman" pitchFamily="18" charset="0"/>
              </a:rPr>
              <a:t>Một số phương hướng cụ thể:</a:t>
            </a:r>
          </a:p>
          <a:p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- Điều tra, đánh 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giá 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tiềm năng sinh vật tại các vùng biển sâu. Đầu tư để chuyển hướng khai thác hải sản t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ừ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 vùng biển ven b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ờ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 sang vùng nước sâu xa b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ờ.</a:t>
            </a:r>
            <a:endParaRPr lang="en-US" sz="2200" b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- Bảo v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ệ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 rừng ngập mặn hiện có, đồng thời đẩy mạnh các chương trình trồng rừng ngập mặn.</a:t>
            </a:r>
          </a:p>
          <a:p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- Bảo v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ệ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 rạn san hô ngầm ven biển v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à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 cấm khai thác san hô dưới mọi hình thức.</a:t>
            </a:r>
          </a:p>
          <a:p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- Bảo v</a:t>
            </a:r>
            <a:r>
              <a:rPr lang="vi-VN" sz="2200" b="1">
                <a:solidFill>
                  <a:srgbClr val="0000FF"/>
                </a:solidFill>
                <a:latin typeface="Times New Roman" pitchFamily="18" charset="0"/>
              </a:rPr>
              <a:t>ê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̣ và phát triển nguồn lợi thủy sản.</a:t>
            </a:r>
          </a:p>
          <a:p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- Phòng chống ô nhiễm biển bởi các yếu tố hóa học, đặc biệt là dầu mỏ. </a:t>
            </a:r>
          </a:p>
        </p:txBody>
      </p:sp>
      <p:sp>
        <p:nvSpPr>
          <p:cNvPr id="20485" name="Text Box 13" descr="Newsprint"/>
          <p:cNvSpPr txBox="1">
            <a:spLocks noChangeArrowheads="1"/>
          </p:cNvSpPr>
          <p:nvPr/>
        </p:nvSpPr>
        <p:spPr bwMode="auto">
          <a:xfrm>
            <a:off x="0" y="1143000"/>
            <a:ext cx="4572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III/ Bảo vệ tài nguyên và môi trường biển- đảo:</a:t>
            </a:r>
          </a:p>
        </p:txBody>
      </p:sp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0" y="1905000"/>
            <a:ext cx="48006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Sự giảm sút tài nguyên và ô nhiễm môi trường  biển – đảo :</a:t>
            </a:r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0" y="2667000"/>
            <a:ext cx="4724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phương hướng chính để bảo vệ tài nguyên và môi trường biển</a:t>
            </a:r>
          </a:p>
        </p:txBody>
      </p:sp>
      <p:sp>
        <p:nvSpPr>
          <p:cNvPr id="20488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39: PHÁT TRIỂN TỔNG HỢP KINH TẾ VÀ BẢO VỆ TÀI NGUYÊN MÔI TRƯỜNG BIỂN – ĐẢO (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20460281_images148989_ca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100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fg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2413"/>
            <a:ext cx="3886200" cy="24145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article67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886200" cy="2414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81000" y="25146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Tàu </a:t>
            </a:r>
            <a:r>
              <a:rPr lang="vi-VN" sz="2000">
                <a:latin typeface="Times New Roman" pitchFamily="18" charset="0"/>
              </a:rPr>
              <a:t>đ</a:t>
            </a:r>
            <a:r>
              <a:rPr lang="en-US" sz="2000">
                <a:latin typeface="Times New Roman" pitchFamily="18" charset="0"/>
              </a:rPr>
              <a:t>ánh bắt xa bờ 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715000" y="25908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San hô biển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52400" y="6248400"/>
            <a:ext cx="274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Trồng rừng ngập mặn</a:t>
            </a:r>
          </a:p>
        </p:txBody>
      </p:sp>
      <p:pic>
        <p:nvPicPr>
          <p:cNvPr id="61452" name="imgb" descr="5-709_khao_s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5181600" y="62484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000">
                <a:latin typeface="Times New Roman" pitchFamily="18" charset="0"/>
              </a:rPr>
              <a:t>Xử lý chất thải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105400" y="1143000"/>
            <a:ext cx="3733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F5F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Bản thân các em tham gia bảo vệ môi trường biển như thế nào ?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029200" y="2406650"/>
            <a:ext cx="40386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F5F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+ Không x</a:t>
            </a:r>
            <a:r>
              <a:rPr lang="vi-VN" b="1" i="1">
                <a:solidFill>
                  <a:srgbClr val="0000FF"/>
                </a:solidFill>
                <a:latin typeface="Times New Roman" pitchFamily="18" charset="0"/>
              </a:rPr>
              <a:t>ả </a:t>
            </a:r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rác bừa bãi khi tham quan các khu du lịch biển.</a:t>
            </a:r>
          </a:p>
          <a:p>
            <a:pPr eaLnBrk="1" hangingPunct="1"/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+ Tham gia kêu gọi mọi người có ý thức hơn trong vấn đề bảo vệ môi trường.</a:t>
            </a:r>
          </a:p>
          <a:p>
            <a:pPr eaLnBrk="1" hangingPunct="1"/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+ Không đồng tình với các hành vi gây ô nhiễm môi trường .</a:t>
            </a:r>
            <a:r>
              <a:rPr lang="vi-VN" b="1" i="1">
                <a:solidFill>
                  <a:srgbClr val="0000FF"/>
                </a:solidFill>
                <a:latin typeface="Times New Roman" pitchFamily="18" charset="0"/>
              </a:rPr>
              <a:t>...</a:t>
            </a:r>
            <a:endParaRPr lang="en-US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0" y="1066800"/>
            <a:ext cx="4876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3. Khai thác và chế  biến khoáng sản biển:</a:t>
            </a:r>
          </a:p>
          <a:p>
            <a:pPr algn="just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4. Phát triển tổng hợp giao thông vận tải biển:</a:t>
            </a:r>
          </a:p>
        </p:txBody>
      </p:sp>
      <p:sp>
        <p:nvSpPr>
          <p:cNvPr id="22533" name="Text Box 12" descr="Newsprint"/>
          <p:cNvSpPr txBox="1">
            <a:spLocks noChangeArrowheads="1"/>
          </p:cNvSpPr>
          <p:nvPr/>
        </p:nvSpPr>
        <p:spPr bwMode="auto">
          <a:xfrm>
            <a:off x="0" y="2438400"/>
            <a:ext cx="502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sng">
                <a:solidFill>
                  <a:srgbClr val="C00000"/>
                </a:solidFill>
                <a:latin typeface="Times New Roman" pitchFamily="18" charset="0"/>
              </a:rPr>
              <a:t>III/ Bảo vệ tài nguyên và môi trường biển- đảo: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0" y="32766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 1. Sự giảm sút tài nguyên và ô nhiễm môi trường  biển – đảo :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0" y="41148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2. Các phương hướng chính để bảo vệ tài nguyên và môi trường biển</a:t>
            </a:r>
          </a:p>
        </p:txBody>
      </p:sp>
      <p:sp>
        <p:nvSpPr>
          <p:cNvPr id="22536" name="Line 15"/>
          <p:cNvSpPr>
            <a:spLocks noChangeShapeType="1"/>
          </p:cNvSpPr>
          <p:nvPr/>
        </p:nvSpPr>
        <p:spPr bwMode="auto">
          <a:xfrm>
            <a:off x="4953000" y="1143000"/>
            <a:ext cx="0" cy="541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Bài 39: PHÁT TRIỂN TỔNG HỢP KINH TẾ VÀ BẢO VỆ TÀI NGUYÊN MÔI TRƯỜNG BIỂN – ĐẢO (tiếp theo)</a:t>
            </a:r>
            <a:endParaRPr lang="en-US" b="1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  <p:bldP spid="921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4724400" cy="830263"/>
          </a:xfrm>
          <a:prstGeom prst="rect">
            <a:avLst/>
          </a:prstGeom>
          <a:solidFill>
            <a:srgbClr val="A5F5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? Xác định trên lược đồ một số khoáng sản biển ở nước ta.</a:t>
            </a:r>
          </a:p>
        </p:txBody>
      </p:sp>
      <p:pic>
        <p:nvPicPr>
          <p:cNvPr id="138243" name="Picture 3" descr="luoc do kinh te bien VN(7)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0413"/>
            <a:ext cx="41910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9747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3. Khai thác và chế  biến khoáng sản biển:</a:t>
            </a:r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6643688" y="2714625"/>
            <a:ext cx="152400" cy="152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7805738" y="4129088"/>
            <a:ext cx="152400" cy="152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 flipV="1">
            <a:off x="7253288" y="5976938"/>
            <a:ext cx="76200" cy="74612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 flipV="1">
            <a:off x="7705725" y="6272213"/>
            <a:ext cx="76200" cy="74612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 flipV="1">
            <a:off x="7343775" y="5867400"/>
            <a:ext cx="76200" cy="74613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 flipV="1">
            <a:off x="7515225" y="5753100"/>
            <a:ext cx="76200" cy="74613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8251" name="AutoShape 11"/>
          <p:cNvSpPr>
            <a:spLocks noChangeArrowheads="1"/>
          </p:cNvSpPr>
          <p:nvPr/>
        </p:nvSpPr>
        <p:spPr bwMode="auto">
          <a:xfrm flipV="1">
            <a:off x="7572375" y="5638800"/>
            <a:ext cx="76200" cy="74613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38252" name="Group 12"/>
          <p:cNvGrpSpPr>
            <a:grpSpLocks/>
          </p:cNvGrpSpPr>
          <p:nvPr/>
        </p:nvGrpSpPr>
        <p:grpSpPr bwMode="auto">
          <a:xfrm>
            <a:off x="7781925" y="3971925"/>
            <a:ext cx="152400" cy="119063"/>
            <a:chOff x="2160" y="2928"/>
            <a:chExt cx="192" cy="219"/>
          </a:xfrm>
        </p:grpSpPr>
        <p:sp>
          <p:nvSpPr>
            <p:cNvPr id="4139" name="AutoShape 13"/>
            <p:cNvSpPr>
              <a:spLocks noChangeArrowheads="1"/>
            </p:cNvSpPr>
            <p:nvPr/>
          </p:nvSpPr>
          <p:spPr bwMode="auto">
            <a:xfrm>
              <a:off x="2160" y="2928"/>
              <a:ext cx="192" cy="192"/>
            </a:xfrm>
            <a:prstGeom prst="flowChartExtra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40" name="Line 14"/>
            <p:cNvSpPr>
              <a:spLocks noChangeShapeType="1"/>
            </p:cNvSpPr>
            <p:nvPr/>
          </p:nvSpPr>
          <p:spPr bwMode="auto">
            <a:xfrm>
              <a:off x="2160" y="3147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255" name="Group 15"/>
          <p:cNvGrpSpPr>
            <a:grpSpLocks/>
          </p:cNvGrpSpPr>
          <p:nvPr/>
        </p:nvGrpSpPr>
        <p:grpSpPr bwMode="auto">
          <a:xfrm>
            <a:off x="7648575" y="5257800"/>
            <a:ext cx="152400" cy="119063"/>
            <a:chOff x="2160" y="2928"/>
            <a:chExt cx="192" cy="219"/>
          </a:xfrm>
        </p:grpSpPr>
        <p:sp>
          <p:nvSpPr>
            <p:cNvPr id="4137" name="AutoShape 16"/>
            <p:cNvSpPr>
              <a:spLocks noChangeArrowheads="1"/>
            </p:cNvSpPr>
            <p:nvPr/>
          </p:nvSpPr>
          <p:spPr bwMode="auto">
            <a:xfrm>
              <a:off x="2160" y="2928"/>
              <a:ext cx="192" cy="192"/>
            </a:xfrm>
            <a:prstGeom prst="flowChartExtra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8" name="Line 17"/>
            <p:cNvSpPr>
              <a:spLocks noChangeShapeType="1"/>
            </p:cNvSpPr>
            <p:nvPr/>
          </p:nvSpPr>
          <p:spPr bwMode="auto">
            <a:xfrm>
              <a:off x="2160" y="3147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58" name="AutoShape 18"/>
          <p:cNvSpPr>
            <a:spLocks noChangeArrowheads="1"/>
          </p:cNvSpPr>
          <p:nvPr/>
        </p:nvSpPr>
        <p:spPr bwMode="auto">
          <a:xfrm flipV="1">
            <a:off x="7886700" y="6477000"/>
            <a:ext cx="76200" cy="76200"/>
          </a:xfrm>
          <a:prstGeom prst="flowChartManualOperation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8259" name="AutoShape 19"/>
          <p:cNvSpPr>
            <a:spLocks noChangeArrowheads="1"/>
          </p:cNvSpPr>
          <p:nvPr/>
        </p:nvSpPr>
        <p:spPr bwMode="auto">
          <a:xfrm flipV="1">
            <a:off x="7777163" y="6510338"/>
            <a:ext cx="76200" cy="76200"/>
          </a:xfrm>
          <a:prstGeom prst="flowChartManualOperation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066800" y="5080000"/>
            <a:ext cx="2590800" cy="17780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          </a:t>
            </a:r>
            <a:r>
              <a:rPr lang="en-US" sz="2000" b="1">
                <a:latin typeface="Times New Roman" pitchFamily="18" charset="0"/>
              </a:rPr>
              <a:t>Mỏ dầu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       Mỏ khí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       Mỏ ti tan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       Sản xuất muối </a:t>
            </a:r>
          </a:p>
        </p:txBody>
      </p:sp>
      <p:grpSp>
        <p:nvGrpSpPr>
          <p:cNvPr id="138261" name="Group 21"/>
          <p:cNvGrpSpPr>
            <a:grpSpLocks/>
          </p:cNvGrpSpPr>
          <p:nvPr/>
        </p:nvGrpSpPr>
        <p:grpSpPr bwMode="auto">
          <a:xfrm>
            <a:off x="1219200" y="6324600"/>
            <a:ext cx="304800" cy="347663"/>
            <a:chOff x="2352" y="3360"/>
            <a:chExt cx="192" cy="219"/>
          </a:xfrm>
        </p:grpSpPr>
        <p:sp>
          <p:nvSpPr>
            <p:cNvPr id="4135" name="AutoShape 22"/>
            <p:cNvSpPr>
              <a:spLocks noChangeArrowheads="1"/>
            </p:cNvSpPr>
            <p:nvPr/>
          </p:nvSpPr>
          <p:spPr bwMode="auto">
            <a:xfrm>
              <a:off x="2352" y="3360"/>
              <a:ext cx="192" cy="192"/>
            </a:xfrm>
            <a:prstGeom prst="flowChartExtra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136" name="Line 23"/>
            <p:cNvSpPr>
              <a:spLocks noChangeShapeType="1"/>
            </p:cNvSpPr>
            <p:nvPr/>
          </p:nvSpPr>
          <p:spPr bwMode="auto">
            <a:xfrm>
              <a:off x="2352" y="3579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64" name="AutoShape 24"/>
          <p:cNvSpPr>
            <a:spLocks noChangeArrowheads="1"/>
          </p:cNvSpPr>
          <p:nvPr/>
        </p:nvSpPr>
        <p:spPr bwMode="auto">
          <a:xfrm flipV="1">
            <a:off x="1295400" y="5562600"/>
            <a:ext cx="152400" cy="133350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8265" name="AutoShape 25"/>
          <p:cNvSpPr>
            <a:spLocks noChangeArrowheads="1"/>
          </p:cNvSpPr>
          <p:nvPr/>
        </p:nvSpPr>
        <p:spPr bwMode="auto">
          <a:xfrm flipV="1">
            <a:off x="1295400" y="5105400"/>
            <a:ext cx="152400" cy="150813"/>
          </a:xfrm>
          <a:prstGeom prst="flowChartManualOperation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38271" name="Group 31"/>
          <p:cNvGrpSpPr>
            <a:grpSpLocks/>
          </p:cNvGrpSpPr>
          <p:nvPr/>
        </p:nvGrpSpPr>
        <p:grpSpPr bwMode="auto">
          <a:xfrm>
            <a:off x="1219200" y="5867400"/>
            <a:ext cx="381000" cy="381000"/>
            <a:chOff x="2592" y="1008"/>
            <a:chExt cx="240" cy="240"/>
          </a:xfrm>
        </p:grpSpPr>
        <p:sp>
          <p:nvSpPr>
            <p:cNvPr id="4131" name="Oval 32"/>
            <p:cNvSpPr>
              <a:spLocks noChangeArrowheads="1"/>
            </p:cNvSpPr>
            <p:nvPr/>
          </p:nvSpPr>
          <p:spPr bwMode="auto">
            <a:xfrm>
              <a:off x="2592" y="1008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4132" name="Group 33"/>
            <p:cNvGrpSpPr>
              <a:grpSpLocks/>
            </p:cNvGrpSpPr>
            <p:nvPr/>
          </p:nvGrpSpPr>
          <p:grpSpPr bwMode="auto">
            <a:xfrm>
              <a:off x="2640" y="1017"/>
              <a:ext cx="141" cy="216"/>
              <a:chOff x="2112" y="912"/>
              <a:chExt cx="141" cy="216"/>
            </a:xfrm>
          </p:grpSpPr>
          <p:sp>
            <p:nvSpPr>
              <p:cNvPr id="4133" name="AutoShape 34"/>
              <p:cNvSpPr>
                <a:spLocks noChangeArrowheads="1"/>
              </p:cNvSpPr>
              <p:nvPr/>
            </p:nvSpPr>
            <p:spPr bwMode="auto">
              <a:xfrm rot="-5400000">
                <a:off x="2040" y="984"/>
                <a:ext cx="216" cy="7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34" name="AutoShape 35"/>
              <p:cNvSpPr>
                <a:spLocks noChangeArrowheads="1"/>
              </p:cNvSpPr>
              <p:nvPr/>
            </p:nvSpPr>
            <p:spPr bwMode="auto">
              <a:xfrm rot="5400000">
                <a:off x="2109" y="984"/>
                <a:ext cx="216" cy="72"/>
              </a:xfrm>
              <a:prstGeom prst="flowChartExtra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7010400" y="60198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RỒNG</a:t>
            </a:r>
          </a:p>
        </p:txBody>
      </p:sp>
      <p:sp>
        <p:nvSpPr>
          <p:cNvPr id="138277" name="Text Box 37"/>
          <p:cNvSpPr txBox="1">
            <a:spLocks noChangeArrowheads="1"/>
          </p:cNvSpPr>
          <p:nvPr/>
        </p:nvSpPr>
        <p:spPr bwMode="auto">
          <a:xfrm>
            <a:off x="7391400" y="5791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BẠCH HỔ</a:t>
            </a:r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7696200" y="5667375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RẠNG ĐÔNG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7620000" y="55626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HỒNG NGỌC</a:t>
            </a: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7696200" y="6172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ĐẠI HÙNG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7086600" y="6400800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solidFill>
                  <a:srgbClr val="FF0000"/>
                </a:solidFill>
                <a:latin typeface="Times New Roman" pitchFamily="18" charset="0"/>
              </a:rPr>
              <a:t>LAN TÂY</a:t>
            </a:r>
          </a:p>
        </p:txBody>
      </p:sp>
      <p:sp>
        <p:nvSpPr>
          <p:cNvPr id="138282" name="Text Box 42"/>
          <p:cNvSpPr txBox="1">
            <a:spLocks noChangeArrowheads="1"/>
          </p:cNvSpPr>
          <p:nvPr/>
        </p:nvSpPr>
        <p:spPr bwMode="auto">
          <a:xfrm>
            <a:off x="7896225" y="6400800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solidFill>
                  <a:srgbClr val="FF0000"/>
                </a:solidFill>
                <a:latin typeface="Times New Roman" pitchFamily="18" charset="0"/>
              </a:rPr>
              <a:t>LAN ĐỎ</a:t>
            </a:r>
          </a:p>
        </p:txBody>
      </p:sp>
      <p:sp>
        <p:nvSpPr>
          <p:cNvPr id="138283" name="Text Box 43"/>
          <p:cNvSpPr txBox="1">
            <a:spLocks noChangeArrowheads="1"/>
          </p:cNvSpPr>
          <p:nvPr/>
        </p:nvSpPr>
        <p:spPr bwMode="auto">
          <a:xfrm>
            <a:off x="6324600" y="266223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latin typeface="Times New Roman" pitchFamily="18" charset="0"/>
              </a:rPr>
              <a:t>HÀ TĨNH</a:t>
            </a:r>
          </a:p>
        </p:txBody>
      </p:sp>
      <p:sp>
        <p:nvSpPr>
          <p:cNvPr id="4125" name="Text Box 44"/>
          <p:cNvSpPr txBox="1">
            <a:spLocks noChangeArrowheads="1"/>
          </p:cNvSpPr>
          <p:nvPr/>
        </p:nvSpPr>
        <p:spPr bwMode="auto">
          <a:xfrm>
            <a:off x="7391400" y="73152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latin typeface="Times New Roman" pitchFamily="18" charset="0"/>
              </a:rPr>
              <a:t>RỒNG</a:t>
            </a: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7381875" y="4095750"/>
            <a:ext cx="56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latin typeface="Times New Roman" pitchFamily="18" charset="0"/>
              </a:rPr>
              <a:t>BÌNH ĐỊNH</a:t>
            </a:r>
          </a:p>
        </p:txBody>
      </p:sp>
      <p:sp>
        <p:nvSpPr>
          <p:cNvPr id="138286" name="Text Box 46"/>
          <p:cNvSpPr txBox="1">
            <a:spLocks noChangeArrowheads="1"/>
          </p:cNvSpPr>
          <p:nvPr/>
        </p:nvSpPr>
        <p:spPr bwMode="auto">
          <a:xfrm>
            <a:off x="7329488" y="3714750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Times New Roman" pitchFamily="18" charset="0"/>
              </a:rPr>
              <a:t>QUẢNG NGÃI</a:t>
            </a:r>
          </a:p>
        </p:txBody>
      </p:sp>
      <p:sp>
        <p:nvSpPr>
          <p:cNvPr id="138287" name="Text Box 47"/>
          <p:cNvSpPr txBox="1">
            <a:spLocks noChangeArrowheads="1"/>
          </p:cNvSpPr>
          <p:nvPr/>
        </p:nvSpPr>
        <p:spPr bwMode="auto">
          <a:xfrm>
            <a:off x="7315200" y="489585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  <a:latin typeface="Times New Roman" pitchFamily="18" charset="0"/>
              </a:rPr>
              <a:t>NINH THUẬN</a:t>
            </a:r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204788" y="1736725"/>
            <a:ext cx="4672012" cy="830263"/>
          </a:xfrm>
          <a:prstGeom prst="rect">
            <a:avLst/>
          </a:prstGeom>
          <a:solidFill>
            <a:srgbClr val="A4F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?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Kể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tên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một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số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khoáng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sản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chính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ở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vùng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biển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nước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ta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mà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em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biết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?</a:t>
            </a: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II. PHÁT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TRIỂN TỔNG HỢP KINH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TẾ BIỂN</a:t>
            </a:r>
            <a:endParaRPr lang="en-US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38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38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38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38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4" grpId="0"/>
      <p:bldP spid="138245" grpId="0" animBg="1"/>
      <p:bldP spid="138245" grpId="1" animBg="1"/>
      <p:bldP spid="138246" grpId="0" animBg="1"/>
      <p:bldP spid="138246" grpId="1" animBg="1"/>
      <p:bldP spid="138247" grpId="0" animBg="1"/>
      <p:bldP spid="138247" grpId="1" animBg="1"/>
      <p:bldP spid="138248" grpId="0" animBg="1"/>
      <p:bldP spid="138248" grpId="1" animBg="1"/>
      <p:bldP spid="138249" grpId="0" animBg="1"/>
      <p:bldP spid="138249" grpId="1" animBg="1"/>
      <p:bldP spid="138250" grpId="0" animBg="1"/>
      <p:bldP spid="138250" grpId="1" animBg="1"/>
      <p:bldP spid="138251" grpId="0" animBg="1"/>
      <p:bldP spid="138251" grpId="1" animBg="1"/>
      <p:bldP spid="138258" grpId="0" animBg="1"/>
      <p:bldP spid="138258" grpId="1" animBg="1"/>
      <p:bldP spid="138259" grpId="0" animBg="1"/>
      <p:bldP spid="138259" grpId="1" animBg="1"/>
      <p:bldP spid="138260" grpId="0" animBg="1"/>
      <p:bldP spid="138264" grpId="0" animBg="1"/>
      <p:bldP spid="138265" grpId="0" animBg="1"/>
      <p:bldP spid="138277" grpId="0"/>
      <p:bldP spid="138278" grpId="0"/>
      <p:bldP spid="138280" grpId="0"/>
      <p:bldP spid="138283" grpId="0"/>
      <p:bldP spid="138286" grpId="0"/>
      <p:bldP spid="138288" grpId="0" animBg="1"/>
      <p:bldP spid="13828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6" descr="A010"/>
          <p:cNvSpPr>
            <a:spLocks noChangeArrowheads="1"/>
          </p:cNvSpPr>
          <p:nvPr/>
        </p:nvSpPr>
        <p:spPr bwMode="auto">
          <a:xfrm>
            <a:off x="3200400" y="0"/>
            <a:ext cx="2362200" cy="6096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b="1" i="1">
                <a:solidFill>
                  <a:srgbClr val="0000FF"/>
                </a:solidFill>
                <a:latin typeface="Times New Roman" pitchFamily="18" charset="0"/>
              </a:rPr>
              <a:t>* Khoanh tròn vào chữ cái đứng đầu các ý trả lời đúng nhất:</a:t>
            </a:r>
            <a:endParaRPr lang="en-US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0" y="914400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b="1" i="1">
                <a:solidFill>
                  <a:srgbClr val="FF0000"/>
                </a:solidFill>
                <a:latin typeface="Times New Roman" pitchFamily="18" charset="0"/>
              </a:rPr>
              <a:t>Câu 1: Nguồn tài nguyên khoáng sản quan trọng nhất  ở vùng thềm lục địa nước ta là: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vi-VN" b="1">
                <a:latin typeface="Times New Roman" pitchFamily="18" charset="0"/>
              </a:rPr>
              <a:t>A. Cát trắng</a:t>
            </a:r>
            <a:r>
              <a:rPr lang="en-US" b="1">
                <a:latin typeface="Times New Roman" pitchFamily="18" charset="0"/>
              </a:rPr>
              <a:t>     </a:t>
            </a:r>
            <a:r>
              <a:rPr lang="vi-VN" b="1">
                <a:latin typeface="Times New Roman" pitchFamily="18" charset="0"/>
              </a:rPr>
              <a:t>B. Dầu khí</a:t>
            </a:r>
            <a:r>
              <a:rPr lang="en-US" b="1">
                <a:latin typeface="Times New Roman" pitchFamily="18" charset="0"/>
              </a:rPr>
              <a:t>    </a:t>
            </a:r>
            <a:r>
              <a:rPr lang="vi-VN" b="1">
                <a:latin typeface="Times New Roman" pitchFamily="18" charset="0"/>
              </a:rPr>
              <a:t>C. Muối	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</a:rPr>
              <a:t>D. Titan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0" y="16764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b="1" i="1">
                <a:solidFill>
                  <a:srgbClr val="FF0000"/>
                </a:solidFill>
                <a:latin typeface="Times New Roman" pitchFamily="18" charset="0"/>
              </a:rPr>
              <a:t>Câu 2: Nghề làm muối phát triển ở nhiều vùng biển từ Bắc vào Nam, đặc biệt phát triển nhất là ở vùng biển:</a:t>
            </a:r>
          </a:p>
          <a:p>
            <a:pPr eaLnBrk="1" hangingPunct="1">
              <a:spcBef>
                <a:spcPct val="50000"/>
              </a:spcBef>
            </a:pPr>
            <a:r>
              <a:rPr lang="vi-VN" b="1">
                <a:latin typeface="Times New Roman" pitchFamily="18" charset="0"/>
              </a:rPr>
              <a:t>	A. Vùng biển Bắc Bộ		B. Vùng biển Bắc Trung Bộ</a:t>
            </a:r>
          </a:p>
          <a:p>
            <a:pPr eaLnBrk="1" hangingPunct="1">
              <a:spcBef>
                <a:spcPct val="50000"/>
              </a:spcBef>
            </a:pPr>
            <a:r>
              <a:rPr lang="vi-VN" b="1">
                <a:latin typeface="Times New Roman" pitchFamily="18" charset="0"/>
              </a:rPr>
              <a:t>	C. Vùng biển Nam Trung Bộ	D. Vùng biển Nam Bộ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0" y="34290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b="1" i="1">
                <a:solidFill>
                  <a:srgbClr val="FF0000"/>
                </a:solidFill>
                <a:latin typeface="Times New Roman" pitchFamily="18" charset="0"/>
              </a:rPr>
              <a:t>Câu 3: Cảng có công suất lớn nhất ở nước ta là:</a:t>
            </a:r>
          </a:p>
          <a:p>
            <a:pPr eaLnBrk="1" hangingPunct="1">
              <a:spcBef>
                <a:spcPct val="50000"/>
              </a:spcBef>
            </a:pPr>
            <a:r>
              <a:rPr lang="vi-VN" b="1">
                <a:latin typeface="Times New Roman" pitchFamily="18" charset="0"/>
              </a:rPr>
              <a:t>	A. Cảng Hải Phòng			B. Cảng Đà Nẵng</a:t>
            </a:r>
          </a:p>
          <a:p>
            <a:pPr eaLnBrk="1" hangingPunct="1">
              <a:spcBef>
                <a:spcPct val="50000"/>
              </a:spcBef>
            </a:pPr>
            <a:r>
              <a:rPr lang="vi-VN" b="1">
                <a:latin typeface="Times New Roman" pitchFamily="18" charset="0"/>
              </a:rPr>
              <a:t>	C. Cảng Quy Nhơn			D. Cảng Sài Gòn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0" y="4754563"/>
            <a:ext cx="91440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b="1" i="1">
                <a:solidFill>
                  <a:srgbClr val="FF0000"/>
                </a:solidFill>
                <a:latin typeface="Times New Roman" pitchFamily="18" charset="0"/>
              </a:rPr>
              <a:t>Câu 4: Thực trạng của nguồn tài nguyên và môi trường biển - đảo của nước ta hiện nay là: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vi-VN" sz="2200" b="1">
                <a:latin typeface="Times New Roman" pitchFamily="18" charset="0"/>
              </a:rPr>
              <a:t>A. Nguồn tài nguyên biển dồi dào, môi trường biển trong lành</a:t>
            </a:r>
          </a:p>
          <a:p>
            <a:pPr eaLnBrk="1" hangingPunct="1">
              <a:spcBef>
                <a:spcPct val="50000"/>
              </a:spcBef>
            </a:pPr>
            <a:r>
              <a:rPr lang="vi-VN" sz="2200" b="1">
                <a:latin typeface="Times New Roman" pitchFamily="18" charset="0"/>
              </a:rPr>
              <a:t>	</a:t>
            </a:r>
            <a:r>
              <a:rPr lang="en-US" sz="2200" b="1">
                <a:latin typeface="Times New Roman" pitchFamily="18" charset="0"/>
              </a:rPr>
              <a:t>  </a:t>
            </a:r>
            <a:r>
              <a:rPr lang="vi-VN" sz="2200" b="1">
                <a:latin typeface="Times New Roman" pitchFamily="18" charset="0"/>
              </a:rPr>
              <a:t>B. Tài nguyên biển bị </a:t>
            </a:r>
            <a:r>
              <a:rPr lang="en-US" sz="2200" b="1">
                <a:latin typeface="Times New Roman" pitchFamily="18" charset="0"/>
              </a:rPr>
              <a:t>cạn kiệt, </a:t>
            </a:r>
            <a:r>
              <a:rPr lang="vi-VN" sz="2200" b="1">
                <a:latin typeface="Times New Roman" pitchFamily="18" charset="0"/>
              </a:rPr>
              <a:t>suy giảm, môi trường biển bị ô nhiễm</a:t>
            </a:r>
          </a:p>
          <a:p>
            <a:pPr eaLnBrk="1" hangingPunct="1">
              <a:spcBef>
                <a:spcPct val="50000"/>
              </a:spcBef>
            </a:pPr>
            <a:r>
              <a:rPr lang="vi-VN" sz="2200" b="1">
                <a:latin typeface="Times New Roman" pitchFamily="18" charset="0"/>
              </a:rPr>
              <a:t>	</a:t>
            </a:r>
            <a:r>
              <a:rPr lang="en-US" sz="2200" b="1">
                <a:latin typeface="Times New Roman" pitchFamily="18" charset="0"/>
              </a:rPr>
              <a:t>   </a:t>
            </a:r>
            <a:r>
              <a:rPr lang="vi-VN" sz="2200" b="1">
                <a:latin typeface="Times New Roman" pitchFamily="18" charset="0"/>
              </a:rPr>
              <a:t>C. Nhiều hải sản có giá trị lớn, sản lượng cao</a:t>
            </a:r>
            <a:endParaRPr lang="en-US" sz="2200" b="1">
              <a:latin typeface="Times New Roman" pitchFamily="18" charset="0"/>
            </a:endParaRPr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4495800" y="1371600"/>
            <a:ext cx="3048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1">
              <a:latin typeface="Times New Roman" pitchFamily="18" charset="0"/>
            </a:endParaRP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395288" y="3219450"/>
            <a:ext cx="3048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1">
              <a:latin typeface="Times New Roman" pitchFamily="18" charset="0"/>
            </a:endParaRP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533400" y="6019800"/>
            <a:ext cx="3048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1">
              <a:latin typeface="Times New Roman" pitchFamily="18" charset="0"/>
            </a:endParaRPr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5514975" y="4605338"/>
            <a:ext cx="3048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1" grpId="0"/>
      <p:bldP spid="116742" grpId="0"/>
      <p:bldP spid="116743" grpId="0"/>
      <p:bldP spid="116744" grpId="0"/>
      <p:bldP spid="116745" grpId="0"/>
      <p:bldP spid="116746" grpId="0" animBg="1"/>
      <p:bldP spid="116747" grpId="0" animBg="1"/>
      <p:bldP spid="116748" grpId="0" animBg="1"/>
      <p:bldP spid="1167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0" y="762000"/>
            <a:ext cx="487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3. Khai thác và chế  biến khoáng sản biển: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52400" y="3565525"/>
            <a:ext cx="4724400" cy="1200150"/>
          </a:xfrm>
          <a:prstGeom prst="rect">
            <a:avLst/>
          </a:prstGeom>
          <a:solidFill>
            <a:srgbClr val="A4F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? Nhận xét về tiềm năng phát triển của ngành khai thác và chế biến khoáng sản biển nước ta.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0" y="1752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da-DK" b="1">
                <a:solidFill>
                  <a:srgbClr val="0000FF"/>
                </a:solidFill>
                <a:latin typeface="Times New Roman" pitchFamily="18" charset="0"/>
              </a:rPr>
              <a:t>* Tiềm năng:</a:t>
            </a:r>
            <a:endParaRPr 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5" name="Picture 15" descr="luoc do kinh te bien VN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0413"/>
            <a:ext cx="41910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0" y="2362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* Thực trạng: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PHÁT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TRIỂN TỔNG HỢP KINH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TẾ BIỂN</a:t>
            </a:r>
            <a:endParaRPr lang="en-US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/>
      <p:bldP spid="368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0" y="7620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3. Khai thác và chế  biến khoáng sản biển:</a:t>
            </a: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4953000" y="760413"/>
            <a:ext cx="4191000" cy="6097587"/>
            <a:chOff x="3120" y="479"/>
            <a:chExt cx="2640" cy="3841"/>
          </a:xfrm>
        </p:grpSpPr>
        <p:pic>
          <p:nvPicPr>
            <p:cNvPr id="6152" name="Picture 7" descr="luoc do kinh te bien VN(7)"/>
            <p:cNvPicPr>
              <a:picLocks noChangeAspect="1" noChangeArrowheads="1"/>
            </p:cNvPicPr>
            <p:nvPr/>
          </p:nvPicPr>
          <p:blipFill>
            <a:blip r:embed="rId3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79"/>
              <a:ext cx="2640" cy="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4401" y="3786"/>
              <a:ext cx="4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RỒNG</a:t>
              </a:r>
            </a:p>
          </p:txBody>
        </p:sp>
        <p:sp>
          <p:nvSpPr>
            <p:cNvPr id="6154" name="Text Box 9"/>
            <p:cNvSpPr txBox="1">
              <a:spLocks noChangeArrowheads="1"/>
            </p:cNvSpPr>
            <p:nvPr/>
          </p:nvSpPr>
          <p:spPr bwMode="auto">
            <a:xfrm>
              <a:off x="4626" y="3686"/>
              <a:ext cx="6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BẠCH HỔ</a:t>
              </a:r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4740" y="3590"/>
              <a:ext cx="67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RẠNG ĐÔNG</a:t>
              </a:r>
            </a:p>
          </p:txBody>
        </p:sp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788" y="3476"/>
              <a:ext cx="67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HỒNG NGỌC</a:t>
              </a:r>
            </a:p>
          </p:txBody>
        </p:sp>
        <p:sp>
          <p:nvSpPr>
            <p:cNvPr id="6157" name="Text Box 12"/>
            <p:cNvSpPr txBox="1">
              <a:spLocks noChangeArrowheads="1"/>
            </p:cNvSpPr>
            <p:nvPr/>
          </p:nvSpPr>
          <p:spPr bwMode="auto">
            <a:xfrm>
              <a:off x="4662" y="3834"/>
              <a:ext cx="5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Times New Roman" pitchFamily="18" charset="0"/>
                </a:rPr>
                <a:t>ĐẠI HÙNG</a:t>
              </a:r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4476" y="4032"/>
              <a:ext cx="5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FF0000"/>
                  </a:solidFill>
                  <a:latin typeface="Times New Roman" pitchFamily="18" charset="0"/>
                </a:rPr>
                <a:t>LAN TÂY</a:t>
              </a:r>
            </a:p>
          </p:txBody>
        </p:sp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4944" y="3954"/>
              <a:ext cx="5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FF0000"/>
                  </a:solidFill>
                  <a:latin typeface="Times New Roman" pitchFamily="18" charset="0"/>
                </a:rPr>
                <a:t>LAN ĐỎ</a:t>
              </a:r>
            </a:p>
          </p:txBody>
        </p:sp>
        <p:sp>
          <p:nvSpPr>
            <p:cNvPr id="6160" name="Text Box 15"/>
            <p:cNvSpPr txBox="1">
              <a:spLocks noChangeArrowheads="1"/>
            </p:cNvSpPr>
            <p:nvPr/>
          </p:nvSpPr>
          <p:spPr bwMode="auto">
            <a:xfrm>
              <a:off x="3984" y="1677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FF0000"/>
                  </a:solidFill>
                  <a:latin typeface="Times New Roman" pitchFamily="18" charset="0"/>
                </a:rPr>
                <a:t>HÀ TĨNH</a:t>
              </a:r>
            </a:p>
          </p:txBody>
        </p:sp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4650" y="2580"/>
              <a:ext cx="3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FF0000"/>
                  </a:solidFill>
                  <a:latin typeface="Times New Roman" pitchFamily="18" charset="0"/>
                </a:rPr>
                <a:t>BÌNH ĐỊNH</a:t>
              </a:r>
            </a:p>
          </p:txBody>
        </p:sp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4617" y="2340"/>
              <a:ext cx="4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00FF"/>
                  </a:solidFill>
                  <a:latin typeface="Times New Roman" pitchFamily="18" charset="0"/>
                </a:rPr>
                <a:t>QUẢNG NGÃI</a:t>
              </a:r>
            </a:p>
          </p:txBody>
        </p:sp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608" y="3084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00FF"/>
                  </a:solidFill>
                  <a:latin typeface="Times New Roman" pitchFamily="18" charset="0"/>
                </a:rPr>
                <a:t>NINH THUẬN</a:t>
              </a:r>
            </a:p>
          </p:txBody>
        </p:sp>
      </p:grp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304800" y="1833563"/>
            <a:ext cx="46482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Thảo luận nhóm 4 – 6 em: (5 phút)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     ? Đọc thông tin SGK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“tài nguyên khoáng sản…khí hóa lỏng”</a:t>
            </a: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trình bày sự phân bố, tình hình phát triển và xu hướng phát triển của ngành dầu khí nước ta.</a:t>
            </a:r>
          </a:p>
        </p:txBody>
      </p:sp>
      <p:sp>
        <p:nvSpPr>
          <p:cNvPr id="6149" name="Text Box 27"/>
          <p:cNvSpPr txBox="1">
            <a:spLocks noChangeArrowheads="1"/>
          </p:cNvSpPr>
          <p:nvPr/>
        </p:nvSpPr>
        <p:spPr bwMode="auto">
          <a:xfrm>
            <a:off x="304800" y="1147763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da-DK" sz="2000" b="1">
                <a:solidFill>
                  <a:srgbClr val="0000FF"/>
                </a:solidFill>
                <a:latin typeface="Times New Roman" pitchFamily="18" charset="0"/>
              </a:rPr>
              <a:t>* Tiềm năng: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304800" y="1452563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* Thực trạng:</a:t>
            </a: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PHÁT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TRIỂN TỔNG HỢP KINH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TẾ BIỂN</a:t>
            </a:r>
            <a:endParaRPr lang="en-US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7" grpId="0"/>
      <p:bldP spid="10958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Picture 5" descr="Bieu do san luong dau tho khai thac dau tho xuat khau va xang dau nhap khau cau nuoc ta giai doan 1999 - 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34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029200" y="5791200"/>
            <a:ext cx="4114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u="sng">
                <a:latin typeface="Times New Roman" pitchFamily="18" charset="0"/>
              </a:rPr>
              <a:t>Hình 40.1</a:t>
            </a:r>
            <a:r>
              <a:rPr lang="en-US" sz="1600" b="1">
                <a:latin typeface="Times New Roman" pitchFamily="18" charset="0"/>
              </a:rPr>
              <a:t>: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Biểu </a:t>
            </a:r>
            <a:r>
              <a:rPr lang="vi-VN" sz="1600" b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ồ sản l</a:t>
            </a:r>
            <a:r>
              <a:rPr lang="vi-VN" sz="1600" b="1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ợng dầu thô khai thác, dầu thô xuất khẩu và x</a:t>
            </a:r>
            <a:r>
              <a:rPr lang="vi-VN" sz="1600" b="1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ng dầu nhập khẩu của n</a:t>
            </a:r>
            <a:r>
              <a:rPr lang="vi-VN" sz="1600" b="1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ớc ta giai </a:t>
            </a:r>
            <a:r>
              <a:rPr lang="vi-VN" sz="1600" b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oạn 1999-2003.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0" y="685800"/>
            <a:ext cx="48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</a:rPr>
              <a:t>Dầu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-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Thềm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lục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địa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</a:rPr>
              <a:t>phía</a:t>
            </a:r>
            <a:r>
              <a:rPr lang="en-US" b="1" dirty="0" smtClean="0">
                <a:latin typeface="Times New Roman" pitchFamily="18" charset="0"/>
              </a:rPr>
              <a:t> Nam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0" y="198120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nhanh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mạnh</a:t>
            </a:r>
            <a:r>
              <a:rPr lang="en-US" b="1" dirty="0" smtClean="0">
                <a:latin typeface="Times New Roman" pitchFamily="18" charset="0"/>
              </a:rPr>
              <a:t>.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0" y="2500334"/>
            <a:ext cx="480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- Xu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</a:rPr>
              <a:t>Xây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dựng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thêm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máy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lọc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dầu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sở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hóa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dầu</a:t>
            </a:r>
            <a:r>
              <a:rPr lang="en-US" b="1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+ </a:t>
            </a:r>
            <a:r>
              <a:rPr lang="en-US" b="1" dirty="0" err="1">
                <a:latin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triển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hơn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nữa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nghiệp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chế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biến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</a:rPr>
              <a:t>…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PHÁT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TRIỂN TỔNG HỢP KINH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TẾ BIỂN</a:t>
            </a:r>
            <a:endParaRPr lang="en-US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9" grpId="0"/>
      <p:bldP spid="151560" grpId="0"/>
      <p:bldP spid="1515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gian_kh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297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dq1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971800"/>
          </a:xfrm>
          <a:prstGeom prst="rect">
            <a:avLst/>
          </a:prstGeom>
          <a:noFill/>
          <a:ln w="38100" cmpd="dbl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0" name="Picture 18" descr="20659075_images1221055_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4470400" y="6164263"/>
            <a:ext cx="4983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4889500" y="9626600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  <p:pic>
        <p:nvPicPr>
          <p:cNvPr id="1106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457200" y="31242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Giàn khoan khai thác dầu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5257800" y="31242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Công nhân khai thác dầu</a:t>
            </a: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304800" y="64008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Nhà máy lọc dầu Dung Quất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5257800" y="63246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Nhà máy điện Phú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/>
      <p:bldP spid="110615" grpId="0"/>
      <p:bldP spid="110616" grpId="0"/>
      <p:bldP spid="1106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495800" y="830263"/>
            <a:ext cx="5029200" cy="6035675"/>
            <a:chOff x="2928" y="672"/>
            <a:chExt cx="2256" cy="2848"/>
          </a:xfrm>
        </p:grpSpPr>
        <p:pic>
          <p:nvPicPr>
            <p:cNvPr id="9233" name="Picture 3" descr="Luoc do tiem nang mot so nganh kinh te bien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" y="672"/>
              <a:ext cx="1953" cy="27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2928" y="3360"/>
              <a:ext cx="225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L</a:t>
              </a:r>
              <a:r>
                <a:rPr lang="vi-VN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ư</a:t>
              </a: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ợc </a:t>
              </a:r>
              <a:r>
                <a:rPr lang="vi-VN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đ</a:t>
              </a: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ồ  tiềm n</a:t>
              </a:r>
              <a:r>
                <a:rPr lang="vi-VN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ă</a:t>
              </a: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ng một số ngành kinh tế biển</a:t>
              </a:r>
            </a:p>
          </p:txBody>
        </p:sp>
      </p:grp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7681913" y="5195888"/>
            <a:ext cx="228600" cy="2079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rgbClr val="F8F200"/>
              </a:solidFill>
              <a:latin typeface="Times New Roman" pitchFamily="18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7758113" y="3967163"/>
            <a:ext cx="228600" cy="2079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rgbClr val="F8F200"/>
              </a:solidFill>
              <a:latin typeface="Times New Roman" pitchFamily="18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662738" y="3830638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Quảng Ngãi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524625" y="5105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Ninh Thuận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228600" y="3657600"/>
            <a:ext cx="4038600" cy="990600"/>
          </a:xfrm>
          <a:prstGeom prst="wedgeRoundRectCallout">
            <a:avLst>
              <a:gd name="adj1" fmla="val 143042"/>
              <a:gd name="adj2" fmla="val 58815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Tại sao nghề làm muối lại phát triển mạnh ở ven biển Nam Trung Bộ ?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04800" y="5181600"/>
            <a:ext cx="3962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latin typeface="Times New Roman" pitchFamily="18" charset="0"/>
              </a:rPr>
              <a:t> </a:t>
            </a:r>
            <a:r>
              <a:rPr lang="en-US" sz="1800" b="1">
                <a:latin typeface="Times New Roman" pitchFamily="18" charset="0"/>
              </a:rPr>
              <a:t>   Do có khí hậu nhiệt đới số giờ nắng trong năm cao, ít mưa, độ mặn của nước biển cao….</a:t>
            </a:r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7815263" y="4214813"/>
            <a:ext cx="242887" cy="1223962"/>
          </a:xfrm>
          <a:custGeom>
            <a:avLst/>
            <a:gdLst>
              <a:gd name="T0" fmla="*/ 2147483647 w 204"/>
              <a:gd name="T1" fmla="*/ 0 h 873"/>
              <a:gd name="T2" fmla="*/ 2147483647 w 204"/>
              <a:gd name="T3" fmla="*/ 2147483647 h 873"/>
              <a:gd name="T4" fmla="*/ 2147483647 w 204"/>
              <a:gd name="T5" fmla="*/ 2147483647 h 873"/>
              <a:gd name="T6" fmla="*/ 2147483647 w 204"/>
              <a:gd name="T7" fmla="*/ 2147483647 h 873"/>
              <a:gd name="T8" fmla="*/ 2147483647 w 204"/>
              <a:gd name="T9" fmla="*/ 2147483647 h 873"/>
              <a:gd name="T10" fmla="*/ 2147483647 w 204"/>
              <a:gd name="T11" fmla="*/ 2147483647 h 873"/>
              <a:gd name="T12" fmla="*/ 2147483647 w 204"/>
              <a:gd name="T13" fmla="*/ 2147483647 h 873"/>
              <a:gd name="T14" fmla="*/ 2147483647 w 204"/>
              <a:gd name="T15" fmla="*/ 2147483647 h 873"/>
              <a:gd name="T16" fmla="*/ 2147483647 w 204"/>
              <a:gd name="T17" fmla="*/ 2147483647 h 873"/>
              <a:gd name="T18" fmla="*/ 2147483647 w 204"/>
              <a:gd name="T19" fmla="*/ 2147483647 h 873"/>
              <a:gd name="T20" fmla="*/ 2147483647 w 204"/>
              <a:gd name="T21" fmla="*/ 2147483647 h 873"/>
              <a:gd name="T22" fmla="*/ 2147483647 w 204"/>
              <a:gd name="T23" fmla="*/ 2147483647 h 873"/>
              <a:gd name="T24" fmla="*/ 2147483647 w 204"/>
              <a:gd name="T25" fmla="*/ 2147483647 h 873"/>
              <a:gd name="T26" fmla="*/ 2147483647 w 204"/>
              <a:gd name="T27" fmla="*/ 2147483647 h 873"/>
              <a:gd name="T28" fmla="*/ 2147483647 w 204"/>
              <a:gd name="T29" fmla="*/ 2147483647 h 873"/>
              <a:gd name="T30" fmla="*/ 2147483647 w 204"/>
              <a:gd name="T31" fmla="*/ 2147483647 h 873"/>
              <a:gd name="T32" fmla="*/ 2147483647 w 204"/>
              <a:gd name="T33" fmla="*/ 2147483647 h 873"/>
              <a:gd name="T34" fmla="*/ 2147483647 w 204"/>
              <a:gd name="T35" fmla="*/ 2147483647 h 873"/>
              <a:gd name="T36" fmla="*/ 2147483647 w 204"/>
              <a:gd name="T37" fmla="*/ 2147483647 h 873"/>
              <a:gd name="T38" fmla="*/ 2147483647 w 204"/>
              <a:gd name="T39" fmla="*/ 2147483647 h 873"/>
              <a:gd name="T40" fmla="*/ 2147483647 w 204"/>
              <a:gd name="T41" fmla="*/ 2147483647 h 873"/>
              <a:gd name="T42" fmla="*/ 2147483647 w 204"/>
              <a:gd name="T43" fmla="*/ 2147483647 h 873"/>
              <a:gd name="T44" fmla="*/ 0 w 204"/>
              <a:gd name="T45" fmla="*/ 2147483647 h 8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4" h="873">
                <a:moveTo>
                  <a:pt x="87" y="0"/>
                </a:moveTo>
                <a:cubicBezTo>
                  <a:pt x="100" y="13"/>
                  <a:pt x="95" y="5"/>
                  <a:pt x="102" y="27"/>
                </a:cubicBezTo>
                <a:cubicBezTo>
                  <a:pt x="103" y="30"/>
                  <a:pt x="105" y="36"/>
                  <a:pt x="105" y="36"/>
                </a:cubicBezTo>
                <a:cubicBezTo>
                  <a:pt x="107" y="52"/>
                  <a:pt x="103" y="64"/>
                  <a:pt x="114" y="75"/>
                </a:cubicBezTo>
                <a:cubicBezTo>
                  <a:pt x="121" y="82"/>
                  <a:pt x="141" y="87"/>
                  <a:pt x="141" y="87"/>
                </a:cubicBezTo>
                <a:cubicBezTo>
                  <a:pt x="139" y="122"/>
                  <a:pt x="128" y="134"/>
                  <a:pt x="150" y="156"/>
                </a:cubicBezTo>
                <a:cubicBezTo>
                  <a:pt x="155" y="171"/>
                  <a:pt x="154" y="180"/>
                  <a:pt x="141" y="189"/>
                </a:cubicBezTo>
                <a:cubicBezTo>
                  <a:pt x="135" y="208"/>
                  <a:pt x="146" y="221"/>
                  <a:pt x="159" y="234"/>
                </a:cubicBezTo>
                <a:cubicBezTo>
                  <a:pt x="156" y="264"/>
                  <a:pt x="161" y="267"/>
                  <a:pt x="135" y="273"/>
                </a:cubicBezTo>
                <a:cubicBezTo>
                  <a:pt x="140" y="289"/>
                  <a:pt x="136" y="279"/>
                  <a:pt x="150" y="300"/>
                </a:cubicBezTo>
                <a:cubicBezTo>
                  <a:pt x="152" y="303"/>
                  <a:pt x="156" y="309"/>
                  <a:pt x="156" y="309"/>
                </a:cubicBezTo>
                <a:cubicBezTo>
                  <a:pt x="157" y="330"/>
                  <a:pt x="147" y="357"/>
                  <a:pt x="162" y="372"/>
                </a:cubicBezTo>
                <a:cubicBezTo>
                  <a:pt x="169" y="379"/>
                  <a:pt x="189" y="387"/>
                  <a:pt x="189" y="387"/>
                </a:cubicBezTo>
                <a:cubicBezTo>
                  <a:pt x="194" y="408"/>
                  <a:pt x="204" y="415"/>
                  <a:pt x="177" y="420"/>
                </a:cubicBezTo>
                <a:cubicBezTo>
                  <a:pt x="163" y="441"/>
                  <a:pt x="155" y="459"/>
                  <a:pt x="129" y="468"/>
                </a:cubicBezTo>
                <a:cubicBezTo>
                  <a:pt x="101" y="496"/>
                  <a:pt x="120" y="522"/>
                  <a:pt x="138" y="549"/>
                </a:cubicBezTo>
                <a:cubicBezTo>
                  <a:pt x="137" y="555"/>
                  <a:pt x="138" y="562"/>
                  <a:pt x="135" y="567"/>
                </a:cubicBezTo>
                <a:cubicBezTo>
                  <a:pt x="131" y="573"/>
                  <a:pt x="117" y="579"/>
                  <a:pt x="117" y="579"/>
                </a:cubicBezTo>
                <a:cubicBezTo>
                  <a:pt x="101" y="603"/>
                  <a:pt x="98" y="646"/>
                  <a:pt x="123" y="663"/>
                </a:cubicBezTo>
                <a:cubicBezTo>
                  <a:pt x="121" y="717"/>
                  <a:pt x="132" y="720"/>
                  <a:pt x="105" y="747"/>
                </a:cubicBezTo>
                <a:cubicBezTo>
                  <a:pt x="98" y="767"/>
                  <a:pt x="80" y="786"/>
                  <a:pt x="63" y="798"/>
                </a:cubicBezTo>
                <a:cubicBezTo>
                  <a:pt x="59" y="810"/>
                  <a:pt x="54" y="816"/>
                  <a:pt x="45" y="825"/>
                </a:cubicBezTo>
                <a:cubicBezTo>
                  <a:pt x="37" y="848"/>
                  <a:pt x="16" y="857"/>
                  <a:pt x="0" y="87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0" y="9144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3. Khai thác và chế  biến khoáng sản biển: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0" y="2590800"/>
            <a:ext cx="4876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? Nghề làm muối phát triển mạnh ở vùng nào? Có những bãi muối lớn nào?</a:t>
            </a:r>
          </a:p>
        </p:txBody>
      </p:sp>
      <p:pic>
        <p:nvPicPr>
          <p:cNvPr id="39962" name="LAM MUOI HCM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191000" cy="3352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2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31"/>
          <p:cNvSpPr txBox="1">
            <a:spLocks noChangeArrowheads="1"/>
          </p:cNvSpPr>
          <p:nvPr/>
        </p:nvSpPr>
        <p:spPr bwMode="auto">
          <a:xfrm>
            <a:off x="0" y="144780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da-DK" sz="2000" b="1">
                <a:solidFill>
                  <a:srgbClr val="0000FF"/>
                </a:solidFill>
                <a:latin typeface="Times New Roman" pitchFamily="18" charset="0"/>
              </a:rPr>
              <a:t>* Tiềm năng:</a:t>
            </a:r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31" name="Text Box 32"/>
          <p:cNvSpPr txBox="1">
            <a:spLocks noChangeArrowheads="1"/>
          </p:cNvSpPr>
          <p:nvPr/>
        </p:nvSpPr>
        <p:spPr bwMode="auto">
          <a:xfrm>
            <a:off x="0" y="1905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* Thực trạng: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PHÁT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TRIỂN TỔNG HỢP KINH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TẾ BIỂN</a:t>
            </a:r>
            <a:endParaRPr lang="en-US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62"/>
                </p:tgtEl>
              </p:cMediaNode>
            </p:video>
          </p:childTnLst>
        </p:cTn>
      </p:par>
    </p:tnLst>
    <p:bldLst>
      <p:bldP spid="39942" grpId="0" animBg="1"/>
      <p:bldP spid="39943" grpId="0" animBg="1"/>
      <p:bldP spid="39944" grpId="0"/>
      <p:bldP spid="39945" grpId="0"/>
      <p:bldP spid="39946" grpId="0" animBg="1"/>
      <p:bldP spid="39946" grpId="1" animBg="1"/>
      <p:bldP spid="39947" grpId="0" build="allAtOnce"/>
      <p:bldP spid="39950" grpId="0" animBg="1"/>
      <p:bldP spid="39961" grpId="0"/>
      <p:bldP spid="399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atinh200711815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1000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9600" y="6096000"/>
            <a:ext cx="261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Khai thác ti tan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953000" y="1035050"/>
            <a:ext cx="322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Khai thác cát trắng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029200" y="6156325"/>
            <a:ext cx="3690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>
                <a:latin typeface="Times New Roman" pitchFamily="18" charset="0"/>
              </a:rPr>
              <a:t>Cát trắng Cam Ranh 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(Khánh Hoà)</a:t>
            </a:r>
          </a:p>
        </p:txBody>
      </p:sp>
      <p:pic>
        <p:nvPicPr>
          <p:cNvPr id="10246" name="Picture 16" descr="c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038600" cy="220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7" descr="Cát trắng của VN có giá trị cao để làm thủy tinh pha lê, thủy tinh quang học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0386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19" descr="khai thac tita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810000" cy="220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228600" y="898525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3. Khai thác và chế  biến khoáng sản biển:</a:t>
            </a:r>
          </a:p>
        </p:txBody>
      </p:sp>
      <p:sp>
        <p:nvSpPr>
          <p:cNvPr id="10250" name="Text Box 4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PHÁT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TRIỂN TỔNG HỢP KINH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TẾ BIỂN</a:t>
            </a:r>
            <a:endParaRPr lang="en-US" b="1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70" grpId="0"/>
      <p:bldP spid="409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191000" y="0"/>
            <a:ext cx="5867400" cy="6907213"/>
            <a:chOff x="2592" y="720"/>
            <a:chExt cx="2592" cy="2830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2592" y="3408"/>
              <a:ext cx="2592" cy="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b="1">
                  <a:latin typeface="Times New Roman"/>
                </a:rPr>
                <a:t>        </a:t>
              </a: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L</a:t>
              </a:r>
              <a:r>
                <a:rPr lang="vi-VN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ư</a:t>
              </a: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ợc </a:t>
              </a:r>
              <a:r>
                <a:rPr lang="vi-VN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đ</a:t>
              </a: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ồ tiềm n</a:t>
              </a:r>
              <a:r>
                <a:rPr lang="vi-VN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ă</a:t>
              </a: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</a:rPr>
                <a:t>ng một số ngành kinh tế biển                                                             </a:t>
              </a:r>
            </a:p>
          </p:txBody>
        </p:sp>
        <p:pic>
          <p:nvPicPr>
            <p:cNvPr id="11449" name="Picture 4" descr="Luoc do tiem nang mot so nganh kinh te bien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720"/>
              <a:ext cx="2133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021" name="Arc 5"/>
          <p:cNvSpPr>
            <a:spLocks/>
          </p:cNvSpPr>
          <p:nvPr/>
        </p:nvSpPr>
        <p:spPr bwMode="auto">
          <a:xfrm rot="10800000">
            <a:off x="6553200" y="914400"/>
            <a:ext cx="2590800" cy="1676400"/>
          </a:xfrm>
          <a:custGeom>
            <a:avLst/>
            <a:gdLst>
              <a:gd name="T0" fmla="*/ 0 w 31696"/>
              <a:gd name="T1" fmla="*/ 1228092145 h 21600"/>
              <a:gd name="T2" fmla="*/ 2147483647 w 31696"/>
              <a:gd name="T3" fmla="*/ 2147483647 h 21600"/>
              <a:gd name="T4" fmla="*/ 2147483647 w 3169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96" h="21600" fill="none" extrusionOk="0">
                <a:moveTo>
                  <a:pt x="-1" y="2626"/>
                </a:moveTo>
                <a:cubicBezTo>
                  <a:pt x="3168" y="903"/>
                  <a:pt x="6717" y="-1"/>
                  <a:pt x="10324" y="0"/>
                </a:cubicBezTo>
                <a:cubicBezTo>
                  <a:pt x="21044" y="0"/>
                  <a:pt x="30142" y="7862"/>
                  <a:pt x="31696" y="18469"/>
                </a:cubicBezTo>
              </a:path>
              <a:path w="31696" h="21600" stroke="0" extrusionOk="0">
                <a:moveTo>
                  <a:pt x="-1" y="2626"/>
                </a:moveTo>
                <a:cubicBezTo>
                  <a:pt x="3168" y="903"/>
                  <a:pt x="6717" y="-1"/>
                  <a:pt x="10324" y="0"/>
                </a:cubicBezTo>
                <a:cubicBezTo>
                  <a:pt x="21044" y="0"/>
                  <a:pt x="30142" y="7862"/>
                  <a:pt x="31696" y="18469"/>
                </a:cubicBezTo>
                <a:lnTo>
                  <a:pt x="10324" y="21600"/>
                </a:lnTo>
                <a:lnTo>
                  <a:pt x="-1" y="262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rc 8"/>
          <p:cNvSpPr>
            <a:spLocks/>
          </p:cNvSpPr>
          <p:nvPr/>
        </p:nvSpPr>
        <p:spPr bwMode="auto">
          <a:xfrm rot="-1842642" flipH="1" flipV="1">
            <a:off x="4657725" y="5551488"/>
            <a:ext cx="2054225" cy="1050925"/>
          </a:xfrm>
          <a:custGeom>
            <a:avLst/>
            <a:gdLst>
              <a:gd name="T0" fmla="*/ 0 w 36684"/>
              <a:gd name="T1" fmla="*/ 627225419 h 22480"/>
              <a:gd name="T2" fmla="*/ 2147483647 w 36684"/>
              <a:gd name="T3" fmla="*/ 2147483647 h 22480"/>
              <a:gd name="T4" fmla="*/ 2147483647 w 36684"/>
              <a:gd name="T5" fmla="*/ 2147483647 h 22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684" h="22480" fill="none" extrusionOk="0">
                <a:moveTo>
                  <a:pt x="0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  <a:cubicBezTo>
                  <a:pt x="36684" y="21893"/>
                  <a:pt x="36678" y="22186"/>
                  <a:pt x="36666" y="22480"/>
                </a:cubicBezTo>
              </a:path>
              <a:path w="36684" h="22480" stroke="0" extrusionOk="0">
                <a:moveTo>
                  <a:pt x="0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  <a:cubicBezTo>
                  <a:pt x="36684" y="21893"/>
                  <a:pt x="36678" y="22186"/>
                  <a:pt x="36666" y="22480"/>
                </a:cubicBezTo>
                <a:lnTo>
                  <a:pt x="15084" y="21600"/>
                </a:lnTo>
                <a:lnTo>
                  <a:pt x="0" y="613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 rot="785607">
            <a:off x="4724400" y="6096000"/>
            <a:ext cx="164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Đi B</a:t>
            </a:r>
            <a:r>
              <a:rPr lang="vi-VN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ă</a:t>
            </a: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ng Cốc</a:t>
            </a:r>
          </a:p>
        </p:txBody>
      </p:sp>
      <p:sp>
        <p:nvSpPr>
          <p:cNvPr id="86028" name="Freeform 12"/>
          <p:cNvSpPr>
            <a:spLocks/>
          </p:cNvSpPr>
          <p:nvPr/>
        </p:nvSpPr>
        <p:spPr bwMode="auto">
          <a:xfrm rot="318181">
            <a:off x="7164388" y="2365375"/>
            <a:ext cx="1452562" cy="4187825"/>
          </a:xfrm>
          <a:custGeom>
            <a:avLst/>
            <a:gdLst>
              <a:gd name="T0" fmla="*/ 2147483647 w 834"/>
              <a:gd name="T1" fmla="*/ 2147483647 h 2095"/>
              <a:gd name="T2" fmla="*/ 2147483647 w 834"/>
              <a:gd name="T3" fmla="*/ 2147483647 h 2095"/>
              <a:gd name="T4" fmla="*/ 2147483647 w 834"/>
              <a:gd name="T5" fmla="*/ 2147483647 h 2095"/>
              <a:gd name="T6" fmla="*/ 2147483647 w 834"/>
              <a:gd name="T7" fmla="*/ 2147483647 h 2095"/>
              <a:gd name="T8" fmla="*/ 2147483647 w 834"/>
              <a:gd name="T9" fmla="*/ 2147483647 h 2095"/>
              <a:gd name="T10" fmla="*/ 2147483647 w 834"/>
              <a:gd name="T11" fmla="*/ 2147483647 h 2095"/>
              <a:gd name="T12" fmla="*/ 2147483647 w 834"/>
              <a:gd name="T13" fmla="*/ 2147483647 h 2095"/>
              <a:gd name="T14" fmla="*/ 2147483647 w 834"/>
              <a:gd name="T15" fmla="*/ 2147483647 h 2095"/>
              <a:gd name="T16" fmla="*/ 2147483647 w 834"/>
              <a:gd name="T17" fmla="*/ 2147483647 h 2095"/>
              <a:gd name="T18" fmla="*/ 2147483647 w 834"/>
              <a:gd name="T19" fmla="*/ 2147483647 h 2095"/>
              <a:gd name="T20" fmla="*/ 2147483647 w 834"/>
              <a:gd name="T21" fmla="*/ 2147483647 h 2095"/>
              <a:gd name="T22" fmla="*/ 2147483647 w 834"/>
              <a:gd name="T23" fmla="*/ 2147483647 h 2095"/>
              <a:gd name="T24" fmla="*/ 2147483647 w 834"/>
              <a:gd name="T25" fmla="*/ 2147483647 h 2095"/>
              <a:gd name="T26" fmla="*/ 2147483647 w 834"/>
              <a:gd name="T27" fmla="*/ 2147483647 h 2095"/>
              <a:gd name="T28" fmla="*/ 2147483647 w 834"/>
              <a:gd name="T29" fmla="*/ 2147483647 h 2095"/>
              <a:gd name="T30" fmla="*/ 2147483647 w 834"/>
              <a:gd name="T31" fmla="*/ 2147483647 h 2095"/>
              <a:gd name="T32" fmla="*/ 2147483647 w 834"/>
              <a:gd name="T33" fmla="*/ 2147483647 h 2095"/>
              <a:gd name="T34" fmla="*/ 2147483647 w 834"/>
              <a:gd name="T35" fmla="*/ 2147483647 h 2095"/>
              <a:gd name="T36" fmla="*/ 2147483647 w 834"/>
              <a:gd name="T37" fmla="*/ 2147483647 h 2095"/>
              <a:gd name="T38" fmla="*/ 2147483647 w 834"/>
              <a:gd name="T39" fmla="*/ 2147483647 h 2095"/>
              <a:gd name="T40" fmla="*/ 2147483647 w 834"/>
              <a:gd name="T41" fmla="*/ 2147483647 h 2095"/>
              <a:gd name="T42" fmla="*/ 2147483647 w 834"/>
              <a:gd name="T43" fmla="*/ 2147483647 h 2095"/>
              <a:gd name="T44" fmla="*/ 2147483647 w 834"/>
              <a:gd name="T45" fmla="*/ 2147483647 h 2095"/>
              <a:gd name="T46" fmla="*/ 2147483647 w 834"/>
              <a:gd name="T47" fmla="*/ 2147483647 h 2095"/>
              <a:gd name="T48" fmla="*/ 2147483647 w 834"/>
              <a:gd name="T49" fmla="*/ 2147483647 h 2095"/>
              <a:gd name="T50" fmla="*/ 2147483647 w 834"/>
              <a:gd name="T51" fmla="*/ 2147483647 h 209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34" h="2095">
                <a:moveTo>
                  <a:pt x="33" y="37"/>
                </a:moveTo>
                <a:cubicBezTo>
                  <a:pt x="42" y="50"/>
                  <a:pt x="12" y="0"/>
                  <a:pt x="21" y="13"/>
                </a:cubicBezTo>
                <a:cubicBezTo>
                  <a:pt x="56" y="65"/>
                  <a:pt x="0" y="22"/>
                  <a:pt x="57" y="79"/>
                </a:cubicBezTo>
                <a:cubicBezTo>
                  <a:pt x="64" y="101"/>
                  <a:pt x="53" y="76"/>
                  <a:pt x="99" y="127"/>
                </a:cubicBezTo>
                <a:lnTo>
                  <a:pt x="333" y="385"/>
                </a:lnTo>
                <a:lnTo>
                  <a:pt x="537" y="640"/>
                </a:lnTo>
                <a:lnTo>
                  <a:pt x="630" y="772"/>
                </a:lnTo>
                <a:lnTo>
                  <a:pt x="690" y="871"/>
                </a:lnTo>
                <a:lnTo>
                  <a:pt x="732" y="961"/>
                </a:lnTo>
                <a:lnTo>
                  <a:pt x="783" y="1093"/>
                </a:lnTo>
                <a:lnTo>
                  <a:pt x="810" y="1201"/>
                </a:lnTo>
                <a:lnTo>
                  <a:pt x="825" y="1303"/>
                </a:lnTo>
                <a:lnTo>
                  <a:pt x="831" y="1396"/>
                </a:lnTo>
                <a:lnTo>
                  <a:pt x="834" y="1477"/>
                </a:lnTo>
                <a:lnTo>
                  <a:pt x="831" y="1537"/>
                </a:lnTo>
                <a:lnTo>
                  <a:pt x="822" y="1594"/>
                </a:lnTo>
                <a:lnTo>
                  <a:pt x="810" y="1633"/>
                </a:lnTo>
                <a:lnTo>
                  <a:pt x="783" y="1699"/>
                </a:lnTo>
                <a:lnTo>
                  <a:pt x="762" y="1729"/>
                </a:lnTo>
                <a:lnTo>
                  <a:pt x="705" y="1813"/>
                </a:lnTo>
                <a:lnTo>
                  <a:pt x="657" y="1867"/>
                </a:lnTo>
                <a:lnTo>
                  <a:pt x="609" y="1909"/>
                </a:lnTo>
                <a:lnTo>
                  <a:pt x="540" y="1963"/>
                </a:lnTo>
                <a:lnTo>
                  <a:pt x="465" y="2011"/>
                </a:lnTo>
                <a:lnTo>
                  <a:pt x="333" y="2074"/>
                </a:lnTo>
                <a:lnTo>
                  <a:pt x="261" y="209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 rot="4957574">
            <a:off x="7956550" y="4203700"/>
            <a:ext cx="142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Đi Xin-ga-po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 rot="2658127">
            <a:off x="7558088" y="2870200"/>
            <a:ext cx="122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Đi Ma-ni-la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7239000" y="990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Đi Hồng Công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 rot="1195952">
            <a:off x="6934200" y="2057400"/>
            <a:ext cx="150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Đi Tô-Ky-ô</a:t>
            </a:r>
          </a:p>
        </p:txBody>
      </p:sp>
      <p:sp>
        <p:nvSpPr>
          <p:cNvPr id="86033" name="Freeform 17"/>
          <p:cNvSpPr>
            <a:spLocks/>
          </p:cNvSpPr>
          <p:nvPr/>
        </p:nvSpPr>
        <p:spPr bwMode="auto">
          <a:xfrm>
            <a:off x="7315200" y="2286000"/>
            <a:ext cx="1828800" cy="1295400"/>
          </a:xfrm>
          <a:custGeom>
            <a:avLst/>
            <a:gdLst>
              <a:gd name="T0" fmla="*/ 0 w 729"/>
              <a:gd name="T1" fmla="*/ 0 h 432"/>
              <a:gd name="T2" fmla="*/ 2147483647 w 729"/>
              <a:gd name="T3" fmla="*/ 2147483647 h 432"/>
              <a:gd name="T4" fmla="*/ 2147483647 w 729"/>
              <a:gd name="T5" fmla="*/ 2147483647 h 432"/>
              <a:gd name="T6" fmla="*/ 2147483647 w 729"/>
              <a:gd name="T7" fmla="*/ 2147483647 h 432"/>
              <a:gd name="T8" fmla="*/ 2147483647 w 729"/>
              <a:gd name="T9" fmla="*/ 2147483647 h 432"/>
              <a:gd name="T10" fmla="*/ 2147483647 w 729"/>
              <a:gd name="T11" fmla="*/ 2147483647 h 432"/>
              <a:gd name="T12" fmla="*/ 2147483647 w 729"/>
              <a:gd name="T13" fmla="*/ 2147483647 h 432"/>
              <a:gd name="T14" fmla="*/ 2147483647 w 729"/>
              <a:gd name="T15" fmla="*/ 2147483647 h 432"/>
              <a:gd name="T16" fmla="*/ 2147483647 w 729"/>
              <a:gd name="T17" fmla="*/ 2147483647 h 432"/>
              <a:gd name="T18" fmla="*/ 2147483647 w 729"/>
              <a:gd name="T19" fmla="*/ 2147483647 h 432"/>
              <a:gd name="T20" fmla="*/ 2147483647 w 729"/>
              <a:gd name="T21" fmla="*/ 2147483647 h 432"/>
              <a:gd name="T22" fmla="*/ 2147483647 w 729"/>
              <a:gd name="T23" fmla="*/ 2147483647 h 432"/>
              <a:gd name="T24" fmla="*/ 2147483647 w 729"/>
              <a:gd name="T25" fmla="*/ 2147483647 h 432"/>
              <a:gd name="T26" fmla="*/ 2147483647 w 729"/>
              <a:gd name="T27" fmla="*/ 2147483647 h 4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9" h="432">
                <a:moveTo>
                  <a:pt x="0" y="0"/>
                </a:moveTo>
                <a:cubicBezTo>
                  <a:pt x="24" y="24"/>
                  <a:pt x="18" y="18"/>
                  <a:pt x="36" y="36"/>
                </a:cubicBezTo>
                <a:lnTo>
                  <a:pt x="162" y="174"/>
                </a:lnTo>
                <a:lnTo>
                  <a:pt x="246" y="258"/>
                </a:lnTo>
                <a:lnTo>
                  <a:pt x="312" y="318"/>
                </a:lnTo>
                <a:lnTo>
                  <a:pt x="369" y="360"/>
                </a:lnTo>
                <a:lnTo>
                  <a:pt x="402" y="378"/>
                </a:lnTo>
                <a:lnTo>
                  <a:pt x="438" y="396"/>
                </a:lnTo>
                <a:lnTo>
                  <a:pt x="492" y="420"/>
                </a:lnTo>
                <a:lnTo>
                  <a:pt x="549" y="432"/>
                </a:lnTo>
                <a:lnTo>
                  <a:pt x="612" y="432"/>
                </a:lnTo>
                <a:lnTo>
                  <a:pt x="684" y="414"/>
                </a:lnTo>
                <a:lnTo>
                  <a:pt x="708" y="402"/>
                </a:lnTo>
                <a:lnTo>
                  <a:pt x="729" y="37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Arc 18"/>
          <p:cNvSpPr>
            <a:spLocks/>
          </p:cNvSpPr>
          <p:nvPr/>
        </p:nvSpPr>
        <p:spPr bwMode="auto">
          <a:xfrm rot="5227478" flipV="1">
            <a:off x="7501731" y="4156869"/>
            <a:ext cx="693738" cy="2590800"/>
          </a:xfrm>
          <a:custGeom>
            <a:avLst/>
            <a:gdLst>
              <a:gd name="T0" fmla="*/ 564307783 w 21600"/>
              <a:gd name="T1" fmla="*/ 0 h 34866"/>
              <a:gd name="T2" fmla="*/ 28392962 w 21600"/>
              <a:gd name="T3" fmla="*/ 2147483647 h 34866"/>
              <a:gd name="T4" fmla="*/ 0 w 21600"/>
              <a:gd name="T5" fmla="*/ 2147483647 h 348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4866" fill="none" extrusionOk="0">
                <a:moveTo>
                  <a:pt x="17032" y="0"/>
                </a:moveTo>
                <a:cubicBezTo>
                  <a:pt x="19992" y="3795"/>
                  <a:pt x="21600" y="8470"/>
                  <a:pt x="21600" y="13283"/>
                </a:cubicBezTo>
                <a:cubicBezTo>
                  <a:pt x="21600" y="24878"/>
                  <a:pt x="12443" y="34405"/>
                  <a:pt x="856" y="34865"/>
                </a:cubicBezTo>
              </a:path>
              <a:path w="21600" h="34866" stroke="0" extrusionOk="0">
                <a:moveTo>
                  <a:pt x="17032" y="0"/>
                </a:moveTo>
                <a:cubicBezTo>
                  <a:pt x="19992" y="3795"/>
                  <a:pt x="21600" y="8470"/>
                  <a:pt x="21600" y="13283"/>
                </a:cubicBezTo>
                <a:cubicBezTo>
                  <a:pt x="21600" y="24878"/>
                  <a:pt x="12443" y="34405"/>
                  <a:pt x="856" y="34865"/>
                </a:cubicBezTo>
                <a:lnTo>
                  <a:pt x="0" y="13283"/>
                </a:lnTo>
                <a:lnTo>
                  <a:pt x="1703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76200" y="16002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4. Phát triển tổng hợp giao thông vận tải biển: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0" y="3124200"/>
            <a:ext cx="4191000" cy="193833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  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Quan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sát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lược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đồ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và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thông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tin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SGK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cho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biết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:?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Nước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ta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có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những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điều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kiện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thuận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lợi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gì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để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phát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triển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tổng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hợp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giao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thông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vận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tải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biển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?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76200" y="23622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* Tiềm năng:</a:t>
            </a:r>
          </a:p>
        </p:txBody>
      </p:sp>
      <p:sp>
        <p:nvSpPr>
          <p:cNvPr id="86041" name="Arc 25"/>
          <p:cNvSpPr>
            <a:spLocks/>
          </p:cNvSpPr>
          <p:nvPr/>
        </p:nvSpPr>
        <p:spPr bwMode="auto">
          <a:xfrm rot="10097251">
            <a:off x="6615113" y="838200"/>
            <a:ext cx="2505075" cy="606425"/>
          </a:xfrm>
          <a:custGeom>
            <a:avLst/>
            <a:gdLst>
              <a:gd name="T0" fmla="*/ 0 w 31696"/>
              <a:gd name="T1" fmla="*/ 58134287 h 21600"/>
              <a:gd name="T2" fmla="*/ 2147483647 w 31696"/>
              <a:gd name="T3" fmla="*/ 408730759 h 21600"/>
              <a:gd name="T4" fmla="*/ 2147483647 w 31696"/>
              <a:gd name="T5" fmla="*/ 47799547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96" h="21600" fill="none" extrusionOk="0">
                <a:moveTo>
                  <a:pt x="-1" y="2626"/>
                </a:moveTo>
                <a:cubicBezTo>
                  <a:pt x="3168" y="903"/>
                  <a:pt x="6717" y="-1"/>
                  <a:pt x="10324" y="0"/>
                </a:cubicBezTo>
                <a:cubicBezTo>
                  <a:pt x="21044" y="0"/>
                  <a:pt x="30142" y="7862"/>
                  <a:pt x="31696" y="18469"/>
                </a:cubicBezTo>
              </a:path>
              <a:path w="31696" h="21600" stroke="0" extrusionOk="0">
                <a:moveTo>
                  <a:pt x="-1" y="2626"/>
                </a:moveTo>
                <a:cubicBezTo>
                  <a:pt x="3168" y="903"/>
                  <a:pt x="6717" y="-1"/>
                  <a:pt x="10324" y="0"/>
                </a:cubicBezTo>
                <a:cubicBezTo>
                  <a:pt x="21044" y="0"/>
                  <a:pt x="30142" y="7862"/>
                  <a:pt x="31696" y="18469"/>
                </a:cubicBezTo>
                <a:lnTo>
                  <a:pt x="10324" y="21600"/>
                </a:lnTo>
                <a:lnTo>
                  <a:pt x="-1" y="262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1" name="Group 36"/>
          <p:cNvGrpSpPr>
            <a:grpSpLocks/>
          </p:cNvGrpSpPr>
          <p:nvPr/>
        </p:nvGrpSpPr>
        <p:grpSpPr bwMode="auto">
          <a:xfrm>
            <a:off x="6172200" y="7010400"/>
            <a:ext cx="296863" cy="357188"/>
            <a:chOff x="3530" y="2208"/>
            <a:chExt cx="187" cy="225"/>
          </a:xfrm>
        </p:grpSpPr>
        <p:sp>
          <p:nvSpPr>
            <p:cNvPr id="11443" name="AutoShape 37"/>
            <p:cNvSpPr>
              <a:spLocks noChangeArrowheads="1"/>
            </p:cNvSpPr>
            <p:nvPr/>
          </p:nvSpPr>
          <p:spPr bwMode="auto">
            <a:xfrm>
              <a:off x="3597" y="2241"/>
              <a:ext cx="54" cy="192"/>
            </a:xfrm>
            <a:prstGeom prst="downArrow">
              <a:avLst>
                <a:gd name="adj1" fmla="val 50000"/>
                <a:gd name="adj2" fmla="val 88889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44" name="AutoShape 38"/>
            <p:cNvSpPr>
              <a:spLocks noChangeArrowheads="1"/>
            </p:cNvSpPr>
            <p:nvPr/>
          </p:nvSpPr>
          <p:spPr bwMode="auto">
            <a:xfrm rot="16200000" flipV="1">
              <a:off x="3587" y="2284"/>
              <a:ext cx="72" cy="135"/>
            </a:xfrm>
            <a:prstGeom prst="moon">
              <a:avLst>
                <a:gd name="adj" fmla="val 27778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45" name="Oval 39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46" name="AutoShape 40"/>
            <p:cNvSpPr>
              <a:spLocks noChangeArrowheads="1"/>
            </p:cNvSpPr>
            <p:nvPr/>
          </p:nvSpPr>
          <p:spPr bwMode="auto">
            <a:xfrm rot="-2385834">
              <a:off x="3530" y="2304"/>
              <a:ext cx="48" cy="48"/>
            </a:xfrm>
            <a:prstGeom prst="flowChartExtra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47" name="AutoShape 41"/>
            <p:cNvSpPr>
              <a:spLocks noChangeArrowheads="1"/>
            </p:cNvSpPr>
            <p:nvPr/>
          </p:nvSpPr>
          <p:spPr bwMode="auto">
            <a:xfrm rot="1998516">
              <a:off x="3669" y="2301"/>
              <a:ext cx="48" cy="48"/>
            </a:xfrm>
            <a:prstGeom prst="flowChartExtra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1282" name="Group 42"/>
          <p:cNvGrpSpPr>
            <a:grpSpLocks/>
          </p:cNvGrpSpPr>
          <p:nvPr/>
        </p:nvGrpSpPr>
        <p:grpSpPr bwMode="auto">
          <a:xfrm>
            <a:off x="6934200" y="7086600"/>
            <a:ext cx="152400" cy="204788"/>
            <a:chOff x="3530" y="2208"/>
            <a:chExt cx="187" cy="225"/>
          </a:xfrm>
        </p:grpSpPr>
        <p:sp>
          <p:nvSpPr>
            <p:cNvPr id="11438" name="AutoShape 43"/>
            <p:cNvSpPr>
              <a:spLocks noChangeArrowheads="1"/>
            </p:cNvSpPr>
            <p:nvPr/>
          </p:nvSpPr>
          <p:spPr bwMode="auto">
            <a:xfrm>
              <a:off x="3597" y="2241"/>
              <a:ext cx="54" cy="192"/>
            </a:xfrm>
            <a:prstGeom prst="downArrow">
              <a:avLst>
                <a:gd name="adj1" fmla="val 50000"/>
                <a:gd name="adj2" fmla="val 8888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39" name="AutoShape 44"/>
            <p:cNvSpPr>
              <a:spLocks noChangeArrowheads="1"/>
            </p:cNvSpPr>
            <p:nvPr/>
          </p:nvSpPr>
          <p:spPr bwMode="auto">
            <a:xfrm rot="16200000" flipV="1">
              <a:off x="3587" y="2284"/>
              <a:ext cx="72" cy="135"/>
            </a:xfrm>
            <a:prstGeom prst="moon">
              <a:avLst>
                <a:gd name="adj" fmla="val 2777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40" name="Oval 45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41" name="AutoShape 46"/>
            <p:cNvSpPr>
              <a:spLocks noChangeArrowheads="1"/>
            </p:cNvSpPr>
            <p:nvPr/>
          </p:nvSpPr>
          <p:spPr bwMode="auto">
            <a:xfrm rot="-2385834">
              <a:off x="3530" y="2304"/>
              <a:ext cx="48" cy="48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442" name="AutoShape 47"/>
            <p:cNvSpPr>
              <a:spLocks noChangeArrowheads="1"/>
            </p:cNvSpPr>
            <p:nvPr/>
          </p:nvSpPr>
          <p:spPr bwMode="auto">
            <a:xfrm rot="1998516">
              <a:off x="3669" y="2301"/>
              <a:ext cx="48" cy="48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1283" name="Group 48"/>
          <p:cNvGrpSpPr>
            <a:grpSpLocks/>
          </p:cNvGrpSpPr>
          <p:nvPr/>
        </p:nvGrpSpPr>
        <p:grpSpPr bwMode="auto">
          <a:xfrm>
            <a:off x="6019800" y="990600"/>
            <a:ext cx="1838325" cy="4852988"/>
            <a:chOff x="3792" y="624"/>
            <a:chExt cx="1158" cy="3057"/>
          </a:xfrm>
        </p:grpSpPr>
        <p:grpSp>
          <p:nvGrpSpPr>
            <p:cNvPr id="11366" name="Group 49"/>
            <p:cNvGrpSpPr>
              <a:grpSpLocks/>
            </p:cNvGrpSpPr>
            <p:nvPr/>
          </p:nvGrpSpPr>
          <p:grpSpPr bwMode="auto">
            <a:xfrm>
              <a:off x="4854" y="2571"/>
              <a:ext cx="96" cy="129"/>
              <a:chOff x="3530" y="2208"/>
              <a:chExt cx="187" cy="225"/>
            </a:xfrm>
          </p:grpSpPr>
          <p:sp>
            <p:nvSpPr>
              <p:cNvPr id="11433" name="AutoShape 50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34" name="AutoShape 51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35" name="Oval 52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36" name="AutoShape 53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37" name="AutoShape 54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67" name="Group 55"/>
            <p:cNvGrpSpPr>
              <a:grpSpLocks/>
            </p:cNvGrpSpPr>
            <p:nvPr/>
          </p:nvGrpSpPr>
          <p:grpSpPr bwMode="auto">
            <a:xfrm>
              <a:off x="4539" y="1947"/>
              <a:ext cx="96" cy="129"/>
              <a:chOff x="3530" y="2208"/>
              <a:chExt cx="187" cy="225"/>
            </a:xfrm>
          </p:grpSpPr>
          <p:sp>
            <p:nvSpPr>
              <p:cNvPr id="11428" name="AutoShape 56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9" name="AutoShape 57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30" name="Oval 58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31" name="AutoShape 59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32" name="AutoShape 60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68" name="Group 61"/>
            <p:cNvGrpSpPr>
              <a:grpSpLocks/>
            </p:cNvGrpSpPr>
            <p:nvPr/>
          </p:nvGrpSpPr>
          <p:grpSpPr bwMode="auto">
            <a:xfrm>
              <a:off x="4632" y="2082"/>
              <a:ext cx="96" cy="129"/>
              <a:chOff x="3530" y="2208"/>
              <a:chExt cx="187" cy="225"/>
            </a:xfrm>
          </p:grpSpPr>
          <p:sp>
            <p:nvSpPr>
              <p:cNvPr id="11423" name="AutoShape 62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4" name="AutoShape 63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5" name="Oval 64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6" name="AutoShape 65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7" name="AutoShape 66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69" name="Group 67"/>
            <p:cNvGrpSpPr>
              <a:grpSpLocks/>
            </p:cNvGrpSpPr>
            <p:nvPr/>
          </p:nvGrpSpPr>
          <p:grpSpPr bwMode="auto">
            <a:xfrm>
              <a:off x="4206" y="624"/>
              <a:ext cx="96" cy="129"/>
              <a:chOff x="3530" y="2208"/>
              <a:chExt cx="187" cy="225"/>
            </a:xfrm>
          </p:grpSpPr>
          <p:sp>
            <p:nvSpPr>
              <p:cNvPr id="11418" name="AutoShape 68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9" name="AutoShape 69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0" name="Oval 70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1" name="AutoShape 71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22" name="AutoShape 72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0" name="Group 73"/>
            <p:cNvGrpSpPr>
              <a:grpSpLocks/>
            </p:cNvGrpSpPr>
            <p:nvPr/>
          </p:nvGrpSpPr>
          <p:grpSpPr bwMode="auto">
            <a:xfrm>
              <a:off x="4050" y="1578"/>
              <a:ext cx="96" cy="129"/>
              <a:chOff x="3530" y="2208"/>
              <a:chExt cx="187" cy="225"/>
            </a:xfrm>
          </p:grpSpPr>
          <p:sp>
            <p:nvSpPr>
              <p:cNvPr id="11413" name="AutoShape 74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4" name="AutoShape 75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5" name="Oval 76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6" name="AutoShape 77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7" name="AutoShape 78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1" name="Group 79"/>
            <p:cNvGrpSpPr>
              <a:grpSpLocks/>
            </p:cNvGrpSpPr>
            <p:nvPr/>
          </p:nvGrpSpPr>
          <p:grpSpPr bwMode="auto">
            <a:xfrm>
              <a:off x="4806" y="3120"/>
              <a:ext cx="96" cy="129"/>
              <a:chOff x="3530" y="2208"/>
              <a:chExt cx="187" cy="225"/>
            </a:xfrm>
          </p:grpSpPr>
          <p:sp>
            <p:nvSpPr>
              <p:cNvPr id="11408" name="AutoShape 80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9" name="AutoShape 81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0" name="Oval 82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1" name="AutoShape 83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12" name="AutoShape 84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2" name="Group 85"/>
            <p:cNvGrpSpPr>
              <a:grpSpLocks/>
            </p:cNvGrpSpPr>
            <p:nvPr/>
          </p:nvGrpSpPr>
          <p:grpSpPr bwMode="auto">
            <a:xfrm>
              <a:off x="4824" y="2976"/>
              <a:ext cx="96" cy="129"/>
              <a:chOff x="3530" y="2208"/>
              <a:chExt cx="187" cy="225"/>
            </a:xfrm>
          </p:grpSpPr>
          <p:sp>
            <p:nvSpPr>
              <p:cNvPr id="11403" name="AutoShape 86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4" name="AutoShape 87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5" name="Oval 88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6" name="AutoShape 89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7" name="AutoShape 90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3" name="Group 91"/>
            <p:cNvGrpSpPr>
              <a:grpSpLocks/>
            </p:cNvGrpSpPr>
            <p:nvPr/>
          </p:nvGrpSpPr>
          <p:grpSpPr bwMode="auto">
            <a:xfrm>
              <a:off x="4464" y="3408"/>
              <a:ext cx="96" cy="129"/>
              <a:chOff x="3530" y="2208"/>
              <a:chExt cx="187" cy="225"/>
            </a:xfrm>
          </p:grpSpPr>
          <p:sp>
            <p:nvSpPr>
              <p:cNvPr id="11398" name="AutoShape 92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9" name="AutoShape 93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0" name="Oval 94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1" name="AutoShape 95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402" name="AutoShape 96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4" name="Group 97"/>
            <p:cNvGrpSpPr>
              <a:grpSpLocks/>
            </p:cNvGrpSpPr>
            <p:nvPr/>
          </p:nvGrpSpPr>
          <p:grpSpPr bwMode="auto">
            <a:xfrm>
              <a:off x="4113" y="3552"/>
              <a:ext cx="96" cy="129"/>
              <a:chOff x="3530" y="2208"/>
              <a:chExt cx="187" cy="225"/>
            </a:xfrm>
          </p:grpSpPr>
          <p:sp>
            <p:nvSpPr>
              <p:cNvPr id="11393" name="AutoShape 98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4" name="AutoShape 99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5" name="Oval 100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6" name="AutoShape 101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7" name="AutoShape 102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5" name="Group 103"/>
            <p:cNvGrpSpPr>
              <a:grpSpLocks/>
            </p:cNvGrpSpPr>
            <p:nvPr/>
          </p:nvGrpSpPr>
          <p:grpSpPr bwMode="auto">
            <a:xfrm>
              <a:off x="4029" y="702"/>
              <a:ext cx="96" cy="129"/>
              <a:chOff x="3530" y="2208"/>
              <a:chExt cx="187" cy="225"/>
            </a:xfrm>
          </p:grpSpPr>
          <p:sp>
            <p:nvSpPr>
              <p:cNvPr id="11388" name="AutoShape 104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9" name="AutoShape 105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0" name="Oval 106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1" name="AutoShape 107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92" name="AutoShape 108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6" name="Group 109"/>
            <p:cNvGrpSpPr>
              <a:grpSpLocks/>
            </p:cNvGrpSpPr>
            <p:nvPr/>
          </p:nvGrpSpPr>
          <p:grpSpPr bwMode="auto">
            <a:xfrm>
              <a:off x="3792" y="1260"/>
              <a:ext cx="96" cy="129"/>
              <a:chOff x="3530" y="2208"/>
              <a:chExt cx="187" cy="225"/>
            </a:xfrm>
          </p:grpSpPr>
          <p:sp>
            <p:nvSpPr>
              <p:cNvPr id="11383" name="AutoShape 110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4" name="AutoShape 111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5" name="Oval 112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6" name="AutoShape 113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7" name="AutoShape 114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77" name="Group 115"/>
            <p:cNvGrpSpPr>
              <a:grpSpLocks/>
            </p:cNvGrpSpPr>
            <p:nvPr/>
          </p:nvGrpSpPr>
          <p:grpSpPr bwMode="auto">
            <a:xfrm>
              <a:off x="4116" y="672"/>
              <a:ext cx="96" cy="129"/>
              <a:chOff x="3530" y="2208"/>
              <a:chExt cx="187" cy="225"/>
            </a:xfrm>
          </p:grpSpPr>
          <p:sp>
            <p:nvSpPr>
              <p:cNvPr id="11378" name="AutoShape 116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79" name="AutoShape 117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0" name="Oval 118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1" name="AutoShape 119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82" name="AutoShape 120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284" name="Group 121"/>
          <p:cNvGrpSpPr>
            <a:grpSpLocks/>
          </p:cNvGrpSpPr>
          <p:nvPr/>
        </p:nvGrpSpPr>
        <p:grpSpPr bwMode="auto">
          <a:xfrm>
            <a:off x="4567238" y="3381375"/>
            <a:ext cx="152400" cy="204788"/>
            <a:chOff x="3530" y="2208"/>
            <a:chExt cx="187" cy="225"/>
          </a:xfrm>
        </p:grpSpPr>
        <p:sp>
          <p:nvSpPr>
            <p:cNvPr id="11361" name="AutoShape 122"/>
            <p:cNvSpPr>
              <a:spLocks noChangeArrowheads="1"/>
            </p:cNvSpPr>
            <p:nvPr/>
          </p:nvSpPr>
          <p:spPr bwMode="auto">
            <a:xfrm>
              <a:off x="3597" y="2241"/>
              <a:ext cx="54" cy="192"/>
            </a:xfrm>
            <a:prstGeom prst="downArrow">
              <a:avLst>
                <a:gd name="adj1" fmla="val 50000"/>
                <a:gd name="adj2" fmla="val 8888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62" name="AutoShape 123"/>
            <p:cNvSpPr>
              <a:spLocks noChangeArrowheads="1"/>
            </p:cNvSpPr>
            <p:nvPr/>
          </p:nvSpPr>
          <p:spPr bwMode="auto">
            <a:xfrm rot="16200000" flipV="1">
              <a:off x="3587" y="2284"/>
              <a:ext cx="72" cy="135"/>
            </a:xfrm>
            <a:prstGeom prst="moon">
              <a:avLst>
                <a:gd name="adj" fmla="val 2777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63" name="Oval 124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64" name="AutoShape 125"/>
            <p:cNvSpPr>
              <a:spLocks noChangeArrowheads="1"/>
            </p:cNvSpPr>
            <p:nvPr/>
          </p:nvSpPr>
          <p:spPr bwMode="auto">
            <a:xfrm rot="-2385834">
              <a:off x="3530" y="2304"/>
              <a:ext cx="48" cy="48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1365" name="AutoShape 126"/>
            <p:cNvSpPr>
              <a:spLocks noChangeArrowheads="1"/>
            </p:cNvSpPr>
            <p:nvPr/>
          </p:nvSpPr>
          <p:spPr bwMode="auto">
            <a:xfrm rot="1998516">
              <a:off x="3669" y="2301"/>
              <a:ext cx="48" cy="48"/>
            </a:xfrm>
            <a:prstGeom prst="flowChartExtra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86145" name="Group 129"/>
          <p:cNvGrpSpPr>
            <a:grpSpLocks/>
          </p:cNvGrpSpPr>
          <p:nvPr/>
        </p:nvGrpSpPr>
        <p:grpSpPr bwMode="auto">
          <a:xfrm>
            <a:off x="6019800" y="966788"/>
            <a:ext cx="1838325" cy="4852987"/>
            <a:chOff x="3792" y="624"/>
            <a:chExt cx="1158" cy="3057"/>
          </a:xfrm>
        </p:grpSpPr>
        <p:grpSp>
          <p:nvGrpSpPr>
            <p:cNvPr id="11289" name="Group 130"/>
            <p:cNvGrpSpPr>
              <a:grpSpLocks/>
            </p:cNvGrpSpPr>
            <p:nvPr/>
          </p:nvGrpSpPr>
          <p:grpSpPr bwMode="auto">
            <a:xfrm>
              <a:off x="4854" y="2571"/>
              <a:ext cx="96" cy="129"/>
              <a:chOff x="3530" y="2208"/>
              <a:chExt cx="187" cy="225"/>
            </a:xfrm>
          </p:grpSpPr>
          <p:sp>
            <p:nvSpPr>
              <p:cNvPr id="11356" name="AutoShape 131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7" name="AutoShape 132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8" name="Oval 133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9" name="AutoShape 134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60" name="AutoShape 135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0" name="Group 136"/>
            <p:cNvGrpSpPr>
              <a:grpSpLocks/>
            </p:cNvGrpSpPr>
            <p:nvPr/>
          </p:nvGrpSpPr>
          <p:grpSpPr bwMode="auto">
            <a:xfrm>
              <a:off x="4539" y="1947"/>
              <a:ext cx="96" cy="129"/>
              <a:chOff x="3530" y="2208"/>
              <a:chExt cx="187" cy="225"/>
            </a:xfrm>
          </p:grpSpPr>
          <p:sp>
            <p:nvSpPr>
              <p:cNvPr id="11351" name="AutoShape 137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2" name="AutoShape 138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3" name="Oval 13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4" name="AutoShape 140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5" name="AutoShape 141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1" name="Group 142"/>
            <p:cNvGrpSpPr>
              <a:grpSpLocks/>
            </p:cNvGrpSpPr>
            <p:nvPr/>
          </p:nvGrpSpPr>
          <p:grpSpPr bwMode="auto">
            <a:xfrm>
              <a:off x="4632" y="2082"/>
              <a:ext cx="96" cy="129"/>
              <a:chOff x="3530" y="2208"/>
              <a:chExt cx="187" cy="225"/>
            </a:xfrm>
          </p:grpSpPr>
          <p:sp>
            <p:nvSpPr>
              <p:cNvPr id="11346" name="AutoShape 143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7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8" name="Oval 145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9" name="AutoShape 146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50" name="AutoShape 147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2" name="Group 148"/>
            <p:cNvGrpSpPr>
              <a:grpSpLocks/>
            </p:cNvGrpSpPr>
            <p:nvPr/>
          </p:nvGrpSpPr>
          <p:grpSpPr bwMode="auto">
            <a:xfrm>
              <a:off x="4206" y="624"/>
              <a:ext cx="96" cy="129"/>
              <a:chOff x="3530" y="2208"/>
              <a:chExt cx="187" cy="225"/>
            </a:xfrm>
          </p:grpSpPr>
          <p:sp>
            <p:nvSpPr>
              <p:cNvPr id="11341" name="AutoShape 149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2" name="AutoShape 150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3" name="Oval 151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4" name="AutoShape 152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5" name="AutoShape 153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3" name="Group 154"/>
            <p:cNvGrpSpPr>
              <a:grpSpLocks/>
            </p:cNvGrpSpPr>
            <p:nvPr/>
          </p:nvGrpSpPr>
          <p:grpSpPr bwMode="auto">
            <a:xfrm>
              <a:off x="4050" y="1578"/>
              <a:ext cx="96" cy="129"/>
              <a:chOff x="3530" y="2208"/>
              <a:chExt cx="187" cy="225"/>
            </a:xfrm>
          </p:grpSpPr>
          <p:sp>
            <p:nvSpPr>
              <p:cNvPr id="11336" name="AutoShape 155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7" name="AutoShape 156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8" name="Oval 157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9" name="AutoShape 158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40" name="AutoShape 159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4" name="Group 160"/>
            <p:cNvGrpSpPr>
              <a:grpSpLocks/>
            </p:cNvGrpSpPr>
            <p:nvPr/>
          </p:nvGrpSpPr>
          <p:grpSpPr bwMode="auto">
            <a:xfrm>
              <a:off x="4806" y="3120"/>
              <a:ext cx="96" cy="129"/>
              <a:chOff x="3530" y="2208"/>
              <a:chExt cx="187" cy="225"/>
            </a:xfrm>
          </p:grpSpPr>
          <p:sp>
            <p:nvSpPr>
              <p:cNvPr id="11331" name="AutoShape 161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2" name="AutoShape 162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3" name="Oval 163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4" name="AutoShape 164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5" name="AutoShape 165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5" name="Group 166"/>
            <p:cNvGrpSpPr>
              <a:grpSpLocks/>
            </p:cNvGrpSpPr>
            <p:nvPr/>
          </p:nvGrpSpPr>
          <p:grpSpPr bwMode="auto">
            <a:xfrm>
              <a:off x="4824" y="2976"/>
              <a:ext cx="96" cy="129"/>
              <a:chOff x="3530" y="2208"/>
              <a:chExt cx="187" cy="225"/>
            </a:xfrm>
          </p:grpSpPr>
          <p:sp>
            <p:nvSpPr>
              <p:cNvPr id="11326" name="AutoShape 167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7" name="AutoShape 168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8" name="Oval 16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9" name="AutoShape 170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30" name="AutoShape 171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6" name="Group 172"/>
            <p:cNvGrpSpPr>
              <a:grpSpLocks/>
            </p:cNvGrpSpPr>
            <p:nvPr/>
          </p:nvGrpSpPr>
          <p:grpSpPr bwMode="auto">
            <a:xfrm>
              <a:off x="4464" y="3408"/>
              <a:ext cx="96" cy="129"/>
              <a:chOff x="3530" y="2208"/>
              <a:chExt cx="187" cy="225"/>
            </a:xfrm>
          </p:grpSpPr>
          <p:sp>
            <p:nvSpPr>
              <p:cNvPr id="11321" name="AutoShape 173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2" name="AutoShape 174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3" name="Oval 175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4" name="AutoShape 176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5" name="AutoShape 177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7" name="Group 178"/>
            <p:cNvGrpSpPr>
              <a:grpSpLocks/>
            </p:cNvGrpSpPr>
            <p:nvPr/>
          </p:nvGrpSpPr>
          <p:grpSpPr bwMode="auto">
            <a:xfrm>
              <a:off x="4113" y="3552"/>
              <a:ext cx="96" cy="129"/>
              <a:chOff x="3530" y="2208"/>
              <a:chExt cx="187" cy="225"/>
            </a:xfrm>
          </p:grpSpPr>
          <p:sp>
            <p:nvSpPr>
              <p:cNvPr id="11316" name="AutoShape 179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7" name="AutoShape 180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8" name="Oval 181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9" name="AutoShape 182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20" name="AutoShape 183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8" name="Group 184"/>
            <p:cNvGrpSpPr>
              <a:grpSpLocks/>
            </p:cNvGrpSpPr>
            <p:nvPr/>
          </p:nvGrpSpPr>
          <p:grpSpPr bwMode="auto">
            <a:xfrm>
              <a:off x="4029" y="702"/>
              <a:ext cx="96" cy="129"/>
              <a:chOff x="3530" y="2208"/>
              <a:chExt cx="187" cy="225"/>
            </a:xfrm>
          </p:grpSpPr>
          <p:sp>
            <p:nvSpPr>
              <p:cNvPr id="11311" name="AutoShape 185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2" name="AutoShape 186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3" name="Oval 187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4" name="AutoShape 188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5" name="AutoShape 189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299" name="Group 190"/>
            <p:cNvGrpSpPr>
              <a:grpSpLocks/>
            </p:cNvGrpSpPr>
            <p:nvPr/>
          </p:nvGrpSpPr>
          <p:grpSpPr bwMode="auto">
            <a:xfrm>
              <a:off x="3792" y="1260"/>
              <a:ext cx="96" cy="129"/>
              <a:chOff x="3530" y="2208"/>
              <a:chExt cx="187" cy="225"/>
            </a:xfrm>
          </p:grpSpPr>
          <p:sp>
            <p:nvSpPr>
              <p:cNvPr id="11306" name="AutoShape 191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07" name="AutoShape 192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08" name="Oval 193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09" name="AutoShape 194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10" name="AutoShape 195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1300" name="Group 196"/>
            <p:cNvGrpSpPr>
              <a:grpSpLocks/>
            </p:cNvGrpSpPr>
            <p:nvPr/>
          </p:nvGrpSpPr>
          <p:grpSpPr bwMode="auto">
            <a:xfrm>
              <a:off x="4116" y="672"/>
              <a:ext cx="96" cy="129"/>
              <a:chOff x="3530" y="2208"/>
              <a:chExt cx="187" cy="225"/>
            </a:xfrm>
          </p:grpSpPr>
          <p:sp>
            <p:nvSpPr>
              <p:cNvPr id="11301" name="AutoShape 197"/>
              <p:cNvSpPr>
                <a:spLocks noChangeArrowheads="1"/>
              </p:cNvSpPr>
              <p:nvPr/>
            </p:nvSpPr>
            <p:spPr bwMode="auto">
              <a:xfrm>
                <a:off x="3597" y="2241"/>
                <a:ext cx="54" cy="192"/>
              </a:xfrm>
              <a:prstGeom prst="downArrow">
                <a:avLst>
                  <a:gd name="adj1" fmla="val 50000"/>
                  <a:gd name="adj2" fmla="val 88889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02" name="AutoShape 198"/>
              <p:cNvSpPr>
                <a:spLocks noChangeArrowheads="1"/>
              </p:cNvSpPr>
              <p:nvPr/>
            </p:nvSpPr>
            <p:spPr bwMode="auto">
              <a:xfrm rot="16200000" flipV="1">
                <a:off x="3587" y="2284"/>
                <a:ext cx="72" cy="135"/>
              </a:xfrm>
              <a:prstGeom prst="moon">
                <a:avLst>
                  <a:gd name="adj" fmla="val 27778"/>
                </a:avLst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03" name="Oval 199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04" name="AutoShape 200"/>
              <p:cNvSpPr>
                <a:spLocks noChangeArrowheads="1"/>
              </p:cNvSpPr>
              <p:nvPr/>
            </p:nvSpPr>
            <p:spPr bwMode="auto">
              <a:xfrm rot="-2385834">
                <a:off x="3530" y="2304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305" name="AutoShape 201"/>
              <p:cNvSpPr>
                <a:spLocks noChangeArrowheads="1"/>
              </p:cNvSpPr>
              <p:nvPr/>
            </p:nvSpPr>
            <p:spPr bwMode="auto">
              <a:xfrm rot="1998516">
                <a:off x="3669" y="2301"/>
                <a:ext cx="48" cy="4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>
                  <a:latin typeface="Times New Roman" pitchFamily="18" charset="0"/>
                </a:endParaRPr>
              </a:p>
            </p:txBody>
          </p:sp>
        </p:grpSp>
      </p:grpSp>
      <p:sp>
        <p:nvSpPr>
          <p:cNvPr id="86218" name="Text Box 202"/>
          <p:cNvSpPr txBox="1">
            <a:spLocks noChangeArrowheads="1"/>
          </p:cNvSpPr>
          <p:nvPr/>
        </p:nvSpPr>
        <p:spPr bwMode="auto">
          <a:xfrm rot="21011260">
            <a:off x="6500813" y="5789613"/>
            <a:ext cx="2814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Đi Hồng Công;Vla-</a:t>
            </a:r>
            <a:r>
              <a:rPr lang="vi-VN" sz="1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1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i-vô-xtốc</a:t>
            </a:r>
          </a:p>
        </p:txBody>
      </p:sp>
      <p:sp>
        <p:nvSpPr>
          <p:cNvPr id="86219" name="Text Box 203"/>
          <p:cNvSpPr txBox="1">
            <a:spLocks noChangeArrowheads="1"/>
          </p:cNvSpPr>
          <p:nvPr/>
        </p:nvSpPr>
        <p:spPr bwMode="auto">
          <a:xfrm>
            <a:off x="0" y="4876800"/>
            <a:ext cx="4191000" cy="120015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  Xác định trên lược đồ một số cảng biển, tuyến giao thông đường biển nước 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4" grpId="0" animBg="1"/>
      <p:bldP spid="86025" grpId="0"/>
      <p:bldP spid="86028" grpId="0" animBg="1"/>
      <p:bldP spid="86029" grpId="0"/>
      <p:bldP spid="86030" grpId="0"/>
      <p:bldP spid="86031" grpId="0"/>
      <p:bldP spid="86032" grpId="0"/>
      <p:bldP spid="86033" grpId="0" animBg="1"/>
      <p:bldP spid="86034" grpId="0" animBg="1"/>
      <p:bldP spid="86039" grpId="0" animBg="1"/>
      <p:bldP spid="86039" grpId="1" animBg="1"/>
      <p:bldP spid="86040" grpId="0"/>
      <p:bldP spid="86041" grpId="0" animBg="1"/>
      <p:bldP spid="86218" grpId="0"/>
      <p:bldP spid="86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2&quot;&gt;&lt;property id=&quot;20148&quot; value=&quot;5&quot;/&gt;&lt;property id=&quot;20300&quot; value=&quot;Slide 5&quot;/&gt;&lt;property id=&quot;20307&quot; value=&quot;285&quot;/&gt;&lt;/object&gt;&lt;object type=&quot;3&quot; unique_id=&quot;10014&quot;&gt;&lt;property id=&quot;20148&quot; value=&quot;5&quot;/&gt;&lt;property id=&quot;20300&quot; value=&quot;Slide 8&quot;/&gt;&lt;property id=&quot;20307&quot; value=&quot;288&quot;/&gt;&lt;/object&gt;&lt;object type=&quot;3&quot; unique_id=&quot;10015&quot;&gt;&lt;property id=&quot;20148&quot; value=&quot;5&quot;/&gt;&lt;property id=&quot;20300&quot; value=&quot;Slide 9&quot;/&gt;&lt;property id=&quot;20307&quot; value=&quot;289&quot;/&gt;&lt;/object&gt;&lt;object type=&quot;3&quot; unique_id=&quot;10022&quot;&gt;&lt;property id=&quot;20148&quot; value=&quot;5&quot;/&gt;&lt;property id=&quot;20300&quot; value=&quot;Slide 10&quot;/&gt;&lt;property id=&quot;20307&quot; value=&quot;323&quot;/&gt;&lt;/object&gt;&lt;object type=&quot;3&quot; unique_id=&quot;10030&quot;&gt;&lt;property id=&quot;20148&quot; value=&quot;5&quot;/&gt;&lt;property id=&quot;20300&quot; value=&quot;Slide 16&quot;/&gt;&lt;property id=&quot;20307&quot; value=&quot;306&quot;/&gt;&lt;/object&gt;&lt;object type=&quot;3&quot; unique_id=&quot;10034&quot;&gt;&lt;property id=&quot;20148&quot; value=&quot;5&quot;/&gt;&lt;property id=&quot;20300&quot; value=&quot;Slide 20&quot;/&gt;&lt;property id=&quot;20307&quot; value=&quot;298&quot;/&gt;&lt;/object&gt;&lt;object type=&quot;3&quot; unique_id=&quot;10037&quot;&gt;&lt;property id=&quot;20148&quot; value=&quot;5&quot;/&gt;&lt;property id=&quot;20300&quot; value=&quot;Slide 21&quot;/&gt;&lt;property id=&quot;20307&quot; value=&quot;328&quot;/&gt;&lt;/object&gt;&lt;object type=&quot;3&quot; unique_id=&quot;10041&quot;&gt;&lt;property id=&quot;20148&quot; value=&quot;5&quot;/&gt;&lt;property id=&quot;20300&quot; value=&quot;Slide 24&quot;/&gt;&lt;property id=&quot;20307&quot; value=&quot;303&quot;/&gt;&lt;/object&gt;&lt;object type=&quot;3&quot; unique_id=&quot;10042&quot;&gt;&lt;property id=&quot;20148&quot; value=&quot;5&quot;/&gt;&lt;property id=&quot;20300&quot; value=&quot;Slide 25&quot;/&gt;&lt;property id=&quot;20307&quot; value=&quot;320&quot;/&gt;&lt;/object&gt;&lt;object type=&quot;3&quot; unique_id=&quot;10213&quot;&gt;&lt;property id=&quot;20148&quot; value=&quot;5&quot;/&gt;&lt;property id=&quot;20300&quot; value=&quot;Slide 1&quot;/&gt;&lt;property id=&quot;20307&quot; value=&quot;335&quot;/&gt;&lt;/object&gt;&lt;object type=&quot;3&quot; unique_id=&quot;10519&quot;&gt;&lt;property id=&quot;20148&quot; value=&quot;5&quot;/&gt;&lt;property id=&quot;20300&quot; value=&quot;Slide 2&quot;/&gt;&lt;property id=&quot;20307&quot; value=&quot;336&quot;/&gt;&lt;/object&gt;&lt;object type=&quot;3&quot; unique_id=&quot;10602&quot;&gt;&lt;property id=&quot;20148&quot; value=&quot;5&quot;/&gt;&lt;property id=&quot;20300&quot; value=&quot;Slide 6&quot;/&gt;&lt;property id=&quot;20307&quot; value=&quot;337&quot;/&gt;&lt;/object&gt;&lt;object type=&quot;3&quot; unique_id=&quot;10603&quot;&gt;&lt;property id=&quot;20148&quot; value=&quot;5&quot;/&gt;&lt;property id=&quot;20300&quot; value=&quot;Slide 7&quot;/&gt;&lt;property id=&quot;20307&quot; value=&quot;338&quot;/&gt;&lt;/object&gt;&lt;object type=&quot;3&quot; unique_id=&quot;11228&quot;&gt;&lt;property id=&quot;20148&quot; value=&quot;5&quot;/&gt;&lt;property id=&quot;20300&quot; value=&quot;Slide 17&quot;/&gt;&lt;property id=&quot;20307&quot; value=&quot;341&quot;/&gt;&lt;/object&gt;&lt;object type=&quot;3&quot; unique_id=&quot;11325&quot;&gt;&lt;property id=&quot;20148&quot; value=&quot;5&quot;/&gt;&lt;property id=&quot;20300&quot; value=&quot;Slide 18&quot;/&gt;&lt;property id=&quot;20307&quot; value=&quot;342&quot;/&gt;&lt;/object&gt;&lt;object type=&quot;3&quot; unique_id=&quot;11450&quot;&gt;&lt;property id=&quot;20148&quot; value=&quot;5&quot;/&gt;&lt;property id=&quot;20300&quot; value=&quot;Slide 22&quot;/&gt;&lt;property id=&quot;20307&quot; value=&quot;343&quot;/&gt;&lt;/object&gt;&lt;object type=&quot;3&quot; unique_id=&quot;11541&quot;&gt;&lt;property id=&quot;20148&quot; value=&quot;5&quot;/&gt;&lt;property id=&quot;20300&quot; value=&quot;Slide 23&quot;/&gt;&lt;property id=&quot;20307&quot; value=&quot;344&quot;/&gt;&lt;/object&gt;&lt;object type=&quot;3&quot; unique_id=&quot;11568&quot;&gt;&lt;property id=&quot;20148&quot; value=&quot;5&quot;/&gt;&lt;property id=&quot;20300&quot; value=&quot;Slide 14&quot;/&gt;&lt;property id=&quot;20307&quot; value=&quot;345&quot;/&gt;&lt;/object&gt;&lt;object type=&quot;3&quot; unique_id=&quot;11732&quot;&gt;&lt;property id=&quot;20148&quot; value=&quot;5&quot;/&gt;&lt;property id=&quot;20300&quot; value=&quot;Slide 19&quot;/&gt;&lt;property id=&quot;20307&quot; value=&quot;347&quot;/&gt;&lt;/object&gt;&lt;object type=&quot;3&quot; unique_id=&quot;12233&quot;&gt;&lt;property id=&quot;20148&quot; value=&quot;5&quot;/&gt;&lt;property id=&quot;20300&quot; value=&quot;Slide 11&quot;/&gt;&lt;property id=&quot;20307&quot; value=&quot;348&quot;/&gt;&lt;/object&gt;&lt;object type=&quot;3&quot; unique_id=&quot;12624&quot;&gt;&lt;property id=&quot;20148&quot; value=&quot;5&quot;/&gt;&lt;property id=&quot;20300&quot; value=&quot;Slide 12&quot;/&gt;&lt;property id=&quot;20307&quot; value=&quot;349&quot;/&gt;&lt;/object&gt;&lt;object type=&quot;3&quot; unique_id=&quot;12679&quot;&gt;&lt;property id=&quot;20148&quot; value=&quot;5&quot;/&gt;&lt;property id=&quot;20300&quot; value=&quot;Slide 4&quot;/&gt;&lt;property id=&quot;20307&quot; value=&quot;351&quot;/&gt;&lt;/object&gt;&lt;object type=&quot;3&quot; unique_id=&quot;12680&quot;&gt;&lt;property id=&quot;20148&quot; value=&quot;5&quot;/&gt;&lt;property id=&quot;20300&quot; value=&quot;Slide 13&quot;/&gt;&lt;property id=&quot;20307&quot; value=&quot;350&quot;/&gt;&lt;/object&gt;&lt;object type=&quot;3&quot; unique_id=&quot;12851&quot;&gt;&lt;property id=&quot;20148&quot; value=&quot;5&quot;/&gt;&lt;property id=&quot;20300&quot; value=&quot;Slide 15&quot;/&gt;&lt;property id=&quot;20307&quot; value=&quot;352&quot;/&gt;&lt;/object&gt;&lt;object type=&quot;3&quot; unique_id=&quot;12879&quot;&gt;&lt;property id=&quot;20148&quot; value=&quot;5&quot;/&gt;&lt;property id=&quot;20300&quot; value=&quot;Slide 3&quot;/&gt;&lt;property id=&quot;20307&quot; value=&quot;353&quot;/&gt;&lt;/object&gt;&lt;/object&gt;&lt;/object&gt;&lt;/database&gt;"/>
  <p:tag name="SECTOMILLISECCONVERTED" val="1"/>
  <p:tag name="GENSWF_OUTPUT_FILE_NAME" val="38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1850</Words>
  <Application>Microsoft Office PowerPoint</Application>
  <PresentationFormat>On-screen Show (4:3)</PresentationFormat>
  <Paragraphs>206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.VnAristote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CTY SANG TAO 05-07 LY THUONG KIET BMT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39 Phat trien tong hop kinh te va bao ve tai nguyen moi truong bien  dao tiep theo</dc:title>
  <dc:creator>SANGTAO</dc:creator>
  <cp:lastModifiedBy>NhatAnh</cp:lastModifiedBy>
  <cp:revision>142</cp:revision>
  <dcterms:created xsi:type="dcterms:W3CDTF">2007-03-25T10:37:14Z</dcterms:created>
  <dcterms:modified xsi:type="dcterms:W3CDTF">2022-03-20T14:33:05Z</dcterms:modified>
</cp:coreProperties>
</file>