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3091" r:id="rId2"/>
    <p:sldId id="3317" r:id="rId3"/>
    <p:sldId id="3318" r:id="rId4"/>
    <p:sldId id="3145" r:id="rId5"/>
    <p:sldId id="3140" r:id="rId6"/>
    <p:sldId id="3319" r:id="rId7"/>
    <p:sldId id="3141" r:id="rId8"/>
    <p:sldId id="3271"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3" d="100"/>
          <a:sy n="63"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25961"/>
            <a:ext cx="10190480" cy="3263245"/>
            <a:chOff x="1778000" y="246841"/>
            <a:chExt cx="10190480" cy="32632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468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93126038-94DA-4581-92FB-9C7197225ED8}"/>
              </a:ext>
            </a:extLst>
          </p:cNvPr>
          <p:cNvPicPr>
            <a:picLocks noChangeAspect="1"/>
          </p:cNvPicPr>
          <p:nvPr/>
        </p:nvPicPr>
        <p:blipFill>
          <a:blip r:embed="rId3"/>
          <a:stretch>
            <a:fillRect/>
          </a:stretch>
        </p:blipFill>
        <p:spPr>
          <a:xfrm>
            <a:off x="1762760" y="937383"/>
            <a:ext cx="7328657" cy="1100528"/>
          </a:xfrm>
          <a:prstGeom prst="rect">
            <a:avLst/>
          </a:prstGeom>
        </p:spPr>
      </p:pic>
      <p:pic>
        <p:nvPicPr>
          <p:cNvPr id="9" name="Picture 8">
            <a:extLst>
              <a:ext uri="{FF2B5EF4-FFF2-40B4-BE49-F238E27FC236}">
                <a16:creationId xmlns:a16="http://schemas.microsoft.com/office/drawing/2014/main" id="{FA67279D-EB8F-4B08-A3BF-4B8D0AA4EB25}"/>
              </a:ext>
            </a:extLst>
          </p:cNvPr>
          <p:cNvPicPr>
            <a:picLocks noChangeAspect="1"/>
          </p:cNvPicPr>
          <p:nvPr/>
        </p:nvPicPr>
        <p:blipFill>
          <a:blip r:embed="rId4"/>
          <a:stretch>
            <a:fillRect/>
          </a:stretch>
        </p:blipFill>
        <p:spPr>
          <a:xfrm>
            <a:off x="3921760" y="2475583"/>
            <a:ext cx="8011160" cy="1443786"/>
          </a:xfrm>
          <a:prstGeom prst="rect">
            <a:avLst/>
          </a:prstGeom>
        </p:spPr>
      </p:pic>
    </p:spTree>
    <p:extLst>
      <p:ext uri="{BB962C8B-B14F-4D97-AF65-F5344CB8AC3E}">
        <p14:creationId xmlns:p14="http://schemas.microsoft.com/office/powerpoint/2010/main" val="2012864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149A70-5725-4B19-8992-25B869D3CC79}"/>
              </a:ext>
            </a:extLst>
          </p:cNvPr>
          <p:cNvSpPr/>
          <p:nvPr/>
        </p:nvSpPr>
        <p:spPr>
          <a:xfrm>
            <a:off x="571633" y="2676471"/>
            <a:ext cx="565554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THUẬT TOÁN TÌM KIẾM TUẦN TỰ</a:t>
            </a:r>
          </a:p>
        </p:txBody>
      </p:sp>
      <p:pic>
        <p:nvPicPr>
          <p:cNvPr id="4" name="Picture 3">
            <a:extLst>
              <a:ext uri="{FF2B5EF4-FFF2-40B4-BE49-F238E27FC236}">
                <a16:creationId xmlns:a16="http://schemas.microsoft.com/office/drawing/2014/main" id="{848C73CC-7016-490D-B8AA-B5ABE3832167}"/>
              </a:ext>
            </a:extLst>
          </p:cNvPr>
          <p:cNvPicPr>
            <a:picLocks noChangeAspect="1"/>
          </p:cNvPicPr>
          <p:nvPr/>
        </p:nvPicPr>
        <p:blipFill>
          <a:blip r:embed="rId2"/>
          <a:stretch>
            <a:fillRect/>
          </a:stretch>
        </p:blipFill>
        <p:spPr>
          <a:xfrm>
            <a:off x="455885" y="437353"/>
            <a:ext cx="888648" cy="903074"/>
          </a:xfrm>
          <a:prstGeom prst="rect">
            <a:avLst/>
          </a:prstGeom>
        </p:spPr>
      </p:pic>
      <p:sp>
        <p:nvSpPr>
          <p:cNvPr id="5" name="Rectangle 4">
            <a:extLst>
              <a:ext uri="{FF2B5EF4-FFF2-40B4-BE49-F238E27FC236}">
                <a16:creationId xmlns:a16="http://schemas.microsoft.com/office/drawing/2014/main" id="{CAABE244-E990-489F-9943-1D2C33D10C52}"/>
              </a:ext>
            </a:extLst>
          </p:cNvPr>
          <p:cNvSpPr/>
          <p:nvPr/>
        </p:nvSpPr>
        <p:spPr>
          <a:xfrm>
            <a:off x="1344533" y="525246"/>
            <a:ext cx="1039158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Gia đình bạn An bán giống cây trồng cho bà con nông dân trong vùng.</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Hôm nay có một khách hàng gọi điện đến mua cây giống và nhờ mẹ An chở</a:t>
            </a:r>
            <a:r>
              <a:rPr lang="en-US" sz="2000">
                <a:latin typeface="UTM Avo" panose="02040603050506020204" pitchFamily="18" charset="0"/>
                <a:cs typeface="Times New Roman" panose="02020603050405020304" pitchFamily="18" charset="0"/>
              </a:rPr>
              <a:t> cây</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31E2155-F5D0-4459-90A0-B251D4736C98}"/>
              </a:ext>
            </a:extLst>
          </p:cNvPr>
          <p:cNvSpPr/>
          <p:nvPr/>
        </p:nvSpPr>
        <p:spPr>
          <a:xfrm>
            <a:off x="455885" y="1340427"/>
            <a:ext cx="11280230"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giống đến nhà. Thông tin khách hàng được mẹ An ghi trong cuốn sổ lưu danh sách khách hàng gồm họ tên, địa chỉ, số điện thoại. Em hãy cùng An giúp mẹ tìm địa chỉ từ danh sách khách hàng để chuyển cây giống nhé.</a:t>
            </a:r>
          </a:p>
        </p:txBody>
      </p:sp>
      <p:sp>
        <p:nvSpPr>
          <p:cNvPr id="8" name="Rectangle 7">
            <a:extLst>
              <a:ext uri="{FF2B5EF4-FFF2-40B4-BE49-F238E27FC236}">
                <a16:creationId xmlns:a16="http://schemas.microsoft.com/office/drawing/2014/main" id="{7B190F10-C704-46A5-B889-4BB87633B4C9}"/>
              </a:ext>
            </a:extLst>
          </p:cNvPr>
          <p:cNvSpPr/>
          <p:nvPr/>
        </p:nvSpPr>
        <p:spPr>
          <a:xfrm>
            <a:off x="1457463" y="3437089"/>
            <a:ext cx="9570393" cy="217373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việc mà An cần làm có thể nêu thành bài toán tìm kiếm như sau: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vào: danh sách khách hàng: họ tên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ra: địa chỉ của 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An thực hiện tìm kiếm lần lượt từ đầu đến cuối danh sách khách hàng.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Cách tìm kiếm này gọi là </a:t>
            </a:r>
            <a:r>
              <a:rPr lang="vi-VN" sz="2000">
                <a:solidFill>
                  <a:srgbClr val="FF3399"/>
                </a:solidFill>
                <a:latin typeface="UTM Avo" panose="02040603050506020204" pitchFamily="18" charset="0"/>
                <a:cs typeface="Times New Roman" panose="02020603050405020304" pitchFamily="18" charset="0"/>
              </a:rPr>
              <a:t>tìm kiếm tuần tự</a:t>
            </a:r>
            <a:r>
              <a:rPr lang="vi-VN" sz="2000">
                <a:latin typeface="UTM Avo" panose="020406030505060202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CE046261-B2B2-462B-B030-19699B8CDFF9}"/>
              </a:ext>
            </a:extLst>
          </p:cNvPr>
          <p:cNvPicPr>
            <a:picLocks noChangeAspect="1"/>
          </p:cNvPicPr>
          <p:nvPr/>
        </p:nvPicPr>
        <p:blipFill>
          <a:blip r:embed="rId3"/>
          <a:stretch>
            <a:fillRect/>
          </a:stretch>
        </p:blipFill>
        <p:spPr>
          <a:xfrm>
            <a:off x="455885" y="3500902"/>
            <a:ext cx="906054" cy="903074"/>
          </a:xfrm>
          <a:prstGeom prst="rect">
            <a:avLst/>
          </a:prstGeom>
        </p:spPr>
      </p:pic>
    </p:spTree>
    <p:extLst>
      <p:ext uri="{BB962C8B-B14F-4D97-AF65-F5344CB8AC3E}">
        <p14:creationId xmlns:p14="http://schemas.microsoft.com/office/powerpoint/2010/main" val="135542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tgtEl>
                                          <p:spTgt spid="8">
                                            <p:txEl>
                                              <p:pRg st="1" end="1"/>
                                            </p:txEl>
                                          </p:spTgt>
                                        </p:tgtEl>
                                      </p:cBhvr>
                                    </p:animEffect>
                                    <p:anim calcmode="lin" valueType="num">
                                      <p:cBhvr>
                                        <p:cTn id="3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1000"/>
                                        <p:tgtEl>
                                          <p:spTgt spid="8">
                                            <p:txEl>
                                              <p:pRg st="3" end="3"/>
                                            </p:txEl>
                                          </p:spTgt>
                                        </p:tgtEl>
                                      </p:cBhvr>
                                    </p:animEffect>
                                    <p:anim calcmode="lin" valueType="num">
                                      <p:cBhvr>
                                        <p:cTn id="4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1000"/>
                                        <p:tgtEl>
                                          <p:spTgt spid="8">
                                            <p:txEl>
                                              <p:pRg st="4" end="4"/>
                                            </p:txEl>
                                          </p:spTgt>
                                        </p:tgtEl>
                                      </p:cBhvr>
                                    </p:animEffect>
                                    <p:anim calcmode="lin" valueType="num">
                                      <p:cBhvr>
                                        <p:cTn id="5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
                                            <p:txEl>
                                              <p:pRg st="0" end="0"/>
                                            </p:txEl>
                                          </p:spTgt>
                                        </p:tgtEl>
                                        <p:attrNameLst>
                                          <p:attrName>style.visibility</p:attrName>
                                        </p:attrNameLst>
                                      </p:cBhvr>
                                      <p:to>
                                        <p:strVal val="visible"/>
                                      </p:to>
                                    </p:set>
                                    <p:anim calcmode="lin" valueType="num">
                                      <p:cBhvr>
                                        <p:cTn id="58"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0231E4-7D68-4F0B-AD83-FE94FF010F1A}"/>
              </a:ext>
            </a:extLst>
          </p:cNvPr>
          <p:cNvSpPr/>
          <p:nvPr/>
        </p:nvSpPr>
        <p:spPr>
          <a:xfrm>
            <a:off x="521979" y="459658"/>
            <a:ext cx="11148042" cy="510530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mỗi họ tên khách hàng trong danh sách</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An kiểm tra xem có đúng họ tên khách hàng mà mẹ yêu cầu không</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a:t>
            </a:r>
            <a:r>
              <a:rPr lang="vi-VN" sz="2000">
                <a:latin typeface="UTM Avo" panose="02040603050506020204" pitchFamily="18" charset="0"/>
                <a:cs typeface="Times New Roman" panose="02020603050405020304" pitchFamily="18" charset="0"/>
              </a:rPr>
              <a:t>ếu đúng thì ghi ra địa chỉ và kết thúc công việc</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Nếu </a:t>
            </a:r>
            <a:r>
              <a:rPr lang="vi-VN" sz="2000">
                <a:latin typeface="UTM Avo" panose="02040603050506020204" pitchFamily="18" charset="0"/>
                <a:cs typeface="Times New Roman" panose="02020603050405020304" pitchFamily="18" charset="0"/>
              </a:rPr>
              <a:t>không đú</a:t>
            </a:r>
            <a:r>
              <a:rPr lang="en-US" sz="2000">
                <a:latin typeface="UTM Avo" panose="02040603050506020204" pitchFamily="18" charset="0"/>
                <a:cs typeface="Times New Roman" panose="02020603050405020304" pitchFamily="18" charset="0"/>
              </a:rPr>
              <a:t>ng </a:t>
            </a:r>
            <a:r>
              <a:rPr lang="vi-VN" sz="2000">
                <a:latin typeface="UTM Avo" panose="02040603050506020204" pitchFamily="18" charset="0"/>
                <a:cs typeface="Times New Roman" panose="02020603050405020304" pitchFamily="18" charset="0"/>
              </a:rPr>
              <a:t>thì chuyển đến họ tên khách hàng tiếp theo.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Nếu tìm hết danh sách mà vẫn không thấy thì thông báo là không tìm thấy và kết thúc.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Như vậy, chừng nào chưa tìm thấy và chưa tìm hết thì còn tìm tiếp.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Đây chính là cấu trúc lặp.</a:t>
            </a:r>
          </a:p>
          <a:p>
            <a:pPr algn="just" defTabSz="342900">
              <a:lnSpc>
                <a:spcPct val="150000"/>
              </a:lnSpc>
            </a:pPr>
            <a:r>
              <a:rPr lang="vi-VN" sz="2000">
                <a:latin typeface="UTM Avo" panose="02040603050506020204" pitchFamily="18" charset="0"/>
                <a:cs typeface="Times New Roman" panose="02020603050405020304" pitchFamily="18" charset="0"/>
              </a:rPr>
              <a:t>Hai điều kiện cần kiểm tra để dừng vòng lặp là:</a:t>
            </a:r>
          </a:p>
          <a:p>
            <a:pPr algn="just" defTabSz="342900">
              <a:lnSpc>
                <a:spcPct val="150000"/>
              </a:lnSpc>
            </a:pPr>
            <a:r>
              <a:rPr lang="vi-VN" sz="2000">
                <a:latin typeface="UTM Avo" panose="02040603050506020204" pitchFamily="18" charset="0"/>
                <a:cs typeface="Times New Roman" panose="02020603050405020304" pitchFamily="18" charset="0"/>
              </a:rPr>
              <a:t>• Điều kiện thứ nhất: kiểm tra họ tên khách hàng có đúng là họ tên cần tìm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kiện thứ hai: kiểm tra đã hết danh sách chưa. Các bước thực hiện tìm kiếm địa chỉ khách hàng của An được mô tả ở sơ đồ khối trong</a:t>
            </a:r>
            <a:r>
              <a:rPr lang="en-US" sz="2000">
                <a:latin typeface="UTM Avo" panose="02040603050506020204" pitchFamily="18" charset="0"/>
                <a:cs typeface="Times New Roman" panose="02020603050405020304" pitchFamily="18" charset="0"/>
              </a:rPr>
              <a:t> Hình 14.1.</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84024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left)">
                                      <p:cBhvr>
                                        <p:cTn id="54" dur="15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p:cTn id="59"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6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2">
                                            <p:txEl>
                                              <p:pRg st="7" end="7"/>
                                            </p:txEl>
                                          </p:spTgt>
                                        </p:tgtEl>
                                      </p:cBhvr>
                                    </p:animEffect>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1000"/>
                                        <p:tgtEl>
                                          <p:spTgt spid="2">
                                            <p:txEl>
                                              <p:pRg st="8" end="8"/>
                                            </p:txEl>
                                          </p:spTgt>
                                        </p:tgtEl>
                                      </p:cBhvr>
                                    </p:animEffect>
                                    <p:anim calcmode="lin" valueType="num">
                                      <p:cBhvr>
                                        <p:cTn id="6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Effect transition="in" filter="fade">
                                      <p:cBhvr>
                                        <p:cTn id="71" dur="1000"/>
                                        <p:tgtEl>
                                          <p:spTgt spid="2">
                                            <p:txEl>
                                              <p:pRg st="9" end="9"/>
                                            </p:txEl>
                                          </p:spTgt>
                                        </p:tgtEl>
                                      </p:cBhvr>
                                    </p:animEffect>
                                    <p:anim calcmode="lin" valueType="num">
                                      <p:cBhvr>
                                        <p:cTn id="7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27311-5A1C-48B4-B12F-63DA29027899}"/>
              </a:ext>
            </a:extLst>
          </p:cNvPr>
          <p:cNvPicPr>
            <a:picLocks noChangeAspect="1"/>
          </p:cNvPicPr>
          <p:nvPr/>
        </p:nvPicPr>
        <p:blipFill>
          <a:blip r:embed="rId2"/>
          <a:stretch>
            <a:fillRect/>
          </a:stretch>
        </p:blipFill>
        <p:spPr>
          <a:xfrm>
            <a:off x="2070856" y="371138"/>
            <a:ext cx="8050288" cy="6115723"/>
          </a:xfrm>
          <a:prstGeom prst="rect">
            <a:avLst/>
          </a:prstGeom>
        </p:spPr>
      </p:pic>
    </p:spTree>
    <p:extLst>
      <p:ext uri="{BB962C8B-B14F-4D97-AF65-F5344CB8AC3E}">
        <p14:creationId xmlns:p14="http://schemas.microsoft.com/office/powerpoint/2010/main" val="3753431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13B6B-0055-45C7-A650-6B0638B2A877}"/>
              </a:ext>
            </a:extLst>
          </p:cNvPr>
          <p:cNvPicPr>
            <a:picLocks noChangeAspect="1"/>
          </p:cNvPicPr>
          <p:nvPr/>
        </p:nvPicPr>
        <p:blipFill>
          <a:blip r:embed="rId2"/>
          <a:stretch>
            <a:fillRect/>
          </a:stretch>
        </p:blipFill>
        <p:spPr>
          <a:xfrm>
            <a:off x="1701500" y="314217"/>
            <a:ext cx="8788999" cy="6229565"/>
          </a:xfrm>
          <a:prstGeom prst="rect">
            <a:avLst/>
          </a:prstGeom>
        </p:spPr>
      </p:pic>
    </p:spTree>
    <p:extLst>
      <p:ext uri="{BB962C8B-B14F-4D97-AF65-F5344CB8AC3E}">
        <p14:creationId xmlns:p14="http://schemas.microsoft.com/office/powerpoint/2010/main" val="2267887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31083" y="803924"/>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583206" y="618806"/>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600261" y="1536348"/>
            <a:ext cx="10991478" cy="3891835"/>
          </a:xfrm>
          <a:prstGeom prst="rect">
            <a:avLst/>
          </a:prstGeom>
        </p:spPr>
        <p:txBody>
          <a:bodyPr wrap="square">
            <a:spAutoFit/>
          </a:bodyPr>
          <a:lstStyle/>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1.</a:t>
            </a:r>
            <a:r>
              <a:rPr lang="vi-VN" sz="2400">
                <a:latin typeface="UTM Avo" panose="02040603050506020204" pitchFamily="18" charset="0"/>
                <a:cs typeface="Times New Roman" panose="02020603050405020304" pitchFamily="18" charset="0"/>
              </a:rPr>
              <a:t> Xét phần tử đầu tiên của danh sách.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2. </a:t>
            </a:r>
            <a:r>
              <a:rPr lang="vi-VN" sz="2400">
                <a:latin typeface="UTM Avo" panose="02040603050506020204" pitchFamily="18" charset="0"/>
                <a:cs typeface="Times New Roman" panose="02020603050405020304" pitchFamily="18" charset="0"/>
              </a:rPr>
              <a:t>Nếu giá trị của phần tử đang xét bằng giá trị cần tìm thì chuyển sang Bước 4, nếu</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không thì thực hiện bước tiếp theo (Bước 3).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3. </a:t>
            </a:r>
            <a:r>
              <a:rPr lang="vi-VN" sz="2400">
                <a:latin typeface="UTM Avo" panose="02040603050506020204" pitchFamily="18" charset="0"/>
                <a:cs typeface="Times New Roman" panose="02020603050405020304" pitchFamily="18" charset="0"/>
              </a:rPr>
              <a:t>Kiểm tra đã hết danh sách chưa. Nếu đã hết danh sách thì chuyển sang Bước 5, nếu chưa thì lặp lại từ Bước 2.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4.</a:t>
            </a:r>
            <a:r>
              <a:rPr lang="vi-VN" sz="2400">
                <a:latin typeface="UTM Avo" panose="02040603050506020204" pitchFamily="18" charset="0"/>
                <a:cs typeface="Times New Roman" panose="02020603050405020304" pitchFamily="18" charset="0"/>
              </a:rPr>
              <a:t> Trả lời “Tìm thấy” và chỉ ra vị trí phần tử tìm được; Kết thúc.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5. </a:t>
            </a:r>
            <a:r>
              <a:rPr lang="vi-VN" sz="2400">
                <a:latin typeface="UTM Avo" panose="02040603050506020204" pitchFamily="18" charset="0"/>
                <a:cs typeface="Times New Roman" panose="02020603050405020304" pitchFamily="18" charset="0"/>
              </a:rPr>
              <a:t>Trả lời “không tìm thấy”; Kết thúc.</a:t>
            </a:r>
          </a:p>
        </p:txBody>
      </p:sp>
    </p:spTree>
    <p:extLst>
      <p:ext uri="{BB962C8B-B14F-4D97-AF65-F5344CB8AC3E}">
        <p14:creationId xmlns:p14="http://schemas.microsoft.com/office/powerpoint/2010/main" val="2774785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EED87-8675-4CD7-BF52-2CF9F4943156}"/>
              </a:ext>
            </a:extLst>
          </p:cNvPr>
          <p:cNvPicPr>
            <a:picLocks noChangeAspect="1"/>
          </p:cNvPicPr>
          <p:nvPr/>
        </p:nvPicPr>
        <p:blipFill rotWithShape="1">
          <a:blip r:embed="rId2"/>
          <a:srcRect t="24208"/>
          <a:stretch/>
        </p:blipFill>
        <p:spPr>
          <a:xfrm>
            <a:off x="437306" y="2025570"/>
            <a:ext cx="10877550" cy="3920019"/>
          </a:xfrm>
          <a:prstGeom prst="rect">
            <a:avLst/>
          </a:prstGeom>
        </p:spPr>
      </p:pic>
      <p:pic>
        <p:nvPicPr>
          <p:cNvPr id="4" name="Picture 3">
            <a:extLst>
              <a:ext uri="{FF2B5EF4-FFF2-40B4-BE49-F238E27FC236}">
                <a16:creationId xmlns:a16="http://schemas.microsoft.com/office/drawing/2014/main" id="{616099E4-E3F2-454E-9C96-5EE7E0B91777}"/>
              </a:ext>
            </a:extLst>
          </p:cNvPr>
          <p:cNvPicPr>
            <a:picLocks noChangeAspect="1"/>
          </p:cNvPicPr>
          <p:nvPr/>
        </p:nvPicPr>
        <p:blipFill rotWithShape="1">
          <a:blip r:embed="rId2"/>
          <a:srcRect t="-185" b="76501"/>
          <a:stretch/>
        </p:blipFill>
        <p:spPr>
          <a:xfrm>
            <a:off x="437306" y="557514"/>
            <a:ext cx="10877550" cy="1224987"/>
          </a:xfrm>
          <a:prstGeom prst="rect">
            <a:avLst/>
          </a:prstGeom>
        </p:spPr>
      </p:pic>
    </p:spTree>
    <p:extLst>
      <p:ext uri="{BB962C8B-B14F-4D97-AF65-F5344CB8AC3E}">
        <p14:creationId xmlns:p14="http://schemas.microsoft.com/office/powerpoint/2010/main" val="1717184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A4FEDDFC-93DF-4145-BBA7-4C6C2FE345C9}"/>
              </a:ext>
            </a:extLst>
          </p:cNvPr>
          <p:cNvPicPr>
            <a:picLocks noChangeAspect="1"/>
          </p:cNvPicPr>
          <p:nvPr/>
        </p:nvPicPr>
        <p:blipFill rotWithShape="1">
          <a:blip r:embed="rId3"/>
          <a:srcRect t="12390" b="26428"/>
          <a:stretch/>
        </p:blipFill>
        <p:spPr>
          <a:xfrm>
            <a:off x="453301" y="1486125"/>
            <a:ext cx="11285398" cy="4220194"/>
          </a:xfrm>
          <a:prstGeom prst="rect">
            <a:avLst/>
          </a:prstGeom>
        </p:spPr>
      </p:pic>
    </p:spTree>
    <p:extLst>
      <p:ext uri="{BB962C8B-B14F-4D97-AF65-F5344CB8AC3E}">
        <p14:creationId xmlns:p14="http://schemas.microsoft.com/office/powerpoint/2010/main" val="13769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483</Words>
  <Application>Microsoft Office PowerPoint</Application>
  <PresentationFormat>Widescreen</PresentationFormat>
  <Paragraphs>39</Paragraphs>
  <Slides>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Thu Phương Nguyễn</cp:lastModifiedBy>
  <cp:revision>493</cp:revision>
  <dcterms:created xsi:type="dcterms:W3CDTF">2021-11-14T08:33:55Z</dcterms:created>
  <dcterms:modified xsi:type="dcterms:W3CDTF">2023-03-29T02:32:33Z</dcterms:modified>
</cp:coreProperties>
</file>