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6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  <p:sldMasterId id="2147483748" r:id="rId3"/>
    <p:sldMasterId id="2147483761" r:id="rId4"/>
    <p:sldMasterId id="2147483774" r:id="rId5"/>
    <p:sldMasterId id="2147483787" r:id="rId6"/>
    <p:sldMasterId id="2147483800" r:id="rId7"/>
    <p:sldMasterId id="2147483813" r:id="rId8"/>
    <p:sldMasterId id="2147483826" r:id="rId9"/>
    <p:sldMasterId id="2147483839" r:id="rId10"/>
    <p:sldMasterId id="2147483865" r:id="rId11"/>
    <p:sldMasterId id="2147483878" r:id="rId12"/>
    <p:sldMasterId id="2147484301" r:id="rId13"/>
    <p:sldMasterId id="2147484314" r:id="rId14"/>
    <p:sldMasterId id="2147484327" r:id="rId15"/>
    <p:sldMasterId id="2147484340" r:id="rId16"/>
    <p:sldMasterId id="2147484353" r:id="rId17"/>
  </p:sldMasterIdLst>
  <p:notesMasterIdLst>
    <p:notesMasterId r:id="rId66"/>
  </p:notesMasterIdLst>
  <p:sldIdLst>
    <p:sldId id="435" r:id="rId18"/>
    <p:sldId id="437" r:id="rId19"/>
    <p:sldId id="438" r:id="rId20"/>
    <p:sldId id="35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8" r:id="rId40"/>
    <p:sldId id="460" r:id="rId41"/>
    <p:sldId id="457" r:id="rId42"/>
    <p:sldId id="459" r:id="rId43"/>
    <p:sldId id="461" r:id="rId44"/>
    <p:sldId id="464" r:id="rId45"/>
    <p:sldId id="463" r:id="rId46"/>
    <p:sldId id="465" r:id="rId47"/>
    <p:sldId id="466" r:id="rId48"/>
    <p:sldId id="467" r:id="rId49"/>
    <p:sldId id="468" r:id="rId50"/>
    <p:sldId id="469" r:id="rId51"/>
    <p:sldId id="489" r:id="rId52"/>
    <p:sldId id="490" r:id="rId53"/>
    <p:sldId id="470" r:id="rId54"/>
    <p:sldId id="471" r:id="rId55"/>
    <p:sldId id="472" r:id="rId56"/>
    <p:sldId id="481" r:id="rId57"/>
    <p:sldId id="473" r:id="rId58"/>
    <p:sldId id="482" r:id="rId59"/>
    <p:sldId id="483" r:id="rId60"/>
    <p:sldId id="484" r:id="rId61"/>
    <p:sldId id="485" r:id="rId62"/>
    <p:sldId id="486" r:id="rId63"/>
    <p:sldId id="475" r:id="rId64"/>
    <p:sldId id="476" r:id="rId65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  <a:srgbClr val="6600CC"/>
    <a:srgbClr val="006600"/>
    <a:srgbClr val="000000"/>
    <a:srgbClr val="F8F8F8"/>
    <a:srgbClr val="00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7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tags" Target="tags/tag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fld id="{E973BD37-7D4B-48EE-ADCF-630388DF9B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0453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D4E80E89-DE4E-4919-91EC-A2E9CD1E4D2E}" type="slidenum">
              <a:rPr lang="en-US" altLang="vi-VN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279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286CC-39F5-47F3-8BF7-4A8659EE70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00125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C0B61-B3F0-40DF-886C-CCF5855EE6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095265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74279-D6DE-4BB4-B939-0DD8AB8A17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133015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36DB1-D851-4754-8356-F650869217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751696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1A97-9C9D-452F-A8D7-CEDEF3C57A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340191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8C5D3-047D-4EAC-9DB5-C7A66BC2FE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275507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273CC-D4D2-4455-A0BD-C98E9C710F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15373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4520E-B050-4D66-8161-D29062D3CD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224786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C0779-A789-4AA3-A3E9-A7238A1734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686817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B7AE6-064A-46D7-9A8E-F8FB4B2F71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005463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73845-E3D1-408F-97FA-9DEF9E7C40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072072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9A693-5F79-4E8C-B4F2-2AA83498FB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9192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D6CB1-A17A-4A1A-8B1A-2AA19FD6FC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558963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5BD52-0995-4E47-BB86-1E82CC098A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340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9F051-E23B-4E7D-971A-3366348993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27881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4C4C3-7CCE-492A-8070-C8293721C2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521781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64D66-6971-41EB-A31F-04883BB19F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529288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5C59-8569-41FB-A63C-48D89E078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54607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D5672-31F7-48FD-AF68-C696B934E7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583398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9754A-5181-4DA5-9A0D-016D596EE0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627905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70767-41B8-4102-B180-404C34D824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106806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D6600-64EC-44AE-95A3-057730624D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057969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D7533-6BF3-4580-A3AF-4800D61520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15102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AEB16-9356-4D6C-AD60-90F3F7CB59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479519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735C1-352B-44E6-A81C-70A9C60F6E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645960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FB7C8-1CC3-4B74-B70B-879C5DE70E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347013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16829-2596-4593-8FA4-55DC7FF600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225274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10386-ACA1-4653-8029-94F758CF95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451688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29BDC-C7A5-452D-8801-EFA36F7CD6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982922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4ABAA-D214-4CC2-8651-F81955B532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864848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F6982-093C-44EC-8454-4A2BC4E268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714182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FEBF-279E-4944-BE54-D93DFD526B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399741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651A-8E01-4C9F-8603-86EAFE7D89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837612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FE46E-ADD6-4D8B-BA14-986196FDC3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6400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17619-1EDC-4E95-9941-2FB1550D12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28267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EFF72-A9B4-41A2-ADAD-D0786C848B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87863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6F0DC-C399-48F9-8E8F-3976F31958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178452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CB517-08C7-4951-8FDC-A60FB6A0AF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649767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F9B8-C884-4A72-B8EE-25F2DF943CC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34733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FD3C1-3BDE-42A4-8089-9AEABC1CA7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970672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F6CB8-746B-4C53-A09A-476A2B2196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994860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34FF-3A29-4C0D-8C68-7E609E401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014428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AA8C0-9F4C-4DE2-BDE3-6557FFFF45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512067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9CD5-0744-47A1-9E27-08F4228C5F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891372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3C4C-C832-465C-A9E3-56C72A3827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08813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4048-DC0A-4558-AF77-1112CFFB92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296542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2B2E1-E5BE-452A-9CA5-62880BB93C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3460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15A90-D490-4009-8125-AFF9196C4F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294801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906FF-8B19-4E42-9937-83A534C2EC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279544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C807-0DEB-4562-ACF7-BFAA1A7C74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265552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84BF0-6090-4052-AB67-F2E6CA410D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447657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3993C-A7BD-4EB7-A442-2C8F85EEDA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52902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55B79A67-4F5B-4E61-9067-5B87307795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46318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E4B67C8-9D8E-4F56-AE34-14ADF737D5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07671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BEA52495-897F-4419-9058-CEF68A001C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22958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0D97F580-049E-4FC7-ABCA-A67E3EB249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383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45F53-CD84-40F5-9906-B45D5EA912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276450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84DF62A-1D98-428A-9304-A991178920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51009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B6ECAE3-E97F-47BE-B27A-1AB98A9219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76795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31F8A614-0D88-412F-8049-6515BA3E74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55244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F0F3EE25-4ED0-4319-9E25-11EFFA92A6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07099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FBFC3BDA-7914-4778-AFC5-5B3AC52FB0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08560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B92FBC5-6C87-4284-A6E1-E2CCA1E67A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23187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50BAEC1-56DC-4698-8E20-27A304C84D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43301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B26028BD-761B-409F-9CE7-8202598D9E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89224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0AF7F8D-81DF-4416-B885-8BF71CBFC6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77303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5682D9D-DDA0-463E-8677-5BB1FEDA5B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33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7FEB0-18C3-4B92-B2BC-718A1933AC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032543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22F5E73-BAC5-4127-8006-05343B5371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67561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0583AFF0-BF0E-41B7-AA77-A6A98FF143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1676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E7778B74-ED6E-42E8-BE4F-B9117DE697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99007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66AA108-5E09-4F6A-A0CA-3A0DDC7686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19819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8BBA258-6730-4AC3-98FD-7849534B3C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65275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BA0A400D-684E-4508-B935-1C6F6F6787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70245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8B7DA67-4C03-4828-9B4A-2C41309A27E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08600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B83088B-0C89-46D1-AF69-B072A7A517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55205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C5C33B0C-8DDC-4C3B-9324-337B16AE18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52142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9099D57-6D29-4851-A65A-486FB09D61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070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DC1DA-5C13-4125-9FDE-EA62771847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5736172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6FD83C3-CFC8-46E4-984C-BFF9DDF348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14389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7296C92-D4E8-4750-AB51-5EC68CFD71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2368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A1C208D-8ED5-4CB5-890B-2B28C0EFBF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43516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D3A42A03-BA1A-40D1-952E-3ECE7AD01E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29006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9FF30F1-1E08-4D8D-BF4D-0DD95EFC38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80204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2611247-17F4-498F-8BAE-7A06472484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42650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BB677D84-A542-4356-96F1-73C09CC6C8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13790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AFF6AC3-0DC5-4644-B908-77E4A5C1BA7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829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8B8DE61-7B15-492C-A29F-282C0330EC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91506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41FB55F-D7FA-489E-AF99-1E70414E18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74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C1D3F-687F-4F76-829A-9E9544CFBE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628906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EA42DA7-6B5B-448A-8956-D29676CBBD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14329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D913E542-50DE-43E1-8DC0-F2E303B6FF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0829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C6BEE71-9BCD-40F8-BB38-DD6160F1EB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3490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6922E7F-AEAD-4489-BEF7-C036AC5E372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30293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E0860DD-78DD-4B71-AF78-B16A14D8CE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287528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C7392DB8-68E1-4810-8A5B-7F52760FD4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38291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199FEEC-0A2C-487E-B87E-03B556E7A6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52054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90C3A58-AAA0-430F-9730-3BE070751A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69479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7F9BD6A-50EE-4EA9-A5BF-F6DD32CE94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67765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20D44A3-4C30-4BB1-BEA0-5A341EDADA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8789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70BB9-A622-4E25-8B2B-8CFB8ADB38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54432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A760F62-2640-4C52-8F63-9EACA46A1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34321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04EF28C-DA18-45AD-9B93-39DCA083A7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71805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A9646A2-E01F-4BE3-973B-D2EE4AA8F1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45236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3B8D8CC-A6E6-4187-BA4F-A5E0FF7A4E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15582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F888EFF-13EF-4AD3-9C91-2C99CAA007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0768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0370C44-CD98-44F4-AEE8-F9E0ECA8B4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93164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B5C69F9-8BAA-4CF2-9AEB-AE2D1C255F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88987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B3A52D24-20C6-4CF4-87FE-83C39349B0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764517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8459442-8222-4FF2-90BA-F75F573EA8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04468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C697B01D-C9E0-46F8-A9FA-C16DB80862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435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C7514-14EB-4C1F-B810-7A125B46C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4513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93B6-D29E-4AAB-A52F-0C0F4901F6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7509287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5EE73AD-95AA-4CCF-A624-F744A08167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29971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2D6CD743-4252-4438-AC18-9216808E2C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007974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5AFB9B40-2D14-44F2-A7E7-FF3DA07B73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791428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534EF466-5379-4273-8A30-B890B4DD2C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510692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818B8C1-2381-4A4A-B675-3FC2FDF353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17412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36F26C0A-2EAC-4311-B5C4-2AC64C6C92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333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E2818-2AA2-49E0-9A91-3F54FFF284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68553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A9823-1CBC-418D-B0B0-27D89DF1EE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11591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005A2-2E0D-48EA-91BD-225A01D8EDA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91889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E10FE-1BB7-4888-AB8C-4F5EAE3D5F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89403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3B352-63CA-4A63-A76C-45BE62169C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8070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84FA5-BF47-4179-B727-7CDE213D71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20447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C259A-8E5C-44FB-9A78-D90E008E36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53213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D269-978F-498C-A9B1-E2F00B0DE8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98260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D0C0-1043-43C3-B5F6-99C7081BC8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6998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FD4D9-38DA-4E23-AD9E-FAD37E65C7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57818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8BE8-9AB8-4C1D-AF66-19CF68EE28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29415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08F62-AC7D-415D-9D33-9325F03BBF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70854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649A-9326-4B98-B777-B3B4228093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430408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A95FD-C793-4730-A915-BB6C684E20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47276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23530-500D-4626-B97E-7B4A7FBF9B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14099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5B90F-D698-487B-91AE-6C588CEF6F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85209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EAFFE-0372-4662-A8C5-33FD491D05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60011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6144-6177-4043-8496-416376A91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981598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0D96-FA21-4532-862F-712BE637FB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220447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34E31-EB5E-4352-9B79-622F2FE7EF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2827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08303-66C2-4DDA-840D-56AB7EC453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02937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1DAF-6244-434B-95D5-07FE98DA02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1352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D1896-3DE8-4FB8-80AE-696208263D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98640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5A64D-D71C-427D-AA1A-5F9CE34A68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3265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D5FCB-CCA1-436A-991B-B1278C754A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9733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59458-6FF6-4B01-9FDA-5BE143B203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698583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9C534-5B19-4FC5-8E57-1934342D44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485953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DD02C-623E-4DDC-9C4A-F5538001B7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615417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E1BB7-8645-4437-9F43-D6AE3DD054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08248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B0B2D-BAD6-4C8C-A115-949F5A0644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75565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9E8F-4478-4E29-8334-30DEB73A14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31609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B1AD2-1B19-47AB-AF7D-488C8BB5B1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491155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78025-491E-4E3D-82E0-0BE1E5B377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33627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D9357-16CD-491D-BA33-9F1863FB71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32215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8DCE9-822F-4431-B5F2-AE316396D1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13480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7588-80ED-4B01-AB64-C9E32B095E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C4101-6D45-4F74-8371-2903554A2A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28428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ADBE9-F027-478B-9A5B-E61BE89106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890253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A232-F8C4-429F-8C16-1A579738E6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78285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9639-013B-442F-B176-17A1C81001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902694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8A737-C995-40FC-A882-A6AA0C7C34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44605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A6EE-6EB7-4D88-93C4-6732B5B848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533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0BCC5-4AE3-44A5-A8D6-DBBCDFFBE9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725870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DCE65-01F9-419F-9D7F-9122496AD2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37479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D59CC-5852-4823-A228-4B7693B461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00968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644EC-74B9-4053-8929-B1427426A3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636578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9D0E-DD92-46EF-A63E-7A615EC3ED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988705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AB5E7-4F86-46E9-BE0A-40AB66F1F7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296629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4FB90-CFB2-44B7-9770-B33ABEA9501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787112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F2B6C-B922-4140-BE14-038BC4E07C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993871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E8111-CC1E-4CD3-8A18-06658C2B15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21542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4D16A-A6A1-407D-B766-31EC1E1AF8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22000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9B20B-2D2D-4D92-BC59-38F4300261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1106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A542-DDE1-4C9C-A03B-FCDA268419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682737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883AF-7A3B-4203-8375-E85C9E06CF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551234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20DEF-1C0C-46E0-B243-B35BD593E3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730497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25BE-4F29-4A38-8BD1-6C8B6D24B7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774427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D1BBE-66A5-4DBE-9FF7-2B246297A4F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94620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C345A-8B95-4C22-8967-44ED7C4609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460779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DAD52-AB98-4009-AE40-B4E320208D1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452025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3DB0-721D-469E-82A5-94BF192D39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477267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B3E01-F52C-41E3-AD6D-E4CE94A05D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48237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27D1-7B49-4BE2-A41C-4E42777AF57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74048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64C2-758D-477F-B76C-57A0D556F5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10257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519AB-F618-477D-9BC0-46FE8304CF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486601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99B6-D6A8-44F4-A366-D3EC258B48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982586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58AA2-8888-432A-A26B-86A622EA89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828252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ED31A-85AE-42AC-BF8D-BE2931C093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068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B7537-8E56-446D-A347-DB61678124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80206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DB365-6732-4621-8C18-6DC04A8C2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19249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5716D-07FB-4DB5-B03B-8E3175C636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48993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7C6F-7B4D-4E2A-808B-36D7C84455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09712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A2F01-F6D7-4564-9AE6-E3B70FF923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77932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191D2-C48D-4E82-BD3B-32430DD238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363376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0E4C-C482-41D2-BDAE-C288716967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05381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95F70-1BA6-4087-A4FE-91B475497B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280422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C542-C3E8-4141-8D5B-E8FD030547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26211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F2471-431F-42AE-A071-4A90D6E39A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127211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C230F-C942-4F03-B37E-275E3A2AD5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12515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6C0FF-07BE-494C-9865-CCAFF8D8C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811075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A9864-08EA-4CCC-9E1F-CB9C3E6BA8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267915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9545-BBC0-4206-9E70-9711CBEB2F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898057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D58FF-F627-4573-99E4-88330D0C51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206829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25B63-DBB6-4E1B-A7AC-AB0D61F7C1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412100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93F59-C5EA-4513-B36E-8F221EFEC5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877530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653A8-6359-416B-8036-678DDEAA67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47656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2F7B3DD-2A6D-40FE-B821-66F06A2F889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04" r:id="rId1"/>
    <p:sldLayoutId id="2147487905" r:id="rId2"/>
    <p:sldLayoutId id="2147487906" r:id="rId3"/>
    <p:sldLayoutId id="2147487907" r:id="rId4"/>
    <p:sldLayoutId id="2147487908" r:id="rId5"/>
    <p:sldLayoutId id="2147487909" r:id="rId6"/>
    <p:sldLayoutId id="2147487910" r:id="rId7"/>
    <p:sldLayoutId id="2147487911" r:id="rId8"/>
    <p:sldLayoutId id="2147487912" r:id="rId9"/>
    <p:sldLayoutId id="2147487913" r:id="rId10"/>
    <p:sldLayoutId id="2147487914" r:id="rId11"/>
    <p:sldLayoutId id="2147487915" r:id="rId12"/>
    <p:sldLayoutId id="214748790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98AFBE3-41F2-4293-976A-64B07166F5B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2" r:id="rId1"/>
    <p:sldLayoutId id="2147488013" r:id="rId2"/>
    <p:sldLayoutId id="2147488014" r:id="rId3"/>
    <p:sldLayoutId id="2147488015" r:id="rId4"/>
    <p:sldLayoutId id="2147488016" r:id="rId5"/>
    <p:sldLayoutId id="2147488017" r:id="rId6"/>
    <p:sldLayoutId id="2147488018" r:id="rId7"/>
    <p:sldLayoutId id="2147488019" r:id="rId8"/>
    <p:sldLayoutId id="2147488020" r:id="rId9"/>
    <p:sldLayoutId id="2147488021" r:id="rId10"/>
    <p:sldLayoutId id="2147488022" r:id="rId11"/>
    <p:sldLayoutId id="214748802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FEC42D4-CCA8-412D-9A62-1573153614C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  <p:sldLayoutId id="2147488025" r:id="rId2"/>
    <p:sldLayoutId id="2147488026" r:id="rId3"/>
    <p:sldLayoutId id="2147488027" r:id="rId4"/>
    <p:sldLayoutId id="2147488028" r:id="rId5"/>
    <p:sldLayoutId id="2147488029" r:id="rId6"/>
    <p:sldLayoutId id="2147488030" r:id="rId7"/>
    <p:sldLayoutId id="2147488031" r:id="rId8"/>
    <p:sldLayoutId id="2147488032" r:id="rId9"/>
    <p:sldLayoutId id="2147488033" r:id="rId10"/>
    <p:sldLayoutId id="2147488034" r:id="rId11"/>
    <p:sldLayoutId id="214748803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4D7A8B9E-7F2F-4800-9B60-F07720F74FA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6" r:id="rId1"/>
    <p:sldLayoutId id="2147488037" r:id="rId2"/>
    <p:sldLayoutId id="2147488038" r:id="rId3"/>
    <p:sldLayoutId id="2147488039" r:id="rId4"/>
    <p:sldLayoutId id="2147488040" r:id="rId5"/>
    <p:sldLayoutId id="2147488041" r:id="rId6"/>
    <p:sldLayoutId id="2147488042" r:id="rId7"/>
    <p:sldLayoutId id="2147488043" r:id="rId8"/>
    <p:sldLayoutId id="2147488044" r:id="rId9"/>
    <p:sldLayoutId id="2147488045" r:id="rId10"/>
    <p:sldLayoutId id="2147488046" r:id="rId11"/>
    <p:sldLayoutId id="214748804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7E40B998-09C1-4199-B104-A4D3B8469D5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8" r:id="rId1"/>
    <p:sldLayoutId id="2147488049" r:id="rId2"/>
    <p:sldLayoutId id="2147488050" r:id="rId3"/>
    <p:sldLayoutId id="2147488051" r:id="rId4"/>
    <p:sldLayoutId id="2147488052" r:id="rId5"/>
    <p:sldLayoutId id="2147488053" r:id="rId6"/>
    <p:sldLayoutId id="2147488054" r:id="rId7"/>
    <p:sldLayoutId id="2147488055" r:id="rId8"/>
    <p:sldLayoutId id="2147488056" r:id="rId9"/>
    <p:sldLayoutId id="2147488057" r:id="rId10"/>
    <p:sldLayoutId id="2147488058" r:id="rId11"/>
    <p:sldLayoutId id="21474880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B44EFC33-4C0B-4AFF-ACE3-4563BA1FBA3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0" r:id="rId1"/>
    <p:sldLayoutId id="2147488061" r:id="rId2"/>
    <p:sldLayoutId id="2147488062" r:id="rId3"/>
    <p:sldLayoutId id="2147488063" r:id="rId4"/>
    <p:sldLayoutId id="2147488064" r:id="rId5"/>
    <p:sldLayoutId id="2147488065" r:id="rId6"/>
    <p:sldLayoutId id="2147488066" r:id="rId7"/>
    <p:sldLayoutId id="2147488067" r:id="rId8"/>
    <p:sldLayoutId id="2147488068" r:id="rId9"/>
    <p:sldLayoutId id="2147488069" r:id="rId10"/>
    <p:sldLayoutId id="2147488070" r:id="rId11"/>
    <p:sldLayoutId id="2147488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956DDDA-DFE6-4A1A-89A5-7D4CB2BBE97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2" r:id="rId1"/>
    <p:sldLayoutId id="2147488073" r:id="rId2"/>
    <p:sldLayoutId id="2147488074" r:id="rId3"/>
    <p:sldLayoutId id="2147488075" r:id="rId4"/>
    <p:sldLayoutId id="2147488076" r:id="rId5"/>
    <p:sldLayoutId id="2147488077" r:id="rId6"/>
    <p:sldLayoutId id="2147488078" r:id="rId7"/>
    <p:sldLayoutId id="2147488079" r:id="rId8"/>
    <p:sldLayoutId id="2147488080" r:id="rId9"/>
    <p:sldLayoutId id="2147488081" r:id="rId10"/>
    <p:sldLayoutId id="2147488082" r:id="rId11"/>
    <p:sldLayoutId id="21474880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B61D33A-F157-49D1-A5B9-F96F3ADF4B5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4" r:id="rId1"/>
    <p:sldLayoutId id="2147488085" r:id="rId2"/>
    <p:sldLayoutId id="2147488086" r:id="rId3"/>
    <p:sldLayoutId id="2147488087" r:id="rId4"/>
    <p:sldLayoutId id="2147488088" r:id="rId5"/>
    <p:sldLayoutId id="2147488089" r:id="rId6"/>
    <p:sldLayoutId id="2147488090" r:id="rId7"/>
    <p:sldLayoutId id="2147488091" r:id="rId8"/>
    <p:sldLayoutId id="2147488092" r:id="rId9"/>
    <p:sldLayoutId id="2147488093" r:id="rId10"/>
    <p:sldLayoutId id="2147488094" r:id="rId11"/>
    <p:sldLayoutId id="21474880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3E9C6D22-1E86-40F1-88D5-DFEF8DE9D23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96" r:id="rId1"/>
    <p:sldLayoutId id="2147488097" r:id="rId2"/>
    <p:sldLayoutId id="2147488098" r:id="rId3"/>
    <p:sldLayoutId id="2147488099" r:id="rId4"/>
    <p:sldLayoutId id="2147488100" r:id="rId5"/>
    <p:sldLayoutId id="2147488101" r:id="rId6"/>
    <p:sldLayoutId id="2147488102" r:id="rId7"/>
    <p:sldLayoutId id="2147488103" r:id="rId8"/>
    <p:sldLayoutId id="2147488104" r:id="rId9"/>
    <p:sldLayoutId id="2147488105" r:id="rId10"/>
    <p:sldLayoutId id="2147488106" r:id="rId11"/>
    <p:sldLayoutId id="21474881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B4EE426-5072-4C34-905E-DF96AA73ABE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16" r:id="rId1"/>
    <p:sldLayoutId id="2147487917" r:id="rId2"/>
    <p:sldLayoutId id="2147487918" r:id="rId3"/>
    <p:sldLayoutId id="2147487919" r:id="rId4"/>
    <p:sldLayoutId id="2147487920" r:id="rId5"/>
    <p:sldLayoutId id="2147487921" r:id="rId6"/>
    <p:sldLayoutId id="2147487922" r:id="rId7"/>
    <p:sldLayoutId id="2147487923" r:id="rId8"/>
    <p:sldLayoutId id="2147487924" r:id="rId9"/>
    <p:sldLayoutId id="2147487925" r:id="rId10"/>
    <p:sldLayoutId id="2147487926" r:id="rId11"/>
    <p:sldLayoutId id="214748792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A25214E6-0515-4974-9E81-8E2604A6121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28" r:id="rId1"/>
    <p:sldLayoutId id="2147487929" r:id="rId2"/>
    <p:sldLayoutId id="2147487930" r:id="rId3"/>
    <p:sldLayoutId id="2147487931" r:id="rId4"/>
    <p:sldLayoutId id="2147487932" r:id="rId5"/>
    <p:sldLayoutId id="2147487933" r:id="rId6"/>
    <p:sldLayoutId id="2147487934" r:id="rId7"/>
    <p:sldLayoutId id="2147487935" r:id="rId8"/>
    <p:sldLayoutId id="2147487936" r:id="rId9"/>
    <p:sldLayoutId id="2147487937" r:id="rId10"/>
    <p:sldLayoutId id="2147487938" r:id="rId11"/>
    <p:sldLayoutId id="214748793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AB44780-5CFB-4CC4-A5E2-FB8F37735B0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40" r:id="rId1"/>
    <p:sldLayoutId id="2147487941" r:id="rId2"/>
    <p:sldLayoutId id="2147487942" r:id="rId3"/>
    <p:sldLayoutId id="2147487943" r:id="rId4"/>
    <p:sldLayoutId id="2147487944" r:id="rId5"/>
    <p:sldLayoutId id="2147487945" r:id="rId6"/>
    <p:sldLayoutId id="2147487946" r:id="rId7"/>
    <p:sldLayoutId id="2147487947" r:id="rId8"/>
    <p:sldLayoutId id="2147487948" r:id="rId9"/>
    <p:sldLayoutId id="2147487949" r:id="rId10"/>
    <p:sldLayoutId id="2147487950" r:id="rId11"/>
    <p:sldLayoutId id="214748795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B9C63209-A718-41D1-B4A2-1DB931D375A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52" r:id="rId1"/>
    <p:sldLayoutId id="2147487953" r:id="rId2"/>
    <p:sldLayoutId id="2147487954" r:id="rId3"/>
    <p:sldLayoutId id="2147487955" r:id="rId4"/>
    <p:sldLayoutId id="2147487956" r:id="rId5"/>
    <p:sldLayoutId id="2147487957" r:id="rId6"/>
    <p:sldLayoutId id="2147487958" r:id="rId7"/>
    <p:sldLayoutId id="2147487959" r:id="rId8"/>
    <p:sldLayoutId id="2147487960" r:id="rId9"/>
    <p:sldLayoutId id="2147487961" r:id="rId10"/>
    <p:sldLayoutId id="2147487962" r:id="rId11"/>
    <p:sldLayoutId id="214748796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7A8A2B31-CDFA-49A2-8AE2-B5E82F6179C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4" r:id="rId1"/>
    <p:sldLayoutId id="2147487965" r:id="rId2"/>
    <p:sldLayoutId id="2147487966" r:id="rId3"/>
    <p:sldLayoutId id="2147487967" r:id="rId4"/>
    <p:sldLayoutId id="2147487968" r:id="rId5"/>
    <p:sldLayoutId id="2147487969" r:id="rId6"/>
    <p:sldLayoutId id="2147487970" r:id="rId7"/>
    <p:sldLayoutId id="2147487971" r:id="rId8"/>
    <p:sldLayoutId id="2147487972" r:id="rId9"/>
    <p:sldLayoutId id="2147487973" r:id="rId10"/>
    <p:sldLayoutId id="2147487974" r:id="rId11"/>
    <p:sldLayoutId id="214748797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739B1436-A821-4316-BE9E-9D2AE08BEB9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6" r:id="rId1"/>
    <p:sldLayoutId id="2147487977" r:id="rId2"/>
    <p:sldLayoutId id="2147487978" r:id="rId3"/>
    <p:sldLayoutId id="2147487979" r:id="rId4"/>
    <p:sldLayoutId id="2147487980" r:id="rId5"/>
    <p:sldLayoutId id="2147487981" r:id="rId6"/>
    <p:sldLayoutId id="2147487982" r:id="rId7"/>
    <p:sldLayoutId id="2147487983" r:id="rId8"/>
    <p:sldLayoutId id="2147487984" r:id="rId9"/>
    <p:sldLayoutId id="2147487985" r:id="rId10"/>
    <p:sldLayoutId id="2147487986" r:id="rId11"/>
    <p:sldLayoutId id="214748798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AA8D5DA9-BEDB-4878-9478-A22BB236E9D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8" r:id="rId1"/>
    <p:sldLayoutId id="2147487989" r:id="rId2"/>
    <p:sldLayoutId id="2147487990" r:id="rId3"/>
    <p:sldLayoutId id="2147487991" r:id="rId4"/>
    <p:sldLayoutId id="2147487992" r:id="rId5"/>
    <p:sldLayoutId id="2147487993" r:id="rId6"/>
    <p:sldLayoutId id="2147487994" r:id="rId7"/>
    <p:sldLayoutId id="2147487995" r:id="rId8"/>
    <p:sldLayoutId id="2147487996" r:id="rId9"/>
    <p:sldLayoutId id="2147487997" r:id="rId10"/>
    <p:sldLayoutId id="2147487998" r:id="rId11"/>
    <p:sldLayoutId id="214748799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3C435BB0-1958-4BEB-BB3C-C2A5F5C8A9D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0" r:id="rId1"/>
    <p:sldLayoutId id="2147488001" r:id="rId2"/>
    <p:sldLayoutId id="2147488002" r:id="rId3"/>
    <p:sldLayoutId id="2147488003" r:id="rId4"/>
    <p:sldLayoutId id="2147488004" r:id="rId5"/>
    <p:sldLayoutId id="2147488005" r:id="rId6"/>
    <p:sldLayoutId id="2147488006" r:id="rId7"/>
    <p:sldLayoutId id="2147488007" r:id="rId8"/>
    <p:sldLayoutId id="2147488008" r:id="rId9"/>
    <p:sldLayoutId id="2147488009" r:id="rId10"/>
    <p:sldLayoutId id="2147488010" r:id="rId11"/>
    <p:sldLayoutId id="214748801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B%E1%BA%AFc_Giang" TargetMode="External"/><Relationship Id="rId3" Type="http://schemas.openxmlformats.org/officeDocument/2006/relationships/hyperlink" Target="http://vi.wikipedia.org/wiki/Ti%C3%AAn_L%E1%BB%AF" TargetMode="External"/><Relationship Id="rId7" Type="http://schemas.openxmlformats.org/officeDocument/2006/relationships/hyperlink" Target="http://vi.wikipedia.org/wiki/Y%C3%AAn_Th%E1%BA%B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H%C3%A0_T%C3%A2y" TargetMode="External"/><Relationship Id="rId5" Type="http://schemas.openxmlformats.org/officeDocument/2006/relationships/hyperlink" Target="http://vi.wikipedia.org/wiki/S%C6%A1n_T%C3%A2y" TargetMode="External"/><Relationship Id="rId10" Type="http://schemas.openxmlformats.org/officeDocument/2006/relationships/hyperlink" Target="http://vi.wikipedia.org/wiki/1890" TargetMode="External"/><Relationship Id="rId4" Type="http://schemas.openxmlformats.org/officeDocument/2006/relationships/hyperlink" Target="http://vi.wikipedia.org/wiki/H%C6%B0ng_Y%C3%AAn" TargetMode="External"/><Relationship Id="rId9" Type="http://schemas.openxmlformats.org/officeDocument/2006/relationships/hyperlink" Target="http://vi.wikipedia.org/wiki/189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giao%20an%20dien%20tu\Lich_su%20THCS\VT_Lich%20su%207+8\Lich%20su%208\Giao%20an%20dien%20tu\Rung2.WMV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077913" y="152400"/>
            <a:ext cx="83708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30403" name="Line 15"/>
          <p:cNvSpPr>
            <a:spLocks noChangeShapeType="1"/>
          </p:cNvSpPr>
          <p:nvPr/>
        </p:nvSpPr>
        <p:spPr bwMode="auto">
          <a:xfrm>
            <a:off x="0" y="108585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0" y="2084388"/>
            <a:ext cx="9144000" cy="2308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6600"/>
                </a:solidFill>
              </a:rPr>
              <a:t> </a:t>
            </a:r>
            <a:r>
              <a:rPr lang="en-US" altLang="vi-VN" sz="3600" b="1">
                <a:solidFill>
                  <a:srgbClr val="006600"/>
                </a:solidFill>
              </a:rPr>
              <a:t>Cuộc khởi nghĩa có quy mô lớn nhất, trình độ tổ chức cao, chiến đấu bền bỉ, đánh dấu bước phát triển cao nhất của Phong trào Cần vương?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54050" y="4657725"/>
            <a:ext cx="75279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70C0"/>
                </a:solidFill>
              </a:rPr>
              <a:t>KHỞI NGHĨA HƯƠNG KHÊ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9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9" name="Text Box 5"/>
          <p:cNvSpPr txBox="1">
            <a:spLocks noChangeArrowheads="1"/>
          </p:cNvSpPr>
          <p:nvPr/>
        </p:nvSpPr>
        <p:spPr bwMode="auto">
          <a:xfrm>
            <a:off x="0" y="5943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Arial" charset="0"/>
              </a:rPr>
              <a:t>HÌNH CHỤP BÊN TRONG CĂN CỨ YÊN THẾ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54675"/>
          </a:xfrm>
        </p:spPr>
      </p:pic>
      <p:sp>
        <p:nvSpPr>
          <p:cNvPr id="240643" name="Text Box 5"/>
          <p:cNvSpPr txBox="1">
            <a:spLocks noChangeArrowheads="1"/>
          </p:cNvSpPr>
          <p:nvPr/>
        </p:nvSpPr>
        <p:spPr bwMode="auto">
          <a:xfrm>
            <a:off x="609600" y="5943600"/>
            <a:ext cx="796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Arial" charset="0"/>
              </a:rPr>
              <a:t>ĐÌNH LÀNG-NƠI ĂN THỀ CỦA NGHĨA QUÂN YÊN THẾ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38300"/>
            <a:ext cx="60960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384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31775" y="6116638"/>
            <a:ext cx="8526463" cy="741362"/>
          </a:xfrm>
          <a:solidFill>
            <a:srgbClr val="F8F8F8"/>
          </a:solidFill>
          <a:ln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400" smtClean="0"/>
              <a:t> </a:t>
            </a:r>
            <a:r>
              <a:rPr lang="en-US" altLang="vi-VN" sz="2400" smtClean="0">
                <a:solidFill>
                  <a:srgbClr val="000000"/>
                </a:solidFill>
              </a:rPr>
              <a:t>Dựa vào SGK và lược đồ cuộc khởi nghĩa nông dân Yên Thế. Em hãy cho biết cuộc khởi nghĩa Yên Thế chia làm mấy giai đoạn?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4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42691" name="Picture 5" descr="luoc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65100"/>
            <a:ext cx="3265488" cy="531813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000000"/>
                </a:solidFill>
              </a:rPr>
              <a:t>3. Diễn biến.</a:t>
            </a:r>
          </a:p>
        </p:txBody>
      </p:sp>
      <p:sp>
        <p:nvSpPr>
          <p:cNvPr id="243715" name="AutoShape 3"/>
          <p:cNvSpPr>
            <a:spLocks noChangeArrowheads="1"/>
          </p:cNvSpPr>
          <p:nvPr/>
        </p:nvSpPr>
        <p:spPr bwMode="auto">
          <a:xfrm>
            <a:off x="152400" y="2843213"/>
            <a:ext cx="1592263" cy="21875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00"/>
                </a:solidFill>
              </a:rPr>
              <a:t>Khởi nghĩa Yên Thế</a:t>
            </a:r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 flipV="1">
            <a:off x="2819400" y="1319213"/>
            <a:ext cx="1828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 flipV="1">
            <a:off x="1752600" y="1776413"/>
            <a:ext cx="1066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0" name="AutoShape 6"/>
          <p:cNvSpPr>
            <a:spLocks noChangeArrowheads="1"/>
          </p:cNvSpPr>
          <p:nvPr/>
        </p:nvSpPr>
        <p:spPr bwMode="auto">
          <a:xfrm>
            <a:off x="4675188" y="911225"/>
            <a:ext cx="4135437" cy="1447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</a:rPr>
              <a:t>Nhiều toán nghĩa quân hoạt động riêng rẽ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1000" i="1">
              <a:solidFill>
                <a:srgbClr val="000000"/>
              </a:solidFill>
            </a:endParaRP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 rot="-2110598">
            <a:off x="1930400" y="1973263"/>
            <a:ext cx="243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Đề Nắm lãnh đạo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 rot="-2961762">
            <a:off x="1285082" y="2132806"/>
            <a:ext cx="148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Giai đoạn 1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 rot="-877831">
            <a:off x="2667000" y="1090613"/>
            <a:ext cx="179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(1884 -1892)</a:t>
            </a:r>
          </a:p>
        </p:txBody>
      </p:sp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4857750" y="2971800"/>
            <a:ext cx="4067175" cy="14525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i="1">
              <a:solidFill>
                <a:srgbClr val="80808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i="1">
              <a:solidFill>
                <a:srgbClr val="808080"/>
              </a:solidFill>
            </a:endParaRPr>
          </a:p>
        </p:txBody>
      </p:sp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4899025" y="5024438"/>
            <a:ext cx="4168775" cy="14525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i="1">
              <a:solidFill>
                <a:srgbClr val="80808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i="1">
              <a:solidFill>
                <a:srgbClr val="808080"/>
              </a:solidFill>
            </a:endParaRPr>
          </a:p>
        </p:txBody>
      </p:sp>
      <p:sp>
        <p:nvSpPr>
          <p:cNvPr id="243724" name="Line 12"/>
          <p:cNvSpPr>
            <a:spLocks noChangeShapeType="1"/>
          </p:cNvSpPr>
          <p:nvPr/>
        </p:nvSpPr>
        <p:spPr bwMode="auto">
          <a:xfrm>
            <a:off x="1752600" y="3681413"/>
            <a:ext cx="3048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1828800" y="32019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Giai đoạn 2 (1893 - 1908)</a:t>
            </a:r>
          </a:p>
        </p:txBody>
      </p: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1752600" y="4824413"/>
            <a:ext cx="1295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>
            <a:off x="3048000" y="5662613"/>
            <a:ext cx="1828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 rot="2140584">
            <a:off x="1292225" y="52038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Gai đoạn 3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3048000" y="573881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(1909 – 1913)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3. Diễn biến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257800" y="54102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Hoàng Hoa Thám (1851-1913)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52400" y="1524000"/>
            <a:ext cx="441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Nhiều toán nghĩa quân hoạt động riêng rẽ, chưa có sự chỉ huy thống nhất. Thủ lĩnh có uy tín nhất là Đề Nắm.</a:t>
            </a:r>
          </a:p>
        </p:txBody>
      </p:sp>
      <p:sp>
        <p:nvSpPr>
          <p:cNvPr id="244742" name="Line 7"/>
          <p:cNvSpPr>
            <a:spLocks noChangeShapeType="1"/>
          </p:cNvSpPr>
          <p:nvPr/>
        </p:nvSpPr>
        <p:spPr bwMode="auto">
          <a:xfrm>
            <a:off x="4648200" y="609600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09600" y="1066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a. Giai đoạn 1884-1892</a:t>
            </a:r>
          </a:p>
        </p:txBody>
      </p:sp>
      <p:sp>
        <p:nvSpPr>
          <p:cNvPr id="244744" name="Line 13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52400" y="3124200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1892, Đề Thám (Hoàng Hoa Thám) trở thành vị  chỉ huy tối cao của phong trào.</a:t>
            </a:r>
          </a:p>
        </p:txBody>
      </p:sp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  <p:bldP spid="53259" grpId="0"/>
      <p:bldP spid="532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87375"/>
          </a:xfrm>
          <a:solidFill>
            <a:srgbClr val="FF0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Hoàng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Hoa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Thám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Đê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̀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Thám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) (1851 – 1913)</a:t>
            </a:r>
          </a:p>
        </p:txBody>
      </p:sp>
      <p:pic>
        <p:nvPicPr>
          <p:cNvPr id="245763" name="Picture 3" descr="Hoang Hoa Th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17588"/>
            <a:ext cx="47244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4876800" y="855663"/>
            <a:ext cx="4267200" cy="602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00"/>
                </a:solidFill>
              </a:rPr>
              <a:t>Hoàng Hoa Thám hồi còn bé tên là </a:t>
            </a:r>
            <a:r>
              <a:rPr lang="en-US" altLang="vi-VN" sz="2100" b="1">
                <a:solidFill>
                  <a:srgbClr val="000000"/>
                </a:solidFill>
              </a:rPr>
              <a:t>Trương Văn Nghĩa</a:t>
            </a:r>
            <a:r>
              <a:rPr lang="en-US" altLang="vi-VN" sz="1800">
                <a:solidFill>
                  <a:srgbClr val="000000"/>
                </a:solidFill>
              </a:rPr>
              <a:t> </a:t>
            </a:r>
            <a:r>
              <a:rPr lang="en-US" altLang="vi-VN" sz="2100">
                <a:solidFill>
                  <a:srgbClr val="000000"/>
                </a:solidFill>
              </a:rPr>
              <a:t>sinh năm 1851 quê ở xã Dị Chế, huyện </a:t>
            </a:r>
            <a:r>
              <a:rPr lang="en-US" altLang="vi-VN" sz="2100">
                <a:solidFill>
                  <a:srgbClr val="000000"/>
                </a:solidFill>
                <a:hlinkClick r:id="rId3" tooltip="Tiên Lữ"/>
              </a:rPr>
              <a:t>Tiên Lữ</a:t>
            </a:r>
            <a:r>
              <a:rPr lang="en-US" altLang="vi-VN" sz="2100">
                <a:solidFill>
                  <a:srgbClr val="000000"/>
                </a:solidFill>
              </a:rPr>
              <a:t>, tỉnh</a:t>
            </a:r>
            <a:r>
              <a:rPr lang="en-US" altLang="vi-VN" sz="2100">
                <a:solidFill>
                  <a:srgbClr val="000000"/>
                </a:solidFill>
                <a:hlinkClick r:id="rId4" tooltip="Hưng Yên"/>
              </a:rPr>
              <a:t>Hưng Yên</a:t>
            </a:r>
            <a:r>
              <a:rPr lang="en-US" altLang="vi-VN" sz="2100">
                <a:solidFill>
                  <a:srgbClr val="000000"/>
                </a:solidFill>
              </a:rPr>
              <a:t>; sau di cư lên </a:t>
            </a:r>
            <a:r>
              <a:rPr lang="en-US" altLang="vi-VN" sz="2100">
                <a:solidFill>
                  <a:srgbClr val="000000"/>
                </a:solidFill>
                <a:hlinkClick r:id="rId5" tooltip="Sơn Tây"/>
              </a:rPr>
              <a:t>Sơn Tây</a:t>
            </a:r>
            <a:r>
              <a:rPr lang="en-US" altLang="vi-VN" sz="2100">
                <a:solidFill>
                  <a:srgbClr val="000000"/>
                </a:solidFill>
              </a:rPr>
              <a:t> (</a:t>
            </a:r>
            <a:r>
              <a:rPr lang="en-US" altLang="vi-VN" sz="2100">
                <a:solidFill>
                  <a:srgbClr val="000000"/>
                </a:solidFill>
                <a:hlinkClick r:id="rId6" tooltip="Hà Tây"/>
              </a:rPr>
              <a:t>Hà Tây</a:t>
            </a:r>
            <a:r>
              <a:rPr lang="en-US" altLang="vi-VN" sz="2100">
                <a:solidFill>
                  <a:srgbClr val="000000"/>
                </a:solidFill>
              </a:rPr>
              <a:t>), rồi đến </a:t>
            </a:r>
            <a:r>
              <a:rPr lang="en-US" altLang="vi-VN" sz="2100">
                <a:solidFill>
                  <a:srgbClr val="000000"/>
                </a:solidFill>
                <a:hlinkClick r:id="rId7" tooltip="Yên Thế"/>
              </a:rPr>
              <a:t>Yên Thế</a:t>
            </a:r>
            <a:r>
              <a:rPr lang="en-US" altLang="vi-VN" sz="2100">
                <a:solidFill>
                  <a:srgbClr val="000000"/>
                </a:solidFill>
              </a:rPr>
              <a:t> (</a:t>
            </a:r>
            <a:r>
              <a:rPr lang="en-US" altLang="vi-VN" sz="2100">
                <a:solidFill>
                  <a:srgbClr val="000000"/>
                </a:solidFill>
                <a:hlinkClick r:id="rId8" tooltip="Bắc Giang"/>
              </a:rPr>
              <a:t>Bắc Giang</a:t>
            </a:r>
            <a:r>
              <a:rPr lang="en-US" altLang="vi-VN" sz="2100">
                <a:solidFill>
                  <a:srgbClr val="000000"/>
                </a:solidFill>
              </a:rPr>
              <a:t>).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00"/>
                </a:solidFill>
              </a:rPr>
              <a:t>Tháng 4 năm </a:t>
            </a:r>
            <a:r>
              <a:rPr lang="en-US" altLang="vi-VN" sz="2100">
                <a:solidFill>
                  <a:srgbClr val="000000"/>
                </a:solidFill>
                <a:hlinkClick r:id="rId9" tooltip="1892"/>
              </a:rPr>
              <a:t>1892</a:t>
            </a:r>
            <a:r>
              <a:rPr lang="en-US" altLang="vi-VN" sz="2100">
                <a:solidFill>
                  <a:srgbClr val="000000"/>
                </a:solidFill>
              </a:rPr>
              <a:t>, Đề Nắm mất, Hoàng Hoa Thám trở thành thủ lĩnh tối cao của phong trào Yên Thế. Đề Thám tiếp tục hoạt động, lập căn cứ ở Yên Thế và trở thành thủ lĩnh danh tiếng nhất của phong trào nông dân chống Pháp với biệt danh </a:t>
            </a:r>
            <a:r>
              <a:rPr lang="en-US" altLang="vi-VN" sz="2100" b="1" i="1">
                <a:solidFill>
                  <a:srgbClr val="000000"/>
                </a:solidFill>
              </a:rPr>
              <a:t>"Hùm xám Yên Thế".</a:t>
            </a:r>
            <a:r>
              <a:rPr lang="en-US" altLang="vi-VN" sz="2100">
                <a:solidFill>
                  <a:srgbClr val="000000"/>
                </a:solidFill>
              </a:rPr>
              <a:t> Trong gần 30 năm lãnh đạo đã tổ chức đánh nhiều trận, tiêu biểu là các trận ở thung lũng Hố Chuối (tháng 12 năm </a:t>
            </a:r>
            <a:r>
              <a:rPr lang="en-US" altLang="vi-VN" sz="2100">
                <a:solidFill>
                  <a:srgbClr val="000000"/>
                </a:solidFill>
                <a:hlinkClick r:id="rId10" tooltip="1890"/>
              </a:rPr>
              <a:t>1890</a:t>
            </a:r>
            <a:r>
              <a:rPr lang="en-US" altLang="vi-VN" sz="2100">
                <a:solidFill>
                  <a:srgbClr val="000000"/>
                </a:solidFill>
              </a:rPr>
              <a:t>) và Đồng Hom (tháng 2 năm </a:t>
            </a:r>
            <a:r>
              <a:rPr lang="en-US" altLang="vi-VN" sz="2100">
                <a:solidFill>
                  <a:srgbClr val="000000"/>
                </a:solidFill>
                <a:hlinkClick r:id="rId9" tooltip="1892"/>
              </a:rPr>
              <a:t>1892</a:t>
            </a:r>
            <a:r>
              <a:rPr lang="en-US" altLang="vi-VN" sz="2100">
                <a:solidFill>
                  <a:srgbClr val="000000"/>
                </a:solidFill>
              </a:rPr>
              <a:t>).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64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495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6" name="Oval 4"/>
          <p:cNvSpPr>
            <a:spLocks noChangeArrowheads="1"/>
          </p:cNvSpPr>
          <p:nvPr/>
        </p:nvSpPr>
        <p:spPr bwMode="auto">
          <a:xfrm>
            <a:off x="6477000" y="2819400"/>
            <a:ext cx="1752600" cy="1752600"/>
          </a:xfrm>
          <a:prstGeom prst="ellipse">
            <a:avLst/>
          </a:prstGeom>
          <a:noFill/>
          <a:ln w="57150">
            <a:solidFill>
              <a:srgbClr val="CC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246789" name="Picture 5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6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9" name="Picture 7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0" name="Picture 8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1" name="Picture 9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10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3" name="Picture 11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4" name="Picture 12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5" name="Picture 13" descr="img0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6" name="Picture 14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7" name="Picture 15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8" name="Picture 16" descr="img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89" name="AutoShape 17"/>
          <p:cNvSpPr>
            <a:spLocks noChangeArrowheads="1"/>
          </p:cNvSpPr>
          <p:nvPr/>
        </p:nvSpPr>
        <p:spPr bwMode="auto">
          <a:xfrm>
            <a:off x="2819400" y="381000"/>
            <a:ext cx="3581400" cy="1295400"/>
          </a:xfrm>
          <a:prstGeom prst="wedgeRoundRectCallout">
            <a:avLst>
              <a:gd name="adj1" fmla="val -10815"/>
              <a:gd name="adj2" fmla="val 120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i="1">
                <a:solidFill>
                  <a:srgbClr val="000000"/>
                </a:solidFill>
              </a:rPr>
              <a:t>Nhiều toán nghĩa quân hoạt động riêng rẽ,chưa có sự chỉ huy thống nhất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33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32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28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21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1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4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4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17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6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59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78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75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nimBg="1"/>
      <p:bldP spid="2334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AutoShape 2"/>
          <p:cNvSpPr>
            <a:spLocks noChangeArrowheads="1"/>
          </p:cNvSpPr>
          <p:nvPr/>
        </p:nvSpPr>
        <p:spPr bwMode="auto">
          <a:xfrm>
            <a:off x="152400" y="2843213"/>
            <a:ext cx="1592263" cy="21875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00"/>
                </a:solidFill>
              </a:rPr>
              <a:t>Khởi nghĩa Yên Thế</a:t>
            </a:r>
          </a:p>
        </p:txBody>
      </p:sp>
      <p:sp>
        <p:nvSpPr>
          <p:cNvPr id="247811" name="Line 3"/>
          <p:cNvSpPr>
            <a:spLocks noChangeShapeType="1"/>
          </p:cNvSpPr>
          <p:nvPr/>
        </p:nvSpPr>
        <p:spPr bwMode="auto">
          <a:xfrm flipV="1">
            <a:off x="2819400" y="1319213"/>
            <a:ext cx="1828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 flipV="1">
            <a:off x="1752600" y="1776413"/>
            <a:ext cx="1066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13" name="AutoShape 5"/>
          <p:cNvSpPr>
            <a:spLocks noChangeArrowheads="1"/>
          </p:cNvSpPr>
          <p:nvPr/>
        </p:nvSpPr>
        <p:spPr bwMode="auto">
          <a:xfrm>
            <a:off x="4675188" y="911225"/>
            <a:ext cx="4135437" cy="1447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</a:rPr>
              <a:t>Nhiều toán nghĩa quân hoạt động riêng rẽ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1000" i="1">
              <a:solidFill>
                <a:srgbClr val="000000"/>
              </a:solidFill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 rot="-2110598">
            <a:off x="1930400" y="1973263"/>
            <a:ext cx="243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Đề Nắm lãnh đạo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 rot="-2961762">
            <a:off x="1285082" y="2132806"/>
            <a:ext cx="148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Giai đoạn 1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 rot="-877831">
            <a:off x="2667000" y="1090613"/>
            <a:ext cx="179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(1884 -1892)</a:t>
            </a:r>
          </a:p>
        </p:txBody>
      </p:sp>
      <p:sp>
        <p:nvSpPr>
          <p:cNvPr id="247817" name="AutoShape 10"/>
          <p:cNvSpPr>
            <a:spLocks noChangeArrowheads="1"/>
          </p:cNvSpPr>
          <p:nvPr/>
        </p:nvSpPr>
        <p:spPr bwMode="auto">
          <a:xfrm>
            <a:off x="4964113" y="5024438"/>
            <a:ext cx="4108450" cy="14525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i="1">
              <a:solidFill>
                <a:srgbClr val="80808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i="1">
              <a:solidFill>
                <a:srgbClr val="808080"/>
              </a:solidFill>
            </a:endParaRPr>
          </a:p>
        </p:txBody>
      </p:sp>
      <p:sp>
        <p:nvSpPr>
          <p:cNvPr id="247818" name="Line 11"/>
          <p:cNvSpPr>
            <a:spLocks noChangeShapeType="1"/>
          </p:cNvSpPr>
          <p:nvPr/>
        </p:nvSpPr>
        <p:spPr bwMode="auto">
          <a:xfrm>
            <a:off x="1752600" y="3681413"/>
            <a:ext cx="3048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19" name="Text Box 12"/>
          <p:cNvSpPr txBox="1">
            <a:spLocks noChangeArrowheads="1"/>
          </p:cNvSpPr>
          <p:nvPr/>
        </p:nvSpPr>
        <p:spPr bwMode="auto">
          <a:xfrm>
            <a:off x="1828800" y="32019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Giai đoạn 2 (1893 - 1908)</a:t>
            </a:r>
          </a:p>
        </p:txBody>
      </p:sp>
      <p:sp>
        <p:nvSpPr>
          <p:cNvPr id="247820" name="Line 13"/>
          <p:cNvSpPr>
            <a:spLocks noChangeShapeType="1"/>
          </p:cNvSpPr>
          <p:nvPr/>
        </p:nvSpPr>
        <p:spPr bwMode="auto">
          <a:xfrm>
            <a:off x="1752600" y="4824413"/>
            <a:ext cx="1295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21" name="Line 14"/>
          <p:cNvSpPr>
            <a:spLocks noChangeShapeType="1"/>
          </p:cNvSpPr>
          <p:nvPr/>
        </p:nvSpPr>
        <p:spPr bwMode="auto">
          <a:xfrm>
            <a:off x="3048000" y="5662613"/>
            <a:ext cx="1828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22" name="Text Box 15"/>
          <p:cNvSpPr txBox="1">
            <a:spLocks noChangeArrowheads="1"/>
          </p:cNvSpPr>
          <p:nvPr/>
        </p:nvSpPr>
        <p:spPr bwMode="auto">
          <a:xfrm>
            <a:off x="1981200" y="3681413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247823" name="Text Box 16"/>
          <p:cNvSpPr txBox="1">
            <a:spLocks noChangeArrowheads="1"/>
          </p:cNvSpPr>
          <p:nvPr/>
        </p:nvSpPr>
        <p:spPr bwMode="auto">
          <a:xfrm rot="1295500">
            <a:off x="1825625" y="49752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247824" name="Text Box 17"/>
          <p:cNvSpPr txBox="1">
            <a:spLocks noChangeArrowheads="1"/>
          </p:cNvSpPr>
          <p:nvPr/>
        </p:nvSpPr>
        <p:spPr bwMode="auto">
          <a:xfrm rot="2140584">
            <a:off x="1292225" y="52038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Gai đoạn 3</a:t>
            </a:r>
          </a:p>
        </p:txBody>
      </p:sp>
      <p:sp>
        <p:nvSpPr>
          <p:cNvPr id="247825" name="Text Box 18"/>
          <p:cNvSpPr txBox="1">
            <a:spLocks noChangeArrowheads="1"/>
          </p:cNvSpPr>
          <p:nvPr/>
        </p:nvSpPr>
        <p:spPr bwMode="auto">
          <a:xfrm>
            <a:off x="3048000" y="573881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(1909 – 1913)</a:t>
            </a:r>
          </a:p>
        </p:txBody>
      </p:sp>
      <p:sp>
        <p:nvSpPr>
          <p:cNvPr id="247826" name="Rectangle 20"/>
          <p:cNvSpPr>
            <a:spLocks noChangeArrowheads="1"/>
          </p:cNvSpPr>
          <p:nvPr/>
        </p:nvSpPr>
        <p:spPr bwMode="auto">
          <a:xfrm>
            <a:off x="231775" y="49213"/>
            <a:ext cx="35782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3. Diễn biến.</a:t>
            </a:r>
          </a:p>
        </p:txBody>
      </p:sp>
      <p:sp>
        <p:nvSpPr>
          <p:cNvPr id="235541" name="AutoShape 21"/>
          <p:cNvSpPr>
            <a:spLocks noChangeArrowheads="1"/>
          </p:cNvSpPr>
          <p:nvPr/>
        </p:nvSpPr>
        <p:spPr bwMode="auto">
          <a:xfrm>
            <a:off x="4648200" y="2546350"/>
            <a:ext cx="4071938" cy="1881188"/>
          </a:xfrm>
          <a:prstGeom prst="cloudCallout">
            <a:avLst>
              <a:gd name="adj1" fmla="val -44505"/>
              <a:gd name="adj2" fmla="val 75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Diễn biến giai đoạn 1893- 1908 có gì khác so với giai đoạn trước</a:t>
            </a:r>
          </a:p>
        </p:txBody>
      </p:sp>
      <p:sp>
        <p:nvSpPr>
          <p:cNvPr id="235543" name="AutoShape 23"/>
          <p:cNvSpPr>
            <a:spLocks noChangeArrowheads="1"/>
          </p:cNvSpPr>
          <p:nvPr/>
        </p:nvSpPr>
        <p:spPr bwMode="auto">
          <a:xfrm>
            <a:off x="4648200" y="2660650"/>
            <a:ext cx="4243388" cy="11922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</a:rPr>
              <a:t>Nghĩa quân vừa chiến đấu vừa xây dựng cơ sở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1" grpId="0" animBg="1"/>
      <p:bldP spid="235541" grpId="1" animBg="1"/>
      <p:bldP spid="2355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3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5715000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Rectangle 4"/>
          <p:cNvSpPr>
            <a:spLocks noChangeArrowheads="1"/>
          </p:cNvSpPr>
          <p:nvPr/>
        </p:nvSpPr>
        <p:spPr bwMode="auto">
          <a:xfrm>
            <a:off x="228600" y="203200"/>
            <a:ext cx="2362200" cy="636588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3. Diễn biến.</a:t>
            </a:r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 flipH="1" flipV="1">
            <a:off x="2667000" y="2286000"/>
            <a:ext cx="304800" cy="3810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H="1" flipV="1">
            <a:off x="2667000" y="2667000"/>
            <a:ext cx="304800" cy="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3733800" y="3124200"/>
            <a:ext cx="381000" cy="1524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 flipH="1">
            <a:off x="2667000" y="3657600"/>
            <a:ext cx="76200" cy="3810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7" name="Line 9"/>
          <p:cNvSpPr>
            <a:spLocks noChangeShapeType="1"/>
          </p:cNvSpPr>
          <p:nvPr/>
        </p:nvSpPr>
        <p:spPr bwMode="auto">
          <a:xfrm flipH="1">
            <a:off x="2438400" y="3657600"/>
            <a:ext cx="304800" cy="762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>
            <a:off x="3733800" y="3124200"/>
            <a:ext cx="152400" cy="3810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9" name="AutoShape 11"/>
          <p:cNvSpPr>
            <a:spLocks noChangeArrowheads="1"/>
          </p:cNvSpPr>
          <p:nvPr/>
        </p:nvSpPr>
        <p:spPr bwMode="auto">
          <a:xfrm>
            <a:off x="5334000" y="2743200"/>
            <a:ext cx="3810000" cy="1828800"/>
          </a:xfrm>
          <a:prstGeom prst="wedgeRectCallout">
            <a:avLst>
              <a:gd name="adj1" fmla="val -48625"/>
              <a:gd name="adj2" fmla="val -7465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i="1">
                <a:solidFill>
                  <a:srgbClr val="000000"/>
                </a:solidFill>
              </a:rPr>
              <a:t>Nghĩa quân vừa chiến đấu vừa xây dựng cơ sở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>
              <a:solidFill>
                <a:srgbClr val="000000"/>
              </a:solidFill>
            </a:endParaRPr>
          </a:p>
        </p:txBody>
      </p:sp>
      <p:sp>
        <p:nvSpPr>
          <p:cNvPr id="248843" name="Rectangle 12"/>
          <p:cNvSpPr>
            <a:spLocks noChangeArrowheads="1"/>
          </p:cNvSpPr>
          <p:nvPr/>
        </p:nvSpPr>
        <p:spPr bwMode="auto">
          <a:xfrm>
            <a:off x="4191000" y="1752600"/>
            <a:ext cx="2743200" cy="5191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316F07"/>
                </a:solidFill>
              </a:rPr>
              <a:t>1893 - 1908</a:t>
            </a:r>
          </a:p>
        </p:txBody>
      </p:sp>
      <p:sp>
        <p:nvSpPr>
          <p:cNvPr id="237581" name="Oval 13"/>
          <p:cNvSpPr>
            <a:spLocks noChangeArrowheads="1"/>
          </p:cNvSpPr>
          <p:nvPr/>
        </p:nvSpPr>
        <p:spPr bwMode="auto">
          <a:xfrm>
            <a:off x="2286000" y="2057400"/>
            <a:ext cx="2209800" cy="2133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  <p:bldP spid="237574" grpId="0" animBg="1"/>
      <p:bldP spid="237575" grpId="0" animBg="1"/>
      <p:bldP spid="237576" grpId="0" animBg="1"/>
      <p:bldP spid="237577" grpId="0" animBg="1"/>
      <p:bldP spid="237578" grpId="0" animBg="1"/>
      <p:bldP spid="237579" grpId="0" animBg="1"/>
      <p:bldP spid="237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087563"/>
            <a:ext cx="4557712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1690688" y="3041650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2895600" y="1595438"/>
            <a:ext cx="2667000" cy="457200"/>
          </a:xfrm>
          <a:prstGeom prst="wedgeRectCallout">
            <a:avLst>
              <a:gd name="adj1" fmla="val -71727"/>
              <a:gd name="adj2" fmla="val 272917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Vùng đất Yên Thế</a:t>
            </a:r>
          </a:p>
        </p:txBody>
      </p:sp>
      <p:pic>
        <p:nvPicPr>
          <p:cNvPr id="231429" name="Picture 7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133600"/>
            <a:ext cx="4583113" cy="3155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6746875" y="1639888"/>
            <a:ext cx="2286000" cy="457200"/>
          </a:xfrm>
          <a:prstGeom prst="wedgeRectCallout">
            <a:avLst>
              <a:gd name="adj1" fmla="val -1111"/>
              <a:gd name="adj2" fmla="val 389931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Tỉnh Bắc Giang</a:t>
            </a: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2895600" y="1600200"/>
            <a:ext cx="2667000" cy="457200"/>
          </a:xfrm>
          <a:prstGeom prst="wedgeRectCallout">
            <a:avLst>
              <a:gd name="adj1" fmla="val 126014"/>
              <a:gd name="adj2" fmla="val 392014"/>
            </a:avLst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Vùng đất Yên Thế</a:t>
            </a: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7543800" y="3505200"/>
            <a:ext cx="228600" cy="228600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231433" name="Rectangle 12"/>
          <p:cNvSpPr>
            <a:spLocks noChangeArrowheads="1"/>
          </p:cNvSpPr>
          <p:nvPr/>
        </p:nvSpPr>
        <p:spPr bwMode="auto">
          <a:xfrm>
            <a:off x="152400" y="152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31434" name="Rectangle 13"/>
          <p:cNvSpPr>
            <a:spLocks noChangeArrowheads="1"/>
          </p:cNvSpPr>
          <p:nvPr/>
        </p:nvSpPr>
        <p:spPr bwMode="auto">
          <a:xfrm>
            <a:off x="304800" y="609600"/>
            <a:ext cx="3924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</a:rPr>
              <a:t>1. Căn cứ Yên Thế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solidFill>
                <a:srgbClr val="3333FF"/>
              </a:solidFill>
            </a:endParaRPr>
          </a:p>
        </p:txBody>
      </p:sp>
      <p:sp>
        <p:nvSpPr>
          <p:cNvPr id="231435" name="Line 1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6" name="Text Box 15"/>
          <p:cNvSpPr txBox="1">
            <a:spLocks noChangeArrowheads="1"/>
          </p:cNvSpPr>
          <p:nvPr/>
        </p:nvSpPr>
        <p:spPr bwMode="auto">
          <a:xfrm>
            <a:off x="228600" y="5486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1">
                <a:solidFill>
                  <a:srgbClr val="FF0000"/>
                </a:solidFill>
              </a:rPr>
              <a:t>Đọc sách giáo khoa, kết hợp quan sát lược đồ, mô tả vị trí Yên Thế?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6" grpId="0" animBg="1"/>
      <p:bldP spid="92168" grpId="0" animBg="1"/>
      <p:bldP spid="92169" grpId="0" animBg="1"/>
      <p:bldP spid="921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3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5715000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9" name="Rectangle 4"/>
          <p:cNvSpPr>
            <a:spLocks noChangeArrowheads="1"/>
          </p:cNvSpPr>
          <p:nvPr/>
        </p:nvSpPr>
        <p:spPr bwMode="auto">
          <a:xfrm>
            <a:off x="228600" y="125413"/>
            <a:ext cx="2362200" cy="636587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00"/>
                </a:solidFill>
              </a:rPr>
              <a:t>Diễn biến.</a:t>
            </a:r>
          </a:p>
        </p:txBody>
      </p:sp>
      <p:sp>
        <p:nvSpPr>
          <p:cNvPr id="241669" name="AutoShape 5"/>
          <p:cNvSpPr>
            <a:spLocks noChangeArrowheads="1"/>
          </p:cNvSpPr>
          <p:nvPr/>
        </p:nvSpPr>
        <p:spPr bwMode="auto">
          <a:xfrm rot="-8482097">
            <a:off x="2963863" y="2922588"/>
            <a:ext cx="174625" cy="838200"/>
          </a:xfrm>
          <a:prstGeom prst="downArrow">
            <a:avLst>
              <a:gd name="adj1" fmla="val 65000"/>
              <a:gd name="adj2" fmla="val 98556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41670" name="AutoShape 6"/>
          <p:cNvSpPr>
            <a:spLocks noChangeArrowheads="1"/>
          </p:cNvSpPr>
          <p:nvPr/>
        </p:nvSpPr>
        <p:spPr bwMode="auto">
          <a:xfrm rot="7486816">
            <a:off x="4218781" y="3005932"/>
            <a:ext cx="147637" cy="838200"/>
          </a:xfrm>
          <a:prstGeom prst="downArrow">
            <a:avLst>
              <a:gd name="adj1" fmla="val 65000"/>
              <a:gd name="adj2" fmla="val 116571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41671" name="AutoShape 7"/>
          <p:cNvSpPr>
            <a:spLocks noChangeArrowheads="1"/>
          </p:cNvSpPr>
          <p:nvPr/>
        </p:nvSpPr>
        <p:spPr bwMode="auto">
          <a:xfrm rot="-9060278">
            <a:off x="3259138" y="3292475"/>
            <a:ext cx="173037" cy="838200"/>
          </a:xfrm>
          <a:prstGeom prst="downArrow">
            <a:avLst>
              <a:gd name="adj1" fmla="val 65000"/>
              <a:gd name="adj2" fmla="val 99460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41672" name="AutoShape 8"/>
          <p:cNvSpPr>
            <a:spLocks noChangeArrowheads="1"/>
          </p:cNvSpPr>
          <p:nvPr/>
        </p:nvSpPr>
        <p:spPr bwMode="auto">
          <a:xfrm rot="4177841">
            <a:off x="4114006" y="2404269"/>
            <a:ext cx="147638" cy="685800"/>
          </a:xfrm>
          <a:prstGeom prst="downArrow">
            <a:avLst>
              <a:gd name="adj1" fmla="val 65000"/>
              <a:gd name="adj2" fmla="val 95376"/>
            </a:avLst>
          </a:prstGeom>
          <a:solidFill>
            <a:srgbClr val="CCFF33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49864" name="Text Box 9"/>
          <p:cNvSpPr txBox="1">
            <a:spLocks noChangeArrowheads="1"/>
          </p:cNvSpPr>
          <p:nvPr/>
        </p:nvSpPr>
        <p:spPr bwMode="auto">
          <a:xfrm>
            <a:off x="4648200" y="2667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9865" name="Rectangle 10"/>
          <p:cNvSpPr>
            <a:spLocks noChangeArrowheads="1"/>
          </p:cNvSpPr>
          <p:nvPr/>
        </p:nvSpPr>
        <p:spPr bwMode="auto">
          <a:xfrm>
            <a:off x="4191000" y="1752600"/>
            <a:ext cx="2743200" cy="5191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316F07"/>
                </a:solidFill>
              </a:rPr>
              <a:t>1893 - 1908</a:t>
            </a:r>
          </a:p>
        </p:txBody>
      </p:sp>
      <p:sp>
        <p:nvSpPr>
          <p:cNvPr id="241675" name="Oval 11"/>
          <p:cNvSpPr>
            <a:spLocks noChangeArrowheads="1"/>
          </p:cNvSpPr>
          <p:nvPr/>
        </p:nvSpPr>
        <p:spPr bwMode="auto">
          <a:xfrm>
            <a:off x="2286000" y="2057400"/>
            <a:ext cx="2209800" cy="2133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5638800" y="2819400"/>
            <a:ext cx="3505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</a:rPr>
              <a:t>Hai lần giảng hòa với Pháp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</a:rPr>
              <a:t>+ 26/10/1894.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</a:rPr>
              <a:t>+ 12/1897</a:t>
            </a:r>
          </a:p>
        </p:txBody>
      </p:sp>
      <p:sp>
        <p:nvSpPr>
          <p:cNvPr id="241677" name="AutoShape 13"/>
          <p:cNvSpPr>
            <a:spLocks noChangeArrowheads="1"/>
          </p:cNvSpPr>
          <p:nvPr/>
        </p:nvSpPr>
        <p:spPr bwMode="auto">
          <a:xfrm>
            <a:off x="1768475" y="4197350"/>
            <a:ext cx="3956050" cy="172878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Em hãy nêu nguyên nhân giảng hòa lần thứ nhất?</a:t>
            </a: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808038" y="4427538"/>
            <a:ext cx="4802187" cy="1112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Tương quan lực lượng giữa 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và địch  quá chênh lệch</a:t>
            </a:r>
          </a:p>
        </p:txBody>
      </p:sp>
      <p:sp>
        <p:nvSpPr>
          <p:cNvPr id="241680" name="AutoShape 16"/>
          <p:cNvSpPr>
            <a:spLocks noChangeArrowheads="1"/>
          </p:cNvSpPr>
          <p:nvPr/>
        </p:nvSpPr>
        <p:spPr bwMode="auto">
          <a:xfrm>
            <a:off x="1730375" y="4119563"/>
            <a:ext cx="3956050" cy="1728787"/>
          </a:xfrm>
          <a:prstGeom prst="cloudCallout">
            <a:avLst>
              <a:gd name="adj1" fmla="val -43741"/>
              <a:gd name="adj2" fmla="val 72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Kết quả giảng hòa lần II như thế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animBg="1"/>
      <p:bldP spid="241670" grpId="0" animBg="1"/>
      <p:bldP spid="241671" grpId="0" animBg="1"/>
      <p:bldP spid="241672" grpId="0" animBg="1"/>
      <p:bldP spid="241675" grpId="0" animBg="1"/>
      <p:bldP spid="241676" grpId="0"/>
      <p:bldP spid="241677" grpId="0" animBg="1"/>
      <p:bldP spid="241677" grpId="1" animBg="1"/>
      <p:bldP spid="241679" grpId="0" animBg="1"/>
      <p:bldP spid="241679" grpId="1" animBg="1"/>
      <p:bldP spid="241680" grpId="0" animBg="1"/>
      <p:bldP spid="24168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57212"/>
          </a:xfrm>
          <a:solidFill>
            <a:srgbClr val="FF0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</a:rPr>
              <a:t>Lược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</a:rPr>
              <a:t>đô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</a:rPr>
              <a:t>̀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</a:rPr>
              <a:t>căn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</a:rPr>
              <a:t>cư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</a:rPr>
              <a:t>́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</a:rPr>
              <a:t>Yên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25000"/>
                  </a:schemeClr>
                </a:solidFill>
              </a:rPr>
              <a:t>Thê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</a:rPr>
              <a:t>́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4191000" y="2590800"/>
            <a:ext cx="457200" cy="45720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4648200" y="3429000"/>
            <a:ext cx="4225925" cy="24574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Những nhà yêu nước nào đã tìm đến cuộc khởi nghĩa Yên Thế?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373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00"/>
                </a:solidFill>
              </a:rPr>
              <a:t>Phan Bội Châu (1867-1940)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5334000" y="464820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00"/>
                </a:solidFill>
              </a:rPr>
              <a:t>Phan Châu Trinh (1872-1926)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990600" y="545465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Những nhà yêu nước này đã từng tìm đến Yên Thế, bắt liên lạc với Đề Thám.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4. Diễn biến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800600" y="28956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i="1">
                <a:solidFill>
                  <a:srgbClr val="FF0000"/>
                </a:solidFill>
              </a:rPr>
              <a:t>T</a:t>
            </a:r>
            <a:r>
              <a:rPr lang="en-US" altLang="vi-VN" sz="2400" i="1">
                <a:solidFill>
                  <a:srgbClr val="FF0000"/>
                </a:solidFill>
              </a:rPr>
              <a:t>ại sao nghĩa quân lại giảng hòa với Pháp?</a:t>
            </a:r>
          </a:p>
        </p:txBody>
      </p:sp>
      <p:sp>
        <p:nvSpPr>
          <p:cNvPr id="252933" name="Line 6"/>
          <p:cNvSpPr>
            <a:spLocks noChangeShapeType="1"/>
          </p:cNvSpPr>
          <p:nvPr/>
        </p:nvSpPr>
        <p:spPr bwMode="auto">
          <a:xfrm>
            <a:off x="4648200" y="609600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b. Giai đoạn 1893-1908</a:t>
            </a:r>
          </a:p>
        </p:txBody>
      </p:sp>
      <p:sp>
        <p:nvSpPr>
          <p:cNvPr id="252935" name="Text Box 8"/>
          <p:cNvSpPr txBox="1">
            <a:spLocks noChangeArrowheads="1"/>
          </p:cNvSpPr>
          <p:nvPr/>
        </p:nvSpPr>
        <p:spPr bwMode="auto">
          <a:xfrm>
            <a:off x="609600" y="1066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a. Giai đoạn 1884-1892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52400" y="19812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Thời kì vừa chiến đấu vừa xây dựng cơ sở.</a:t>
            </a:r>
          </a:p>
        </p:txBody>
      </p:sp>
      <p:sp>
        <p:nvSpPr>
          <p:cNvPr id="252937" name="Line 10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52400" y="28956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- 1893-1897:</a:t>
            </a:r>
            <a:r>
              <a:rPr lang="en-US" altLang="vi-VN" sz="2400">
                <a:solidFill>
                  <a:srgbClr val="0000FF"/>
                </a:solidFill>
              </a:rPr>
              <a:t> Nghĩa quân 2 lần giảng hòa với Pháp.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3" grpId="0"/>
      <p:bldP spid="60425" grpId="0"/>
      <p:bldP spid="604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457676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53956" name="Rectangle 3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4. Diễn biến</a:t>
            </a:r>
          </a:p>
        </p:txBody>
      </p:sp>
      <p:sp>
        <p:nvSpPr>
          <p:cNvPr id="253957" name="Line 5"/>
          <p:cNvSpPr>
            <a:spLocks noChangeShapeType="1"/>
          </p:cNvSpPr>
          <p:nvPr/>
        </p:nvSpPr>
        <p:spPr bwMode="auto">
          <a:xfrm>
            <a:off x="4648200" y="609600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b. Giai đoạn 1893-1908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609600" y="1066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a. Giai đoạn 1884-1892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Thời kì vừa chiến đấu vừa xây dựng cơ sở.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52400" y="28956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- 1893-1897:</a:t>
            </a:r>
            <a:r>
              <a:rPr lang="en-US" altLang="vi-VN" sz="2400">
                <a:solidFill>
                  <a:srgbClr val="0000FF"/>
                </a:solidFill>
              </a:rPr>
              <a:t> Nghĩa quân 2 lần giảng hòa với Pháp.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28600" y="3733800"/>
            <a:ext cx="426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rgbClr val="0000FF"/>
                </a:solidFill>
              </a:rPr>
              <a:t>1897-1908:</a:t>
            </a:r>
            <a:r>
              <a:rPr lang="en-US" altLang="vi-VN" sz="2400">
                <a:solidFill>
                  <a:srgbClr val="0000FF"/>
                </a:solidFill>
              </a:rPr>
              <a:t> Nghĩa quân xây dựng đồn điền Phồn Xương, lo tích trữ lương thực, xây dựng quân đội, sẵn sàng chiến đấu</a:t>
            </a:r>
          </a:p>
        </p:txBody>
      </p:sp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3888"/>
            <a:ext cx="4570413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ChangeArrowheads="1"/>
          </p:cNvSpPr>
          <p:nvPr/>
        </p:nvSpPr>
        <p:spPr bwMode="auto">
          <a:xfrm>
            <a:off x="152400" y="2843213"/>
            <a:ext cx="1592263" cy="21875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00"/>
                </a:solidFill>
              </a:rPr>
              <a:t>Khởi nghĩa Yên Thế</a:t>
            </a:r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 flipV="1">
            <a:off x="2819400" y="1319213"/>
            <a:ext cx="1828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 flipV="1">
            <a:off x="1752600" y="1776413"/>
            <a:ext cx="1066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1" name="AutoShape 5"/>
          <p:cNvSpPr>
            <a:spLocks noChangeArrowheads="1"/>
          </p:cNvSpPr>
          <p:nvPr/>
        </p:nvSpPr>
        <p:spPr bwMode="auto">
          <a:xfrm>
            <a:off x="4648200" y="515938"/>
            <a:ext cx="4167188" cy="17589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00"/>
                </a:solidFill>
              </a:rPr>
              <a:t>Nhiều toán nghĩa quân hoạt động riêng rẽ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i="1">
              <a:solidFill>
                <a:srgbClr val="000000"/>
              </a:solidFill>
            </a:endParaRP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 rot="-2110598">
            <a:off x="1930400" y="1973263"/>
            <a:ext cx="243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Đề Nắm lãnh đạo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 rot="-2961762">
            <a:off x="1285082" y="2132806"/>
            <a:ext cx="148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Giai đoạn 1</a:t>
            </a:r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 rot="-877831">
            <a:off x="2667000" y="1090613"/>
            <a:ext cx="179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(1884 -1892)</a:t>
            </a:r>
          </a:p>
        </p:txBody>
      </p:sp>
      <p:sp>
        <p:nvSpPr>
          <p:cNvPr id="254985" name="AutoShape 9"/>
          <p:cNvSpPr>
            <a:spLocks noChangeArrowheads="1"/>
          </p:cNvSpPr>
          <p:nvPr/>
        </p:nvSpPr>
        <p:spPr bwMode="auto">
          <a:xfrm>
            <a:off x="4846638" y="3143250"/>
            <a:ext cx="4068762" cy="1047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00"/>
                </a:solidFill>
              </a:rPr>
              <a:t>Nghĩa quân vừa chiến đấu vừa xây dựng cơ sở</a:t>
            </a:r>
          </a:p>
        </p:txBody>
      </p:sp>
      <p:sp>
        <p:nvSpPr>
          <p:cNvPr id="225290" name="AutoShape 10"/>
          <p:cNvSpPr>
            <a:spLocks noChangeArrowheads="1"/>
          </p:cNvSpPr>
          <p:nvPr/>
        </p:nvSpPr>
        <p:spPr bwMode="auto">
          <a:xfrm>
            <a:off x="4938713" y="4724400"/>
            <a:ext cx="4160837" cy="1993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0000"/>
                </a:solidFill>
              </a:rPr>
              <a:t>Thực dân Pháp tập trung lưc lượng tấn công, Lực lượng nghĩa quân hao mòn dần</a:t>
            </a: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1752600" y="3681413"/>
            <a:ext cx="3048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1828800" y="32019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Giai đoạn 2 (1893 - 1908)</a:t>
            </a: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>
            <a:off x="1752600" y="4824413"/>
            <a:ext cx="1295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>
            <a:off x="3048000" y="5662613"/>
            <a:ext cx="1828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1981200" y="3681413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254992" name="Text Box 16"/>
          <p:cNvSpPr txBox="1">
            <a:spLocks noChangeArrowheads="1"/>
          </p:cNvSpPr>
          <p:nvPr/>
        </p:nvSpPr>
        <p:spPr bwMode="auto">
          <a:xfrm rot="1295500">
            <a:off x="1825625" y="49752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Đề Thám lãnh đạo</a:t>
            </a:r>
          </a:p>
        </p:txBody>
      </p:sp>
      <p:sp>
        <p:nvSpPr>
          <p:cNvPr id="254993" name="Text Box 17"/>
          <p:cNvSpPr txBox="1">
            <a:spLocks noChangeArrowheads="1"/>
          </p:cNvSpPr>
          <p:nvPr/>
        </p:nvSpPr>
        <p:spPr bwMode="auto">
          <a:xfrm rot="2140584">
            <a:off x="1292225" y="52038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Gai đoạn 3</a:t>
            </a:r>
          </a:p>
        </p:txBody>
      </p: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2997200" y="577215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(1909 – 1913)</a:t>
            </a:r>
          </a:p>
        </p:txBody>
      </p:sp>
      <p:sp>
        <p:nvSpPr>
          <p:cNvPr id="254995" name="Rectangle 20"/>
          <p:cNvSpPr>
            <a:spLocks noChangeArrowheads="1"/>
          </p:cNvSpPr>
          <p:nvPr/>
        </p:nvSpPr>
        <p:spPr bwMode="auto">
          <a:xfrm>
            <a:off x="152400" y="125413"/>
            <a:ext cx="22479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3. Diễn biến.</a:t>
            </a:r>
            <a:endParaRPr lang="en-US" altLang="vi-VN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"/>
            <a:ext cx="91440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57027" name="Rectangle 4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4. Diễn biến</a:t>
            </a:r>
          </a:p>
        </p:txBody>
      </p:sp>
      <p:sp>
        <p:nvSpPr>
          <p:cNvPr id="257028" name="Line 5"/>
          <p:cNvSpPr>
            <a:spLocks noChangeShapeType="1"/>
          </p:cNvSpPr>
          <p:nvPr/>
        </p:nvSpPr>
        <p:spPr bwMode="auto">
          <a:xfrm>
            <a:off x="4648200" y="609600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2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b. Giai đoạn 1893-1908</a:t>
            </a:r>
          </a:p>
        </p:txBody>
      </p:sp>
      <p:sp>
        <p:nvSpPr>
          <p:cNvPr id="257030" name="Text Box 7"/>
          <p:cNvSpPr txBox="1">
            <a:spLocks noChangeArrowheads="1"/>
          </p:cNvSpPr>
          <p:nvPr/>
        </p:nvSpPr>
        <p:spPr bwMode="auto">
          <a:xfrm>
            <a:off x="609600" y="1066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a. Giai đoạn 1884-1892</a:t>
            </a:r>
          </a:p>
        </p:txBody>
      </p:sp>
      <p:sp>
        <p:nvSpPr>
          <p:cNvPr id="257031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Thời kì vừa chiến đấu vừa xây dựng cơ sở.</a:t>
            </a:r>
          </a:p>
        </p:txBody>
      </p:sp>
      <p:sp>
        <p:nvSpPr>
          <p:cNvPr id="257032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3" name="Text Box 10"/>
          <p:cNvSpPr txBox="1">
            <a:spLocks noChangeArrowheads="1"/>
          </p:cNvSpPr>
          <p:nvPr/>
        </p:nvSpPr>
        <p:spPr bwMode="auto">
          <a:xfrm>
            <a:off x="152400" y="28956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- 1893-1897:</a:t>
            </a:r>
            <a:r>
              <a:rPr lang="en-US" altLang="vi-VN" sz="2400">
                <a:solidFill>
                  <a:srgbClr val="0000FF"/>
                </a:solidFill>
              </a:rPr>
              <a:t> Nghĩa quân 2 lần giảng hòa với Pháp.</a:t>
            </a:r>
          </a:p>
        </p:txBody>
      </p:sp>
      <p:sp>
        <p:nvSpPr>
          <p:cNvPr id="257034" name="Text Box 11"/>
          <p:cNvSpPr txBox="1">
            <a:spLocks noChangeArrowheads="1"/>
          </p:cNvSpPr>
          <p:nvPr/>
        </p:nvSpPr>
        <p:spPr bwMode="auto">
          <a:xfrm>
            <a:off x="228600" y="3733800"/>
            <a:ext cx="426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rgbClr val="0000FF"/>
                </a:solidFill>
              </a:rPr>
              <a:t>1897-1908:</a:t>
            </a:r>
            <a:r>
              <a:rPr lang="en-US" altLang="vi-VN" sz="2400">
                <a:solidFill>
                  <a:srgbClr val="0000FF"/>
                </a:solidFill>
              </a:rPr>
              <a:t> Nghĩa quân xây dựng đồn điền Phồn Xương, lo tích trữ lương thực, xây dựng quân đội, sẵn sàng chiến đấu</a:t>
            </a:r>
          </a:p>
        </p:txBody>
      </p:sp>
      <p:pic>
        <p:nvPicPr>
          <p:cNvPr id="25703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454400"/>
            <a:ext cx="453707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630238"/>
            <a:ext cx="453866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7" name="Text Box 15"/>
          <p:cNvSpPr txBox="1">
            <a:spLocks noChangeArrowheads="1"/>
          </p:cNvSpPr>
          <p:nvPr/>
        </p:nvSpPr>
        <p:spPr bwMode="auto">
          <a:xfrm>
            <a:off x="4729163" y="62992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>
                <a:solidFill>
                  <a:srgbClr val="FFFFCC"/>
                </a:solidFill>
              </a:rPr>
              <a:t>Đề Thám và con cháu</a:t>
            </a:r>
          </a:p>
        </p:txBody>
      </p:sp>
      <p:sp>
        <p:nvSpPr>
          <p:cNvPr id="257038" name="Text Box 18"/>
          <p:cNvSpPr txBox="1">
            <a:spLocks noChangeArrowheads="1"/>
          </p:cNvSpPr>
          <p:nvPr/>
        </p:nvSpPr>
        <p:spPr bwMode="auto">
          <a:xfrm>
            <a:off x="4800600" y="2819400"/>
            <a:ext cx="396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>
                <a:solidFill>
                  <a:srgbClr val="FFFFCC"/>
                </a:solidFill>
              </a:rPr>
              <a:t>Ngôi chùa mà hàng tháng nghĩa quân đến tụ họp và thề nguyện trung thành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Phap can que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562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1" name="Picture 3" descr="Phap can que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5562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solidFill>
                  <a:srgbClr val="FF0066"/>
                </a:solidFill>
                <a:latin typeface=".VnTimeH" pitchFamily="34" charset="0"/>
              </a:rPr>
              <a:t>LÝnh Ph¸p ChuÈn bÞ TÊn c«ng c¨n cø Yªn ThÕ</a:t>
            </a:r>
          </a:p>
        </p:txBody>
      </p:sp>
      <p:pic>
        <p:nvPicPr>
          <p:cNvPr id="258053" name="Picture 6" descr="BD21364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4695825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3" descr="luoc_do_phong_trao_nong_dan_yen_the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5715000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5" name="Rectangle 4"/>
          <p:cNvSpPr>
            <a:spLocks noChangeArrowheads="1"/>
          </p:cNvSpPr>
          <p:nvPr/>
        </p:nvSpPr>
        <p:spPr bwMode="auto">
          <a:xfrm>
            <a:off x="228600" y="241300"/>
            <a:ext cx="2362200" cy="636588"/>
          </a:xfrm>
          <a:prstGeom prst="rect">
            <a:avLst/>
          </a:prstGeom>
          <a:noFill/>
          <a:ln w="9525">
            <a:solidFill>
              <a:srgbClr val="316F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3. Diễn biến.</a:t>
            </a:r>
          </a:p>
        </p:txBody>
      </p:sp>
      <p:sp>
        <p:nvSpPr>
          <p:cNvPr id="259076" name="Line 5"/>
          <p:cNvSpPr>
            <a:spLocks noChangeShapeType="1"/>
          </p:cNvSpPr>
          <p:nvPr/>
        </p:nvSpPr>
        <p:spPr bwMode="auto">
          <a:xfrm>
            <a:off x="3733800" y="3124200"/>
            <a:ext cx="381000" cy="152400"/>
          </a:xfrm>
          <a:prstGeom prst="line">
            <a:avLst/>
          </a:prstGeom>
          <a:noFill/>
          <a:ln w="38100">
            <a:solidFill>
              <a:srgbClr val="316F0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7" name="AutoShape 6"/>
          <p:cNvSpPr>
            <a:spLocks noChangeArrowheads="1"/>
          </p:cNvSpPr>
          <p:nvPr/>
        </p:nvSpPr>
        <p:spPr bwMode="auto">
          <a:xfrm>
            <a:off x="5334000" y="2743200"/>
            <a:ext cx="3810000" cy="1828800"/>
          </a:xfrm>
          <a:prstGeom prst="wedgeRectCallout">
            <a:avLst>
              <a:gd name="adj1" fmla="val -48625"/>
              <a:gd name="adj2" fmla="val -7465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i="1">
                <a:solidFill>
                  <a:srgbClr val="000000"/>
                </a:solidFill>
              </a:rPr>
              <a:t>Thực dân Pháp tập trung lưc lượng tấn công, Lực lượng nghĩa quân hao mòn dần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>
              <a:solidFill>
                <a:srgbClr val="000000"/>
              </a:solidFill>
            </a:endParaRPr>
          </a:p>
        </p:txBody>
      </p:sp>
      <p:sp>
        <p:nvSpPr>
          <p:cNvPr id="259078" name="Rectangle 7"/>
          <p:cNvSpPr>
            <a:spLocks noChangeArrowheads="1"/>
          </p:cNvSpPr>
          <p:nvPr/>
        </p:nvSpPr>
        <p:spPr bwMode="auto">
          <a:xfrm>
            <a:off x="4343400" y="1752600"/>
            <a:ext cx="2286000" cy="579438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00"/>
                </a:solidFill>
              </a:rPr>
              <a:t>1909 – 1913</a:t>
            </a: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 rot="-3189595">
            <a:off x="2216151" y="4071937"/>
            <a:ext cx="1384300" cy="2635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AutoShape 9"/>
          <p:cNvSpPr>
            <a:spLocks noChangeArrowheads="1"/>
          </p:cNvSpPr>
          <p:nvPr/>
        </p:nvSpPr>
        <p:spPr bwMode="auto">
          <a:xfrm rot="-6600491">
            <a:off x="3378200" y="3479800"/>
            <a:ext cx="1536700" cy="2159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 rot="-5400000">
            <a:off x="2855913" y="3024187"/>
            <a:ext cx="914400" cy="231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Oval 11"/>
          <p:cNvSpPr>
            <a:spLocks noChangeArrowheads="1"/>
          </p:cNvSpPr>
          <p:nvPr/>
        </p:nvSpPr>
        <p:spPr bwMode="auto">
          <a:xfrm>
            <a:off x="2514600" y="2209800"/>
            <a:ext cx="19050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grpSp>
        <p:nvGrpSpPr>
          <p:cNvPr id="227340" name="Group 12"/>
          <p:cNvGrpSpPr>
            <a:grpSpLocks/>
          </p:cNvGrpSpPr>
          <p:nvPr/>
        </p:nvGrpSpPr>
        <p:grpSpPr bwMode="auto">
          <a:xfrm rot="-10301261">
            <a:off x="3733800" y="1828800"/>
            <a:ext cx="460375" cy="828675"/>
            <a:chOff x="4341" y="2086"/>
            <a:chExt cx="347" cy="532"/>
          </a:xfrm>
        </p:grpSpPr>
        <p:sp>
          <p:nvSpPr>
            <p:cNvPr id="259088" name="Freeform 13"/>
            <p:cNvSpPr>
              <a:spLocks/>
            </p:cNvSpPr>
            <p:nvPr/>
          </p:nvSpPr>
          <p:spPr bwMode="auto">
            <a:xfrm rot="-2714854">
              <a:off x="4185" y="2276"/>
              <a:ext cx="498" cy="186"/>
            </a:xfrm>
            <a:custGeom>
              <a:avLst/>
              <a:gdLst>
                <a:gd name="T0" fmla="*/ 0 w 206"/>
                <a:gd name="T1" fmla="*/ 6327690 h 75"/>
                <a:gd name="T2" fmla="*/ 0 w 206"/>
                <a:gd name="T3" fmla="*/ 22310841 h 75"/>
                <a:gd name="T4" fmla="*/ 2106794 w 206"/>
                <a:gd name="T5" fmla="*/ 22960403 h 75"/>
                <a:gd name="T6" fmla="*/ 44695942 w 206"/>
                <a:gd name="T7" fmla="*/ 6327690 h 75"/>
                <a:gd name="T8" fmla="*/ 47974765 w 206"/>
                <a:gd name="T9" fmla="*/ 2270894 h 75"/>
                <a:gd name="T10" fmla="*/ 46821058 w 206"/>
                <a:gd name="T11" fmla="*/ 263126 h 75"/>
                <a:gd name="T12" fmla="*/ 46132846 w 206"/>
                <a:gd name="T13" fmla="*/ 263126 h 75"/>
                <a:gd name="T14" fmla="*/ 0 w 206"/>
                <a:gd name="T15" fmla="*/ 6327690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75">
                  <a:moveTo>
                    <a:pt x="0" y="19"/>
                  </a:moveTo>
                  <a:lnTo>
                    <a:pt x="0" y="67"/>
                  </a:lnTo>
                  <a:cubicBezTo>
                    <a:pt x="3" y="75"/>
                    <a:pt x="3" y="71"/>
                    <a:pt x="9" y="69"/>
                  </a:cubicBezTo>
                  <a:lnTo>
                    <a:pt x="192" y="19"/>
                  </a:lnTo>
                  <a:cubicBezTo>
                    <a:pt x="197" y="15"/>
                    <a:pt x="206" y="7"/>
                    <a:pt x="206" y="7"/>
                  </a:cubicBezTo>
                  <a:cubicBezTo>
                    <a:pt x="182" y="28"/>
                    <a:pt x="195" y="20"/>
                    <a:pt x="201" y="1"/>
                  </a:cubicBezTo>
                  <a:cubicBezTo>
                    <a:pt x="201" y="0"/>
                    <a:pt x="199" y="1"/>
                    <a:pt x="198" y="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259AF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9" name="Freeform 14"/>
            <p:cNvSpPr>
              <a:spLocks/>
            </p:cNvSpPr>
            <p:nvPr/>
          </p:nvSpPr>
          <p:spPr bwMode="auto">
            <a:xfrm rot="-2193845">
              <a:off x="4456" y="2086"/>
              <a:ext cx="232" cy="119"/>
            </a:xfrm>
            <a:custGeom>
              <a:avLst/>
              <a:gdLst>
                <a:gd name="T0" fmla="*/ 0 w 240"/>
                <a:gd name="T1" fmla="*/ 0 h 144"/>
                <a:gd name="T2" fmla="*/ 28 w 240"/>
                <a:gd name="T3" fmla="*/ 0 h 144"/>
                <a:gd name="T4" fmla="*/ 150 w 240"/>
                <a:gd name="T5" fmla="*/ 0 h 144"/>
                <a:gd name="T6" fmla="*/ 61 w 240"/>
                <a:gd name="T7" fmla="*/ 10 h 144"/>
                <a:gd name="T8" fmla="*/ 61 w 240"/>
                <a:gd name="T9" fmla="*/ 3 h 144"/>
                <a:gd name="T10" fmla="*/ 0 w 240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144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lnTo>
                    <a:pt x="240" y="0"/>
                  </a:lnTo>
                  <a:lnTo>
                    <a:pt x="96" y="144"/>
                  </a:lnTo>
                  <a:lnTo>
                    <a:pt x="9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259AF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7344" name="Picture 16" descr="BD21294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3363"/>
            <a:ext cx="522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45" name="AutoShape 17"/>
          <p:cNvSpPr>
            <a:spLocks noChangeArrowheads="1"/>
          </p:cNvSpPr>
          <p:nvPr/>
        </p:nvSpPr>
        <p:spPr bwMode="auto">
          <a:xfrm>
            <a:off x="2959100" y="4773613"/>
            <a:ext cx="2957513" cy="1497012"/>
          </a:xfrm>
          <a:prstGeom prst="cloudCallout">
            <a:avLst>
              <a:gd name="adj1" fmla="val -43773"/>
              <a:gd name="adj2" fmla="val 45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Kết quả cuộc khởi nghĩa như thế nào</a:t>
            </a:r>
          </a:p>
        </p:txBody>
      </p:sp>
      <p:sp>
        <p:nvSpPr>
          <p:cNvPr id="227346" name="AutoShape 18"/>
          <p:cNvSpPr>
            <a:spLocks noChangeArrowheads="1"/>
          </p:cNvSpPr>
          <p:nvPr/>
        </p:nvSpPr>
        <p:spPr bwMode="auto">
          <a:xfrm>
            <a:off x="5334000" y="5041900"/>
            <a:ext cx="3810000" cy="1420813"/>
          </a:xfrm>
          <a:prstGeom prst="wedgeRectCallout">
            <a:avLst>
              <a:gd name="adj1" fmla="val -48625"/>
              <a:gd name="adj2" fmla="val -8262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1">
                <a:solidFill>
                  <a:srgbClr val="000000"/>
                </a:solidFill>
              </a:rPr>
              <a:t>- 10-2-1913 Đề Thám bị sát hại, phong trào tan rã.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000000"/>
              </a:solidFill>
            </a:endParaRPr>
          </a:p>
        </p:txBody>
      </p:sp>
      <p:sp>
        <p:nvSpPr>
          <p:cNvPr id="227347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00975" y="5899150"/>
            <a:ext cx="1343025" cy="9588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repeatCount="30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6" grpId="0" animBg="1"/>
      <p:bldP spid="227337" grpId="0" animBg="1"/>
      <p:bldP spid="227338" grpId="0" animBg="1"/>
      <p:bldP spid="227345" grpId="0" animBg="1"/>
      <p:bldP spid="227345" grpId="1" animBg="1"/>
      <p:bldP spid="2273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90500" y="22225"/>
            <a:ext cx="8759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1E4649"/>
                </a:solidFill>
                <a:latin typeface=".VnTime" pitchFamily="34" charset="0"/>
                <a:cs typeface="Arial" charset="0"/>
              </a:rPr>
              <a:t>Bµi 27</a:t>
            </a:r>
            <a:r>
              <a:rPr lang="en-US" altLang="vi-VN" sz="2400" b="1">
                <a:solidFill>
                  <a:srgbClr val="1E4649"/>
                </a:solidFill>
                <a:latin typeface=".VnTime" pitchFamily="34" charset="0"/>
                <a:cs typeface="Arial" charset="0"/>
              </a:rPr>
              <a:t>. </a:t>
            </a:r>
            <a:r>
              <a:rPr lang="en-US" altLang="vi-VN" sz="2400" b="1">
                <a:solidFill>
                  <a:srgbClr val="1E4649"/>
                </a:solidFill>
                <a:latin typeface=".VnTimeH" pitchFamily="34" charset="0"/>
                <a:cs typeface="Arial" charset="0"/>
              </a:rPr>
              <a:t>Khëi nghÜa Yªn ThÕ vµ phong trµo  chèng Ph¸p cña  ®ång bµo miÒn nói cuèi thÕ kØ XIX.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 flipH="1">
            <a:off x="0" y="963613"/>
            <a:ext cx="4841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0000CC"/>
                </a:solidFill>
                <a:cs typeface="Arial" charset="0"/>
              </a:rPr>
              <a:t>I. </a:t>
            </a:r>
            <a:r>
              <a:rPr lang="en-US" altLang="vi-VN" sz="2400" b="1" u="sng">
                <a:solidFill>
                  <a:srgbClr val="0000CC"/>
                </a:solidFill>
                <a:latin typeface=".VnTime" pitchFamily="34" charset="0"/>
              </a:rPr>
              <a:t>Khëi nghÜa Yªn ThÕ(1884 - 1913)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u="sng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b="16348"/>
          <a:stretch>
            <a:fillRect/>
          </a:stretch>
        </p:blipFill>
        <p:spPr bwMode="auto">
          <a:xfrm>
            <a:off x="4641850" y="1277938"/>
            <a:ext cx="4502150" cy="472916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1" name="AutoShape 5"/>
          <p:cNvSpPr>
            <a:spLocks noChangeArrowheads="1"/>
          </p:cNvSpPr>
          <p:nvPr/>
        </p:nvSpPr>
        <p:spPr bwMode="auto">
          <a:xfrm>
            <a:off x="7451725" y="3889375"/>
            <a:ext cx="307975" cy="269875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385763" y="1466850"/>
            <a:ext cx="533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</a:rPr>
              <a:t>1. Căn cứ Yên Thế</a:t>
            </a:r>
          </a:p>
        </p:txBody>
      </p:sp>
      <p:sp>
        <p:nvSpPr>
          <p:cNvPr id="301063" name="Line 7"/>
          <p:cNvSpPr>
            <a:spLocks noChangeShapeType="1"/>
          </p:cNvSpPr>
          <p:nvPr/>
        </p:nvSpPr>
        <p:spPr bwMode="auto">
          <a:xfrm>
            <a:off x="693738" y="855663"/>
            <a:ext cx="7488237" cy="0"/>
          </a:xfrm>
          <a:prstGeom prst="line">
            <a:avLst/>
          </a:prstGeom>
          <a:noFill/>
          <a:ln w="57150" cmpd="thickThin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 flipH="1">
            <a:off x="4418013" y="1508125"/>
            <a:ext cx="38100" cy="516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65" name="Picture 9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5003800"/>
            <a:ext cx="884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6" name="Rectangle 10"/>
          <p:cNvSpPr>
            <a:spLocks noChangeArrowheads="1"/>
          </p:cNvSpPr>
          <p:nvPr/>
        </p:nvSpPr>
        <p:spPr bwMode="auto">
          <a:xfrm>
            <a:off x="4641850" y="6156325"/>
            <a:ext cx="450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Em hãy xác định vị trí  Yên Thế?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59" grpId="0"/>
      <p:bldP spid="301062" grpId="0"/>
      <p:bldP spid="301063" grpId="0" animBg="1"/>
      <p:bldP spid="301064" grpId="0" animBg="1"/>
      <p:bldP spid="3010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4. Diễn biến</a:t>
            </a:r>
          </a:p>
        </p:txBody>
      </p:sp>
      <p:sp>
        <p:nvSpPr>
          <p:cNvPr id="260100" name="Line 5"/>
          <p:cNvSpPr>
            <a:spLocks noChangeShapeType="1"/>
          </p:cNvSpPr>
          <p:nvPr/>
        </p:nvSpPr>
        <p:spPr bwMode="auto">
          <a:xfrm>
            <a:off x="4648200" y="609600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1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b. Giai đoạn 1893-1908</a:t>
            </a:r>
          </a:p>
        </p:txBody>
      </p:sp>
      <p:sp>
        <p:nvSpPr>
          <p:cNvPr id="260102" name="Text Box 7"/>
          <p:cNvSpPr txBox="1">
            <a:spLocks noChangeArrowheads="1"/>
          </p:cNvSpPr>
          <p:nvPr/>
        </p:nvSpPr>
        <p:spPr bwMode="auto">
          <a:xfrm>
            <a:off x="609600" y="1066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a. Giai đoạn 1884-1892</a:t>
            </a:r>
          </a:p>
        </p:txBody>
      </p:sp>
      <p:sp>
        <p:nvSpPr>
          <p:cNvPr id="260103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88963" y="200183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c. Giai đoạn 1909-1913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52400" y="25146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Nghĩa quân liên tục chống càn, lực lượng hao mòn dần. 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52400" y="33528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Ngày 10-2-1913, Đề Thám bị sát hại, phong trào tan rã.</a:t>
            </a:r>
          </a:p>
        </p:txBody>
      </p:sp>
      <p:pic>
        <p:nvPicPr>
          <p:cNvPr id="624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  <p:bldP spid="62477" grpId="0"/>
      <p:bldP spid="624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6587"/>
          </a:xfrm>
          <a:solidFill>
            <a:srgbClr val="FF00FF"/>
          </a:solidFill>
        </p:spPr>
        <p:txBody>
          <a:bodyPr/>
          <a:lstStyle/>
          <a:p>
            <a:pPr eaLnBrk="1" hangingPunct="1"/>
            <a:r>
              <a:rPr lang="en-US" altLang="vi-VN" sz="4000" b="1" smtClean="0"/>
              <a:t>Nghĩa quân bị bắt chờ xử tử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61124" name="Picture 4" descr="29_tu+nhan+VN+bi+Phap+bat+trong+cuoc+khoi+nghia+Ba+Dinh+1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5" name="Picture 5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7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8"/>
          </a:xfrm>
          <a:solidFill>
            <a:srgbClr val="FF00FF"/>
          </a:solidFill>
        </p:spPr>
        <p:txBody>
          <a:bodyPr/>
          <a:lstStyle/>
          <a:p>
            <a:pPr eaLnBrk="1" hangingPunct="1"/>
            <a:r>
              <a:rPr lang="en-US" altLang="vi-VN" sz="4000" b="1" smtClean="0">
                <a:solidFill>
                  <a:srgbClr val="000000"/>
                </a:solidFill>
              </a:rPr>
              <a:t>Đầu nghĩa quân bị xử tử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69316" name="Picture 4" descr="Photobu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72" name="Group 80"/>
          <p:cNvGraphicFramePr>
            <a:graphicFrameLocks noGrp="1"/>
          </p:cNvGraphicFramePr>
          <p:nvPr>
            <p:ph type="tbl" idx="1"/>
          </p:nvPr>
        </p:nvGraphicFramePr>
        <p:xfrm>
          <a:off x="231775" y="974725"/>
          <a:ext cx="8680450" cy="4689475"/>
        </p:xfrm>
        <a:graphic>
          <a:graphicData uri="http://schemas.openxmlformats.org/drawingml/2006/table">
            <a:tbl>
              <a:tblPr/>
              <a:tblGrid>
                <a:gridCol w="186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Diễn biến chính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Gđ1: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1884-1892</a:t>
                      </a: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Thủ lĩnh: Đề Nắm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Hoạt động riêng lẻ, chưa có sự thống nhất.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4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Gđ 2: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1893-1908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Thủ lĩnh: Đề Thám: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Vừa chiến đấu, vừa xây dựng cơ sở.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 Hai lần giảng hòa với Pháp.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2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Gđ3: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1909-1913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Pháp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tấn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Yên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hại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lĩnh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Khởi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tan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3187" name="Rectangle 66"/>
          <p:cNvSpPr>
            <a:spLocks noChangeArrowheads="1"/>
          </p:cNvSpPr>
          <p:nvPr/>
        </p:nvSpPr>
        <p:spPr bwMode="auto">
          <a:xfrm>
            <a:off x="323850" y="87313"/>
            <a:ext cx="56054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cs typeface="Times New Roman" pitchFamily="18" charset="0"/>
              </a:rPr>
              <a:t>I. </a:t>
            </a:r>
            <a:r>
              <a:rPr lang="en-US" altLang="vi-VN" sz="2400" b="1">
                <a:solidFill>
                  <a:srgbClr val="000000"/>
                </a:solidFill>
              </a:rPr>
              <a:t>KHỞI NGHĨA YÊN THẾ (1884 - 1913)</a:t>
            </a:r>
          </a:p>
        </p:txBody>
      </p:sp>
      <p:sp>
        <p:nvSpPr>
          <p:cNvPr id="263188" name="Rectangle 67"/>
          <p:cNvSpPr>
            <a:spLocks noChangeArrowheads="1"/>
          </p:cNvSpPr>
          <p:nvPr/>
        </p:nvSpPr>
        <p:spPr bwMode="auto">
          <a:xfrm>
            <a:off x="474663" y="512763"/>
            <a:ext cx="1825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 * </a:t>
            </a:r>
            <a:r>
              <a:rPr lang="en-US" altLang="vi-VN" sz="2400" b="1">
                <a:solidFill>
                  <a:srgbClr val="000000"/>
                </a:solidFill>
              </a:rPr>
              <a:t>Diễn biến.</a:t>
            </a:r>
            <a:endParaRPr lang="en-US" altLang="vi-VN" sz="2400">
              <a:solidFill>
                <a:srgbClr val="000000"/>
              </a:solidFill>
            </a:endParaRPr>
          </a:p>
        </p:txBody>
      </p:sp>
      <p:sp>
        <p:nvSpPr>
          <p:cNvPr id="263189" name="Rectangle 76"/>
          <p:cNvSpPr>
            <a:spLocks noChangeArrowheads="1"/>
          </p:cNvSpPr>
          <p:nvPr/>
        </p:nvSpPr>
        <p:spPr bwMode="auto">
          <a:xfrm>
            <a:off x="461963" y="5694363"/>
            <a:ext cx="72977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* </a:t>
            </a:r>
            <a:r>
              <a:rPr lang="en-US" altLang="vi-VN" sz="2400" b="1">
                <a:solidFill>
                  <a:srgbClr val="000000"/>
                </a:solidFill>
              </a:rPr>
              <a:t>Kết quả.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i="1">
                <a:solidFill>
                  <a:srgbClr val="000000"/>
                </a:solidFill>
              </a:rPr>
              <a:t>          - 10-2-1913 Đề Thám bị sát hại, phong trào tan rã.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4. Diễn biến</a:t>
            </a:r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>
            <a:off x="4648200" y="609600"/>
            <a:ext cx="0" cy="6248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b. Giai đoạn 1893-1908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09600" y="1066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a. Giai đoạn 1884-1892</a:t>
            </a:r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588963" y="200183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</a:rPr>
              <a:t>c. Giai đoạn 1909-1913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152400" y="25146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Nghĩa quân liên tục chống càn, lực lượng hao mòn dần. 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152400" y="33528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Ngày 10-2-1913, Đề Thám bị sát hại, phong trào tan rã.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800600" y="658813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1">
                <a:solidFill>
                  <a:srgbClr val="FF0000"/>
                </a:solidFill>
              </a:rPr>
              <a:t>Em có nhận xét gì về cuộc khởi nghĩa nông dân Yên Thế?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52400" y="4191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* Nhận xét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800600" y="1593850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- Thời gian tồn tại lâu hơn bất cứ cuộc khởi nghĩa nào trong phong trào Cần Vương.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4800600" y="281305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- Lượng lượng nông dân tham gia đông đảo.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4800600" y="365125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- Tình chất: Tính dân tộc, yêu nước sâu sắc.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4800600" y="4422775"/>
            <a:ext cx="4038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- Nguyên nhân thất bại: Pháp mạnh, lại còn câu kết với với phong kiến. Lực lượng nghĩa quân mỏng, yếu, phạm vi hoạt động bó hẹp trong một địa phương).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304800" y="4572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Thời gian tồn tại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23850" y="503237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Lực lượng tham gia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46075" y="5456238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Tính chất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360363" y="5897563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Nguyên nhân thất bại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/>
      <p:bldP spid="67597" grpId="0"/>
      <p:bldP spid="67598" grpId="0"/>
      <p:bldP spid="67599" grpId="0"/>
      <p:bldP spid="67600" grpId="0"/>
      <p:bldP spid="67601" grpId="0"/>
      <p:bldP spid="67602" grpId="0"/>
      <p:bldP spid="67603" grpId="0"/>
      <p:bldP spid="67604" grpId="0"/>
      <p:bldP spid="676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vi-VN" b="1" i="1" smtClean="0">
                <a:solidFill>
                  <a:srgbClr val="FF0000"/>
                </a:solidFill>
              </a:rPr>
              <a:t>? Em hãy lập niên biểu ngắn gọn các giai đoạn của khởi nghĩa Yên Thế?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743200"/>
          <a:ext cx="7010400" cy="311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Giai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đoạn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Nội</a:t>
                      </a:r>
                      <a:r>
                        <a:rPr lang="en-US" sz="1800" baseline="0" dirty="0" smtClean="0"/>
                        <a:t> dung </a:t>
                      </a:r>
                      <a:r>
                        <a:rPr lang="en-US" sz="1800" baseline="0" dirty="0" err="1" smtClean="0"/>
                        <a:t>chính</a:t>
                      </a:r>
                      <a:endParaRPr lang="en-US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586"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Giai đoạn 1</a:t>
                      </a:r>
                    </a:p>
                    <a:p>
                      <a:r>
                        <a:rPr lang="vi-VN" sz="1800" dirty="0" smtClean="0"/>
                        <a:t>1884-1892</a:t>
                      </a:r>
                    </a:p>
                    <a:p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586"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Giai đoạn 2</a:t>
                      </a:r>
                    </a:p>
                    <a:p>
                      <a:r>
                        <a:rPr lang="vi-VN" sz="1800" dirty="0" smtClean="0"/>
                        <a:t>1893-1908</a:t>
                      </a:r>
                    </a:p>
                    <a:p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586"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Giai đoạn 3</a:t>
                      </a:r>
                    </a:p>
                    <a:p>
                      <a:r>
                        <a:rPr lang="vi-VN" sz="1800" dirty="0" smtClean="0"/>
                        <a:t>1909-1913</a:t>
                      </a:r>
                    </a:p>
                    <a:p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685800"/>
          <a:ext cx="8229600" cy="5268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7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892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/>
                        <a:t>Giai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đoạn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Nội</a:t>
                      </a:r>
                      <a:r>
                        <a:rPr lang="en-US" sz="1800" baseline="0" dirty="0" smtClean="0"/>
                        <a:t> dung </a:t>
                      </a:r>
                      <a:r>
                        <a:rPr lang="en-US" sz="1800" baseline="0" dirty="0" err="1" smtClean="0"/>
                        <a:t>chính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4296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/>
                        <a:t>Giai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đoạn</a:t>
                      </a:r>
                      <a:r>
                        <a:rPr lang="en-US" sz="1800" baseline="0" dirty="0" smtClean="0"/>
                        <a:t> 1</a:t>
                      </a:r>
                    </a:p>
                    <a:p>
                      <a:pPr algn="just"/>
                      <a:r>
                        <a:rPr lang="en-US" sz="1800" baseline="0" dirty="0" smtClean="0"/>
                        <a:t>1884-1892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800" dirty="0" smtClean="0"/>
                        <a:t> </a:t>
                      </a:r>
                      <a:r>
                        <a:rPr lang="en-US" sz="1800" dirty="0" smtClean="0"/>
                        <a:t>N</a:t>
                      </a:r>
                      <a:r>
                        <a:rPr lang="vi-VN" sz="1800" dirty="0" smtClean="0"/>
                        <a:t>hiều toán nghĩa quân hoạt động riêng rẽ, không có sự chỉ huy thống nhất.</a:t>
                      </a:r>
                    </a:p>
                    <a:p>
                      <a:pPr algn="just"/>
                      <a:r>
                        <a:rPr lang="vi-VN" sz="1800" dirty="0" smtClean="0"/>
                        <a:t>4.1892 sau khi Đề Nắm mất, Đề Thám trở thành thủ lĩnh tối cao của phong trào.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1973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/>
                        <a:t>Giai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đoạn</a:t>
                      </a:r>
                      <a:r>
                        <a:rPr lang="en-US" sz="1800" baseline="0" dirty="0" smtClean="0"/>
                        <a:t> 2</a:t>
                      </a:r>
                    </a:p>
                    <a:p>
                      <a:pPr algn="just"/>
                      <a:r>
                        <a:rPr lang="en-US" sz="1800" baseline="0" dirty="0" smtClean="0"/>
                        <a:t>1893-1908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800" dirty="0" smtClean="0"/>
                        <a:t>Do Đề Thám chỉ huy, vừa chiến đấu vừa xây dựng cơ sở .</a:t>
                      </a:r>
                    </a:p>
                    <a:p>
                      <a:pPr algn="just"/>
                      <a:r>
                        <a:rPr lang="vi-VN" sz="1800" dirty="0" smtClean="0"/>
                        <a:t>- Nghĩa quân đã chiến đấu quyết liệt, buộc kẻ thù hai lần phải giảng hòa và nhượng bộ một số điều kiện có lợi cho 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5752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/>
                        <a:t>Giai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đoạn</a:t>
                      </a:r>
                      <a:r>
                        <a:rPr lang="en-US" sz="1800" baseline="0" dirty="0" smtClean="0"/>
                        <a:t> 3</a:t>
                      </a:r>
                    </a:p>
                    <a:p>
                      <a:pPr algn="just"/>
                      <a:r>
                        <a:rPr lang="en-US" sz="1800" baseline="0" dirty="0" smtClean="0"/>
                        <a:t>1909-1913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800" smtClean="0"/>
                        <a:t>- </a:t>
                      </a:r>
                      <a:r>
                        <a:rPr lang="vi-VN" sz="1800" dirty="0" smtClean="0"/>
                        <a:t>Pháp tập trung lực lượng tấn công qui mô lên Yên Thế </a:t>
                      </a:r>
                    </a:p>
                    <a:p>
                      <a:pPr algn="just"/>
                      <a:r>
                        <a:rPr lang="vi-VN" sz="1800" dirty="0" smtClean="0"/>
                        <a:t>- Lực lượng nghĩa quân hao mòn .</a:t>
                      </a:r>
                    </a:p>
                    <a:p>
                      <a:pPr algn="just"/>
                      <a:r>
                        <a:rPr lang="vi-VN" sz="1800" dirty="0" smtClean="0"/>
                        <a:t>- Ngày 10-2-1913 Đề Thám bị sát hại phong trào tan rã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4"/>
          <p:cNvSpPr txBox="1">
            <a:spLocks noChangeArrowheads="1"/>
          </p:cNvSpPr>
          <p:nvPr/>
        </p:nvSpPr>
        <p:spPr bwMode="auto">
          <a:xfrm>
            <a:off x="4267200" y="4800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CC"/>
                </a:solidFill>
                <a:latin typeface=".VnTime" pitchFamily="34" charset="0"/>
              </a:rPr>
              <a:t>* </a:t>
            </a:r>
            <a:r>
              <a:rPr lang="en-US" altLang="vi-VN" sz="2400" b="1" u="sng">
                <a:solidFill>
                  <a:srgbClr val="0000CC"/>
                </a:solidFill>
                <a:latin typeface=".VnTime" pitchFamily="34" charset="0"/>
              </a:rPr>
              <a:t>Nguyªn nh©n thÊt b¹i, ý nghÜa lÞch sö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230188" y="1470025"/>
            <a:ext cx="4687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vi-VN" sz="2400" b="1">
                <a:solidFill>
                  <a:srgbClr val="000000"/>
                </a:solidFill>
                <a:latin typeface=".VnTime" pitchFamily="34" charset="0"/>
              </a:rPr>
              <a:t>Nguyªn nh©n thÊt b¹i.</a:t>
            </a:r>
          </a:p>
        </p:txBody>
      </p:sp>
      <p:sp>
        <p:nvSpPr>
          <p:cNvPr id="267269" name="Text Box 10"/>
          <p:cNvSpPr txBox="1">
            <a:spLocks noChangeArrowheads="1"/>
          </p:cNvSpPr>
          <p:nvPr/>
        </p:nvSpPr>
        <p:spPr bwMode="auto">
          <a:xfrm>
            <a:off x="5646738" y="3332163"/>
            <a:ext cx="3841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.VnArial Narrow" pitchFamily="34" charset="0"/>
              </a:rPr>
              <a:t>          </a:t>
            </a:r>
            <a:endParaRPr lang="en-US" altLang="vi-VN" sz="28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267270" name="Line 14"/>
          <p:cNvSpPr>
            <a:spLocks noChangeShapeType="1"/>
          </p:cNvSpPr>
          <p:nvPr/>
        </p:nvSpPr>
        <p:spPr bwMode="auto">
          <a:xfrm>
            <a:off x="1192213" y="931863"/>
            <a:ext cx="641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1" name="Line 15"/>
          <p:cNvSpPr>
            <a:spLocks noChangeShapeType="1"/>
          </p:cNvSpPr>
          <p:nvPr/>
        </p:nvSpPr>
        <p:spPr bwMode="auto">
          <a:xfrm>
            <a:off x="1230313" y="971550"/>
            <a:ext cx="629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2" name="Line 17"/>
          <p:cNvSpPr>
            <a:spLocks noChangeShapeType="1"/>
          </p:cNvSpPr>
          <p:nvPr/>
        </p:nvSpPr>
        <p:spPr bwMode="auto">
          <a:xfrm>
            <a:off x="5224463" y="1085850"/>
            <a:ext cx="38100" cy="549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38" name="AutoShape 18"/>
          <p:cNvSpPr>
            <a:spLocks noChangeArrowheads="1"/>
          </p:cNvSpPr>
          <p:nvPr/>
        </p:nvSpPr>
        <p:spPr bwMode="auto">
          <a:xfrm>
            <a:off x="5530850" y="1317625"/>
            <a:ext cx="2997200" cy="165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Vì sao khởi nghĩa Yên Thế thất bại?</a:t>
            </a:r>
          </a:p>
        </p:txBody>
      </p:sp>
      <p:sp>
        <p:nvSpPr>
          <p:cNvPr id="261139" name="Rectangle 19"/>
          <p:cNvSpPr>
            <a:spLocks noChangeArrowheads="1"/>
          </p:cNvSpPr>
          <p:nvPr/>
        </p:nvSpPr>
        <p:spPr bwMode="auto">
          <a:xfrm>
            <a:off x="117475" y="1951038"/>
            <a:ext cx="49530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- Do Pháp lúc này còn mạnh, câu kết với phong kiến lực lượng nghĩa quân còn mỏng và yếu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 - Cách thức tổ chức và lãnh đạo còn hạn chế </a:t>
            </a:r>
          </a:p>
        </p:txBody>
      </p:sp>
      <p:sp>
        <p:nvSpPr>
          <p:cNvPr id="267275" name="Rectangle 21"/>
          <p:cNvSpPr>
            <a:spLocks noChangeArrowheads="1"/>
          </p:cNvSpPr>
          <p:nvPr/>
        </p:nvSpPr>
        <p:spPr bwMode="auto">
          <a:xfrm>
            <a:off x="231775" y="615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193675" y="4083050"/>
            <a:ext cx="2538413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2. Ý nghĩa lịch sử</a:t>
            </a:r>
          </a:p>
        </p:txBody>
      </p:sp>
      <p:sp>
        <p:nvSpPr>
          <p:cNvPr id="261143" name="Rectangle 23"/>
          <p:cNvSpPr>
            <a:spLocks noChangeArrowheads="1"/>
          </p:cNvSpPr>
          <p:nvPr/>
        </p:nvSpPr>
        <p:spPr bwMode="auto">
          <a:xfrm>
            <a:off x="0" y="4543425"/>
            <a:ext cx="5224463" cy="180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just" eaLnBrk="1" hangingPunct="1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</a:rPr>
              <a:t>Cuộc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khởi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nghĩa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yêu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00000"/>
                </a:solidFill>
              </a:rPr>
              <a:t>nước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</a:rPr>
              <a:t>Góp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chậm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định</a:t>
            </a:r>
            <a:endParaRPr lang="en-US" sz="2400" dirty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Pháp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1145" name="AutoShape 25"/>
          <p:cNvSpPr>
            <a:spLocks noChangeArrowheads="1"/>
          </p:cNvSpPr>
          <p:nvPr/>
        </p:nvSpPr>
        <p:spPr bwMode="auto">
          <a:xfrm>
            <a:off x="5260975" y="1162050"/>
            <a:ext cx="3421063" cy="2373313"/>
          </a:xfrm>
          <a:prstGeom prst="wedgeEllipseCallout">
            <a:avLst>
              <a:gd name="adj1" fmla="val -63657"/>
              <a:gd name="adj2" fmla="val 31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Cuộc khởi nghĩa Yên Thế có ý nghĩa lịch sử như thế nào?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000000"/>
              </a:solidFill>
            </a:endParaRPr>
          </a:p>
        </p:txBody>
      </p:sp>
      <p:sp>
        <p:nvSpPr>
          <p:cNvPr id="267279" name="Text Box 2"/>
          <p:cNvSpPr txBox="1">
            <a:spLocks noChangeArrowheads="1"/>
          </p:cNvSpPr>
          <p:nvPr/>
        </p:nvSpPr>
        <p:spPr bwMode="auto">
          <a:xfrm>
            <a:off x="190500" y="22225"/>
            <a:ext cx="8759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1E4649"/>
                </a:solidFill>
                <a:latin typeface=".VnTime" pitchFamily="34" charset="0"/>
                <a:cs typeface="Arial" charset="0"/>
              </a:rPr>
              <a:t>Bµi 27</a:t>
            </a:r>
            <a:r>
              <a:rPr lang="en-US" altLang="vi-VN" sz="2400" b="1">
                <a:solidFill>
                  <a:srgbClr val="1E4649"/>
                </a:solidFill>
                <a:latin typeface=".VnTime" pitchFamily="34" charset="0"/>
                <a:cs typeface="Arial" charset="0"/>
              </a:rPr>
              <a:t>. </a:t>
            </a:r>
            <a:r>
              <a:rPr lang="en-US" altLang="vi-VN" sz="2400" b="1">
                <a:solidFill>
                  <a:srgbClr val="1E4649"/>
                </a:solidFill>
                <a:latin typeface=".VnTimeH" pitchFamily="34" charset="0"/>
                <a:cs typeface="Arial" charset="0"/>
              </a:rPr>
              <a:t>Khëi nghÜa Yªn ThÕ vµ phong trµo  chèng Ph¸p cña  ®ång bµo miÒn nói cuèi thÕ kØ XIX.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261128" grpId="0"/>
      <p:bldP spid="261138" grpId="0" animBg="1"/>
      <p:bldP spid="261139" grpId="0"/>
      <p:bldP spid="261142" grpId="0" animBg="1"/>
      <p:bldP spid="261143" grpId="0" animBg="1"/>
      <p:bldP spid="2611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3"/>
          <p:cNvSpPr txBox="1">
            <a:spLocks noChangeArrowheads="1"/>
          </p:cNvSpPr>
          <p:nvPr/>
        </p:nvSpPr>
        <p:spPr bwMode="auto">
          <a:xfrm>
            <a:off x="4267200" y="48006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68291" name="Text Box 5"/>
          <p:cNvSpPr txBox="1">
            <a:spLocks noChangeArrowheads="1"/>
          </p:cNvSpPr>
          <p:nvPr/>
        </p:nvSpPr>
        <p:spPr bwMode="auto">
          <a:xfrm>
            <a:off x="1588" y="12779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vi-VN" b="1" u="sng">
                <a:solidFill>
                  <a:srgbClr val="0000CC"/>
                </a:solidFill>
                <a:latin typeface=".VnTime" pitchFamily="34" charset="0"/>
                <a:cs typeface="Arial" charset="0"/>
              </a:rPr>
              <a:t>I. Khëi nghÜa Yªn ThÕ( 1884 - 1913)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9688" y="1889125"/>
            <a:ext cx="83375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u="sng">
                <a:solidFill>
                  <a:srgbClr val="0000CC"/>
                </a:solidFill>
                <a:latin typeface=".VnTime" pitchFamily="34" charset="0"/>
              </a:rPr>
              <a:t>II. Phong trµo chèng Ph¸p cña ®ång bµo miÒn nói.</a:t>
            </a:r>
          </a:p>
        </p:txBody>
      </p:sp>
      <p:sp>
        <p:nvSpPr>
          <p:cNvPr id="268293" name="Line 7"/>
          <p:cNvSpPr>
            <a:spLocks noChangeShapeType="1"/>
          </p:cNvSpPr>
          <p:nvPr/>
        </p:nvSpPr>
        <p:spPr bwMode="auto">
          <a:xfrm flipV="1">
            <a:off x="1344613" y="1085850"/>
            <a:ext cx="62992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4" name="Line 8"/>
          <p:cNvSpPr>
            <a:spLocks noChangeShapeType="1"/>
          </p:cNvSpPr>
          <p:nvPr/>
        </p:nvSpPr>
        <p:spPr bwMode="auto">
          <a:xfrm flipV="1">
            <a:off x="1308100" y="1123950"/>
            <a:ext cx="6375400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2306638" y="2506663"/>
            <a:ext cx="2687637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</a:rPr>
              <a:t>Đọc thêm trong SGK</a:t>
            </a:r>
          </a:p>
        </p:txBody>
      </p:sp>
      <p:sp>
        <p:nvSpPr>
          <p:cNvPr id="268296" name="Text Box 2"/>
          <p:cNvSpPr txBox="1">
            <a:spLocks noChangeArrowheads="1"/>
          </p:cNvSpPr>
          <p:nvPr/>
        </p:nvSpPr>
        <p:spPr bwMode="auto">
          <a:xfrm>
            <a:off x="190500" y="22225"/>
            <a:ext cx="8759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1E4649"/>
                </a:solidFill>
                <a:latin typeface=".VnTime" pitchFamily="34" charset="0"/>
                <a:cs typeface="Arial" charset="0"/>
              </a:rPr>
              <a:t>Bµi 27</a:t>
            </a:r>
            <a:r>
              <a:rPr lang="en-US" altLang="vi-VN" sz="2400" b="1">
                <a:solidFill>
                  <a:srgbClr val="1E4649"/>
                </a:solidFill>
                <a:latin typeface=".VnTime" pitchFamily="34" charset="0"/>
                <a:cs typeface="Arial" charset="0"/>
              </a:rPr>
              <a:t>. </a:t>
            </a:r>
            <a:r>
              <a:rPr lang="en-US" altLang="vi-VN" sz="2400" b="1">
                <a:solidFill>
                  <a:srgbClr val="1E4649"/>
                </a:solidFill>
                <a:latin typeface=".VnTimeH" pitchFamily="34" charset="0"/>
                <a:cs typeface="Arial" charset="0"/>
              </a:rPr>
              <a:t>Khëi nghÜa Yªn ThÕ vµ phong trµo  chèng Ph¸p cña  ®ång bµo miÒn nói cuèi thÕ kØ XIX.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/>
      <p:bldP spid="3102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2895600" y="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3300"/>
                </a:solidFill>
              </a:rPr>
              <a:t>CỦNG CỐ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graphicFrame>
        <p:nvGraphicFramePr>
          <p:cNvPr id="312324" name="Group 4"/>
          <p:cNvGraphicFramePr>
            <a:graphicFrameLocks noGrp="1"/>
          </p:cNvGraphicFramePr>
          <p:nvPr/>
        </p:nvGraphicFramePr>
        <p:xfrm>
          <a:off x="603250" y="892175"/>
          <a:ext cx="7924800" cy="5824538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6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Cột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Cột 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1.Giai đoạn 1884-1892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a.Ngày 10-2-1913, Đề Thám bị sát hại. Phong trào tan rã.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2.Giai đoạn 1893-1908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b.Nhiều toán nghĩa quân đoàn kết hoạt động dưới sự chỉ huy của Đề Nắm.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186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3.Giai đoạn 1909-1913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c.Nhiều toán nghĩa quân hoạt động riêng lẽ dưới sự chỉ huy của Đề Nắm.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d.Pháp tập trung lực lượng tấn công lên Yên Thế.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e.Nghĩa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vừa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vừa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dưới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12352" name="Text Box 32"/>
          <p:cNvSpPr txBox="1">
            <a:spLocks noChangeArrowheads="1"/>
          </p:cNvSpPr>
          <p:nvPr/>
        </p:nvSpPr>
        <p:spPr bwMode="auto">
          <a:xfrm>
            <a:off x="0" y="395288"/>
            <a:ext cx="891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80808"/>
                </a:solidFill>
              </a:rPr>
              <a:t>Câu 1: Hãy lựa chọn những sự kiện ở Cột B sao cho phù hợp mốc thời gian ở Cột 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utoUpdateAnimBg="0"/>
      <p:bldP spid="3123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5"/>
          <p:cNvSpPr txBox="1">
            <a:spLocks noChangeArrowheads="1"/>
          </p:cNvSpPr>
          <p:nvPr/>
        </p:nvSpPr>
        <p:spPr bwMode="auto">
          <a:xfrm flipH="1">
            <a:off x="152400" y="836613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.VnTime" pitchFamily="34" charset="0"/>
                <a:cs typeface="Arial" charset="0"/>
              </a:rPr>
              <a:t>I. Khëi nghÜa Yªn ThÕ (1884-1913)</a:t>
            </a:r>
          </a:p>
        </p:txBody>
      </p:sp>
      <p:sp>
        <p:nvSpPr>
          <p:cNvPr id="233475" name="Text Box 6"/>
          <p:cNvSpPr txBox="1">
            <a:spLocks noChangeArrowheads="1"/>
          </p:cNvSpPr>
          <p:nvPr/>
        </p:nvSpPr>
        <p:spPr bwMode="auto">
          <a:xfrm>
            <a:off x="385763" y="1316038"/>
            <a:ext cx="533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</a:rPr>
              <a:t>1. Căn cứ Yên Thế</a:t>
            </a:r>
          </a:p>
        </p:txBody>
      </p:sp>
      <p:sp>
        <p:nvSpPr>
          <p:cNvPr id="233476" name="Line 7"/>
          <p:cNvSpPr>
            <a:spLocks noChangeShapeType="1"/>
          </p:cNvSpPr>
          <p:nvPr/>
        </p:nvSpPr>
        <p:spPr bwMode="auto">
          <a:xfrm>
            <a:off x="693738" y="855663"/>
            <a:ext cx="7488237" cy="0"/>
          </a:xfrm>
          <a:prstGeom prst="line">
            <a:avLst/>
          </a:prstGeom>
          <a:noFill/>
          <a:ln w="57150" cmpd="thickThin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347663" y="1816100"/>
            <a:ext cx="330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altLang="vi-VN" sz="2400">
                <a:solidFill>
                  <a:srgbClr val="000000"/>
                </a:solidFill>
              </a:rPr>
              <a:t>Nằm ở phía Tây Bắc tỉnh Bắc Giang. </a:t>
            </a:r>
          </a:p>
        </p:txBody>
      </p:sp>
      <p:sp>
        <p:nvSpPr>
          <p:cNvPr id="233478" name="Line 11"/>
          <p:cNvSpPr>
            <a:spLocks noChangeShapeType="1"/>
          </p:cNvSpPr>
          <p:nvPr/>
        </p:nvSpPr>
        <p:spPr bwMode="auto">
          <a:xfrm>
            <a:off x="4341813" y="1470025"/>
            <a:ext cx="0" cy="5070475"/>
          </a:xfrm>
          <a:prstGeom prst="line">
            <a:avLst/>
          </a:prstGeom>
          <a:noFill/>
          <a:ln w="38100" cmpd="dbl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47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334" r="3000" b="4666"/>
          <a:stretch>
            <a:fillRect/>
          </a:stretch>
        </p:blipFill>
        <p:spPr bwMode="auto">
          <a:xfrm>
            <a:off x="4687888" y="3871913"/>
            <a:ext cx="3773487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3480" name="Group 13"/>
          <p:cNvGrpSpPr>
            <a:grpSpLocks/>
          </p:cNvGrpSpPr>
          <p:nvPr/>
        </p:nvGrpSpPr>
        <p:grpSpPr bwMode="auto">
          <a:xfrm>
            <a:off x="4802188" y="1355725"/>
            <a:ext cx="3609975" cy="2486025"/>
            <a:chOff x="0" y="999"/>
            <a:chExt cx="5760" cy="3119"/>
          </a:xfrm>
        </p:grpSpPr>
        <p:pic>
          <p:nvPicPr>
            <p:cNvPr id="233484" name="Picture 14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9"/>
              <a:ext cx="5760" cy="3119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47" name="AutoShape 15"/>
            <p:cNvSpPr>
              <a:spLocks noChangeArrowheads="1"/>
            </p:cNvSpPr>
            <p:nvPr/>
          </p:nvSpPr>
          <p:spPr bwMode="auto">
            <a:xfrm>
              <a:off x="3607" y="2620"/>
              <a:ext cx="144" cy="193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33481" name="Oval 16"/>
          <p:cNvSpPr>
            <a:spLocks noChangeArrowheads="1"/>
          </p:cNvSpPr>
          <p:nvPr/>
        </p:nvSpPr>
        <p:spPr bwMode="auto">
          <a:xfrm>
            <a:off x="7231063" y="2481263"/>
            <a:ext cx="92075" cy="920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3482" name="Text Box 17"/>
          <p:cNvSpPr txBox="1">
            <a:spLocks noChangeArrowheads="1"/>
          </p:cNvSpPr>
          <p:nvPr/>
        </p:nvSpPr>
        <p:spPr bwMode="auto">
          <a:xfrm>
            <a:off x="7221538" y="2565400"/>
            <a:ext cx="806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900" b="1">
                <a:solidFill>
                  <a:srgbClr val="FF3300"/>
                </a:solidFill>
                <a:latin typeface="Arial" charset="0"/>
              </a:rPr>
              <a:t>Bắc Giang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90500" y="22225"/>
            <a:ext cx="8759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u="sng" dirty="0" err="1" smtClean="0">
                <a:solidFill>
                  <a:schemeClr val="accent1">
                    <a:lumMod val="25000"/>
                  </a:schemeClr>
                </a:solidFill>
                <a:latin typeface=".VnTime" pitchFamily="34" charset="0"/>
                <a:cs typeface="Arial" charset="0"/>
              </a:rPr>
              <a:t>Bµi</a:t>
            </a:r>
            <a:r>
              <a:rPr lang="en-US" sz="2400" b="1" u="sng" dirty="0" smtClean="0">
                <a:solidFill>
                  <a:schemeClr val="accent1">
                    <a:lumMod val="25000"/>
                  </a:schemeClr>
                </a:solidFill>
                <a:latin typeface=".VnTime" pitchFamily="34" charset="0"/>
                <a:cs typeface="Arial" charset="0"/>
              </a:rPr>
              <a:t> 27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" pitchFamily="34" charset="0"/>
                <a:cs typeface="Arial" charset="0"/>
              </a:rPr>
              <a:t>.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Khëi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nghÜa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Yªn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ThÕ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vµ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phong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trµo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chèng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Ph¸p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cña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 ®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ång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bµo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miÒn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nói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cuèi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thÕ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kØ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.VnTimeH" pitchFamily="34" charset="0"/>
                <a:cs typeface="Arial" charset="0"/>
              </a:rPr>
              <a:t> XIX.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2895600" y="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C3300"/>
                </a:solidFill>
              </a:rPr>
              <a:t>CỦNG CỐ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graphicFrame>
        <p:nvGraphicFramePr>
          <p:cNvPr id="312324" name="Group 4"/>
          <p:cNvGraphicFramePr>
            <a:graphicFrameLocks noGrp="1"/>
          </p:cNvGraphicFramePr>
          <p:nvPr/>
        </p:nvGraphicFramePr>
        <p:xfrm>
          <a:off x="603250" y="892175"/>
          <a:ext cx="7924800" cy="5824538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6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Cột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Cột 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1.Giai đoạn 1884-1892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a.Ngày 10-2-1913, Đề Thám bị sát hại. Phong trào tan rã.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2.Giai đoạn 1893-1908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b.Nhiều toán nghĩa quân đoàn kết hoạt động dưới sự chỉ huy của Đề Nắm.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186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3.Giai đoạn 1909-1913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c.Nhiều toán nghĩa quân hoạt động riêng lẽ dưới sự chỉ huy của Đề Nắm.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d.Pháp tập trung lực lượng tấn công lên Yên Thế.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e.Nghĩa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vừa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vừa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chiến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dưới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0361" name="Text Box 32"/>
          <p:cNvSpPr txBox="1">
            <a:spLocks noChangeArrowheads="1"/>
          </p:cNvSpPr>
          <p:nvPr/>
        </p:nvSpPr>
        <p:spPr bwMode="auto">
          <a:xfrm>
            <a:off x="0" y="395288"/>
            <a:ext cx="891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80808"/>
                </a:solidFill>
              </a:rPr>
              <a:t>Câu 1: Hãy lựa chọn những sự kiện ở Cột B sao cho phù hợp mốc thời gian ở Cột A.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8475" y="2354263"/>
            <a:ext cx="1127125" cy="18430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84363" y="3505200"/>
            <a:ext cx="882650" cy="2843213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68475" y="4389438"/>
            <a:ext cx="1536700" cy="1036637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vi-VN" b="1" smtClean="0">
                <a:solidFill>
                  <a:srgbClr val="FF0000"/>
                </a:solidFill>
                <a:cs typeface="Times New Roman" pitchFamily="18" charset="0"/>
              </a:rPr>
              <a:t>TRÒ CHƠI Ô CHỮ</a:t>
            </a:r>
            <a:endParaRPr lang="vi-VN" altLang="vi-VN" b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5953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Thực dân Pháp nổ súng xâm lược nước ta đầu tiên ở đâu?</a:t>
            </a:r>
            <a:endParaRPr lang="vi-VN" altLang="vi-VN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" y="5953125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Người thủ lĩnh đầu tiên của phong trào Yên Thế là ai?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9039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Tên điền chủ người Pháp bị nghĩa quân Yên Thế bắt được.</a:t>
            </a:r>
            <a:endParaRPr lang="vi-VN" altLang="vi-VN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" y="587692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Tên của ông vua kiên quyết chống thực dân Pháp.</a:t>
            </a:r>
            <a:endParaRPr lang="vi-VN" altLang="vi-VN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" y="58769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Vào năm 1874 triều đình Huế kí với Pháp hiệp ước nào?</a:t>
            </a:r>
            <a:endParaRPr lang="vi-VN" altLang="vi-VN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4800" y="5876925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Hiệp ước Hác Măng (1883) còn có tên là? </a:t>
            </a:r>
            <a:endParaRPr lang="vi-VN" altLang="vi-VN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57515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cs typeface="Times New Roman" pitchFamily="18" charset="0"/>
              </a:rPr>
              <a:t>Ô khóa: </a:t>
            </a: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Đây là nhân vật được mệnh danh là </a:t>
            </a:r>
            <a:r>
              <a:rPr lang="en-US" altLang="vi-VN" sz="2800" b="1" i="1">
                <a:solidFill>
                  <a:srgbClr val="000000"/>
                </a:solidFill>
                <a:cs typeface="Times New Roman" pitchFamily="18" charset="0"/>
              </a:rPr>
              <a:t>Hùm Thiêng Yên Thế</a:t>
            </a:r>
            <a:r>
              <a:rPr lang="en-US" altLang="vi-VN" sz="2800" b="1">
                <a:solidFill>
                  <a:srgbClr val="000000"/>
                </a:solidFill>
                <a:cs typeface="Times New Roman" pitchFamily="18" charset="0"/>
              </a:rPr>
              <a:t>, ông là ai ? </a:t>
            </a:r>
            <a:endParaRPr lang="vi-VN" altLang="vi-VN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Ẵ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2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Ắ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3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5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6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9" name="Content Placeholder 3"/>
          <p:cNvGraphicFramePr>
            <a:graphicFrameLocks/>
          </p:cNvGraphicFramePr>
          <p:nvPr/>
        </p:nvGraphicFramePr>
        <p:xfrm>
          <a:off x="457200" y="1066800"/>
          <a:ext cx="813276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Ẵ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Ắ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8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4000" smtClean="0"/>
              <a:t>MỘT SỐ HÌNH ẢNH THỰC TẾ TẠI BẢO TÀNG YÊN THẾ (8-3-2013)</a:t>
            </a:r>
          </a:p>
        </p:txBody>
      </p:sp>
      <p:pic>
        <p:nvPicPr>
          <p:cNvPr id="106499" name="Picture 3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4038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 descr="hathanhdaud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250px-Ban_De_T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6" descr="203443_detham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̀nh0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505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Hình07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53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ình07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ình07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79525" y="323691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</a:rPr>
              <a:t>Lựu đạn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08125" y="643731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</a:rPr>
              <a:t>Nòng súng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03925" y="32369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</a:rPr>
              <a:t>Đao, mã tấu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927725" y="647858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</a:rPr>
              <a:t>Bàn đạp ngựa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4" descr="images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527050"/>
            <a:ext cx="9144000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Bo vo De Tham bi ba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-757238"/>
            <a:ext cx="8950325" cy="798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981200" y="6300788"/>
            <a:ext cx="5867400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BỐ VỢ CỦA ĐỀ THÁM BỊ BẮT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4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Vo ba De Tham bi b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990600" y="6172200"/>
            <a:ext cx="693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BÀ BA CẨN ( VỢ BA CỦA ĐỀ THÁM) BỊ BẮT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00"/>
                </a:solidFill>
              </a:rPr>
              <a:t>Hình ảnh về lễ hội Yên Thế.</a:t>
            </a:r>
          </a:p>
        </p:txBody>
      </p:sp>
      <p:pic>
        <p:nvPicPr>
          <p:cNvPr id="91147" name="Picture 11" descr="29620101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 descr="yenthel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13" descr="2862010142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0" name="Picture 14" descr="bie_dien_vo_tai_hoi_Yen_T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1" name="Picture 15" descr="2-2012TNDP09BaoAnh1022012144866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Hoang Hoa 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88950"/>
            <a:ext cx="426243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0" y="471488"/>
            <a:ext cx="4802188" cy="6178550"/>
            <a:chOff x="0" y="297"/>
            <a:chExt cx="3025" cy="3892"/>
          </a:xfrm>
        </p:grpSpPr>
        <p:pic>
          <p:nvPicPr>
            <p:cNvPr id="277508" name="Picture 5" descr="Hue 4"/>
            <p:cNvPicPr>
              <a:picLocks noChangeAspect="1" noChangeArrowheads="1"/>
            </p:cNvPicPr>
            <p:nvPr/>
          </p:nvPicPr>
          <p:blipFill>
            <a:blip r:embed="rId3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"/>
              <a:ext cx="3025" cy="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09" name="Text Box 6"/>
            <p:cNvSpPr txBox="1">
              <a:spLocks noChangeArrowheads="1"/>
            </p:cNvSpPr>
            <p:nvPr/>
          </p:nvSpPr>
          <p:spPr bwMode="auto">
            <a:xfrm>
              <a:off x="2275" y="2426"/>
              <a:ext cx="726" cy="23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1200">
                  <a:solidFill>
                    <a:srgbClr val="FFFFFF"/>
                  </a:solidFill>
                  <a:latin typeface="Arial" charset="0"/>
                </a:rPr>
                <a:t>Hoàng Hoa Thám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228600" y="36513"/>
            <a:ext cx="883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600">
                <a:solidFill>
                  <a:srgbClr val="000000"/>
                </a:solidFill>
              </a:rPr>
              <a:t>Cuộc khởi nghĩa Yên Thế và phong trào Cần Vương có điểm gì khác nhau?</a:t>
            </a:r>
          </a:p>
        </p:txBody>
      </p:sp>
      <p:graphicFrame>
        <p:nvGraphicFramePr>
          <p:cNvPr id="305158" name="Group 6"/>
          <p:cNvGraphicFramePr>
            <a:graphicFrameLocks noGrp="1"/>
          </p:cNvGraphicFramePr>
          <p:nvPr/>
        </p:nvGraphicFramePr>
        <p:xfrm>
          <a:off x="381000" y="922338"/>
          <a:ext cx="8580438" cy="5678487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9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6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Nội dung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Phong trào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ần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v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ươ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Khởi nghĩa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ê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 Th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ế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T</a:t>
                      </a: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hời gian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4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Mục tiêu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4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vi-V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Lãnh đạo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Lực lượng</a:t>
                      </a: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2433638" y="5803900"/>
            <a:ext cx="31702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Các tầng lớp nhân dân</a:t>
            </a: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5900738" y="5822950"/>
            <a:ext cx="2682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Nông dân</a:t>
            </a:r>
          </a:p>
        </p:txBody>
      </p:sp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2590800" y="3481388"/>
            <a:ext cx="26400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Giúp vua cứu nước.</a:t>
            </a:r>
          </a:p>
        </p:txBody>
      </p:sp>
      <p:sp>
        <p:nvSpPr>
          <p:cNvPr id="305187" name="Rectangle 35"/>
          <p:cNvSpPr>
            <a:spLocks noChangeArrowheads="1"/>
          </p:cNvSpPr>
          <p:nvPr/>
        </p:nvSpPr>
        <p:spPr bwMode="auto">
          <a:xfrm>
            <a:off x="5842000" y="3313113"/>
            <a:ext cx="3300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Chống Pháp, bảo vệ cuộc sống của mình.</a:t>
            </a:r>
            <a:endParaRPr lang="vi-VN" altLang="vi-VN" sz="2200" b="1">
              <a:solidFill>
                <a:srgbClr val="800080"/>
              </a:solidFill>
            </a:endParaRP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2363788" y="4694238"/>
            <a:ext cx="35052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Văn thân, sĩ phu yêu nước.</a:t>
            </a:r>
            <a:endParaRPr lang="en-US" altLang="vi-VN" sz="2200">
              <a:solidFill>
                <a:srgbClr val="800080"/>
              </a:solidFill>
            </a:endParaRPr>
          </a:p>
        </p:txBody>
      </p:sp>
      <p:sp>
        <p:nvSpPr>
          <p:cNvPr id="305189" name="Text Box 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84863" y="45339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Những nông dân kiệt xuất, tài năng, có uy tín.</a:t>
            </a:r>
          </a:p>
        </p:txBody>
      </p:sp>
      <p:sp>
        <p:nvSpPr>
          <p:cNvPr id="305190" name="Text Box 38"/>
          <p:cNvSpPr txBox="1">
            <a:spLocks noChangeArrowheads="1"/>
          </p:cNvSpPr>
          <p:nvPr/>
        </p:nvSpPr>
        <p:spPr bwMode="auto">
          <a:xfrm>
            <a:off x="2921000" y="2506663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1885-1896</a:t>
            </a:r>
          </a:p>
        </p:txBody>
      </p:sp>
      <p:sp>
        <p:nvSpPr>
          <p:cNvPr id="305191" name="Text Box 39"/>
          <p:cNvSpPr txBox="1">
            <a:spLocks noChangeArrowheads="1"/>
          </p:cNvSpPr>
          <p:nvPr/>
        </p:nvSpPr>
        <p:spPr bwMode="auto">
          <a:xfrm>
            <a:off x="6530975" y="2474913"/>
            <a:ext cx="13954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800080"/>
                </a:solidFill>
              </a:rPr>
              <a:t>1884-1913</a:t>
            </a:r>
          </a:p>
        </p:txBody>
      </p:sp>
      <p:sp>
        <p:nvSpPr>
          <p:cNvPr id="305192" name="AutoShape 4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067675" y="6232525"/>
            <a:ext cx="766763" cy="62547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/>
      <p:bldP spid="305184" grpId="0"/>
      <p:bldP spid="305185" grpId="0"/>
      <p:bldP spid="305186" grpId="0"/>
      <p:bldP spid="305187" grpId="0"/>
      <p:bldP spid="305188" grpId="0"/>
      <p:bldP spid="305189" grpId="0"/>
      <p:bldP spid="305190" grpId="0"/>
      <p:bldP spid="305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</a:rPr>
              <a:t>1. Căn cứ Yên Thế</a:t>
            </a:r>
          </a:p>
        </p:txBody>
      </p:sp>
      <p:sp>
        <p:nvSpPr>
          <p:cNvPr id="234500" name="Line 8"/>
          <p:cNvSpPr>
            <a:spLocks noChangeShapeType="1"/>
          </p:cNvSpPr>
          <p:nvPr/>
        </p:nvSpPr>
        <p:spPr bwMode="auto">
          <a:xfrm>
            <a:off x="4495800" y="609600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52400" y="1143000"/>
            <a:ext cx="41910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-Yên thế nằm ở phía Tây bắc tỉnh Bắc Giang, diện tích khoảng 40-50km</a:t>
            </a:r>
            <a:r>
              <a:rPr lang="en-US" altLang="vi-VN" sz="2400" baseline="30000">
                <a:solidFill>
                  <a:srgbClr val="0000FF"/>
                </a:solidFill>
              </a:rPr>
              <a:t>2</a:t>
            </a:r>
            <a:r>
              <a:rPr lang="en-US" altLang="vi-VN" sz="2400">
                <a:solidFill>
                  <a:srgbClr val="0000FF"/>
                </a:solidFill>
              </a:rPr>
              <a:t>. Đây là vùng đất đồi, cây cối rậm rạp, địa hình hiểm trở.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Lãnh đạo: Đề Nắm, Đề Thám (Hoàng Hoa Thám), xuất thân nông dân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vi-VN" sz="2400">
              <a:solidFill>
                <a:srgbClr val="0000FF"/>
              </a:solidFill>
            </a:endParaRPr>
          </a:p>
        </p:txBody>
      </p:sp>
      <p:sp>
        <p:nvSpPr>
          <p:cNvPr id="234502" name="Line 1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0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6482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Rung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59175"/>
            <a:ext cx="4648200" cy="32988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5" name="Text Box 21"/>
          <p:cNvSpPr txBox="1">
            <a:spLocks noChangeArrowheads="1"/>
          </p:cNvSpPr>
          <p:nvPr/>
        </p:nvSpPr>
        <p:spPr bwMode="auto">
          <a:xfrm>
            <a:off x="4876800" y="6248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FFFF"/>
                </a:solidFill>
              </a:rPr>
              <a:t>Đất rừng Yên Thế</a:t>
            </a:r>
          </a:p>
        </p:txBody>
      </p:sp>
      <p:sp>
        <p:nvSpPr>
          <p:cNvPr id="234506" name="Oval 22"/>
          <p:cNvSpPr>
            <a:spLocks noChangeArrowheads="1"/>
          </p:cNvSpPr>
          <p:nvPr/>
        </p:nvSpPr>
        <p:spPr bwMode="auto">
          <a:xfrm>
            <a:off x="6324600" y="1447800"/>
            <a:ext cx="1066800" cy="990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700" fill="hold"/>
                                        <p:tgtEl>
                                          <p:spTgt spid="48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8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48"/>
                </p:tgtEl>
              </p:cMediaNode>
            </p:video>
          </p:childTnLst>
        </p:cTn>
      </p:par>
    </p:tnLst>
    <p:bldLst>
      <p:bldP spid="48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D:\HÌNH TƯ LIỆU DẠY HỌC\yen_the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138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572000" y="6400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indent="-7397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indent="-739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cs typeface="Times New Roman" pitchFamily="18" charset="0"/>
              </a:rPr>
              <a:t>LƯỢC ĐỒ CĂN CỨ YÊN THẾ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43200" y="76200"/>
            <a:ext cx="6400800" cy="22860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Căn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cứ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Tây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Giang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rộng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chừng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40-50km</a:t>
            </a:r>
            <a:r>
              <a:rPr lang="en-US" sz="240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cối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rậm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rạp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gò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bụi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um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tùm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sang Tam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Đảo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Phúc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Vĩnh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Địa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hình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rất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hiểm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trơ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̉.</a:t>
            </a:r>
          </a:p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237" name="Picture 21" descr="E:\HINH ANH\Hinh Dong (animation)\mui ten+Button\QUASBU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391400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3333FF"/>
                </a:solidFill>
              </a:rPr>
              <a:t>I. KHỞI NGHĨA YÊN THẾ (1884-1913)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04800" y="6858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</a:rPr>
              <a:t>1. Căn cứ Yên Thế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5448300" y="18669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1">
                <a:solidFill>
                  <a:srgbClr val="FF0000"/>
                </a:solidFill>
              </a:rPr>
              <a:t>Đặc điểm dân cư?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181600" y="2347913"/>
            <a:ext cx="35814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3333FF"/>
                </a:solidFill>
              </a:rPr>
              <a:t>Dân nghèo vùng đồng bằng Bắc Kì lên làm ăn sinh sống. Giữa TKXIX, họ lập làng, tổ chức sản xuất.</a:t>
            </a:r>
          </a:p>
        </p:txBody>
      </p:sp>
      <p:sp>
        <p:nvSpPr>
          <p:cNvPr id="236550" name="Line 7"/>
          <p:cNvSpPr>
            <a:spLocks noChangeShapeType="1"/>
          </p:cNvSpPr>
          <p:nvPr/>
        </p:nvSpPr>
        <p:spPr bwMode="auto">
          <a:xfrm>
            <a:off x="5064125" y="657225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27025" y="3590925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FF"/>
                </a:solidFill>
              </a:rPr>
              <a:t>2. Nguyên nhân khởi nghĩa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15900" y="4124325"/>
            <a:ext cx="4800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3333FF"/>
                </a:solidFill>
              </a:rPr>
              <a:t>Yên Thế trở thành mục tiêu bình định của Pháp.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181600" y="4967288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i="1">
                <a:solidFill>
                  <a:srgbClr val="FF0000"/>
                </a:solidFill>
              </a:rPr>
              <a:t>Nguyên nhân khởi nghĩa?</a:t>
            </a:r>
          </a:p>
        </p:txBody>
      </p:sp>
      <p:sp>
        <p:nvSpPr>
          <p:cNvPr id="236554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48768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Yên thế nằm ở phía Tây bắc tỉnh Bắc Giang. Đây là vùng đất đồi, cây cối rậm rạp, địa hình hiểm trở.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- Lãnh đạo: Đề Nắm, Đề Thám ( Hoàng Hoa Thám,… xuất thân nông dân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vi-VN" sz="2400">
              <a:solidFill>
                <a:srgbClr val="0000FF"/>
              </a:solidFill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28600" y="5065713"/>
            <a:ext cx="4800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3333FF"/>
                </a:solidFill>
              </a:rPr>
              <a:t>Để bảo vệ cuộc sống, nhân dân Yên Thế đứng lên đấu tranh.</a:t>
            </a:r>
          </a:p>
        </p:txBody>
      </p:sp>
      <p:sp>
        <p:nvSpPr>
          <p:cNvPr id="236556" name="Line 13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6" grpId="0"/>
      <p:bldP spid="73737" grpId="0"/>
      <p:bldP spid="73738" grpId="0"/>
      <p:bldP spid="737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8"/>
            <a:ext cx="83058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2971800" y="1371600"/>
            <a:ext cx="2743200" cy="2590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2375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762000" y="6248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vi-VN" sz="2400" i="1" smtClean="0">
                <a:solidFill>
                  <a:srgbClr val="FF0000"/>
                </a:solidFill>
              </a:rPr>
              <a:t>Tại sao Yên Thế trở thành mục tiêu bình định của Pháp?</a:t>
            </a:r>
          </a:p>
        </p:txBody>
      </p:sp>
      <p:sp>
        <p:nvSpPr>
          <p:cNvPr id="52243" name="Freeform 19"/>
          <p:cNvSpPr>
            <a:spLocks/>
          </p:cNvSpPr>
          <p:nvPr/>
        </p:nvSpPr>
        <p:spPr bwMode="auto">
          <a:xfrm>
            <a:off x="3373438" y="1482725"/>
            <a:ext cx="3311525" cy="3394075"/>
          </a:xfrm>
          <a:custGeom>
            <a:avLst/>
            <a:gdLst>
              <a:gd name="T0" fmla="*/ 2147483646 w 2086"/>
              <a:gd name="T1" fmla="*/ 0 h 2138"/>
              <a:gd name="T2" fmla="*/ 2147483646 w 2086"/>
              <a:gd name="T3" fmla="*/ 2147483646 h 2138"/>
              <a:gd name="T4" fmla="*/ 2147483646 w 2086"/>
              <a:gd name="T5" fmla="*/ 2147483646 h 2138"/>
              <a:gd name="T6" fmla="*/ 2147483646 w 2086"/>
              <a:gd name="T7" fmla="*/ 2147483646 h 2138"/>
              <a:gd name="T8" fmla="*/ 2147483646 w 2086"/>
              <a:gd name="T9" fmla="*/ 2147483646 h 2138"/>
              <a:gd name="T10" fmla="*/ 2147483646 w 2086"/>
              <a:gd name="T11" fmla="*/ 2147483646 h 2138"/>
              <a:gd name="T12" fmla="*/ 2147483646 w 2086"/>
              <a:gd name="T13" fmla="*/ 2147483646 h 2138"/>
              <a:gd name="T14" fmla="*/ 2147483646 w 2086"/>
              <a:gd name="T15" fmla="*/ 2147483646 h 2138"/>
              <a:gd name="T16" fmla="*/ 2147483646 w 2086"/>
              <a:gd name="T17" fmla="*/ 2147483646 h 2138"/>
              <a:gd name="T18" fmla="*/ 2147483646 w 2086"/>
              <a:gd name="T19" fmla="*/ 2147483646 h 2138"/>
              <a:gd name="T20" fmla="*/ 2147483646 w 2086"/>
              <a:gd name="T21" fmla="*/ 2147483646 h 2138"/>
              <a:gd name="T22" fmla="*/ 2147483646 w 2086"/>
              <a:gd name="T23" fmla="*/ 2147483646 h 2138"/>
              <a:gd name="T24" fmla="*/ 2147483646 w 2086"/>
              <a:gd name="T25" fmla="*/ 2147483646 h 2138"/>
              <a:gd name="T26" fmla="*/ 2147483646 w 2086"/>
              <a:gd name="T27" fmla="*/ 2147483646 h 2138"/>
              <a:gd name="T28" fmla="*/ 2147483646 w 2086"/>
              <a:gd name="T29" fmla="*/ 2147483646 h 2138"/>
              <a:gd name="T30" fmla="*/ 2147483646 w 2086"/>
              <a:gd name="T31" fmla="*/ 2147483646 h 2138"/>
              <a:gd name="T32" fmla="*/ 2147483646 w 2086"/>
              <a:gd name="T33" fmla="*/ 2147483646 h 2138"/>
              <a:gd name="T34" fmla="*/ 2147483646 w 2086"/>
              <a:gd name="T35" fmla="*/ 2147483646 h 2138"/>
              <a:gd name="T36" fmla="*/ 2147483646 w 2086"/>
              <a:gd name="T37" fmla="*/ 2147483646 h 2138"/>
              <a:gd name="T38" fmla="*/ 2147483646 w 2086"/>
              <a:gd name="T39" fmla="*/ 2147483646 h 2138"/>
              <a:gd name="T40" fmla="*/ 2147483646 w 2086"/>
              <a:gd name="T41" fmla="*/ 2147483646 h 2138"/>
              <a:gd name="T42" fmla="*/ 2147483646 w 2086"/>
              <a:gd name="T43" fmla="*/ 2147483646 h 2138"/>
              <a:gd name="T44" fmla="*/ 2147483646 w 2086"/>
              <a:gd name="T45" fmla="*/ 2147483646 h 2138"/>
              <a:gd name="T46" fmla="*/ 2147483646 w 2086"/>
              <a:gd name="T47" fmla="*/ 2147483646 h 2138"/>
              <a:gd name="T48" fmla="*/ 2147483646 w 2086"/>
              <a:gd name="T49" fmla="*/ 2147483646 h 2138"/>
              <a:gd name="T50" fmla="*/ 2147483646 w 2086"/>
              <a:gd name="T51" fmla="*/ 2147483646 h 2138"/>
              <a:gd name="T52" fmla="*/ 0 w 2086"/>
              <a:gd name="T53" fmla="*/ 2147483646 h 21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086" h="2138">
                <a:moveTo>
                  <a:pt x="2086" y="0"/>
                </a:moveTo>
                <a:cubicBezTo>
                  <a:pt x="2056" y="47"/>
                  <a:pt x="2009" y="66"/>
                  <a:pt x="1984" y="116"/>
                </a:cubicBezTo>
                <a:cubicBezTo>
                  <a:pt x="1952" y="179"/>
                  <a:pt x="1920" y="235"/>
                  <a:pt x="1882" y="295"/>
                </a:cubicBezTo>
                <a:cubicBezTo>
                  <a:pt x="1870" y="314"/>
                  <a:pt x="1867" y="339"/>
                  <a:pt x="1856" y="359"/>
                </a:cubicBezTo>
                <a:cubicBezTo>
                  <a:pt x="1821" y="424"/>
                  <a:pt x="1777" y="497"/>
                  <a:pt x="1715" y="538"/>
                </a:cubicBezTo>
                <a:cubicBezTo>
                  <a:pt x="1669" y="608"/>
                  <a:pt x="1704" y="569"/>
                  <a:pt x="1587" y="628"/>
                </a:cubicBezTo>
                <a:cubicBezTo>
                  <a:pt x="1513" y="702"/>
                  <a:pt x="1405" y="714"/>
                  <a:pt x="1318" y="768"/>
                </a:cubicBezTo>
                <a:cubicBezTo>
                  <a:pt x="1251" y="810"/>
                  <a:pt x="1263" y="834"/>
                  <a:pt x="1190" y="871"/>
                </a:cubicBezTo>
                <a:cubicBezTo>
                  <a:pt x="1173" y="897"/>
                  <a:pt x="1156" y="922"/>
                  <a:pt x="1139" y="948"/>
                </a:cubicBezTo>
                <a:cubicBezTo>
                  <a:pt x="1113" y="988"/>
                  <a:pt x="1125" y="1042"/>
                  <a:pt x="1114" y="1088"/>
                </a:cubicBezTo>
                <a:cubicBezTo>
                  <a:pt x="1108" y="1111"/>
                  <a:pt x="1075" y="1181"/>
                  <a:pt x="1062" y="1204"/>
                </a:cubicBezTo>
                <a:cubicBezTo>
                  <a:pt x="1034" y="1254"/>
                  <a:pt x="934" y="1319"/>
                  <a:pt x="934" y="1319"/>
                </a:cubicBezTo>
                <a:cubicBezTo>
                  <a:pt x="872" y="1413"/>
                  <a:pt x="955" y="1306"/>
                  <a:pt x="858" y="1370"/>
                </a:cubicBezTo>
                <a:cubicBezTo>
                  <a:pt x="845" y="1378"/>
                  <a:pt x="844" y="1398"/>
                  <a:pt x="832" y="1408"/>
                </a:cubicBezTo>
                <a:cubicBezTo>
                  <a:pt x="805" y="1430"/>
                  <a:pt x="771" y="1441"/>
                  <a:pt x="742" y="1460"/>
                </a:cubicBezTo>
                <a:cubicBezTo>
                  <a:pt x="725" y="1485"/>
                  <a:pt x="708" y="1511"/>
                  <a:pt x="691" y="1536"/>
                </a:cubicBezTo>
                <a:cubicBezTo>
                  <a:pt x="682" y="1549"/>
                  <a:pt x="666" y="1575"/>
                  <a:pt x="666" y="1575"/>
                </a:cubicBezTo>
                <a:cubicBezTo>
                  <a:pt x="693" y="1662"/>
                  <a:pt x="638" y="1685"/>
                  <a:pt x="576" y="1716"/>
                </a:cubicBezTo>
                <a:cubicBezTo>
                  <a:pt x="551" y="1789"/>
                  <a:pt x="582" y="1723"/>
                  <a:pt x="525" y="1780"/>
                </a:cubicBezTo>
                <a:cubicBezTo>
                  <a:pt x="514" y="1791"/>
                  <a:pt x="511" y="1808"/>
                  <a:pt x="499" y="1818"/>
                </a:cubicBezTo>
                <a:cubicBezTo>
                  <a:pt x="438" y="1871"/>
                  <a:pt x="435" y="1866"/>
                  <a:pt x="371" y="1882"/>
                </a:cubicBezTo>
                <a:cubicBezTo>
                  <a:pt x="257" y="1960"/>
                  <a:pt x="421" y="1851"/>
                  <a:pt x="282" y="1933"/>
                </a:cubicBezTo>
                <a:cubicBezTo>
                  <a:pt x="256" y="1949"/>
                  <a:pt x="205" y="1984"/>
                  <a:pt x="205" y="1984"/>
                </a:cubicBezTo>
                <a:cubicBezTo>
                  <a:pt x="196" y="1997"/>
                  <a:pt x="191" y="2013"/>
                  <a:pt x="179" y="2023"/>
                </a:cubicBezTo>
                <a:cubicBezTo>
                  <a:pt x="169" y="2031"/>
                  <a:pt x="153" y="2029"/>
                  <a:pt x="141" y="2036"/>
                </a:cubicBezTo>
                <a:cubicBezTo>
                  <a:pt x="93" y="2063"/>
                  <a:pt x="40" y="2098"/>
                  <a:pt x="0" y="213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6" name="Picture 22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19812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27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998913"/>
            <a:ext cx="3095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28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4151313"/>
            <a:ext cx="3095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3" name="Picture 29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540125"/>
            <a:ext cx="3095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30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557463"/>
            <a:ext cx="309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Picture 31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443163"/>
            <a:ext cx="269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Picture 32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36855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Picture 33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933700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Picture 34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544638"/>
            <a:ext cx="269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Picture 35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284538"/>
            <a:ext cx="2698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0" name="Picture 36" descr="img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962275"/>
            <a:ext cx="2698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85" name="Text Box 37"/>
          <p:cNvSpPr txBox="1">
            <a:spLocks noChangeArrowheads="1"/>
          </p:cNvSpPr>
          <p:nvPr/>
        </p:nvSpPr>
        <p:spPr bwMode="auto">
          <a:xfrm>
            <a:off x="2003425" y="5097463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5226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579563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nimBg="1"/>
      <p:bldP spid="52243" grpId="0" animBg="1"/>
      <p:bldP spid="522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22925"/>
          </a:xfrm>
        </p:spPr>
      </p:pic>
      <p:sp>
        <p:nvSpPr>
          <p:cNvPr id="238595" name="Text Box 5"/>
          <p:cNvSpPr txBox="1">
            <a:spLocks noChangeArrowheads="1"/>
          </p:cNvSpPr>
          <p:nvPr/>
        </p:nvSpPr>
        <p:spPr bwMode="auto">
          <a:xfrm>
            <a:off x="2667000" y="5942013"/>
            <a:ext cx="41195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Arial" charset="0"/>
              </a:rPr>
              <a:t>CĂN CỨ YÊN THẾ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59&quot;/&gt;&lt;/object&gt;&lt;object type=&quot;3&quot; unique_id=&quot;10005&quot;&gt;&lt;property id=&quot;20148&quot; value=&quot;5&quot;/&gt;&lt;property id=&quot;20300&quot; value=&quot;Slide 2&quot;/&gt;&lt;property id=&quot;20307&quot; value=&quot;360&quot;/&gt;&lt;/object&gt;&lt;object type=&quot;3&quot; unique_id=&quot;10006&quot;&gt;&lt;property id=&quot;20148&quot; value=&quot;5&quot;/&gt;&lt;property id=&quot;20300&quot; value=&quot;Slide 3&quot;/&gt;&lt;property id=&quot;20307&quot; value=&quot;345&quot;/&gt;&lt;/object&gt;&lt;object type=&quot;3&quot; unique_id=&quot;10007&quot;&gt;&lt;property id=&quot;20148&quot; value=&quot;5&quot;/&gt;&lt;property id=&quot;20300&quot; value=&quot;Slide 4&quot;/&gt;&lt;property id=&quot;20307&quot; value=&quot;358&quot;/&gt;&lt;/object&gt;&lt;object type=&quot;3&quot; unique_id=&quot;10008&quot;&gt;&lt;property id=&quot;20148&quot; value=&quot;5&quot;/&gt;&lt;property id=&quot;20300&quot; value=&quot;Slide 5&quot;/&gt;&lt;property id=&quot;20307&quot; value=&quot;274&quot;/&gt;&lt;/object&gt;&lt;object type=&quot;3&quot; unique_id=&quot;10009&quot;&gt;&lt;property id=&quot;20148&quot; value=&quot;5&quot;/&gt;&lt;property id=&quot;20300&quot; value=&quot;Slide 6&quot;/&gt;&lt;property id=&quot;20307&quot; value=&quot;364&quot;/&gt;&lt;/object&gt;&lt;object type=&quot;3&quot; unique_id=&quot;10010&quot;&gt;&lt;property id=&quot;20148&quot; value=&quot;5&quot;/&gt;&lt;property id=&quot;20300&quot; value=&quot;Slide 7 - &amp;quot;&amp;#x0D;&amp;#x0A;1. Căn cứ&amp;#x0D;&amp;#x0A;2. Nguyên nhân &amp;#x0D;&amp;#x0A;3. Diễn biến :&amp;quot;&quot;/&gt;&lt;property id=&quot;20307&quot; value=&quot;384&quot;/&gt;&lt;/object&gt;&lt;object type=&quot;3&quot; unique_id=&quot;10011&quot;&gt;&lt;property id=&quot;20148&quot; value=&quot;5&quot;/&gt;&lt;property id=&quot;20300&quot; value=&quot;Slide 8 - &amp;quot;Diễn biến :&amp;quot;&quot;/&gt;&lt;property id=&quot;20307&quot; value=&quot;386&quot;/&gt;&lt;/object&gt;&lt;object type=&quot;3&quot; unique_id=&quot;10012&quot;&gt;&lt;property id=&quot;20148&quot; value=&quot;5&quot;/&gt;&lt;property id=&quot;20300&quot; value=&quot;Slide 9&quot;/&gt;&lt;property id=&quot;20307&quot; value=&quot;388&quot;/&gt;&lt;/object&gt;&lt;object type=&quot;3&quot; unique_id=&quot;10013&quot;&gt;&lt;property id=&quot;20148&quot; value=&quot;5&quot;/&gt;&lt;property id=&quot;20300&quot; value=&quot;Slide 10 - &amp;quot;I. KHỞI NGHĨA YÊN THẾ (1884 - 1913)&amp;#x0D;&amp;#x0A;&amp;quot;&quot;/&gt;&lt;property id=&quot;20307&quot; value=&quot;390&quot;/&gt;&lt;/object&gt;&lt;object type=&quot;3&quot; unique_id=&quot;10014&quot;&gt;&lt;property id=&quot;20148&quot; value=&quot;5&quot;/&gt;&lt;property id=&quot;20300&quot; value=&quot;Slide 11 - &amp;quot;Ông &amp;#x0D;&amp;#x0A;là ai?&amp;quot;&quot;/&gt;&lt;property id=&quot;20307&quot; value=&quot;368&quot;/&gt;&lt;/object&gt;&lt;object type=&quot;3&quot; unique_id=&quot;10015&quot;&gt;&lt;property id=&quot;20148&quot; value=&quot;5&quot;/&gt;&lt;property id=&quot;20300&quot; value=&quot;Slide 12 - &amp;quot;Hoàng Hoa Thám (Đề Thám)&amp;#x0D;&amp;#x0A;(1851 – 1913)&amp;quot;&quot;/&gt;&lt;property id=&quot;20307&quot; value=&quot;370&quot;/&gt;&lt;/object&gt;&lt;object type=&quot;3&quot; unique_id=&quot;10016&quot;&gt;&lt;property id=&quot;20148&quot; value=&quot;5&quot;/&gt;&lt;property id=&quot;20300&quot; value=&quot;Slide 13&quot;/&gt;&lt;property id=&quot;20307&quot; value=&quot;372&quot;/&gt;&lt;/object&gt;&lt;object type=&quot;3&quot; unique_id=&quot;10017&quot;&gt;&lt;property id=&quot;20148&quot; value=&quot;5&quot;/&gt;&lt;property id=&quot;20300&quot; value=&quot;Slide 14 - &amp;quot;Nghĩa quân Yên Thế&amp;quot;&quot;/&gt;&lt;property id=&quot;20307&quot; value=&quot;374&quot;/&gt;&lt;/object&gt;&lt;object type=&quot;3&quot; unique_id=&quot;10018&quot;&gt;&lt;property id=&quot;20148&quot; value=&quot;5&quot;/&gt;&lt;property id=&quot;20300&quot; value=&quot;Slide 15 - &amp;quot;I. KHỞI NGHĨA YÊN THẾ (1884 - 1913)&amp;#x0D;&amp;#x0A;&amp;quot;&quot;/&gt;&lt;property id=&quot;20307&quot; value=&quot;394&quot;/&gt;&lt;/object&gt;&lt;object type=&quot;3&quot; unique_id=&quot;10019&quot;&gt;&lt;property id=&quot;20148&quot; value=&quot;5&quot;/&gt;&lt;property id=&quot;20300&quot; value=&quot;Slide 16 - &amp;quot;Lược đồ căn cứ Yên Thế&amp;quot;&quot;/&gt;&lt;property id=&quot;20307&quot; value=&quot;376&quot;/&gt;&lt;/object&gt;&lt;object type=&quot;3&quot; unique_id=&quot;10020&quot;&gt;&lt;property id=&quot;20148&quot; value=&quot;5&quot;/&gt;&lt;property id=&quot;20300&quot; value=&quot;Slide 17&quot;/&gt;&lt;property id=&quot;20307&quot; value=&quot;378&quot;/&gt;&lt;/object&gt;&lt;object type=&quot;3&quot; unique_id=&quot;10021&quot;&gt;&lt;property id=&quot;20148&quot; value=&quot;5&quot;/&gt;&lt;property id=&quot;20300&quot; value=&quot;Slide 18&quot;/&gt;&lt;property id=&quot;20307&quot; value=&quot;380&quot;/&gt;&lt;/object&gt;&lt;object type=&quot;3&quot; unique_id=&quot;10022&quot;&gt;&lt;property id=&quot;20148&quot; value=&quot;5&quot;/&gt;&lt;property id=&quot;20300&quot; value=&quot;Slide 19 - &amp;quot;I. KHỞI NGHĨA YÊN THẾ (1884 - 1913)&amp;#x0D;&amp;#x0A;&amp;quot;&quot;/&gt;&lt;property id=&quot;20307&quot; value=&quot;382&quot;/&gt;&lt;/object&gt;&lt;object type=&quot;3&quot; unique_id=&quot;10023&quot;&gt;&lt;property id=&quot;20148&quot; value=&quot;5&quot;/&gt;&lt;property id=&quot;20300&quot; value=&quot;Slide 20 - &amp;quot;Bµi 27 :  Khëi nghÜa Yªn ThÕ vµ phong trµo  chèng Ph¸p cña  ®ång bµo miÒn nói cuèi thÕ kØ XIX.&amp;#x0D;&amp;#x0A;&amp;quot;&quot;/&gt;&lt;property id=&quot;20307&quot; value=&quot;402&quot;/&gt;&lt;/object&gt;&lt;object type=&quot;3&quot; unique_id=&quot;10024&quot;&gt;&lt;property id=&quot;20148&quot; value=&quot;5&quot;/&gt;&lt;property id=&quot;20300&quot; value=&quot;Slide 21&quot;/&gt;&lt;property id=&quot;20307&quot; value=&quot;408&quot;/&gt;&lt;/object&gt;&lt;object type=&quot;3&quot; unique_id=&quot;10025&quot;&gt;&lt;property id=&quot;20148&quot; value=&quot;5&quot;/&gt;&lt;property id=&quot;20300&quot; value=&quot;Slide 22 - &amp;quot;Nghĩa quân bị bắt chờ xử tử&amp;quot;&quot;/&gt;&lt;property id=&quot;20307&quot; value=&quot;404&quot;/&gt;&lt;/object&gt;&lt;object type=&quot;3&quot; unique_id=&quot;10026&quot;&gt;&lt;property id=&quot;20148&quot; value=&quot;5&quot;/&gt;&lt;property id=&quot;20300&quot; value=&quot;Slide 23 - &amp;quot;Đầu nghĩa quân bị xử tử&amp;quot;&quot;/&gt;&lt;property id=&quot;20307&quot; value=&quot;406&quot;/&gt;&lt;/object&gt;&lt;object type=&quot;3&quot; unique_id=&quot;10027&quot;&gt;&lt;property id=&quot;20148&quot; value=&quot;5&quot;/&gt;&lt;property id=&quot;20300&quot; value=&quot;Slide 24&quot;/&gt;&lt;property id=&quot;20307&quot; value=&quot;401&quot;/&gt;&lt;/object&gt;&lt;object type=&quot;3&quot; unique_id=&quot;10028&quot;&gt;&lt;property id=&quot;20148&quot; value=&quot;5&quot;/&gt;&lt;property id=&quot;20300&quot; value=&quot;Slide 25&quot;/&gt;&lt;property id=&quot;20307&quot; value=&quot;410&quot;/&gt;&lt;/object&gt;&lt;object type=&quot;3&quot; unique_id=&quot;10029&quot;&gt;&lt;property id=&quot;20148&quot; value=&quot;5&quot;/&gt;&lt;property id=&quot;20300&quot; value=&quot;Slide 26&quot;/&gt;&lt;property id=&quot;20307&quot; value=&quot;416&quot;/&gt;&lt;/object&gt;&lt;object type=&quot;3&quot; unique_id=&quot;10030&quot;&gt;&lt;property id=&quot;20148&quot; value=&quot;5&quot;/&gt;&lt;property id=&quot;20300&quot; value=&quot;Slide 27&quot;/&gt;&lt;property id=&quot;20307&quot; value=&quot;412&quot;/&gt;&lt;/object&gt;&lt;object type=&quot;3&quot; unique_id=&quot;10031&quot;&gt;&lt;property id=&quot;20148&quot; value=&quot;5&quot;/&gt;&lt;property id=&quot;20300&quot; value=&quot;Slide 28&quot;/&gt;&lt;property id=&quot;20307&quot; value=&quot;349&quot;/&gt;&lt;/object&gt;&lt;object type=&quot;3&quot; unique_id=&quot;10032&quot;&gt;&lt;property id=&quot;20148&quot; value=&quot;5&quot;/&gt;&lt;property id=&quot;20300&quot; value=&quot;Slide 29&quot;/&gt;&lt;property id=&quot;20307&quot; value=&quot;414&quot;/&gt;&lt;/object&gt;&lt;object type=&quot;3&quot; unique_id=&quot;10033&quot;&gt;&lt;property id=&quot;20148&quot; value=&quot;5&quot;/&gt;&lt;property id=&quot;20300&quot; value=&quot;Slide 30&quot;/&gt;&lt;property id=&quot;20307&quot; value=&quot;3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2451</Words>
  <Application>Microsoft Office PowerPoint</Application>
  <PresentationFormat>On-screen Show (4:3)</PresentationFormat>
  <Paragraphs>357</Paragraphs>
  <Slides>48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48</vt:i4>
      </vt:variant>
    </vt:vector>
  </HeadingPairs>
  <TitlesOfParts>
    <vt:vector size="73" baseType="lpstr">
      <vt:lpstr>Times New Roman</vt:lpstr>
      <vt:lpstr>Arial</vt:lpstr>
      <vt:lpstr>Comic Sans MS</vt:lpstr>
      <vt:lpstr>.VnTime</vt:lpstr>
      <vt:lpstr>.VnTimeH</vt:lpstr>
      <vt:lpstr>Verdana</vt:lpstr>
      <vt:lpstr>.VnArial Narrow</vt:lpstr>
      <vt:lpstr>Segoe UI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15_Default Design</vt:lpstr>
      <vt:lpstr>16_Default Design</vt:lpstr>
      <vt:lpstr>14_Default Design</vt:lpstr>
      <vt:lpstr>18_Default Design</vt:lpstr>
      <vt:lpstr>19_Default Design</vt:lpstr>
      <vt:lpstr>20_Default Design</vt:lpstr>
      <vt:lpstr>21_Default Design</vt:lpstr>
      <vt:lpstr>PowerPoint Presentation</vt:lpstr>
      <vt:lpstr>PowerPoint Presentation</vt:lpstr>
      <vt:lpstr>PowerPoint Presentation</vt:lpstr>
      <vt:lpstr>PowerPoint Presentation</vt:lpstr>
      <vt:lpstr>I. KHỞI NGHĨA YÊN THẾ (1884-1913)</vt:lpstr>
      <vt:lpstr>PowerPoint Presentation</vt:lpstr>
      <vt:lpstr>I. KHỞI NGHĨA YÊN THẾ (1884-1913)</vt:lpstr>
      <vt:lpstr>Tại sao Yên Thế trở thành mục tiêu bình định của Pháp?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Diễn biến.</vt:lpstr>
      <vt:lpstr>I. KHỞI NGHĨA YÊN THẾ (1884-1913)</vt:lpstr>
      <vt:lpstr>Hoàng Hoa Thám (Đề Thám) (1851 – 1913)</vt:lpstr>
      <vt:lpstr>PowerPoint Presentation</vt:lpstr>
      <vt:lpstr>PowerPoint Presentation</vt:lpstr>
      <vt:lpstr>PowerPoint Presentation</vt:lpstr>
      <vt:lpstr>PowerPoint Presentation</vt:lpstr>
      <vt:lpstr>Lược đồ căn cứ Yên Thế</vt:lpstr>
      <vt:lpstr>PowerPoint Presentation</vt:lpstr>
      <vt:lpstr>I. KHỞI NGHĨA YÊN THẾ (1884-1913)</vt:lpstr>
      <vt:lpstr>I. KHỞI NGHĨA YÊN THẾ (1884-1913)</vt:lpstr>
      <vt:lpstr>PowerPoint Presentation</vt:lpstr>
      <vt:lpstr>PowerPoint Presentation</vt:lpstr>
      <vt:lpstr>I. KHỞI NGHĨA YÊN THẾ (1884-1913)</vt:lpstr>
      <vt:lpstr>PowerPoint Presentation</vt:lpstr>
      <vt:lpstr>PowerPoint Presentation</vt:lpstr>
      <vt:lpstr>I. KHỞI NGHĨA YÊN THẾ (1884-1913)</vt:lpstr>
      <vt:lpstr>Nghĩa quân bị bắt chờ xử tử</vt:lpstr>
      <vt:lpstr>Đầu nghĩa quân bị xử tử</vt:lpstr>
      <vt:lpstr>PowerPoint Presentation</vt:lpstr>
      <vt:lpstr>I. KHỞI NGHĨA YÊN THẾ (1884-1913)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Ô CHỮ</vt:lpstr>
      <vt:lpstr>MỘT SỐ HÌNH ẢNH THỰC TẾ TẠI BẢO TÀNG YÊN THẾ (8-3-2013)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 Thu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Anh Thiem</dc:creator>
  <cp:lastModifiedBy>Administrator</cp:lastModifiedBy>
  <cp:revision>418</cp:revision>
  <cp:lastPrinted>1601-01-01T00:00:00Z</cp:lastPrinted>
  <dcterms:created xsi:type="dcterms:W3CDTF">2006-03-09T13:45:36Z</dcterms:created>
  <dcterms:modified xsi:type="dcterms:W3CDTF">2023-03-29T03:22:06Z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