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media/audio2.wav" ContentType="audio/x-wav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media/audio3.wav" ContentType="audio/x-wav"/>
  <Override PartName="/ppt/media/audio4.wav" ContentType="audio/x-wav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notesSlides/notesSlide19.xml" ContentType="application/vnd.openxmlformats-officedocument.presentationml.notesSlide+xml"/>
  <Override PartName="/ppt/media/audio5.wav" ContentType="audio/x-wav"/>
  <Override PartName="/ppt/media/audio6.wav" ContentType="audio/x-wav"/>
  <Override PartName="/ppt/tags/tag30.xml" ContentType="application/vnd.openxmlformats-officedocument.presentationml.tags+xml"/>
  <Override PartName="/ppt/notesSlides/notesSlide20.xml" ContentType="application/vnd.openxmlformats-officedocument.presentationml.notesSlide+xml"/>
  <Override PartName="/ppt/tags/tag31.xml" ContentType="application/vnd.openxmlformats-officedocument.presentationml.tags+xml"/>
  <Override PartName="/ppt/notesSlides/notesSlide21.xml" ContentType="application/vnd.openxmlformats-officedocument.presentationml.notesSlide+xml"/>
  <Override PartName="/ppt/tags/tag32.xml" ContentType="application/vnd.openxmlformats-officedocument.presentationml.tags+xml"/>
  <Override PartName="/ppt/notesSlides/notesSlide22.xml" ContentType="application/vnd.openxmlformats-officedocument.presentationml.notesSlide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notesSlides/notesSlide24.xml" ContentType="application/vnd.openxmlformats-officedocument.presentationml.notesSlide+xml"/>
  <Override PartName="/ppt/tags/tag35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36.xml" ContentType="application/vnd.openxmlformats-officedocument.presentationml.tags+xml"/>
  <Override PartName="/ppt/notesSlides/notesSlide27.xml" ContentType="application/vnd.openxmlformats-officedocument.presentationml.notesSlide+xml"/>
  <Override PartName="/ppt/tags/tag37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9" r:id="rId2"/>
    <p:sldMasterId id="2147483722" r:id="rId3"/>
    <p:sldMasterId id="2147483759" r:id="rId4"/>
    <p:sldMasterId id="2147483771" r:id="rId5"/>
    <p:sldMasterId id="2147483783" r:id="rId6"/>
    <p:sldMasterId id="2147483795" r:id="rId7"/>
    <p:sldMasterId id="2147483808" r:id="rId8"/>
  </p:sldMasterIdLst>
  <p:notesMasterIdLst>
    <p:notesMasterId r:id="rId46"/>
  </p:notesMasterIdLst>
  <p:sldIdLst>
    <p:sldId id="364" r:id="rId9"/>
    <p:sldId id="365" r:id="rId10"/>
    <p:sldId id="366" r:id="rId11"/>
    <p:sldId id="367" r:id="rId12"/>
    <p:sldId id="368" r:id="rId13"/>
    <p:sldId id="369" r:id="rId14"/>
    <p:sldId id="372" r:id="rId15"/>
    <p:sldId id="373" r:id="rId16"/>
    <p:sldId id="374" r:id="rId17"/>
    <p:sldId id="375" r:id="rId18"/>
    <p:sldId id="378" r:id="rId19"/>
    <p:sldId id="430" r:id="rId20"/>
    <p:sldId id="379" r:id="rId21"/>
    <p:sldId id="380" r:id="rId22"/>
    <p:sldId id="382" r:id="rId23"/>
    <p:sldId id="383" r:id="rId24"/>
    <p:sldId id="432" r:id="rId25"/>
    <p:sldId id="431" r:id="rId26"/>
    <p:sldId id="426" r:id="rId27"/>
    <p:sldId id="386" r:id="rId28"/>
    <p:sldId id="433" r:id="rId29"/>
    <p:sldId id="388" r:id="rId30"/>
    <p:sldId id="434" r:id="rId31"/>
    <p:sldId id="435" r:id="rId32"/>
    <p:sldId id="389" r:id="rId33"/>
    <p:sldId id="396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30" r:id="rId43"/>
    <p:sldId id="427" r:id="rId44"/>
    <p:sldId id="293" r:id="rId45"/>
  </p:sldIdLst>
  <p:sldSz cx="9144000" cy="5143500" type="screen16x9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ần Dung" initials="TD" lastIdx="6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9" autoAdjust="0"/>
    <p:restoredTop sz="94660"/>
  </p:normalViewPr>
  <p:slideViewPr>
    <p:cSldViewPr>
      <p:cViewPr varScale="1">
        <p:scale>
          <a:sx n="78" d="100"/>
          <a:sy n="78" d="100"/>
        </p:scale>
        <p:origin x="80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E8F1F-BCCA-4E98-A3B3-63078FF75F1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F9F70-1D75-47EC-AED6-9407F728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01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276ED-0940-431E-B17C-6208D5EDD1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838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94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56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21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94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96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94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22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21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56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22C3D-E18B-427B-82CA-595D2B6192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337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64DEF-F9D1-4E07-8F87-76CD2575DF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7145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92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9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126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628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330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443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617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924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32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64DEF-F9D1-4E07-8F87-76CD2575DF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981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52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15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34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95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2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9F70-1D75-47EC-AED6-9407F72880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96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29/03/2023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29/03/2023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847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29/03/2023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52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V="1">
            <a:off x="12" y="4826979"/>
            <a:ext cx="9141619" cy="34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7786" y="0"/>
            <a:ext cx="7053943" cy="53884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2400" spc="-38" baseline="0">
                <a:solidFill>
                  <a:srgbClr val="C00000"/>
                </a:solidFill>
              </a:defRPr>
            </a:lvl1pPr>
          </a:lstStyle>
          <a:p>
            <a:r>
              <a:rPr lang="en-US" sz="2400"/>
              <a:t>BÀI 12: TRÌNH BÀY THÔNG TIN Ở DẠNG BẢNG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82" y="4965346"/>
            <a:ext cx="9141619" cy="169076"/>
          </a:xfrm>
          <a:prstGeom prst="rect">
            <a:avLst/>
          </a:prstGeom>
          <a:solidFill>
            <a:schemeClr val="accent3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4861268"/>
            <a:ext cx="647164" cy="273154"/>
          </a:xfrm>
        </p:spPr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3/29/2023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-121598" y="4376704"/>
            <a:ext cx="125418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isometricOffAxis2Top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>
                <a:ln/>
                <a:solidFill>
                  <a:srgbClr val="37A76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 6</a:t>
            </a:r>
          </a:p>
        </p:txBody>
      </p:sp>
    </p:spTree>
    <p:extLst>
      <p:ext uri="{BB962C8B-B14F-4D97-AF65-F5344CB8AC3E}">
        <p14:creationId xmlns:p14="http://schemas.microsoft.com/office/powerpoint/2010/main" val="368517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8588" y="17120"/>
            <a:ext cx="7108455" cy="453375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552" y="1135357"/>
            <a:ext cx="8623490" cy="344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1195D419-334A-4B2B-B8C4-A9F632757A66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85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  <a:prstGeom prst="rect">
            <a:avLst/>
          </a:prstGeo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1195D419-334A-4B2B-B8C4-A9F632757A66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726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1195D419-334A-4B2B-B8C4-A9F632757A66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425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1195D419-334A-4B2B-B8C4-A9F632757A66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997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1195D419-334A-4B2B-B8C4-A9F632757A66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20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685800"/>
            <a:endParaRPr lang="en-US" sz="135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1195D419-334A-4B2B-B8C4-A9F632757A66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529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pPr defTabSz="685800"/>
            <a:fld id="{5987F972-7AB6-4F84-A721-F4B2B4AB2AA5}" type="datetimeFigureOut">
              <a:rPr lang="en-US" smtClean="0"/>
              <a:pPr defTabSz="68580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685800"/>
            <a:endParaRPr lang="en-US" sz="1350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/>
            <a:fld id="{1195D419-334A-4B2B-B8C4-A9F632757A66}" type="slidenum">
              <a:rPr lang="en-US" sz="1350" smtClean="0">
                <a:solidFill>
                  <a:srgbClr val="455F51"/>
                </a:solidFill>
              </a:rPr>
              <a:pPr defTabSz="685800"/>
              <a:t>‹#›</a:t>
            </a:fld>
            <a:endParaRPr lang="en-US" sz="1350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408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29/03/2023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07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  <a:prstGeom prst="rect">
            <a:avLst/>
          </a:prstGeo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1195D419-334A-4B2B-B8C4-A9F632757A66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31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3552" y="1135357"/>
            <a:ext cx="8623490" cy="3449163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1195D419-334A-4B2B-B8C4-A9F632757A66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34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1195D419-334A-4B2B-B8C4-A9F632757A66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028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1195D419-334A-4B2B-B8C4-A9F632757A66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181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151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875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444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815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885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2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29/03/2023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63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0602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466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966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1790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7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29/03/2023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665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29/03/2023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0764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29/03/2023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7454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29/03/2023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55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29/03/2023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38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29/03/2023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66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29/03/2023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3546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29/03/2023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267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29/03/2023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9911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29/03/2023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4194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29/03/2023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507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29/03/2023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7090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68698-FB43-4FCD-A6FE-7C64424E3694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17F8-FDA1-40DC-B71F-66B8F943CC8E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6995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68698-FB43-4FCD-A6FE-7C64424E3694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17F8-FDA1-40DC-B71F-66B8F943CC8E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5233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68698-FB43-4FCD-A6FE-7C64424E3694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17F8-FDA1-40DC-B71F-66B8F943CC8E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6184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68698-FB43-4FCD-A6FE-7C64424E3694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17F8-FDA1-40DC-B71F-66B8F943CC8E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95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29/03/2023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255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8"/>
            <a:ext cx="4041775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68698-FB43-4FCD-A6FE-7C64424E3694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17F8-FDA1-40DC-B71F-66B8F943CC8E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1100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68698-FB43-4FCD-A6FE-7C64424E3694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17F8-FDA1-40DC-B71F-66B8F943CC8E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000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68698-FB43-4FCD-A6FE-7C64424E3694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17F8-FDA1-40DC-B71F-66B8F943CC8E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1157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90"/>
            <a:ext cx="3008313" cy="8715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68698-FB43-4FCD-A6FE-7C64424E3694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17F8-FDA1-40DC-B71F-66B8F943CC8E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9153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68698-FB43-4FCD-A6FE-7C64424E3694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17F8-FDA1-40DC-B71F-66B8F943CC8E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6891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68698-FB43-4FCD-A6FE-7C64424E3694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17F8-FDA1-40DC-B71F-66B8F943CC8E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3179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68698-FB43-4FCD-A6FE-7C64424E3694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17F8-FDA1-40DC-B71F-66B8F943CC8E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7322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2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1375">
                <a:solidFill>
                  <a:schemeClr val="tx2"/>
                </a:solidFill>
              </a:defRPr>
            </a:lvl1pPr>
            <a:lvl2pPr marL="285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1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57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28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14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00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4" y="2349218"/>
            <a:ext cx="7175351" cy="1344875"/>
          </a:xfrm>
          <a:effectLst/>
        </p:spPr>
        <p:txBody>
          <a:bodyPr>
            <a:noAutofit/>
          </a:bodyPr>
          <a:lstStyle>
            <a:lvl1pPr marL="400034" indent="-285739" algn="l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1653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0949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1629487"/>
            <a:ext cx="5966666" cy="1817510"/>
          </a:xfrm>
          <a:effectLst/>
        </p:spPr>
        <p:txBody>
          <a:bodyPr anchor="b"/>
          <a:lstStyle>
            <a:lvl1pPr algn="r">
              <a:defRPr sz="2875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1250">
                <a:solidFill>
                  <a:schemeClr val="tx2"/>
                </a:solidFill>
              </a:defRPr>
            </a:lvl1pPr>
            <a:lvl2pPr marL="28573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7147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857216" indent="0">
              <a:buNone/>
              <a:defRPr sz="875">
                <a:solidFill>
                  <a:schemeClr val="tx1">
                    <a:tint val="75000"/>
                  </a:schemeClr>
                </a:solidFill>
              </a:defRPr>
            </a:lvl4pPr>
            <a:lvl5pPr marL="1142954" indent="0">
              <a:buNone/>
              <a:defRPr sz="875">
                <a:solidFill>
                  <a:schemeClr val="tx1">
                    <a:tint val="75000"/>
                  </a:schemeClr>
                </a:solidFill>
              </a:defRPr>
            </a:lvl5pPr>
            <a:lvl6pPr marL="1428693" indent="0">
              <a:buNone/>
              <a:defRPr sz="875">
                <a:solidFill>
                  <a:schemeClr val="tx1">
                    <a:tint val="75000"/>
                  </a:schemeClr>
                </a:solidFill>
              </a:defRPr>
            </a:lvl6pPr>
            <a:lvl7pPr marL="1714432" indent="0">
              <a:buNone/>
              <a:defRPr sz="875">
                <a:solidFill>
                  <a:schemeClr val="tx1">
                    <a:tint val="75000"/>
                  </a:schemeClr>
                </a:solidFill>
              </a:defRPr>
            </a:lvl7pPr>
            <a:lvl8pPr marL="2000170" indent="0">
              <a:buNone/>
              <a:defRPr sz="875">
                <a:solidFill>
                  <a:schemeClr val="tx1">
                    <a:tint val="75000"/>
                  </a:schemeClr>
                </a:solidFill>
              </a:defRPr>
            </a:lvl8pPr>
            <a:lvl9pPr marL="2285909" indent="0">
              <a:buNone/>
              <a:defRPr sz="8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12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29/03/2023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5276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68987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5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285739" indent="0">
              <a:buNone/>
              <a:defRPr sz="1250" b="1"/>
            </a:lvl2pPr>
            <a:lvl3pPr marL="571478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2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125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5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285739" indent="0">
              <a:buNone/>
              <a:defRPr sz="1250" b="1"/>
            </a:lvl2pPr>
            <a:lvl3pPr marL="571478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2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marL="0" lvl="0" indent="0" algn="ctr" defTabSz="571478" rtl="0" eaLnBrk="1" latinLnBrk="0" hangingPunct="1">
              <a:spcBef>
                <a:spcPct val="20000"/>
              </a:spcBef>
              <a:spcAft>
                <a:spcPts val="188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125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872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6710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6669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8" y="1657352"/>
            <a:ext cx="3636085" cy="943870"/>
          </a:xfrm>
          <a:effectLst/>
        </p:spPr>
        <p:txBody>
          <a:bodyPr anchor="b">
            <a:noAutofit/>
          </a:bodyPr>
          <a:lstStyle>
            <a:lvl1pPr marL="142869" indent="-142869" algn="l">
              <a:defRPr sz="175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8" y="548640"/>
            <a:ext cx="4017085" cy="3671048"/>
          </a:xfrm>
        </p:spPr>
        <p:txBody>
          <a:bodyPr anchor="ctr"/>
          <a:lstStyle>
            <a:lvl1pPr>
              <a:defRPr sz="1375"/>
            </a:lvl1pPr>
            <a:lvl2pPr>
              <a:defRPr sz="1250"/>
            </a:lvl2pPr>
            <a:lvl3pPr>
              <a:defRPr sz="1125"/>
            </a:lvl3pPr>
            <a:lvl4pPr>
              <a:defRPr sz="1000"/>
            </a:lvl4pPr>
            <a:lvl5pPr>
              <a:defRPr sz="875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2623351"/>
            <a:ext cx="3388660" cy="1604639"/>
          </a:xfrm>
        </p:spPr>
        <p:txBody>
          <a:bodyPr/>
          <a:lstStyle>
            <a:lvl1pPr marL="0" indent="0">
              <a:buNone/>
              <a:defRPr sz="875"/>
            </a:lvl1pPr>
            <a:lvl2pPr marL="285739" indent="0">
              <a:buNone/>
              <a:defRPr sz="750"/>
            </a:lvl2pPr>
            <a:lvl3pPr marL="571478" indent="0">
              <a:buNone/>
              <a:defRPr sz="625"/>
            </a:lvl3pPr>
            <a:lvl4pPr marL="857216" indent="0">
              <a:buNone/>
              <a:defRPr sz="563"/>
            </a:lvl4pPr>
            <a:lvl5pPr marL="1142954" indent="0">
              <a:buNone/>
              <a:defRPr sz="563"/>
            </a:lvl5pPr>
            <a:lvl6pPr marL="1428693" indent="0">
              <a:buNone/>
              <a:defRPr sz="563"/>
            </a:lvl6pPr>
            <a:lvl7pPr marL="1714432" indent="0">
              <a:buNone/>
              <a:defRPr sz="563"/>
            </a:lvl7pPr>
            <a:lvl8pPr marL="2000170" indent="0">
              <a:buNone/>
              <a:defRPr sz="563"/>
            </a:lvl8pPr>
            <a:lvl9pPr marL="2285909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173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1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250"/>
            </a:lvl1pPr>
            <a:lvl2pPr marL="285739" indent="0">
              <a:buNone/>
              <a:defRPr sz="1750"/>
            </a:lvl2pPr>
            <a:lvl3pPr marL="571478" indent="0">
              <a:buNone/>
              <a:defRPr sz="1500"/>
            </a:lvl3pPr>
            <a:lvl4pPr marL="857216" indent="0">
              <a:buNone/>
              <a:defRPr sz="1250"/>
            </a:lvl4pPr>
            <a:lvl5pPr marL="1142954" indent="0">
              <a:buNone/>
              <a:defRPr sz="1250"/>
            </a:lvl5pPr>
            <a:lvl6pPr marL="1428693" indent="0">
              <a:buNone/>
              <a:defRPr sz="1250"/>
            </a:lvl6pPr>
            <a:lvl7pPr marL="1714432" indent="0">
              <a:buNone/>
              <a:defRPr sz="1250"/>
            </a:lvl7pPr>
            <a:lvl8pPr marL="2000170" indent="0">
              <a:buNone/>
              <a:defRPr sz="1250"/>
            </a:lvl8pPr>
            <a:lvl9pPr marL="2285909" indent="0">
              <a:buNone/>
              <a:defRPr sz="125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14296" indent="-114296">
              <a:buFont typeface="Georgia" pitchFamily="18" charset="0"/>
              <a:buChar char="*"/>
              <a:defRPr sz="1000"/>
            </a:lvl1pPr>
            <a:lvl2pPr marL="285739" indent="0">
              <a:buNone/>
              <a:defRPr sz="750"/>
            </a:lvl2pPr>
            <a:lvl3pPr marL="571478" indent="0">
              <a:buNone/>
              <a:defRPr sz="625"/>
            </a:lvl3pPr>
            <a:lvl4pPr marL="857216" indent="0">
              <a:buNone/>
              <a:defRPr sz="563"/>
            </a:lvl4pPr>
            <a:lvl5pPr marL="1142954" indent="0">
              <a:buNone/>
              <a:defRPr sz="563"/>
            </a:lvl5pPr>
            <a:lvl6pPr marL="1428693" indent="0">
              <a:buNone/>
              <a:defRPr sz="563"/>
            </a:lvl6pPr>
            <a:lvl7pPr marL="1714432" indent="0">
              <a:buNone/>
              <a:defRPr sz="563"/>
            </a:lvl7pPr>
            <a:lvl8pPr marL="2000170" indent="0">
              <a:buNone/>
              <a:defRPr sz="563"/>
            </a:lvl8pPr>
            <a:lvl9pPr marL="2285909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2875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2167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8011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5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6" y="548642"/>
            <a:ext cx="4829287" cy="3671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3963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V="1">
            <a:off x="12" y="4826979"/>
            <a:ext cx="9141619" cy="34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7786" y="0"/>
            <a:ext cx="7053943" cy="53884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2400" spc="-38" baseline="0">
                <a:solidFill>
                  <a:srgbClr val="C00000"/>
                </a:solidFill>
              </a:defRPr>
            </a:lvl1pPr>
          </a:lstStyle>
          <a:p>
            <a:r>
              <a:rPr lang="en-US" sz="2400"/>
              <a:t>BÀI 12: TRÌNH BÀY THÔNG TIN Ở DẠNG BẢNG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82" y="4965346"/>
            <a:ext cx="9141619" cy="169076"/>
          </a:xfrm>
          <a:prstGeom prst="rect">
            <a:avLst/>
          </a:prstGeom>
          <a:solidFill>
            <a:schemeClr val="accent3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4861268"/>
            <a:ext cx="647164" cy="273154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21598" y="4376704"/>
            <a:ext cx="125418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isometricOffAxis2Top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>
                <a:ln/>
                <a:solidFill>
                  <a:srgbClr val="37A76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 6</a:t>
            </a:r>
          </a:p>
        </p:txBody>
      </p:sp>
    </p:spTree>
    <p:extLst>
      <p:ext uri="{BB962C8B-B14F-4D97-AF65-F5344CB8AC3E}">
        <p14:creationId xmlns:p14="http://schemas.microsoft.com/office/powerpoint/2010/main" val="18483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8588" y="17120"/>
            <a:ext cx="7108455" cy="453375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552" y="1135357"/>
            <a:ext cx="8623490" cy="344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748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29/03/2023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0512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  <a:prstGeom prst="rect">
            <a:avLst/>
          </a:prstGeo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9187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2119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574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3445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9373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9759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  <a:prstGeom prst="rect">
            <a:avLst/>
          </a:prstGeo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5293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3552" y="1135357"/>
            <a:ext cx="8623490" cy="3449163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7649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28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753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29/03/2023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6437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2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1375">
                <a:solidFill>
                  <a:schemeClr val="tx2"/>
                </a:solidFill>
              </a:defRPr>
            </a:lvl1pPr>
            <a:lvl2pPr marL="285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1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57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28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14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00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4" y="2349218"/>
            <a:ext cx="7175351" cy="1344875"/>
          </a:xfrm>
          <a:effectLst/>
        </p:spPr>
        <p:txBody>
          <a:bodyPr>
            <a:noAutofit/>
          </a:bodyPr>
          <a:lstStyle>
            <a:lvl1pPr marL="400034" indent="-285739" algn="l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9416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555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1629487"/>
            <a:ext cx="5966666" cy="1817510"/>
          </a:xfrm>
          <a:effectLst/>
        </p:spPr>
        <p:txBody>
          <a:bodyPr anchor="b"/>
          <a:lstStyle>
            <a:lvl1pPr algn="r">
              <a:defRPr sz="2875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1250">
                <a:solidFill>
                  <a:schemeClr val="tx2"/>
                </a:solidFill>
              </a:defRPr>
            </a:lvl1pPr>
            <a:lvl2pPr marL="28573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7147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857216" indent="0">
              <a:buNone/>
              <a:defRPr sz="875">
                <a:solidFill>
                  <a:schemeClr val="tx1">
                    <a:tint val="75000"/>
                  </a:schemeClr>
                </a:solidFill>
              </a:defRPr>
            </a:lvl4pPr>
            <a:lvl5pPr marL="1142954" indent="0">
              <a:buNone/>
              <a:defRPr sz="875">
                <a:solidFill>
                  <a:schemeClr val="tx1">
                    <a:tint val="75000"/>
                  </a:schemeClr>
                </a:solidFill>
              </a:defRPr>
            </a:lvl5pPr>
            <a:lvl6pPr marL="1428693" indent="0">
              <a:buNone/>
              <a:defRPr sz="875">
                <a:solidFill>
                  <a:schemeClr val="tx1">
                    <a:tint val="75000"/>
                  </a:schemeClr>
                </a:solidFill>
              </a:defRPr>
            </a:lvl6pPr>
            <a:lvl7pPr marL="1714432" indent="0">
              <a:buNone/>
              <a:defRPr sz="875">
                <a:solidFill>
                  <a:schemeClr val="tx1">
                    <a:tint val="75000"/>
                  </a:schemeClr>
                </a:solidFill>
              </a:defRPr>
            </a:lvl7pPr>
            <a:lvl8pPr marL="2000170" indent="0">
              <a:buNone/>
              <a:defRPr sz="875">
                <a:solidFill>
                  <a:schemeClr val="tx1">
                    <a:tint val="75000"/>
                  </a:schemeClr>
                </a:solidFill>
              </a:defRPr>
            </a:lvl8pPr>
            <a:lvl9pPr marL="2285909" indent="0">
              <a:buNone/>
              <a:defRPr sz="8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7379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4703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5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285739" indent="0">
              <a:buNone/>
              <a:defRPr sz="1250" b="1"/>
            </a:lvl2pPr>
            <a:lvl3pPr marL="571478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2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125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5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285739" indent="0">
              <a:buNone/>
              <a:defRPr sz="1250" b="1"/>
            </a:lvl2pPr>
            <a:lvl3pPr marL="571478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2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marL="0" lvl="0" indent="0" algn="ctr" defTabSz="571478" rtl="0" eaLnBrk="1" latinLnBrk="0" hangingPunct="1">
              <a:spcBef>
                <a:spcPct val="20000"/>
              </a:spcBef>
              <a:spcAft>
                <a:spcPts val="188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125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38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1138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380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8" y="1657352"/>
            <a:ext cx="3636085" cy="943870"/>
          </a:xfrm>
          <a:effectLst/>
        </p:spPr>
        <p:txBody>
          <a:bodyPr anchor="b">
            <a:noAutofit/>
          </a:bodyPr>
          <a:lstStyle>
            <a:lvl1pPr marL="142869" indent="-142869" algn="l">
              <a:defRPr sz="175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8" y="548640"/>
            <a:ext cx="4017085" cy="3671048"/>
          </a:xfrm>
        </p:spPr>
        <p:txBody>
          <a:bodyPr anchor="ctr"/>
          <a:lstStyle>
            <a:lvl1pPr>
              <a:defRPr sz="1375"/>
            </a:lvl1pPr>
            <a:lvl2pPr>
              <a:defRPr sz="1250"/>
            </a:lvl2pPr>
            <a:lvl3pPr>
              <a:defRPr sz="1125"/>
            </a:lvl3pPr>
            <a:lvl4pPr>
              <a:defRPr sz="1000"/>
            </a:lvl4pPr>
            <a:lvl5pPr>
              <a:defRPr sz="875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2623351"/>
            <a:ext cx="3388660" cy="1604639"/>
          </a:xfrm>
        </p:spPr>
        <p:txBody>
          <a:bodyPr/>
          <a:lstStyle>
            <a:lvl1pPr marL="0" indent="0">
              <a:buNone/>
              <a:defRPr sz="875"/>
            </a:lvl1pPr>
            <a:lvl2pPr marL="285739" indent="0">
              <a:buNone/>
              <a:defRPr sz="750"/>
            </a:lvl2pPr>
            <a:lvl3pPr marL="571478" indent="0">
              <a:buNone/>
              <a:defRPr sz="625"/>
            </a:lvl3pPr>
            <a:lvl4pPr marL="857216" indent="0">
              <a:buNone/>
              <a:defRPr sz="563"/>
            </a:lvl4pPr>
            <a:lvl5pPr marL="1142954" indent="0">
              <a:buNone/>
              <a:defRPr sz="563"/>
            </a:lvl5pPr>
            <a:lvl6pPr marL="1428693" indent="0">
              <a:buNone/>
              <a:defRPr sz="563"/>
            </a:lvl6pPr>
            <a:lvl7pPr marL="1714432" indent="0">
              <a:buNone/>
              <a:defRPr sz="563"/>
            </a:lvl7pPr>
            <a:lvl8pPr marL="2000170" indent="0">
              <a:buNone/>
              <a:defRPr sz="563"/>
            </a:lvl8pPr>
            <a:lvl9pPr marL="2285909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6798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1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250"/>
            </a:lvl1pPr>
            <a:lvl2pPr marL="285739" indent="0">
              <a:buNone/>
              <a:defRPr sz="1750"/>
            </a:lvl2pPr>
            <a:lvl3pPr marL="571478" indent="0">
              <a:buNone/>
              <a:defRPr sz="1500"/>
            </a:lvl3pPr>
            <a:lvl4pPr marL="857216" indent="0">
              <a:buNone/>
              <a:defRPr sz="1250"/>
            </a:lvl4pPr>
            <a:lvl5pPr marL="1142954" indent="0">
              <a:buNone/>
              <a:defRPr sz="1250"/>
            </a:lvl5pPr>
            <a:lvl6pPr marL="1428693" indent="0">
              <a:buNone/>
              <a:defRPr sz="1250"/>
            </a:lvl6pPr>
            <a:lvl7pPr marL="1714432" indent="0">
              <a:buNone/>
              <a:defRPr sz="1250"/>
            </a:lvl7pPr>
            <a:lvl8pPr marL="2000170" indent="0">
              <a:buNone/>
              <a:defRPr sz="1250"/>
            </a:lvl8pPr>
            <a:lvl9pPr marL="2285909" indent="0">
              <a:buNone/>
              <a:defRPr sz="125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14296" indent="-114296">
              <a:buFont typeface="Georgia" pitchFamily="18" charset="0"/>
              <a:buChar char="*"/>
              <a:defRPr sz="1000"/>
            </a:lvl1pPr>
            <a:lvl2pPr marL="285739" indent="0">
              <a:buNone/>
              <a:defRPr sz="750"/>
            </a:lvl2pPr>
            <a:lvl3pPr marL="571478" indent="0">
              <a:buNone/>
              <a:defRPr sz="625"/>
            </a:lvl3pPr>
            <a:lvl4pPr marL="857216" indent="0">
              <a:buNone/>
              <a:defRPr sz="563"/>
            </a:lvl4pPr>
            <a:lvl5pPr marL="1142954" indent="0">
              <a:buNone/>
              <a:defRPr sz="563"/>
            </a:lvl5pPr>
            <a:lvl6pPr marL="1428693" indent="0">
              <a:buNone/>
              <a:defRPr sz="563"/>
            </a:lvl6pPr>
            <a:lvl7pPr marL="1714432" indent="0">
              <a:buNone/>
              <a:defRPr sz="563"/>
            </a:lvl7pPr>
            <a:lvl8pPr marL="2000170" indent="0">
              <a:buNone/>
              <a:defRPr sz="563"/>
            </a:lvl8pPr>
            <a:lvl9pPr marL="2285909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2875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7503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798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29/03/2023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789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5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6" y="548642"/>
            <a:ext cx="4829287" cy="3671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931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31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870347"/>
            <a:ext cx="9144000" cy="27315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824594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916" y="17120"/>
            <a:ext cx="8329404" cy="421722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FFCC99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                 BÀI 12: TRÌNH BÀY THÔNG TIN Ở DẠNG BẢNG  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77686" y="941396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" y="4870347"/>
            <a:ext cx="800100" cy="2483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pPr defTabSz="685800"/>
            <a:fld id="{5987F972-7AB6-4F84-A721-F4B2B4AB2AA5}" type="datetimeFigureOut">
              <a:rPr lang="en-US" smtClean="0"/>
              <a:pPr defTabSz="685800"/>
              <a:t>3/29/2023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6" y="16755"/>
            <a:ext cx="1209119" cy="4537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482155" y="46426"/>
            <a:ext cx="1072325" cy="392415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 w="22225">
                  <a:solidFill>
                    <a:srgbClr val="63A537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    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252" y="4220308"/>
            <a:ext cx="671255" cy="69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27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2400" b="1" kern="1200" spc="-38" baseline="0">
          <a:solidFill>
            <a:srgbClr val="C00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74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91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68698-FB43-4FCD-A6FE-7C64424E3694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17F8-FDA1-40DC-B71F-66B8F943CC8E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13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1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2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88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2" y="4629152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88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2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28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marL="200017" indent="-200017" algn="r" defTabSz="571478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2875" b="1" i="0" u="none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42869" indent="-114296" algn="l" defTabSz="571478" rtl="0" eaLnBrk="1" latinLnBrk="0" hangingPunct="1">
        <a:spcBef>
          <a:spcPct val="20000"/>
        </a:spcBef>
        <a:spcAft>
          <a:spcPts val="18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42887" indent="-114296" algn="l" defTabSz="571478" rtl="0" eaLnBrk="1" latinLnBrk="0" hangingPunct="1">
        <a:spcBef>
          <a:spcPct val="20000"/>
        </a:spcBef>
        <a:spcAft>
          <a:spcPts val="18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14330" indent="-114296" algn="l" defTabSz="571478" rtl="0" eaLnBrk="1" latinLnBrk="0" hangingPunct="1">
        <a:spcBef>
          <a:spcPct val="20000"/>
        </a:spcBef>
        <a:spcAft>
          <a:spcPts val="18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2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685772" indent="-114296" algn="l" defTabSz="571478" rtl="0" eaLnBrk="1" latinLnBrk="0" hangingPunct="1">
        <a:spcBef>
          <a:spcPct val="20000"/>
        </a:spcBef>
        <a:spcAft>
          <a:spcPts val="18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68646" indent="-114296" algn="l" defTabSz="571478" rtl="0" eaLnBrk="1" latinLnBrk="0" hangingPunct="1">
        <a:spcBef>
          <a:spcPct val="20000"/>
        </a:spcBef>
        <a:spcAft>
          <a:spcPts val="18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8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40089" indent="-114296" algn="l" defTabSz="571478" rtl="0" eaLnBrk="1" latinLnBrk="0" hangingPunct="1">
        <a:spcBef>
          <a:spcPct val="20000"/>
        </a:spcBef>
        <a:spcAft>
          <a:spcPts val="18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8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28676" indent="-114296" algn="l" defTabSz="571478" rtl="0" eaLnBrk="1" latinLnBrk="0" hangingPunct="1">
        <a:spcBef>
          <a:spcPct val="20000"/>
        </a:spcBef>
        <a:spcAft>
          <a:spcPts val="18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8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28693" indent="-114296" algn="l" defTabSz="571478" rtl="0" eaLnBrk="1" latinLnBrk="0" hangingPunct="1">
        <a:spcBef>
          <a:spcPct val="20000"/>
        </a:spcBef>
        <a:spcAft>
          <a:spcPts val="18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8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17281" indent="-114296" algn="l" defTabSz="571478" rtl="0" eaLnBrk="1" latinLnBrk="0" hangingPunct="1">
        <a:spcBef>
          <a:spcPct val="20000"/>
        </a:spcBef>
        <a:spcAft>
          <a:spcPts val="18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8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39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478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16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2954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693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432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170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5909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870347"/>
            <a:ext cx="9144000" cy="27315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824594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916" y="17120"/>
            <a:ext cx="8329404" cy="421722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FFCC99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                 BÀI 12: TRÌNH BÀY THÔNG TIN Ở DẠNG BẢNG  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77686" y="941396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" y="4870347"/>
            <a:ext cx="800100" cy="2483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6" y="16755"/>
            <a:ext cx="1209119" cy="4537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482155" y="46426"/>
            <a:ext cx="1072325" cy="392415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 w="22225">
                  <a:solidFill>
                    <a:srgbClr val="63A537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    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252" y="4220308"/>
            <a:ext cx="671255" cy="69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6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2400" b="1" kern="1200" spc="-38" baseline="0">
          <a:solidFill>
            <a:srgbClr val="C00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1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2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88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DB9C-FC43-4C2C-B54E-4E9E7051C2C4}" type="datetimeFigureOut">
              <a:rPr kumimoji="0" lang="en-US" sz="68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2" y="4629152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88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88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2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A721-6167-4484-8C3B-CB65B0BF0596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54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marL="200017" indent="-200017" algn="r" defTabSz="571478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2875" b="1" i="0" u="none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42869" indent="-114296" algn="l" defTabSz="571478" rtl="0" eaLnBrk="1" latinLnBrk="0" hangingPunct="1">
        <a:spcBef>
          <a:spcPct val="20000"/>
        </a:spcBef>
        <a:spcAft>
          <a:spcPts val="18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42887" indent="-114296" algn="l" defTabSz="571478" rtl="0" eaLnBrk="1" latinLnBrk="0" hangingPunct="1">
        <a:spcBef>
          <a:spcPct val="20000"/>
        </a:spcBef>
        <a:spcAft>
          <a:spcPts val="18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14330" indent="-114296" algn="l" defTabSz="571478" rtl="0" eaLnBrk="1" latinLnBrk="0" hangingPunct="1">
        <a:spcBef>
          <a:spcPct val="20000"/>
        </a:spcBef>
        <a:spcAft>
          <a:spcPts val="18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2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685772" indent="-114296" algn="l" defTabSz="571478" rtl="0" eaLnBrk="1" latinLnBrk="0" hangingPunct="1">
        <a:spcBef>
          <a:spcPct val="20000"/>
        </a:spcBef>
        <a:spcAft>
          <a:spcPts val="18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68646" indent="-114296" algn="l" defTabSz="571478" rtl="0" eaLnBrk="1" latinLnBrk="0" hangingPunct="1">
        <a:spcBef>
          <a:spcPct val="20000"/>
        </a:spcBef>
        <a:spcAft>
          <a:spcPts val="18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8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40089" indent="-114296" algn="l" defTabSz="571478" rtl="0" eaLnBrk="1" latinLnBrk="0" hangingPunct="1">
        <a:spcBef>
          <a:spcPct val="20000"/>
        </a:spcBef>
        <a:spcAft>
          <a:spcPts val="18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8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28676" indent="-114296" algn="l" defTabSz="571478" rtl="0" eaLnBrk="1" latinLnBrk="0" hangingPunct="1">
        <a:spcBef>
          <a:spcPct val="20000"/>
        </a:spcBef>
        <a:spcAft>
          <a:spcPts val="18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8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28693" indent="-114296" algn="l" defTabSz="571478" rtl="0" eaLnBrk="1" latinLnBrk="0" hangingPunct="1">
        <a:spcBef>
          <a:spcPct val="20000"/>
        </a:spcBef>
        <a:spcAft>
          <a:spcPts val="18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8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17281" indent="-114296" algn="l" defTabSz="571478" rtl="0" eaLnBrk="1" latinLnBrk="0" hangingPunct="1">
        <a:spcBef>
          <a:spcPct val="20000"/>
        </a:spcBef>
        <a:spcAft>
          <a:spcPts val="18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8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39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478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16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2954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693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432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170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5909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1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3.x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4.xml"/><Relationship Id="rId5" Type="http://schemas.openxmlformats.org/officeDocument/2006/relationships/image" Target="../media/image1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6.xml"/><Relationship Id="rId6" Type="http://schemas.openxmlformats.org/officeDocument/2006/relationships/hyperlink" Target="&#7843;nh,%20video/video%20t&#7841;o%20b&#7843;ng%201.mp4" TargetMode="External"/><Relationship Id="rId5" Type="http://schemas.openxmlformats.org/officeDocument/2006/relationships/image" Target="../media/image33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8.xml"/><Relationship Id="rId6" Type="http://schemas.openxmlformats.org/officeDocument/2006/relationships/hyperlink" Target="&#7843;nh,%20video/video%20t&#7841;o%20b&#7843;ng%202-%20ho&#7841;t%20&#273;&#7897;ng%20t&#7841;o%20b&#7843;ng.mp4" TargetMode="External"/><Relationship Id="rId5" Type="http://schemas.openxmlformats.org/officeDocument/2006/relationships/image" Target="../media/image33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9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20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2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22.xml"/><Relationship Id="rId6" Type="http://schemas.openxmlformats.org/officeDocument/2006/relationships/hyperlink" Target="&#7843;nh,%20video/Video%20Ch&#7881;nh%20s&#7917;a%20b&#7843;ng%20ti&#7871;t%201.mp4" TargetMode="External"/><Relationship Id="rId5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23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10" Type="http://schemas.openxmlformats.org/officeDocument/2006/relationships/image" Target="../media/image53.png"/><Relationship Id="rId4" Type="http://schemas.openxmlformats.org/officeDocument/2006/relationships/image" Target="../media/image45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24.xml"/><Relationship Id="rId6" Type="http://schemas.openxmlformats.org/officeDocument/2006/relationships/audio" Target="../media/audio1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25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26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17.xml"/><Relationship Id="rId7" Type="http://schemas.microsoft.com/office/2007/relationships/hdphoto" Target="../media/hdphoto2.wdp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27.xml"/><Relationship Id="rId6" Type="http://schemas.openxmlformats.org/officeDocument/2006/relationships/image" Target="../media/image58.png"/><Relationship Id="rId11" Type="http://schemas.microsoft.com/office/2007/relationships/hdphoto" Target="../media/hdphoto4.wdp"/><Relationship Id="rId5" Type="http://schemas.openxmlformats.org/officeDocument/2006/relationships/image" Target="../media/image57.jpg"/><Relationship Id="rId10" Type="http://schemas.openxmlformats.org/officeDocument/2006/relationships/image" Target="../media/image60.png"/><Relationship Id="rId4" Type="http://schemas.openxmlformats.org/officeDocument/2006/relationships/image" Target="../media/image29.gif"/><Relationship Id="rId9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6.png"/><Relationship Id="rId18" Type="http://schemas.openxmlformats.org/officeDocument/2006/relationships/image" Target="../media/image6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3.png"/><Relationship Id="rId12" Type="http://schemas.microsoft.com/office/2007/relationships/hdphoto" Target="../media/hdphoto8.wdp"/><Relationship Id="rId17" Type="http://schemas.openxmlformats.org/officeDocument/2006/relationships/slide" Target="slide28.xml"/><Relationship Id="rId2" Type="http://schemas.openxmlformats.org/officeDocument/2006/relationships/slideLayout" Target="../slideLayouts/slideLayout24.xml"/><Relationship Id="rId16" Type="http://schemas.microsoft.com/office/2007/relationships/hdphoto" Target="../media/hdphoto10.wdp"/><Relationship Id="rId1" Type="http://schemas.openxmlformats.org/officeDocument/2006/relationships/tags" Target="../tags/tag28.xml"/><Relationship Id="rId6" Type="http://schemas.microsoft.com/office/2007/relationships/hdphoto" Target="../media/hdphoto5.wdp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5" Type="http://schemas.openxmlformats.org/officeDocument/2006/relationships/image" Target="../media/image67.png"/><Relationship Id="rId10" Type="http://schemas.microsoft.com/office/2007/relationships/hdphoto" Target="../media/hdphoto7.wdp"/><Relationship Id="rId4" Type="http://schemas.openxmlformats.org/officeDocument/2006/relationships/image" Target="../media/image61.jpg"/><Relationship Id="rId9" Type="http://schemas.openxmlformats.org/officeDocument/2006/relationships/image" Target="../media/image64.png"/><Relationship Id="rId1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18" Type="http://schemas.openxmlformats.org/officeDocument/2006/relationships/image" Target="../media/image74.png"/><Relationship Id="rId26" Type="http://schemas.openxmlformats.org/officeDocument/2006/relationships/image" Target="../media/image78.png"/><Relationship Id="rId39" Type="http://schemas.openxmlformats.org/officeDocument/2006/relationships/image" Target="../media/image85.png"/><Relationship Id="rId3" Type="http://schemas.openxmlformats.org/officeDocument/2006/relationships/notesSlide" Target="../notesSlides/notesSlide19.xml"/><Relationship Id="rId21" Type="http://schemas.openxmlformats.org/officeDocument/2006/relationships/slide" Target="slide34.xml"/><Relationship Id="rId34" Type="http://schemas.openxmlformats.org/officeDocument/2006/relationships/image" Target="../media/image83.png"/><Relationship Id="rId42" Type="http://schemas.openxmlformats.org/officeDocument/2006/relationships/image" Target="../media/image86.png"/><Relationship Id="rId7" Type="http://schemas.openxmlformats.org/officeDocument/2006/relationships/image" Target="../media/image57.jpg"/><Relationship Id="rId12" Type="http://schemas.openxmlformats.org/officeDocument/2006/relationships/image" Target="../media/image71.png"/><Relationship Id="rId17" Type="http://schemas.openxmlformats.org/officeDocument/2006/relationships/slide" Target="slide31.xml"/><Relationship Id="rId25" Type="http://schemas.microsoft.com/office/2007/relationships/hdphoto" Target="../media/hdphoto15.wdp"/><Relationship Id="rId33" Type="http://schemas.microsoft.com/office/2007/relationships/hdphoto" Target="../media/hdphoto18.wdp"/><Relationship Id="rId38" Type="http://schemas.microsoft.com/office/2007/relationships/hdphoto" Target="../media/hdphoto20.wdp"/><Relationship Id="rId2" Type="http://schemas.openxmlformats.org/officeDocument/2006/relationships/slideLayout" Target="../slideLayouts/slideLayout24.xml"/><Relationship Id="rId16" Type="http://schemas.microsoft.com/office/2007/relationships/hdphoto" Target="../media/hdphoto14.wdp"/><Relationship Id="rId20" Type="http://schemas.openxmlformats.org/officeDocument/2006/relationships/image" Target="../media/image75.png"/><Relationship Id="rId29" Type="http://schemas.openxmlformats.org/officeDocument/2006/relationships/image" Target="../media/image80.png"/><Relationship Id="rId41" Type="http://schemas.openxmlformats.org/officeDocument/2006/relationships/slide" Target="slide32.xml"/><Relationship Id="rId1" Type="http://schemas.openxmlformats.org/officeDocument/2006/relationships/tags" Target="../tags/tag29.xml"/><Relationship Id="rId6" Type="http://schemas.openxmlformats.org/officeDocument/2006/relationships/audio" Target="../media/audio1.wav"/><Relationship Id="rId11" Type="http://schemas.microsoft.com/office/2007/relationships/hdphoto" Target="../media/hdphoto12.wdp"/><Relationship Id="rId24" Type="http://schemas.openxmlformats.org/officeDocument/2006/relationships/image" Target="../media/image77.png"/><Relationship Id="rId32" Type="http://schemas.openxmlformats.org/officeDocument/2006/relationships/image" Target="../media/image82.png"/><Relationship Id="rId37" Type="http://schemas.openxmlformats.org/officeDocument/2006/relationships/image" Target="../media/image84.png"/><Relationship Id="rId40" Type="http://schemas.microsoft.com/office/2007/relationships/hdphoto" Target="../media/hdphoto21.wdp"/><Relationship Id="rId5" Type="http://schemas.openxmlformats.org/officeDocument/2006/relationships/audio" Target="../media/audio6.wav"/><Relationship Id="rId15" Type="http://schemas.openxmlformats.org/officeDocument/2006/relationships/image" Target="../media/image73.png"/><Relationship Id="rId23" Type="http://schemas.openxmlformats.org/officeDocument/2006/relationships/image" Target="../media/image76.png"/><Relationship Id="rId28" Type="http://schemas.openxmlformats.org/officeDocument/2006/relationships/image" Target="../media/image79.png"/><Relationship Id="rId36" Type="http://schemas.openxmlformats.org/officeDocument/2006/relationships/slide" Target="slide30.xml"/><Relationship Id="rId10" Type="http://schemas.openxmlformats.org/officeDocument/2006/relationships/image" Target="../media/image70.png"/><Relationship Id="rId19" Type="http://schemas.openxmlformats.org/officeDocument/2006/relationships/slide" Target="slide33.xml"/><Relationship Id="rId31" Type="http://schemas.microsoft.com/office/2007/relationships/hdphoto" Target="../media/hdphoto17.wdp"/><Relationship Id="rId4" Type="http://schemas.openxmlformats.org/officeDocument/2006/relationships/audio" Target="../media/audio5.wav"/><Relationship Id="rId9" Type="http://schemas.microsoft.com/office/2007/relationships/hdphoto" Target="../media/hdphoto11.wdp"/><Relationship Id="rId14" Type="http://schemas.microsoft.com/office/2007/relationships/hdphoto" Target="../media/hdphoto13.wdp"/><Relationship Id="rId22" Type="http://schemas.openxmlformats.org/officeDocument/2006/relationships/slide" Target="slide29.xml"/><Relationship Id="rId27" Type="http://schemas.microsoft.com/office/2007/relationships/hdphoto" Target="../media/hdphoto16.wdp"/><Relationship Id="rId30" Type="http://schemas.openxmlformats.org/officeDocument/2006/relationships/image" Target="../media/image81.png"/><Relationship Id="rId35" Type="http://schemas.microsoft.com/office/2007/relationships/hdphoto" Target="../media/hdphoto19.wdp"/><Relationship Id="rId43" Type="http://schemas.microsoft.com/office/2007/relationships/hdphoto" Target="../media/hdphoto22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microsoft.com/office/2007/relationships/hdphoto" Target="../media/hdphoto25.wdp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7.png"/><Relationship Id="rId12" Type="http://schemas.openxmlformats.org/officeDocument/2006/relationships/image" Target="../media/image89.png"/><Relationship Id="rId17" Type="http://schemas.microsoft.com/office/2007/relationships/hdphoto" Target="../media/hdphoto9.wdp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6.png"/><Relationship Id="rId1" Type="http://schemas.openxmlformats.org/officeDocument/2006/relationships/tags" Target="../tags/tag30.xml"/><Relationship Id="rId6" Type="http://schemas.openxmlformats.org/officeDocument/2006/relationships/image" Target="../media/image61.jpg"/><Relationship Id="rId11" Type="http://schemas.openxmlformats.org/officeDocument/2006/relationships/slide" Target="slide28.xml"/><Relationship Id="rId5" Type="http://schemas.openxmlformats.org/officeDocument/2006/relationships/audio" Target="../media/audio1.wav"/><Relationship Id="rId15" Type="http://schemas.microsoft.com/office/2007/relationships/hdphoto" Target="../media/hdphoto6.wdp"/><Relationship Id="rId10" Type="http://schemas.microsoft.com/office/2007/relationships/hdphoto" Target="../media/hdphoto24.wdp"/><Relationship Id="rId4" Type="http://schemas.openxmlformats.org/officeDocument/2006/relationships/audio" Target="../media/audio4.wav"/><Relationship Id="rId9" Type="http://schemas.openxmlformats.org/officeDocument/2006/relationships/image" Target="../media/image88.png"/><Relationship Id="rId1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88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3.png"/><Relationship Id="rId12" Type="http://schemas.microsoft.com/office/2007/relationships/hdphoto" Target="../media/hdphoto9.wdp"/><Relationship Id="rId17" Type="http://schemas.microsoft.com/office/2007/relationships/hdphoto" Target="../media/hdphoto25.wdp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89.png"/><Relationship Id="rId1" Type="http://schemas.openxmlformats.org/officeDocument/2006/relationships/tags" Target="../tags/tag31.xml"/><Relationship Id="rId6" Type="http://schemas.openxmlformats.org/officeDocument/2006/relationships/image" Target="../media/image61.jpg"/><Relationship Id="rId11" Type="http://schemas.openxmlformats.org/officeDocument/2006/relationships/image" Target="../media/image66.png"/><Relationship Id="rId5" Type="http://schemas.openxmlformats.org/officeDocument/2006/relationships/audio" Target="../media/audio1.wav"/><Relationship Id="rId15" Type="http://schemas.openxmlformats.org/officeDocument/2006/relationships/slide" Target="slide28.xml"/><Relationship Id="rId10" Type="http://schemas.microsoft.com/office/2007/relationships/hdphoto" Target="../media/hdphoto23.wdp"/><Relationship Id="rId4" Type="http://schemas.openxmlformats.org/officeDocument/2006/relationships/audio" Target="../media/audio4.wav"/><Relationship Id="rId9" Type="http://schemas.openxmlformats.org/officeDocument/2006/relationships/image" Target="../media/image87.png"/><Relationship Id="rId14" Type="http://schemas.microsoft.com/office/2007/relationships/hdphoto" Target="../media/hdphoto24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88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3.png"/><Relationship Id="rId12" Type="http://schemas.microsoft.com/office/2007/relationships/hdphoto" Target="../media/hdphoto9.wdp"/><Relationship Id="rId17" Type="http://schemas.microsoft.com/office/2007/relationships/hdphoto" Target="../media/hdphoto25.wdp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89.png"/><Relationship Id="rId1" Type="http://schemas.openxmlformats.org/officeDocument/2006/relationships/tags" Target="../tags/tag32.xml"/><Relationship Id="rId6" Type="http://schemas.openxmlformats.org/officeDocument/2006/relationships/image" Target="../media/image61.jpg"/><Relationship Id="rId11" Type="http://schemas.openxmlformats.org/officeDocument/2006/relationships/image" Target="../media/image66.png"/><Relationship Id="rId5" Type="http://schemas.openxmlformats.org/officeDocument/2006/relationships/audio" Target="../media/audio1.wav"/><Relationship Id="rId15" Type="http://schemas.openxmlformats.org/officeDocument/2006/relationships/slide" Target="slide28.xml"/><Relationship Id="rId10" Type="http://schemas.microsoft.com/office/2007/relationships/hdphoto" Target="../media/hdphoto23.wdp"/><Relationship Id="rId4" Type="http://schemas.openxmlformats.org/officeDocument/2006/relationships/audio" Target="../media/audio4.wav"/><Relationship Id="rId9" Type="http://schemas.openxmlformats.org/officeDocument/2006/relationships/image" Target="../media/image87.png"/><Relationship Id="rId14" Type="http://schemas.microsoft.com/office/2007/relationships/hdphoto" Target="../media/hdphoto24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88.png"/><Relationship Id="rId18" Type="http://schemas.openxmlformats.org/officeDocument/2006/relationships/image" Target="../media/image89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3.png"/><Relationship Id="rId12" Type="http://schemas.microsoft.com/office/2007/relationships/hdphoto" Target="../media/hdphoto9.wdp"/><Relationship Id="rId17" Type="http://schemas.openxmlformats.org/officeDocument/2006/relationships/slide" Target="slide28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91.png"/><Relationship Id="rId1" Type="http://schemas.openxmlformats.org/officeDocument/2006/relationships/tags" Target="../tags/tag33.xml"/><Relationship Id="rId6" Type="http://schemas.openxmlformats.org/officeDocument/2006/relationships/image" Target="../media/image61.jpg"/><Relationship Id="rId11" Type="http://schemas.openxmlformats.org/officeDocument/2006/relationships/image" Target="../media/image66.png"/><Relationship Id="rId5" Type="http://schemas.openxmlformats.org/officeDocument/2006/relationships/audio" Target="../media/audio1.wav"/><Relationship Id="rId15" Type="http://schemas.openxmlformats.org/officeDocument/2006/relationships/image" Target="../media/image90.png"/><Relationship Id="rId10" Type="http://schemas.microsoft.com/office/2007/relationships/hdphoto" Target="../media/hdphoto23.wdp"/><Relationship Id="rId19" Type="http://schemas.microsoft.com/office/2007/relationships/hdphoto" Target="../media/hdphoto25.wdp"/><Relationship Id="rId4" Type="http://schemas.openxmlformats.org/officeDocument/2006/relationships/audio" Target="../media/audio4.wav"/><Relationship Id="rId9" Type="http://schemas.openxmlformats.org/officeDocument/2006/relationships/image" Target="../media/image87.png"/><Relationship Id="rId14" Type="http://schemas.microsoft.com/office/2007/relationships/hdphoto" Target="../media/hdphoto24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88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3.png"/><Relationship Id="rId12" Type="http://schemas.microsoft.com/office/2007/relationships/hdphoto" Target="../media/hdphoto9.wdp"/><Relationship Id="rId17" Type="http://schemas.microsoft.com/office/2007/relationships/hdphoto" Target="../media/hdphoto25.wdp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89.png"/><Relationship Id="rId1" Type="http://schemas.openxmlformats.org/officeDocument/2006/relationships/tags" Target="../tags/tag34.xml"/><Relationship Id="rId6" Type="http://schemas.openxmlformats.org/officeDocument/2006/relationships/image" Target="../media/image61.jpg"/><Relationship Id="rId11" Type="http://schemas.openxmlformats.org/officeDocument/2006/relationships/image" Target="../media/image66.png"/><Relationship Id="rId5" Type="http://schemas.openxmlformats.org/officeDocument/2006/relationships/audio" Target="../media/audio1.wav"/><Relationship Id="rId15" Type="http://schemas.openxmlformats.org/officeDocument/2006/relationships/slide" Target="slide28.xml"/><Relationship Id="rId10" Type="http://schemas.microsoft.com/office/2007/relationships/hdphoto" Target="../media/hdphoto23.wdp"/><Relationship Id="rId4" Type="http://schemas.openxmlformats.org/officeDocument/2006/relationships/audio" Target="../media/audio4.wav"/><Relationship Id="rId9" Type="http://schemas.openxmlformats.org/officeDocument/2006/relationships/image" Target="../media/image87.png"/><Relationship Id="rId14" Type="http://schemas.microsoft.com/office/2007/relationships/hdphoto" Target="../media/hdphoto24.wdp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88.png"/><Relationship Id="rId18" Type="http://schemas.openxmlformats.org/officeDocument/2006/relationships/image" Target="../media/image95.png"/><Relationship Id="rId3" Type="http://schemas.openxmlformats.org/officeDocument/2006/relationships/notesSlide" Target="../notesSlides/notesSlide25.xml"/><Relationship Id="rId21" Type="http://schemas.openxmlformats.org/officeDocument/2006/relationships/image" Target="../media/image89.png"/><Relationship Id="rId7" Type="http://schemas.openxmlformats.org/officeDocument/2006/relationships/image" Target="../media/image63.png"/><Relationship Id="rId12" Type="http://schemas.microsoft.com/office/2007/relationships/hdphoto" Target="../media/hdphoto9.wdp"/><Relationship Id="rId17" Type="http://schemas.openxmlformats.org/officeDocument/2006/relationships/image" Target="../media/image94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93.png"/><Relationship Id="rId20" Type="http://schemas.openxmlformats.org/officeDocument/2006/relationships/slide" Target="slide28.xml"/><Relationship Id="rId1" Type="http://schemas.openxmlformats.org/officeDocument/2006/relationships/tags" Target="../tags/tag35.xml"/><Relationship Id="rId6" Type="http://schemas.openxmlformats.org/officeDocument/2006/relationships/image" Target="../media/image61.jpg"/><Relationship Id="rId11" Type="http://schemas.openxmlformats.org/officeDocument/2006/relationships/image" Target="../media/image66.png"/><Relationship Id="rId5" Type="http://schemas.openxmlformats.org/officeDocument/2006/relationships/audio" Target="../media/audio1.wav"/><Relationship Id="rId15" Type="http://schemas.openxmlformats.org/officeDocument/2006/relationships/image" Target="../media/image92.png"/><Relationship Id="rId10" Type="http://schemas.microsoft.com/office/2007/relationships/hdphoto" Target="../media/hdphoto23.wdp"/><Relationship Id="rId19" Type="http://schemas.openxmlformats.org/officeDocument/2006/relationships/image" Target="../media/image96.png"/><Relationship Id="rId4" Type="http://schemas.openxmlformats.org/officeDocument/2006/relationships/audio" Target="../media/audio4.wav"/><Relationship Id="rId9" Type="http://schemas.openxmlformats.org/officeDocument/2006/relationships/image" Target="../media/image87.png"/><Relationship Id="rId14" Type="http://schemas.microsoft.com/office/2007/relationships/hdphoto" Target="../media/hdphoto24.wdp"/><Relationship Id="rId22" Type="http://schemas.microsoft.com/office/2007/relationships/hdphoto" Target="../media/hdphoto25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26" Type="http://schemas.openxmlformats.org/officeDocument/2006/relationships/image" Target="../media/image120.png"/><Relationship Id="rId39" Type="http://schemas.openxmlformats.org/officeDocument/2006/relationships/image" Target="../media/image133.png"/><Relationship Id="rId3" Type="http://schemas.openxmlformats.org/officeDocument/2006/relationships/image" Target="../media/image97.png"/><Relationship Id="rId21" Type="http://schemas.openxmlformats.org/officeDocument/2006/relationships/image" Target="../media/image115.png"/><Relationship Id="rId34" Type="http://schemas.openxmlformats.org/officeDocument/2006/relationships/image" Target="../media/image128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5" Type="http://schemas.openxmlformats.org/officeDocument/2006/relationships/image" Target="../media/image119.png"/><Relationship Id="rId33" Type="http://schemas.openxmlformats.org/officeDocument/2006/relationships/image" Target="../media/image127.png"/><Relationship Id="rId38" Type="http://schemas.openxmlformats.org/officeDocument/2006/relationships/image" Target="../media/image132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29" Type="http://schemas.openxmlformats.org/officeDocument/2006/relationships/image" Target="../media/image123.png"/><Relationship Id="rId41" Type="http://schemas.openxmlformats.org/officeDocument/2006/relationships/image" Target="../media/image1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24" Type="http://schemas.openxmlformats.org/officeDocument/2006/relationships/image" Target="../media/image118.png"/><Relationship Id="rId32" Type="http://schemas.openxmlformats.org/officeDocument/2006/relationships/image" Target="../media/image126.png"/><Relationship Id="rId37" Type="http://schemas.openxmlformats.org/officeDocument/2006/relationships/image" Target="../media/image131.png"/><Relationship Id="rId40" Type="http://schemas.openxmlformats.org/officeDocument/2006/relationships/image" Target="../media/image134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23" Type="http://schemas.openxmlformats.org/officeDocument/2006/relationships/image" Target="../media/image117.png"/><Relationship Id="rId28" Type="http://schemas.openxmlformats.org/officeDocument/2006/relationships/image" Target="../media/image122.png"/><Relationship Id="rId36" Type="http://schemas.openxmlformats.org/officeDocument/2006/relationships/image" Target="../media/image130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31" Type="http://schemas.openxmlformats.org/officeDocument/2006/relationships/image" Target="../media/image125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35" Type="http://schemas.openxmlformats.org/officeDocument/2006/relationships/image" Target="../media/image1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3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gif"/><Relationship Id="rId3" Type="http://schemas.openxmlformats.org/officeDocument/2006/relationships/audio" Target="NULL" TargetMode="External"/><Relationship Id="rId7" Type="http://schemas.openxmlformats.org/officeDocument/2006/relationships/image" Target="../media/image136.jpeg"/><Relationship Id="rId2" Type="http://schemas.openxmlformats.org/officeDocument/2006/relationships/audio" Target="file:///G:\B&#233;%20B&#224;o%20Ng&#432;%20&#8211;%20S&#7855;p%20&#272;&#7871;n%20T&#7871;t%20R&#7891;i%20.mp3" TargetMode="External"/><Relationship Id="rId1" Type="http://schemas.openxmlformats.org/officeDocument/2006/relationships/tags" Target="../tags/tag37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6.png"/><Relationship Id="rId4" Type="http://schemas.microsoft.com/office/2007/relationships/media" Target="../media/media2.mp3"/><Relationship Id="rId9" Type="http://schemas.openxmlformats.org/officeDocument/2006/relationships/image" Target="../media/image1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1.xml"/><Relationship Id="rId7" Type="http://schemas.openxmlformats.org/officeDocument/2006/relationships/slide" Target="slide9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11" Type="http://schemas.openxmlformats.org/officeDocument/2006/relationships/image" Target="../media/image14.jpg"/><Relationship Id="rId5" Type="http://schemas.openxmlformats.org/officeDocument/2006/relationships/image" Target="../media/image10.jpeg"/><Relationship Id="rId10" Type="http://schemas.openxmlformats.org/officeDocument/2006/relationships/image" Target="../media/image13.jpeg"/><Relationship Id="rId4" Type="http://schemas.openxmlformats.org/officeDocument/2006/relationships/slide" Target="slide5.xml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6.xml"/><Relationship Id="rId6" Type="http://schemas.openxmlformats.org/officeDocument/2006/relationships/slide" Target="slide7.xml"/><Relationship Id="rId11" Type="http://schemas.openxmlformats.org/officeDocument/2006/relationships/image" Target="../media/image21.jpe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audio" Target="../media/audio1.wav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media1.mp3"/><Relationship Id="rId7" Type="http://schemas.openxmlformats.org/officeDocument/2006/relationships/image" Target="../media/image24.jp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8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10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B2801ADD-39A9-4313-88C6-528A13508C45}"/>
              </a:ext>
            </a:extLst>
          </p:cNvPr>
          <p:cNvSpPr/>
          <p:nvPr/>
        </p:nvSpPr>
        <p:spPr>
          <a:xfrm>
            <a:off x="223608" y="172349"/>
            <a:ext cx="8624048" cy="131445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Bottom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Kính</a:t>
            </a: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chào</a:t>
            </a: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quý</a:t>
            </a: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thầy</a:t>
            </a:r>
            <a:r>
              <a:rPr kumimoji="0" lang="en-US" sz="4400" b="1" i="0" u="none" strike="noStrike" kern="1200" cap="none" spc="0" normalizeH="0" baseline="0" noProof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 cô!</a:t>
            </a:r>
            <a:endParaRPr kumimoji="0" lang="en-US" sz="4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32" y="1833520"/>
            <a:ext cx="2155372" cy="1215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281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57200" y="2766577"/>
            <a:ext cx="6477000" cy="250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5255" algn="l"/>
                <a:tab pos="1283018" algn="l"/>
                <a:tab pos="2497931" algn="l"/>
                <a:tab pos="3713321" algn="l"/>
              </a:tabLst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 2: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5255" algn="l"/>
                <a:tab pos="1283018" algn="l"/>
                <a:tab pos="2497931" algn="l"/>
                <a:tab pos="3713321" algn="l"/>
              </a:tabLst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Trang bên trái sử dụng bảng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5255" algn="l"/>
                <a:tab pos="1283018" algn="l"/>
                <a:tab pos="2497931" algn="l"/>
                <a:tab pos="3713321" algn="l"/>
              </a:tabLst>
              <a:defRPr/>
            </a:pPr>
            <a:r>
              <a:rPr lang="en-US" sz="2400" b="1" noProof="0">
                <a:solidFill>
                  <a:srgbClr val="B4DCFA">
                    <a:lumMod val="1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B4DCF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giúp người xem dễ quan sát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B4DCF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B4DCF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kiếm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B4DCF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 bao quát những thông tin trong cuốn sổ lưu niệm.</a:t>
            </a: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5255" algn="l"/>
                <a:tab pos="1283018" algn="l"/>
                <a:tab pos="2497931" algn="l"/>
                <a:tab pos="3713321" algn="l"/>
              </a:tabLst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B4DCFA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772" y="438150"/>
            <a:ext cx="4465627" cy="2286321"/>
          </a:xfrm>
          <a:prstGeom prst="rect">
            <a:avLst/>
          </a:prstGeom>
        </p:spPr>
      </p:pic>
      <p:sp>
        <p:nvSpPr>
          <p:cNvPr id="16" name="Down Arrow 15"/>
          <p:cNvSpPr/>
          <p:nvPr/>
        </p:nvSpPr>
        <p:spPr>
          <a:xfrm>
            <a:off x="1524000" y="176273"/>
            <a:ext cx="1200149" cy="375569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TRÁI</a:t>
            </a:r>
          </a:p>
        </p:txBody>
      </p:sp>
      <p:sp>
        <p:nvSpPr>
          <p:cNvPr id="17" name="Down Arrow 16"/>
          <p:cNvSpPr/>
          <p:nvPr/>
        </p:nvSpPr>
        <p:spPr>
          <a:xfrm>
            <a:off x="3699164" y="176273"/>
            <a:ext cx="1052320" cy="375569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PHẢI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07012" y="1919059"/>
            <a:ext cx="292922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5255" algn="l"/>
                <a:tab pos="1283018" algn="l"/>
                <a:tab pos="2497931" algn="l"/>
                <a:tab pos="3713321" algn="l"/>
              </a:tabLst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687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4318" y="15587"/>
            <a:ext cx="7031083" cy="43809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BÀI 12: TRÌNH BÀY THÔNG TIN Ở DẠNG BẢNG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2516" y="528936"/>
            <a:ext cx="6044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>
                    <a:lumMod val="95000"/>
                  </a:schemeClr>
                </a:solidFill>
                <a:latin typeface="Time New Roman"/>
                <a:cs typeface="Times New Roman" panose="02020603050405020304" pitchFamily="18" charset="0"/>
              </a:defRPr>
            </a:lvl1pPr>
          </a:lstStyle>
          <a:p>
            <a:pPr defTabSz="685800"/>
            <a:r>
              <a:rPr lang="en-US" altLang="en-US" sz="2400">
                <a:solidFill>
                  <a:srgbClr val="C00000"/>
                </a:solidFill>
              </a:rPr>
              <a:t>1./ Trình bày thông tin ở dạng bảng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72" y="1293367"/>
            <a:ext cx="7779544" cy="20403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3731" y="966260"/>
            <a:ext cx="7313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B4DCFA">
                    <a:lumMod val="1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 sát tình huống sau:  </a:t>
            </a: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538433" y="3448177"/>
            <a:ext cx="8148368" cy="830997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defTabSz="685800">
              <a:defRPr/>
            </a:pP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Theo em hai cách biểu diễn phiếu khảo sát trên, cách nào dễ so sánh và tìm kiếm dữ liệu hơn? Vì sao?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74170" y="4307891"/>
            <a:ext cx="7676893" cy="707886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2000" b="1" i="1">
                <a:solidFill>
                  <a:srgbClr val="4EB3CF">
                    <a:lumMod val="50000"/>
                  </a:srgbClr>
                </a:solidFill>
                <a:latin typeface="Tiffany"/>
              </a:rPr>
              <a:t>Trả lời: </a:t>
            </a:r>
            <a:r>
              <a:rPr lang="en-US" altLang="en-US" sz="2000" b="1" i="1">
                <a:solidFill>
                  <a:srgbClr val="C00000"/>
                </a:solidFill>
                <a:latin typeface="Tiffany"/>
              </a:rPr>
              <a:t> </a:t>
            </a:r>
            <a:r>
              <a:rPr lang="vi-VN" altLang="en-US" sz="2000" b="1">
                <a:solidFill>
                  <a:srgbClr val="C00000"/>
                </a:solidFill>
                <a:latin typeface="Tiffany"/>
              </a:rPr>
              <a:t>Cách tạo bảng dễ so sánh số liệu hơn vì dễ nhìn thấy tên trò chơi, số lượng bạn nam, nữ yêu thích trò chơi</a:t>
            </a:r>
            <a:r>
              <a:rPr lang="en-US" altLang="en-US" sz="2000" b="1">
                <a:solidFill>
                  <a:srgbClr val="C00000"/>
                </a:solidFill>
                <a:latin typeface="Tiffany"/>
              </a:rPr>
              <a:t>.</a:t>
            </a:r>
            <a:endParaRPr lang="vi-VN" altLang="en-US" sz="2000" b="1">
              <a:solidFill>
                <a:srgbClr val="C00000"/>
              </a:solidFill>
              <a:latin typeface="Tiffan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0788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  <p:bldP spid="24" grpId="0" animBg="1"/>
      <p:bldP spid="24" grpId="1" animBg="1"/>
      <p:bldP spid="25" grpId="0" animBg="1"/>
      <p:bldP spid="2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4318" y="15587"/>
            <a:ext cx="7031083" cy="43809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BÀI 12: TRÌNH BÀY THÔNG TIN Ở DẠNG BẢNG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2516" y="528936"/>
            <a:ext cx="6044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>
                    <a:lumMod val="95000"/>
                  </a:schemeClr>
                </a:solidFill>
                <a:latin typeface="Time New Roman"/>
                <a:cs typeface="Times New Roman" panose="02020603050405020304" pitchFamily="18" charset="0"/>
              </a:defRPr>
            </a:lvl1pPr>
          </a:lstStyle>
          <a:p>
            <a:pPr defTabSz="685800"/>
            <a:r>
              <a:rPr lang="en-US" altLang="en-US" sz="2400">
                <a:solidFill>
                  <a:srgbClr val="C00000"/>
                </a:solidFill>
              </a:rPr>
              <a:t>1./ Trình bày thông tin ở dạng bảng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53018" y="3024184"/>
          <a:ext cx="773900" cy="673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628571" imgH="619211" progId="Paint.Picture">
                  <p:embed/>
                </p:oleObj>
              </mc:Choice>
              <mc:Fallback>
                <p:oleObj name="Bitmap Image" r:id="rId3" imgW="628571" imgH="619211" progId="Paint.Picture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018" y="3024184"/>
                        <a:ext cx="773900" cy="6735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06106" y="3360976"/>
            <a:ext cx="293825" cy="5078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700" b="1">
                <a:solidFill>
                  <a:srgbClr val="FF0000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302515" y="3209698"/>
            <a:ext cx="6343650" cy="5078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>
              <a:defRPr/>
            </a:pPr>
            <a:r>
              <a:rPr lang="en-US" sz="27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trên gồm mấy cột, mấy hàng?</a:t>
            </a:r>
            <a:endParaRPr lang="en-US" sz="2700" b="1">
              <a:solidFill>
                <a:srgbClr val="99CB38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43200" y="4099592"/>
            <a:ext cx="2834552" cy="415498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b="1" i="1">
                <a:solidFill>
                  <a:srgbClr val="4EB3CF">
                    <a:lumMod val="50000"/>
                  </a:srgbClr>
                </a:solidFill>
              </a:rPr>
              <a:t>Đáp án: </a:t>
            </a:r>
            <a:r>
              <a:rPr lang="en-US" altLang="en-US" sz="2100" b="1" i="1">
                <a:solidFill>
                  <a:srgbClr val="C00000"/>
                </a:solidFill>
              </a:rPr>
              <a:t>4 cột và 5 hàng </a:t>
            </a:r>
            <a:r>
              <a:rPr lang="en-US" altLang="en-US" sz="2100" i="1">
                <a:solidFill>
                  <a:srgbClr val="C00000"/>
                </a:solidFill>
              </a:rPr>
              <a:t>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77421" y="3020030"/>
          <a:ext cx="773900" cy="673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628571" imgH="619211" progId="Paint.Picture">
                  <p:embed/>
                </p:oleObj>
              </mc:Choice>
              <mc:Fallback>
                <p:oleObj name="Bitmap Image" r:id="rId5" imgW="628571" imgH="619211" progId="Paint.Picture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421" y="3020030"/>
                        <a:ext cx="773900" cy="6735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30509" y="3356823"/>
            <a:ext cx="293825" cy="5078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700" b="1">
                <a:solidFill>
                  <a:srgbClr val="FF000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1311437" y="3158522"/>
            <a:ext cx="6469015" cy="10618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28625" indent="-428625" defTabSz="685800">
              <a:buFontTx/>
              <a:buChar char="-"/>
              <a:defRPr/>
            </a:pP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nào được các bạn nam yêu thích nhất?</a:t>
            </a:r>
          </a:p>
          <a:p>
            <a:pPr marL="428625" indent="-428625" defTabSz="685800">
              <a:buFontTx/>
              <a:buChar char="-"/>
              <a:defRPr/>
            </a:pP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nào được các bạn nữ yêu thích nhất? </a:t>
            </a:r>
          </a:p>
          <a:p>
            <a:pPr marL="428625" indent="-428625" defTabSz="685800">
              <a:buFontTx/>
              <a:buChar char="-"/>
              <a:defRPr/>
            </a:pP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nào được học sinh của lớp yêu thích nhất?</a:t>
            </a:r>
            <a:endParaRPr lang="en-US" sz="2100" b="1">
              <a:solidFill>
                <a:srgbClr val="99CB38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4318" y="4201301"/>
            <a:ext cx="6040482" cy="73866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400" b="1" i="1">
                <a:solidFill>
                  <a:srgbClr val="4EB3CF">
                    <a:lumMod val="50000"/>
                  </a:srgbClr>
                </a:solidFill>
                <a:latin typeface="Time New Roman"/>
              </a:rPr>
              <a:t>Đáp án: </a:t>
            </a:r>
            <a:r>
              <a:rPr lang="en-US" altLang="en-US" sz="1400" b="1" i="1">
                <a:solidFill>
                  <a:srgbClr val="C00000"/>
                </a:solidFill>
                <a:latin typeface="Time New Roman"/>
              </a:rPr>
              <a:t> - </a:t>
            </a:r>
            <a:r>
              <a:rPr lang="vi-VN" sz="1400" b="1">
                <a:solidFill>
                  <a:srgbClr val="C00000"/>
                </a:solidFill>
                <a:latin typeface="Time New Roman"/>
              </a:rPr>
              <a:t>Trò chơi kéo co được nhiều bạn nam yêu thích nhất</a:t>
            </a:r>
            <a:endParaRPr lang="en-US" sz="1400" b="1">
              <a:solidFill>
                <a:srgbClr val="C00000"/>
              </a:solidFill>
              <a:latin typeface="Time New Roman"/>
            </a:endParaRPr>
          </a:p>
          <a:p>
            <a:pPr defTabSz="685800"/>
            <a:r>
              <a:rPr lang="vi-VN" sz="1400" b="1">
                <a:solidFill>
                  <a:srgbClr val="C00000"/>
                </a:solidFill>
                <a:latin typeface="Time New Roman"/>
              </a:rPr>
              <a:t>	   </a:t>
            </a:r>
            <a:r>
              <a:rPr lang="en-US" sz="1400" b="1">
                <a:solidFill>
                  <a:srgbClr val="C00000"/>
                </a:solidFill>
                <a:latin typeface="Time New Roman"/>
              </a:rPr>
              <a:t>- </a:t>
            </a:r>
            <a:r>
              <a:rPr lang="vi-VN" sz="1400" b="1">
                <a:solidFill>
                  <a:srgbClr val="C00000"/>
                </a:solidFill>
                <a:latin typeface="Time New Roman"/>
              </a:rPr>
              <a:t>Trò chơi </a:t>
            </a:r>
            <a:r>
              <a:rPr lang="en-US" sz="1400" b="1">
                <a:solidFill>
                  <a:srgbClr val="C00000"/>
                </a:solidFill>
                <a:latin typeface="Time New Roman"/>
              </a:rPr>
              <a:t>trao tín gậy </a:t>
            </a:r>
            <a:r>
              <a:rPr lang="vi-VN" sz="1400" b="1">
                <a:solidFill>
                  <a:srgbClr val="C00000"/>
                </a:solidFill>
                <a:latin typeface="Time New Roman"/>
              </a:rPr>
              <a:t>được nhiều bạn nữ yêu thích nhất</a:t>
            </a:r>
            <a:endParaRPr lang="en-US" sz="1400" b="1">
              <a:solidFill>
                <a:srgbClr val="C00000"/>
              </a:solidFill>
              <a:latin typeface="Time New Roman"/>
            </a:endParaRPr>
          </a:p>
          <a:p>
            <a:pPr defTabSz="685800"/>
            <a:r>
              <a:rPr lang="vi-VN" sz="1400" b="1">
                <a:solidFill>
                  <a:srgbClr val="C00000"/>
                </a:solidFill>
                <a:latin typeface="Time New Roman"/>
              </a:rPr>
              <a:t>	 </a:t>
            </a:r>
            <a:r>
              <a:rPr lang="en-US" sz="1400" b="1">
                <a:solidFill>
                  <a:srgbClr val="C00000"/>
                </a:solidFill>
                <a:latin typeface="Time New Roman"/>
              </a:rPr>
              <a:t>-</a:t>
            </a:r>
            <a:r>
              <a:rPr lang="vi-VN" sz="1400" b="1">
                <a:solidFill>
                  <a:srgbClr val="C00000"/>
                </a:solidFill>
                <a:latin typeface="Time New Roman"/>
              </a:rPr>
              <a:t> Trò chơi kéo co được học sinh của lớp yêu thích nhất</a:t>
            </a:r>
            <a:endParaRPr lang="en-US" sz="1400" b="1">
              <a:solidFill>
                <a:srgbClr val="C00000"/>
              </a:solidFill>
              <a:latin typeface="Time New Roman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592903" y="3003496"/>
          <a:ext cx="773900" cy="673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628571" imgH="619211" progId="Paint.Picture">
                  <p:embed/>
                </p:oleObj>
              </mc:Choice>
              <mc:Fallback>
                <p:oleObj name="Bitmap Image" r:id="rId6" imgW="628571" imgH="619211" progId="Paint.Picture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03" y="3003496"/>
                        <a:ext cx="773900" cy="6735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45990" y="3340288"/>
            <a:ext cx="293825" cy="5078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700" b="1">
                <a:solidFill>
                  <a:srgbClr val="FF000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1326918" y="3141987"/>
            <a:ext cx="6469015" cy="7386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28625" indent="-428625" defTabSz="685800">
              <a:buFontTx/>
              <a:buChar char="-"/>
              <a:defRPr/>
            </a:pP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không dùng bảng biểu diễn thì việc so sánh và tìm kiếm có dễ không?</a:t>
            </a:r>
            <a:endParaRPr lang="en-US" sz="2100" b="1">
              <a:solidFill>
                <a:srgbClr val="99CB38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893240" y="4027267"/>
            <a:ext cx="5896134" cy="646331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/>
            <a:r>
              <a:rPr lang="en-US" altLang="en-US" b="1" i="1">
                <a:solidFill>
                  <a:srgbClr val="4EB3CF">
                    <a:lumMod val="50000"/>
                  </a:srgbClr>
                </a:solidFill>
                <a:latin typeface="Time New Roman"/>
              </a:rPr>
              <a:t>Đáp án: </a:t>
            </a:r>
            <a:r>
              <a:rPr lang="en-US" altLang="en-US" b="1" i="1">
                <a:solidFill>
                  <a:srgbClr val="C00000"/>
                </a:solidFill>
                <a:latin typeface="Time New Roman"/>
              </a:rPr>
              <a:t> - </a:t>
            </a:r>
            <a:r>
              <a:rPr lang="vi-VN" b="1">
                <a:solidFill>
                  <a:srgbClr val="C00000"/>
                </a:solidFill>
                <a:latin typeface="Time New Roman"/>
              </a:rPr>
              <a:t>Không. Vì nếu không dùng bảng biểu diễn thì việc so sánh và tìm kiếm sẽ khó khăn hơn</a:t>
            </a:r>
            <a:endParaRPr lang="en-US" b="1">
              <a:solidFill>
                <a:srgbClr val="C00000"/>
              </a:solidFill>
              <a:latin typeface="Time New Roman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3946" y="1019501"/>
            <a:ext cx="6346506" cy="2027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7672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5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1450" y="857250"/>
            <a:ext cx="2472359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55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Lấy</a:t>
            </a:r>
            <a:r>
              <a:rPr lang="en-US" sz="255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255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ví</a:t>
            </a:r>
            <a:r>
              <a:rPr lang="en-US" sz="255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255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dụ</a:t>
            </a:r>
            <a:r>
              <a:rPr lang="en-US" sz="255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519975"/>
            <a:ext cx="6044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>
                    <a:lumMod val="95000"/>
                  </a:schemeClr>
                </a:solidFill>
                <a:latin typeface="Time New Roman"/>
                <a:cs typeface="Times New Roman" panose="02020603050405020304" pitchFamily="18" charset="0"/>
              </a:defRPr>
            </a:lvl1pPr>
          </a:lstStyle>
          <a:p>
            <a:pPr defTabSz="685800"/>
            <a:r>
              <a:rPr lang="en-US" altLang="en-US" sz="2400">
                <a:solidFill>
                  <a:srgbClr val="C00000"/>
                </a:solidFill>
              </a:rPr>
              <a:t>1./ Trình bày thông tin ở dạng bảng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099624"/>
            <a:ext cx="6172200" cy="352952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884318" y="15587"/>
            <a:ext cx="7031083" cy="43809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12700" cap="flat" cmpd="sng" algn="ctr">
            <a:solidFill>
              <a:srgbClr val="FFCC99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marL="0"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 spc="-38" baseline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BÀI 12: TRÌNH BÀY THÔNG TIN Ở DẠNG BẢNG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059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BÀI 12: TRÌNH BÀY THÔNG TIN Ở DẠNG BẢNG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34058" y="507697"/>
            <a:ext cx="6044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en-US" sz="2400" b="1">
                <a:solidFill>
                  <a:srgbClr val="C00000"/>
                </a:solidFill>
                <a:latin typeface="Time New Roman"/>
                <a:cs typeface="Times New Roman" panose="02020603050405020304" pitchFamily="18" charset="0"/>
              </a:rPr>
              <a:t>1./ Trình bày thông tin ở dạng bảng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435941"/>
            <a:ext cx="7622815" cy="16598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2675" y="4095750"/>
            <a:ext cx="107914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85800">
              <a:lnSpc>
                <a:spcPct val="120000"/>
              </a:lnSpc>
            </a:pPr>
            <a:r>
              <a:rPr lang="pt-BR" sz="2400" b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Lưu ý:</a:t>
            </a:r>
            <a:endParaRPr lang="en-US" sz="2400" b="1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2312" y="4159433"/>
            <a:ext cx="826313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tabLst>
                <a:tab pos="135255" algn="l"/>
                <a:tab pos="1283018" algn="l"/>
                <a:tab pos="2497931" algn="l"/>
                <a:tab pos="3713321" algn="l"/>
              </a:tabLst>
            </a:pPr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vi-VN" sz="21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 phải thông tin nào cũng trình bày được ở dạng bảng.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01922" y="932006"/>
            <a:ext cx="5165677" cy="16397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 defTabSz="6858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tabLst>
                <a:tab pos="135255" algn="l"/>
                <a:tab pos="1283018" algn="l"/>
                <a:tab pos="2497931" algn="l"/>
                <a:tab pos="3713321" algn="l"/>
              </a:tabLst>
              <a:defRPr sz="21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r>
              <a:rPr lang="vi-VN" sz="2400" b="0">
                <a:solidFill>
                  <a:schemeClr val="tx1"/>
                </a:solidFill>
              </a:rPr>
              <a:t>- Trình bà</a:t>
            </a:r>
            <a:r>
              <a:rPr lang="en-US" sz="2400" b="0">
                <a:solidFill>
                  <a:schemeClr val="tx1"/>
                </a:solidFill>
              </a:rPr>
              <a:t>y thông tin </a:t>
            </a:r>
            <a:r>
              <a:rPr lang="vi-VN" sz="2400" b="0">
                <a:solidFill>
                  <a:schemeClr val="tx1"/>
                </a:solidFill>
              </a:rPr>
              <a:t>cô </a:t>
            </a:r>
            <a:r>
              <a:rPr lang="vi-VN" sz="2400" b="0" dirty="0">
                <a:solidFill>
                  <a:schemeClr val="tx1"/>
                </a:solidFill>
              </a:rPr>
              <a:t>đọng</a:t>
            </a:r>
            <a:endParaRPr lang="en-US" sz="2400" b="0" dirty="0">
              <a:solidFill>
                <a:schemeClr val="tx1"/>
              </a:solidFill>
            </a:endParaRPr>
          </a:p>
          <a:p>
            <a:r>
              <a:rPr lang="vi-VN" sz="2400" b="0" dirty="0">
                <a:solidFill>
                  <a:schemeClr val="tx1"/>
                </a:solidFill>
              </a:rPr>
              <a:t>- </a:t>
            </a:r>
            <a:r>
              <a:rPr lang="vi-VN" sz="2400" b="0">
                <a:solidFill>
                  <a:schemeClr val="tx1"/>
                </a:solidFill>
              </a:rPr>
              <a:t>Dễ </a:t>
            </a:r>
            <a:r>
              <a:rPr lang="en-US" sz="2400" b="0">
                <a:solidFill>
                  <a:schemeClr val="tx1"/>
                </a:solidFill>
              </a:rPr>
              <a:t>t</a:t>
            </a:r>
            <a:r>
              <a:rPr lang="vi-VN" sz="2400" b="0">
                <a:solidFill>
                  <a:schemeClr val="tx1"/>
                </a:solidFill>
              </a:rPr>
              <a:t>ìm </a:t>
            </a:r>
            <a:r>
              <a:rPr lang="vi-VN" sz="2400" b="0" dirty="0">
                <a:solidFill>
                  <a:schemeClr val="tx1"/>
                </a:solidFill>
              </a:rPr>
              <a:t>kiếm</a:t>
            </a:r>
            <a:endParaRPr lang="en-US" sz="2400" b="0" dirty="0">
              <a:solidFill>
                <a:schemeClr val="tx1"/>
              </a:solidFill>
            </a:endParaRPr>
          </a:p>
          <a:p>
            <a:r>
              <a:rPr lang="vi-VN" sz="2400" b="0" dirty="0">
                <a:solidFill>
                  <a:schemeClr val="tx1"/>
                </a:solidFill>
              </a:rPr>
              <a:t>- Dễ so sánh </a:t>
            </a:r>
            <a:r>
              <a:rPr lang="vi-VN" sz="2400" b="0">
                <a:solidFill>
                  <a:schemeClr val="tx1"/>
                </a:solidFill>
              </a:rPr>
              <a:t>tổng hợp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6896" y="97278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u="sng">
                <a:latin typeface="Times New Roman" panose="02020603050405020304" pitchFamily="18" charset="0"/>
                <a:ea typeface="Times New Roman" panose="02020603050405020304" pitchFamily="18" charset="0"/>
              </a:rPr>
              <a:t>Mục đích: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035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BÀI 12: TRÌNH BÀY THÔNG TIN Ở DẠNG BẢNG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44816" y="476908"/>
            <a:ext cx="76629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2./ Tạo bảng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9411" y="1776092"/>
            <a:ext cx="698460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tabLst>
                <a:tab pos="135255" algn="l"/>
                <a:tab pos="1283018" algn="l"/>
                <a:tab pos="2497931" algn="l"/>
                <a:tab pos="3713321" algn="l"/>
              </a:tabLst>
            </a:pPr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hãy nêu các bước tạo bảng từ video đã xem?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2400" b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45620" y="940960"/>
            <a:ext cx="6587807" cy="73866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b="1" i="1" err="1">
                <a:solidFill>
                  <a:srgbClr val="FF0000"/>
                </a:solidFill>
              </a:rPr>
              <a:t>Yêu</a:t>
            </a:r>
            <a:r>
              <a:rPr lang="en-US" altLang="en-US" sz="2100" b="1" i="1">
                <a:solidFill>
                  <a:srgbClr val="FF0000"/>
                </a:solidFill>
              </a:rPr>
              <a:t> cầu 1: </a:t>
            </a:r>
            <a:r>
              <a:rPr lang="en-US" altLang="en-US" sz="2100" i="1" err="1">
                <a:solidFill>
                  <a:prstClr val="black"/>
                </a:solidFill>
              </a:rPr>
              <a:t>Các</a:t>
            </a:r>
            <a:r>
              <a:rPr lang="en-US" altLang="en-US" sz="2100" i="1">
                <a:solidFill>
                  <a:prstClr val="black"/>
                </a:solidFill>
              </a:rPr>
              <a:t> </a:t>
            </a:r>
            <a:r>
              <a:rPr lang="en-US" altLang="en-US" sz="2100" i="1" err="1">
                <a:solidFill>
                  <a:prstClr val="black"/>
                </a:solidFill>
              </a:rPr>
              <a:t>em</a:t>
            </a:r>
            <a:r>
              <a:rPr lang="en-US" altLang="en-US" sz="2100" i="1">
                <a:solidFill>
                  <a:prstClr val="black"/>
                </a:solidFill>
              </a:rPr>
              <a:t> </a:t>
            </a:r>
            <a:r>
              <a:rPr lang="en-US" altLang="en-US" sz="2100" i="1" err="1">
                <a:solidFill>
                  <a:prstClr val="black"/>
                </a:solidFill>
              </a:rPr>
              <a:t>thảo</a:t>
            </a:r>
            <a:r>
              <a:rPr lang="en-US" altLang="en-US" sz="2100" i="1">
                <a:solidFill>
                  <a:prstClr val="black"/>
                </a:solidFill>
              </a:rPr>
              <a:t> </a:t>
            </a:r>
            <a:r>
              <a:rPr lang="en-US" altLang="en-US" sz="2100" i="1" err="1">
                <a:solidFill>
                  <a:prstClr val="black"/>
                </a:solidFill>
              </a:rPr>
              <a:t>luận</a:t>
            </a:r>
            <a:r>
              <a:rPr lang="en-US" altLang="en-US" sz="2100" i="1">
                <a:solidFill>
                  <a:prstClr val="black"/>
                </a:solidFill>
              </a:rPr>
              <a:t> </a:t>
            </a:r>
            <a:r>
              <a:rPr lang="en-US" altLang="en-US" sz="2100" i="1" err="1">
                <a:solidFill>
                  <a:prstClr val="black"/>
                </a:solidFill>
              </a:rPr>
              <a:t>nhóm</a:t>
            </a:r>
            <a:r>
              <a:rPr lang="en-US" altLang="en-US" sz="2100" i="1">
                <a:solidFill>
                  <a:prstClr val="black"/>
                </a:solidFill>
              </a:rPr>
              <a:t> 6, </a:t>
            </a:r>
            <a:r>
              <a:rPr lang="en-US" altLang="en-US" sz="2100" i="1" err="1">
                <a:solidFill>
                  <a:prstClr val="black"/>
                </a:solidFill>
              </a:rPr>
              <a:t>làm</a:t>
            </a:r>
            <a:r>
              <a:rPr lang="en-US" altLang="en-US" sz="2100" i="1">
                <a:solidFill>
                  <a:prstClr val="black"/>
                </a:solidFill>
              </a:rPr>
              <a:t> </a:t>
            </a:r>
            <a:r>
              <a:rPr lang="en-US" altLang="en-US" sz="2100" i="1" err="1">
                <a:solidFill>
                  <a:prstClr val="black"/>
                </a:solidFill>
              </a:rPr>
              <a:t>vào</a:t>
            </a:r>
            <a:r>
              <a:rPr lang="en-US" altLang="en-US" sz="2100" i="1">
                <a:solidFill>
                  <a:prstClr val="black"/>
                </a:solidFill>
              </a:rPr>
              <a:t> bảng nhóm và </a:t>
            </a:r>
            <a:r>
              <a:rPr lang="en-US" altLang="en-US" sz="2100" i="1" err="1">
                <a:solidFill>
                  <a:prstClr val="black"/>
                </a:solidFill>
              </a:rPr>
              <a:t>trình</a:t>
            </a:r>
            <a:r>
              <a:rPr lang="en-US" altLang="en-US" sz="2100" i="1">
                <a:solidFill>
                  <a:prstClr val="black"/>
                </a:solidFill>
              </a:rPr>
              <a:t> </a:t>
            </a:r>
            <a:r>
              <a:rPr lang="en-US" altLang="en-US" sz="2100" i="1" err="1">
                <a:solidFill>
                  <a:prstClr val="black"/>
                </a:solidFill>
              </a:rPr>
              <a:t>bày</a:t>
            </a:r>
            <a:r>
              <a:rPr lang="en-US" altLang="en-US" sz="2100" i="1">
                <a:solidFill>
                  <a:prstClr val="black"/>
                </a:solidFill>
              </a:rPr>
              <a:t>! </a:t>
            </a:r>
            <a:r>
              <a:rPr lang="en-US" altLang="en-US" sz="2100" i="1">
                <a:solidFill>
                  <a:srgbClr val="00B050"/>
                </a:solidFill>
              </a:rPr>
              <a:t>(3 phút)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62200" y="4150676"/>
            <a:ext cx="4584308" cy="415498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b="1" i="1" err="1">
                <a:solidFill>
                  <a:srgbClr val="FF0000"/>
                </a:solidFill>
              </a:rPr>
              <a:t>Yêu</a:t>
            </a:r>
            <a:r>
              <a:rPr lang="en-US" altLang="en-US" sz="2100" b="1" i="1">
                <a:solidFill>
                  <a:srgbClr val="FF0000"/>
                </a:solidFill>
              </a:rPr>
              <a:t> cầu 2: </a:t>
            </a:r>
            <a:r>
              <a:rPr lang="en-US" altLang="en-US" sz="2100" i="1">
                <a:solidFill>
                  <a:prstClr val="black"/>
                </a:solidFill>
              </a:rPr>
              <a:t>Các nhóm nhận xét, đánh giá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75" y="607622"/>
            <a:ext cx="707289" cy="823398"/>
          </a:xfrm>
          <a:prstGeom prst="rect">
            <a:avLst/>
          </a:prstGeom>
        </p:spPr>
      </p:pic>
      <p:sp>
        <p:nvSpPr>
          <p:cNvPr id="14" name="Oval 107"/>
          <p:cNvSpPr>
            <a:spLocks noChangeArrowheads="1"/>
          </p:cNvSpPr>
          <p:nvPr/>
        </p:nvSpPr>
        <p:spPr bwMode="auto">
          <a:xfrm>
            <a:off x="7592878" y="565485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913727">
            <a:off x="7699689" y="718199"/>
            <a:ext cx="600244" cy="596274"/>
            <a:chOff x="755924" y="2335945"/>
            <a:chExt cx="3829048" cy="3849974"/>
          </a:xfrm>
        </p:grpSpPr>
        <p:sp>
          <p:nvSpPr>
            <p:cNvPr id="16" name="Oval 28"/>
            <p:cNvSpPr>
              <a:spLocks noChangeArrowheads="1"/>
            </p:cNvSpPr>
            <p:nvPr/>
          </p:nvSpPr>
          <p:spPr bwMode="auto">
            <a:xfrm>
              <a:off x="755924" y="2335945"/>
              <a:ext cx="3829048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/>
            </a:p>
          </p:txBody>
        </p:sp>
        <p:sp>
          <p:nvSpPr>
            <p:cNvPr id="17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8" name="times up"/>
          <p:cNvGrpSpPr/>
          <p:nvPr/>
        </p:nvGrpSpPr>
        <p:grpSpPr>
          <a:xfrm>
            <a:off x="7445867" y="1485751"/>
            <a:ext cx="1138941" cy="409249"/>
            <a:chOff x="4284637" y="-304827"/>
            <a:chExt cx="2669678" cy="697560"/>
          </a:xfrm>
        </p:grpSpPr>
        <p:sp>
          <p:nvSpPr>
            <p:cNvPr id="19" name="Rounded Rectangle 18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err="1">
                  <a:latin typeface="Time New Roman"/>
                  <a:cs typeface="Arial" panose="020B0604020202020204" pitchFamily="34" charset="0"/>
                </a:rPr>
                <a:t>Hết</a:t>
              </a:r>
              <a:r>
                <a:rPr lang="en-GB" sz="2000" dirty="0">
                  <a:latin typeface="Time New Roman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latin typeface="Time New Roman"/>
                  <a:cs typeface="Arial" panose="020B0604020202020204" pitchFamily="34" charset="0"/>
                </a:rPr>
                <a:t>Giờ</a:t>
              </a:r>
              <a:endParaRPr lang="en-GB" sz="2000" dirty="0">
                <a:latin typeface="Time New Roman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848600" y="1125118"/>
            <a:ext cx="362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99B2C8"/>
                </a:solidFill>
              </a:rPr>
              <a:t>30</a:t>
            </a:r>
            <a:endParaRPr lang="en-US" sz="1100" b="1" dirty="0">
              <a:solidFill>
                <a:srgbClr val="99B2C8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84358" y="666750"/>
            <a:ext cx="495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99B2C8"/>
                </a:solidFill>
              </a:rPr>
              <a:t>1</a:t>
            </a:r>
            <a:endParaRPr lang="en-US" sz="1100" b="1" dirty="0">
              <a:solidFill>
                <a:srgbClr val="99B2C8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350671" y="705810"/>
            <a:ext cx="757871" cy="35329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24" name="TextBox 23">
            <a:hlinkClick r:id="rId6" action="ppaction://hlinkfile"/>
          </p:cNvPr>
          <p:cNvSpPr txBox="1">
            <a:spLocks noChangeArrowheads="1"/>
          </p:cNvSpPr>
          <p:nvPr/>
        </p:nvSpPr>
        <p:spPr bwMode="auto">
          <a:xfrm>
            <a:off x="3534121" y="958956"/>
            <a:ext cx="3082057" cy="369332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i="1">
                <a:solidFill>
                  <a:srgbClr val="FF0000"/>
                </a:solidFill>
              </a:rPr>
              <a:t> </a:t>
            </a:r>
            <a:r>
              <a:rPr lang="en-US" altLang="en-US" i="1">
                <a:solidFill>
                  <a:prstClr val="black"/>
                </a:solidFill>
                <a:latin typeface="Time New Roman"/>
              </a:rPr>
              <a:t>Mời các em xem Video sau</a:t>
            </a:r>
            <a:endParaRPr lang="en-US" altLang="en-US" i="1">
              <a:solidFill>
                <a:srgbClr val="00B050"/>
              </a:solidFill>
              <a:latin typeface="Time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3608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5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7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2" grpId="0" animBg="1"/>
      <p:bldP spid="14" grpId="0" animBg="1"/>
      <p:bldP spid="21" grpId="0"/>
      <p:bldP spid="22" grpId="0"/>
      <p:bldP spid="23" grpId="0" animBg="1"/>
      <p:bldP spid="24" grpId="0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BÀI 12: TRÌNH BÀY THÔNG TIN Ở DẠNG BẢNG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34058" y="507697"/>
            <a:ext cx="60448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2./ Tạo bảng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7283" y="1037296"/>
            <a:ext cx="1800493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tabLst>
                <a:tab pos="135255" algn="l"/>
                <a:tab pos="1283018" algn="l"/>
                <a:tab pos="2497931" algn="l"/>
                <a:tab pos="3713321" algn="l"/>
              </a:tabLst>
            </a:pPr>
            <a:r>
              <a:rPr lang="pt-BR" sz="2400" b="1" i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Tạo bảng:</a:t>
            </a:r>
            <a:endParaRPr lang="en-US" sz="2400" b="1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7283" y="1621021"/>
            <a:ext cx="3726482" cy="2627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450"/>
              </a:spcBef>
              <a:spcAft>
                <a:spcPts val="450"/>
              </a:spcAft>
            </a:pPr>
            <a:r>
              <a:rPr lang="pt-BR" sz="24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 1: </a:t>
            </a:r>
            <a:r>
              <a:rPr lang="pt-BR" sz="2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 Insert</a:t>
            </a:r>
            <a:endParaRPr lang="en-US" sz="2400" b="1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685800">
              <a:spcBef>
                <a:spcPts val="450"/>
              </a:spcBef>
              <a:spcAft>
                <a:spcPts val="450"/>
              </a:spcAft>
            </a:pPr>
            <a:r>
              <a:rPr lang="pt-BR" sz="24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 2: </a:t>
            </a:r>
            <a:r>
              <a:rPr lang="vi-VN" sz="2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 mũi tên nhỏ bên dưới Table</a:t>
            </a:r>
            <a:endParaRPr lang="en-US" sz="2400" b="1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685800">
              <a:spcBef>
                <a:spcPts val="450"/>
              </a:spcBef>
              <a:spcAft>
                <a:spcPts val="450"/>
              </a:spcAft>
            </a:pPr>
            <a:r>
              <a:rPr lang="pt-BR" sz="24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 3: </a:t>
            </a:r>
            <a:r>
              <a:rPr lang="pt-BR" sz="2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 chuyển chuột để chọn số hàng, số cột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b="1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tabLst>
                <a:tab pos="135255" algn="l"/>
                <a:tab pos="1283018" algn="l"/>
                <a:tab pos="2497931" algn="l"/>
                <a:tab pos="3713321" algn="l"/>
              </a:tabLst>
            </a:pPr>
            <a:endParaRPr lang="en-US" b="1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400" y="806592"/>
            <a:ext cx="4498965" cy="1470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765" y="2365513"/>
            <a:ext cx="4713278" cy="24251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727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BÀI 12: TRÌNH BÀY THÔNG TIN Ở DẠNG BẢNG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44816" y="476908"/>
            <a:ext cx="76629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2./ Tạo bảng </a:t>
            </a:r>
          </a:p>
        </p:txBody>
      </p:sp>
      <p:sp>
        <p:nvSpPr>
          <p:cNvPr id="8" name="Rectangle 7"/>
          <p:cNvSpPr/>
          <p:nvPr/>
        </p:nvSpPr>
        <p:spPr>
          <a:xfrm>
            <a:off x="832217" y="2096039"/>
            <a:ext cx="757539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tabLst>
                <a:tab pos="135255" algn="l"/>
                <a:tab pos="1283018" algn="l"/>
                <a:tab pos="2497931" algn="l"/>
                <a:tab pos="3713321" algn="l"/>
              </a:tabLst>
            </a:pPr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bảng vượt số lượng là 10 hàng, 8 cột em thực hiện như thế nào?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45620" y="940960"/>
            <a:ext cx="6587807" cy="73866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b="1" i="1" err="1">
                <a:solidFill>
                  <a:srgbClr val="FF0000"/>
                </a:solidFill>
              </a:rPr>
              <a:t>Yêu</a:t>
            </a:r>
            <a:r>
              <a:rPr lang="en-US" altLang="en-US" sz="2100" b="1" i="1">
                <a:solidFill>
                  <a:srgbClr val="FF0000"/>
                </a:solidFill>
              </a:rPr>
              <a:t> cầu 1: </a:t>
            </a:r>
            <a:r>
              <a:rPr lang="en-US" altLang="en-US" sz="2100" i="1" err="1">
                <a:solidFill>
                  <a:prstClr val="black"/>
                </a:solidFill>
              </a:rPr>
              <a:t>Các</a:t>
            </a:r>
            <a:r>
              <a:rPr lang="en-US" altLang="en-US" sz="2100" i="1">
                <a:solidFill>
                  <a:prstClr val="black"/>
                </a:solidFill>
              </a:rPr>
              <a:t> </a:t>
            </a:r>
            <a:r>
              <a:rPr lang="en-US" altLang="en-US" sz="2100" i="1" err="1">
                <a:solidFill>
                  <a:prstClr val="black"/>
                </a:solidFill>
              </a:rPr>
              <a:t>em</a:t>
            </a:r>
            <a:r>
              <a:rPr lang="en-US" altLang="en-US" sz="2100" i="1">
                <a:solidFill>
                  <a:prstClr val="black"/>
                </a:solidFill>
              </a:rPr>
              <a:t> </a:t>
            </a:r>
            <a:r>
              <a:rPr lang="en-US" altLang="en-US" sz="2100" i="1" err="1">
                <a:solidFill>
                  <a:prstClr val="black"/>
                </a:solidFill>
              </a:rPr>
              <a:t>thảo</a:t>
            </a:r>
            <a:r>
              <a:rPr lang="en-US" altLang="en-US" sz="2100" i="1">
                <a:solidFill>
                  <a:prstClr val="black"/>
                </a:solidFill>
              </a:rPr>
              <a:t> </a:t>
            </a:r>
            <a:r>
              <a:rPr lang="en-US" altLang="en-US" sz="2100" i="1" err="1">
                <a:solidFill>
                  <a:prstClr val="black"/>
                </a:solidFill>
              </a:rPr>
              <a:t>luận</a:t>
            </a:r>
            <a:r>
              <a:rPr lang="en-US" altLang="en-US" sz="2100" i="1">
                <a:solidFill>
                  <a:prstClr val="black"/>
                </a:solidFill>
              </a:rPr>
              <a:t> </a:t>
            </a:r>
            <a:r>
              <a:rPr lang="en-US" altLang="en-US" sz="2100" i="1" err="1">
                <a:solidFill>
                  <a:prstClr val="black"/>
                </a:solidFill>
              </a:rPr>
              <a:t>nhóm</a:t>
            </a:r>
            <a:r>
              <a:rPr lang="en-US" altLang="en-US" sz="2100" i="1">
                <a:solidFill>
                  <a:prstClr val="black"/>
                </a:solidFill>
              </a:rPr>
              <a:t> 6, </a:t>
            </a:r>
            <a:r>
              <a:rPr lang="en-US" altLang="en-US" sz="2100" i="1" err="1">
                <a:solidFill>
                  <a:prstClr val="black"/>
                </a:solidFill>
              </a:rPr>
              <a:t>làm</a:t>
            </a:r>
            <a:r>
              <a:rPr lang="en-US" altLang="en-US" sz="2100" i="1">
                <a:solidFill>
                  <a:prstClr val="black"/>
                </a:solidFill>
              </a:rPr>
              <a:t> </a:t>
            </a:r>
            <a:r>
              <a:rPr lang="en-US" altLang="en-US" sz="2100" i="1" err="1">
                <a:solidFill>
                  <a:prstClr val="black"/>
                </a:solidFill>
              </a:rPr>
              <a:t>vào</a:t>
            </a:r>
            <a:r>
              <a:rPr lang="en-US" altLang="en-US" sz="2100" i="1">
                <a:solidFill>
                  <a:prstClr val="black"/>
                </a:solidFill>
              </a:rPr>
              <a:t> bảng nhóm và </a:t>
            </a:r>
            <a:r>
              <a:rPr lang="en-US" altLang="en-US" sz="2100" i="1" err="1">
                <a:solidFill>
                  <a:prstClr val="black"/>
                </a:solidFill>
              </a:rPr>
              <a:t>trình</a:t>
            </a:r>
            <a:r>
              <a:rPr lang="en-US" altLang="en-US" sz="2100" i="1">
                <a:solidFill>
                  <a:prstClr val="black"/>
                </a:solidFill>
              </a:rPr>
              <a:t> </a:t>
            </a:r>
            <a:r>
              <a:rPr lang="en-US" altLang="en-US" sz="2100" i="1" err="1">
                <a:solidFill>
                  <a:prstClr val="black"/>
                </a:solidFill>
              </a:rPr>
              <a:t>bày</a:t>
            </a:r>
            <a:r>
              <a:rPr lang="en-US" altLang="en-US" sz="2100" i="1">
                <a:solidFill>
                  <a:prstClr val="black"/>
                </a:solidFill>
              </a:rPr>
              <a:t>! </a:t>
            </a:r>
            <a:r>
              <a:rPr lang="en-US" altLang="en-US" sz="2100" i="1">
                <a:solidFill>
                  <a:srgbClr val="00B050"/>
                </a:solidFill>
              </a:rPr>
              <a:t>(3 </a:t>
            </a:r>
            <a:r>
              <a:rPr lang="en-US" altLang="en-US" sz="2100" i="1" err="1">
                <a:solidFill>
                  <a:srgbClr val="00B050"/>
                </a:solidFill>
              </a:rPr>
              <a:t>phút</a:t>
            </a:r>
            <a:r>
              <a:rPr lang="en-US" altLang="en-US" sz="2100" i="1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62200" y="4150676"/>
            <a:ext cx="4584308" cy="415498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b="1" i="1" err="1">
                <a:solidFill>
                  <a:srgbClr val="FF0000"/>
                </a:solidFill>
              </a:rPr>
              <a:t>Yêu</a:t>
            </a:r>
            <a:r>
              <a:rPr lang="en-US" altLang="en-US" sz="2100" b="1" i="1">
                <a:solidFill>
                  <a:srgbClr val="FF0000"/>
                </a:solidFill>
              </a:rPr>
              <a:t> cầu 2: </a:t>
            </a:r>
            <a:r>
              <a:rPr lang="en-US" altLang="en-US" sz="2100" i="1">
                <a:solidFill>
                  <a:prstClr val="black"/>
                </a:solidFill>
              </a:rPr>
              <a:t>Các nhóm nhận xét, đánh giá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75" y="607622"/>
            <a:ext cx="707289" cy="823398"/>
          </a:xfrm>
          <a:prstGeom prst="rect">
            <a:avLst/>
          </a:prstGeom>
        </p:spPr>
      </p:pic>
      <p:sp>
        <p:nvSpPr>
          <p:cNvPr id="14" name="Oval 107"/>
          <p:cNvSpPr>
            <a:spLocks noChangeArrowheads="1"/>
          </p:cNvSpPr>
          <p:nvPr/>
        </p:nvSpPr>
        <p:spPr bwMode="auto">
          <a:xfrm>
            <a:off x="7592878" y="565485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913727">
            <a:off x="7699689" y="718199"/>
            <a:ext cx="600244" cy="596274"/>
            <a:chOff x="755924" y="2335945"/>
            <a:chExt cx="3829048" cy="3849974"/>
          </a:xfrm>
        </p:grpSpPr>
        <p:sp>
          <p:nvSpPr>
            <p:cNvPr id="16" name="Oval 28"/>
            <p:cNvSpPr>
              <a:spLocks noChangeArrowheads="1"/>
            </p:cNvSpPr>
            <p:nvPr/>
          </p:nvSpPr>
          <p:spPr bwMode="auto">
            <a:xfrm>
              <a:off x="755924" y="2335945"/>
              <a:ext cx="3829048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/>
            </a:p>
          </p:txBody>
        </p:sp>
        <p:sp>
          <p:nvSpPr>
            <p:cNvPr id="17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8" name="times up"/>
          <p:cNvGrpSpPr/>
          <p:nvPr/>
        </p:nvGrpSpPr>
        <p:grpSpPr>
          <a:xfrm>
            <a:off x="7445867" y="1485751"/>
            <a:ext cx="1138941" cy="409249"/>
            <a:chOff x="4284637" y="-304827"/>
            <a:chExt cx="2669678" cy="697560"/>
          </a:xfrm>
        </p:grpSpPr>
        <p:sp>
          <p:nvSpPr>
            <p:cNvPr id="19" name="Rounded Rectangle 18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err="1">
                  <a:latin typeface="Time New Roman"/>
                  <a:cs typeface="Arial" panose="020B0604020202020204" pitchFamily="34" charset="0"/>
                </a:rPr>
                <a:t>Hết</a:t>
              </a:r>
              <a:r>
                <a:rPr lang="en-GB" sz="2000" dirty="0">
                  <a:latin typeface="Time New Roman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latin typeface="Time New Roman"/>
                  <a:cs typeface="Arial" panose="020B0604020202020204" pitchFamily="34" charset="0"/>
                </a:rPr>
                <a:t>Giờ</a:t>
              </a:r>
              <a:endParaRPr lang="en-GB" sz="2000" dirty="0">
                <a:latin typeface="Time New Roman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848600" y="1125118"/>
            <a:ext cx="362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99B2C8"/>
                </a:solidFill>
              </a:rPr>
              <a:t>30</a:t>
            </a:r>
            <a:endParaRPr lang="en-US" sz="1100" b="1" dirty="0">
              <a:solidFill>
                <a:srgbClr val="99B2C8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84358" y="666750"/>
            <a:ext cx="495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99B2C8"/>
                </a:solidFill>
              </a:rPr>
              <a:t>1</a:t>
            </a:r>
            <a:endParaRPr lang="en-US" sz="1100" b="1" dirty="0">
              <a:solidFill>
                <a:srgbClr val="99B2C8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350671" y="705810"/>
            <a:ext cx="757871" cy="35329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24" name="TextBox 23">
            <a:hlinkClick r:id="rId6" action="ppaction://hlinkfile"/>
          </p:cNvPr>
          <p:cNvSpPr txBox="1">
            <a:spLocks noChangeArrowheads="1"/>
          </p:cNvSpPr>
          <p:nvPr/>
        </p:nvSpPr>
        <p:spPr bwMode="auto">
          <a:xfrm>
            <a:off x="3534121" y="958956"/>
            <a:ext cx="3082057" cy="369332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i="1">
                <a:solidFill>
                  <a:srgbClr val="FF0000"/>
                </a:solidFill>
              </a:rPr>
              <a:t> </a:t>
            </a:r>
            <a:r>
              <a:rPr lang="en-US" altLang="en-US" i="1">
                <a:solidFill>
                  <a:prstClr val="black"/>
                </a:solidFill>
                <a:latin typeface="Time New Roman"/>
              </a:rPr>
              <a:t>Mời các em xem Video sau</a:t>
            </a:r>
            <a:endParaRPr lang="en-US" altLang="en-US" i="1">
              <a:solidFill>
                <a:srgbClr val="00B050"/>
              </a:solidFill>
              <a:latin typeface="Time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1730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5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5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2" grpId="0" animBg="1"/>
      <p:bldP spid="14" grpId="0" animBg="1"/>
      <p:bldP spid="21" grpId="0"/>
      <p:bldP spid="22" grpId="0"/>
      <p:bldP spid="23" grpId="0" animBg="1"/>
      <p:bldP spid="24" grpId="0" animBg="1"/>
      <p:bldP spid="2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BÀI 12: TRÌNH BÀY THÔNG TIN Ở DẠNG BẢNG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34058" y="507697"/>
            <a:ext cx="60448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2./ Tạo bảng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4800" y="937941"/>
            <a:ext cx="1800493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tabLst>
                <a:tab pos="135255" algn="l"/>
                <a:tab pos="1283018" algn="l"/>
                <a:tab pos="2497931" algn="l"/>
                <a:tab pos="3713321" algn="l"/>
              </a:tabLst>
            </a:pPr>
            <a:r>
              <a:rPr lang="pt-BR" sz="2400" b="1" i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Tạo bảng:</a:t>
            </a:r>
            <a:endParaRPr lang="en-US" sz="2400" b="1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614" y="2101654"/>
            <a:ext cx="428998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450"/>
              </a:spcBef>
              <a:spcAft>
                <a:spcPts val="450"/>
              </a:spcAft>
            </a:pPr>
            <a:r>
              <a:rPr lang="pt-BR" sz="20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 1: </a:t>
            </a:r>
            <a:r>
              <a:rPr lang="pt-BR" sz="20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 Insert</a:t>
            </a:r>
            <a:endParaRPr lang="en-US" sz="2000" b="1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685800">
              <a:spcBef>
                <a:spcPts val="450"/>
              </a:spcBef>
              <a:spcAft>
                <a:spcPts val="450"/>
              </a:spcAft>
            </a:pPr>
            <a:r>
              <a:rPr lang="pt-BR" sz="20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 2: </a:t>
            </a:r>
            <a:r>
              <a:rPr lang="vi-VN" sz="20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 mũi tên nhỏ bên dưới Table</a:t>
            </a:r>
            <a:endParaRPr lang="en-US" sz="2000" b="1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685800">
              <a:spcBef>
                <a:spcPts val="450"/>
              </a:spcBef>
              <a:spcAft>
                <a:spcPts val="450"/>
              </a:spcAft>
            </a:pPr>
            <a:r>
              <a:rPr lang="pt-BR" sz="20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 3: </a:t>
            </a:r>
            <a:r>
              <a:rPr lang="pt-BR" sz="20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 </a:t>
            </a:r>
            <a:r>
              <a:rPr lang="pt-BR" sz="2000" b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Insert Table </a:t>
            </a:r>
            <a:r>
              <a:rPr lang="pt-BR" sz="20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rồi nhập số cột (Number of columns), số hàng (Number of rows) cần tạo bảng.</a:t>
            </a:r>
            <a:endParaRPr lang="en-US" sz="2000" b="1">
              <a:solidFill>
                <a:prstClr val="black"/>
              </a:solidFill>
            </a:endParaRPr>
          </a:p>
          <a:p>
            <a:pPr defTabSz="6858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tabLst>
                <a:tab pos="135255" algn="l"/>
                <a:tab pos="1283018" algn="l"/>
                <a:tab pos="2497931" algn="l"/>
                <a:tab pos="3713321" algn="l"/>
              </a:tabLst>
            </a:pPr>
            <a:endParaRPr lang="en-US" b="1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806592"/>
            <a:ext cx="4315165" cy="1470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8600" y="3234973"/>
            <a:ext cx="455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450"/>
              </a:spcBef>
              <a:spcAft>
                <a:spcPts val="450"/>
              </a:spcAft>
            </a:pPr>
            <a:r>
              <a:rPr lang="en-US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b="1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1" y="2576252"/>
            <a:ext cx="3796672" cy="18735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165" y="139376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 tạo bảng nhiều hơn </a:t>
            </a:r>
            <a:r>
              <a:rPr lang="vi-VN" sz="2000" b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 cột</a:t>
            </a:r>
            <a:r>
              <a:rPr lang="vi-VN" sz="2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000" b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r>
              <a:rPr lang="vi-VN" sz="2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vi-VN" sz="2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vi-VN" sz="2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thực hiện</a:t>
            </a:r>
            <a:r>
              <a:rPr lang="en-US" sz="2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021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BÀI 12: TRÌNH BÀY THÔNG TIN Ở DẠNG BẢNG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34058" y="507697"/>
            <a:ext cx="60448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2./ Tạo bảng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460" y="1215891"/>
            <a:ext cx="4107656" cy="127815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046414" y="1024108"/>
            <a:ext cx="2186609" cy="163017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 nhập dữ liệu vào bảng em làm như thế nào?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1119005" y="915517"/>
            <a:ext cx="2041427" cy="164877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 căn chỉnh lề cho dữ liệu trong ô?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2887"/>
            <a:ext cx="8997043" cy="24403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39549" y="2884485"/>
            <a:ext cx="550627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>
                <a:tab pos="135255" algn="l"/>
                <a:tab pos="1283018" algn="l"/>
                <a:tab pos="2497931" algn="l"/>
                <a:tab pos="3713321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Nhập dữ liệu vào bảng em di chuyển con trỏ soạn thảo vào ô và nhập dữ liệu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BE471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(để di chuyển con trỏ soạn thảo giữa các ô em sử dụng các phím mũi tên hoặc nháy chuột).</a:t>
            </a: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srgbClr val="BE4712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31434" y="4196685"/>
            <a:ext cx="585414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>
                <a:tab pos="135255" algn="l"/>
                <a:tab pos="1283018" algn="l"/>
                <a:tab pos="2497931" algn="l"/>
                <a:tab pos="3713321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 </a:t>
            </a: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Căn chỉnh lề cho dữ liệu trong ô tương tự căn lề cho văn bản.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600450" y="1593476"/>
            <a:ext cx="494180" cy="24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601818" y="1292087"/>
            <a:ext cx="0" cy="26163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flipH="1">
            <a:off x="4667101" y="1292087"/>
            <a:ext cx="5509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96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3" grpId="0" animBg="1"/>
      <p:bldP spid="7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2376463" y="230545"/>
            <a:ext cx="5075536" cy="443054"/>
          </a:xfrm>
          <a:prstGeom prst="rect">
            <a:avLst/>
          </a:prstGeom>
          <a:solidFill>
            <a:srgbClr val="00CCFF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3098819" y="2746393"/>
            <a:ext cx="1533452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407899" y="2298849"/>
            <a:ext cx="3221502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359816" y="288299"/>
            <a:ext cx="5075536" cy="342900"/>
          </a:xfrm>
          <a:prstGeom prst="rect">
            <a:avLst/>
          </a:prstGeom>
          <a:solidFill>
            <a:srgbClr val="00CCFF">
              <a:alpha val="56000"/>
            </a:srgbClr>
          </a:solidFill>
          <a:ln>
            <a:noFill/>
          </a:ln>
          <a:effectLst>
            <a:outerShdw blurRad="50800" dist="50800" dir="5400000" algn="ctr" rotWithShape="0">
              <a:srgbClr val="7030A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81776" y="208261"/>
            <a:ext cx="5074379" cy="46166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70C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CẤU TRÚC BÀI HỌC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14848" y="966991"/>
            <a:ext cx="192395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KHỞI ĐỘNG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192781" y="1969937"/>
            <a:ext cx="394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 New Roman"/>
                <a:ea typeface="+mn-ea"/>
                <a:cs typeface="+mn-cs"/>
              </a:rPr>
              <a:t>  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 New Roman"/>
                <a:ea typeface="+mn-ea"/>
                <a:cs typeface="Tiffany" pitchFamily="18" charset="0"/>
              </a:rPr>
              <a:t>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 New Roman"/>
                <a:ea typeface="+mn-ea"/>
                <a:cs typeface="Tiffany" pitchFamily="18" charset="0"/>
              </a:rPr>
              <a:t>Trình bày thông tin dạng bảng</a:t>
            </a:r>
            <a:endParaRPr kumimoji="0" lang="nl-NL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 New Roman"/>
              <a:ea typeface="+mn-ea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2834751" y="934774"/>
            <a:ext cx="559719" cy="370744"/>
          </a:xfrm>
          <a:prstGeom prst="ellipse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709970" y="1480105"/>
            <a:ext cx="322423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defTabSz="685800" fontAlgn="auto">
              <a:spcBef>
                <a:spcPts val="0"/>
              </a:spcBef>
              <a:spcAft>
                <a:spcPts val="0"/>
              </a:spcAft>
              <a:defRPr b="1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 THÀNH KIẾN THỨC</a:t>
            </a:r>
          </a:p>
        </p:txBody>
      </p:sp>
      <p:sp>
        <p:nvSpPr>
          <p:cNvPr id="50" name="Oval 49"/>
          <p:cNvSpPr/>
          <p:nvPr/>
        </p:nvSpPr>
        <p:spPr>
          <a:xfrm>
            <a:off x="2834267" y="1443021"/>
            <a:ext cx="576092" cy="358292"/>
          </a:xfrm>
          <a:prstGeom prst="ellipse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813947" y="1966301"/>
            <a:ext cx="72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126225" y="2419350"/>
            <a:ext cx="1701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 New Roman"/>
                <a:ea typeface="+mn-ea"/>
                <a:cs typeface="+mn-cs"/>
              </a:rPr>
              <a:t>Tạo bảng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529075" y="2388287"/>
            <a:ext cx="845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2.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2673510" y="3218343"/>
            <a:ext cx="2373179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673508" y="2876550"/>
            <a:ext cx="2464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 New Roman"/>
                <a:ea typeface="+mn-ea"/>
                <a:cs typeface="+mn-cs"/>
              </a:rPr>
              <a:t>Chỉnh sửa bảng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 New Roman"/>
              <a:ea typeface="+mn-ea"/>
              <a:cs typeface="Tiffany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50158" y="2872094"/>
            <a:ext cx="836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60885" y="3825208"/>
            <a:ext cx="291611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defTabSz="685800" fontAlgn="auto">
              <a:spcBef>
                <a:spcPts val="0"/>
              </a:spcBef>
              <a:spcAft>
                <a:spcPts val="0"/>
              </a:spcAft>
              <a:defRPr b="1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HƯỚNG DẪN VỀ NHÀ</a:t>
            </a:r>
          </a:p>
        </p:txBody>
      </p:sp>
      <p:sp>
        <p:nvSpPr>
          <p:cNvPr id="58" name="Oval 57"/>
          <p:cNvSpPr/>
          <p:nvPr/>
        </p:nvSpPr>
        <p:spPr>
          <a:xfrm>
            <a:off x="2880122" y="3780298"/>
            <a:ext cx="518971" cy="366821"/>
          </a:xfrm>
          <a:prstGeom prst="ellipse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560885" y="3395642"/>
            <a:ext cx="291611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defTabSz="685800" fontAlgn="auto">
              <a:spcBef>
                <a:spcPts val="0"/>
              </a:spcBef>
              <a:spcAft>
                <a:spcPts val="0"/>
              </a:spcAft>
              <a:defRPr b="1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TẬP, CỦNG CỐ</a:t>
            </a:r>
          </a:p>
        </p:txBody>
      </p:sp>
      <p:sp>
        <p:nvSpPr>
          <p:cNvPr id="60" name="Oval 59"/>
          <p:cNvSpPr/>
          <p:nvPr/>
        </p:nvSpPr>
        <p:spPr>
          <a:xfrm>
            <a:off x="2867969" y="3363727"/>
            <a:ext cx="555036" cy="386286"/>
          </a:xfrm>
          <a:prstGeom prst="ellipse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186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4" grpId="0" animBg="1"/>
      <p:bldP spid="45" grpId="0"/>
      <p:bldP spid="46" grpId="0" animBg="1"/>
      <p:bldP spid="47" grpId="0"/>
      <p:bldP spid="48" grpId="0" animBg="1"/>
      <p:bldP spid="49" grpId="0" animBg="1"/>
      <p:bldP spid="50" grpId="0" animBg="1"/>
      <p:bldP spid="51" grpId="0"/>
      <p:bldP spid="52" grpId="0"/>
      <p:bldP spid="53" grpId="0"/>
      <p:bldP spid="55" grpId="0"/>
      <p:bldP spid="56" grpId="0"/>
      <p:bldP spid="57" grpId="0" animBg="1"/>
      <p:bldP spid="58" grpId="0" animBg="1"/>
      <p:bldP spid="59" grpId="0" animBg="1"/>
      <p:bldP spid="6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BÀI 12: TRÌNH BÀY THÔNG TIN Ở DẠNG BẢNG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5014" y="513844"/>
            <a:ext cx="60448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en-US" sz="25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3./ Chỉnh sửa bảng: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E75541-247F-42C6-BC4E-8CD5F49F7235}"/>
              </a:ext>
            </a:extLst>
          </p:cNvPr>
          <p:cNvPicPr/>
          <p:nvPr/>
        </p:nvPicPr>
        <p:blipFill rotWithShape="1">
          <a:blip r:embed="rId4"/>
          <a:srcRect l="23314" t="40285" r="71230" b="50893"/>
          <a:stretch/>
        </p:blipFill>
        <p:spPr bwMode="auto">
          <a:xfrm>
            <a:off x="568935" y="470495"/>
            <a:ext cx="650081" cy="5464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t="118" r="6452"/>
          <a:stretch/>
        </p:blipFill>
        <p:spPr bwMode="auto">
          <a:xfrm>
            <a:off x="1066800" y="1001835"/>
            <a:ext cx="7262679" cy="40083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299866" y="1965405"/>
            <a:ext cx="3029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 New Roman"/>
              </a:rPr>
              <a:t>Xóa bảng/hàng/cột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67227" y="2343150"/>
            <a:ext cx="3029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 New Roman"/>
              </a:rPr>
              <a:t>Căn chỉnh lề, hướng của văn bản trong ô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67227" y="3184244"/>
            <a:ext cx="3129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 New Roman"/>
              </a:rPr>
              <a:t>Chèn thêm hàng/cột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80815" y="3837533"/>
            <a:ext cx="3029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 New Roman"/>
              </a:rPr>
              <a:t>Điều chỉnh kích thước ô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67227" y="4468475"/>
            <a:ext cx="2906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 New Roman"/>
              </a:rPr>
              <a:t>Gộp, tách ô, tách bảng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855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  <p:bldP spid="23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BÀI 12: TRÌNH BÀY THÔNG TIN Ở DẠNG BẢNG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34058" y="507697"/>
            <a:ext cx="6044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3./ Chỉnh sửa bảng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E75541-247F-42C6-BC4E-8CD5F49F7235}"/>
              </a:ext>
            </a:extLst>
          </p:cNvPr>
          <p:cNvPicPr/>
          <p:nvPr/>
        </p:nvPicPr>
        <p:blipFill rotWithShape="1">
          <a:blip r:embed="rId5"/>
          <a:srcRect l="23314" t="40285" r="71230" b="50893"/>
          <a:stretch/>
        </p:blipFill>
        <p:spPr bwMode="auto">
          <a:xfrm>
            <a:off x="442815" y="524917"/>
            <a:ext cx="650081" cy="5464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hlinkClick r:id="rId6" action="ppaction://hlinkfile"/>
          </p:cNvPr>
          <p:cNvSpPr txBox="1">
            <a:spLocks noChangeArrowheads="1"/>
          </p:cNvSpPr>
          <p:nvPr/>
        </p:nvSpPr>
        <p:spPr bwMode="auto">
          <a:xfrm>
            <a:off x="3534121" y="958956"/>
            <a:ext cx="3082057" cy="369332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i="1">
                <a:solidFill>
                  <a:srgbClr val="FF0000"/>
                </a:solidFill>
              </a:rPr>
              <a:t> </a:t>
            </a:r>
            <a:r>
              <a:rPr lang="en-US" altLang="en-US" i="1">
                <a:solidFill>
                  <a:prstClr val="black"/>
                </a:solidFill>
                <a:latin typeface="Time New Roman"/>
              </a:rPr>
              <a:t>Mời các em xem Video sau</a:t>
            </a:r>
            <a:endParaRPr lang="en-US" altLang="en-US" i="1">
              <a:solidFill>
                <a:srgbClr val="00B050"/>
              </a:solidFill>
              <a:latin typeface="Time New Roman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2142441"/>
            <a:ext cx="8686801" cy="1447800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1042640" y="514350"/>
            <a:ext cx="7319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Thảo luận nhóm</a:t>
            </a:r>
            <a:r>
              <a:rPr lang="en-US" sz="2400" b="1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b="1">
                <a:solidFill>
                  <a:srgbClr val="FF0000"/>
                </a:solidFill>
                <a:latin typeface="Calibri Light" panose="020F0302020204030204"/>
              </a:rPr>
              <a:t>,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chỗ trống sau: (3 phút)</a:t>
            </a:r>
          </a:p>
        </p:txBody>
      </p:sp>
      <p:cxnSp>
        <p:nvCxnSpPr>
          <p:cNvPr id="64" name="Elbow Connector 63"/>
          <p:cNvCxnSpPr/>
          <p:nvPr/>
        </p:nvCxnSpPr>
        <p:spPr>
          <a:xfrm rot="5400000" flipH="1" flipV="1">
            <a:off x="473692" y="2948611"/>
            <a:ext cx="1099103" cy="663642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5" name="Picture 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292845" y="4316734"/>
            <a:ext cx="990601" cy="381001"/>
          </a:xfrm>
          <a:prstGeom prst="rect">
            <a:avLst/>
          </a:prstGeom>
        </p:spPr>
      </p:pic>
      <p:cxnSp>
        <p:nvCxnSpPr>
          <p:cNvPr id="66" name="Elbow Connector 65"/>
          <p:cNvCxnSpPr/>
          <p:nvPr/>
        </p:nvCxnSpPr>
        <p:spPr>
          <a:xfrm rot="16200000" flipH="1">
            <a:off x="1472948" y="1984203"/>
            <a:ext cx="533400" cy="304800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7" name="Picture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4963" y="1742994"/>
            <a:ext cx="685800" cy="171450"/>
          </a:xfrm>
          <a:prstGeom prst="rect">
            <a:avLst/>
          </a:prstGeom>
        </p:spPr>
      </p:pic>
      <p:cxnSp>
        <p:nvCxnSpPr>
          <p:cNvPr id="68" name="Elbow Connector 67"/>
          <p:cNvCxnSpPr/>
          <p:nvPr/>
        </p:nvCxnSpPr>
        <p:spPr>
          <a:xfrm rot="16200000" flipH="1">
            <a:off x="2779765" y="1965153"/>
            <a:ext cx="533400" cy="304800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4064" y="1666191"/>
            <a:ext cx="685800" cy="171450"/>
          </a:xfrm>
          <a:prstGeom prst="rect">
            <a:avLst/>
          </a:prstGeom>
        </p:spPr>
      </p:pic>
      <p:cxnSp>
        <p:nvCxnSpPr>
          <p:cNvPr id="70" name="Elbow Connector 69"/>
          <p:cNvCxnSpPr/>
          <p:nvPr/>
        </p:nvCxnSpPr>
        <p:spPr>
          <a:xfrm rot="16200000" flipH="1">
            <a:off x="4854264" y="1984203"/>
            <a:ext cx="533400" cy="304800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8322" y="1600295"/>
            <a:ext cx="1270308" cy="317577"/>
          </a:xfrm>
          <a:prstGeom prst="rect">
            <a:avLst/>
          </a:prstGeom>
        </p:spPr>
      </p:pic>
      <p:cxnSp>
        <p:nvCxnSpPr>
          <p:cNvPr id="72" name="Elbow Connector 71"/>
          <p:cNvCxnSpPr/>
          <p:nvPr/>
        </p:nvCxnSpPr>
        <p:spPr>
          <a:xfrm rot="16200000" flipH="1">
            <a:off x="7120913" y="1787431"/>
            <a:ext cx="551563" cy="549992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3" name="Picture 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3858" y="1560532"/>
            <a:ext cx="1237483" cy="309371"/>
          </a:xfrm>
          <a:prstGeom prst="rect">
            <a:avLst/>
          </a:prstGeom>
        </p:spPr>
      </p:pic>
      <p:cxnSp>
        <p:nvCxnSpPr>
          <p:cNvPr id="74" name="Elbow Connector 73"/>
          <p:cNvCxnSpPr/>
          <p:nvPr/>
        </p:nvCxnSpPr>
        <p:spPr>
          <a:xfrm rot="5400000" flipH="1" flipV="1">
            <a:off x="1588486" y="3136822"/>
            <a:ext cx="1051585" cy="274301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1474563" y="4324349"/>
            <a:ext cx="990601" cy="381001"/>
          </a:xfrm>
          <a:prstGeom prst="rect">
            <a:avLst/>
          </a:prstGeom>
        </p:spPr>
      </p:pic>
      <p:cxnSp>
        <p:nvCxnSpPr>
          <p:cNvPr id="76" name="Elbow Connector 75"/>
          <p:cNvCxnSpPr/>
          <p:nvPr/>
        </p:nvCxnSpPr>
        <p:spPr>
          <a:xfrm rot="16200000" flipV="1">
            <a:off x="3465846" y="2979029"/>
            <a:ext cx="1158053" cy="627167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7" name="Picture 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3807486" y="4305065"/>
            <a:ext cx="990601" cy="381001"/>
          </a:xfrm>
          <a:prstGeom prst="rect">
            <a:avLst/>
          </a:prstGeom>
        </p:spPr>
      </p:pic>
      <p:cxnSp>
        <p:nvCxnSpPr>
          <p:cNvPr id="78" name="Elbow Connector 77"/>
          <p:cNvCxnSpPr/>
          <p:nvPr/>
        </p:nvCxnSpPr>
        <p:spPr>
          <a:xfrm rot="16200000" flipH="1">
            <a:off x="515937" y="1966140"/>
            <a:ext cx="551832" cy="284394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162" y="1723780"/>
            <a:ext cx="685800" cy="171450"/>
          </a:xfrm>
          <a:prstGeom prst="rect">
            <a:avLst/>
          </a:prstGeom>
        </p:spPr>
      </p:pic>
      <p:cxnSp>
        <p:nvCxnSpPr>
          <p:cNvPr id="80" name="Elbow Connector 79"/>
          <p:cNvCxnSpPr/>
          <p:nvPr/>
        </p:nvCxnSpPr>
        <p:spPr>
          <a:xfrm rot="16200000" flipV="1">
            <a:off x="5641878" y="3189053"/>
            <a:ext cx="728724" cy="618727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81" name="Picture 8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5679415" y="4305065"/>
            <a:ext cx="990601" cy="336105"/>
          </a:xfrm>
          <a:prstGeom prst="rect">
            <a:avLst/>
          </a:prstGeom>
        </p:spPr>
      </p:pic>
      <p:cxnSp>
        <p:nvCxnSpPr>
          <p:cNvPr id="82" name="Elbow Connector 81"/>
          <p:cNvCxnSpPr/>
          <p:nvPr/>
        </p:nvCxnSpPr>
        <p:spPr>
          <a:xfrm rot="16200000" flipV="1">
            <a:off x="2513491" y="3069613"/>
            <a:ext cx="1081805" cy="438938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83" name="Picture 8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2703564" y="4324349"/>
            <a:ext cx="990601" cy="381001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29567" y="1255843"/>
            <a:ext cx="1394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Time New Roman"/>
                <a:cs typeface="Arial" panose="020B0604020202020204" pitchFamily="34" charset="0"/>
              </a:rPr>
              <a:t>Chèn hàng phía trên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21354" y="1563586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(1)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68444" y="4332797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(2)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634194" y="1558328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(3)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779638" y="4353991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(4)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996990" y="1491711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(6)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912011" y="4359851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(5)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254333" y="4345070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(7)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495893" y="1497530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(8)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042509" y="4316734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(9)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615458" y="1488923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(10)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885" y="3785164"/>
            <a:ext cx="1394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Time New Roman"/>
              </a:rPr>
              <a:t>Chèn hàng phía dưới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425386" y="1276350"/>
            <a:ext cx="1394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Time New Roman"/>
              </a:rPr>
              <a:t>Chèn cột bên trái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583494" y="3790950"/>
            <a:ext cx="1394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Time New Roman"/>
              </a:rPr>
              <a:t>Chèn cột bên phải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922708" y="3800474"/>
            <a:ext cx="790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Time New Roman"/>
              </a:rPr>
              <a:t>Gộp ô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954727" y="1199098"/>
            <a:ext cx="739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Time New Roman"/>
              </a:rPr>
              <a:t>Tách ô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058120" y="3781009"/>
            <a:ext cx="739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Time New Roman"/>
              </a:rPr>
              <a:t>Tách bảng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138551" y="1199098"/>
            <a:ext cx="103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Time New Roman"/>
              </a:rPr>
              <a:t>Độ cao dòng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731789" y="3781008"/>
            <a:ext cx="1465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Time New Roman"/>
              </a:rPr>
              <a:t>Độ rộng dòng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164412" y="1427617"/>
            <a:ext cx="146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Time New Roman"/>
              </a:rPr>
              <a:t>Căn lề ô</a:t>
            </a:r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835" y="3837831"/>
            <a:ext cx="707289" cy="823398"/>
          </a:xfrm>
          <a:prstGeom prst="rect">
            <a:avLst/>
          </a:prstGeom>
        </p:spPr>
      </p:pic>
      <p:sp>
        <p:nvSpPr>
          <p:cNvPr id="105" name="Oval 107"/>
          <p:cNvSpPr>
            <a:spLocks noChangeArrowheads="1"/>
          </p:cNvSpPr>
          <p:nvPr/>
        </p:nvSpPr>
        <p:spPr bwMode="auto">
          <a:xfrm>
            <a:off x="7556338" y="3795694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06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913727">
            <a:off x="7663149" y="3948408"/>
            <a:ext cx="600244" cy="596274"/>
            <a:chOff x="755924" y="2335945"/>
            <a:chExt cx="3829048" cy="3849974"/>
          </a:xfrm>
        </p:grpSpPr>
        <p:sp>
          <p:nvSpPr>
            <p:cNvPr id="107" name="Oval 28"/>
            <p:cNvSpPr>
              <a:spLocks noChangeArrowheads="1"/>
            </p:cNvSpPr>
            <p:nvPr/>
          </p:nvSpPr>
          <p:spPr bwMode="auto">
            <a:xfrm>
              <a:off x="755924" y="2335945"/>
              <a:ext cx="3829048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/>
            </a:p>
          </p:txBody>
        </p:sp>
        <p:sp>
          <p:nvSpPr>
            <p:cNvPr id="108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09" name="times up"/>
          <p:cNvGrpSpPr/>
          <p:nvPr/>
        </p:nvGrpSpPr>
        <p:grpSpPr>
          <a:xfrm>
            <a:off x="7367587" y="4608006"/>
            <a:ext cx="1124931" cy="409249"/>
            <a:chOff x="4317476" y="-304827"/>
            <a:chExt cx="2636839" cy="697560"/>
          </a:xfrm>
        </p:grpSpPr>
        <p:sp>
          <p:nvSpPr>
            <p:cNvPr id="110" name="Rounded Rectangle 109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4317476" y="-304827"/>
              <a:ext cx="2636836" cy="69756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err="1">
                  <a:latin typeface="Time New Roman"/>
                  <a:cs typeface="Arial" panose="020B0604020202020204" pitchFamily="34" charset="0"/>
                </a:rPr>
                <a:t>Hết</a:t>
              </a:r>
              <a:r>
                <a:rPr lang="en-GB" sz="2000" dirty="0">
                  <a:latin typeface="Time New Roman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latin typeface="Time New Roman"/>
                  <a:cs typeface="Arial" panose="020B0604020202020204" pitchFamily="34" charset="0"/>
                </a:rPr>
                <a:t>Giờ</a:t>
              </a:r>
              <a:endParaRPr lang="en-GB" sz="2000" dirty="0">
                <a:latin typeface="Time New Roman"/>
                <a:cs typeface="Arial" panose="020B0604020202020204" pitchFamily="34" charset="0"/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7817508" y="4374851"/>
            <a:ext cx="3720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99B2C8"/>
                </a:solidFill>
              </a:rPr>
              <a:t>30</a:t>
            </a:r>
            <a:endParaRPr lang="en-US" sz="1100" b="1" dirty="0">
              <a:solidFill>
                <a:srgbClr val="99B2C8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835659" y="3886888"/>
            <a:ext cx="495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99B2C8"/>
                </a:solidFill>
              </a:rPr>
              <a:t>1</a:t>
            </a:r>
            <a:endParaRPr lang="en-US" sz="1100" b="1" dirty="0">
              <a:solidFill>
                <a:srgbClr val="99B2C8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8362272" y="3904587"/>
            <a:ext cx="757871" cy="35329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Time New Roman"/>
              </a:rPr>
              <a:t>START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37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7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8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59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77000"/>
                            </p:stCondLst>
                            <p:childTnLst>
                              <p:par>
                                <p:cTn id="2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3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  <p:bldP spid="63" grpId="0"/>
      <p:bldP spid="84" grpId="0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BÀI 12: TRÌNH BÀY THÔNG TIN Ở DẠNG BẢNG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34058" y="507697"/>
            <a:ext cx="6044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3./ Chỉnh sửa bảng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E75541-247F-42C6-BC4E-8CD5F49F7235}"/>
              </a:ext>
            </a:extLst>
          </p:cNvPr>
          <p:cNvPicPr/>
          <p:nvPr/>
        </p:nvPicPr>
        <p:blipFill rotWithShape="1">
          <a:blip r:embed="rId4"/>
          <a:srcRect l="23314" t="40285" r="71230" b="50893"/>
          <a:stretch/>
        </p:blipFill>
        <p:spPr bwMode="auto">
          <a:xfrm>
            <a:off x="442815" y="524917"/>
            <a:ext cx="650081" cy="5464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365786-5BCC-4D5C-92E4-725108320209}"/>
              </a:ext>
            </a:extLst>
          </p:cNvPr>
          <p:cNvSpPr txBox="1"/>
          <p:nvPr/>
        </p:nvSpPr>
        <p:spPr>
          <a:xfrm>
            <a:off x="1557152" y="1773262"/>
            <a:ext cx="5521590" cy="73866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1.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Layout</a:t>
            </a:r>
          </a:p>
          <a:p>
            <a:pPr defTabSz="685800"/>
            <a:r>
              <a:rPr lang="en-US" sz="21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các lệnh sau để chỉnh sửa bảng: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D4A30A-BA50-4B54-BF6C-9E4FDDAA9DC4}"/>
              </a:ext>
            </a:extLst>
          </p:cNvPr>
          <p:cNvSpPr/>
          <p:nvPr/>
        </p:nvSpPr>
        <p:spPr>
          <a:xfrm>
            <a:off x="1557152" y="1733550"/>
            <a:ext cx="6517792" cy="77837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152" y="2739557"/>
            <a:ext cx="8572500" cy="1021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458" y="3755650"/>
            <a:ext cx="1285875" cy="7929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2014" y="3745565"/>
            <a:ext cx="1135856" cy="821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8280" y="3745564"/>
            <a:ext cx="1321594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413" y="3745565"/>
            <a:ext cx="1250156" cy="7929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2296" y="3752484"/>
            <a:ext cx="1950244" cy="78581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27226" y="1721786"/>
            <a:ext cx="429926" cy="415498"/>
          </a:xfrm>
          <a:prstGeom prst="rect">
            <a:avLst/>
          </a:prstGeom>
          <a:solidFill>
            <a:srgbClr val="FFCC99"/>
          </a:solidFill>
        </p:spPr>
        <p:txBody>
          <a:bodyPr wrap="none">
            <a:spAutoFit/>
          </a:bodyPr>
          <a:lstStyle/>
          <a:p>
            <a:pPr defTabSz="685800"/>
            <a:r>
              <a:rPr lang="en-US" sz="2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/>
              </a:rPr>
              <a:t></a:t>
            </a:r>
            <a:endParaRPr lang="en-US" sz="21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822924-ED1A-46A3-8952-14DDE984FC99}"/>
              </a:ext>
            </a:extLst>
          </p:cNvPr>
          <p:cNvSpPr txBox="1"/>
          <p:nvPr/>
        </p:nvSpPr>
        <p:spPr>
          <a:xfrm>
            <a:off x="516838" y="1116311"/>
            <a:ext cx="6234441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40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? 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cách định dạng bảng.</a:t>
            </a:r>
            <a:endParaRPr lang="en-US" sz="24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572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9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4318" y="15587"/>
            <a:ext cx="7031083" cy="43809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BÀI 12: TRÌNH BÀY THÔNG TIN Ở DẠNG BẢNG</a:t>
            </a:r>
            <a:endParaRPr lang="en-US"/>
          </a:p>
        </p:txBody>
      </p:sp>
      <p:pic>
        <p:nvPicPr>
          <p:cNvPr id="5" name="图片 71687" descr="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3376982" y="561918"/>
            <a:ext cx="2033217" cy="538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38" y="561919"/>
            <a:ext cx="741518" cy="6977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3424" y="678418"/>
            <a:ext cx="192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b="1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 TẬP </a:t>
            </a:r>
          </a:p>
        </p:txBody>
      </p:sp>
      <p:sp>
        <p:nvSpPr>
          <p:cNvPr id="11" name="Flowchart: Alternate Process 10"/>
          <p:cNvSpPr/>
          <p:nvPr/>
        </p:nvSpPr>
        <p:spPr>
          <a:xfrm>
            <a:off x="697080" y="1826848"/>
            <a:ext cx="6846720" cy="762000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giúp trình bày thông tin cô đọng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697080" y="2940447"/>
            <a:ext cx="8055430" cy="762000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chỉ có thể biểu diễn dữ liệu là những con số</a:t>
            </a:r>
          </a:p>
        </p:txBody>
      </p:sp>
      <p:sp>
        <p:nvSpPr>
          <p:cNvPr id="15" name="Flowchart: Alternate Process 14"/>
          <p:cNvSpPr/>
          <p:nvPr/>
        </p:nvSpPr>
        <p:spPr>
          <a:xfrm>
            <a:off x="697080" y="2403679"/>
            <a:ext cx="8365673" cy="762000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giúp tìm kiếm, tổng hợp, so sánh thông tin dễ dàng</a:t>
            </a:r>
          </a:p>
        </p:txBody>
      </p:sp>
      <p:sp>
        <p:nvSpPr>
          <p:cNvPr id="16" name="Flowchart: Alternate Process 15"/>
          <p:cNvSpPr/>
          <p:nvPr/>
        </p:nvSpPr>
        <p:spPr>
          <a:xfrm>
            <a:off x="723080" y="3702447"/>
            <a:ext cx="8365672" cy="762000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Bảng có thể dùng ghi lại dữ liệu trong thống kê, điều tra khảo sát,..</a:t>
            </a: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1569621" y="1259656"/>
            <a:ext cx="485175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Phát biểu nào sau đây là sai?</a:t>
            </a:r>
            <a:endParaRPr lang="en-US" sz="2800" b="1" dirty="0"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0E5177-5DAF-4A61-9896-6B0EF5DCEB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71" y="1205346"/>
            <a:ext cx="562050" cy="5239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178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1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20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  <p:bldP spid="11" grpId="2"/>
      <p:bldP spid="14" grpId="0"/>
      <p:bldP spid="15" grpId="0"/>
      <p:bldP spid="15" grpId="1"/>
      <p:bldP spid="15" grpId="2"/>
      <p:bldP spid="16" grpId="0"/>
      <p:bldP spid="16" grpId="1"/>
      <p:bldP spid="16" grpId="2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76" y="21721"/>
            <a:ext cx="7031083" cy="43809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BÀI 12: TRÌNH BÀY THÔNG TIN Ở DẠNG BẢNG</a:t>
            </a:r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439990" y="791283"/>
            <a:ext cx="5943600" cy="233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endParaRPr lang="en-US" sz="105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25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25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25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xếp lại thứ tự các bước để được thao tác tạo bảng đúng</a:t>
            </a:r>
            <a:r>
              <a:rPr lang="en-US" sz="225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685800"/>
            <a:r>
              <a:rPr lang="en-US" sz="22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2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nút tam giác nhỏ bên dưới Table</a:t>
            </a:r>
            <a:endParaRPr lang="en-US" sz="22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2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sz="22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2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2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2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2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Insert Table </a:t>
            </a:r>
            <a:r>
              <a:rPr lang="en-US" sz="22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2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2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2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sz="22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Insert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00E5177-5DAF-4A61-9896-6B0EF5DCEB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8" y="979337"/>
            <a:ext cx="421540" cy="39296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1FE0896-9EBD-4385-8B00-AC82D67E1CBD}"/>
              </a:ext>
            </a:extLst>
          </p:cNvPr>
          <p:cNvSpPr txBox="1"/>
          <p:nvPr/>
        </p:nvSpPr>
        <p:spPr>
          <a:xfrm>
            <a:off x="531974" y="1619399"/>
            <a:ext cx="58643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Insert</a:t>
            </a:r>
          </a:p>
          <a:p>
            <a:pPr defTabSz="685800"/>
            <a:r>
              <a:rPr 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nút tam giác nhỏ bên dưới Table</a:t>
            </a:r>
            <a:endParaRPr lang="en-US" sz="22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25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Insert 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5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5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hàng</a:t>
            </a:r>
            <a:endParaRPr lang="en-US" sz="22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D03A5BB8-E65A-4135-BCF9-FD8320EAAAAE}"/>
              </a:ext>
            </a:extLst>
          </p:cNvPr>
          <p:cNvSpPr txBox="1">
            <a:spLocks/>
          </p:cNvSpPr>
          <p:nvPr/>
        </p:nvSpPr>
        <p:spPr>
          <a:xfrm>
            <a:off x="492901" y="2725294"/>
            <a:ext cx="8474036" cy="257271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 defTabSz="685800"/>
            <a:r>
              <a:rPr lang="en-US" sz="2100" b="1">
                <a:solidFill>
                  <a:srgbClr val="00B0F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Câu 2: </a:t>
            </a:r>
            <a:r>
              <a:rPr lang="en-US" sz="2100" b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An đã nhập số hàng, số cột như hình để tạo bảng.</a:t>
            </a:r>
          </a:p>
          <a:p>
            <a:pPr defTabSz="685800"/>
            <a:r>
              <a:rPr lang="en-US" sz="2100" b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Bảng được tạo sẽ có: </a:t>
            </a:r>
            <a:br>
              <a:rPr lang="en-US" sz="2100" b="1">
                <a:solidFill>
                  <a:srgbClr val="00B0F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</a:b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A. </a:t>
            </a: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4 cột, 35 hàng         </a:t>
            </a: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C. </a:t>
            </a: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35 cột, 4 hàng</a:t>
            </a:r>
          </a:p>
          <a:p>
            <a:pPr algn="just" defTabSz="685800"/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B. </a:t>
            </a: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35 cột, 35 hàng       </a:t>
            </a: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D. </a:t>
            </a: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4 cột, 4 hàng</a:t>
            </a:r>
          </a:p>
          <a:p>
            <a:pPr defTabSz="685800"/>
            <a:br>
              <a:rPr lang="en-US" sz="2100" b="1">
                <a:solidFill>
                  <a:srgbClr val="455F51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</a:br>
            <a:br>
              <a:rPr lang="en-US" sz="2100" b="1">
                <a:solidFill>
                  <a:srgbClr val="455F51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</a:br>
            <a:endParaRPr lang="en-US" sz="2100" b="1">
              <a:solidFill>
                <a:srgbClr val="455F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8A50670A-0F61-4C8C-9986-38A3918EBB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344" t="44580" r="51015" b="45206"/>
          <a:stretch/>
        </p:blipFill>
        <p:spPr>
          <a:xfrm>
            <a:off x="5643672" y="3473920"/>
            <a:ext cx="2260067" cy="107546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FC15727-C837-4DFB-94F2-F070F69ADEFF}"/>
              </a:ext>
            </a:extLst>
          </p:cNvPr>
          <p:cNvSpPr txBox="1"/>
          <p:nvPr/>
        </p:nvSpPr>
        <p:spPr>
          <a:xfrm>
            <a:off x="6532310" y="2017507"/>
            <a:ext cx="2456075" cy="41549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C – A - B</a:t>
            </a:r>
            <a:endParaRPr lang="en-US" sz="21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00E5177-5DAF-4A61-9896-6B0EF5DCEB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0" y="3017997"/>
            <a:ext cx="421540" cy="392961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D5A029C7-30A7-4D00-819F-D79856A422E8}"/>
              </a:ext>
            </a:extLst>
          </p:cNvPr>
          <p:cNvSpPr/>
          <p:nvPr/>
        </p:nvSpPr>
        <p:spPr>
          <a:xfrm>
            <a:off x="352615" y="3696385"/>
            <a:ext cx="421481" cy="3708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0000"/>
              </a:solidFill>
              <a:highlight>
                <a:srgbClr val="FFFF00"/>
              </a:highlight>
              <a:latin typeface="Calibri" panose="020F0502020204030204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91782" y="562625"/>
            <a:ext cx="6846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</a:rPr>
              <a:t>Thảo luận nhóm</a:t>
            </a:r>
            <a:r>
              <a:rPr lang="en-US" sz="2000" b="1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>
                <a:solidFill>
                  <a:srgbClr val="FF0000"/>
                </a:solidFill>
                <a:latin typeface="Calibri Light" panose="020F0302020204030204"/>
              </a:rPr>
              <a:t>,</a:t>
            </a: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2 câu hỏi SGK-61 : </a:t>
            </a:r>
            <a:r>
              <a:rPr lang="en-US" sz="2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phút)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75" y="607622"/>
            <a:ext cx="707289" cy="823398"/>
          </a:xfrm>
          <a:prstGeom prst="rect">
            <a:avLst/>
          </a:prstGeom>
        </p:spPr>
      </p:pic>
      <p:sp>
        <p:nvSpPr>
          <p:cNvPr id="64" name="Oval 107"/>
          <p:cNvSpPr>
            <a:spLocks noChangeArrowheads="1"/>
          </p:cNvSpPr>
          <p:nvPr/>
        </p:nvSpPr>
        <p:spPr bwMode="auto">
          <a:xfrm>
            <a:off x="7592878" y="565485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5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913727">
            <a:off x="7699689" y="718199"/>
            <a:ext cx="600244" cy="596274"/>
            <a:chOff x="755924" y="2335945"/>
            <a:chExt cx="3829048" cy="3849974"/>
          </a:xfrm>
        </p:grpSpPr>
        <p:sp>
          <p:nvSpPr>
            <p:cNvPr id="66" name="Oval 28"/>
            <p:cNvSpPr>
              <a:spLocks noChangeArrowheads="1"/>
            </p:cNvSpPr>
            <p:nvPr/>
          </p:nvSpPr>
          <p:spPr bwMode="auto">
            <a:xfrm>
              <a:off x="755924" y="2335945"/>
              <a:ext cx="3829048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/>
            </a:p>
          </p:txBody>
        </p:sp>
        <p:sp>
          <p:nvSpPr>
            <p:cNvPr id="67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68" name="times up"/>
          <p:cNvGrpSpPr/>
          <p:nvPr/>
        </p:nvGrpSpPr>
        <p:grpSpPr>
          <a:xfrm>
            <a:off x="7445867" y="1485751"/>
            <a:ext cx="1138941" cy="409249"/>
            <a:chOff x="4284637" y="-304827"/>
            <a:chExt cx="2669678" cy="697560"/>
          </a:xfrm>
        </p:grpSpPr>
        <p:sp>
          <p:nvSpPr>
            <p:cNvPr id="69" name="Rounded Rectangle 68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err="1">
                  <a:latin typeface="Time New Roman"/>
                  <a:cs typeface="Arial" panose="020B0604020202020204" pitchFamily="34" charset="0"/>
                </a:rPr>
                <a:t>Hết</a:t>
              </a:r>
              <a:r>
                <a:rPr lang="en-GB" sz="2000" dirty="0">
                  <a:latin typeface="Time New Roman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latin typeface="Time New Roman"/>
                  <a:cs typeface="Arial" panose="020B0604020202020204" pitchFamily="34" charset="0"/>
                </a:rPr>
                <a:t>Giờ</a:t>
              </a:r>
              <a:endParaRPr lang="en-GB" sz="2000" dirty="0">
                <a:latin typeface="Time New Roman"/>
                <a:cs typeface="Arial" panose="020B0604020202020204" pitchFamily="34" charset="0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7848600" y="1125118"/>
            <a:ext cx="362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99B2C8"/>
                </a:solidFill>
              </a:rPr>
              <a:t>30</a:t>
            </a:r>
            <a:endParaRPr lang="en-US" sz="1100" b="1" dirty="0">
              <a:solidFill>
                <a:srgbClr val="99B2C8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884358" y="666750"/>
            <a:ext cx="495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99B2C8"/>
                </a:solidFill>
              </a:rPr>
              <a:t>1</a:t>
            </a:r>
            <a:endParaRPr lang="en-US" sz="1100" b="1" dirty="0">
              <a:solidFill>
                <a:srgbClr val="99B2C8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8390302" y="776886"/>
            <a:ext cx="757871" cy="35329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START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6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59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9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54" grpId="0" build="allAtOnce"/>
      <p:bldP spid="56" grpId="0"/>
      <p:bldP spid="57" grpId="0"/>
      <p:bldP spid="59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76" y="21721"/>
            <a:ext cx="7031083" cy="43809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BÀI 12: TRÌNH BÀY THÔNG TIN Ở DẠNG BẢNG</a:t>
            </a:r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5A029C7-30A7-4D00-819F-D79856A422E8}"/>
              </a:ext>
            </a:extLst>
          </p:cNvPr>
          <p:cNvSpPr/>
          <p:nvPr/>
        </p:nvSpPr>
        <p:spPr>
          <a:xfrm>
            <a:off x="185738" y="1928478"/>
            <a:ext cx="421481" cy="370841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/>
            <a:endParaRPr lang="en-US" sz="1350" kern="0">
              <a:solidFill>
                <a:srgbClr val="FF0000"/>
              </a:solidFill>
              <a:highlight>
                <a:srgbClr val="FFFF00"/>
              </a:highlight>
              <a:latin typeface="Palatino Linotype" panose="02040502050505030304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20FE82E-8456-4DD1-B7C2-773947FF54AE}"/>
              </a:ext>
            </a:extLst>
          </p:cNvPr>
          <p:cNvSpPr txBox="1">
            <a:spLocks/>
          </p:cNvSpPr>
          <p:nvPr/>
        </p:nvSpPr>
        <p:spPr>
          <a:xfrm>
            <a:off x="307181" y="650500"/>
            <a:ext cx="8229600" cy="192881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Câu 1: </a:t>
            </a:r>
            <a:r>
              <a:rPr lang="en-US" sz="2100">
                <a:solidFill>
                  <a:sysClr val="windowText" lastClr="00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Muốn xóa một hàng trong bảng, sau khi chọn hàng cần xóa, em chọn lệnh nào sau đây?</a:t>
            </a:r>
            <a:br>
              <a:rPr lang="en-US" sz="2100">
                <a:solidFill>
                  <a:sysClr val="windowText" lastClr="000000"/>
                </a:solidFill>
                <a:latin typeface="VNI-Times" pitchFamily="2" charset="0"/>
                <a:ea typeface="VNI-Times" pitchFamily="2" charset="0"/>
                <a:cs typeface="Times New Roman" panose="02020603050405020304" pitchFamily="18" charset="0"/>
              </a:rPr>
            </a:br>
            <a:r>
              <a:rPr lang="en-US" sz="2100">
                <a:solidFill>
                  <a:sysClr val="windowText" lastClr="000000"/>
                </a:solidFill>
                <a:latin typeface="VNI-Times" pitchFamily="2" charset="0"/>
                <a:ea typeface="VNI-Times" pitchFamily="2" charset="0"/>
                <a:cs typeface="Times New Roman" panose="02020603050405020304" pitchFamily="18" charset="0"/>
              </a:rPr>
              <a:t>A. </a:t>
            </a:r>
            <a:r>
              <a:rPr lang="en-US" sz="2100">
                <a:solidFill>
                  <a:sysClr val="windowText" lastClr="00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Delete Cells 			B. Delete Columns    </a:t>
            </a:r>
            <a:br>
              <a:rPr lang="en-US" sz="2100">
                <a:solidFill>
                  <a:sysClr val="windowText" lastClr="00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</a:br>
            <a:r>
              <a:rPr lang="en-US" sz="2100">
                <a:solidFill>
                  <a:sysClr val="windowText" lastClr="00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C. Delete Rows                  	D. Delete Table</a:t>
            </a:r>
            <a:br>
              <a:rPr lang="en-US" sz="1350">
                <a:solidFill>
                  <a:srgbClr val="455F51"/>
                </a:solidFill>
                <a:latin typeface="VNI-Times" pitchFamily="2" charset="0"/>
                <a:ea typeface="VNI-Times" pitchFamily="2" charset="0"/>
                <a:cs typeface="Times New Roman" panose="02020603050405020304" pitchFamily="18" charset="0"/>
              </a:rPr>
            </a:br>
            <a:endParaRPr lang="en-US" sz="2100">
              <a:solidFill>
                <a:srgbClr val="455F51"/>
              </a:solidFill>
              <a:latin typeface="Century Gothic" panose="020B0502020202020204"/>
            </a:endParaRPr>
          </a:p>
        </p:txBody>
      </p:sp>
      <p:pic>
        <p:nvPicPr>
          <p:cNvPr id="30" name="Content Placeholder 3">
            <a:extLst>
              <a:ext uri="{FF2B5EF4-FFF2-40B4-BE49-F238E27FC236}">
                <a16:creationId xmlns:a16="http://schemas.microsoft.com/office/drawing/2014/main" id="{125CF75E-F3C6-43AD-AE90-7F358AC5A828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22983" t="62047" r="71065" b="27367"/>
          <a:stretch/>
        </p:blipFill>
        <p:spPr bwMode="auto">
          <a:xfrm>
            <a:off x="19644" y="456510"/>
            <a:ext cx="777094" cy="562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D03A5BB8-E65A-4135-BCF9-FD8320EAAAAE}"/>
              </a:ext>
            </a:extLst>
          </p:cNvPr>
          <p:cNvSpPr txBox="1">
            <a:spLocks/>
          </p:cNvSpPr>
          <p:nvPr/>
        </p:nvSpPr>
        <p:spPr>
          <a:xfrm>
            <a:off x="307181" y="2421173"/>
            <a:ext cx="8229600" cy="1818965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Câu 2:</a:t>
            </a:r>
            <a:r>
              <a:rPr lang="en-US" sz="2100">
                <a:solidFill>
                  <a:srgbClr val="455F51"/>
                </a:solidFill>
                <a:latin typeface="VNI-Times" pitchFamily="2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Ghép mỗi lệnh ở cột bên trái với một lệnh cột bên phải sao cho phù hợp.</a:t>
            </a:r>
            <a:endParaRPr lang="en-US" sz="2100">
              <a:solidFill>
                <a:prstClr val="black"/>
              </a:solidFill>
              <a:latin typeface="VNI-Times" pitchFamily="2" charset="0"/>
              <a:ea typeface="VNI-Times" pitchFamily="2" charset="0"/>
              <a:cs typeface="Times New Roman" panose="02020603050405020304" pitchFamily="18" charset="0"/>
            </a:endParaRPr>
          </a:p>
          <a:p>
            <a:pPr defTabSz="685800"/>
            <a:br>
              <a:rPr lang="en-US" sz="2100">
                <a:solidFill>
                  <a:srgbClr val="455F51"/>
                </a:solidFill>
                <a:latin typeface="VNI-Times" pitchFamily="2" charset="0"/>
                <a:ea typeface="VNI-Times" pitchFamily="2" charset="0"/>
                <a:cs typeface="Times New Roman" panose="02020603050405020304" pitchFamily="18" charset="0"/>
              </a:rPr>
            </a:br>
            <a:br>
              <a:rPr lang="en-US" sz="2100">
                <a:solidFill>
                  <a:srgbClr val="455F51"/>
                </a:solidFill>
                <a:latin typeface="VNI-Times" pitchFamily="2" charset="0"/>
                <a:ea typeface="VNI-Times" pitchFamily="2" charset="0"/>
                <a:cs typeface="Times New Roman" panose="02020603050405020304" pitchFamily="18" charset="0"/>
              </a:rPr>
            </a:br>
            <a:br>
              <a:rPr lang="en-US" sz="2100">
                <a:solidFill>
                  <a:srgbClr val="455F51"/>
                </a:solidFill>
                <a:latin typeface="VNI-Times" pitchFamily="2" charset="0"/>
                <a:ea typeface="VNI-Times" pitchFamily="2" charset="0"/>
                <a:cs typeface="Times New Roman" panose="02020603050405020304" pitchFamily="18" charset="0"/>
              </a:rPr>
            </a:br>
            <a:endParaRPr lang="en-US" sz="2100">
              <a:solidFill>
                <a:srgbClr val="455F51"/>
              </a:solidFill>
              <a:latin typeface="Century Gothic" panose="020B0502020202020204"/>
            </a:endParaRP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FF17F693-C5F7-4367-88F3-A3B89A5C44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09211" y="2741147"/>
          <a:ext cx="6466551" cy="145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6230220" imgH="1609524" progId="Paint.Picture">
                  <p:embed/>
                </p:oleObj>
              </mc:Choice>
              <mc:Fallback>
                <p:oleObj name="Bitmap Image" r:id="rId8" imgW="6230220" imgH="1609524" progId="Paint.Picture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FF17F693-C5F7-4367-88F3-A3B89A5C44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9211" y="2741147"/>
                        <a:ext cx="6466551" cy="1458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A00F64F4-B99F-43CA-95C7-E977DB3846C2}"/>
              </a:ext>
            </a:extLst>
          </p:cNvPr>
          <p:cNvSpPr txBox="1"/>
          <p:nvPr/>
        </p:nvSpPr>
        <p:spPr>
          <a:xfrm>
            <a:off x="2389564" y="4401971"/>
            <a:ext cx="3273653" cy="415498"/>
          </a:xfrm>
          <a:prstGeom prst="rect">
            <a:avLst/>
          </a:prstGeom>
          <a:noFill/>
          <a:ln>
            <a:solidFill>
              <a:srgbClr val="E3DED1"/>
            </a:solidFill>
          </a:ln>
        </p:spPr>
        <p:txBody>
          <a:bodyPr wrap="none" rtlCol="0">
            <a:spAutoFit/>
          </a:bodyPr>
          <a:lstStyle/>
          <a:p>
            <a:pPr defTabSz="685800"/>
            <a:r>
              <a:rPr lang="en-US" sz="2100" b="1" kern="0">
                <a:solidFill>
                  <a:srgbClr val="FF0000"/>
                </a:solidFill>
                <a:latin typeface="Palatino Linotype" panose="02040502050505030304"/>
              </a:rPr>
              <a:t>Đáp án: </a:t>
            </a:r>
            <a:r>
              <a:rPr lang="en-US" sz="2100" b="1" ker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1-C, 2-D, 3-A, 4-B</a:t>
            </a:r>
            <a:endParaRPr lang="en-US" sz="2100" b="1" kern="0" dirty="0" err="1">
              <a:solidFill>
                <a:srgbClr val="FF0000"/>
              </a:solidFill>
              <a:latin typeface="Palatino Linotype" panose="02040502050505030304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883169" y="3034210"/>
            <a:ext cx="422829" cy="6342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761815" y="3358403"/>
            <a:ext cx="524435" cy="7866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3601203" y="3002028"/>
            <a:ext cx="685047" cy="7891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3611078" y="3316161"/>
            <a:ext cx="685047" cy="7891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084275" y="540712"/>
            <a:ext cx="61302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</a:rPr>
              <a:t>Thảo luận nhóm</a:t>
            </a:r>
            <a:r>
              <a:rPr lang="en-US" sz="2000" b="1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vào vở bài tập và trả lời   </a:t>
            </a:r>
            <a:r>
              <a:rPr lang="en-US" sz="2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phút)</a:t>
            </a:r>
            <a:endParaRPr lang="en-US" sz="2000">
              <a:solidFill>
                <a:srgbClr val="00B05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112" y="3542866"/>
            <a:ext cx="707289" cy="823398"/>
          </a:xfrm>
          <a:prstGeom prst="rect">
            <a:avLst/>
          </a:prstGeom>
        </p:spPr>
      </p:pic>
      <p:sp>
        <p:nvSpPr>
          <p:cNvPr id="15" name="Oval 107"/>
          <p:cNvSpPr>
            <a:spLocks noChangeArrowheads="1"/>
          </p:cNvSpPr>
          <p:nvPr/>
        </p:nvSpPr>
        <p:spPr bwMode="auto">
          <a:xfrm>
            <a:off x="8160615" y="3500729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6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913727">
            <a:off x="8267426" y="3653443"/>
            <a:ext cx="600244" cy="596274"/>
            <a:chOff x="755924" y="2335945"/>
            <a:chExt cx="3829048" cy="3849974"/>
          </a:xfrm>
        </p:grpSpPr>
        <p:sp>
          <p:nvSpPr>
            <p:cNvPr id="17" name="Oval 28"/>
            <p:cNvSpPr>
              <a:spLocks noChangeArrowheads="1"/>
            </p:cNvSpPr>
            <p:nvPr/>
          </p:nvSpPr>
          <p:spPr bwMode="auto">
            <a:xfrm>
              <a:off x="755924" y="2335945"/>
              <a:ext cx="3829048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/>
            </a:p>
          </p:txBody>
        </p:sp>
        <p:sp>
          <p:nvSpPr>
            <p:cNvPr id="18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9" name="times up"/>
          <p:cNvGrpSpPr/>
          <p:nvPr/>
        </p:nvGrpSpPr>
        <p:grpSpPr>
          <a:xfrm>
            <a:off x="8013604" y="4420995"/>
            <a:ext cx="1138941" cy="409249"/>
            <a:chOff x="4284637" y="-304827"/>
            <a:chExt cx="2669678" cy="697560"/>
          </a:xfrm>
        </p:grpSpPr>
        <p:sp>
          <p:nvSpPr>
            <p:cNvPr id="20" name="Rounded Rectangle 19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err="1">
                  <a:latin typeface="Time New Roman"/>
                  <a:cs typeface="Arial" panose="020B0604020202020204" pitchFamily="34" charset="0"/>
                </a:rPr>
                <a:t>Hết</a:t>
              </a:r>
              <a:r>
                <a:rPr lang="en-GB" sz="2000" dirty="0">
                  <a:latin typeface="Time New Roman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latin typeface="Time New Roman"/>
                  <a:cs typeface="Arial" panose="020B0604020202020204" pitchFamily="34" charset="0"/>
                </a:rPr>
                <a:t>Giờ</a:t>
              </a:r>
              <a:endParaRPr lang="en-GB" sz="2000" dirty="0">
                <a:latin typeface="Time New Roman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416337" y="4060362"/>
            <a:ext cx="362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99B2C8"/>
                </a:solidFill>
              </a:rPr>
              <a:t>30</a:t>
            </a:r>
            <a:endParaRPr lang="en-US" sz="1100" b="1" dirty="0">
              <a:solidFill>
                <a:srgbClr val="99B2C8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52095" y="3601994"/>
            <a:ext cx="495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99B2C8"/>
                </a:solidFill>
              </a:rPr>
              <a:t>1</a:t>
            </a:r>
            <a:endParaRPr lang="en-US" sz="1100" b="1" dirty="0">
              <a:solidFill>
                <a:srgbClr val="99B2C8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152596" y="3034210"/>
            <a:ext cx="757871" cy="35329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START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687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5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1" grpId="0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4318" y="15587"/>
            <a:ext cx="7031083" cy="43809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BÀI 12: TRÌNH BÀY THÔNG TIN Ở DẠNG BẢNG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86" y="555742"/>
            <a:ext cx="741518" cy="697737"/>
          </a:xfrm>
          <a:prstGeom prst="rect">
            <a:avLst/>
          </a:prstGeom>
        </p:spPr>
      </p:pic>
      <p:pic>
        <p:nvPicPr>
          <p:cNvPr id="8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45" y="2571751"/>
            <a:ext cx="696205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42797" y="666750"/>
            <a:ext cx="7386958" cy="198669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858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tabLst>
                <a:tab pos="135255" algn="l"/>
                <a:tab pos="1283018" algn="l"/>
                <a:tab pos="2497931" algn="l"/>
                <a:tab pos="3713321" algn="l"/>
              </a:tabLst>
            </a:pPr>
            <a:r>
              <a:rPr lang="en-US" sz="5000" b="1">
                <a:ln/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 CHƠI</a:t>
            </a:r>
          </a:p>
          <a:p>
            <a:pPr algn="ctr" defTabSz="6858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tabLst>
                <a:tab pos="135255" algn="l"/>
                <a:tab pos="1283018" algn="l"/>
                <a:tab pos="2497931" algn="l"/>
                <a:tab pos="3713321" algn="l"/>
              </a:tabLst>
            </a:pPr>
            <a:r>
              <a:rPr lang="en-US" sz="50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 CỨU RỪNG XANH</a:t>
            </a:r>
          </a:p>
        </p:txBody>
      </p:sp>
      <p:pic>
        <p:nvPicPr>
          <p:cNvPr id="10" name="Picture 6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8362" y="3947121"/>
            <a:ext cx="932544" cy="93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021" y="3908568"/>
            <a:ext cx="487674" cy="4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76" y="3798221"/>
            <a:ext cx="763583" cy="91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7021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01071" y="2624886"/>
            <a:ext cx="2223742" cy="29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3850" y="148662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046882" y="2112868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94" y="3410355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94" y="1735555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94" y="-713117"/>
            <a:ext cx="2667000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39583" y="28072"/>
            <a:ext cx="2082621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  <a:reflection blurRad="6350" stA="60000" endA="900" endPos="58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  <a:reflection blurRad="6350" stA="60000" endA="900" endPos="58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94" y="1965789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62618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1181" y="-590550"/>
            <a:ext cx="10515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2092325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98763"/>
            <a:ext cx="1006619" cy="12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10" y="3158873"/>
            <a:ext cx="1748090" cy="17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2199928"/>
            <a:ext cx="1981200" cy="23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5" y="3239351"/>
            <a:ext cx="700141" cy="13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155575" y="-952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97881"/>
            <a:ext cx="1758758" cy="15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656" y="3210553"/>
            <a:ext cx="2114550" cy="16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19350"/>
            <a:ext cx="2114550" cy="23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7" y="3306763"/>
            <a:ext cx="1472363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426314" y="3535072"/>
            <a:ext cx="1401703" cy="13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04" y="3459831"/>
            <a:ext cx="1212006" cy="116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61459" y="3055578"/>
            <a:ext cx="1847982" cy="181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780" y="2697163"/>
            <a:ext cx="2806952" cy="28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" y="-42369"/>
            <a:ext cx="623178" cy="5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94000" y="1818887"/>
            <a:ext cx="1002738" cy="7121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361324" y="2109855"/>
            <a:ext cx="116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374431" y="2406372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11"/>
            <a:ext cx="1322475" cy="6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9693" y="-439809"/>
            <a:ext cx="1608266" cy="214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038" y="-110370"/>
            <a:ext cx="1760009" cy="17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70662" flipH="1">
            <a:off x="1775308" y="2316"/>
            <a:ext cx="2048894" cy="13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7989" y="57150"/>
            <a:ext cx="1466628" cy="109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3" descr="C:\Users\ADMIN\Desktop\Picture1 (2).png">
            <a:hlinkClick r:id="rId41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620" y="-134449"/>
            <a:ext cx="1730463" cy="179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61222" flipH="1">
            <a:off x="3896960" y="-60141"/>
            <a:ext cx="1818073" cy="12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447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3.82716E-6 L -0.23055 0.00185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-0.50833 0.0108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7284E-6 L -0.75243 0.03611 " pathEditMode="relative" rAng="0" ptsTypes="AA">
                                      <p:cBhvr>
                                        <p:cTn id="82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1.12153 0.02099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4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05243 0.02562 C 0.07656 0.03735 0.10885 0.02068 0.13402 0.02809 C 0.15225 0.03673 0.18194 0.08087 0.19774 0.08735 C 0.21961 0.09846 0.24184 0.10031 0.28177 0.1179 L 0.35798 -0.18919 L 0.33003 0.21451 L 0.37465 0.17932 L 0.40746 0.17932 L 0.47968 0.22747 C 0.51458 0.23704 0.546 0.22315 0.58125 0.22902 C 0.59427 0.23272 0.62205 0.24352 0.6401 0.25679 C 0.65729 0.26914 0.66857 0.30525 0.6743 0.31111 C 0.68264 0.32315 0.7052 0.32593 0.71684 0.33519 L 0.73472 0.35093 L 0.7684 0.36698 " pathEditMode="relative" rAng="900000" ptsTypes="AAAAAAAAAAAAAAAA">
                                      <p:cBhvr>
                                        <p:cTn id="1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56" y="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45679E-6 C 0.01285 -0.00803 0.0592 -0.01605 0.07517 -0.01605 C 0.17761 -0.01605 0.28299 0.10895 0.28299 0.23395 C 0.28299 0.17098 0.33559 0.10895 0.38524 0.10895 C 0.4382 0.10895 0.48785 0.17191 0.48785 0.23395 C 0.48785 0.20308 0.51424 0.17098 0.54045 0.17098 C 0.56684 0.17098 0.59306 0.20185 0.59306 0.23395 C 0.59306 0.2179 0.60642 0.20308 0.61945 0.20308 C 0.63264 0.20308 0.64566 0.21913 0.64566 0.23395 C 0.64566 0.22592 0.65278 0.2179 0.65886 0.2179 C 0.6625 0.2179 0.67222 0.22592 0.67222 0.23395 C 0.67222 0.22993 0.67552 0.22592 0.67899 0.22592 C 0.67899 0.22685 0.68576 0.22993 0.68576 0.23395 C 0.68576 0.2321 0.68576 0.22993 0.68924 0.22993 C 0.68924 0.23086 0.69271 0.23179 0.69271 0.23395 C 0.69271 0.23302 0.69271 0.2321 0.69271 0.23086 C 0.69618 0.23086 0.69618 0.23179 0.69618 0.23271 C 0.69965 0.23271 0.69965 0.23179 0.69965 0.23086 C 0.7033 0.23086 0.7033 0.23179 0.7033 0.23271 " pathEditMode="relative" rAng="0" ptsTypes="AAAAAAAAAAAAAAAAAAA">
                                      <p:cBhvr>
                                        <p:cTn id="14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56" y="108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32723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24620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915399" cy="191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85950"/>
            <a:ext cx="7162799" cy="366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7301" y="525661"/>
            <a:ext cx="6629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Time New Roman"/>
                <a:ea typeface="AvantGarde" pitchFamily="2" charset="0"/>
                <a:cs typeface="AvantGarde" pitchFamily="2" charset="0"/>
              </a:rPr>
              <a:t>Em sử dụng bảng trong trường hợp nào?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Time New Roman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1912693" y="2699793"/>
            <a:ext cx="6265139" cy="252957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thời khóa biểu </a:t>
            </a:r>
          </a:p>
        </p:txBody>
      </p:sp>
      <p:sp>
        <p:nvSpPr>
          <p:cNvPr id="16" name="Flowchart: Alternate Process 15"/>
          <p:cNvSpPr/>
          <p:nvPr/>
        </p:nvSpPr>
        <p:spPr>
          <a:xfrm>
            <a:off x="1905000" y="3974274"/>
            <a:ext cx="5000826" cy="428099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Cả A và C đúng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1912693" y="3122984"/>
            <a:ext cx="5039060" cy="252957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 làm văn 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1905000" y="3551083"/>
            <a:ext cx="5039060" cy="252957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 kê điểm các bạn trong lớp</a:t>
            </a:r>
          </a:p>
        </p:txBody>
      </p:sp>
      <p:pic>
        <p:nvPicPr>
          <p:cNvPr id="11" name="Picture 2" descr="C:\Users\ADMIN\Desktop\Giai cuu con vat\depositphotos_8033217-stock-illustration-cartoon-hunter-with-a-blunderbuss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33664" y="3200812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71464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45556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31294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1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2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3" grpId="1"/>
      <p:bldP spid="13" grpId="2"/>
      <p:bldP spid="16" grpId="0"/>
      <p:bldP spid="17" grpId="0"/>
      <p:bldP spid="17" grpId="1"/>
      <p:bldP spid="17" grpId="2"/>
      <p:bldP spid="18" grpId="0"/>
      <p:bldP spid="18" grpId="1"/>
      <p:bldP spid="1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1362" y="1041651"/>
            <a:ext cx="5075536" cy="297085"/>
          </a:xfrm>
          <a:prstGeom prst="rect">
            <a:avLst/>
          </a:prstGeom>
          <a:solidFill>
            <a:srgbClr val="00CCFF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073683" y="957765"/>
            <a:ext cx="377258" cy="370744"/>
          </a:xfrm>
          <a:prstGeom prst="ellipse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50941" y="945129"/>
            <a:ext cx="205505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KHỞI ĐỘNG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48779" y="1480233"/>
            <a:ext cx="5600700" cy="5078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 Ô CHỮ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48770" y="2038350"/>
            <a:ext cx="78618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 chơi:</a:t>
            </a: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gồm 5 câu hỏi với 5 ô chữ gợi ý.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chữ cần tìm là ô chữ theo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 dọc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hay còn gọi là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từ khóa.</a:t>
            </a:r>
          </a:p>
          <a:p>
            <a:pPr marL="0" marR="0" lvl="0" indent="0" algn="just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hãy chọn 1 câu hỏi bất kì, sau đó trả lời câu hỏi và có thể đoán xem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khóa là gì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  <a:p>
            <a:pPr marL="0" marR="0" lvl="0" indent="0" algn="just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em nào đoán đúng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từ khóa nhanh nhất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em đó sẽ nhận được phần quà xinh xắn.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 ý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em chỉ được đoán từ khóa 1 lần, sai không được đoán lại.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67213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374329"/>
            <a:ext cx="7010400" cy="236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91870"/>
            <a:ext cx="8458199" cy="371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21340" y="283983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 New Roman"/>
                <a:ea typeface="AvantGarde" pitchFamily="2" charset="0"/>
                <a:cs typeface="AvantGarde" pitchFamily="2" charset="0"/>
              </a:rPr>
              <a:t>Cách di chuyển con trỏ soạn thảo trong bảng là?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Time New Roman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1524000" y="2704916"/>
            <a:ext cx="6545507" cy="412664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sử dụng các phím mũi tên trên bàn phím</a:t>
            </a:r>
          </a:p>
        </p:txBody>
      </p:sp>
      <p:sp>
        <p:nvSpPr>
          <p:cNvPr id="17" name="Flowchart: Alternate Process 16"/>
          <p:cNvSpPr/>
          <p:nvPr/>
        </p:nvSpPr>
        <p:spPr>
          <a:xfrm>
            <a:off x="1515675" y="3795300"/>
            <a:ext cx="5915226" cy="736458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Có thể sử dụng chuột, phím Tab hoặc các phím mũi tên trên bàn phím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1549965" y="3326378"/>
            <a:ext cx="5039060" cy="252957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sử dụng chuột</a:t>
            </a:r>
          </a:p>
          <a:p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Alternate Process 19"/>
          <p:cNvSpPr/>
          <p:nvPr/>
        </p:nvSpPr>
        <p:spPr>
          <a:xfrm>
            <a:off x="1524000" y="3409950"/>
            <a:ext cx="5690050" cy="438264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sử dụng thanh cuộn ngang dọc</a:t>
            </a:r>
          </a:p>
        </p:txBody>
      </p:sp>
      <p:pic>
        <p:nvPicPr>
          <p:cNvPr id="11" name="Picture 2" descr="C:\Users\ADMIN\Desktop\Giai cuu con vat\depositphotos_8033217-stock-illustration-cartoon-hunter-with-a-blunderbuss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15342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1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2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6" grpId="1"/>
      <p:bldP spid="16" grpId="2"/>
      <p:bldP spid="17" grpId="0"/>
      <p:bldP spid="18" grpId="0"/>
      <p:bldP spid="18" grpId="1"/>
      <p:bldP spid="18" grpId="2"/>
      <p:bldP spid="20" grpId="0"/>
      <p:bldP spid="20" grpId="1"/>
      <p:bldP spid="20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-262320"/>
            <a:ext cx="6248400" cy="249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7" y="1885950"/>
            <a:ext cx="9216177" cy="397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0301" y="276242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 New Roman"/>
                <a:ea typeface="AvantGarde" pitchFamily="2" charset="0"/>
                <a:cs typeface="AvantGarde" pitchFamily="2" charset="0"/>
              </a:rPr>
              <a:t>Để tạo một bảng có 30 hàng và 10 cột em sử dụng thao tác nào?</a:t>
            </a:r>
            <a:endParaRPr lang="en-US" sz="2400" b="1" dirty="0">
              <a:latin typeface="Time New Roman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1329690" y="2715974"/>
            <a:ext cx="6545507" cy="412664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lệnh Insert/Table, kéo thả chuột chọn hàng và cột</a:t>
            </a:r>
          </a:p>
        </p:txBody>
      </p:sp>
      <p:sp>
        <p:nvSpPr>
          <p:cNvPr id="16" name="Flowchart: Alternate Process 15"/>
          <p:cNvSpPr/>
          <p:nvPr/>
        </p:nvSpPr>
        <p:spPr>
          <a:xfrm>
            <a:off x="1329690" y="3135748"/>
            <a:ext cx="6807863" cy="503472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Chọn lệnh Insert/Table/Insert Table: nhập 30 hàng, 10 cột</a:t>
            </a:r>
          </a:p>
        </p:txBody>
      </p:sp>
      <p:sp>
        <p:nvSpPr>
          <p:cNvPr id="17" name="Flowchart: Alternate Process 16"/>
          <p:cNvSpPr/>
          <p:nvPr/>
        </p:nvSpPr>
        <p:spPr>
          <a:xfrm>
            <a:off x="1371599" y="4385870"/>
            <a:ext cx="6828225" cy="166768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Chọn lệnh Table tools/Layout: nhập 30 hàng, 10 cột</a:t>
            </a:r>
          </a:p>
          <a:p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Alternate Process 17"/>
          <p:cNvSpPr/>
          <p:nvPr/>
        </p:nvSpPr>
        <p:spPr>
          <a:xfrm>
            <a:off x="1329690" y="3601822"/>
            <a:ext cx="7348185" cy="438264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Chọn lệnh Insert/Table Tool: nhập ô Columns: 30, Rows: 10</a:t>
            </a:r>
          </a:p>
        </p:txBody>
      </p:sp>
      <p:pic>
        <p:nvPicPr>
          <p:cNvPr id="11" name="Picture 2" descr="C:\Users\ADMIN\Desktop\Giai cuu con vat\depositphotos_8033217-stock-illustration-cartoon-hunter-with-a-blunderbuss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301273" y="3290394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98093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1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2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3" grpId="1"/>
      <p:bldP spid="13" grpId="2"/>
      <p:bldP spid="16" grpId="0"/>
      <p:bldP spid="17" grpId="0"/>
      <p:bldP spid="17" grpId="1"/>
      <p:bldP spid="17" grpId="2"/>
      <p:bldP spid="18" grpId="0"/>
      <p:bldP spid="18" grpId="1"/>
      <p:bldP spid="18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20" y="-418460"/>
            <a:ext cx="95250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54" y="2299183"/>
            <a:ext cx="7239000" cy="34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470805" y="-31169"/>
            <a:ext cx="8202391" cy="218484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r>
              <a:rPr lang="en-US" sz="2200" b="1">
                <a:solidFill>
                  <a:srgbClr val="002060"/>
                </a:solidFill>
                <a:latin typeface="Time New Roman"/>
              </a:rPr>
              <a:t>Bảng b được tạo thành từ bảng a bằng lệnh xóa nào?</a:t>
            </a:r>
            <a:endParaRPr lang="en-US" sz="2200" b="1" dirty="0">
              <a:solidFill>
                <a:srgbClr val="002060"/>
              </a:solidFill>
              <a:latin typeface="Time New Roman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C619A6-093F-4E27-82F7-816C1A79E4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407" y="18196"/>
            <a:ext cx="3124200" cy="13436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1A1613-0970-4991-A145-125360BE14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37070" y="114336"/>
            <a:ext cx="2775852" cy="104761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3899806" y="669880"/>
            <a:ext cx="669474" cy="467136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1" name="Flowchart: Alternate Process 20"/>
          <p:cNvSpPr/>
          <p:nvPr/>
        </p:nvSpPr>
        <p:spPr>
          <a:xfrm>
            <a:off x="2148434" y="4223793"/>
            <a:ext cx="6265139" cy="252957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it-IT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Delete Table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lowchart: Alternate Process 21"/>
          <p:cNvSpPr/>
          <p:nvPr/>
        </p:nvSpPr>
        <p:spPr>
          <a:xfrm>
            <a:off x="2124171" y="2966817"/>
            <a:ext cx="5000826" cy="428099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it-IT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Delete Columns và Delete Rows</a:t>
            </a:r>
          </a:p>
        </p:txBody>
      </p:sp>
      <p:sp>
        <p:nvSpPr>
          <p:cNvPr id="23" name="Flowchart: Alternate Process 22"/>
          <p:cNvSpPr/>
          <p:nvPr/>
        </p:nvSpPr>
        <p:spPr>
          <a:xfrm>
            <a:off x="2138574" y="3656628"/>
            <a:ext cx="5039060" cy="252957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Delete Rows</a:t>
            </a:r>
          </a:p>
          <a:p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2148434" y="3858808"/>
            <a:ext cx="5039060" cy="252957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Delete C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olumns và Delete Table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ADMIN\Desktop\Giai cuu con vat\depositphotos_8033217-stock-illustration-cartoon-hunter-with-a-blunderbuss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14013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1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20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1" grpId="0"/>
      <p:bldP spid="21" grpId="1"/>
      <p:bldP spid="21" grpId="2"/>
      <p:bldP spid="22" grpId="0"/>
      <p:bldP spid="23" grpId="0"/>
      <p:bldP spid="23" grpId="1"/>
      <p:bldP spid="23" grpId="2"/>
      <p:bldP spid="24" grpId="0"/>
      <p:bldP spid="24" grpId="1"/>
      <p:bldP spid="24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43058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2" y="-686276"/>
            <a:ext cx="9535296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11" y="2111455"/>
            <a:ext cx="8686799" cy="38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309665" y="-78217"/>
            <a:ext cx="8046327" cy="1666748"/>
            <a:chOff x="1524000" y="71976"/>
            <a:chExt cx="6553200" cy="74221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Rounded Rectangle 20"/>
            <p:cNvSpPr/>
            <p:nvPr/>
          </p:nvSpPr>
          <p:spPr>
            <a:xfrm>
              <a:off x="1524000" y="71976"/>
              <a:ext cx="6553200" cy="742212"/>
            </a:xfrm>
            <a:prstGeom prst="round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76400" y="214508"/>
              <a:ext cx="6172200" cy="3288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endParaRPr lang="en-US" sz="28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449210"/>
              </p:ext>
            </p:extLst>
          </p:nvPr>
        </p:nvGraphicFramePr>
        <p:xfrm>
          <a:off x="5913108" y="48178"/>
          <a:ext cx="2178984" cy="1176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2077">
                  <a:extLst>
                    <a:ext uri="{9D8B030D-6E8A-4147-A177-3AD203B41FA5}">
                      <a16:colId xmlns:a16="http://schemas.microsoft.com/office/drawing/2014/main" val="1569068688"/>
                    </a:ext>
                  </a:extLst>
                </a:gridCol>
                <a:gridCol w="1045074">
                  <a:extLst>
                    <a:ext uri="{9D8B030D-6E8A-4147-A177-3AD203B41FA5}">
                      <a16:colId xmlns:a16="http://schemas.microsoft.com/office/drawing/2014/main" val="3313507906"/>
                    </a:ext>
                  </a:extLst>
                </a:gridCol>
                <a:gridCol w="671833">
                  <a:extLst>
                    <a:ext uri="{9D8B030D-6E8A-4147-A177-3AD203B41FA5}">
                      <a16:colId xmlns:a16="http://schemas.microsoft.com/office/drawing/2014/main" val="3777650458"/>
                    </a:ext>
                  </a:extLst>
                </a:gridCol>
              </a:tblGrid>
              <a:tr h="316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>
                          <a:effectLst/>
                        </a:rPr>
                        <a:t>STT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>
                          <a:effectLst/>
                        </a:rPr>
                        <a:t>Họ đệm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>
                          <a:effectLst/>
                        </a:rPr>
                        <a:t>Tên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2230674099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b="1">
                          <a:effectLst/>
                        </a:rPr>
                        <a:t>Nguyễn Hải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b="1">
                          <a:effectLst/>
                        </a:rPr>
                        <a:t>Bình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225841235"/>
                  </a:ext>
                </a:extLst>
              </a:tr>
              <a:tr h="2679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b="1">
                          <a:effectLst/>
                        </a:rPr>
                        <a:t>Hoàng Thuỳ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b="1">
                          <a:effectLst/>
                        </a:rPr>
                        <a:t>Dương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322436535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b="1">
                          <a:effectLst/>
                        </a:rPr>
                        <a:t>Đào Mộng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400" b="1">
                          <a:effectLst/>
                        </a:rPr>
                        <a:t>Điệp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138778615"/>
                  </a:ext>
                </a:extLst>
              </a:tr>
            </a:tbl>
          </a:graphicData>
        </a:graphic>
      </p:graphicFrame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309665" y="16399"/>
            <a:ext cx="555814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14375" algn="l"/>
              </a:tabLst>
            </a:pPr>
            <a:r>
              <a:rPr kumimoji="0" lang="vi-VN" altLang="en-US" sz="1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Bảng danh sách lớp 6A với cột Tên được trình bày theo thứ tự vần A, B, C.</a:t>
            </a:r>
            <a:endParaRPr kumimoji="0" lang="en-US" altLang="en-US" sz="15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 (Headings)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14375" algn="l"/>
              </a:tabLst>
            </a:pPr>
            <a:r>
              <a:rPr kumimoji="0" lang="vi-VN" altLang="en-US" sz="1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Để bổ sung bạn Ngô Văn Chinh vào danh sách mà vẫn đảm bảo yêu cầu danh sách được xếp theo vần A, B, </a:t>
            </a: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altLang="en-US" sz="1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 của tên, em sẽ thêm một dòng</a:t>
            </a: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 bằng</a:t>
            </a:r>
            <a:r>
              <a:rPr kumimoji="0" lang="en-US" altLang="en-US" sz="1500" b="1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 thao tác nhấn phải chuột chọn</a:t>
            </a: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Insert/Insert</a:t>
            </a:r>
            <a:r>
              <a:rPr kumimoji="0" lang="en-US" altLang="en-US" sz="1500" b="1" i="0" u="none" strike="noStrike" cap="none" normalizeH="0">
                <a:ln>
                  <a:noFill/>
                </a:ln>
                <a:solidFill>
                  <a:srgbClr val="C00000"/>
                </a:solidFill>
                <a:effectLst/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>
                <a:solidFill>
                  <a:srgbClr val="C00000"/>
                </a:solidFill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en-US" altLang="en-US" sz="1500" b="1" i="0" u="none" strike="noStrike" cap="none" normalizeH="0">
                <a:ln>
                  <a:noFill/>
                </a:ln>
                <a:solidFill>
                  <a:srgbClr val="C00000"/>
                </a:solidFill>
                <a:effectLst/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ows </a:t>
            </a:r>
            <a:r>
              <a:rPr lang="en-US" altLang="en-US" sz="1500" b="1">
                <a:solidFill>
                  <a:srgbClr val="C00000"/>
                </a:solidFill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1500" b="1" i="0" u="none" strike="noStrike" cap="none" normalizeH="0">
                <a:ln>
                  <a:noFill/>
                </a:ln>
                <a:solidFill>
                  <a:srgbClr val="C00000"/>
                </a:solidFill>
                <a:effectLst/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elow</a:t>
            </a:r>
            <a:r>
              <a:rPr kumimoji="0" lang="vi-VN" altLang="en-US" sz="15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vi-VN" altLang="en-US" sz="1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 vị trí nào của bảng?</a:t>
            </a:r>
            <a:endParaRPr kumimoji="0" lang="vi-VN" altLang="en-US" sz="15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 (Headings)"/>
            </a:endParaRPr>
          </a:p>
        </p:txBody>
      </p:sp>
      <p:sp>
        <p:nvSpPr>
          <p:cNvPr id="29" name="Flowchart: Alternate Process 28"/>
          <p:cNvSpPr/>
          <p:nvPr/>
        </p:nvSpPr>
        <p:spPr>
          <a:xfrm>
            <a:off x="2148434" y="4223793"/>
            <a:ext cx="6265139" cy="252957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it-IT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dòng tiêu đề bảng chứa ô Tên.</a:t>
            </a:r>
          </a:p>
        </p:txBody>
      </p:sp>
      <p:sp>
        <p:nvSpPr>
          <p:cNvPr id="30" name="Flowchart: Alternate Process 29"/>
          <p:cNvSpPr/>
          <p:nvPr/>
        </p:nvSpPr>
        <p:spPr>
          <a:xfrm>
            <a:off x="2104894" y="3743902"/>
            <a:ext cx="5000826" cy="428099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dòng chứa tên bạn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Flowchart: Alternate Process 30"/>
          <p:cNvSpPr/>
          <p:nvPr/>
        </p:nvSpPr>
        <p:spPr>
          <a:xfrm>
            <a:off x="2125763" y="3473392"/>
            <a:ext cx="5039060" cy="252957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dòng chứa tên bạn Điệp.</a:t>
            </a:r>
          </a:p>
        </p:txBody>
      </p:sp>
      <p:sp>
        <p:nvSpPr>
          <p:cNvPr id="32" name="Flowchart: Alternate Process 31"/>
          <p:cNvSpPr/>
          <p:nvPr/>
        </p:nvSpPr>
        <p:spPr>
          <a:xfrm>
            <a:off x="2104894" y="3045438"/>
            <a:ext cx="5039060" cy="252957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dòng chứa tên bạn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Dương.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ADMIN\Desktop\Giai cuu con vat\depositphotos_8033217-stock-illustration-cartoon-hunter-with-a-blunderbuss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38987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1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2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29" grpId="1"/>
      <p:bldP spid="29" grpId="2"/>
      <p:bldP spid="30" grpId="0"/>
      <p:bldP spid="31" grpId="0"/>
      <p:bldP spid="31" grpId="1"/>
      <p:bldP spid="31" grpId="2"/>
      <p:bldP spid="32" grpId="0"/>
      <p:bldP spid="32" grpId="1"/>
      <p:bldP spid="32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2316"/>
            <a:ext cx="8686800" cy="400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8548"/>
            <a:ext cx="6858000" cy="356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9177" y="-56672"/>
            <a:ext cx="6508445" cy="2004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lowchart: Alternate Process 15"/>
          <p:cNvSpPr/>
          <p:nvPr/>
        </p:nvSpPr>
        <p:spPr>
          <a:xfrm>
            <a:off x="2123740" y="4174775"/>
            <a:ext cx="6265139" cy="252957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it-IT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 (center), Giữa (center)</a:t>
            </a:r>
          </a:p>
        </p:txBody>
      </p:sp>
      <p:sp>
        <p:nvSpPr>
          <p:cNvPr id="17" name="Flowchart: Alternate Process 16"/>
          <p:cNvSpPr/>
          <p:nvPr/>
        </p:nvSpPr>
        <p:spPr>
          <a:xfrm>
            <a:off x="2123740" y="3299312"/>
            <a:ext cx="5000826" cy="428099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it-IT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(top), giữa (center) 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2123740" y="3032047"/>
            <a:ext cx="5039060" cy="252957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(top), trái (left) </a:t>
            </a:r>
          </a:p>
        </p:txBody>
      </p:sp>
      <p:sp>
        <p:nvSpPr>
          <p:cNvPr id="20" name="Flowchart: Alternate Process 19"/>
          <p:cNvSpPr/>
          <p:nvPr/>
        </p:nvSpPr>
        <p:spPr>
          <a:xfrm>
            <a:off x="2123740" y="3756786"/>
            <a:ext cx="5039060" cy="252957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(top), phải (right)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81003" y="2926316"/>
            <a:ext cx="459730" cy="41324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16214" y="3295785"/>
            <a:ext cx="500857" cy="43528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77353" y="3761690"/>
            <a:ext cx="470742" cy="394657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34256" y="4169425"/>
            <a:ext cx="478136" cy="40508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1" name="Picture 2" descr="C:\Users\ADMIN\Desktop\Giai cuu con vat\depositphotos_8033217-stock-illustration-cartoon-hunter-with-a-blunderbuss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14333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1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2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7" grpId="0"/>
      <p:bldP spid="18" grpId="0"/>
      <p:bldP spid="18" grpId="1"/>
      <p:bldP spid="18" grpId="2"/>
      <p:bldP spid="20" grpId="0"/>
      <p:bldP spid="20" grpId="1"/>
      <p:bldP spid="20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2"/>
          <p:cNvSpPr txBox="1">
            <a:spLocks noChangeArrowheads="1"/>
          </p:cNvSpPr>
          <p:nvPr/>
        </p:nvSpPr>
        <p:spPr>
          <a:xfrm>
            <a:off x="2966312" y="542654"/>
            <a:ext cx="2370349" cy="349817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sz="2000" b="1" kern="0">
                <a:solidFill>
                  <a:schemeClr val="tx1"/>
                </a:solidFill>
              </a:rPr>
              <a:t>CỦNG CỐ</a:t>
            </a:r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66" y="6525"/>
            <a:ext cx="6915150" cy="426296"/>
          </a:xfrm>
          <a:prstGeom prst="rect">
            <a:avLst/>
          </a:prstGeom>
        </p:spPr>
      </p:pic>
      <p:pic>
        <p:nvPicPr>
          <p:cNvPr id="256" name="Picture 41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79" y="4323741"/>
            <a:ext cx="1352550" cy="7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" name="Picture 40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9" y="4314216"/>
            <a:ext cx="1198563" cy="3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39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79" y="4199916"/>
            <a:ext cx="1250950" cy="25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9" name="Picture 38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19" y="3798680"/>
            <a:ext cx="1420812" cy="6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" name="Picture 37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94" y="3388084"/>
            <a:ext cx="1071562" cy="10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36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704" y="2752116"/>
            <a:ext cx="1582738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2" name="Picture 35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22" y="2811727"/>
            <a:ext cx="1327150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" name="Picture 34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85" y="2721240"/>
            <a:ext cx="1370012" cy="24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" name="Picture 33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33" y="2433624"/>
            <a:ext cx="1339850" cy="52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" name="Picture 31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41" y="2032186"/>
            <a:ext cx="1292225" cy="3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" name="Picture 30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4" y="1747274"/>
            <a:ext cx="1271587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" name="Picture 28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4" y="1257481"/>
            <a:ext cx="1347788" cy="40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" name="Picture 27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4" y="911406"/>
            <a:ext cx="1357313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" name="Picture 26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042" y="1159056"/>
            <a:ext cx="1309687" cy="71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" name="Picture 23" descr="Cover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658" y="4344759"/>
            <a:ext cx="1703752" cy="64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" name="Picture 22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933" y="4008208"/>
            <a:ext cx="1789477" cy="4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" name="Picture 21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501" y="2677217"/>
            <a:ext cx="1319212" cy="223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" name="Picture 20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48" y="3635085"/>
            <a:ext cx="1071563" cy="43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" name="Picture 19" descr="Cover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48" y="3326317"/>
            <a:ext cx="904875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" name="Picture 18" descr="Cover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998" y="3334254"/>
            <a:ext cx="981075" cy="6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" name="Picture 17" descr="Cover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810" y="2818317"/>
            <a:ext cx="1344613" cy="63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" name="Picture 16" descr="Cove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872" y="3193631"/>
            <a:ext cx="1016000" cy="4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" name="Picture 15" descr="Cover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635" y="2753894"/>
            <a:ext cx="1481137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3" name="Picture 14" descr="Cov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347" y="2196681"/>
            <a:ext cx="947738" cy="39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" name="Picture 13" descr="Cover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347" y="2088731"/>
            <a:ext cx="857250" cy="24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5" name="Picture 12" descr="Cover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947" y="1820443"/>
            <a:ext cx="912813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" name="Picture 11" descr="Cover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260" y="1874419"/>
            <a:ext cx="1352550" cy="60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" name="Picture 10" descr="Cover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397" y="1524247"/>
            <a:ext cx="841375" cy="3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8" name="Picture 9" descr="Cover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985" y="1336256"/>
            <a:ext cx="750887" cy="3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9" name="Picture 8" descr="Cover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484" y="1123402"/>
            <a:ext cx="814388" cy="5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" name="Picture 7" descr="Cover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960" y="1404519"/>
            <a:ext cx="194945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" name="Picture 6" descr="Cover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241" y="1041776"/>
            <a:ext cx="188595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" name="Picture 5" descr="Cover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372" y="1771231"/>
            <a:ext cx="841375" cy="12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2" descr="Cover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86" y="2614640"/>
            <a:ext cx="1202570" cy="52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9" descr="Cover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56" y="1762664"/>
            <a:ext cx="1185862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5" descr="Cover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110" y="1490449"/>
            <a:ext cx="94297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" name="Picture 24" descr="Cover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95938"/>
            <a:ext cx="1956580" cy="5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" name="Picture 4" descr="Cover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38553"/>
            <a:ext cx="1104298" cy="145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44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5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4318" y="15587"/>
            <a:ext cx="7031083" cy="43809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BÀI 12: TRÌNH BÀY THÔNG TIN Ở DẠNG BẢNG</a:t>
            </a:r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91500" y="1504950"/>
            <a:ext cx="8316281" cy="1752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>
              <a:defRPr sz="2600" b="1" i="1">
                <a:solidFill>
                  <a:srgbClr val="3366CC"/>
                </a:solidFill>
                <a:latin typeface=".VnTime" pitchFamily="34" charset="0"/>
                <a:cs typeface="Arial" charset="0"/>
              </a:defRPr>
            </a:lvl1pPr>
            <a:lvl2pPr marL="742950" indent="-285750">
              <a:defRPr sz="2600" b="1" i="1">
                <a:solidFill>
                  <a:srgbClr val="3366CC"/>
                </a:solidFill>
                <a:latin typeface=".VnTime" pitchFamily="34" charset="0"/>
                <a:cs typeface="Arial" charset="0"/>
              </a:defRPr>
            </a:lvl2pPr>
            <a:lvl3pPr marL="1143000" indent="-228600">
              <a:defRPr sz="2600" b="1" i="1">
                <a:solidFill>
                  <a:srgbClr val="3366CC"/>
                </a:solidFill>
                <a:latin typeface=".VnTime" pitchFamily="34" charset="0"/>
                <a:cs typeface="Arial" charset="0"/>
              </a:defRPr>
            </a:lvl3pPr>
            <a:lvl4pPr marL="1600200" indent="-228600">
              <a:defRPr sz="2600" b="1" i="1">
                <a:solidFill>
                  <a:srgbClr val="3366CC"/>
                </a:solidFill>
                <a:latin typeface=".VnTime" pitchFamily="34" charset="0"/>
                <a:cs typeface="Arial" charset="0"/>
              </a:defRPr>
            </a:lvl4pPr>
            <a:lvl5pPr marL="2057400" indent="-228600">
              <a:defRPr sz="2600" b="1" i="1">
                <a:solidFill>
                  <a:srgbClr val="3366CC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600" b="1" i="1">
                <a:solidFill>
                  <a:srgbClr val="3366CC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600" b="1" i="1">
                <a:solidFill>
                  <a:srgbClr val="3366CC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600" b="1" i="1">
                <a:solidFill>
                  <a:srgbClr val="3366CC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600" b="1" i="1">
                <a:solidFill>
                  <a:srgbClr val="3366CC"/>
                </a:solidFill>
                <a:latin typeface=".VnTime" pitchFamily="34" charset="0"/>
                <a:cs typeface="Arial" charset="0"/>
              </a:defRPr>
            </a:lvl9pPr>
          </a:lstStyle>
          <a:p>
            <a:pPr algn="just">
              <a:defRPr/>
            </a:pPr>
            <a:r>
              <a:rPr lang="en-US" sz="2000" i="0">
                <a:solidFill>
                  <a:srgbClr val="002060"/>
                </a:solidFill>
                <a:latin typeface="Time New Roman"/>
                <a:cs typeface="Times New Roman" pitchFamily="18" charset="0"/>
                <a:sym typeface="Wingdings"/>
              </a:rPr>
              <a:t>- </a:t>
            </a:r>
            <a:r>
              <a:rPr lang="en-US" sz="2000" i="0">
                <a:solidFill>
                  <a:srgbClr val="002060"/>
                </a:solidFill>
                <a:latin typeface="Time New Roman"/>
                <a:cs typeface="Times New Roman" pitchFamily="18" charset="0"/>
              </a:rPr>
              <a:t>Về nhà xem </a:t>
            </a:r>
            <a:r>
              <a:rPr lang="en-US" sz="2000" i="0" err="1">
                <a:solidFill>
                  <a:srgbClr val="002060"/>
                </a:solidFill>
                <a:latin typeface="Time New Roman"/>
                <a:cs typeface="Times New Roman" pitchFamily="18" charset="0"/>
              </a:rPr>
              <a:t>lại</a:t>
            </a:r>
            <a:r>
              <a:rPr lang="en-US" sz="2000" i="0">
                <a:solidFill>
                  <a:srgbClr val="00206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sz="2000" i="0" err="1">
                <a:solidFill>
                  <a:srgbClr val="002060"/>
                </a:solidFill>
                <a:latin typeface="Time New Roman"/>
                <a:cs typeface="Times New Roman" pitchFamily="18" charset="0"/>
              </a:rPr>
              <a:t>bài</a:t>
            </a:r>
            <a:r>
              <a:rPr lang="en-US" sz="2000" i="0">
                <a:solidFill>
                  <a:srgbClr val="002060"/>
                </a:solidFill>
                <a:latin typeface="Time New Roman"/>
                <a:cs typeface="Times New Roman" pitchFamily="18" charset="0"/>
              </a:rPr>
              <a:t>: Trình bày thông tin ở dạng bảng</a:t>
            </a:r>
          </a:p>
          <a:p>
            <a:r>
              <a:rPr lang="nl-NL" sz="2000">
                <a:latin typeface="Time New Roman"/>
              </a:rPr>
              <a:t>Mỗi học sinh hoàn thiện cho mình các thao tác tạo </a:t>
            </a:r>
            <a:r>
              <a:rPr lang="en-US" sz="2000">
                <a:latin typeface="Time New Roman"/>
              </a:rPr>
              <a:t>bảng, chỉnh sửa bảng.</a:t>
            </a:r>
          </a:p>
          <a:p>
            <a:pPr algn="just">
              <a:defRPr/>
            </a:pPr>
            <a:r>
              <a:rPr lang="en-US" sz="2000" i="0">
                <a:solidFill>
                  <a:srgbClr val="002060"/>
                </a:solidFill>
                <a:latin typeface="Time New Roman"/>
                <a:cs typeface="Times New Roman" pitchFamily="18" charset="0"/>
              </a:rPr>
              <a:t>- Chuẩn </a:t>
            </a:r>
            <a:r>
              <a:rPr lang="en-US" sz="2000" i="0" err="1">
                <a:solidFill>
                  <a:srgbClr val="002060"/>
                </a:solidFill>
                <a:latin typeface="Time New Roman"/>
                <a:cs typeface="Times New Roman" pitchFamily="18" charset="0"/>
              </a:rPr>
              <a:t>bị</a:t>
            </a:r>
            <a:r>
              <a:rPr lang="en-US" sz="2000" i="0">
                <a:solidFill>
                  <a:srgbClr val="002060"/>
                </a:solidFill>
                <a:latin typeface="Time New Roman"/>
                <a:cs typeface="Times New Roman" pitchFamily="18" charset="0"/>
              </a:rPr>
              <a:t> bài cho </a:t>
            </a:r>
            <a:r>
              <a:rPr lang="en-US" sz="2000" i="0" err="1">
                <a:solidFill>
                  <a:srgbClr val="002060"/>
                </a:solidFill>
                <a:latin typeface="Time New Roman"/>
                <a:cs typeface="Times New Roman" pitchFamily="18" charset="0"/>
              </a:rPr>
              <a:t>tiết</a:t>
            </a:r>
            <a:r>
              <a:rPr lang="en-US" sz="2000" i="0">
                <a:solidFill>
                  <a:srgbClr val="002060"/>
                </a:solidFill>
                <a:latin typeface="Time New Roman"/>
                <a:cs typeface="Times New Roman" pitchFamily="18" charset="0"/>
              </a:rPr>
              <a:t> sau: </a:t>
            </a:r>
            <a:r>
              <a:rPr lang="en-US" sz="200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Thực hành tạo bảng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13008" y="750717"/>
            <a:ext cx="3473264" cy="457200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sz="2400" b="1" kern="0">
                <a:solidFill>
                  <a:schemeClr val="tx1"/>
                </a:solidFill>
              </a:rPr>
              <a:t>DẶN DÒ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167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851547" y="1275161"/>
            <a:ext cx="3429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Kết thúc</a:t>
            </a:r>
          </a:p>
        </p:txBody>
      </p:sp>
      <p:sp>
        <p:nvSpPr>
          <p:cNvPr id="33796" name="WordArt 4"/>
          <p:cNvSpPr>
            <a:spLocks noChangeArrowheads="1" noChangeShapeType="1" noTextEdit="1"/>
          </p:cNvSpPr>
          <p:nvPr/>
        </p:nvSpPr>
        <p:spPr bwMode="auto">
          <a:xfrm>
            <a:off x="2043112" y="2356248"/>
            <a:ext cx="5130404" cy="8632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và các em học sinh !</a:t>
            </a:r>
          </a:p>
        </p:txBody>
      </p:sp>
      <p:grpSp>
        <p:nvGrpSpPr>
          <p:cNvPr id="21509" name="Group 5"/>
          <p:cNvGrpSpPr>
            <a:grpSpLocks/>
          </p:cNvGrpSpPr>
          <p:nvPr/>
        </p:nvGrpSpPr>
        <p:grpSpPr bwMode="auto">
          <a:xfrm>
            <a:off x="1143001" y="0"/>
            <a:ext cx="727472" cy="5143500"/>
            <a:chOff x="0" y="0"/>
            <a:chExt cx="611" cy="4320"/>
          </a:xfrm>
        </p:grpSpPr>
        <p:pic>
          <p:nvPicPr>
            <p:cNvPr id="21536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64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7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8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26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9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69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10" name="Group 10"/>
          <p:cNvGrpSpPr>
            <a:grpSpLocks/>
          </p:cNvGrpSpPr>
          <p:nvPr/>
        </p:nvGrpSpPr>
        <p:grpSpPr bwMode="auto">
          <a:xfrm>
            <a:off x="1143001" y="0"/>
            <a:ext cx="727472" cy="5143500"/>
            <a:chOff x="0" y="0"/>
            <a:chExt cx="611" cy="4320"/>
          </a:xfrm>
        </p:grpSpPr>
        <p:pic>
          <p:nvPicPr>
            <p:cNvPr id="21532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64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3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4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26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5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69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11" name="Group 25"/>
          <p:cNvGrpSpPr>
            <a:grpSpLocks/>
          </p:cNvGrpSpPr>
          <p:nvPr/>
        </p:nvGrpSpPr>
        <p:grpSpPr bwMode="auto">
          <a:xfrm>
            <a:off x="3730228" y="0"/>
            <a:ext cx="727472" cy="5143500"/>
            <a:chOff x="0" y="0"/>
            <a:chExt cx="611" cy="4320"/>
          </a:xfrm>
        </p:grpSpPr>
        <p:pic>
          <p:nvPicPr>
            <p:cNvPr id="21528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64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9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0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26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1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69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12" name="Group 35"/>
          <p:cNvGrpSpPr>
            <a:grpSpLocks/>
          </p:cNvGrpSpPr>
          <p:nvPr/>
        </p:nvGrpSpPr>
        <p:grpSpPr bwMode="auto">
          <a:xfrm>
            <a:off x="5112545" y="0"/>
            <a:ext cx="727472" cy="5143500"/>
            <a:chOff x="0" y="0"/>
            <a:chExt cx="611" cy="4320"/>
          </a:xfrm>
        </p:grpSpPr>
        <p:pic>
          <p:nvPicPr>
            <p:cNvPr id="21524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64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5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6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26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7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69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13" name="Group 45"/>
          <p:cNvGrpSpPr>
            <a:grpSpLocks/>
          </p:cNvGrpSpPr>
          <p:nvPr/>
        </p:nvGrpSpPr>
        <p:grpSpPr bwMode="auto">
          <a:xfrm>
            <a:off x="6678216" y="0"/>
            <a:ext cx="727472" cy="5143500"/>
            <a:chOff x="0" y="0"/>
            <a:chExt cx="611" cy="4320"/>
          </a:xfrm>
        </p:grpSpPr>
        <p:pic>
          <p:nvPicPr>
            <p:cNvPr id="21520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64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1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2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26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3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69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14" name="Group 50"/>
          <p:cNvGrpSpPr>
            <a:grpSpLocks/>
          </p:cNvGrpSpPr>
          <p:nvPr/>
        </p:nvGrpSpPr>
        <p:grpSpPr bwMode="auto">
          <a:xfrm>
            <a:off x="7273528" y="0"/>
            <a:ext cx="727472" cy="5143500"/>
            <a:chOff x="0" y="0"/>
            <a:chExt cx="611" cy="4320"/>
          </a:xfrm>
        </p:grpSpPr>
        <p:pic>
          <p:nvPicPr>
            <p:cNvPr id="21516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64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7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8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26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Picture 8" descr="phao hoa 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69"/>
              <a:ext cx="611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Bé Bào Ngư – Sắp Đến Tết Rồi 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4800600"/>
            <a:ext cx="2428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ungBaiHatVeTuoiHocTro-V.A-312023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.444719875E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43400" y="234315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188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mph" presetSubtype="0" repeatCount="indefinite" fill="hold" grpId="5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62121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795" grpId="0"/>
      <p:bldP spid="33795" grpId="1"/>
      <p:bldP spid="33795" grpId="2"/>
      <p:bldP spid="33795" grpId="3"/>
      <p:bldP spid="33795" grpId="4"/>
      <p:bldP spid="33795" grpId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43100" y="114301"/>
            <a:ext cx="5600700" cy="5078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 Ô CHỮ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199" y="716477"/>
            <a:ext cx="3657600" cy="415498"/>
          </a:xfrm>
          <a:prstGeom prst="rect">
            <a:avLst/>
          </a:prstGeom>
        </p:spPr>
        <p:style>
          <a:lnRef idx="1">
            <a:schemeClr val="accen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ô </a:t>
            </a:r>
            <a:r>
              <a:rPr kumimoji="0" lang="en-US" sz="21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</a:t>
            </a: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94" y="1924123"/>
            <a:ext cx="419806" cy="34290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9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94" y="1371600"/>
            <a:ext cx="419806" cy="39783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2" y="2944645"/>
            <a:ext cx="423093" cy="371936"/>
          </a:xfrm>
          <a:prstGeom prst="roundRect">
            <a:avLst>
              <a:gd name="adj" fmla="val 11111"/>
            </a:avLst>
          </a:prstGeom>
          <a:ln w="190500" cap="rnd">
            <a:solidFill>
              <a:srgbClr val="92D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2" y="2421710"/>
            <a:ext cx="411447" cy="36824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94" y="3371850"/>
            <a:ext cx="717804" cy="6949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" y="1924123"/>
            <a:ext cx="419806" cy="34290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9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" y="1371600"/>
            <a:ext cx="419806" cy="39783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57" y="2944645"/>
            <a:ext cx="423093" cy="371936"/>
          </a:xfrm>
          <a:prstGeom prst="roundRect">
            <a:avLst>
              <a:gd name="adj" fmla="val 11111"/>
            </a:avLst>
          </a:prstGeom>
          <a:ln w="190500" cap="rnd">
            <a:solidFill>
              <a:srgbClr val="92D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57" y="2421710"/>
            <a:ext cx="411447" cy="36824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" y="3371850"/>
            <a:ext cx="821450" cy="694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0200" y="1371600"/>
            <a:ext cx="7243763" cy="34187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78924">
            <a:off x="5405362" y="1924304"/>
            <a:ext cx="399209" cy="1777191"/>
          </a:xfrm>
          <a:prstGeom prst="rect">
            <a:avLst/>
          </a:prstGeom>
          <a:noFill/>
          <a:ln w="508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6358595" y="2170524"/>
            <a:ext cx="2065173" cy="986325"/>
          </a:xfrm>
          <a:prstGeom prst="wedgeEllipseCallout">
            <a:avLst>
              <a:gd name="adj1" fmla="val -76773"/>
              <a:gd name="adj2" fmla="val 23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khóa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674702"/>
      </p:ext>
    </p:extLst>
  </p:cSld>
  <p:clrMapOvr>
    <a:masterClrMapping/>
  </p:clrMapOvr>
  <p:transition spd="slow" advTm="648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4106456" y="4697298"/>
            <a:ext cx="391815" cy="316923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00050" y="-19050"/>
            <a:ext cx="5916596" cy="50783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err="1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err="1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err="1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err="1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err="1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err="1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err="1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4800" y="488781"/>
            <a:ext cx="3677074" cy="4654719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6"/>
          <a:stretch/>
        </p:blipFill>
        <p:spPr bwMode="auto">
          <a:xfrm>
            <a:off x="3355392" y="626266"/>
            <a:ext cx="5869025" cy="38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lowchart: Alternate Process 14">
            <a:hlinkClick r:id="rId6" action="ppaction://hlinksldjump"/>
          </p:cNvPr>
          <p:cNvSpPr/>
          <p:nvPr/>
        </p:nvSpPr>
        <p:spPr>
          <a:xfrm>
            <a:off x="7949400" y="4718078"/>
            <a:ext cx="971550" cy="316924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0" y="1241557"/>
            <a:ext cx="19898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  R  I  N  T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6027" y="507414"/>
            <a:ext cx="3351996" cy="458587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0500" rIns="40500">
            <a:spAutoFit/>
          </a:bodyPr>
          <a:lstStyle/>
          <a:p>
            <a:pPr marL="385763" lvl="0" indent="-385763" defTabSz="685800" fontAlgn="base">
              <a:spcBef>
                <a:spcPts val="1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vi-VN" altLang="en-US" b="1">
                <a:solidFill>
                  <a:srgbClr val="0066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Để in được văn bản em sử dụng lệnh gì</a:t>
            </a:r>
            <a:r>
              <a: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?</a:t>
            </a:r>
          </a:p>
          <a:p>
            <a:pPr marL="385763" marR="0" lvl="0" indent="-385763" algn="l" defTabSz="6858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5DCEA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Lệnh đặt hướng giấy đứng cho trang văn bản?</a:t>
            </a:r>
          </a:p>
          <a:p>
            <a:pPr marL="385763" lvl="0" indent="-385763" defTabSz="685800" fontAlgn="base">
              <a:spcBef>
                <a:spcPts val="1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vi-VN" altLang="en-US" b="1">
                <a:solidFill>
                  <a:srgbClr val="0066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Lề dưới trong bảng chọn Page setup có tên gọi như thế nào?</a:t>
            </a:r>
          </a:p>
          <a:p>
            <a:pPr marL="385763" lvl="0" indent="-385763" defTabSz="685800" fontAlgn="base">
              <a:spcBef>
                <a:spcPts val="12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b="1">
                <a:solidFill>
                  <a:srgbClr val="5DCEA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Lệnh nào xóa kí tự đứng sau con trỏ soạn thảo văn bản (bàn phím)?</a:t>
            </a:r>
          </a:p>
          <a:p>
            <a:pPr marL="385763" lvl="0" indent="-385763" defTabSz="685800" fontAlgn="base">
              <a:spcBef>
                <a:spcPts val="12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b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Để thêm hình ảnh minh họa vào văn bản (học tiểu học), em sử dụng dải lệnh nào?</a:t>
            </a:r>
            <a:endParaRPr kumimoji="0" lang="en-US" altLang="en-US" b="1" i="0" u="none" strike="noStrike" kern="1200" cap="none" spc="0" normalizeH="0" baseline="0" noProof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3000" y="1617852"/>
            <a:ext cx="26431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  O R  T  R  A  I  T</a:t>
            </a:r>
          </a:p>
        </p:txBody>
      </p:sp>
      <p:sp>
        <p:nvSpPr>
          <p:cNvPr id="20" name="Flowchart: Alternate Process 19"/>
          <p:cNvSpPr/>
          <p:nvPr/>
        </p:nvSpPr>
        <p:spPr>
          <a:xfrm>
            <a:off x="4626994" y="4707689"/>
            <a:ext cx="391815" cy="316923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Flowchart: Alternate Process 20"/>
          <p:cNvSpPr/>
          <p:nvPr/>
        </p:nvSpPr>
        <p:spPr>
          <a:xfrm>
            <a:off x="5192306" y="4718079"/>
            <a:ext cx="391815" cy="316923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40788" y="2029528"/>
            <a:ext cx="20315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 O  T  T O M</a:t>
            </a:r>
          </a:p>
        </p:txBody>
      </p:sp>
      <p:sp>
        <p:nvSpPr>
          <p:cNvPr id="23" name="Flowchart: Alternate Process 22"/>
          <p:cNvSpPr/>
          <p:nvPr/>
        </p:nvSpPr>
        <p:spPr>
          <a:xfrm>
            <a:off x="5708703" y="4718079"/>
            <a:ext cx="391815" cy="316923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60647" y="2417732"/>
            <a:ext cx="19909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  E  L  E  T  E </a:t>
            </a:r>
          </a:p>
        </p:txBody>
      </p:sp>
      <p:sp>
        <p:nvSpPr>
          <p:cNvPr id="25" name="Flowchart: Alternate Process 24"/>
          <p:cNvSpPr/>
          <p:nvPr/>
        </p:nvSpPr>
        <p:spPr>
          <a:xfrm>
            <a:off x="6253699" y="4718079"/>
            <a:ext cx="391815" cy="316923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08233" y="2800350"/>
            <a:ext cx="20771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 N  S  E  R  T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" y="1352550"/>
            <a:ext cx="373997" cy="305483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9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6266"/>
            <a:ext cx="353128" cy="33464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4" y="2987027"/>
            <a:ext cx="370976" cy="326120"/>
          </a:xfrm>
          <a:prstGeom prst="roundRect">
            <a:avLst>
              <a:gd name="adj" fmla="val 11111"/>
            </a:avLst>
          </a:prstGeom>
          <a:ln w="190500" cap="rnd">
            <a:solidFill>
              <a:srgbClr val="92D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0" y="2114550"/>
            <a:ext cx="366216" cy="327767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3" r="2"/>
          <a:stretch/>
        </p:blipFill>
        <p:spPr>
          <a:xfrm>
            <a:off x="0" y="3943350"/>
            <a:ext cx="585107" cy="62273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 rot="195854">
            <a:off x="6532663" y="1250490"/>
            <a:ext cx="341470" cy="1998836"/>
          </a:xfrm>
          <a:prstGeom prst="round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3" name="Picture 10" descr="flowers0c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49" y="2962663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 descr="flowers0c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3" y="2960722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Flowchart: Alternate Process 37"/>
          <p:cNvSpPr/>
          <p:nvPr/>
        </p:nvSpPr>
        <p:spPr>
          <a:xfrm>
            <a:off x="6888007" y="4723276"/>
            <a:ext cx="592629" cy="316924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10582" y="4079453"/>
            <a:ext cx="250575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TABLE 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(Bảng)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221030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6" presetClass="entr" presetSubtype="2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2" grpId="0"/>
      <p:bldP spid="24" grpId="0"/>
      <p:bldP spid="26" grpId="0"/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561580" y="944175"/>
            <a:ext cx="5655809" cy="92333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MỪNG EM </a:t>
            </a: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 TRẢ LỜI ĐÚNG TỪ KHÓA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14400" y="365037"/>
            <a:ext cx="5075536" cy="342900"/>
          </a:xfrm>
          <a:prstGeom prst="rect">
            <a:avLst/>
          </a:prstGeom>
          <a:solidFill>
            <a:srgbClr val="00CCFF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9" name="图片 71687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2253978" y="201220"/>
            <a:ext cx="5205612" cy="5494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Box 39"/>
          <p:cNvSpPr txBox="1"/>
          <p:nvPr/>
        </p:nvSpPr>
        <p:spPr>
          <a:xfrm>
            <a:off x="2516641" y="315522"/>
            <a:ext cx="52858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xét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1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1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trao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quà</a:t>
            </a: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869640"/>
            <a:ext cx="4629150" cy="2988110"/>
          </a:xfrm>
          <a:prstGeom prst="rect">
            <a:avLst/>
          </a:prstGeom>
        </p:spPr>
      </p:pic>
      <p:pic>
        <p:nvPicPr>
          <p:cNvPr id="41" name="Picture 4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63148"/>
            <a:ext cx="816570" cy="66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LeTraoGiaiThuong-V.A-311884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58300" y="4795531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220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1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1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35" grpId="0" animBg="1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1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438150"/>
            <a:ext cx="3794807" cy="2622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007" y="833686"/>
            <a:ext cx="3862993" cy="1841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2283"/>
            <a:ext cx="785207" cy="845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5407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4318" y="15587"/>
            <a:ext cx="7031083" cy="438097"/>
          </a:xfrm>
        </p:spPr>
        <p:txBody>
          <a:bodyPr>
            <a:normAutofit/>
          </a:bodyPr>
          <a:lstStyle/>
          <a:p>
            <a:r>
              <a:rPr lang="en-US">
                <a:latin typeface="Time New Roman"/>
              </a:rPr>
              <a:t>BÀI 12: TRÌNH BÀY THÔNG TIN Ở DẠNG BẢNG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80168"/>
            <a:ext cx="1637153" cy="34109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AutoShape 5"/>
          <p:cNvSpPr>
            <a:spLocks noChangeArrowheads="1"/>
          </p:cNvSpPr>
          <p:nvPr/>
        </p:nvSpPr>
        <p:spPr bwMode="gray">
          <a:xfrm>
            <a:off x="1920327" y="1196665"/>
            <a:ext cx="4945631" cy="584269"/>
          </a:xfrm>
          <a:prstGeom prst="roundRect">
            <a:avLst>
              <a:gd name="adj" fmla="val 50000"/>
            </a:avLst>
          </a:prstGeom>
          <a:solidFill>
            <a:schemeClr val="accent4">
              <a:lumMod val="50000"/>
            </a:schemeClr>
          </a:solidFill>
          <a:ln w="57150" algn="ctr">
            <a:solidFill>
              <a:schemeClr val="accent3">
                <a:lumMod val="60000"/>
                <a:lumOff val="40000"/>
              </a:schemeClr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spcBef>
                <a:spcPct val="20000"/>
              </a:spcBef>
            </a:pPr>
            <a:r>
              <a:rPr lang="en-US" altLang="en-US" sz="21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1. </a:t>
            </a:r>
            <a:r>
              <a:rPr lang="en-US" altLang="en-US" sz="21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Trình</a:t>
            </a:r>
            <a:r>
              <a:rPr lang="en-US" altLang="en-US" sz="21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bày</a:t>
            </a:r>
            <a:r>
              <a:rPr lang="en-US" altLang="en-US" sz="21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thông</a:t>
            </a:r>
            <a:r>
              <a:rPr lang="en-US" altLang="en-US" sz="21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tin ở </a:t>
            </a:r>
            <a:r>
              <a:rPr lang="en-US" altLang="en-US" sz="21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dạng</a:t>
            </a:r>
            <a:r>
              <a:rPr lang="en-US" altLang="en-US" sz="21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bảng</a:t>
            </a:r>
            <a:endParaRPr lang="en-US" altLang="en-US" sz="2100" b="1" dirty="0">
              <a:solidFill>
                <a:srgbClr val="FFFF00"/>
              </a:solidFill>
              <a:latin typeface="Time New Roman"/>
              <a:cs typeface="Times New Roman" panose="02020603050405020304" pitchFamily="18" charset="0"/>
            </a:endParaRPr>
          </a:p>
        </p:txBody>
      </p: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1603292" y="1245909"/>
            <a:ext cx="457200" cy="584240"/>
            <a:chOff x="2078" y="1448"/>
            <a:chExt cx="1615" cy="2080"/>
          </a:xfrm>
        </p:grpSpPr>
        <p:sp>
          <p:nvSpPr>
            <p:cNvPr id="12" name="Oval 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gray">
            <a:xfrm>
              <a:off x="2255" y="1738"/>
              <a:ext cx="918" cy="150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15" name="Oval 10"/>
            <p:cNvSpPr>
              <a:spLocks noChangeArrowheads="1"/>
            </p:cNvSpPr>
            <p:nvPr/>
          </p:nvSpPr>
          <p:spPr bwMode="gray">
            <a:xfrm>
              <a:off x="2254" y="1448"/>
              <a:ext cx="918" cy="208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16" name="Oval 11"/>
            <p:cNvSpPr>
              <a:spLocks noChangeArrowheads="1"/>
            </p:cNvSpPr>
            <p:nvPr/>
          </p:nvSpPr>
          <p:spPr bwMode="gray">
            <a:xfrm>
              <a:off x="2339" y="1737"/>
              <a:ext cx="1093" cy="150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gray">
            <a:xfrm>
              <a:off x="2337" y="1448"/>
              <a:ext cx="1096" cy="20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</p:grpSp>
      <p:sp>
        <p:nvSpPr>
          <p:cNvPr id="18" name="Rectangle 20"/>
          <p:cNvSpPr txBox="1">
            <a:spLocks noChangeArrowheads="1"/>
          </p:cNvSpPr>
          <p:nvPr/>
        </p:nvSpPr>
        <p:spPr bwMode="auto">
          <a:xfrm>
            <a:off x="262931" y="2091908"/>
            <a:ext cx="1383997" cy="93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cs typeface="Times New Roman" pitchFamily="18" charset="0"/>
              </a:rPr>
              <a:t>NỘI</a:t>
            </a:r>
          </a:p>
          <a:p>
            <a:pPr defTabSz="685800"/>
            <a:r>
              <a:rPr lang="en-US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cs typeface="Times New Roman" pitchFamily="18" charset="0"/>
              </a:rPr>
              <a:t> DUNG</a:t>
            </a:r>
            <a:endParaRPr lang="en-US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 New Roman"/>
              <a:cs typeface="Times New Roman" pitchFamily="18" charset="0"/>
            </a:endParaRPr>
          </a:p>
        </p:txBody>
      </p:sp>
      <p:sp>
        <p:nvSpPr>
          <p:cNvPr id="19" name="AutoShape 21"/>
          <p:cNvSpPr>
            <a:spLocks noChangeArrowheads="1"/>
          </p:cNvSpPr>
          <p:nvPr/>
        </p:nvSpPr>
        <p:spPr bwMode="gray">
          <a:xfrm>
            <a:off x="1920327" y="2178051"/>
            <a:ext cx="4448201" cy="584269"/>
          </a:xfrm>
          <a:prstGeom prst="roundRect">
            <a:avLst>
              <a:gd name="adj" fmla="val 50000"/>
            </a:avLst>
          </a:prstGeom>
          <a:solidFill>
            <a:schemeClr val="accent4">
              <a:lumMod val="50000"/>
            </a:schemeClr>
          </a:solidFill>
          <a:ln w="57150" algn="ctr">
            <a:solidFill>
              <a:schemeClr val="accent3">
                <a:lumMod val="60000"/>
                <a:lumOff val="40000"/>
              </a:schemeClr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spcBef>
                <a:spcPct val="20000"/>
              </a:spcBef>
            </a:pPr>
            <a:r>
              <a:rPr lang="en-US" altLang="en-US" sz="21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2. </a:t>
            </a:r>
            <a:r>
              <a:rPr lang="en-US" altLang="en-US" sz="21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Tạo</a:t>
            </a:r>
            <a:r>
              <a:rPr lang="en-US" altLang="en-US" sz="21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Bảng</a:t>
            </a:r>
            <a:endParaRPr lang="en-US" altLang="en-US" sz="2100" b="1" dirty="0">
              <a:solidFill>
                <a:srgbClr val="FFFF00"/>
              </a:solidFill>
              <a:latin typeface="Time New Roman"/>
            </a:endParaRPr>
          </a:p>
        </p:txBody>
      </p:sp>
      <p:grpSp>
        <p:nvGrpSpPr>
          <p:cNvPr id="20" name="Group 22"/>
          <p:cNvGrpSpPr>
            <a:grpSpLocks/>
          </p:cNvGrpSpPr>
          <p:nvPr/>
        </p:nvGrpSpPr>
        <p:grpSpPr bwMode="auto">
          <a:xfrm>
            <a:off x="1509561" y="2155020"/>
            <a:ext cx="457200" cy="584801"/>
            <a:chOff x="2078" y="1446"/>
            <a:chExt cx="1615" cy="2082"/>
          </a:xfrm>
        </p:grpSpPr>
        <p:sp>
          <p:nvSpPr>
            <p:cNvPr id="21" name="Oval 23"/>
            <p:cNvSpPr>
              <a:spLocks noChangeArrowheads="1"/>
            </p:cNvSpPr>
            <p:nvPr/>
          </p:nvSpPr>
          <p:spPr bwMode="gray">
            <a:xfrm>
              <a:off x="2078" y="1447"/>
              <a:ext cx="1615" cy="208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22" name="Oval 24"/>
            <p:cNvSpPr>
              <a:spLocks noChangeArrowheads="1"/>
            </p:cNvSpPr>
            <p:nvPr/>
          </p:nvSpPr>
          <p:spPr bwMode="gray">
            <a:xfrm>
              <a:off x="2170" y="1446"/>
              <a:ext cx="1430" cy="208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23" name="Oval 25"/>
            <p:cNvSpPr>
              <a:spLocks noChangeArrowheads="1"/>
            </p:cNvSpPr>
            <p:nvPr/>
          </p:nvSpPr>
          <p:spPr bwMode="gray">
            <a:xfrm>
              <a:off x="2255" y="1738"/>
              <a:ext cx="1262" cy="150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24" name="Oval 26"/>
            <p:cNvSpPr>
              <a:spLocks noChangeArrowheads="1"/>
            </p:cNvSpPr>
            <p:nvPr/>
          </p:nvSpPr>
          <p:spPr bwMode="gray">
            <a:xfrm>
              <a:off x="2254" y="1448"/>
              <a:ext cx="1262" cy="2080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25" name="Oval 27"/>
            <p:cNvSpPr>
              <a:spLocks noChangeArrowheads="1"/>
            </p:cNvSpPr>
            <p:nvPr/>
          </p:nvSpPr>
          <p:spPr bwMode="gray">
            <a:xfrm>
              <a:off x="2339" y="1737"/>
              <a:ext cx="1093" cy="150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26" name="Oval 28"/>
            <p:cNvSpPr>
              <a:spLocks noChangeArrowheads="1"/>
            </p:cNvSpPr>
            <p:nvPr/>
          </p:nvSpPr>
          <p:spPr bwMode="gray">
            <a:xfrm>
              <a:off x="2337" y="1448"/>
              <a:ext cx="1096" cy="2080"/>
            </a:xfrm>
            <a:prstGeom prst="ellipse">
              <a:avLst/>
            </a:prstGeom>
            <a:gradFill rotWithShape="1">
              <a:gsLst>
                <a:gs pos="0">
                  <a:srgbClr val="FFCC99"/>
                </a:gs>
                <a:gs pos="100000">
                  <a:srgbClr val="82684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</p:grpSp>
      <p:sp>
        <p:nvSpPr>
          <p:cNvPr id="27" name="AutoShape 21"/>
          <p:cNvSpPr>
            <a:spLocks noChangeArrowheads="1"/>
          </p:cNvSpPr>
          <p:nvPr/>
        </p:nvSpPr>
        <p:spPr bwMode="gray">
          <a:xfrm>
            <a:off x="1756832" y="3159437"/>
            <a:ext cx="4448201" cy="584269"/>
          </a:xfrm>
          <a:prstGeom prst="roundRect">
            <a:avLst>
              <a:gd name="adj" fmla="val 50000"/>
            </a:avLst>
          </a:prstGeom>
          <a:solidFill>
            <a:schemeClr val="accent4">
              <a:lumMod val="50000"/>
            </a:schemeClr>
          </a:solidFill>
          <a:ln w="57150" algn="ctr">
            <a:solidFill>
              <a:schemeClr val="accent3">
                <a:lumMod val="60000"/>
                <a:lumOff val="40000"/>
              </a:schemeClr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spcBef>
                <a:spcPct val="20000"/>
              </a:spcBef>
            </a:pPr>
            <a:r>
              <a:rPr lang="en-US" altLang="en-US" sz="21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3. </a:t>
            </a:r>
            <a:r>
              <a:rPr lang="en-US" altLang="en-US" sz="2100" b="1" dirty="0" err="1">
                <a:solidFill>
                  <a:srgbClr val="FFFF00"/>
                </a:solidFill>
                <a:latin typeface="Tiffany"/>
                <a:cs typeface="Times New Roman" panose="02020603050405020304" pitchFamily="18" charset="0"/>
              </a:rPr>
              <a:t>Định</a:t>
            </a:r>
            <a:r>
              <a:rPr lang="en-US" altLang="en-US" sz="2100" b="1" dirty="0">
                <a:solidFill>
                  <a:srgbClr val="FFFF00"/>
                </a:solidFill>
                <a:latin typeface="Tiffany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ffany"/>
                <a:cs typeface="Times New Roman" panose="02020603050405020304" pitchFamily="18" charset="0"/>
              </a:rPr>
              <a:t>dạng</a:t>
            </a:r>
            <a:r>
              <a:rPr lang="en-US" altLang="en-US" sz="2100" b="1" dirty="0">
                <a:solidFill>
                  <a:srgbClr val="FFFF00"/>
                </a:solidFill>
                <a:latin typeface="Tiffany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ffany"/>
                <a:cs typeface="Times New Roman" panose="02020603050405020304" pitchFamily="18" charset="0"/>
              </a:rPr>
              <a:t>bảng</a:t>
            </a:r>
            <a:endParaRPr lang="en-US" altLang="en-US" sz="2100" b="1" dirty="0">
              <a:solidFill>
                <a:srgbClr val="FFFF00"/>
              </a:solidFill>
              <a:latin typeface="Tiffany"/>
            </a:endParaRPr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349741" y="3208122"/>
            <a:ext cx="457200" cy="584801"/>
            <a:chOff x="2078" y="1446"/>
            <a:chExt cx="1615" cy="2082"/>
          </a:xfrm>
        </p:grpSpPr>
        <p:sp>
          <p:nvSpPr>
            <p:cNvPr id="29" name="Oval 23"/>
            <p:cNvSpPr>
              <a:spLocks noChangeArrowheads="1"/>
            </p:cNvSpPr>
            <p:nvPr/>
          </p:nvSpPr>
          <p:spPr bwMode="gray">
            <a:xfrm>
              <a:off x="2078" y="1447"/>
              <a:ext cx="1615" cy="208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30" name="Oval 24"/>
            <p:cNvSpPr>
              <a:spLocks noChangeArrowheads="1"/>
            </p:cNvSpPr>
            <p:nvPr/>
          </p:nvSpPr>
          <p:spPr bwMode="gray">
            <a:xfrm>
              <a:off x="2170" y="1446"/>
              <a:ext cx="1430" cy="208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31" name="Oval 25"/>
            <p:cNvSpPr>
              <a:spLocks noChangeArrowheads="1"/>
            </p:cNvSpPr>
            <p:nvPr/>
          </p:nvSpPr>
          <p:spPr bwMode="gray">
            <a:xfrm>
              <a:off x="2255" y="1738"/>
              <a:ext cx="1262" cy="150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32" name="Oval 26"/>
            <p:cNvSpPr>
              <a:spLocks noChangeArrowheads="1"/>
            </p:cNvSpPr>
            <p:nvPr/>
          </p:nvSpPr>
          <p:spPr bwMode="gray">
            <a:xfrm>
              <a:off x="2254" y="1448"/>
              <a:ext cx="1262" cy="2080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33" name="Oval 27"/>
            <p:cNvSpPr>
              <a:spLocks noChangeArrowheads="1"/>
            </p:cNvSpPr>
            <p:nvPr/>
          </p:nvSpPr>
          <p:spPr bwMode="gray">
            <a:xfrm>
              <a:off x="2339" y="1737"/>
              <a:ext cx="1093" cy="150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34" name="Oval 28"/>
            <p:cNvSpPr>
              <a:spLocks noChangeArrowheads="1"/>
            </p:cNvSpPr>
            <p:nvPr/>
          </p:nvSpPr>
          <p:spPr bwMode="gray">
            <a:xfrm>
              <a:off x="2337" y="1448"/>
              <a:ext cx="1096" cy="2080"/>
            </a:xfrm>
            <a:prstGeom prst="ellipse">
              <a:avLst/>
            </a:prstGeom>
            <a:gradFill rotWithShape="1">
              <a:gsLst>
                <a:gs pos="0">
                  <a:srgbClr val="FFCC99"/>
                </a:gs>
                <a:gs pos="100000">
                  <a:srgbClr val="82684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</p:grpSp>
      <p:cxnSp>
        <p:nvCxnSpPr>
          <p:cNvPr id="43" name="Straight Connector 42"/>
          <p:cNvCxnSpPr/>
          <p:nvPr/>
        </p:nvCxnSpPr>
        <p:spPr>
          <a:xfrm flipV="1">
            <a:off x="0" y="5114502"/>
            <a:ext cx="6858000" cy="1374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136466" y="453684"/>
            <a:ext cx="118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 New Roman"/>
              </a:rPr>
              <a:t>(Tiết 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13845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  <p:bldP spid="19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61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383" y="534224"/>
            <a:ext cx="4624456" cy="2844810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85305" y="3432855"/>
            <a:ext cx="6337407" cy="16312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vi-VN" sz="2000">
                <a:latin typeface="Time New Roman"/>
              </a:rPr>
              <a:t>Thảo luận nhóm</a:t>
            </a:r>
            <a:r>
              <a:rPr lang="en-US" sz="2000">
                <a:latin typeface="Time New Roman"/>
              </a:rPr>
              <a:t> đôi</a:t>
            </a:r>
            <a:r>
              <a:rPr lang="vi-VN" sz="2000">
                <a:latin typeface="Time New Roman"/>
              </a:rPr>
              <a:t>:</a:t>
            </a:r>
            <a:r>
              <a:rPr lang="en-US" sz="2000">
                <a:latin typeface="Time New Roman"/>
              </a:rPr>
              <a:t> </a:t>
            </a:r>
            <a:r>
              <a:rPr lang="en-US" sz="2000" i="1">
                <a:latin typeface="Time New Roman"/>
              </a:rPr>
              <a:t>(3 phút)</a:t>
            </a:r>
            <a:r>
              <a:rPr lang="vi-VN" sz="2000" i="1">
                <a:latin typeface="Time New Roman"/>
              </a:rPr>
              <a:t> </a:t>
            </a:r>
            <a:endParaRPr lang="en-US" sz="2000" i="1">
              <a:latin typeface="Time New Roman"/>
            </a:endParaRPr>
          </a:p>
          <a:p>
            <a:r>
              <a:rPr lang="vi-VN" sz="2000" b="1">
                <a:latin typeface="Time New Roman"/>
              </a:rPr>
              <a:t>+ Câu 1: Em hãy nhận xét về cách trình bày của hai trang</a:t>
            </a:r>
            <a:r>
              <a:rPr lang="en-US" sz="2000" b="1">
                <a:latin typeface="Time New Roman"/>
              </a:rPr>
              <a:t> </a:t>
            </a:r>
            <a:r>
              <a:rPr lang="vi-VN" sz="2000" b="1">
                <a:latin typeface="Time New Roman"/>
              </a:rPr>
              <a:t>hình ảnh minh họa trên? </a:t>
            </a:r>
            <a:endParaRPr lang="en-US" sz="2000" b="1">
              <a:latin typeface="Time New Roman"/>
            </a:endParaRPr>
          </a:p>
          <a:p>
            <a:r>
              <a:rPr lang="vi-VN" sz="2000" b="1">
                <a:latin typeface="Time New Roman"/>
              </a:rPr>
              <a:t>+ Câu 2: Theo em, nên trình bày cách nào hợp lý trong cuốn sổ lưu niệm của lớp? Vì sao?</a:t>
            </a:r>
          </a:p>
        </p:txBody>
      </p:sp>
      <p:sp>
        <p:nvSpPr>
          <p:cNvPr id="7" name="Rectangle 6"/>
          <p:cNvSpPr/>
          <p:nvPr/>
        </p:nvSpPr>
        <p:spPr>
          <a:xfrm>
            <a:off x="840930" y="487467"/>
            <a:ext cx="2292532" cy="2693883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8" name="Elbow Connector 7"/>
          <p:cNvCxnSpPr/>
          <p:nvPr/>
        </p:nvCxnSpPr>
        <p:spPr>
          <a:xfrm>
            <a:off x="502571" y="1168659"/>
            <a:ext cx="1557746" cy="676003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441" y="780504"/>
            <a:ext cx="1087483" cy="106182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Sử dụng bảng </a:t>
            </a:r>
            <a:endParaRPr kumimoji="0" lang="en-US" altLang="en-US" sz="21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60810" y="490405"/>
            <a:ext cx="2292532" cy="2690166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1" name="Elbow Connector 10"/>
          <p:cNvCxnSpPr/>
          <p:nvPr/>
        </p:nvCxnSpPr>
        <p:spPr>
          <a:xfrm rot="10800000" flipV="1">
            <a:off x="4407075" y="775125"/>
            <a:ext cx="1393014" cy="500600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655740" y="537061"/>
            <a:ext cx="2484782" cy="73866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Liệt kê lần lượt danh sách thành viên</a:t>
            </a:r>
            <a:endParaRPr kumimoji="0" lang="en-US" altLang="en-US" sz="21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89" y="4313603"/>
            <a:ext cx="707289" cy="823398"/>
          </a:xfrm>
          <a:prstGeom prst="rect">
            <a:avLst/>
          </a:prstGeom>
        </p:spPr>
      </p:pic>
      <p:sp>
        <p:nvSpPr>
          <p:cNvPr id="38" name="Oval 107"/>
          <p:cNvSpPr>
            <a:spLocks noChangeArrowheads="1"/>
          </p:cNvSpPr>
          <p:nvPr/>
        </p:nvSpPr>
        <p:spPr bwMode="auto">
          <a:xfrm>
            <a:off x="7512192" y="4271466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39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913727">
            <a:off x="7619003" y="4424180"/>
            <a:ext cx="600244" cy="596274"/>
            <a:chOff x="755924" y="2335945"/>
            <a:chExt cx="3829048" cy="3849974"/>
          </a:xfrm>
        </p:grpSpPr>
        <p:sp>
          <p:nvSpPr>
            <p:cNvPr id="40" name="Oval 28"/>
            <p:cNvSpPr>
              <a:spLocks noChangeArrowheads="1"/>
            </p:cNvSpPr>
            <p:nvPr/>
          </p:nvSpPr>
          <p:spPr bwMode="auto">
            <a:xfrm>
              <a:off x="755924" y="2335945"/>
              <a:ext cx="3829048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41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42" name="times up"/>
          <p:cNvGrpSpPr/>
          <p:nvPr/>
        </p:nvGrpSpPr>
        <p:grpSpPr>
          <a:xfrm>
            <a:off x="6320352" y="4674174"/>
            <a:ext cx="1138941" cy="409249"/>
            <a:chOff x="4284637" y="-304827"/>
            <a:chExt cx="2669678" cy="697560"/>
          </a:xfrm>
        </p:grpSpPr>
        <p:sp>
          <p:nvSpPr>
            <p:cNvPr id="43" name="Rounded Rectangle 4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 New Roman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 New Roman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 New Roman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7771980" y="4706401"/>
            <a:ext cx="351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30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99B2C8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86799" y="4349619"/>
            <a:ext cx="495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1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99B2C8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378957" y="4388781"/>
            <a:ext cx="757871" cy="35329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START</a:t>
            </a:r>
          </a:p>
        </p:txBody>
      </p:sp>
      <p:sp>
        <p:nvSpPr>
          <p:cNvPr id="3" name="Rectangle 2"/>
          <p:cNvSpPr/>
          <p:nvPr/>
        </p:nvSpPr>
        <p:spPr>
          <a:xfrm>
            <a:off x="-48105" y="38040"/>
            <a:ext cx="56014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pt-BR" sz="2000" b="1">
                <a:solidFill>
                  <a:srgbClr val="002060"/>
                </a:solidFill>
                <a:latin typeface="Time New Roman"/>
              </a:rPr>
              <a:t>Quan sát hình ảnh sau:</a:t>
            </a:r>
            <a:endParaRPr lang="en-US" sz="2000">
              <a:solidFill>
                <a:srgbClr val="002060"/>
              </a:solidFill>
              <a:latin typeface="Time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659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59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7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ÀI 12 KNTT - TRINH BAY THONG TIN O DANG BANG-NHUNG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9FAA44-FF86-471A-9C29-7A7598F0AAE4}:27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8E2462-3379-46D5-9DB2-BA0343CA8D06}:2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80A1BE-FB62-4B3A-8975-EF8DC27E182F}:27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80A1BE-FB62-4B3A-8975-EF8DC27E182F}:27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A11282-4B25-4246-A47C-C88981D5C9E6}:27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BBC84C-02A4-49E9-8A7D-497E05EE0151}:27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081C80-1673-4D20-90B4-CD0DC87209D0}:28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031912-31C3-4D54-87D1-98C8E3623625}:2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081C80-1673-4D20-90B4-CD0DC87209D0}:28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031912-31C3-4D54-87D1-98C8E3623625}:2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36D20F-0244-4E68-84F6-926BB3AF9026}:26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77D184-A4A4-46A4-B2D1-41A376594197}:28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817198-213A-4D58-BE55-2FAA3BF01F99}:28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275022-6A55-43F9-8B86-AD81C36ECE99}:28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275022-6A55-43F9-8B86-AD81C36ECE99}:28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99D5EF-DFA6-48D9-B240-854A7FCF10A3}:30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EB2B8F-9F1D-4BF3-B81C-C7728D7189C1}:28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EB2B8F-9F1D-4BF3-B81C-C7728D7189C1}:28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99D5EF-DFA6-48D9-B240-854A7FCF10A3}:30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D6F0CA-75E6-47F8-AEBD-56609164FCB3}:29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00C7E2-0B2E-4591-923D-749921E8068D}:2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2CD75A-BA03-410E-8E9C-E74FA28AF69E}:26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99D910-8984-4D3C-9420-FDA838473991}:29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5B7F3E-0C0B-4E82-9C36-76C44A84821A}:29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5A3E71-7330-482A-B3F8-3AB876E53692}:29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46A9CA-8388-4EB1-9EE4-4F8D05218F0F}:30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96F08A-9D8B-48C9-82BF-D09F3DC77555}:30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FB5565-E778-4D07-B852-E1236FB50B85}:30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99D5EF-DFA6-48D9-B240-854A7FCF10A3}:30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39B476-3812-440B-B991-CAC56086B98C}:29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EB1C74-9F67-413F-9EB4-173FF3583639}:26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ò chơi thử tài hiểu biết"/>
  <p:tag name="ISPRING_PRESENTER_ID" val="{A46175B0-8978-4038-AD3B-FF9F6FD3D6D6}"/>
  <p:tag name="ISPRING_PLAYER_PLAYLIST_ID" val="d486b56a88fe900b803a4690910822201a89f11e"/>
  <p:tag name="ISPRING_SLIDE_BRANCHING_PROPERTIES" val="&lt;BranchingProperties&gt;&lt;nextAction&gt;&lt;action&gt;0&lt;/action&gt;&lt;/nextAction&gt;&lt;prevAction&gt;&lt;action&gt;0&lt;/action&gt;&lt;/prevAction&gt;&lt;lock&gt;1&lt;/lock&gt;&lt;/BranchingProperties&gt;&#10;"/>
  <p:tag name="GENSWF_ADVANCE_TIME" val="64.807"/>
  <p:tag name="ISPRING_SLIDE_ID_2" val="{4BFB4FF3-9D83-4AEA-A26E-C1C3AFDC0359}"/>
  <p:tag name="GENSWF_SLIDE_UID" val="{2E71578B-5FEC-4CC1-A667-491023C382B4}:26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5.000"/>
  <p:tag name="ISPRING_CUSTOM_TIMING_USED" val="1"/>
  <p:tag name="ISPRING_PRESENTER_ID" val="{A46175B0-8978-4038-AD3B-FF9F6FD3D6D6}"/>
  <p:tag name="ISPRING_PLAYER_PLAYLIST_ID" val="bae989bf32d9985397c861acc8c22c03b82fb38b"/>
  <p:tag name="GENSWF_SLIDE_TITLE" val="Câu hỏi trò chơi: Lật tranh 1"/>
  <p:tag name="ISPRING_SLIDE_BRANCHING_PROPERTIES" val="&lt;BranchingProperties&gt;&lt;nextAction&gt;&lt;action&gt;1&lt;/action&gt;&lt;/nextAction&gt;&lt;prevAction&gt;&lt;action&gt;1&lt;/action&gt;&lt;/prevAction&gt;&lt;lock&gt;1&lt;/lock&gt;&lt;/BranchingProperties&gt;&#10;"/>
  <p:tag name="ISPRING_SLIDE_ID_2" val="{7D6E1D42-56D7-492E-8630-B7EF8B3083E6}"/>
  <p:tag name="GENSWF_SLIDE_UID" val="{2E660EBB-1564-41C2-87B9-7864B977C0E9}:26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5.000"/>
  <p:tag name="ISPRING_CUSTOM_TIMING_USED" val="1"/>
  <p:tag name="ISPRING_PRESENTER_ID" val="{A46175B0-8978-4038-AD3B-FF9F6FD3D6D6}"/>
  <p:tag name="ISPRING_PLAYER_PLAYLIST_ID" val="bae989bf32d9985397c861acc8c22c03b82fb38b"/>
  <p:tag name="GENSWF_SLIDE_TITLE" val="Câu hỏi trò chơi: Lật tranh 1"/>
  <p:tag name="ISPRING_SLIDE_BRANCHING_PROPERTIES" val="&lt;BranchingProperties&gt;&lt;nextAction&gt;&lt;action&gt;1&lt;/action&gt;&lt;/nextAction&gt;&lt;prevAction&gt;&lt;action&gt;1&lt;/action&gt;&lt;/prevAction&gt;&lt;lock&gt;1&lt;/lock&gt;&lt;/BranchingProperties&gt;&#10;"/>
  <p:tag name="ISPRING_SLIDE_ID_2" val="{7D6E1D42-56D7-492E-8630-B7EF8B3083E6}"/>
  <p:tag name="GENSWF_SLIDE_UID" val="{5A32EB6D-FA5C-4265-9329-B7DEFF516198}:2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BB8AFF-4590-4EFB-93E7-0507E21D84EC}:27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18CED4-9634-424D-B0E9-42F0EBDEDC5F}:276"/>
</p:tagLst>
</file>

<file path=ppt/theme/theme1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Retrospect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Retrospect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8.xml><?xml version="1.0" encoding="utf-8"?>
<a:theme xmlns:a="http://schemas.openxmlformats.org/drawingml/2006/main" name="3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2997</TotalTime>
  <Words>2230</Words>
  <Application>Microsoft Office PowerPoint</Application>
  <PresentationFormat>On-screen Show (16:9)</PresentationFormat>
  <Paragraphs>316</Paragraphs>
  <Slides>37</Slides>
  <Notes>28</Notes>
  <HiddenSlides>0</HiddenSlides>
  <MMClips>3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61" baseType="lpstr">
      <vt:lpstr>Arial</vt:lpstr>
      <vt:lpstr>AvantGarde</vt:lpstr>
      <vt:lpstr>Calibri</vt:lpstr>
      <vt:lpstr>Calibri Light</vt:lpstr>
      <vt:lpstr>Cambria</vt:lpstr>
      <vt:lpstr>Century Gothic</vt:lpstr>
      <vt:lpstr>Comic Sans MS</vt:lpstr>
      <vt:lpstr>Georgia</vt:lpstr>
      <vt:lpstr>Palatino Linotype</vt:lpstr>
      <vt:lpstr>Tiffany</vt:lpstr>
      <vt:lpstr>Time New Roman</vt:lpstr>
      <vt:lpstr>Times New Roman</vt:lpstr>
      <vt:lpstr>Times New Roman (Headings)</vt:lpstr>
      <vt:lpstr>Trebuchet MS</vt:lpstr>
      <vt:lpstr>VNI-Times</vt:lpstr>
      <vt:lpstr>8_Thiết kế Tùy chỉnh</vt:lpstr>
      <vt:lpstr>1_Retrospect</vt:lpstr>
      <vt:lpstr>1_Office Theme</vt:lpstr>
      <vt:lpstr>9_Thiết kế Tùy chỉnh</vt:lpstr>
      <vt:lpstr>3_Office Theme</vt:lpstr>
      <vt:lpstr>2_Slipstream</vt:lpstr>
      <vt:lpstr>2_Retrospect</vt:lpstr>
      <vt:lpstr>3_Slipstream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12: TRÌNH BÀY THÔNG TIN Ở DẠNG BẢNG</vt:lpstr>
      <vt:lpstr>PowerPoint Presentation</vt:lpstr>
      <vt:lpstr>PowerPoint Presentation</vt:lpstr>
      <vt:lpstr>BÀI 12: TRÌNH BÀY THÔNG TIN Ở DẠNG BẢNG</vt:lpstr>
      <vt:lpstr>BÀI 12: TRÌNH BÀY THÔNG TIN Ở DẠNG BẢNG</vt:lpstr>
      <vt:lpstr>PowerPoint Presentation</vt:lpstr>
      <vt:lpstr>BÀI 12: TRÌNH BÀY THÔNG TIN Ở DẠNG BẢNG</vt:lpstr>
      <vt:lpstr>BÀI 12: TRÌNH BÀY THÔNG TIN Ở DẠNG BẢNG</vt:lpstr>
      <vt:lpstr>BÀI 12: TRÌNH BÀY THÔNG TIN Ở DẠNG BẢNG</vt:lpstr>
      <vt:lpstr>BÀI 12: TRÌNH BÀY THÔNG TIN Ở DẠNG BẢNG</vt:lpstr>
      <vt:lpstr>BÀI 12: TRÌNH BÀY THÔNG TIN Ở DẠNG BẢNG</vt:lpstr>
      <vt:lpstr>BÀI 12: TRÌNH BÀY THÔNG TIN Ở DẠNG BẢNG</vt:lpstr>
      <vt:lpstr>BÀI 12: TRÌNH BÀY THÔNG TIN Ở DẠNG BẢNG</vt:lpstr>
      <vt:lpstr>BÀI 12: TRÌNH BÀY THÔNG TIN Ở DẠNG BẢNG</vt:lpstr>
      <vt:lpstr>BÀI 12: TRÌNH BÀY THÔNG TIN Ở DẠNG BẢNG</vt:lpstr>
      <vt:lpstr>BÀI 12: TRÌNH BÀY THÔNG TIN Ở DẠNG BẢNG</vt:lpstr>
      <vt:lpstr>BÀI 12: TRÌNH BÀY THÔNG TIN Ở DẠNG BẢNG</vt:lpstr>
      <vt:lpstr>BÀI 12: TRÌNH BÀY THÔNG TIN Ở DẠNG BẢNG</vt:lpstr>
      <vt:lpstr>BÀI 12: TRÌNH BÀY THÔNG TIN Ở DẠNG BẢNG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12: TRÌNH BÀY THÔNG TIN Ở DẠNG BẢNG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12 KNTT - TRINH BAY THONG TIN O DANG BANG-NHUNG</dc:title>
  <dc:creator>Quynh Chi</dc:creator>
  <cp:lastModifiedBy>Thu Phương Nguyễn</cp:lastModifiedBy>
  <cp:revision>439</cp:revision>
  <dcterms:created xsi:type="dcterms:W3CDTF">2020-04-19T07:30:11Z</dcterms:created>
  <dcterms:modified xsi:type="dcterms:W3CDTF">2023-03-29T02:49:56Z</dcterms:modified>
</cp:coreProperties>
</file>