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89" r:id="rId4"/>
    <p:sldId id="261" r:id="rId5"/>
    <p:sldId id="264" r:id="rId6"/>
    <p:sldId id="269" r:id="rId7"/>
    <p:sldId id="270" r:id="rId8"/>
    <p:sldId id="266" r:id="rId9"/>
    <p:sldId id="267" r:id="rId10"/>
    <p:sldId id="268" r:id="rId11"/>
    <p:sldId id="271" r:id="rId12"/>
    <p:sldId id="272" r:id="rId13"/>
    <p:sldId id="265" r:id="rId14"/>
    <p:sldId id="275" r:id="rId15"/>
    <p:sldId id="274" r:id="rId16"/>
    <p:sldId id="277" r:id="rId17"/>
    <p:sldId id="278" r:id="rId18"/>
    <p:sldId id="279" r:id="rId19"/>
    <p:sldId id="280" r:id="rId20"/>
    <p:sldId id="281" r:id="rId21"/>
    <p:sldId id="282" r:id="rId22"/>
    <p:sldId id="283" r:id="rId23"/>
    <p:sldId id="288" r:id="rId24"/>
    <p:sldId id="291" r:id="rId25"/>
  </p:sldIdLst>
  <p:sldSz cx="9144000" cy="6858000" type="screen4x3"/>
  <p:notesSz cx="6858000" cy="9144000"/>
  <p:custDataLst>
    <p:tags r:id="rId26"/>
  </p:custDataLst>
  <p:defaultTextStyle>
    <a:defPPr>
      <a:defRPr lang="en-US"/>
    </a:defPPr>
    <a:lvl1pPr algn="l" rtl="0" fontAlgn="base">
      <a:spcBef>
        <a:spcPct val="0"/>
      </a:spcBef>
      <a:spcAft>
        <a:spcPct val="0"/>
      </a:spcAft>
      <a:defRPr b="1" kern="1200">
        <a:solidFill>
          <a:schemeClr val="tx1"/>
        </a:solidFill>
        <a:latin typeface="Times New Roman" pitchFamily="18" charset="0"/>
        <a:ea typeface="+mn-ea"/>
        <a:cs typeface="+mn-cs"/>
      </a:defRPr>
    </a:lvl1pPr>
    <a:lvl2pPr marL="457200" algn="l" rtl="0" fontAlgn="base">
      <a:spcBef>
        <a:spcPct val="0"/>
      </a:spcBef>
      <a:spcAft>
        <a:spcPct val="0"/>
      </a:spcAft>
      <a:defRPr b="1" kern="1200">
        <a:solidFill>
          <a:schemeClr val="tx1"/>
        </a:solidFill>
        <a:latin typeface="Times New Roman" pitchFamily="18" charset="0"/>
        <a:ea typeface="+mn-ea"/>
        <a:cs typeface="+mn-cs"/>
      </a:defRPr>
    </a:lvl2pPr>
    <a:lvl3pPr marL="914400" algn="l" rtl="0" fontAlgn="base">
      <a:spcBef>
        <a:spcPct val="0"/>
      </a:spcBef>
      <a:spcAft>
        <a:spcPct val="0"/>
      </a:spcAft>
      <a:defRPr b="1" kern="1200">
        <a:solidFill>
          <a:schemeClr val="tx1"/>
        </a:solidFill>
        <a:latin typeface="Times New Roman" pitchFamily="18" charset="0"/>
        <a:ea typeface="+mn-ea"/>
        <a:cs typeface="+mn-cs"/>
      </a:defRPr>
    </a:lvl3pPr>
    <a:lvl4pPr marL="1371600" algn="l" rtl="0" fontAlgn="base">
      <a:spcBef>
        <a:spcPct val="0"/>
      </a:spcBef>
      <a:spcAft>
        <a:spcPct val="0"/>
      </a:spcAft>
      <a:defRPr b="1" kern="1200">
        <a:solidFill>
          <a:schemeClr val="tx1"/>
        </a:solidFill>
        <a:latin typeface="Times New Roman" pitchFamily="18" charset="0"/>
        <a:ea typeface="+mn-ea"/>
        <a:cs typeface="+mn-cs"/>
      </a:defRPr>
    </a:lvl4pPr>
    <a:lvl5pPr marL="1828800" algn="l" rtl="0" fontAlgn="base">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FFFF"/>
    <a:srgbClr val="0000FF"/>
    <a:srgbClr val="006600"/>
    <a:srgbClr val="FFCCFF"/>
    <a:srgbClr val="9966FF"/>
    <a:srgbClr val="FF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7" autoAdjust="0"/>
    <p:restoredTop sz="92494" autoAdjust="0"/>
  </p:normalViewPr>
  <p:slideViewPr>
    <p:cSldViewPr>
      <p:cViewPr varScale="1">
        <p:scale>
          <a:sx n="64" d="100"/>
          <a:sy n="64" d="100"/>
        </p:scale>
        <p:origin x="122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D351E6-79AD-425C-9D44-672533F19D21}" type="slidenum">
              <a:rPr lang="en-US"/>
              <a:pPr>
                <a:defRPr/>
              </a:pPr>
              <a:t>‹#›</a:t>
            </a:fld>
            <a:endParaRPr lang="en-US"/>
          </a:p>
        </p:txBody>
      </p:sp>
    </p:spTree>
    <p:extLst>
      <p:ext uri="{BB962C8B-B14F-4D97-AF65-F5344CB8AC3E}">
        <p14:creationId xmlns:p14="http://schemas.microsoft.com/office/powerpoint/2010/main" val="8411348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7F2FA3-E1AF-43F6-BFF2-C945290D4822}" type="slidenum">
              <a:rPr lang="en-US"/>
              <a:pPr>
                <a:defRPr/>
              </a:pPr>
              <a:t>‹#›</a:t>
            </a:fld>
            <a:endParaRPr lang="en-US"/>
          </a:p>
        </p:txBody>
      </p:sp>
    </p:spTree>
    <p:extLst>
      <p:ext uri="{BB962C8B-B14F-4D97-AF65-F5344CB8AC3E}">
        <p14:creationId xmlns:p14="http://schemas.microsoft.com/office/powerpoint/2010/main" val="39253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D2D86F-F38B-49CD-A374-DD7A3920B96C}" type="slidenum">
              <a:rPr lang="en-US"/>
              <a:pPr>
                <a:defRPr/>
              </a:pPr>
              <a:t>‹#›</a:t>
            </a:fld>
            <a:endParaRPr lang="en-US"/>
          </a:p>
        </p:txBody>
      </p:sp>
    </p:spTree>
    <p:extLst>
      <p:ext uri="{BB962C8B-B14F-4D97-AF65-F5344CB8AC3E}">
        <p14:creationId xmlns:p14="http://schemas.microsoft.com/office/powerpoint/2010/main" val="409824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F70372-BC7C-4C46-BFE4-67BA94669E57}" type="slidenum">
              <a:rPr lang="en-US"/>
              <a:pPr>
                <a:defRPr/>
              </a:pPr>
              <a:t>‹#›</a:t>
            </a:fld>
            <a:endParaRPr lang="en-US"/>
          </a:p>
        </p:txBody>
      </p:sp>
    </p:spTree>
    <p:extLst>
      <p:ext uri="{BB962C8B-B14F-4D97-AF65-F5344CB8AC3E}">
        <p14:creationId xmlns:p14="http://schemas.microsoft.com/office/powerpoint/2010/main" val="1275651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25CFDBA-C6D8-437F-A9BF-E8ABF3E374F0}" type="slidenum">
              <a:rPr lang="en-US"/>
              <a:pPr>
                <a:defRPr/>
              </a:pPr>
              <a:t>‹#›</a:t>
            </a:fld>
            <a:endParaRPr lang="en-US"/>
          </a:p>
        </p:txBody>
      </p:sp>
    </p:spTree>
    <p:extLst>
      <p:ext uri="{BB962C8B-B14F-4D97-AF65-F5344CB8AC3E}">
        <p14:creationId xmlns:p14="http://schemas.microsoft.com/office/powerpoint/2010/main" val="21432598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2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25CFDBA-C6D8-437F-A9BF-E8ABF3E374F0}" type="slidenum">
              <a:rPr lang="en-US"/>
              <a:pPr>
                <a:defRPr/>
              </a:pPr>
              <a:t>‹#›</a:t>
            </a:fld>
            <a:endParaRPr lang="en-US"/>
          </a:p>
        </p:txBody>
      </p:sp>
    </p:spTree>
    <p:extLst>
      <p:ext uri="{BB962C8B-B14F-4D97-AF65-F5344CB8AC3E}">
        <p14:creationId xmlns:p14="http://schemas.microsoft.com/office/powerpoint/2010/main" val="25803587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25CFDBA-C6D8-437F-A9BF-E8ABF3E374F0}" type="slidenum">
              <a:rPr lang="en-US"/>
              <a:pPr>
                <a:defRPr/>
              </a:pPr>
              <a:t>‹#›</a:t>
            </a:fld>
            <a:endParaRPr lang="en-US"/>
          </a:p>
        </p:txBody>
      </p:sp>
    </p:spTree>
    <p:extLst>
      <p:ext uri="{BB962C8B-B14F-4D97-AF65-F5344CB8AC3E}">
        <p14:creationId xmlns:p14="http://schemas.microsoft.com/office/powerpoint/2010/main" val="13062933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6FB194-B12F-4982-92A5-74232F5C148F}" type="slidenum">
              <a:rPr lang="en-US"/>
              <a:pPr>
                <a:defRPr/>
              </a:pPr>
              <a:t>‹#›</a:t>
            </a:fld>
            <a:endParaRPr lang="en-US"/>
          </a:p>
        </p:txBody>
      </p:sp>
    </p:spTree>
    <p:extLst>
      <p:ext uri="{BB962C8B-B14F-4D97-AF65-F5344CB8AC3E}">
        <p14:creationId xmlns:p14="http://schemas.microsoft.com/office/powerpoint/2010/main" val="4074574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3733C3-910C-4850-9D05-45E971F6CA86}" type="slidenum">
              <a:rPr lang="en-US"/>
              <a:pPr>
                <a:defRPr/>
              </a:pPr>
              <a:t>‹#›</a:t>
            </a:fld>
            <a:endParaRPr lang="en-US"/>
          </a:p>
        </p:txBody>
      </p:sp>
    </p:spTree>
    <p:extLst>
      <p:ext uri="{BB962C8B-B14F-4D97-AF65-F5344CB8AC3E}">
        <p14:creationId xmlns:p14="http://schemas.microsoft.com/office/powerpoint/2010/main" val="1631408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C89FB7-2A4D-4223-85BD-A3E4171996AD}" type="slidenum">
              <a:rPr lang="en-US"/>
              <a:pPr>
                <a:defRPr/>
              </a:pPr>
              <a:t>‹#›</a:t>
            </a:fld>
            <a:endParaRPr lang="en-US"/>
          </a:p>
        </p:txBody>
      </p:sp>
    </p:spTree>
    <p:extLst>
      <p:ext uri="{BB962C8B-B14F-4D97-AF65-F5344CB8AC3E}">
        <p14:creationId xmlns:p14="http://schemas.microsoft.com/office/powerpoint/2010/main" val="362577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D351E6-79AD-425C-9D44-672533F19D21}" type="slidenum">
              <a:rPr lang="en-US"/>
              <a:pPr>
                <a:defRPr/>
              </a:pPr>
              <a:t>‹#›</a:t>
            </a:fld>
            <a:endParaRPr lang="en-US"/>
          </a:p>
        </p:txBody>
      </p:sp>
    </p:spTree>
    <p:extLst>
      <p:ext uri="{BB962C8B-B14F-4D97-AF65-F5344CB8AC3E}">
        <p14:creationId xmlns:p14="http://schemas.microsoft.com/office/powerpoint/2010/main" val="73784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419A3D-7E39-4725-9304-A6868B02A652}" type="slidenum">
              <a:rPr lang="en-US"/>
              <a:pPr>
                <a:defRPr/>
              </a:pPr>
              <a:t>‹#›</a:t>
            </a:fld>
            <a:endParaRPr lang="en-US"/>
          </a:p>
        </p:txBody>
      </p:sp>
    </p:spTree>
    <p:extLst>
      <p:ext uri="{BB962C8B-B14F-4D97-AF65-F5344CB8AC3E}">
        <p14:creationId xmlns:p14="http://schemas.microsoft.com/office/powerpoint/2010/main" val="84303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DAE654-C546-4BBB-A229-E3F9343CE5FD}" type="slidenum">
              <a:rPr lang="en-US"/>
              <a:pPr>
                <a:defRPr/>
              </a:pPr>
              <a:t>‹#›</a:t>
            </a:fld>
            <a:endParaRPr lang="en-US"/>
          </a:p>
        </p:txBody>
      </p:sp>
    </p:spTree>
    <p:extLst>
      <p:ext uri="{BB962C8B-B14F-4D97-AF65-F5344CB8AC3E}">
        <p14:creationId xmlns:p14="http://schemas.microsoft.com/office/powerpoint/2010/main" val="244705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7CAF71-0651-4C1F-B5D2-B4F8393EE663}" type="slidenum">
              <a:rPr lang="en-US"/>
              <a:pPr>
                <a:defRPr/>
              </a:pPr>
              <a:t>‹#›</a:t>
            </a:fld>
            <a:endParaRPr lang="en-US"/>
          </a:p>
        </p:txBody>
      </p:sp>
    </p:spTree>
    <p:extLst>
      <p:ext uri="{BB962C8B-B14F-4D97-AF65-F5344CB8AC3E}">
        <p14:creationId xmlns:p14="http://schemas.microsoft.com/office/powerpoint/2010/main" val="133776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5E0DF9-FD29-46B6-8920-AAA56657C6EC}" type="slidenum">
              <a:rPr lang="en-US"/>
              <a:pPr>
                <a:defRPr/>
              </a:pPr>
              <a:t>‹#›</a:t>
            </a:fld>
            <a:endParaRPr lang="en-US"/>
          </a:p>
        </p:txBody>
      </p:sp>
    </p:spTree>
    <p:extLst>
      <p:ext uri="{BB962C8B-B14F-4D97-AF65-F5344CB8AC3E}">
        <p14:creationId xmlns:p14="http://schemas.microsoft.com/office/powerpoint/2010/main" val="297932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29DA1A-1BDA-4E9C-995C-A469304C23E0}" type="slidenum">
              <a:rPr lang="en-US"/>
              <a:pPr>
                <a:defRPr/>
              </a:pPr>
              <a:t>‹#›</a:t>
            </a:fld>
            <a:endParaRPr lang="en-US"/>
          </a:p>
        </p:txBody>
      </p:sp>
    </p:spTree>
    <p:extLst>
      <p:ext uri="{BB962C8B-B14F-4D97-AF65-F5344CB8AC3E}">
        <p14:creationId xmlns:p14="http://schemas.microsoft.com/office/powerpoint/2010/main" val="184661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826515-AA3A-4722-99FE-1B63C6067B80}" type="slidenum">
              <a:rPr lang="en-US"/>
              <a:pPr>
                <a:defRPr/>
              </a:pPr>
              <a:t>‹#›</a:t>
            </a:fld>
            <a:endParaRPr lang="en-US"/>
          </a:p>
        </p:txBody>
      </p:sp>
    </p:spTree>
    <p:extLst>
      <p:ext uri="{BB962C8B-B14F-4D97-AF65-F5344CB8AC3E}">
        <p14:creationId xmlns:p14="http://schemas.microsoft.com/office/powerpoint/2010/main" val="401073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5392CA-5B95-48FA-A855-9B0AEACE5DB3}" type="slidenum">
              <a:rPr lang="en-US"/>
              <a:pPr>
                <a:defRPr/>
              </a:pPr>
              <a:t>‹#›</a:t>
            </a:fld>
            <a:endParaRPr lang="en-US"/>
          </a:p>
        </p:txBody>
      </p:sp>
    </p:spTree>
    <p:extLst>
      <p:ext uri="{BB962C8B-B14F-4D97-AF65-F5344CB8AC3E}">
        <p14:creationId xmlns:p14="http://schemas.microsoft.com/office/powerpoint/2010/main" val="376562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FF">
            <a:alpha val="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48DC15F0-0AEC-49C5-8243-5F615C3038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6" r:id="rId14"/>
    <p:sldLayoutId id="2147483665" r:id="rId15"/>
    <p:sldLayoutId id="2147483661" r:id="rId16"/>
    <p:sldLayoutId id="2147483662" r:id="rId17"/>
    <p:sldLayoutId id="2147483663"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jpe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7.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6.xml"/><Relationship Id="rId1" Type="http://schemas.openxmlformats.org/officeDocument/2006/relationships/video" Target="file:///D:\TI&#7870;T%2040%20&#272;&#7882;A%209\2%20hoa%20trai%20DBSCLong.M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topic15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53149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Grp="1" noChangeArrowheads="1"/>
          </p:cNvSpPr>
          <p:nvPr>
            <p:ph type="ctrTitle"/>
          </p:nvPr>
        </p:nvSpPr>
        <p:spPr>
          <a:xfrm>
            <a:off x="152400" y="304800"/>
            <a:ext cx="8763000" cy="762000"/>
          </a:xfrm>
          <a:noFill/>
        </p:spPr>
        <p:txBody>
          <a:bodyPr/>
          <a:lstStyle/>
          <a:p>
            <a:pPr eaLnBrk="1" hangingPunct="1"/>
            <a:r>
              <a:rPr lang="en-US" sz="3200" b="1" dirty="0" err="1" smtClean="0">
                <a:solidFill>
                  <a:srgbClr val="0000FF"/>
                </a:solidFill>
                <a:latin typeface="Times New Roman" pitchFamily="18" charset="0"/>
              </a:rPr>
              <a:t>Tiết</a:t>
            </a:r>
            <a:r>
              <a:rPr lang="en-US" sz="3200" b="1" dirty="0" smtClean="0">
                <a:solidFill>
                  <a:srgbClr val="0000FF"/>
                </a:solidFill>
                <a:latin typeface="Times New Roman" pitchFamily="18" charset="0"/>
              </a:rPr>
              <a:t> 40, 41. </a:t>
            </a:r>
            <a:r>
              <a:rPr lang="en-US" sz="3200" b="1" dirty="0" err="1" smtClean="0">
                <a:solidFill>
                  <a:srgbClr val="0000FF"/>
                </a:solidFill>
                <a:latin typeface="Times New Roman" pitchFamily="18" charset="0"/>
              </a:rPr>
              <a:t>Bài</a:t>
            </a:r>
            <a:r>
              <a:rPr lang="en-US" sz="3200" b="1" dirty="0" smtClean="0">
                <a:solidFill>
                  <a:srgbClr val="0000FF"/>
                </a:solidFill>
                <a:latin typeface="Times New Roman" pitchFamily="18" charset="0"/>
              </a:rPr>
              <a:t> </a:t>
            </a:r>
            <a:r>
              <a:rPr lang="en-US" sz="3200" b="1" dirty="0" smtClean="0">
                <a:solidFill>
                  <a:srgbClr val="0000FF"/>
                </a:solidFill>
                <a:latin typeface="Times New Roman" pitchFamily="18" charset="0"/>
              </a:rPr>
              <a:t>36: </a:t>
            </a:r>
            <a:br>
              <a:rPr lang="en-US" sz="3200" b="1" dirty="0" smtClean="0">
                <a:solidFill>
                  <a:srgbClr val="0000FF"/>
                </a:solidFill>
                <a:latin typeface="Times New Roman" pitchFamily="18" charset="0"/>
              </a:rPr>
            </a:br>
            <a:r>
              <a:rPr lang="en-US" sz="3200" b="1" dirty="0" smtClean="0">
                <a:solidFill>
                  <a:srgbClr val="0000FF"/>
                </a:solidFill>
                <a:latin typeface="Times New Roman" pitchFamily="18" charset="0"/>
              </a:rPr>
              <a:t>VÙNG ĐỒNG BẰNG SÔNG CỬU LONG (TT)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ircle(in)">
                                      <p:cBhvr>
                                        <p:cTn id="7" dur="2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diamond(in)">
                                      <p:cBhvr>
                                        <p:cTn id="12"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685800"/>
            <a:ext cx="502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u="sng">
                <a:solidFill>
                  <a:srgbClr val="C00000"/>
                </a:solidFill>
              </a:rPr>
              <a:t>IV. Tình hình phát triển kinh tế </a:t>
            </a:r>
          </a:p>
          <a:p>
            <a:pPr marL="342900" indent="-342900">
              <a:spcBef>
                <a:spcPct val="20000"/>
              </a:spcBef>
            </a:pPr>
            <a:r>
              <a:rPr lang="en-US" sz="2800" u="sng">
                <a:solidFill>
                  <a:srgbClr val="C00000"/>
                </a:solidFill>
              </a:rPr>
              <a:t>1. Nông nghiệp:</a:t>
            </a:r>
          </a:p>
        </p:txBody>
      </p:sp>
      <p:sp>
        <p:nvSpPr>
          <p:cNvPr id="21509" name="Text Box 5"/>
          <p:cNvSpPr txBox="1">
            <a:spLocks noChangeArrowheads="1"/>
          </p:cNvSpPr>
          <p:nvPr/>
        </p:nvSpPr>
        <p:spPr bwMode="auto">
          <a:xfrm>
            <a:off x="152400" y="2057400"/>
            <a:ext cx="426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sz="2800">
                <a:solidFill>
                  <a:srgbClr val="0000FF"/>
                </a:solidFill>
              </a:rPr>
              <a:t>- Nghề nuôi vịt đàn cũng phát triển mạnh </a:t>
            </a:r>
          </a:p>
        </p:txBody>
      </p:sp>
      <p:sp>
        <p:nvSpPr>
          <p:cNvPr id="12292" name="Line 6"/>
          <p:cNvSpPr>
            <a:spLocks noChangeShapeType="1"/>
          </p:cNvSpPr>
          <p:nvPr/>
        </p:nvSpPr>
        <p:spPr bwMode="auto">
          <a:xfrm>
            <a:off x="5029200" y="685800"/>
            <a:ext cx="0" cy="6172200"/>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293" name="Picture 7" descr="Untitle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85800"/>
            <a:ext cx="4114800" cy="61722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20669750_images1248643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800600"/>
            <a:ext cx="4038600" cy="205740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21519" name="AutoShape 15"/>
          <p:cNvSpPr>
            <a:spLocks noChangeArrowheads="1"/>
          </p:cNvSpPr>
          <p:nvPr/>
        </p:nvSpPr>
        <p:spPr bwMode="auto">
          <a:xfrm>
            <a:off x="533400" y="3276600"/>
            <a:ext cx="3657600" cy="2971800"/>
          </a:xfrm>
          <a:prstGeom prst="cloudCallout">
            <a:avLst>
              <a:gd name="adj1" fmla="val 77995"/>
              <a:gd name="adj2" fmla="val 9829"/>
            </a:avLst>
          </a:prstGeom>
          <a:solidFill>
            <a:schemeClr val="accent1"/>
          </a:solidFill>
          <a:ln w="9525">
            <a:solidFill>
              <a:schemeClr val="tx1"/>
            </a:solidFill>
            <a:round/>
            <a:headEnd/>
            <a:tailEnd/>
          </a:ln>
        </p:spPr>
        <p:txBody>
          <a:bodyPr/>
          <a:lstStyle/>
          <a:p>
            <a:pPr algn="ctr"/>
            <a:r>
              <a:rPr lang="en-US" sz="2800">
                <a:solidFill>
                  <a:srgbClr val="FF00FF"/>
                </a:solidFill>
              </a:rPr>
              <a:t>Nghề nuôi vịt đàn phát triển mạnh, dựa trên điều kiện nào?</a:t>
            </a:r>
          </a:p>
        </p:txBody>
      </p:sp>
      <p:sp>
        <p:nvSpPr>
          <p:cNvPr id="21520" name="Text Box 16"/>
          <p:cNvSpPr txBox="1">
            <a:spLocks noChangeArrowheads="1"/>
          </p:cNvSpPr>
          <p:nvPr/>
        </p:nvSpPr>
        <p:spPr bwMode="auto">
          <a:xfrm>
            <a:off x="152400" y="2286000"/>
            <a:ext cx="4724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just" eaLnBrk="1" hangingPunct="1"/>
            <a:r>
              <a:rPr lang="en-US" sz="2800">
                <a:solidFill>
                  <a:srgbClr val="006600"/>
                </a:solidFill>
              </a:rPr>
              <a:t>- Diện tích mặt nước rộng</a:t>
            </a:r>
          </a:p>
          <a:p>
            <a:pPr algn="just" eaLnBrk="1" hangingPunct="1">
              <a:buFontTx/>
              <a:buChar char="-"/>
            </a:pPr>
            <a:r>
              <a:rPr lang="en-US" sz="2800">
                <a:solidFill>
                  <a:srgbClr val="006600"/>
                </a:solidFill>
              </a:rPr>
              <a:t> Tận dụng nguồn thức ăn từ ngành trồng trọt </a:t>
            </a:r>
          </a:p>
          <a:p>
            <a:pPr algn="just" eaLnBrk="1" hangingPunct="1">
              <a:buFontTx/>
              <a:buChar char="-"/>
            </a:pPr>
            <a:r>
              <a:rPr lang="en-US" sz="2800">
                <a:solidFill>
                  <a:srgbClr val="006600"/>
                </a:solidFill>
              </a:rPr>
              <a:t> Thị trường tiêu thụ mạnh  </a:t>
            </a:r>
          </a:p>
        </p:txBody>
      </p:sp>
      <p:sp>
        <p:nvSpPr>
          <p:cNvPr id="21523" name="AutoShape 19"/>
          <p:cNvSpPr>
            <a:spLocks noChangeArrowheads="1"/>
          </p:cNvSpPr>
          <p:nvPr/>
        </p:nvSpPr>
        <p:spPr bwMode="auto">
          <a:xfrm>
            <a:off x="990600" y="4191000"/>
            <a:ext cx="3962400" cy="1295400"/>
          </a:xfrm>
          <a:prstGeom prst="wedgeEllipseCallout">
            <a:avLst>
              <a:gd name="adj1" fmla="val 67546"/>
              <a:gd name="adj2" fmla="val 63356"/>
            </a:avLst>
          </a:prstGeom>
          <a:solidFill>
            <a:srgbClr val="FFFF99"/>
          </a:solidFill>
          <a:ln w="9525">
            <a:solidFill>
              <a:schemeClr val="tx1"/>
            </a:solidFill>
            <a:miter lim="800000"/>
            <a:headEnd/>
            <a:tailEnd/>
          </a:ln>
        </p:spPr>
        <p:txBody>
          <a:bodyPr/>
          <a:lstStyle/>
          <a:p>
            <a:pPr algn="ctr"/>
            <a:r>
              <a:rPr lang="en-US" sz="2400">
                <a:solidFill>
                  <a:srgbClr val="333300"/>
                </a:solidFill>
              </a:rPr>
              <a:t>Vịt đàn được nuôi nhiều ở các tỉnh nào?</a:t>
            </a:r>
          </a:p>
        </p:txBody>
      </p:sp>
      <p:sp>
        <p:nvSpPr>
          <p:cNvPr id="21526" name="Line 22"/>
          <p:cNvSpPr>
            <a:spLocks noChangeShapeType="1"/>
          </p:cNvSpPr>
          <p:nvPr/>
        </p:nvSpPr>
        <p:spPr bwMode="auto">
          <a:xfrm flipV="1">
            <a:off x="7543800" y="4114800"/>
            <a:ext cx="0" cy="685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7" name="Line 23"/>
          <p:cNvSpPr>
            <a:spLocks noChangeShapeType="1"/>
          </p:cNvSpPr>
          <p:nvPr/>
        </p:nvSpPr>
        <p:spPr bwMode="auto">
          <a:xfrm flipH="1" flipV="1">
            <a:off x="7315200" y="3657600"/>
            <a:ext cx="228600" cy="3810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8" name="Line 24"/>
          <p:cNvSpPr>
            <a:spLocks noChangeShapeType="1"/>
          </p:cNvSpPr>
          <p:nvPr/>
        </p:nvSpPr>
        <p:spPr bwMode="auto">
          <a:xfrm flipH="1" flipV="1">
            <a:off x="6705600" y="3810000"/>
            <a:ext cx="838200" cy="304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9" name="Line 25"/>
          <p:cNvSpPr>
            <a:spLocks noChangeShapeType="1"/>
          </p:cNvSpPr>
          <p:nvPr/>
        </p:nvSpPr>
        <p:spPr bwMode="auto">
          <a:xfrm flipV="1">
            <a:off x="7543800" y="3124200"/>
            <a:ext cx="0" cy="1066800"/>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0" name="Line 26"/>
          <p:cNvSpPr>
            <a:spLocks noChangeShapeType="1"/>
          </p:cNvSpPr>
          <p:nvPr/>
        </p:nvSpPr>
        <p:spPr bwMode="auto">
          <a:xfrm flipV="1">
            <a:off x="7543800" y="2743200"/>
            <a:ext cx="533400" cy="1371600"/>
          </a:xfrm>
          <a:prstGeom prst="line">
            <a:avLst/>
          </a:prstGeom>
          <a:noFill/>
          <a:ln w="254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1" name="Line 27"/>
          <p:cNvSpPr>
            <a:spLocks noChangeShapeType="1"/>
          </p:cNvSpPr>
          <p:nvPr/>
        </p:nvSpPr>
        <p:spPr bwMode="auto">
          <a:xfrm flipV="1">
            <a:off x="7543800" y="2362200"/>
            <a:ext cx="152400" cy="1828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6" name="Freeform 32"/>
          <p:cNvSpPr>
            <a:spLocks/>
          </p:cNvSpPr>
          <p:nvPr/>
        </p:nvSpPr>
        <p:spPr bwMode="auto">
          <a:xfrm>
            <a:off x="6242050" y="3086100"/>
            <a:ext cx="779463" cy="1466850"/>
          </a:xfrm>
          <a:custGeom>
            <a:avLst/>
            <a:gdLst>
              <a:gd name="T0" fmla="*/ 177800 w 491"/>
              <a:gd name="T1" fmla="*/ 38100 h 924"/>
              <a:gd name="T2" fmla="*/ 339725 w 491"/>
              <a:gd name="T3" fmla="*/ 0 h 924"/>
              <a:gd name="T4" fmla="*/ 387350 w 491"/>
              <a:gd name="T5" fmla="*/ 9525 h 924"/>
              <a:gd name="T6" fmla="*/ 406400 w 491"/>
              <a:gd name="T7" fmla="*/ 47625 h 924"/>
              <a:gd name="T8" fmla="*/ 434975 w 491"/>
              <a:gd name="T9" fmla="*/ 66675 h 924"/>
              <a:gd name="T10" fmla="*/ 473075 w 491"/>
              <a:gd name="T11" fmla="*/ 104775 h 924"/>
              <a:gd name="T12" fmla="*/ 492125 w 491"/>
              <a:gd name="T13" fmla="*/ 133350 h 924"/>
              <a:gd name="T14" fmla="*/ 615950 w 491"/>
              <a:gd name="T15" fmla="*/ 228600 h 924"/>
              <a:gd name="T16" fmla="*/ 615950 w 491"/>
              <a:gd name="T17" fmla="*/ 342900 h 924"/>
              <a:gd name="T18" fmla="*/ 615950 w 491"/>
              <a:gd name="T19" fmla="*/ 457200 h 924"/>
              <a:gd name="T20" fmla="*/ 587375 w 491"/>
              <a:gd name="T21" fmla="*/ 514350 h 924"/>
              <a:gd name="T22" fmla="*/ 625475 w 491"/>
              <a:gd name="T23" fmla="*/ 571500 h 924"/>
              <a:gd name="T24" fmla="*/ 644525 w 491"/>
              <a:gd name="T25" fmla="*/ 657225 h 924"/>
              <a:gd name="T26" fmla="*/ 720725 w 491"/>
              <a:gd name="T27" fmla="*/ 742950 h 924"/>
              <a:gd name="T28" fmla="*/ 749300 w 491"/>
              <a:gd name="T29" fmla="*/ 771525 h 924"/>
              <a:gd name="T30" fmla="*/ 777875 w 491"/>
              <a:gd name="T31" fmla="*/ 790575 h 924"/>
              <a:gd name="T32" fmla="*/ 758825 w 491"/>
              <a:gd name="T33" fmla="*/ 885825 h 924"/>
              <a:gd name="T34" fmla="*/ 720725 w 491"/>
              <a:gd name="T35" fmla="*/ 876300 h 924"/>
              <a:gd name="T36" fmla="*/ 692150 w 491"/>
              <a:gd name="T37" fmla="*/ 990600 h 924"/>
              <a:gd name="T38" fmla="*/ 663575 w 491"/>
              <a:gd name="T39" fmla="*/ 1104900 h 924"/>
              <a:gd name="T40" fmla="*/ 654050 w 491"/>
              <a:gd name="T41" fmla="*/ 1133475 h 924"/>
              <a:gd name="T42" fmla="*/ 587375 w 491"/>
              <a:gd name="T43" fmla="*/ 1171575 h 924"/>
              <a:gd name="T44" fmla="*/ 558800 w 491"/>
              <a:gd name="T45" fmla="*/ 1209675 h 924"/>
              <a:gd name="T46" fmla="*/ 501650 w 491"/>
              <a:gd name="T47" fmla="*/ 1323975 h 924"/>
              <a:gd name="T48" fmla="*/ 492125 w 491"/>
              <a:gd name="T49" fmla="*/ 1352550 h 924"/>
              <a:gd name="T50" fmla="*/ 454025 w 491"/>
              <a:gd name="T51" fmla="*/ 1362075 h 924"/>
              <a:gd name="T52" fmla="*/ 377825 w 491"/>
              <a:gd name="T53" fmla="*/ 1400175 h 924"/>
              <a:gd name="T54" fmla="*/ 196850 w 491"/>
              <a:gd name="T55" fmla="*/ 1447800 h 924"/>
              <a:gd name="T56" fmla="*/ 120650 w 491"/>
              <a:gd name="T57" fmla="*/ 1466850 h 924"/>
              <a:gd name="T58" fmla="*/ 63500 w 491"/>
              <a:gd name="T59" fmla="*/ 1447800 h 924"/>
              <a:gd name="T60" fmla="*/ 53975 w 491"/>
              <a:gd name="T61" fmla="*/ 1381125 h 924"/>
              <a:gd name="T62" fmla="*/ 120650 w 491"/>
              <a:gd name="T63" fmla="*/ 1371600 h 924"/>
              <a:gd name="T64" fmla="*/ 177800 w 491"/>
              <a:gd name="T65" fmla="*/ 1247775 h 924"/>
              <a:gd name="T66" fmla="*/ 130175 w 491"/>
              <a:gd name="T67" fmla="*/ 1181100 h 924"/>
              <a:gd name="T68" fmla="*/ 139700 w 491"/>
              <a:gd name="T69" fmla="*/ 466725 h 924"/>
              <a:gd name="T70" fmla="*/ 177800 w 491"/>
              <a:gd name="T71" fmla="*/ 285750 h 924"/>
              <a:gd name="T72" fmla="*/ 168275 w 491"/>
              <a:gd name="T73" fmla="*/ 123825 h 9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1"/>
              <a:gd name="T112" fmla="*/ 0 h 924"/>
              <a:gd name="T113" fmla="*/ 491 w 491"/>
              <a:gd name="T114" fmla="*/ 924 h 9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1" h="924">
                <a:moveTo>
                  <a:pt x="112" y="24"/>
                </a:moveTo>
                <a:cubicBezTo>
                  <a:pt x="146" y="35"/>
                  <a:pt x="185" y="19"/>
                  <a:pt x="214" y="0"/>
                </a:cubicBezTo>
                <a:cubicBezTo>
                  <a:pt x="224" y="2"/>
                  <a:pt x="236" y="0"/>
                  <a:pt x="244" y="6"/>
                </a:cubicBezTo>
                <a:cubicBezTo>
                  <a:pt x="251" y="11"/>
                  <a:pt x="250" y="23"/>
                  <a:pt x="256" y="30"/>
                </a:cubicBezTo>
                <a:cubicBezTo>
                  <a:pt x="261" y="36"/>
                  <a:pt x="269" y="37"/>
                  <a:pt x="274" y="42"/>
                </a:cubicBezTo>
                <a:cubicBezTo>
                  <a:pt x="283" y="49"/>
                  <a:pt x="291" y="57"/>
                  <a:pt x="298" y="66"/>
                </a:cubicBezTo>
                <a:cubicBezTo>
                  <a:pt x="303" y="71"/>
                  <a:pt x="305" y="79"/>
                  <a:pt x="310" y="84"/>
                </a:cubicBezTo>
                <a:cubicBezTo>
                  <a:pt x="334" y="108"/>
                  <a:pt x="364" y="120"/>
                  <a:pt x="388" y="144"/>
                </a:cubicBezTo>
                <a:cubicBezTo>
                  <a:pt x="403" y="166"/>
                  <a:pt x="388" y="192"/>
                  <a:pt x="388" y="216"/>
                </a:cubicBezTo>
                <a:cubicBezTo>
                  <a:pt x="388" y="240"/>
                  <a:pt x="391" y="270"/>
                  <a:pt x="388" y="288"/>
                </a:cubicBezTo>
                <a:cubicBezTo>
                  <a:pt x="385" y="302"/>
                  <a:pt x="370" y="324"/>
                  <a:pt x="370" y="324"/>
                </a:cubicBezTo>
                <a:cubicBezTo>
                  <a:pt x="367" y="334"/>
                  <a:pt x="388" y="345"/>
                  <a:pt x="394" y="360"/>
                </a:cubicBezTo>
                <a:cubicBezTo>
                  <a:pt x="400" y="375"/>
                  <a:pt x="396" y="396"/>
                  <a:pt x="406" y="414"/>
                </a:cubicBezTo>
                <a:cubicBezTo>
                  <a:pt x="432" y="453"/>
                  <a:pt x="402" y="458"/>
                  <a:pt x="454" y="468"/>
                </a:cubicBezTo>
                <a:cubicBezTo>
                  <a:pt x="460" y="474"/>
                  <a:pt x="465" y="481"/>
                  <a:pt x="472" y="486"/>
                </a:cubicBezTo>
                <a:cubicBezTo>
                  <a:pt x="478" y="491"/>
                  <a:pt x="491" y="491"/>
                  <a:pt x="490" y="498"/>
                </a:cubicBezTo>
                <a:cubicBezTo>
                  <a:pt x="488" y="512"/>
                  <a:pt x="486" y="546"/>
                  <a:pt x="478" y="558"/>
                </a:cubicBezTo>
                <a:cubicBezTo>
                  <a:pt x="474" y="564"/>
                  <a:pt x="454" y="552"/>
                  <a:pt x="454" y="552"/>
                </a:cubicBezTo>
                <a:cubicBezTo>
                  <a:pt x="459" y="588"/>
                  <a:pt x="472" y="612"/>
                  <a:pt x="436" y="624"/>
                </a:cubicBezTo>
                <a:cubicBezTo>
                  <a:pt x="428" y="648"/>
                  <a:pt x="425" y="672"/>
                  <a:pt x="418" y="696"/>
                </a:cubicBezTo>
                <a:cubicBezTo>
                  <a:pt x="416" y="702"/>
                  <a:pt x="417" y="710"/>
                  <a:pt x="412" y="714"/>
                </a:cubicBezTo>
                <a:cubicBezTo>
                  <a:pt x="402" y="721"/>
                  <a:pt x="370" y="738"/>
                  <a:pt x="370" y="738"/>
                </a:cubicBezTo>
                <a:cubicBezTo>
                  <a:pt x="356" y="781"/>
                  <a:pt x="382" y="717"/>
                  <a:pt x="352" y="762"/>
                </a:cubicBezTo>
                <a:cubicBezTo>
                  <a:pt x="338" y="783"/>
                  <a:pt x="327" y="812"/>
                  <a:pt x="316" y="834"/>
                </a:cubicBezTo>
                <a:cubicBezTo>
                  <a:pt x="313" y="840"/>
                  <a:pt x="315" y="848"/>
                  <a:pt x="310" y="852"/>
                </a:cubicBezTo>
                <a:cubicBezTo>
                  <a:pt x="304" y="857"/>
                  <a:pt x="294" y="856"/>
                  <a:pt x="286" y="858"/>
                </a:cubicBezTo>
                <a:cubicBezTo>
                  <a:pt x="252" y="892"/>
                  <a:pt x="287" y="864"/>
                  <a:pt x="238" y="882"/>
                </a:cubicBezTo>
                <a:cubicBezTo>
                  <a:pt x="185" y="902"/>
                  <a:pt x="183" y="905"/>
                  <a:pt x="124" y="912"/>
                </a:cubicBezTo>
                <a:cubicBezTo>
                  <a:pt x="97" y="920"/>
                  <a:pt x="90" y="924"/>
                  <a:pt x="76" y="924"/>
                </a:cubicBezTo>
                <a:cubicBezTo>
                  <a:pt x="62" y="924"/>
                  <a:pt x="47" y="921"/>
                  <a:pt x="40" y="912"/>
                </a:cubicBezTo>
                <a:cubicBezTo>
                  <a:pt x="18" y="879"/>
                  <a:pt x="0" y="877"/>
                  <a:pt x="34" y="870"/>
                </a:cubicBezTo>
                <a:cubicBezTo>
                  <a:pt x="48" y="867"/>
                  <a:pt x="62" y="866"/>
                  <a:pt x="76" y="864"/>
                </a:cubicBezTo>
                <a:cubicBezTo>
                  <a:pt x="96" y="834"/>
                  <a:pt x="75" y="798"/>
                  <a:pt x="112" y="786"/>
                </a:cubicBezTo>
                <a:cubicBezTo>
                  <a:pt x="123" y="753"/>
                  <a:pt x="116" y="751"/>
                  <a:pt x="82" y="744"/>
                </a:cubicBezTo>
                <a:cubicBezTo>
                  <a:pt x="74" y="662"/>
                  <a:pt x="83" y="388"/>
                  <a:pt x="88" y="294"/>
                </a:cubicBezTo>
                <a:cubicBezTo>
                  <a:pt x="93" y="200"/>
                  <a:pt x="109" y="216"/>
                  <a:pt x="112" y="180"/>
                </a:cubicBezTo>
                <a:cubicBezTo>
                  <a:pt x="110" y="146"/>
                  <a:pt x="106" y="78"/>
                  <a:pt x="106" y="78"/>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7" name="Freeform 33"/>
          <p:cNvSpPr>
            <a:spLocks/>
          </p:cNvSpPr>
          <p:nvPr/>
        </p:nvSpPr>
        <p:spPr bwMode="auto">
          <a:xfrm>
            <a:off x="6872288" y="2971800"/>
            <a:ext cx="644525" cy="917575"/>
          </a:xfrm>
          <a:custGeom>
            <a:avLst/>
            <a:gdLst>
              <a:gd name="T0" fmla="*/ 0 w 406"/>
              <a:gd name="T1" fmla="*/ 336550 h 578"/>
              <a:gd name="T2" fmla="*/ 33338 w 406"/>
              <a:gd name="T3" fmla="*/ 142875 h 578"/>
              <a:gd name="T4" fmla="*/ 57150 w 406"/>
              <a:gd name="T5" fmla="*/ 50800 h 578"/>
              <a:gd name="T6" fmla="*/ 238125 w 406"/>
              <a:gd name="T7" fmla="*/ 41275 h 578"/>
              <a:gd name="T8" fmla="*/ 304800 w 406"/>
              <a:gd name="T9" fmla="*/ 146050 h 578"/>
              <a:gd name="T10" fmla="*/ 333375 w 406"/>
              <a:gd name="T11" fmla="*/ 346075 h 578"/>
              <a:gd name="T12" fmla="*/ 438150 w 406"/>
              <a:gd name="T13" fmla="*/ 365125 h 578"/>
              <a:gd name="T14" fmla="*/ 476250 w 406"/>
              <a:gd name="T15" fmla="*/ 355600 h 578"/>
              <a:gd name="T16" fmla="*/ 523875 w 406"/>
              <a:gd name="T17" fmla="*/ 336550 h 578"/>
              <a:gd name="T18" fmla="*/ 628650 w 406"/>
              <a:gd name="T19" fmla="*/ 374650 h 578"/>
              <a:gd name="T20" fmla="*/ 566738 w 406"/>
              <a:gd name="T21" fmla="*/ 476250 h 578"/>
              <a:gd name="T22" fmla="*/ 590550 w 406"/>
              <a:gd name="T23" fmla="*/ 593725 h 578"/>
              <a:gd name="T24" fmla="*/ 514350 w 406"/>
              <a:gd name="T25" fmla="*/ 622300 h 578"/>
              <a:gd name="T26" fmla="*/ 457200 w 406"/>
              <a:gd name="T27" fmla="*/ 641350 h 578"/>
              <a:gd name="T28" fmla="*/ 409575 w 406"/>
              <a:gd name="T29" fmla="*/ 679450 h 578"/>
              <a:gd name="T30" fmla="*/ 390525 w 406"/>
              <a:gd name="T31" fmla="*/ 708025 h 578"/>
              <a:gd name="T32" fmla="*/ 333375 w 406"/>
              <a:gd name="T33" fmla="*/ 736600 h 578"/>
              <a:gd name="T34" fmla="*/ 200025 w 406"/>
              <a:gd name="T35" fmla="*/ 793750 h 578"/>
              <a:gd name="T36" fmla="*/ 152400 w 406"/>
              <a:gd name="T37" fmla="*/ 917575 h 5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578"/>
              <a:gd name="T59" fmla="*/ 406 w 406"/>
              <a:gd name="T60" fmla="*/ 578 h 5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578">
                <a:moveTo>
                  <a:pt x="0" y="212"/>
                </a:moveTo>
                <a:cubicBezTo>
                  <a:pt x="0" y="193"/>
                  <a:pt x="15" y="120"/>
                  <a:pt x="21" y="90"/>
                </a:cubicBezTo>
                <a:cubicBezTo>
                  <a:pt x="27" y="60"/>
                  <a:pt x="15" y="43"/>
                  <a:pt x="36" y="32"/>
                </a:cubicBezTo>
                <a:cubicBezTo>
                  <a:pt x="57" y="0"/>
                  <a:pt x="112" y="28"/>
                  <a:pt x="150" y="26"/>
                </a:cubicBezTo>
                <a:cubicBezTo>
                  <a:pt x="190" y="13"/>
                  <a:pt x="184" y="61"/>
                  <a:pt x="192" y="92"/>
                </a:cubicBezTo>
                <a:cubicBezTo>
                  <a:pt x="193" y="100"/>
                  <a:pt x="195" y="196"/>
                  <a:pt x="210" y="218"/>
                </a:cubicBezTo>
                <a:cubicBezTo>
                  <a:pt x="222" y="237"/>
                  <a:pt x="254" y="227"/>
                  <a:pt x="276" y="230"/>
                </a:cubicBezTo>
                <a:cubicBezTo>
                  <a:pt x="284" y="228"/>
                  <a:pt x="294" y="229"/>
                  <a:pt x="300" y="224"/>
                </a:cubicBezTo>
                <a:cubicBezTo>
                  <a:pt x="327" y="203"/>
                  <a:pt x="276" y="199"/>
                  <a:pt x="330" y="212"/>
                </a:cubicBezTo>
                <a:cubicBezTo>
                  <a:pt x="356" y="238"/>
                  <a:pt x="358" y="244"/>
                  <a:pt x="396" y="236"/>
                </a:cubicBezTo>
                <a:cubicBezTo>
                  <a:pt x="406" y="250"/>
                  <a:pt x="361" y="277"/>
                  <a:pt x="357" y="300"/>
                </a:cubicBezTo>
                <a:cubicBezTo>
                  <a:pt x="353" y="323"/>
                  <a:pt x="377" y="359"/>
                  <a:pt x="372" y="374"/>
                </a:cubicBezTo>
                <a:cubicBezTo>
                  <a:pt x="355" y="391"/>
                  <a:pt x="348" y="386"/>
                  <a:pt x="324" y="392"/>
                </a:cubicBezTo>
                <a:cubicBezTo>
                  <a:pt x="312" y="395"/>
                  <a:pt x="288" y="404"/>
                  <a:pt x="288" y="404"/>
                </a:cubicBezTo>
                <a:cubicBezTo>
                  <a:pt x="254" y="456"/>
                  <a:pt x="299" y="395"/>
                  <a:pt x="258" y="428"/>
                </a:cubicBezTo>
                <a:cubicBezTo>
                  <a:pt x="252" y="433"/>
                  <a:pt x="252" y="441"/>
                  <a:pt x="246" y="446"/>
                </a:cubicBezTo>
                <a:cubicBezTo>
                  <a:pt x="236" y="454"/>
                  <a:pt x="221" y="457"/>
                  <a:pt x="210" y="464"/>
                </a:cubicBezTo>
                <a:cubicBezTo>
                  <a:pt x="189" y="495"/>
                  <a:pt x="160" y="489"/>
                  <a:pt x="126" y="500"/>
                </a:cubicBezTo>
                <a:cubicBezTo>
                  <a:pt x="104" y="533"/>
                  <a:pt x="96" y="539"/>
                  <a:pt x="96" y="578"/>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0" name="Freeform 36"/>
          <p:cNvSpPr>
            <a:spLocks/>
          </p:cNvSpPr>
          <p:nvPr/>
        </p:nvSpPr>
        <p:spPr bwMode="auto">
          <a:xfrm>
            <a:off x="7172325" y="2430463"/>
            <a:ext cx="808038" cy="1103312"/>
          </a:xfrm>
          <a:custGeom>
            <a:avLst/>
            <a:gdLst>
              <a:gd name="T0" fmla="*/ 295275 w 509"/>
              <a:gd name="T1" fmla="*/ 1103312 h 695"/>
              <a:gd name="T2" fmla="*/ 514350 w 509"/>
              <a:gd name="T3" fmla="*/ 989012 h 695"/>
              <a:gd name="T4" fmla="*/ 619125 w 509"/>
              <a:gd name="T5" fmla="*/ 960437 h 695"/>
              <a:gd name="T6" fmla="*/ 647700 w 509"/>
              <a:gd name="T7" fmla="*/ 950912 h 695"/>
              <a:gd name="T8" fmla="*/ 638175 w 509"/>
              <a:gd name="T9" fmla="*/ 827087 h 695"/>
              <a:gd name="T10" fmla="*/ 676275 w 509"/>
              <a:gd name="T11" fmla="*/ 741362 h 695"/>
              <a:gd name="T12" fmla="*/ 714375 w 509"/>
              <a:gd name="T13" fmla="*/ 684212 h 695"/>
              <a:gd name="T14" fmla="*/ 771525 w 509"/>
              <a:gd name="T15" fmla="*/ 646112 h 695"/>
              <a:gd name="T16" fmla="*/ 800100 w 509"/>
              <a:gd name="T17" fmla="*/ 569912 h 695"/>
              <a:gd name="T18" fmla="*/ 742950 w 509"/>
              <a:gd name="T19" fmla="*/ 550862 h 695"/>
              <a:gd name="T20" fmla="*/ 666750 w 509"/>
              <a:gd name="T21" fmla="*/ 436562 h 695"/>
              <a:gd name="T22" fmla="*/ 619125 w 509"/>
              <a:gd name="T23" fmla="*/ 322262 h 695"/>
              <a:gd name="T24" fmla="*/ 590550 w 509"/>
              <a:gd name="T25" fmla="*/ 293687 h 695"/>
              <a:gd name="T26" fmla="*/ 561975 w 509"/>
              <a:gd name="T27" fmla="*/ 255587 h 695"/>
              <a:gd name="T28" fmla="*/ 523875 w 509"/>
              <a:gd name="T29" fmla="*/ 198437 h 695"/>
              <a:gd name="T30" fmla="*/ 504825 w 509"/>
              <a:gd name="T31" fmla="*/ 169862 h 695"/>
              <a:gd name="T32" fmla="*/ 457200 w 509"/>
              <a:gd name="T33" fmla="*/ 122237 h 695"/>
              <a:gd name="T34" fmla="*/ 409575 w 509"/>
              <a:gd name="T35" fmla="*/ 7937 h 695"/>
              <a:gd name="T36" fmla="*/ 361950 w 509"/>
              <a:gd name="T37" fmla="*/ 169862 h 695"/>
              <a:gd name="T38" fmla="*/ 323850 w 509"/>
              <a:gd name="T39" fmla="*/ 236537 h 695"/>
              <a:gd name="T40" fmla="*/ 276225 w 509"/>
              <a:gd name="T41" fmla="*/ 388937 h 695"/>
              <a:gd name="T42" fmla="*/ 219075 w 509"/>
              <a:gd name="T43" fmla="*/ 427037 h 695"/>
              <a:gd name="T44" fmla="*/ 47625 w 509"/>
              <a:gd name="T45" fmla="*/ 512762 h 695"/>
              <a:gd name="T46" fmla="*/ 0 w 509"/>
              <a:gd name="T47" fmla="*/ 569912 h 6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9"/>
              <a:gd name="T73" fmla="*/ 0 h 695"/>
              <a:gd name="T74" fmla="*/ 509 w 509"/>
              <a:gd name="T75" fmla="*/ 695 h 6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9" h="695">
                <a:moveTo>
                  <a:pt x="186" y="695"/>
                </a:moveTo>
                <a:cubicBezTo>
                  <a:pt x="239" y="684"/>
                  <a:pt x="274" y="642"/>
                  <a:pt x="324" y="623"/>
                </a:cubicBezTo>
                <a:cubicBezTo>
                  <a:pt x="345" y="615"/>
                  <a:pt x="368" y="612"/>
                  <a:pt x="390" y="605"/>
                </a:cubicBezTo>
                <a:cubicBezTo>
                  <a:pt x="396" y="603"/>
                  <a:pt x="408" y="599"/>
                  <a:pt x="408" y="599"/>
                </a:cubicBezTo>
                <a:cubicBezTo>
                  <a:pt x="427" y="571"/>
                  <a:pt x="420" y="548"/>
                  <a:pt x="402" y="521"/>
                </a:cubicBezTo>
                <a:cubicBezTo>
                  <a:pt x="441" y="508"/>
                  <a:pt x="405" y="526"/>
                  <a:pt x="426" y="467"/>
                </a:cubicBezTo>
                <a:cubicBezTo>
                  <a:pt x="431" y="453"/>
                  <a:pt x="438" y="439"/>
                  <a:pt x="450" y="431"/>
                </a:cubicBezTo>
                <a:cubicBezTo>
                  <a:pt x="462" y="423"/>
                  <a:pt x="486" y="407"/>
                  <a:pt x="486" y="407"/>
                </a:cubicBezTo>
                <a:cubicBezTo>
                  <a:pt x="487" y="404"/>
                  <a:pt x="509" y="365"/>
                  <a:pt x="504" y="359"/>
                </a:cubicBezTo>
                <a:cubicBezTo>
                  <a:pt x="496" y="349"/>
                  <a:pt x="468" y="347"/>
                  <a:pt x="468" y="347"/>
                </a:cubicBezTo>
                <a:cubicBezTo>
                  <a:pt x="459" y="319"/>
                  <a:pt x="432" y="306"/>
                  <a:pt x="420" y="275"/>
                </a:cubicBezTo>
                <a:cubicBezTo>
                  <a:pt x="410" y="249"/>
                  <a:pt x="402" y="233"/>
                  <a:pt x="390" y="203"/>
                </a:cubicBezTo>
                <a:cubicBezTo>
                  <a:pt x="372" y="191"/>
                  <a:pt x="378" y="192"/>
                  <a:pt x="372" y="185"/>
                </a:cubicBezTo>
                <a:cubicBezTo>
                  <a:pt x="366" y="178"/>
                  <a:pt x="361" y="171"/>
                  <a:pt x="354" y="161"/>
                </a:cubicBezTo>
                <a:cubicBezTo>
                  <a:pt x="346" y="149"/>
                  <a:pt x="338" y="137"/>
                  <a:pt x="330" y="125"/>
                </a:cubicBezTo>
                <a:cubicBezTo>
                  <a:pt x="326" y="119"/>
                  <a:pt x="318" y="107"/>
                  <a:pt x="318" y="107"/>
                </a:cubicBezTo>
                <a:cubicBezTo>
                  <a:pt x="312" y="94"/>
                  <a:pt x="298" y="96"/>
                  <a:pt x="288" y="77"/>
                </a:cubicBezTo>
                <a:cubicBezTo>
                  <a:pt x="278" y="60"/>
                  <a:pt x="268" y="0"/>
                  <a:pt x="258" y="5"/>
                </a:cubicBezTo>
                <a:cubicBezTo>
                  <a:pt x="213" y="20"/>
                  <a:pt x="235" y="65"/>
                  <a:pt x="228" y="107"/>
                </a:cubicBezTo>
                <a:cubicBezTo>
                  <a:pt x="225" y="126"/>
                  <a:pt x="211" y="133"/>
                  <a:pt x="204" y="149"/>
                </a:cubicBezTo>
                <a:cubicBezTo>
                  <a:pt x="199" y="159"/>
                  <a:pt x="182" y="236"/>
                  <a:pt x="174" y="245"/>
                </a:cubicBezTo>
                <a:cubicBezTo>
                  <a:pt x="165" y="256"/>
                  <a:pt x="138" y="269"/>
                  <a:pt x="138" y="269"/>
                </a:cubicBezTo>
                <a:cubicBezTo>
                  <a:pt x="122" y="316"/>
                  <a:pt x="72" y="317"/>
                  <a:pt x="30" y="323"/>
                </a:cubicBezTo>
                <a:cubicBezTo>
                  <a:pt x="17" y="332"/>
                  <a:pt x="0" y="340"/>
                  <a:pt x="0" y="359"/>
                </a:cubicBezTo>
              </a:path>
            </a:pathLst>
          </a:cu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1" name="Freeform 37"/>
          <p:cNvSpPr>
            <a:spLocks/>
          </p:cNvSpPr>
          <p:nvPr/>
        </p:nvSpPr>
        <p:spPr bwMode="auto">
          <a:xfrm>
            <a:off x="7315200" y="1981200"/>
            <a:ext cx="638175" cy="511175"/>
          </a:xfrm>
          <a:custGeom>
            <a:avLst/>
            <a:gdLst>
              <a:gd name="T0" fmla="*/ 0 w 402"/>
              <a:gd name="T1" fmla="*/ 136525 h 322"/>
              <a:gd name="T2" fmla="*/ 76200 w 402"/>
              <a:gd name="T3" fmla="*/ 88900 h 322"/>
              <a:gd name="T4" fmla="*/ 133350 w 402"/>
              <a:gd name="T5" fmla="*/ 155575 h 322"/>
              <a:gd name="T6" fmla="*/ 266700 w 402"/>
              <a:gd name="T7" fmla="*/ 146050 h 322"/>
              <a:gd name="T8" fmla="*/ 276225 w 402"/>
              <a:gd name="T9" fmla="*/ 117475 h 322"/>
              <a:gd name="T10" fmla="*/ 314325 w 402"/>
              <a:gd name="T11" fmla="*/ 3175 h 322"/>
              <a:gd name="T12" fmla="*/ 419100 w 402"/>
              <a:gd name="T13" fmla="*/ 19050 h 322"/>
              <a:gd name="T14" fmla="*/ 485775 w 402"/>
              <a:gd name="T15" fmla="*/ 60325 h 322"/>
              <a:gd name="T16" fmla="*/ 523875 w 402"/>
              <a:gd name="T17" fmla="*/ 152400 h 322"/>
              <a:gd name="T18" fmla="*/ 542925 w 402"/>
              <a:gd name="T19" fmla="*/ 146050 h 322"/>
              <a:gd name="T20" fmla="*/ 561975 w 402"/>
              <a:gd name="T21" fmla="*/ 238125 h 322"/>
              <a:gd name="T22" fmla="*/ 600075 w 402"/>
              <a:gd name="T23" fmla="*/ 384175 h 322"/>
              <a:gd name="T24" fmla="*/ 533400 w 402"/>
              <a:gd name="T25" fmla="*/ 393700 h 322"/>
              <a:gd name="T26" fmla="*/ 438150 w 402"/>
              <a:gd name="T27" fmla="*/ 508000 h 322"/>
              <a:gd name="T28" fmla="*/ 352425 w 402"/>
              <a:gd name="T29" fmla="*/ 498475 h 322"/>
              <a:gd name="T30" fmla="*/ 342900 w 402"/>
              <a:gd name="T31" fmla="*/ 485775 h 322"/>
              <a:gd name="T32" fmla="*/ 228600 w 402"/>
              <a:gd name="T33" fmla="*/ 466725 h 322"/>
              <a:gd name="T34" fmla="*/ 152400 w 402"/>
              <a:gd name="T35" fmla="*/ 419100 h 322"/>
              <a:gd name="T36" fmla="*/ 152400 w 402"/>
              <a:gd name="T37" fmla="*/ 381000 h 322"/>
              <a:gd name="T38" fmla="*/ 152400 w 402"/>
              <a:gd name="T39" fmla="*/ 390525 h 3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22"/>
              <a:gd name="T62" fmla="*/ 402 w 402"/>
              <a:gd name="T63" fmla="*/ 322 h 3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22">
                <a:moveTo>
                  <a:pt x="0" y="86"/>
                </a:moveTo>
                <a:cubicBezTo>
                  <a:pt x="42" y="76"/>
                  <a:pt x="12" y="68"/>
                  <a:pt x="48" y="56"/>
                </a:cubicBezTo>
                <a:cubicBezTo>
                  <a:pt x="72" y="64"/>
                  <a:pt x="76" y="74"/>
                  <a:pt x="84" y="98"/>
                </a:cubicBezTo>
                <a:cubicBezTo>
                  <a:pt x="112" y="96"/>
                  <a:pt x="141" y="99"/>
                  <a:pt x="168" y="92"/>
                </a:cubicBezTo>
                <a:cubicBezTo>
                  <a:pt x="174" y="90"/>
                  <a:pt x="173" y="80"/>
                  <a:pt x="174" y="74"/>
                </a:cubicBezTo>
                <a:cubicBezTo>
                  <a:pt x="185" y="0"/>
                  <a:pt x="158" y="15"/>
                  <a:pt x="198" y="2"/>
                </a:cubicBezTo>
                <a:cubicBezTo>
                  <a:pt x="216" y="4"/>
                  <a:pt x="247" y="6"/>
                  <a:pt x="264" y="12"/>
                </a:cubicBezTo>
                <a:cubicBezTo>
                  <a:pt x="282" y="30"/>
                  <a:pt x="286" y="31"/>
                  <a:pt x="306" y="38"/>
                </a:cubicBezTo>
                <a:cubicBezTo>
                  <a:pt x="319" y="51"/>
                  <a:pt x="322" y="79"/>
                  <a:pt x="330" y="96"/>
                </a:cubicBezTo>
                <a:cubicBezTo>
                  <a:pt x="333" y="102"/>
                  <a:pt x="338" y="87"/>
                  <a:pt x="342" y="92"/>
                </a:cubicBezTo>
                <a:cubicBezTo>
                  <a:pt x="352" y="104"/>
                  <a:pt x="343" y="139"/>
                  <a:pt x="354" y="150"/>
                </a:cubicBezTo>
                <a:cubicBezTo>
                  <a:pt x="367" y="190"/>
                  <a:pt x="402" y="187"/>
                  <a:pt x="378" y="242"/>
                </a:cubicBezTo>
                <a:cubicBezTo>
                  <a:pt x="372" y="255"/>
                  <a:pt x="350" y="246"/>
                  <a:pt x="336" y="248"/>
                </a:cubicBezTo>
                <a:cubicBezTo>
                  <a:pt x="293" y="277"/>
                  <a:pt x="317" y="306"/>
                  <a:pt x="276" y="320"/>
                </a:cubicBezTo>
                <a:cubicBezTo>
                  <a:pt x="258" y="318"/>
                  <a:pt x="238" y="322"/>
                  <a:pt x="222" y="314"/>
                </a:cubicBezTo>
                <a:cubicBezTo>
                  <a:pt x="208" y="307"/>
                  <a:pt x="229" y="314"/>
                  <a:pt x="216" y="306"/>
                </a:cubicBezTo>
                <a:cubicBezTo>
                  <a:pt x="206" y="298"/>
                  <a:pt x="164" y="301"/>
                  <a:pt x="144" y="294"/>
                </a:cubicBezTo>
                <a:cubicBezTo>
                  <a:pt x="124" y="287"/>
                  <a:pt x="104" y="273"/>
                  <a:pt x="96" y="264"/>
                </a:cubicBezTo>
                <a:cubicBezTo>
                  <a:pt x="88" y="255"/>
                  <a:pt x="96" y="243"/>
                  <a:pt x="96" y="240"/>
                </a:cubicBezTo>
                <a:cubicBezTo>
                  <a:pt x="87" y="212"/>
                  <a:pt x="127" y="246"/>
                  <a:pt x="96" y="246"/>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2" name="Freeform 38"/>
          <p:cNvSpPr>
            <a:spLocks/>
          </p:cNvSpPr>
          <p:nvPr/>
        </p:nvSpPr>
        <p:spPr bwMode="auto">
          <a:xfrm>
            <a:off x="7585075" y="2305050"/>
            <a:ext cx="669925" cy="792163"/>
          </a:xfrm>
          <a:custGeom>
            <a:avLst/>
            <a:gdLst>
              <a:gd name="T0" fmla="*/ 358775 w 422"/>
              <a:gd name="T1" fmla="*/ 0 h 499"/>
              <a:gd name="T2" fmla="*/ 425450 w 422"/>
              <a:gd name="T3" fmla="*/ 95250 h 499"/>
              <a:gd name="T4" fmla="*/ 539750 w 422"/>
              <a:gd name="T5" fmla="*/ 209550 h 499"/>
              <a:gd name="T6" fmla="*/ 654050 w 422"/>
              <a:gd name="T7" fmla="*/ 333375 h 499"/>
              <a:gd name="T8" fmla="*/ 663575 w 422"/>
              <a:gd name="T9" fmla="*/ 561975 h 499"/>
              <a:gd name="T10" fmla="*/ 635000 w 422"/>
              <a:gd name="T11" fmla="*/ 647700 h 499"/>
              <a:gd name="T12" fmla="*/ 558800 w 422"/>
              <a:gd name="T13" fmla="*/ 790575 h 499"/>
              <a:gd name="T14" fmla="*/ 425450 w 422"/>
              <a:gd name="T15" fmla="*/ 781050 h 499"/>
              <a:gd name="T16" fmla="*/ 406400 w 422"/>
              <a:gd name="T17" fmla="*/ 752475 h 499"/>
              <a:gd name="T18" fmla="*/ 320675 w 422"/>
              <a:gd name="T19" fmla="*/ 676275 h 499"/>
              <a:gd name="T20" fmla="*/ 244475 w 422"/>
              <a:gd name="T21" fmla="*/ 561975 h 499"/>
              <a:gd name="T22" fmla="*/ 225425 w 422"/>
              <a:gd name="T23" fmla="*/ 504825 h 499"/>
              <a:gd name="T24" fmla="*/ 73025 w 422"/>
              <a:gd name="T25" fmla="*/ 314325 h 499"/>
              <a:gd name="T26" fmla="*/ 15875 w 422"/>
              <a:gd name="T27" fmla="*/ 238125 h 499"/>
              <a:gd name="T28" fmla="*/ 6350 w 422"/>
              <a:gd name="T29" fmla="*/ 142875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2"/>
              <a:gd name="T46" fmla="*/ 0 h 499"/>
              <a:gd name="T47" fmla="*/ 422 w 422"/>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2" h="499">
                <a:moveTo>
                  <a:pt x="226" y="0"/>
                </a:moveTo>
                <a:cubicBezTo>
                  <a:pt x="243" y="26"/>
                  <a:pt x="237" y="50"/>
                  <a:pt x="268" y="60"/>
                </a:cubicBezTo>
                <a:cubicBezTo>
                  <a:pt x="309" y="101"/>
                  <a:pt x="277" y="116"/>
                  <a:pt x="340" y="132"/>
                </a:cubicBezTo>
                <a:cubicBezTo>
                  <a:pt x="376" y="156"/>
                  <a:pt x="388" y="175"/>
                  <a:pt x="412" y="210"/>
                </a:cubicBezTo>
                <a:cubicBezTo>
                  <a:pt x="410" y="258"/>
                  <a:pt x="422" y="306"/>
                  <a:pt x="418" y="354"/>
                </a:cubicBezTo>
                <a:cubicBezTo>
                  <a:pt x="416" y="374"/>
                  <a:pt x="418" y="402"/>
                  <a:pt x="400" y="408"/>
                </a:cubicBezTo>
                <a:cubicBezTo>
                  <a:pt x="394" y="470"/>
                  <a:pt x="401" y="482"/>
                  <a:pt x="352" y="498"/>
                </a:cubicBezTo>
                <a:cubicBezTo>
                  <a:pt x="324" y="496"/>
                  <a:pt x="295" y="499"/>
                  <a:pt x="268" y="492"/>
                </a:cubicBezTo>
                <a:cubicBezTo>
                  <a:pt x="261" y="490"/>
                  <a:pt x="261" y="479"/>
                  <a:pt x="256" y="474"/>
                </a:cubicBezTo>
                <a:cubicBezTo>
                  <a:pt x="239" y="457"/>
                  <a:pt x="219" y="443"/>
                  <a:pt x="202" y="426"/>
                </a:cubicBezTo>
                <a:cubicBezTo>
                  <a:pt x="193" y="417"/>
                  <a:pt x="159" y="370"/>
                  <a:pt x="154" y="354"/>
                </a:cubicBezTo>
                <a:cubicBezTo>
                  <a:pt x="150" y="342"/>
                  <a:pt x="149" y="329"/>
                  <a:pt x="142" y="318"/>
                </a:cubicBezTo>
                <a:cubicBezTo>
                  <a:pt x="112" y="273"/>
                  <a:pt x="94" y="230"/>
                  <a:pt x="46" y="198"/>
                </a:cubicBezTo>
                <a:cubicBezTo>
                  <a:pt x="38" y="174"/>
                  <a:pt x="31" y="164"/>
                  <a:pt x="10" y="150"/>
                </a:cubicBezTo>
                <a:cubicBezTo>
                  <a:pt x="0" y="119"/>
                  <a:pt x="4" y="138"/>
                  <a:pt x="4" y="90"/>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9" name="Rectangle 2"/>
          <p:cNvSpPr>
            <a:spLocks noGrp="1" noChangeArrowheads="1"/>
          </p:cNvSpPr>
          <p:nvPr>
            <p:ph type="title"/>
          </p:nvPr>
        </p:nvSpPr>
        <p:spPr>
          <a:xfrm>
            <a:off x="0" y="0"/>
            <a:ext cx="9144000" cy="533400"/>
          </a:xfrm>
          <a:solidFill>
            <a:srgbClr val="006600"/>
          </a:solidFill>
        </p:spPr>
        <p:txBody>
          <a:bodyPr/>
          <a:lstStyle/>
          <a:p>
            <a:pPr eaLnBrk="1" hangingPunct="1"/>
            <a:r>
              <a:rPr lang="en-US" sz="2800" b="1" smtClean="0">
                <a:solidFill>
                  <a:srgbClr val="FFFF00"/>
                </a:solidFill>
                <a:latin typeface="Times New Roman" pitchFamily="18" charset="0"/>
                <a:cs typeface="Times New Roman" pitchFamily="18" charset="0"/>
              </a:rPr>
              <a:t>Bài 36:  VÙNG ĐỒNG BẰNG SÔNG CỬU LONG (TT)</a:t>
            </a:r>
            <a:r>
              <a:rPr lang="en-US" sz="2800" smtClean="0">
                <a:solidFill>
                  <a:srgbClr val="FFFF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1518"/>
                                        </p:tgtEl>
                                        <p:attrNameLst>
                                          <p:attrName>style.visibility</p:attrName>
                                        </p:attrNameLst>
                                      </p:cBhvr>
                                      <p:to>
                                        <p:strVal val="visible"/>
                                      </p:to>
                                    </p:set>
                                    <p:anim calcmode="lin" valueType="num">
                                      <p:cBhvr>
                                        <p:cTn id="7" dur="500" fill="hold"/>
                                        <p:tgtEl>
                                          <p:spTgt spid="21518"/>
                                        </p:tgtEl>
                                        <p:attrNameLst>
                                          <p:attrName>ppt_w</p:attrName>
                                        </p:attrNameLst>
                                      </p:cBhvr>
                                      <p:tavLst>
                                        <p:tav tm="0">
                                          <p:val>
                                            <p:fltVal val="0"/>
                                          </p:val>
                                        </p:tav>
                                        <p:tav tm="100000">
                                          <p:val>
                                            <p:strVal val="#ppt_w"/>
                                          </p:val>
                                        </p:tav>
                                      </p:tavLst>
                                    </p:anim>
                                    <p:anim calcmode="lin" valueType="num">
                                      <p:cBhvr>
                                        <p:cTn id="8" dur="500" fill="hold"/>
                                        <p:tgtEl>
                                          <p:spTgt spid="21518"/>
                                        </p:tgtEl>
                                        <p:attrNameLst>
                                          <p:attrName>ppt_h</p:attrName>
                                        </p:attrNameLst>
                                      </p:cBhvr>
                                      <p:tavLst>
                                        <p:tav tm="0">
                                          <p:val>
                                            <p:fltVal val="0"/>
                                          </p:val>
                                        </p:tav>
                                        <p:tav tm="100000">
                                          <p:val>
                                            <p:strVal val="#ppt_h"/>
                                          </p:val>
                                        </p:tav>
                                      </p:tavLst>
                                    </p:anim>
                                    <p:animEffect transition="in" filter="fade">
                                      <p:cBhvr>
                                        <p:cTn id="9" dur="500"/>
                                        <p:tgtEl>
                                          <p:spTgt spid="215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21519"/>
                                        </p:tgtEl>
                                        <p:attrNameLst>
                                          <p:attrName>style.visibility</p:attrName>
                                        </p:attrNameLst>
                                      </p:cBhvr>
                                      <p:to>
                                        <p:strVal val="visible"/>
                                      </p:to>
                                    </p:set>
                                    <p:anim calcmode="lin" valueType="num">
                                      <p:cBhvr>
                                        <p:cTn id="14" dur="1000" fill="hold"/>
                                        <p:tgtEl>
                                          <p:spTgt spid="215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21519"/>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21519"/>
                                        </p:tgtEl>
                                        <p:attrNameLst>
                                          <p:attrName>ppt_y</p:attrName>
                                        </p:attrNameLst>
                                      </p:cBhvr>
                                      <p:tavLst>
                                        <p:tav tm="0">
                                          <p:val>
                                            <p:strVal val="#ppt_y"/>
                                          </p:val>
                                        </p:tav>
                                        <p:tav tm="100000">
                                          <p:val>
                                            <p:strVal val="#ppt_y"/>
                                          </p:val>
                                        </p:tav>
                                      </p:tavLst>
                                    </p:anim>
                                    <p:animEffect transition="in" filter="fade">
                                      <p:cBhvr>
                                        <p:cTn id="17" dur="1000"/>
                                        <p:tgtEl>
                                          <p:spTgt spid="215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xit" presetSubtype="12" fill="hold" grpId="1" nodeType="clickEffect">
                                  <p:stCondLst>
                                    <p:cond delay="0"/>
                                  </p:stCondLst>
                                  <p:childTnLst>
                                    <p:animEffect transition="out" filter="strips(downLeft)">
                                      <p:cBhvr>
                                        <p:cTn id="21" dur="500"/>
                                        <p:tgtEl>
                                          <p:spTgt spid="21519"/>
                                        </p:tgtEl>
                                      </p:cBhvr>
                                    </p:animEffect>
                                    <p:set>
                                      <p:cBhvr>
                                        <p:cTn id="22" dur="1" fill="hold">
                                          <p:stCondLst>
                                            <p:cond delay="499"/>
                                          </p:stCondLst>
                                        </p:cTn>
                                        <p:tgtEl>
                                          <p:spTgt spid="2151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1520"/>
                                        </p:tgtEl>
                                        <p:attrNameLst>
                                          <p:attrName>style.visibility</p:attrName>
                                        </p:attrNameLst>
                                      </p:cBhvr>
                                      <p:to>
                                        <p:strVal val="visible"/>
                                      </p:to>
                                    </p:set>
                                    <p:animEffect transition="in" filter="fade">
                                      <p:cBhvr>
                                        <p:cTn id="27" dur="800" decel="100000"/>
                                        <p:tgtEl>
                                          <p:spTgt spid="21520"/>
                                        </p:tgtEl>
                                      </p:cBhvr>
                                    </p:animEffect>
                                    <p:anim calcmode="lin" valueType="num">
                                      <p:cBhvr>
                                        <p:cTn id="28" dur="800" decel="100000" fill="hold"/>
                                        <p:tgtEl>
                                          <p:spTgt spid="21520"/>
                                        </p:tgtEl>
                                        <p:attrNameLst>
                                          <p:attrName>style.rotation</p:attrName>
                                        </p:attrNameLst>
                                      </p:cBhvr>
                                      <p:tavLst>
                                        <p:tav tm="0">
                                          <p:val>
                                            <p:fltVal val="-90"/>
                                          </p:val>
                                        </p:tav>
                                        <p:tav tm="100000">
                                          <p:val>
                                            <p:fltVal val="0"/>
                                          </p:val>
                                        </p:tav>
                                      </p:tavLst>
                                    </p:anim>
                                    <p:anim calcmode="lin" valueType="num">
                                      <p:cBhvr>
                                        <p:cTn id="29" dur="800" decel="100000" fill="hold"/>
                                        <p:tgtEl>
                                          <p:spTgt spid="21520"/>
                                        </p:tgtEl>
                                        <p:attrNameLst>
                                          <p:attrName>ppt_x</p:attrName>
                                        </p:attrNameLst>
                                      </p:cBhvr>
                                      <p:tavLst>
                                        <p:tav tm="0">
                                          <p:val>
                                            <p:strVal val="#ppt_x+0.4"/>
                                          </p:val>
                                        </p:tav>
                                        <p:tav tm="100000">
                                          <p:val>
                                            <p:strVal val="#ppt_x-0.05"/>
                                          </p:val>
                                        </p:tav>
                                      </p:tavLst>
                                    </p:anim>
                                    <p:anim calcmode="lin" valueType="num">
                                      <p:cBhvr>
                                        <p:cTn id="30" dur="800" decel="100000" fill="hold"/>
                                        <p:tgtEl>
                                          <p:spTgt spid="2152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152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1520"/>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1520"/>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21523"/>
                                        </p:tgtEl>
                                        <p:attrNameLst>
                                          <p:attrName>style.visibility</p:attrName>
                                        </p:attrNameLst>
                                      </p:cBhvr>
                                      <p:to>
                                        <p:strVal val="visible"/>
                                      </p:to>
                                    </p:set>
                                    <p:animScale>
                                      <p:cBhvr>
                                        <p:cTn id="41" dur="1000" decel="50000" fill="hold">
                                          <p:stCondLst>
                                            <p:cond delay="0"/>
                                          </p:stCondLst>
                                        </p:cTn>
                                        <p:tgtEl>
                                          <p:spTgt spid="215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1523"/>
                                        </p:tgtEl>
                                        <p:attrNameLst>
                                          <p:attrName>ppt_x</p:attrName>
                                          <p:attrName>ppt_y</p:attrName>
                                        </p:attrNameLst>
                                      </p:cBhvr>
                                    </p:animMotion>
                                    <p:animEffect transition="in" filter="fade">
                                      <p:cBhvr>
                                        <p:cTn id="43" dur="1000"/>
                                        <p:tgtEl>
                                          <p:spTgt spid="2152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526"/>
                                        </p:tgtEl>
                                        <p:attrNameLst>
                                          <p:attrName>style.visibility</p:attrName>
                                        </p:attrNameLst>
                                      </p:cBhvr>
                                      <p:to>
                                        <p:strVal val="visible"/>
                                      </p:to>
                                    </p:set>
                                    <p:animEffect transition="in" filter="wipe(down)">
                                      <p:cBhvr>
                                        <p:cTn id="48" dur="500"/>
                                        <p:tgtEl>
                                          <p:spTgt spid="2152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1528"/>
                                        </p:tgtEl>
                                        <p:attrNameLst>
                                          <p:attrName>style.visibility</p:attrName>
                                        </p:attrNameLst>
                                      </p:cBhvr>
                                      <p:to>
                                        <p:strVal val="visible"/>
                                      </p:to>
                                    </p:set>
                                    <p:animEffect transition="in" filter="wipe(down)">
                                      <p:cBhvr>
                                        <p:cTn id="51" dur="500"/>
                                        <p:tgtEl>
                                          <p:spTgt spid="2152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1536"/>
                                        </p:tgtEl>
                                        <p:attrNameLst>
                                          <p:attrName>style.visibility</p:attrName>
                                        </p:attrNameLst>
                                      </p:cBhvr>
                                      <p:to>
                                        <p:strVal val="visible"/>
                                      </p:to>
                                    </p:set>
                                    <p:animEffect transition="in" filter="wipe(down)">
                                      <p:cBhvr>
                                        <p:cTn id="54" dur="500"/>
                                        <p:tgtEl>
                                          <p:spTgt spid="2153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1527"/>
                                        </p:tgtEl>
                                        <p:attrNameLst>
                                          <p:attrName>style.visibility</p:attrName>
                                        </p:attrNameLst>
                                      </p:cBhvr>
                                      <p:to>
                                        <p:strVal val="visible"/>
                                      </p:to>
                                    </p:set>
                                    <p:animEffect transition="in" filter="box(in)">
                                      <p:cBhvr>
                                        <p:cTn id="59" dur="500"/>
                                        <p:tgtEl>
                                          <p:spTgt spid="21527"/>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21537"/>
                                        </p:tgtEl>
                                        <p:attrNameLst>
                                          <p:attrName>style.visibility</p:attrName>
                                        </p:attrNameLst>
                                      </p:cBhvr>
                                      <p:to>
                                        <p:strVal val="visible"/>
                                      </p:to>
                                    </p:set>
                                    <p:animEffect transition="in" filter="box(in)">
                                      <p:cBhvr>
                                        <p:cTn id="62" dur="500"/>
                                        <p:tgtEl>
                                          <p:spTgt spid="215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1540"/>
                                        </p:tgtEl>
                                        <p:attrNameLst>
                                          <p:attrName>style.visibility</p:attrName>
                                        </p:attrNameLst>
                                      </p:cBhvr>
                                      <p:to>
                                        <p:strVal val="visible"/>
                                      </p:to>
                                    </p:set>
                                    <p:animEffect transition="in" filter="blinds(horizontal)">
                                      <p:cBhvr>
                                        <p:cTn id="67" dur="500"/>
                                        <p:tgtEl>
                                          <p:spTgt spid="21540"/>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1529"/>
                                        </p:tgtEl>
                                        <p:attrNameLst>
                                          <p:attrName>style.visibility</p:attrName>
                                        </p:attrNameLst>
                                      </p:cBhvr>
                                      <p:to>
                                        <p:strVal val="visible"/>
                                      </p:to>
                                    </p:set>
                                    <p:animEffect transition="in" filter="blinds(horizontal)">
                                      <p:cBhvr>
                                        <p:cTn id="70" dur="500"/>
                                        <p:tgtEl>
                                          <p:spTgt spid="2152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21531"/>
                                        </p:tgtEl>
                                        <p:attrNameLst>
                                          <p:attrName>style.visibility</p:attrName>
                                        </p:attrNameLst>
                                      </p:cBhvr>
                                      <p:to>
                                        <p:strVal val="visible"/>
                                      </p:to>
                                    </p:set>
                                    <p:anim calcmode="lin" valueType="num">
                                      <p:cBhvr>
                                        <p:cTn id="75" dur="500" fill="hold"/>
                                        <p:tgtEl>
                                          <p:spTgt spid="21531"/>
                                        </p:tgtEl>
                                        <p:attrNameLst>
                                          <p:attrName>ppt_w</p:attrName>
                                        </p:attrNameLst>
                                      </p:cBhvr>
                                      <p:tavLst>
                                        <p:tav tm="0">
                                          <p:val>
                                            <p:fltVal val="0"/>
                                          </p:val>
                                        </p:tav>
                                        <p:tav tm="100000">
                                          <p:val>
                                            <p:strVal val="#ppt_w"/>
                                          </p:val>
                                        </p:tav>
                                      </p:tavLst>
                                    </p:anim>
                                    <p:anim calcmode="lin" valueType="num">
                                      <p:cBhvr>
                                        <p:cTn id="76" dur="500" fill="hold"/>
                                        <p:tgtEl>
                                          <p:spTgt spid="21531"/>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21541"/>
                                        </p:tgtEl>
                                        <p:attrNameLst>
                                          <p:attrName>style.visibility</p:attrName>
                                        </p:attrNameLst>
                                      </p:cBhvr>
                                      <p:to>
                                        <p:strVal val="visible"/>
                                      </p:to>
                                    </p:set>
                                    <p:anim calcmode="lin" valueType="num">
                                      <p:cBhvr>
                                        <p:cTn id="79" dur="500" fill="hold"/>
                                        <p:tgtEl>
                                          <p:spTgt spid="21541"/>
                                        </p:tgtEl>
                                        <p:attrNameLst>
                                          <p:attrName>ppt_w</p:attrName>
                                        </p:attrNameLst>
                                      </p:cBhvr>
                                      <p:tavLst>
                                        <p:tav tm="0">
                                          <p:val>
                                            <p:fltVal val="0"/>
                                          </p:val>
                                        </p:tav>
                                        <p:tav tm="100000">
                                          <p:val>
                                            <p:strVal val="#ppt_w"/>
                                          </p:val>
                                        </p:tav>
                                      </p:tavLst>
                                    </p:anim>
                                    <p:anim calcmode="lin" valueType="num">
                                      <p:cBhvr>
                                        <p:cTn id="80" dur="500" fill="hold"/>
                                        <p:tgtEl>
                                          <p:spTgt spid="21541"/>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58" presetClass="entr" presetSubtype="0" accel="100000" fill="hold" grpId="0" nodeType="clickEffect">
                                  <p:stCondLst>
                                    <p:cond delay="0"/>
                                  </p:stCondLst>
                                  <p:childTnLst>
                                    <p:set>
                                      <p:cBhvr>
                                        <p:cTn id="84" dur="1" fill="hold">
                                          <p:stCondLst>
                                            <p:cond delay="0"/>
                                          </p:stCondLst>
                                        </p:cTn>
                                        <p:tgtEl>
                                          <p:spTgt spid="21542"/>
                                        </p:tgtEl>
                                        <p:attrNameLst>
                                          <p:attrName>style.visibility</p:attrName>
                                        </p:attrNameLst>
                                      </p:cBhvr>
                                      <p:to>
                                        <p:strVal val="visible"/>
                                      </p:to>
                                    </p:set>
                                    <p:anim calcmode="lin" valueType="num">
                                      <p:cBhvr>
                                        <p:cTn id="85" dur="500" fill="hold"/>
                                        <p:tgtEl>
                                          <p:spTgt spid="21542"/>
                                        </p:tgtEl>
                                        <p:attrNameLst>
                                          <p:attrName>ppt_w</p:attrName>
                                        </p:attrNameLst>
                                      </p:cBhvr>
                                      <p:tavLst>
                                        <p:tav tm="0">
                                          <p:val>
                                            <p:strVal val="#ppt_w*2.5"/>
                                          </p:val>
                                        </p:tav>
                                        <p:tav tm="100000">
                                          <p:val>
                                            <p:strVal val="#ppt_w"/>
                                          </p:val>
                                        </p:tav>
                                      </p:tavLst>
                                    </p:anim>
                                    <p:anim calcmode="lin" valueType="num">
                                      <p:cBhvr>
                                        <p:cTn id="86" dur="500" fill="hold"/>
                                        <p:tgtEl>
                                          <p:spTgt spid="21542"/>
                                        </p:tgtEl>
                                        <p:attrNameLst>
                                          <p:attrName>ppt_h</p:attrName>
                                        </p:attrNameLst>
                                      </p:cBhvr>
                                      <p:tavLst>
                                        <p:tav tm="0">
                                          <p:val>
                                            <p:strVal val="#ppt_h*0.01"/>
                                          </p:val>
                                        </p:tav>
                                        <p:tav tm="100000">
                                          <p:val>
                                            <p:strVal val="#ppt_h"/>
                                          </p:val>
                                        </p:tav>
                                      </p:tavLst>
                                    </p:anim>
                                    <p:anim calcmode="lin" valueType="num">
                                      <p:cBhvr>
                                        <p:cTn id="87" dur="500" fill="hold"/>
                                        <p:tgtEl>
                                          <p:spTgt spid="21542"/>
                                        </p:tgtEl>
                                        <p:attrNameLst>
                                          <p:attrName>ppt_x</p:attrName>
                                        </p:attrNameLst>
                                      </p:cBhvr>
                                      <p:tavLst>
                                        <p:tav tm="0">
                                          <p:val>
                                            <p:strVal val="#ppt_x"/>
                                          </p:val>
                                        </p:tav>
                                        <p:tav tm="100000">
                                          <p:val>
                                            <p:strVal val="#ppt_x"/>
                                          </p:val>
                                        </p:tav>
                                      </p:tavLst>
                                    </p:anim>
                                    <p:anim calcmode="lin" valueType="num">
                                      <p:cBhvr>
                                        <p:cTn id="88" dur="500" fill="hold"/>
                                        <p:tgtEl>
                                          <p:spTgt spid="21542"/>
                                        </p:tgtEl>
                                        <p:attrNameLst>
                                          <p:attrName>ppt_y</p:attrName>
                                        </p:attrNameLst>
                                      </p:cBhvr>
                                      <p:tavLst>
                                        <p:tav tm="0">
                                          <p:val>
                                            <p:strVal val="#ppt_h+1"/>
                                          </p:val>
                                        </p:tav>
                                        <p:tav tm="100000">
                                          <p:val>
                                            <p:strVal val="#ppt_y"/>
                                          </p:val>
                                        </p:tav>
                                      </p:tavLst>
                                    </p:anim>
                                    <p:animEffect transition="in" filter="fade">
                                      <p:cBhvr>
                                        <p:cTn id="89" dur="500"/>
                                        <p:tgtEl>
                                          <p:spTgt spid="21542"/>
                                        </p:tgtEl>
                                      </p:cBhvr>
                                    </p:animEffect>
                                  </p:childTnLst>
                                </p:cTn>
                              </p:par>
                              <p:par>
                                <p:cTn id="90" presetID="58" presetClass="entr" presetSubtype="0" accel="100000" fill="hold" grpId="0" nodeType="withEffect">
                                  <p:stCondLst>
                                    <p:cond delay="0"/>
                                  </p:stCondLst>
                                  <p:childTnLst>
                                    <p:set>
                                      <p:cBhvr>
                                        <p:cTn id="91" dur="1" fill="hold">
                                          <p:stCondLst>
                                            <p:cond delay="0"/>
                                          </p:stCondLst>
                                        </p:cTn>
                                        <p:tgtEl>
                                          <p:spTgt spid="21530"/>
                                        </p:tgtEl>
                                        <p:attrNameLst>
                                          <p:attrName>style.visibility</p:attrName>
                                        </p:attrNameLst>
                                      </p:cBhvr>
                                      <p:to>
                                        <p:strVal val="visible"/>
                                      </p:to>
                                    </p:set>
                                    <p:anim calcmode="lin" valueType="num">
                                      <p:cBhvr>
                                        <p:cTn id="92" dur="500" fill="hold"/>
                                        <p:tgtEl>
                                          <p:spTgt spid="21530"/>
                                        </p:tgtEl>
                                        <p:attrNameLst>
                                          <p:attrName>ppt_w</p:attrName>
                                        </p:attrNameLst>
                                      </p:cBhvr>
                                      <p:tavLst>
                                        <p:tav tm="0">
                                          <p:val>
                                            <p:strVal val="#ppt_w*2.5"/>
                                          </p:val>
                                        </p:tav>
                                        <p:tav tm="100000">
                                          <p:val>
                                            <p:strVal val="#ppt_w"/>
                                          </p:val>
                                        </p:tav>
                                      </p:tavLst>
                                    </p:anim>
                                    <p:anim calcmode="lin" valueType="num">
                                      <p:cBhvr>
                                        <p:cTn id="93" dur="500" fill="hold"/>
                                        <p:tgtEl>
                                          <p:spTgt spid="21530"/>
                                        </p:tgtEl>
                                        <p:attrNameLst>
                                          <p:attrName>ppt_h</p:attrName>
                                        </p:attrNameLst>
                                      </p:cBhvr>
                                      <p:tavLst>
                                        <p:tav tm="0">
                                          <p:val>
                                            <p:strVal val="#ppt_h*0.01"/>
                                          </p:val>
                                        </p:tav>
                                        <p:tav tm="100000">
                                          <p:val>
                                            <p:strVal val="#ppt_h"/>
                                          </p:val>
                                        </p:tav>
                                      </p:tavLst>
                                    </p:anim>
                                    <p:anim calcmode="lin" valueType="num">
                                      <p:cBhvr>
                                        <p:cTn id="94" dur="500" fill="hold"/>
                                        <p:tgtEl>
                                          <p:spTgt spid="21530"/>
                                        </p:tgtEl>
                                        <p:attrNameLst>
                                          <p:attrName>ppt_x</p:attrName>
                                        </p:attrNameLst>
                                      </p:cBhvr>
                                      <p:tavLst>
                                        <p:tav tm="0">
                                          <p:val>
                                            <p:strVal val="#ppt_x"/>
                                          </p:val>
                                        </p:tav>
                                        <p:tav tm="100000">
                                          <p:val>
                                            <p:strVal val="#ppt_x"/>
                                          </p:val>
                                        </p:tav>
                                      </p:tavLst>
                                    </p:anim>
                                    <p:anim calcmode="lin" valueType="num">
                                      <p:cBhvr>
                                        <p:cTn id="95" dur="500" fill="hold"/>
                                        <p:tgtEl>
                                          <p:spTgt spid="21530"/>
                                        </p:tgtEl>
                                        <p:attrNameLst>
                                          <p:attrName>ppt_y</p:attrName>
                                        </p:attrNameLst>
                                      </p:cBhvr>
                                      <p:tavLst>
                                        <p:tav tm="0">
                                          <p:val>
                                            <p:strVal val="#ppt_h+1"/>
                                          </p:val>
                                        </p:tav>
                                        <p:tav tm="100000">
                                          <p:val>
                                            <p:strVal val="#ppt_y"/>
                                          </p:val>
                                        </p:tav>
                                      </p:tavLst>
                                    </p:anim>
                                    <p:animEffect transition="in" filter="fade">
                                      <p:cBhvr>
                                        <p:cTn id="96" dur="500"/>
                                        <p:tgtEl>
                                          <p:spTgt spid="2153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3" presetClass="exit" presetSubtype="16" fill="hold" grpId="1" nodeType="clickEffect">
                                  <p:stCondLst>
                                    <p:cond delay="0"/>
                                  </p:stCondLst>
                                  <p:childTnLst>
                                    <p:animEffect transition="out" filter="plus(in)">
                                      <p:cBhvr>
                                        <p:cTn id="100" dur="2000"/>
                                        <p:tgtEl>
                                          <p:spTgt spid="21523"/>
                                        </p:tgtEl>
                                      </p:cBhvr>
                                    </p:animEffect>
                                    <p:set>
                                      <p:cBhvr>
                                        <p:cTn id="101" dur="1" fill="hold">
                                          <p:stCondLst>
                                            <p:cond delay="1999"/>
                                          </p:stCondLst>
                                        </p:cTn>
                                        <p:tgtEl>
                                          <p:spTgt spid="21523"/>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3" presetClass="entr" presetSubtype="16" fill="hold" grpId="0" nodeType="clickEffect">
                                  <p:stCondLst>
                                    <p:cond delay="0"/>
                                  </p:stCondLst>
                                  <p:childTnLst>
                                    <p:set>
                                      <p:cBhvr>
                                        <p:cTn id="105" dur="1" fill="hold">
                                          <p:stCondLst>
                                            <p:cond delay="0"/>
                                          </p:stCondLst>
                                        </p:cTn>
                                        <p:tgtEl>
                                          <p:spTgt spid="21509"/>
                                        </p:tgtEl>
                                        <p:attrNameLst>
                                          <p:attrName>style.visibility</p:attrName>
                                        </p:attrNameLst>
                                      </p:cBhvr>
                                      <p:to>
                                        <p:strVal val="visible"/>
                                      </p:to>
                                    </p:set>
                                    <p:anim calcmode="lin" valueType="num">
                                      <p:cBhvr>
                                        <p:cTn id="106" dur="500" fill="hold"/>
                                        <p:tgtEl>
                                          <p:spTgt spid="21509"/>
                                        </p:tgtEl>
                                        <p:attrNameLst>
                                          <p:attrName>ppt_w</p:attrName>
                                        </p:attrNameLst>
                                      </p:cBhvr>
                                      <p:tavLst>
                                        <p:tav tm="0">
                                          <p:val>
                                            <p:fltVal val="0"/>
                                          </p:val>
                                        </p:tav>
                                        <p:tav tm="100000">
                                          <p:val>
                                            <p:strVal val="#ppt_w"/>
                                          </p:val>
                                        </p:tav>
                                      </p:tavLst>
                                    </p:anim>
                                    <p:anim calcmode="lin" valueType="num">
                                      <p:cBhvr>
                                        <p:cTn id="107" dur="500" fill="hold"/>
                                        <p:tgtEl>
                                          <p:spTgt spid="21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9" grpId="0" animBg="1"/>
      <p:bldP spid="21519" grpId="1" animBg="1"/>
      <p:bldP spid="21520" grpId="0"/>
      <p:bldP spid="21520" grpId="1"/>
      <p:bldP spid="21523" grpId="0" animBg="1"/>
      <p:bldP spid="21523" grpId="1" animBg="1"/>
      <p:bldP spid="21526" grpId="0" animBg="1"/>
      <p:bldP spid="21527" grpId="0" animBg="1"/>
      <p:bldP spid="21528" grpId="0" animBg="1"/>
      <p:bldP spid="21529" grpId="0" animBg="1"/>
      <p:bldP spid="21530" grpId="0" animBg="1"/>
      <p:bldP spid="21531" grpId="0" animBg="1"/>
      <p:bldP spid="21536" grpId="0" animBg="1"/>
      <p:bldP spid="21537" grpId="0" animBg="1"/>
      <p:bldP spid="21540" grpId="0" animBg="1"/>
      <p:bldP spid="21541" grpId="0" animBg="1"/>
      <p:bldP spid="215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sz="half" idx="1"/>
          </p:nvPr>
        </p:nvSpPr>
        <p:spPr>
          <a:xfrm>
            <a:off x="0" y="1600200"/>
            <a:ext cx="4343400" cy="5257800"/>
          </a:xfrm>
        </p:spPr>
        <p:txBody>
          <a:bodyPr/>
          <a:lstStyle/>
          <a:p>
            <a:pPr eaLnBrk="1" hangingPunct="1">
              <a:buFontTx/>
              <a:buNone/>
            </a:pPr>
            <a:r>
              <a:rPr lang="en-US" sz="2800" b="1" u="sng" smtClean="0">
                <a:solidFill>
                  <a:srgbClr val="0000FF"/>
                </a:solidFill>
              </a:rPr>
              <a:t> </a:t>
            </a:r>
          </a:p>
        </p:txBody>
      </p:sp>
      <p:sp>
        <p:nvSpPr>
          <p:cNvPr id="13315" name="Rectangle 4"/>
          <p:cNvSpPr>
            <a:spLocks noChangeArrowheads="1"/>
          </p:cNvSpPr>
          <p:nvPr/>
        </p:nvSpPr>
        <p:spPr bwMode="auto">
          <a:xfrm>
            <a:off x="0" y="533400"/>
            <a:ext cx="502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u="sng">
                <a:solidFill>
                  <a:srgbClr val="C00000"/>
                </a:solidFill>
              </a:rPr>
              <a:t>IV. Tình hình phát triển kinh tế </a:t>
            </a:r>
          </a:p>
          <a:p>
            <a:pPr marL="342900" indent="-342900">
              <a:spcBef>
                <a:spcPct val="20000"/>
              </a:spcBef>
            </a:pPr>
            <a:r>
              <a:rPr lang="en-US" sz="2800" u="sng">
                <a:solidFill>
                  <a:srgbClr val="C00000"/>
                </a:solidFill>
              </a:rPr>
              <a:t>1. Nông nghiệp:</a:t>
            </a:r>
          </a:p>
        </p:txBody>
      </p:sp>
      <p:sp>
        <p:nvSpPr>
          <p:cNvPr id="26629" name="Text Box 5"/>
          <p:cNvSpPr txBox="1">
            <a:spLocks noChangeArrowheads="1"/>
          </p:cNvSpPr>
          <p:nvPr/>
        </p:nvSpPr>
        <p:spPr bwMode="auto">
          <a:xfrm>
            <a:off x="0" y="2133600"/>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sz="2400">
                <a:solidFill>
                  <a:srgbClr val="FF00FF"/>
                </a:solidFill>
              </a:rPr>
              <a:t>- Nghề trồng rừng có vị trí rất quan trọng, nhất là rừng ngập mặn </a:t>
            </a:r>
          </a:p>
        </p:txBody>
      </p:sp>
      <p:sp>
        <p:nvSpPr>
          <p:cNvPr id="13317" name="Line 6"/>
          <p:cNvSpPr>
            <a:spLocks noChangeShapeType="1"/>
          </p:cNvSpPr>
          <p:nvPr/>
        </p:nvSpPr>
        <p:spPr bwMode="auto">
          <a:xfrm>
            <a:off x="5029200" y="685800"/>
            <a:ext cx="0" cy="6172200"/>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318" name="Picture 7" descr="Untitle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85800"/>
            <a:ext cx="4114800" cy="61722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000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962400"/>
            <a:ext cx="4043363" cy="281940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13320" name="Text Box 10"/>
          <p:cNvSpPr txBox="1">
            <a:spLocks noChangeArrowheads="1"/>
          </p:cNvSpPr>
          <p:nvPr/>
        </p:nvSpPr>
        <p:spPr bwMode="auto">
          <a:xfrm>
            <a:off x="5410200" y="3962400"/>
            <a:ext cx="2849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000"/>
              <a:t>Rừng ngập mặn Cà mau</a:t>
            </a:r>
          </a:p>
        </p:txBody>
      </p:sp>
      <p:sp>
        <p:nvSpPr>
          <p:cNvPr id="26635" name="AutoShape 11"/>
          <p:cNvSpPr>
            <a:spLocks noChangeArrowheads="1"/>
          </p:cNvSpPr>
          <p:nvPr/>
        </p:nvSpPr>
        <p:spPr bwMode="auto">
          <a:xfrm>
            <a:off x="0" y="2667000"/>
            <a:ext cx="4724400" cy="2286000"/>
          </a:xfrm>
          <a:prstGeom prst="wedgeEllipseCallout">
            <a:avLst>
              <a:gd name="adj1" fmla="val 63611"/>
              <a:gd name="adj2" fmla="val 32083"/>
            </a:avLst>
          </a:prstGeom>
          <a:solidFill>
            <a:srgbClr val="FFCCFF"/>
          </a:solidFill>
          <a:ln w="9525">
            <a:solidFill>
              <a:schemeClr val="tx1"/>
            </a:solidFill>
            <a:miter lim="800000"/>
            <a:headEnd/>
            <a:tailEnd/>
          </a:ln>
        </p:spPr>
        <p:txBody>
          <a:bodyPr/>
          <a:lstStyle/>
          <a:p>
            <a:pPr algn="ctr"/>
            <a:r>
              <a:rPr lang="en-US" sz="2400">
                <a:solidFill>
                  <a:srgbClr val="0000FF"/>
                </a:solidFill>
              </a:rPr>
              <a:t>Rừng có vai trò gì đối với đời sống, và phát triển KT? Cần có biện pháp gì để bảo vệ rừng? </a:t>
            </a:r>
          </a:p>
        </p:txBody>
      </p:sp>
      <p:sp>
        <p:nvSpPr>
          <p:cNvPr id="26636" name="Text Box 12"/>
          <p:cNvSpPr txBox="1">
            <a:spLocks noChangeArrowheads="1"/>
          </p:cNvSpPr>
          <p:nvPr/>
        </p:nvSpPr>
        <p:spPr bwMode="auto">
          <a:xfrm>
            <a:off x="0" y="3048000"/>
            <a:ext cx="5029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buFontTx/>
              <a:buChar char="-"/>
            </a:pPr>
            <a:r>
              <a:rPr lang="en-US">
                <a:latin typeface="Arial" charset="0"/>
              </a:rPr>
              <a:t> </a:t>
            </a:r>
            <a:r>
              <a:rPr lang="en-US" sz="2400">
                <a:solidFill>
                  <a:srgbClr val="0000FF"/>
                </a:solidFill>
              </a:rPr>
              <a:t>Có ý nghĩa quan trọng trong việc bảo vệ tính đa dạng sinh học và môi trường sinh thái </a:t>
            </a:r>
          </a:p>
          <a:p>
            <a:pPr eaLnBrk="1" hangingPunct="1">
              <a:buFontTx/>
              <a:buChar char="-"/>
            </a:pPr>
            <a:r>
              <a:rPr lang="en-US" sz="2400">
                <a:solidFill>
                  <a:srgbClr val="0000FF"/>
                </a:solidFill>
              </a:rPr>
              <a:t> dữ đất, cung cấp nguồn tôm giống tự nhiên …</a:t>
            </a:r>
          </a:p>
          <a:p>
            <a:pPr eaLnBrk="1" hangingPunct="1"/>
            <a:r>
              <a:rPr lang="en-US" sz="2400">
                <a:solidFill>
                  <a:srgbClr val="0000FF"/>
                </a:solidFill>
              </a:rPr>
              <a:t>=&gt;Cần bảo vệ rừng, chống cháy rừng </a:t>
            </a:r>
          </a:p>
        </p:txBody>
      </p:sp>
      <p:sp>
        <p:nvSpPr>
          <p:cNvPr id="13323" name="Rectangle 2"/>
          <p:cNvSpPr>
            <a:spLocks noGrp="1" noChangeArrowheads="1"/>
          </p:cNvSpPr>
          <p:nvPr>
            <p:ph type="title"/>
          </p:nvPr>
        </p:nvSpPr>
        <p:spPr>
          <a:xfrm>
            <a:off x="0" y="0"/>
            <a:ext cx="9144000" cy="533400"/>
          </a:xfrm>
          <a:solidFill>
            <a:srgbClr val="006600"/>
          </a:solidFill>
        </p:spPr>
        <p:txBody>
          <a:bodyPr/>
          <a:lstStyle/>
          <a:p>
            <a:pPr eaLnBrk="1" hangingPunct="1"/>
            <a:r>
              <a:rPr lang="en-US" sz="2800" b="1" smtClean="0">
                <a:solidFill>
                  <a:srgbClr val="FFFF00"/>
                </a:solidFill>
                <a:latin typeface="Times New Roman" pitchFamily="18" charset="0"/>
                <a:cs typeface="Times New Roman" pitchFamily="18" charset="0"/>
              </a:rPr>
              <a:t>Bài 36:  VÙNG ĐỒNG BẰNG SÔNG CỬU LONG (TT)</a:t>
            </a:r>
            <a:r>
              <a:rPr lang="en-US" sz="2800" smtClean="0">
                <a:solidFill>
                  <a:srgbClr val="FFFF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6633"/>
                                        </p:tgtEl>
                                        <p:attrNameLst>
                                          <p:attrName>style.visibility</p:attrName>
                                        </p:attrNameLst>
                                      </p:cBhvr>
                                      <p:to>
                                        <p:strVal val="visible"/>
                                      </p:to>
                                    </p:set>
                                    <p:anim calcmode="lin" valueType="num">
                                      <p:cBhvr>
                                        <p:cTn id="7" dur="500" fill="hold"/>
                                        <p:tgtEl>
                                          <p:spTgt spid="26633"/>
                                        </p:tgtEl>
                                        <p:attrNameLst>
                                          <p:attrName>ppt_w</p:attrName>
                                        </p:attrNameLst>
                                      </p:cBhvr>
                                      <p:tavLst>
                                        <p:tav tm="0">
                                          <p:val>
                                            <p:fltVal val="0"/>
                                          </p:val>
                                        </p:tav>
                                        <p:tav tm="100000">
                                          <p:val>
                                            <p:strVal val="#ppt_w"/>
                                          </p:val>
                                        </p:tav>
                                      </p:tavLst>
                                    </p:anim>
                                    <p:anim calcmode="lin" valueType="num">
                                      <p:cBhvr>
                                        <p:cTn id="8" dur="500" fill="hold"/>
                                        <p:tgtEl>
                                          <p:spTgt spid="26633"/>
                                        </p:tgtEl>
                                        <p:attrNameLst>
                                          <p:attrName>ppt_h</p:attrName>
                                        </p:attrNameLst>
                                      </p:cBhvr>
                                      <p:tavLst>
                                        <p:tav tm="0">
                                          <p:val>
                                            <p:fltVal val="0"/>
                                          </p:val>
                                        </p:tav>
                                        <p:tav tm="100000">
                                          <p:val>
                                            <p:strVal val="#ppt_h"/>
                                          </p:val>
                                        </p:tav>
                                      </p:tavLst>
                                    </p:anim>
                                    <p:animEffect transition="in" filter="fade">
                                      <p:cBhvr>
                                        <p:cTn id="9" dur="500"/>
                                        <p:tgtEl>
                                          <p:spTgt spid="266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6635"/>
                                        </p:tgtEl>
                                        <p:attrNameLst>
                                          <p:attrName>style.visibility</p:attrName>
                                        </p:attrNameLst>
                                      </p:cBhvr>
                                      <p:to>
                                        <p:strVal val="visible"/>
                                      </p:to>
                                    </p:set>
                                    <p:animEffect transition="in" filter="wipe(down)">
                                      <p:cBhvr>
                                        <p:cTn id="14" dur="500"/>
                                        <p:tgtEl>
                                          <p:spTgt spid="2663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xit" presetSubtype="12" fill="hold" grpId="1" nodeType="clickEffect">
                                  <p:stCondLst>
                                    <p:cond delay="0"/>
                                  </p:stCondLst>
                                  <p:childTnLst>
                                    <p:animEffect transition="out" filter="strips(downLeft)">
                                      <p:cBhvr>
                                        <p:cTn id="18" dur="500"/>
                                        <p:tgtEl>
                                          <p:spTgt spid="26635"/>
                                        </p:tgtEl>
                                      </p:cBhvr>
                                    </p:animEffect>
                                    <p:set>
                                      <p:cBhvr>
                                        <p:cTn id="19" dur="1" fill="hold">
                                          <p:stCondLst>
                                            <p:cond delay="499"/>
                                          </p:stCondLst>
                                        </p:cTn>
                                        <p:tgtEl>
                                          <p:spTgt spid="26635"/>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26636"/>
                                        </p:tgtEl>
                                        <p:attrNameLst>
                                          <p:attrName>style.visibility</p:attrName>
                                        </p:attrNameLst>
                                      </p:cBhvr>
                                      <p:to>
                                        <p:strVal val="visible"/>
                                      </p:to>
                                    </p:set>
                                    <p:animEffect transition="in" filter="fade">
                                      <p:cBhvr>
                                        <p:cTn id="24" dur="800" decel="100000"/>
                                        <p:tgtEl>
                                          <p:spTgt spid="26636"/>
                                        </p:tgtEl>
                                      </p:cBhvr>
                                    </p:animEffect>
                                    <p:anim calcmode="lin" valueType="num">
                                      <p:cBhvr>
                                        <p:cTn id="25" dur="800" decel="100000" fill="hold"/>
                                        <p:tgtEl>
                                          <p:spTgt spid="26636"/>
                                        </p:tgtEl>
                                        <p:attrNameLst>
                                          <p:attrName>style.rotation</p:attrName>
                                        </p:attrNameLst>
                                      </p:cBhvr>
                                      <p:tavLst>
                                        <p:tav tm="0">
                                          <p:val>
                                            <p:fltVal val="-90"/>
                                          </p:val>
                                        </p:tav>
                                        <p:tav tm="100000">
                                          <p:val>
                                            <p:fltVal val="0"/>
                                          </p:val>
                                        </p:tav>
                                      </p:tavLst>
                                    </p:anim>
                                    <p:anim calcmode="lin" valueType="num">
                                      <p:cBhvr>
                                        <p:cTn id="26" dur="800" decel="100000" fill="hold"/>
                                        <p:tgtEl>
                                          <p:spTgt spid="26636"/>
                                        </p:tgtEl>
                                        <p:attrNameLst>
                                          <p:attrName>ppt_x</p:attrName>
                                        </p:attrNameLst>
                                      </p:cBhvr>
                                      <p:tavLst>
                                        <p:tav tm="0">
                                          <p:val>
                                            <p:strVal val="#ppt_x+0.4"/>
                                          </p:val>
                                        </p:tav>
                                        <p:tav tm="100000">
                                          <p:val>
                                            <p:strVal val="#ppt_x-0.05"/>
                                          </p:val>
                                        </p:tav>
                                      </p:tavLst>
                                    </p:anim>
                                    <p:anim calcmode="lin" valueType="num">
                                      <p:cBhvr>
                                        <p:cTn id="27" dur="800" decel="100000" fill="hold"/>
                                        <p:tgtEl>
                                          <p:spTgt spid="2663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663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6636"/>
                                        </p:tgtEl>
                                        <p:attrNameLst>
                                          <p:attrName>ppt_y</p:attrName>
                                        </p:attrNameLst>
                                      </p:cBhvr>
                                      <p:tavLst>
                                        <p:tav tm="0">
                                          <p:val>
                                            <p:strVal val="#ppt_y+0.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xit" presetSubtype="12" fill="hold" grpId="1" nodeType="clickEffect">
                                  <p:stCondLst>
                                    <p:cond delay="0"/>
                                  </p:stCondLst>
                                  <p:childTnLst>
                                    <p:animEffect transition="out" filter="strips(downLeft)">
                                      <p:cBhvr>
                                        <p:cTn id="33" dur="500"/>
                                        <p:tgtEl>
                                          <p:spTgt spid="26636"/>
                                        </p:tgtEl>
                                      </p:cBhvr>
                                    </p:animEffect>
                                    <p:set>
                                      <p:cBhvr>
                                        <p:cTn id="34" dur="1" fill="hold">
                                          <p:stCondLst>
                                            <p:cond delay="499"/>
                                          </p:stCondLst>
                                        </p:cTn>
                                        <p:tgtEl>
                                          <p:spTgt spid="2663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nodeType="clickEffect">
                                  <p:stCondLst>
                                    <p:cond delay="0"/>
                                  </p:stCondLst>
                                  <p:childTnLst>
                                    <p:set>
                                      <p:cBhvr>
                                        <p:cTn id="38" dur="1" fill="hold">
                                          <p:stCondLst>
                                            <p:cond delay="0"/>
                                          </p:stCondLst>
                                        </p:cTn>
                                        <p:tgtEl>
                                          <p:spTgt spid="26629">
                                            <p:txEl>
                                              <p:pRg st="0" end="0"/>
                                            </p:txEl>
                                          </p:spTgt>
                                        </p:tgtEl>
                                        <p:attrNameLst>
                                          <p:attrName>style.visibility</p:attrName>
                                        </p:attrNameLst>
                                      </p:cBhvr>
                                      <p:to>
                                        <p:strVal val="visible"/>
                                      </p:to>
                                    </p:set>
                                    <p:anim calcmode="lin" valueType="num">
                                      <p:cBhvr>
                                        <p:cTn id="39" dur="1000" fill="hold"/>
                                        <p:tgtEl>
                                          <p:spTgt spid="26629">
                                            <p:txEl>
                                              <p:pRg st="0" end="0"/>
                                            </p:txEl>
                                          </p:spTgt>
                                        </p:tgtEl>
                                        <p:attrNameLst>
                                          <p:attrName>ppt_x</p:attrName>
                                        </p:attrNameLst>
                                      </p:cBhvr>
                                      <p:tavLst>
                                        <p:tav tm="0">
                                          <p:val>
                                            <p:strVal val="#ppt_x-.2"/>
                                          </p:val>
                                        </p:tav>
                                        <p:tav tm="100000">
                                          <p:val>
                                            <p:strVal val="#ppt_x"/>
                                          </p:val>
                                        </p:tav>
                                      </p:tavLst>
                                    </p:anim>
                                    <p:anim calcmode="lin" valueType="num">
                                      <p:cBhvr>
                                        <p:cTn id="40" dur="1000" fill="hold"/>
                                        <p:tgtEl>
                                          <p:spTgt spid="2662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66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P spid="26635" grpId="1" animBg="1"/>
      <p:bldP spid="26636" grpId="0"/>
      <p:bldP spid="2663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half" idx="1"/>
          </p:nvPr>
        </p:nvSpPr>
        <p:spPr/>
        <p:txBody>
          <a:bodyPr/>
          <a:lstStyle/>
          <a:p>
            <a:pPr eaLnBrk="1" hangingPunct="1">
              <a:buFontTx/>
              <a:buNone/>
            </a:pPr>
            <a:r>
              <a:rPr lang="en-US" sz="2800" b="1" u="sng" smtClean="0">
                <a:solidFill>
                  <a:srgbClr val="0000FF"/>
                </a:solidFill>
              </a:rPr>
              <a:t> </a:t>
            </a:r>
          </a:p>
        </p:txBody>
      </p:sp>
      <p:sp>
        <p:nvSpPr>
          <p:cNvPr id="14339" name="Rectangle 4"/>
          <p:cNvSpPr>
            <a:spLocks noChangeArrowheads="1"/>
          </p:cNvSpPr>
          <p:nvPr/>
        </p:nvSpPr>
        <p:spPr bwMode="auto">
          <a:xfrm>
            <a:off x="0" y="685800"/>
            <a:ext cx="4267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u="sng">
                <a:solidFill>
                  <a:srgbClr val="C00000"/>
                </a:solidFill>
              </a:rPr>
              <a:t>IV. Tình hình phát triển kinh tế </a:t>
            </a:r>
          </a:p>
          <a:p>
            <a:pPr marL="342900" indent="-342900">
              <a:spcBef>
                <a:spcPct val="20000"/>
              </a:spcBef>
            </a:pPr>
            <a:r>
              <a:rPr lang="en-US" sz="2800" u="sng">
                <a:solidFill>
                  <a:srgbClr val="C00000"/>
                </a:solidFill>
              </a:rPr>
              <a:t>1. Nông nghiệp:</a:t>
            </a:r>
          </a:p>
        </p:txBody>
      </p:sp>
      <p:sp>
        <p:nvSpPr>
          <p:cNvPr id="14340" name="Line 5"/>
          <p:cNvSpPr>
            <a:spLocks noChangeShapeType="1"/>
          </p:cNvSpPr>
          <p:nvPr/>
        </p:nvSpPr>
        <p:spPr bwMode="auto">
          <a:xfrm>
            <a:off x="4419600" y="685800"/>
            <a:ext cx="0" cy="6172200"/>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 name="Text Box 8"/>
          <p:cNvSpPr txBox="1">
            <a:spLocks noChangeArrowheads="1"/>
          </p:cNvSpPr>
          <p:nvPr/>
        </p:nvSpPr>
        <p:spPr bwMode="auto">
          <a:xfrm>
            <a:off x="1676400" y="44958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endParaRPr lang="en-US">
              <a:latin typeface="Arial" charset="0"/>
            </a:endParaRPr>
          </a:p>
        </p:txBody>
      </p:sp>
      <p:sp>
        <p:nvSpPr>
          <p:cNvPr id="27659" name="Text Box 11"/>
          <p:cNvSpPr txBox="1">
            <a:spLocks noChangeArrowheads="1"/>
          </p:cNvSpPr>
          <p:nvPr/>
        </p:nvSpPr>
        <p:spPr bwMode="auto">
          <a:xfrm>
            <a:off x="0" y="2133600"/>
            <a:ext cx="2611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800" u="sng">
                <a:solidFill>
                  <a:srgbClr val="C00000"/>
                </a:solidFill>
              </a:rPr>
              <a:t>2. Công nghiệp:</a:t>
            </a:r>
          </a:p>
        </p:txBody>
      </p:sp>
      <p:graphicFrame>
        <p:nvGraphicFramePr>
          <p:cNvPr id="27661" name="Object 13"/>
          <p:cNvGraphicFramePr>
            <a:graphicFrameLocks noGrp="1" noChangeAspect="1"/>
          </p:cNvGraphicFramePr>
          <p:nvPr>
            <p:ph sz="half" idx="2"/>
          </p:nvPr>
        </p:nvGraphicFramePr>
        <p:xfrm>
          <a:off x="4429125" y="1057275"/>
          <a:ext cx="4714875" cy="2343150"/>
        </p:xfrm>
        <a:graphic>
          <a:graphicData uri="http://schemas.openxmlformats.org/presentationml/2006/ole">
            <mc:AlternateContent xmlns:mc="http://schemas.openxmlformats.org/markup-compatibility/2006">
              <mc:Choice xmlns:v="urn:schemas-microsoft-com:vml" Requires="v">
                <p:oleObj spid="_x0000_s14355" name="Chart" r:id="rId3" imgW="3143250" imgH="1562100" progId="Excel.Chart.8">
                  <p:embed/>
                </p:oleObj>
              </mc:Choice>
              <mc:Fallback>
                <p:oleObj name="Chart" r:id="rId3" imgW="3143250" imgH="1562100" progId="Excel.Chart.8">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1057275"/>
                        <a:ext cx="471487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4" name="Text Box 16"/>
          <p:cNvSpPr txBox="1">
            <a:spLocks noChangeArrowheads="1"/>
          </p:cNvSpPr>
          <p:nvPr/>
        </p:nvSpPr>
        <p:spPr bwMode="auto">
          <a:xfrm>
            <a:off x="4708525" y="3505200"/>
            <a:ext cx="4435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000">
                <a:solidFill>
                  <a:srgbClr val="0000FF"/>
                </a:solidFill>
              </a:rPr>
              <a:t>Biểu đồ tỉ trọng sản xuất CN trong cơ cấu GDP toàn vùng ( năm 2002)</a:t>
            </a:r>
          </a:p>
        </p:txBody>
      </p:sp>
      <p:sp>
        <p:nvSpPr>
          <p:cNvPr id="27665" name="AutoShape 17"/>
          <p:cNvSpPr>
            <a:spLocks noChangeArrowheads="1"/>
          </p:cNvSpPr>
          <p:nvPr/>
        </p:nvSpPr>
        <p:spPr bwMode="auto">
          <a:xfrm>
            <a:off x="457200" y="3254375"/>
            <a:ext cx="3429000" cy="1905000"/>
          </a:xfrm>
          <a:prstGeom prst="wedgeEllipseCallout">
            <a:avLst>
              <a:gd name="adj1" fmla="val 78889"/>
              <a:gd name="adj2" fmla="val -57083"/>
            </a:avLst>
          </a:prstGeom>
          <a:solidFill>
            <a:schemeClr val="accent1"/>
          </a:solidFill>
          <a:ln w="9525">
            <a:solidFill>
              <a:schemeClr val="tx1"/>
            </a:solidFill>
            <a:miter lim="800000"/>
            <a:headEnd/>
            <a:tailEnd/>
          </a:ln>
        </p:spPr>
        <p:txBody>
          <a:bodyPr/>
          <a:lstStyle/>
          <a:p>
            <a:pPr algn="ctr"/>
            <a:r>
              <a:rPr lang="en-US" sz="2000">
                <a:solidFill>
                  <a:srgbClr val="FF00FF"/>
                </a:solidFill>
              </a:rPr>
              <a:t>Quan sát biểu đồ, hãy nhận xét tỉ trọng sản xuất CN trong cơ cấu GDP của vùng?</a:t>
            </a:r>
          </a:p>
        </p:txBody>
      </p:sp>
      <p:sp>
        <p:nvSpPr>
          <p:cNvPr id="27666" name="Text Box 18"/>
          <p:cNvSpPr txBox="1">
            <a:spLocks noChangeArrowheads="1"/>
          </p:cNvSpPr>
          <p:nvPr/>
        </p:nvSpPr>
        <p:spPr bwMode="auto">
          <a:xfrm>
            <a:off x="0" y="2676525"/>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800">
                <a:solidFill>
                  <a:srgbClr val="0000FF"/>
                </a:solidFill>
              </a:rPr>
              <a:t>- Bắt đầu phát triển  </a:t>
            </a:r>
          </a:p>
        </p:txBody>
      </p:sp>
      <p:sp>
        <p:nvSpPr>
          <p:cNvPr id="14347" name="Rectangle 2"/>
          <p:cNvSpPr>
            <a:spLocks noGrp="1" noChangeArrowheads="1"/>
          </p:cNvSpPr>
          <p:nvPr>
            <p:ph type="title"/>
          </p:nvPr>
        </p:nvSpPr>
        <p:spPr>
          <a:xfrm>
            <a:off x="0" y="0"/>
            <a:ext cx="9144000" cy="533400"/>
          </a:xfrm>
          <a:solidFill>
            <a:srgbClr val="006600"/>
          </a:solidFill>
        </p:spPr>
        <p:txBody>
          <a:bodyPr/>
          <a:lstStyle/>
          <a:p>
            <a:pPr eaLnBrk="1" hangingPunct="1"/>
            <a:r>
              <a:rPr lang="en-US" sz="2800" b="1" smtClean="0">
                <a:solidFill>
                  <a:srgbClr val="FFFF00"/>
                </a:solidFill>
                <a:latin typeface="Times New Roman" pitchFamily="18" charset="0"/>
                <a:cs typeface="Times New Roman" pitchFamily="18" charset="0"/>
              </a:rPr>
              <a:t>Bài 36:  VÙNG ĐỒNG BẰNG SÔNG CỬU LONG (TT)</a:t>
            </a:r>
            <a:r>
              <a:rPr lang="en-US" sz="2800" smtClean="0">
                <a:solidFill>
                  <a:srgbClr val="FFFF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 calcmode="lin" valueType="num">
                                      <p:cBhvr>
                                        <p:cTn id="7" dur="1000" fill="hold"/>
                                        <p:tgtEl>
                                          <p:spTgt spid="27659"/>
                                        </p:tgtEl>
                                        <p:attrNameLst>
                                          <p:attrName>ppt_w</p:attrName>
                                        </p:attrNameLst>
                                      </p:cBhvr>
                                      <p:tavLst>
                                        <p:tav tm="0">
                                          <p:val>
                                            <p:strVal val="#ppt_w*0.70"/>
                                          </p:val>
                                        </p:tav>
                                        <p:tav tm="100000">
                                          <p:val>
                                            <p:strVal val="#ppt_w"/>
                                          </p:val>
                                        </p:tav>
                                      </p:tavLst>
                                    </p:anim>
                                    <p:anim calcmode="lin" valueType="num">
                                      <p:cBhvr>
                                        <p:cTn id="8" dur="1000" fill="hold"/>
                                        <p:tgtEl>
                                          <p:spTgt spid="27659"/>
                                        </p:tgtEl>
                                        <p:attrNameLst>
                                          <p:attrName>ppt_h</p:attrName>
                                        </p:attrNameLst>
                                      </p:cBhvr>
                                      <p:tavLst>
                                        <p:tav tm="0">
                                          <p:val>
                                            <p:strVal val="#ppt_h"/>
                                          </p:val>
                                        </p:tav>
                                        <p:tav tm="100000">
                                          <p:val>
                                            <p:strVal val="#ppt_h"/>
                                          </p:val>
                                        </p:tav>
                                      </p:tavLst>
                                    </p:anim>
                                    <p:animEffect transition="in" filter="fade">
                                      <p:cBhvr>
                                        <p:cTn id="9" dur="1000"/>
                                        <p:tgtEl>
                                          <p:spTgt spid="2765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7661"/>
                                        </p:tgtEl>
                                        <p:attrNameLst>
                                          <p:attrName>style.visibility</p:attrName>
                                        </p:attrNameLst>
                                      </p:cBhvr>
                                      <p:to>
                                        <p:strVal val="visible"/>
                                      </p:to>
                                    </p:set>
                                    <p:animEffect transition="in" filter="diamond(in)">
                                      <p:cBhvr>
                                        <p:cTn id="14" dur="2000"/>
                                        <p:tgtEl>
                                          <p:spTgt spid="27661"/>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7664"/>
                                        </p:tgtEl>
                                        <p:attrNameLst>
                                          <p:attrName>style.visibility</p:attrName>
                                        </p:attrNameLst>
                                      </p:cBhvr>
                                      <p:to>
                                        <p:strVal val="visible"/>
                                      </p:to>
                                    </p:set>
                                    <p:animEffect transition="in" filter="diamond(in)">
                                      <p:cBhvr>
                                        <p:cTn id="17" dur="2000"/>
                                        <p:tgtEl>
                                          <p:spTgt spid="276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7665"/>
                                        </p:tgtEl>
                                        <p:attrNameLst>
                                          <p:attrName>style.visibility</p:attrName>
                                        </p:attrNameLst>
                                      </p:cBhvr>
                                      <p:to>
                                        <p:strVal val="visible"/>
                                      </p:to>
                                    </p:set>
                                    <p:anim to="" calcmode="lin" valueType="num">
                                      <p:cBhvr>
                                        <p:cTn id="22" dur="1" fill="hold"/>
                                        <p:tgtEl>
                                          <p:spTgt spid="27665"/>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766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7666"/>
                                        </p:tgtEl>
                                        <p:attrNameLst>
                                          <p:attrName>style.visibility</p:attrName>
                                        </p:attrNameLst>
                                      </p:cBhvr>
                                      <p:to>
                                        <p:strVal val="visible"/>
                                      </p:to>
                                    </p:set>
                                    <p:animEffect transition="in" filter="slide(fromBottom)">
                                      <p:cBhvr>
                                        <p:cTn id="31" dur="500"/>
                                        <p:tgtEl>
                                          <p:spTgt spid="27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OleChart spid="27661" grpId="0"/>
      <p:bldP spid="27664" grpId="0"/>
      <p:bldP spid="27665" grpId="0" animBg="1"/>
      <p:bldP spid="27665" grpId="1" animBg="1"/>
      <p:bldP spid="276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solidFill>
                  <a:srgbClr val="FF00FF"/>
                </a:solidFill>
              </a:rPr>
              <a:t> </a:t>
            </a:r>
          </a:p>
        </p:txBody>
      </p:sp>
      <p:graphicFrame>
        <p:nvGraphicFramePr>
          <p:cNvPr id="15399" name="Group 39"/>
          <p:cNvGraphicFramePr>
            <a:graphicFrameLocks noGrp="1"/>
          </p:cNvGraphicFramePr>
          <p:nvPr>
            <p:ph idx="1"/>
          </p:nvPr>
        </p:nvGraphicFramePr>
        <p:xfrm>
          <a:off x="457200" y="457200"/>
          <a:ext cx="8305800" cy="4524375"/>
        </p:xfrm>
        <a:graphic>
          <a:graphicData uri="http://schemas.openxmlformats.org/drawingml/2006/table">
            <a:tbl>
              <a:tblPr/>
              <a:tblGrid>
                <a:gridCol w="1349375">
                  <a:extLst>
                    <a:ext uri="{9D8B030D-6E8A-4147-A177-3AD203B41FA5}">
                      <a16:colId xmlns:a16="http://schemas.microsoft.com/office/drawing/2014/main" val="20000"/>
                    </a:ext>
                  </a:extLst>
                </a:gridCol>
                <a:gridCol w="1631950">
                  <a:extLst>
                    <a:ext uri="{9D8B030D-6E8A-4147-A177-3AD203B41FA5}">
                      <a16:colId xmlns:a16="http://schemas.microsoft.com/office/drawing/2014/main" val="20001"/>
                    </a:ext>
                  </a:extLst>
                </a:gridCol>
                <a:gridCol w="5324475">
                  <a:extLst>
                    <a:ext uri="{9D8B030D-6E8A-4147-A177-3AD203B41FA5}">
                      <a16:colId xmlns:a16="http://schemas.microsoft.com/office/drawing/2014/main" val="20002"/>
                    </a:ext>
                  </a:extLst>
                </a:gridCol>
              </a:tblGrid>
              <a:tr h="11573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rgbClr val="FF00FF"/>
                          </a:solidFill>
                          <a:effectLst/>
                          <a:latin typeface="Times New Roman" pitchFamily="18" charset="0"/>
                        </a:rPr>
                        <a:t>Ngành</a:t>
                      </a:r>
                      <a:r>
                        <a:rPr kumimoji="0" lang="en-US" sz="1800" b="0" i="0" u="none" strike="noStrike" cap="none" normalizeH="0" baseline="0" dirty="0" smtClean="0">
                          <a:ln>
                            <a:noFill/>
                          </a:ln>
                          <a:solidFill>
                            <a:srgbClr val="FF00FF"/>
                          </a:solidFill>
                          <a:effectLst/>
                          <a:latin typeface="Times New Roman" pitchFamily="18" charset="0"/>
                        </a:rPr>
                        <a:t> </a:t>
                      </a:r>
                      <a:r>
                        <a:rPr kumimoji="0" lang="en-US" sz="1800" b="0" i="0" u="none" strike="noStrike" cap="none" normalizeH="0" baseline="0" dirty="0" err="1" smtClean="0">
                          <a:ln>
                            <a:noFill/>
                          </a:ln>
                          <a:solidFill>
                            <a:srgbClr val="FF00FF"/>
                          </a:solidFill>
                          <a:effectLst/>
                          <a:latin typeface="Times New Roman" pitchFamily="18" charset="0"/>
                        </a:rPr>
                        <a:t>sản</a:t>
                      </a:r>
                      <a:r>
                        <a:rPr kumimoji="0" lang="en-US" sz="1800" b="0" i="0" u="none" strike="noStrike" cap="none" normalizeH="0" baseline="0" dirty="0" smtClean="0">
                          <a:ln>
                            <a:noFill/>
                          </a:ln>
                          <a:solidFill>
                            <a:srgbClr val="FF00FF"/>
                          </a:solidFill>
                          <a:effectLst/>
                          <a:latin typeface="Times New Roman" pitchFamily="18" charset="0"/>
                        </a:rPr>
                        <a:t> </a:t>
                      </a:r>
                      <a:r>
                        <a:rPr kumimoji="0" lang="en-US" sz="1800" b="0" i="0" u="none" strike="noStrike" cap="none" normalizeH="0" baseline="0" dirty="0" err="1" smtClean="0">
                          <a:ln>
                            <a:noFill/>
                          </a:ln>
                          <a:solidFill>
                            <a:srgbClr val="FF00FF"/>
                          </a:solidFill>
                          <a:effectLst/>
                          <a:latin typeface="Times New Roman" pitchFamily="18" charset="0"/>
                        </a:rPr>
                        <a:t>xuất</a:t>
                      </a:r>
                      <a:endParaRPr kumimoji="0" lang="en-US" sz="1800" b="0" i="0" u="none" strike="noStrike" cap="none" normalizeH="0" baseline="0" dirty="0" smtClean="0">
                        <a:ln>
                          <a:noFill/>
                        </a:ln>
                        <a:solidFill>
                          <a:srgbClr val="FF00FF"/>
                        </a:solidFill>
                        <a:effectLst/>
                        <a:latin typeface="Times New Roman" pitchFamily="18"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FF"/>
                          </a:solidFill>
                          <a:effectLst/>
                          <a:latin typeface="Times New Roman" pitchFamily="18" charset="0"/>
                        </a:rPr>
                        <a:t>Tỷ trọng trong cơ cấu CN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FF"/>
                          </a:solidFill>
                          <a:effectLst/>
                          <a:latin typeface="Times New Roman" pitchFamily="18" charset="0"/>
                        </a:rPr>
                        <a:t>của vùng(%)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FF"/>
                          </a:solidFill>
                          <a:effectLst/>
                          <a:latin typeface="Times New Roman" pitchFamily="18" charset="0"/>
                        </a:rPr>
                        <a:t>Hiện trạng</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98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rgbClr val="0000FF"/>
                          </a:solidFill>
                          <a:effectLst/>
                          <a:latin typeface="Times New Roman" pitchFamily="18" charset="0"/>
                        </a:rPr>
                        <a:t>Chế</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biến</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lương</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thực</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thực</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phẩm</a:t>
                      </a:r>
                      <a:endParaRPr kumimoji="0" lang="en-US" sz="1800" b="0" i="0" u="none" strike="noStrike" cap="none" normalizeH="0" baseline="0" dirty="0" smtClean="0">
                        <a:ln>
                          <a:noFill/>
                        </a:ln>
                        <a:solidFill>
                          <a:srgbClr val="0000FF"/>
                        </a:solidFill>
                        <a:effectLst/>
                        <a:latin typeface="Times New Roman" pitchFamily="18"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FF"/>
                          </a:solidFill>
                          <a:effectLst/>
                          <a:latin typeface="Times New Roman" pitchFamily="18" charset="0"/>
                        </a:rPr>
                        <a:t>65%</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Times New Roman" pitchFamily="18" charset="0"/>
                        </a:rPr>
                        <a:t>Xay xát lúa gạo, chế biến thuỷ sản đông lạnh, làm rau quả hộp, SX đường mật. Sản phẩm xuất khẩu: gạo, thuỷ sản đông lạnh, hoa quả. Phân bố hầu khắp các tỉnh, thành phố trong vùng.</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95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Times New Roman" pitchFamily="18" charset="0"/>
                        </a:rPr>
                        <a:t>Vật liệu xây dựng</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Times New Roman" pitchFamily="18" charset="0"/>
                        </a:rPr>
                        <a:t>12%</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rgbClr val="0000FF"/>
                          </a:solidFill>
                          <a:effectLst/>
                          <a:latin typeface="Times New Roman" pitchFamily="18" charset="0"/>
                        </a:rPr>
                        <a:t>Các</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cơ</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sở</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SX</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vật</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liệu</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xây</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dựng</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phân</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bố</a:t>
                      </a:r>
                      <a:r>
                        <a:rPr kumimoji="0" lang="en-US" sz="1800" b="0" i="0" u="none" strike="noStrike" cap="none" normalizeH="0" baseline="0" dirty="0" smtClean="0">
                          <a:ln>
                            <a:noFill/>
                          </a:ln>
                          <a:solidFill>
                            <a:srgbClr val="0000FF"/>
                          </a:solidFill>
                          <a:effectLst/>
                          <a:latin typeface="Times New Roman" pitchFamily="18" charset="0"/>
                        </a:rPr>
                        <a:t> ở </a:t>
                      </a:r>
                      <a:r>
                        <a:rPr kumimoji="0" lang="en-US" sz="1800" b="0" i="0" u="none" strike="noStrike" cap="none" normalizeH="0" baseline="0" dirty="0" err="1" smtClean="0">
                          <a:ln>
                            <a:noFill/>
                          </a:ln>
                          <a:solidFill>
                            <a:srgbClr val="0000FF"/>
                          </a:solidFill>
                          <a:effectLst/>
                          <a:latin typeface="Times New Roman" pitchFamily="18" charset="0"/>
                        </a:rPr>
                        <a:t>nhiều</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địa</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phương</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lớn</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nhất</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là</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nhà</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máy</a:t>
                      </a:r>
                      <a:r>
                        <a:rPr kumimoji="0" lang="en-US" sz="1800" b="0" i="0" u="none" strike="noStrike" cap="none" normalizeH="0" baseline="0" dirty="0" smtClean="0">
                          <a:ln>
                            <a:noFill/>
                          </a:ln>
                          <a:solidFill>
                            <a:srgbClr val="0000FF"/>
                          </a:solidFill>
                          <a:effectLst/>
                          <a:latin typeface="Times New Roman" pitchFamily="18" charset="0"/>
                        </a:rPr>
                        <a:t> xi </a:t>
                      </a:r>
                      <a:r>
                        <a:rPr kumimoji="0" lang="en-US" sz="1800" b="0" i="0" u="none" strike="noStrike" cap="none" normalizeH="0" baseline="0" dirty="0" err="1" smtClean="0">
                          <a:ln>
                            <a:noFill/>
                          </a:ln>
                          <a:solidFill>
                            <a:srgbClr val="0000FF"/>
                          </a:solidFill>
                          <a:effectLst/>
                          <a:latin typeface="Times New Roman" pitchFamily="18" charset="0"/>
                        </a:rPr>
                        <a:t>măng</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Hà</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Tiên</a:t>
                      </a:r>
                      <a:r>
                        <a:rPr kumimoji="0" lang="en-US" sz="1800" b="0" i="0" u="none" strike="noStrike" cap="none" normalizeH="0" baseline="0" dirty="0" smtClean="0">
                          <a:ln>
                            <a:noFill/>
                          </a:ln>
                          <a:solidFill>
                            <a:srgbClr val="0000FF"/>
                          </a:solidFill>
                          <a:effectLst/>
                          <a:latin typeface="Times New Roman" pitchFamily="18" charset="0"/>
                        </a:rPr>
                        <a:t> 2</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8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Times New Roman" pitchFamily="18" charset="0"/>
                        </a:rPr>
                        <a:t>Cơ khí nông nghiệp, một số ngành CN khác </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Times New Roman" pitchFamily="18" charset="0"/>
                        </a:rPr>
                        <a:t>23%</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rgbClr val="0000FF"/>
                          </a:solidFill>
                          <a:effectLst/>
                          <a:latin typeface="Times New Roman" pitchFamily="18" charset="0"/>
                        </a:rPr>
                        <a:t>Phát</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triển</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cơ</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khí</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nông</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nghiệp</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Thành</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phố</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Cần</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Thơ</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với</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khu</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công</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nghiệp</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Trà</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Nóc</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là</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trung</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tâm</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CN</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lớn</a:t>
                      </a:r>
                      <a:r>
                        <a:rPr kumimoji="0" lang="en-US" sz="1800" b="0" i="0" u="none" strike="noStrike" cap="none" normalizeH="0" baseline="0" dirty="0" smtClean="0">
                          <a:ln>
                            <a:noFill/>
                          </a:ln>
                          <a:solidFill>
                            <a:srgbClr val="0000FF"/>
                          </a:solidFill>
                          <a:effectLst/>
                          <a:latin typeface="Times New Roman" pitchFamily="18" charset="0"/>
                        </a:rPr>
                        <a:t> </a:t>
                      </a:r>
                      <a:r>
                        <a:rPr kumimoji="0" lang="en-US" sz="1800" b="0" i="0" u="none" strike="noStrike" cap="none" normalizeH="0" baseline="0" dirty="0" err="1" smtClean="0">
                          <a:ln>
                            <a:noFill/>
                          </a:ln>
                          <a:solidFill>
                            <a:srgbClr val="0000FF"/>
                          </a:solidFill>
                          <a:effectLst/>
                          <a:latin typeface="Times New Roman" pitchFamily="18" charset="0"/>
                        </a:rPr>
                        <a:t>nhất</a:t>
                      </a:r>
                      <a:r>
                        <a:rPr kumimoji="0" lang="en-US" sz="1800" b="0" i="0" u="none" strike="noStrike" cap="none" normalizeH="0" baseline="0" dirty="0" smtClean="0">
                          <a:ln>
                            <a:noFill/>
                          </a:ln>
                          <a:solidFill>
                            <a:srgbClr val="0000FF"/>
                          </a:solidFill>
                          <a:effectLst/>
                          <a:latin typeface="Times New Roman" pitchFamily="18" charset="0"/>
                        </a:rPr>
                        <a: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5400" name="Text Box 40"/>
          <p:cNvSpPr txBox="1">
            <a:spLocks noChangeArrowheads="1"/>
          </p:cNvSpPr>
          <p:nvPr/>
        </p:nvSpPr>
        <p:spPr bwMode="auto">
          <a:xfrm>
            <a:off x="533400" y="0"/>
            <a:ext cx="6465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000">
                <a:solidFill>
                  <a:srgbClr val="0000FF"/>
                </a:solidFill>
              </a:rPr>
              <a:t>Bảng 36.2:Các ngành CN ở ĐB sông Cửu Long, năm 2002</a:t>
            </a:r>
          </a:p>
        </p:txBody>
      </p:sp>
      <p:sp>
        <p:nvSpPr>
          <p:cNvPr id="15404" name="AutoShape 44"/>
          <p:cNvSpPr>
            <a:spLocks noChangeArrowheads="1"/>
          </p:cNvSpPr>
          <p:nvPr/>
        </p:nvSpPr>
        <p:spPr bwMode="auto">
          <a:xfrm>
            <a:off x="1219200" y="5410200"/>
            <a:ext cx="6019800" cy="1447800"/>
          </a:xfrm>
          <a:prstGeom prst="wedgeEllipseCallout">
            <a:avLst>
              <a:gd name="adj1" fmla="val -8861"/>
              <a:gd name="adj2" fmla="val -84319"/>
            </a:avLst>
          </a:prstGeom>
          <a:solidFill>
            <a:schemeClr val="accent1"/>
          </a:solidFill>
          <a:ln w="9525">
            <a:solidFill>
              <a:schemeClr val="tx1"/>
            </a:solidFill>
            <a:miter lim="800000"/>
            <a:headEnd/>
            <a:tailEnd/>
          </a:ln>
        </p:spPr>
        <p:txBody>
          <a:bodyPr/>
          <a:lstStyle/>
          <a:p>
            <a:pPr algn="ctr"/>
            <a:r>
              <a:rPr lang="en-US" sz="2000">
                <a:solidFill>
                  <a:srgbClr val="0000FF"/>
                </a:solidFill>
              </a:rPr>
              <a:t>Dựa vào bảng 36.2 và kiến thức đã học, cho biết  ngành CN  nào chiếm          trọng cao nhất, vì sao? </a:t>
            </a:r>
          </a:p>
        </p:txBody>
      </p:sp>
      <p:sp>
        <p:nvSpPr>
          <p:cNvPr id="15405" name="Text Box 45"/>
          <p:cNvSpPr txBox="1">
            <a:spLocks noChangeArrowheads="1"/>
          </p:cNvSpPr>
          <p:nvPr/>
        </p:nvSpPr>
        <p:spPr bwMode="auto">
          <a:xfrm>
            <a:off x="533400" y="5235575"/>
            <a:ext cx="8178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000">
                <a:solidFill>
                  <a:srgbClr val="0000FF"/>
                </a:solidFill>
              </a:rPr>
              <a:t>Ngành CN chế biến LT-TP chiếm tỉ trọng cao nhất  (65%) </a:t>
            </a:r>
          </a:p>
          <a:p>
            <a:pPr eaLnBrk="1" hangingPunct="1"/>
            <a:r>
              <a:rPr lang="en-US" sz="2000">
                <a:solidFill>
                  <a:srgbClr val="FF0066"/>
                </a:solidFill>
              </a:rPr>
              <a:t>Vì :ĐB SCL là vùng có nguồn nguyên liệu dồi dào (từ nông – ngư nghiệp )</a:t>
            </a:r>
          </a:p>
          <a:p>
            <a:pPr eaLnBrk="1" hangingPunct="1"/>
            <a:r>
              <a:rPr lang="en-US" sz="2000">
                <a:solidFill>
                  <a:srgbClr val="FF0066"/>
                </a:solidFill>
              </a:rPr>
              <a:t>- Nhiều lao động </a:t>
            </a:r>
          </a:p>
          <a:p>
            <a:pPr eaLnBrk="1" hangingPunct="1">
              <a:buFontTx/>
              <a:buChar char="-"/>
            </a:pPr>
            <a:r>
              <a:rPr lang="en-US" sz="2000">
                <a:solidFill>
                  <a:srgbClr val="FF0066"/>
                </a:solidFill>
              </a:rPr>
              <a:t> Thị trường tiêu thụ lớn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399"/>
                                        </p:tgtEl>
                                        <p:attrNameLst>
                                          <p:attrName>style.visibility</p:attrName>
                                        </p:attrNameLst>
                                      </p:cBhvr>
                                      <p:to>
                                        <p:strVal val="visible"/>
                                      </p:to>
                                    </p:set>
                                    <p:animEffect transition="in" filter="box(in)">
                                      <p:cBhvr>
                                        <p:cTn id="7" dur="500"/>
                                        <p:tgtEl>
                                          <p:spTgt spid="1539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400"/>
                                        </p:tgtEl>
                                        <p:attrNameLst>
                                          <p:attrName>style.visibility</p:attrName>
                                        </p:attrNameLst>
                                      </p:cBhvr>
                                      <p:to>
                                        <p:strVal val="visible"/>
                                      </p:to>
                                    </p:set>
                                    <p:animEffect transition="in" filter="box(in)">
                                      <p:cBhvr>
                                        <p:cTn id="10" dur="500"/>
                                        <p:tgtEl>
                                          <p:spTgt spid="154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5404"/>
                                        </p:tgtEl>
                                        <p:attrNameLst>
                                          <p:attrName>style.visibility</p:attrName>
                                        </p:attrNameLst>
                                      </p:cBhvr>
                                      <p:to>
                                        <p:strVal val="visible"/>
                                      </p:to>
                                    </p:set>
                                    <p:anim calcmode="lin" valueType="num">
                                      <p:cBhvr>
                                        <p:cTn id="15" dur="500" fill="hold"/>
                                        <p:tgtEl>
                                          <p:spTgt spid="15404"/>
                                        </p:tgtEl>
                                        <p:attrNameLst>
                                          <p:attrName>ppt_w</p:attrName>
                                        </p:attrNameLst>
                                      </p:cBhvr>
                                      <p:tavLst>
                                        <p:tav tm="0">
                                          <p:val>
                                            <p:fltVal val="0"/>
                                          </p:val>
                                        </p:tav>
                                        <p:tav tm="100000">
                                          <p:val>
                                            <p:strVal val="#ppt_w"/>
                                          </p:val>
                                        </p:tav>
                                      </p:tavLst>
                                    </p:anim>
                                    <p:anim calcmode="lin" valueType="num">
                                      <p:cBhvr>
                                        <p:cTn id="16" dur="500" fill="hold"/>
                                        <p:tgtEl>
                                          <p:spTgt spid="15404"/>
                                        </p:tgtEl>
                                        <p:attrNameLst>
                                          <p:attrName>ppt_h</p:attrName>
                                        </p:attrNameLst>
                                      </p:cBhvr>
                                      <p:tavLst>
                                        <p:tav tm="0">
                                          <p:val>
                                            <p:fltVal val="0"/>
                                          </p:val>
                                        </p:tav>
                                        <p:tav tm="100000">
                                          <p:val>
                                            <p:strVal val="#ppt_h"/>
                                          </p:val>
                                        </p:tav>
                                      </p:tavLst>
                                    </p:anim>
                                    <p:animEffect transition="in" filter="fade">
                                      <p:cBhvr>
                                        <p:cTn id="17" dur="500"/>
                                        <p:tgtEl>
                                          <p:spTgt spid="154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xit" presetSubtype="0" fill="hold" grpId="1" nodeType="clickEffect">
                                  <p:stCondLst>
                                    <p:cond delay="0"/>
                                  </p:stCondLst>
                                  <p:childTnLst>
                                    <p:anim calcmode="lin" valueType="num">
                                      <p:cBhvr>
                                        <p:cTn id="21" dur="500"/>
                                        <p:tgtEl>
                                          <p:spTgt spid="15404"/>
                                        </p:tgtEl>
                                        <p:attrNameLst>
                                          <p:attrName>ppt_w</p:attrName>
                                        </p:attrNameLst>
                                      </p:cBhvr>
                                      <p:tavLst>
                                        <p:tav tm="0">
                                          <p:val>
                                            <p:strVal val="ppt_w"/>
                                          </p:val>
                                        </p:tav>
                                        <p:tav tm="100000">
                                          <p:val>
                                            <p:fltVal val="0"/>
                                          </p:val>
                                        </p:tav>
                                      </p:tavLst>
                                    </p:anim>
                                    <p:anim calcmode="lin" valueType="num">
                                      <p:cBhvr>
                                        <p:cTn id="22" dur="500"/>
                                        <p:tgtEl>
                                          <p:spTgt spid="15404"/>
                                        </p:tgtEl>
                                        <p:attrNameLst>
                                          <p:attrName>ppt_h</p:attrName>
                                        </p:attrNameLst>
                                      </p:cBhvr>
                                      <p:tavLst>
                                        <p:tav tm="0">
                                          <p:val>
                                            <p:strVal val="ppt_h"/>
                                          </p:val>
                                        </p:tav>
                                        <p:tav tm="100000">
                                          <p:val>
                                            <p:fltVal val="0"/>
                                          </p:val>
                                        </p:tav>
                                      </p:tavLst>
                                    </p:anim>
                                    <p:animEffect transition="out" filter="fade">
                                      <p:cBhvr>
                                        <p:cTn id="23" dur="500"/>
                                        <p:tgtEl>
                                          <p:spTgt spid="15404"/>
                                        </p:tgtEl>
                                      </p:cBhvr>
                                    </p:animEffect>
                                    <p:set>
                                      <p:cBhvr>
                                        <p:cTn id="24" dur="1" fill="hold">
                                          <p:stCondLst>
                                            <p:cond delay="499"/>
                                          </p:stCondLst>
                                        </p:cTn>
                                        <p:tgtEl>
                                          <p:spTgt spid="1540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15405"/>
                                        </p:tgtEl>
                                        <p:attrNameLst>
                                          <p:attrName>style.visibility</p:attrName>
                                        </p:attrNameLst>
                                      </p:cBhvr>
                                      <p:to>
                                        <p:strVal val="visible"/>
                                      </p:to>
                                    </p:set>
                                    <p:animEffect transition="in" filter="fade">
                                      <p:cBhvr>
                                        <p:cTn id="29" dur="800" decel="100000"/>
                                        <p:tgtEl>
                                          <p:spTgt spid="15405"/>
                                        </p:tgtEl>
                                      </p:cBhvr>
                                    </p:animEffect>
                                    <p:anim calcmode="lin" valueType="num">
                                      <p:cBhvr>
                                        <p:cTn id="30" dur="800" decel="100000" fill="hold"/>
                                        <p:tgtEl>
                                          <p:spTgt spid="15405"/>
                                        </p:tgtEl>
                                        <p:attrNameLst>
                                          <p:attrName>style.rotation</p:attrName>
                                        </p:attrNameLst>
                                      </p:cBhvr>
                                      <p:tavLst>
                                        <p:tav tm="0">
                                          <p:val>
                                            <p:fltVal val="-90"/>
                                          </p:val>
                                        </p:tav>
                                        <p:tav tm="100000">
                                          <p:val>
                                            <p:fltVal val="0"/>
                                          </p:val>
                                        </p:tav>
                                      </p:tavLst>
                                    </p:anim>
                                    <p:anim calcmode="lin" valueType="num">
                                      <p:cBhvr>
                                        <p:cTn id="31" dur="800" decel="100000" fill="hold"/>
                                        <p:tgtEl>
                                          <p:spTgt spid="15405"/>
                                        </p:tgtEl>
                                        <p:attrNameLst>
                                          <p:attrName>ppt_x</p:attrName>
                                        </p:attrNameLst>
                                      </p:cBhvr>
                                      <p:tavLst>
                                        <p:tav tm="0">
                                          <p:val>
                                            <p:strVal val="#ppt_x+0.4"/>
                                          </p:val>
                                        </p:tav>
                                        <p:tav tm="100000">
                                          <p:val>
                                            <p:strVal val="#ppt_x-0.05"/>
                                          </p:val>
                                        </p:tav>
                                      </p:tavLst>
                                    </p:anim>
                                    <p:anim calcmode="lin" valueType="num">
                                      <p:cBhvr>
                                        <p:cTn id="32" dur="800" decel="100000" fill="hold"/>
                                        <p:tgtEl>
                                          <p:spTgt spid="15405"/>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5405"/>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540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0" grpId="0"/>
      <p:bldP spid="15404" grpId="0" animBg="1"/>
      <p:bldP spid="15404" grpId="1" animBg="1"/>
      <p:bldP spid="154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4419600" cy="3276600"/>
          </a:xfrm>
          <a:prstGeom prst="rect">
            <a:avLst/>
          </a:prstGeom>
          <a:solidFill>
            <a:schemeClr val="accent2"/>
          </a:solidFill>
          <a:ln w="9525">
            <a:solidFill>
              <a:srgbClr val="333399"/>
            </a:solidFill>
            <a:miter lim="800000"/>
            <a:headEnd/>
            <a:tailEnd/>
          </a:ln>
        </p:spPr>
      </p:pic>
      <p:pic>
        <p:nvPicPr>
          <p:cNvPr id="40966" name="Picture 6" descr="images833911_NTDungQNam251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4495800" cy="2971800"/>
          </a:xfrm>
          <a:prstGeom prst="rect">
            <a:avLst/>
          </a:prstGeom>
          <a:solidFill>
            <a:srgbClr val="333399"/>
          </a:solidFill>
          <a:ln w="9525">
            <a:solidFill>
              <a:srgbClr val="000080"/>
            </a:solidFill>
            <a:miter lim="800000"/>
            <a:headEnd/>
            <a:tailEnd/>
          </a:ln>
        </p:spPr>
      </p:pic>
      <p:pic>
        <p:nvPicPr>
          <p:cNvPr id="40967" name="Picture 7" descr="congnghechebienthucphamdongho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86200"/>
            <a:ext cx="4572000" cy="2971800"/>
          </a:xfrm>
          <a:prstGeom prst="rect">
            <a:avLst/>
          </a:prstGeom>
          <a:solidFill>
            <a:schemeClr val="accent2"/>
          </a:solidFill>
          <a:ln w="9525">
            <a:solidFill>
              <a:srgbClr val="000080"/>
            </a:solidFill>
            <a:miter lim="800000"/>
            <a:headEnd/>
            <a:tailEnd/>
          </a:ln>
        </p:spPr>
      </p:pic>
      <p:pic>
        <p:nvPicPr>
          <p:cNvPr id="40968" name="Picture 8" descr="gao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76200"/>
            <a:ext cx="4495800" cy="3200400"/>
          </a:xfrm>
          <a:prstGeom prst="rect">
            <a:avLst/>
          </a:prstGeom>
          <a:solidFill>
            <a:srgbClr val="000080"/>
          </a:solidFill>
          <a:ln w="9525">
            <a:solidFill>
              <a:srgbClr val="333399"/>
            </a:solidFill>
            <a:miter lim="800000"/>
            <a:headEnd/>
            <a:tailEnd/>
          </a:ln>
        </p:spPr>
      </p:pic>
      <p:sp>
        <p:nvSpPr>
          <p:cNvPr id="40969" name="Text Box 9"/>
          <p:cNvSpPr txBox="1">
            <a:spLocks noChangeArrowheads="1"/>
          </p:cNvSpPr>
          <p:nvPr/>
        </p:nvSpPr>
        <p:spPr bwMode="auto">
          <a:xfrm>
            <a:off x="7239000" y="2590800"/>
            <a:ext cx="1111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3600">
                <a:solidFill>
                  <a:srgbClr val="0000FF"/>
                </a:solidFill>
              </a:rPr>
              <a:t>Gạo </a:t>
            </a:r>
          </a:p>
        </p:txBody>
      </p:sp>
      <p:sp>
        <p:nvSpPr>
          <p:cNvPr id="40971" name="Text Box 11"/>
          <p:cNvSpPr txBox="1">
            <a:spLocks noChangeArrowheads="1"/>
          </p:cNvSpPr>
          <p:nvPr/>
        </p:nvSpPr>
        <p:spPr bwMode="auto">
          <a:xfrm>
            <a:off x="4724400" y="4010025"/>
            <a:ext cx="2309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800">
                <a:solidFill>
                  <a:srgbClr val="0000FF"/>
                </a:solidFill>
              </a:rPr>
              <a:t>Chế biến tôm </a:t>
            </a:r>
          </a:p>
        </p:txBody>
      </p:sp>
      <p:sp>
        <p:nvSpPr>
          <p:cNvPr id="40972" name="Text Box 12"/>
          <p:cNvSpPr txBox="1">
            <a:spLocks noChangeArrowheads="1"/>
          </p:cNvSpPr>
          <p:nvPr/>
        </p:nvSpPr>
        <p:spPr bwMode="auto">
          <a:xfrm>
            <a:off x="228600" y="2743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sz="2400">
                <a:solidFill>
                  <a:srgbClr val="0000FF"/>
                </a:solidFill>
              </a:rPr>
              <a:t>CÁ BA SA</a:t>
            </a:r>
          </a:p>
        </p:txBody>
      </p:sp>
      <p:sp>
        <p:nvSpPr>
          <p:cNvPr id="40973" name="Text Box 13"/>
          <p:cNvSpPr txBox="1">
            <a:spLocks noChangeArrowheads="1"/>
          </p:cNvSpPr>
          <p:nvPr/>
        </p:nvSpPr>
        <p:spPr bwMode="auto">
          <a:xfrm>
            <a:off x="1828800" y="33528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sz="2400"/>
              <a:t>Các ngành công nghiệp chế biến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edge">
                                      <p:cBhvr>
                                        <p:cTn id="7" dur="2000"/>
                                        <p:tgtEl>
                                          <p:spTgt spid="40966"/>
                                        </p:tgtEl>
                                      </p:cBhvr>
                                    </p:animEffect>
                                  </p:childTnLst>
                                </p:cTn>
                              </p:par>
                              <p:par>
                                <p:cTn id="8" presetID="20" presetClass="entr" presetSubtype="0" fill="hold" nodeType="withEffect">
                                  <p:stCondLst>
                                    <p:cond delay="0"/>
                                  </p:stCondLst>
                                  <p:childTnLst>
                                    <p:set>
                                      <p:cBhvr>
                                        <p:cTn id="9" dur="1" fill="hold">
                                          <p:stCondLst>
                                            <p:cond delay="0"/>
                                          </p:stCondLst>
                                        </p:cTn>
                                        <p:tgtEl>
                                          <p:spTgt spid="40965"/>
                                        </p:tgtEl>
                                        <p:attrNameLst>
                                          <p:attrName>style.visibility</p:attrName>
                                        </p:attrNameLst>
                                      </p:cBhvr>
                                      <p:to>
                                        <p:strVal val="visible"/>
                                      </p:to>
                                    </p:set>
                                    <p:animEffect transition="in" filter="wedge">
                                      <p:cBhvr>
                                        <p:cTn id="10" dur="2000"/>
                                        <p:tgtEl>
                                          <p:spTgt spid="409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40968"/>
                                        </p:tgtEl>
                                        <p:attrNameLst>
                                          <p:attrName>style.visibility</p:attrName>
                                        </p:attrNameLst>
                                      </p:cBhvr>
                                      <p:to>
                                        <p:strVal val="visible"/>
                                      </p:to>
                                    </p:set>
                                    <p:anim calcmode="lin" valueType="num">
                                      <p:cBhvr>
                                        <p:cTn id="15" dur="500" fill="hold"/>
                                        <p:tgtEl>
                                          <p:spTgt spid="40968"/>
                                        </p:tgtEl>
                                        <p:attrNameLst>
                                          <p:attrName>ppt_w</p:attrName>
                                        </p:attrNameLst>
                                      </p:cBhvr>
                                      <p:tavLst>
                                        <p:tav tm="0">
                                          <p:val>
                                            <p:fltVal val="0"/>
                                          </p:val>
                                        </p:tav>
                                        <p:tav tm="100000">
                                          <p:val>
                                            <p:strVal val="#ppt_w"/>
                                          </p:val>
                                        </p:tav>
                                      </p:tavLst>
                                    </p:anim>
                                    <p:anim calcmode="lin" valueType="num">
                                      <p:cBhvr>
                                        <p:cTn id="16" dur="500" fill="hold"/>
                                        <p:tgtEl>
                                          <p:spTgt spid="40968"/>
                                        </p:tgtEl>
                                        <p:attrNameLst>
                                          <p:attrName>ppt_h</p:attrName>
                                        </p:attrNameLst>
                                      </p:cBhvr>
                                      <p:tavLst>
                                        <p:tav tm="0">
                                          <p:val>
                                            <p:fltVal val="0"/>
                                          </p:val>
                                        </p:tav>
                                        <p:tav tm="100000">
                                          <p:val>
                                            <p:strVal val="#ppt_h"/>
                                          </p:val>
                                        </p:tav>
                                      </p:tavLst>
                                    </p:anim>
                                    <p:animEffect transition="in" filter="fade">
                                      <p:cBhvr>
                                        <p:cTn id="17" dur="500"/>
                                        <p:tgtEl>
                                          <p:spTgt spid="40968"/>
                                        </p:tgtEl>
                                      </p:cBhvr>
                                    </p:animEffect>
                                  </p:childTnLst>
                                </p:cTn>
                              </p:par>
                              <p:par>
                                <p:cTn id="18" presetID="53" presetClass="entr" presetSubtype="0" fill="hold" nodeType="withEffect">
                                  <p:stCondLst>
                                    <p:cond delay="0"/>
                                  </p:stCondLst>
                                  <p:childTnLst>
                                    <p:set>
                                      <p:cBhvr>
                                        <p:cTn id="19" dur="1" fill="hold">
                                          <p:stCondLst>
                                            <p:cond delay="0"/>
                                          </p:stCondLst>
                                        </p:cTn>
                                        <p:tgtEl>
                                          <p:spTgt spid="40967"/>
                                        </p:tgtEl>
                                        <p:attrNameLst>
                                          <p:attrName>style.visibility</p:attrName>
                                        </p:attrNameLst>
                                      </p:cBhvr>
                                      <p:to>
                                        <p:strVal val="visible"/>
                                      </p:to>
                                    </p:set>
                                    <p:anim calcmode="lin" valueType="num">
                                      <p:cBhvr>
                                        <p:cTn id="20" dur="500" fill="hold"/>
                                        <p:tgtEl>
                                          <p:spTgt spid="40967"/>
                                        </p:tgtEl>
                                        <p:attrNameLst>
                                          <p:attrName>ppt_w</p:attrName>
                                        </p:attrNameLst>
                                      </p:cBhvr>
                                      <p:tavLst>
                                        <p:tav tm="0">
                                          <p:val>
                                            <p:fltVal val="0"/>
                                          </p:val>
                                        </p:tav>
                                        <p:tav tm="100000">
                                          <p:val>
                                            <p:strVal val="#ppt_w"/>
                                          </p:val>
                                        </p:tav>
                                      </p:tavLst>
                                    </p:anim>
                                    <p:anim calcmode="lin" valueType="num">
                                      <p:cBhvr>
                                        <p:cTn id="21" dur="500" fill="hold"/>
                                        <p:tgtEl>
                                          <p:spTgt spid="40967"/>
                                        </p:tgtEl>
                                        <p:attrNameLst>
                                          <p:attrName>ppt_h</p:attrName>
                                        </p:attrNameLst>
                                      </p:cBhvr>
                                      <p:tavLst>
                                        <p:tav tm="0">
                                          <p:val>
                                            <p:fltVal val="0"/>
                                          </p:val>
                                        </p:tav>
                                        <p:tav tm="100000">
                                          <p:val>
                                            <p:strVal val="#ppt_h"/>
                                          </p:val>
                                        </p:tav>
                                      </p:tavLst>
                                    </p:anim>
                                    <p:animEffect transition="in" filter="fade">
                                      <p:cBhvr>
                                        <p:cTn id="22" dur="500"/>
                                        <p:tgtEl>
                                          <p:spTgt spid="40967"/>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40969"/>
                                        </p:tgtEl>
                                        <p:attrNameLst>
                                          <p:attrName>style.visibility</p:attrName>
                                        </p:attrNameLst>
                                      </p:cBhvr>
                                      <p:to>
                                        <p:strVal val="visible"/>
                                      </p:to>
                                    </p:set>
                                    <p:anim calcmode="lin" valueType="num">
                                      <p:cBhvr>
                                        <p:cTn id="25" dur="500" fill="hold"/>
                                        <p:tgtEl>
                                          <p:spTgt spid="40969"/>
                                        </p:tgtEl>
                                        <p:attrNameLst>
                                          <p:attrName>ppt_w</p:attrName>
                                        </p:attrNameLst>
                                      </p:cBhvr>
                                      <p:tavLst>
                                        <p:tav tm="0">
                                          <p:val>
                                            <p:fltVal val="0"/>
                                          </p:val>
                                        </p:tav>
                                        <p:tav tm="100000">
                                          <p:val>
                                            <p:strVal val="#ppt_w"/>
                                          </p:val>
                                        </p:tav>
                                      </p:tavLst>
                                    </p:anim>
                                    <p:anim calcmode="lin" valueType="num">
                                      <p:cBhvr>
                                        <p:cTn id="26" dur="500" fill="hold"/>
                                        <p:tgtEl>
                                          <p:spTgt spid="40969"/>
                                        </p:tgtEl>
                                        <p:attrNameLst>
                                          <p:attrName>ppt_h</p:attrName>
                                        </p:attrNameLst>
                                      </p:cBhvr>
                                      <p:tavLst>
                                        <p:tav tm="0">
                                          <p:val>
                                            <p:fltVal val="0"/>
                                          </p:val>
                                        </p:tav>
                                        <p:tav tm="100000">
                                          <p:val>
                                            <p:strVal val="#ppt_h"/>
                                          </p:val>
                                        </p:tav>
                                      </p:tavLst>
                                    </p:anim>
                                    <p:animEffect transition="in" filter="fade">
                                      <p:cBhvr>
                                        <p:cTn id="27" dur="500"/>
                                        <p:tgtEl>
                                          <p:spTgt spid="40969"/>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40971"/>
                                        </p:tgtEl>
                                        <p:attrNameLst>
                                          <p:attrName>style.visibility</p:attrName>
                                        </p:attrNameLst>
                                      </p:cBhvr>
                                      <p:to>
                                        <p:strVal val="visible"/>
                                      </p:to>
                                    </p:set>
                                    <p:anim calcmode="lin" valueType="num">
                                      <p:cBhvr>
                                        <p:cTn id="30" dur="500" fill="hold"/>
                                        <p:tgtEl>
                                          <p:spTgt spid="40971"/>
                                        </p:tgtEl>
                                        <p:attrNameLst>
                                          <p:attrName>ppt_w</p:attrName>
                                        </p:attrNameLst>
                                      </p:cBhvr>
                                      <p:tavLst>
                                        <p:tav tm="0">
                                          <p:val>
                                            <p:fltVal val="0"/>
                                          </p:val>
                                        </p:tav>
                                        <p:tav tm="100000">
                                          <p:val>
                                            <p:strVal val="#ppt_w"/>
                                          </p:val>
                                        </p:tav>
                                      </p:tavLst>
                                    </p:anim>
                                    <p:anim calcmode="lin" valueType="num">
                                      <p:cBhvr>
                                        <p:cTn id="31" dur="500" fill="hold"/>
                                        <p:tgtEl>
                                          <p:spTgt spid="40971"/>
                                        </p:tgtEl>
                                        <p:attrNameLst>
                                          <p:attrName>ppt_h</p:attrName>
                                        </p:attrNameLst>
                                      </p:cBhvr>
                                      <p:tavLst>
                                        <p:tav tm="0">
                                          <p:val>
                                            <p:fltVal val="0"/>
                                          </p:val>
                                        </p:tav>
                                        <p:tav tm="100000">
                                          <p:val>
                                            <p:strVal val="#ppt_h"/>
                                          </p:val>
                                        </p:tav>
                                      </p:tavLst>
                                    </p:anim>
                                    <p:animEffect transition="in" filter="fade">
                                      <p:cBhvr>
                                        <p:cTn id="32" dur="500"/>
                                        <p:tgtEl>
                                          <p:spTgt spid="409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0972"/>
                                        </p:tgtEl>
                                        <p:attrNameLst>
                                          <p:attrName>style.visibility</p:attrName>
                                        </p:attrNameLst>
                                      </p:cBhvr>
                                      <p:to>
                                        <p:strVal val="visible"/>
                                      </p:to>
                                    </p:set>
                                    <p:animEffect transition="in" filter="wipe(down)">
                                      <p:cBhvr>
                                        <p:cTn id="37" dur="500"/>
                                        <p:tgtEl>
                                          <p:spTgt spid="4097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0973"/>
                                        </p:tgtEl>
                                        <p:attrNameLst>
                                          <p:attrName>style.visibility</p:attrName>
                                        </p:attrNameLst>
                                      </p:cBhvr>
                                      <p:to>
                                        <p:strVal val="visible"/>
                                      </p:to>
                                    </p:set>
                                    <p:animEffect transition="in" filter="wipe(down)">
                                      <p:cBhvr>
                                        <p:cTn id="40"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P spid="40971" grpId="0"/>
      <p:bldP spid="40972" grpId="0"/>
      <p:bldP spid="409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72"/>
          <p:cNvGraphicFramePr>
            <a:graphicFrameLocks noGrp="1" noChangeAspect="1"/>
          </p:cNvGraphicFramePr>
          <p:nvPr>
            <p:ph sz="quarter" idx="2"/>
          </p:nvPr>
        </p:nvGraphicFramePr>
        <p:xfrm>
          <a:off x="6115050" y="2220913"/>
          <a:ext cx="1104900" cy="942975"/>
        </p:xfrm>
        <a:graphic>
          <a:graphicData uri="http://schemas.openxmlformats.org/presentationml/2006/ole">
            <mc:AlternateContent xmlns:mc="http://schemas.openxmlformats.org/markup-compatibility/2006">
              <mc:Choice xmlns:v="urn:schemas-microsoft-com:vml" Requires="v">
                <p:oleObj spid="_x0000_s17449" name="Chart" r:id="rId3" imgW="1104900" imgH="943087" progId="Excel.Chart.8">
                  <p:embed/>
                </p:oleObj>
              </mc:Choice>
              <mc:Fallback>
                <p:oleObj name="Chart" r:id="rId3" imgW="1104900" imgH="943087" progId="Excel.Chart.8">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050" y="2220913"/>
                        <a:ext cx="11049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1" name="Rectangle 4"/>
          <p:cNvSpPr>
            <a:spLocks noChangeArrowheads="1"/>
          </p:cNvSpPr>
          <p:nvPr/>
        </p:nvSpPr>
        <p:spPr bwMode="auto">
          <a:xfrm>
            <a:off x="0" y="609600"/>
            <a:ext cx="502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u="sng">
                <a:solidFill>
                  <a:srgbClr val="C00000"/>
                </a:solidFill>
              </a:rPr>
              <a:t>IV. Tình hình phát triển kinh tế </a:t>
            </a:r>
          </a:p>
          <a:p>
            <a:pPr marL="342900" indent="-342900">
              <a:spcBef>
                <a:spcPct val="20000"/>
              </a:spcBef>
            </a:pPr>
            <a:r>
              <a:rPr lang="en-US" sz="2800" u="sng">
                <a:solidFill>
                  <a:srgbClr val="C00000"/>
                </a:solidFill>
              </a:rPr>
              <a:t>1. Nông nghiệp:</a:t>
            </a:r>
          </a:p>
        </p:txBody>
      </p:sp>
      <p:sp>
        <p:nvSpPr>
          <p:cNvPr id="17412" name="Line 5"/>
          <p:cNvSpPr>
            <a:spLocks noChangeShapeType="1"/>
          </p:cNvSpPr>
          <p:nvPr/>
        </p:nvSpPr>
        <p:spPr bwMode="auto">
          <a:xfrm>
            <a:off x="4953000" y="685800"/>
            <a:ext cx="0" cy="6172200"/>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 name="Text Box 6"/>
          <p:cNvSpPr txBox="1">
            <a:spLocks noChangeArrowheads="1"/>
          </p:cNvSpPr>
          <p:nvPr/>
        </p:nvSpPr>
        <p:spPr bwMode="auto">
          <a:xfrm>
            <a:off x="3276600" y="44958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just" eaLnBrk="1" hangingPunct="1"/>
            <a:endParaRPr lang="en-US">
              <a:latin typeface="Arial" charset="0"/>
            </a:endParaRPr>
          </a:p>
        </p:txBody>
      </p:sp>
      <p:sp>
        <p:nvSpPr>
          <p:cNvPr id="17414" name="Text Box 7"/>
          <p:cNvSpPr txBox="1">
            <a:spLocks noChangeArrowheads="1"/>
          </p:cNvSpPr>
          <p:nvPr/>
        </p:nvSpPr>
        <p:spPr bwMode="auto">
          <a:xfrm>
            <a:off x="-76200" y="1676400"/>
            <a:ext cx="2611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800">
                <a:solidFill>
                  <a:srgbClr val="C00000"/>
                </a:solidFill>
              </a:rPr>
              <a:t>2. </a:t>
            </a:r>
            <a:r>
              <a:rPr lang="en-US" sz="2800" u="sng">
                <a:solidFill>
                  <a:srgbClr val="C00000"/>
                </a:solidFill>
              </a:rPr>
              <a:t>Công nghiệp</a:t>
            </a:r>
            <a:r>
              <a:rPr lang="en-US" sz="2800">
                <a:solidFill>
                  <a:srgbClr val="C00000"/>
                </a:solidFill>
              </a:rPr>
              <a:t>:</a:t>
            </a:r>
          </a:p>
        </p:txBody>
      </p:sp>
      <p:sp>
        <p:nvSpPr>
          <p:cNvPr id="17415" name="Text Box 11"/>
          <p:cNvSpPr txBox="1">
            <a:spLocks noChangeArrowheads="1"/>
          </p:cNvSpPr>
          <p:nvPr/>
        </p:nvSpPr>
        <p:spPr bwMode="auto">
          <a:xfrm>
            <a:off x="0" y="22860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just" eaLnBrk="1" hangingPunct="1"/>
            <a:r>
              <a:rPr lang="en-US" sz="2400">
                <a:solidFill>
                  <a:srgbClr val="0000FF"/>
                </a:solidFill>
              </a:rPr>
              <a:t>- Bắt đầu phát triển </a:t>
            </a:r>
          </a:p>
        </p:txBody>
      </p:sp>
      <p:sp>
        <p:nvSpPr>
          <p:cNvPr id="17416" name="Text Box 13"/>
          <p:cNvSpPr txBox="1">
            <a:spLocks noChangeArrowheads="1"/>
          </p:cNvSpPr>
          <p:nvPr/>
        </p:nvSpPr>
        <p:spPr bwMode="auto">
          <a:xfrm>
            <a:off x="0" y="2667000"/>
            <a:ext cx="5029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just" eaLnBrk="1" hangingPunct="1"/>
            <a:r>
              <a:rPr lang="en-US" sz="2400">
                <a:solidFill>
                  <a:srgbClr val="0000FF"/>
                </a:solidFill>
              </a:rPr>
              <a:t>-</a:t>
            </a:r>
            <a:r>
              <a:rPr lang="en-US" sz="2400"/>
              <a:t> </a:t>
            </a:r>
            <a:r>
              <a:rPr lang="en-US" sz="2400">
                <a:solidFill>
                  <a:srgbClr val="0000FF"/>
                </a:solidFill>
              </a:rPr>
              <a:t>Các ngành công nghiêp: chế biến lương thực thực phẩm, vật liệu xây dựng, cơ khí nông nghiệp và một số ngành công nghiệp khác. Công nghiệp chế biến chiếm tỉ trọng cao nhất (65%)</a:t>
            </a:r>
          </a:p>
        </p:txBody>
      </p:sp>
      <p:pic>
        <p:nvPicPr>
          <p:cNvPr id="17417" name="Picture 70" descr="Untitled-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33400"/>
            <a:ext cx="4191000" cy="63246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820" name="Object 76"/>
          <p:cNvGraphicFramePr>
            <a:graphicFrameLocks noChangeAspect="1"/>
          </p:cNvGraphicFramePr>
          <p:nvPr/>
        </p:nvGraphicFramePr>
        <p:xfrm>
          <a:off x="6858000" y="1600200"/>
          <a:ext cx="457200" cy="381000"/>
        </p:xfrm>
        <a:graphic>
          <a:graphicData uri="http://schemas.openxmlformats.org/presentationml/2006/ole">
            <mc:AlternateContent xmlns:mc="http://schemas.openxmlformats.org/markup-compatibility/2006">
              <mc:Choice xmlns:v="urn:schemas-microsoft-com:vml" Requires="v">
                <p:oleObj spid="_x0000_s17450" name="Chart" r:id="rId6" imgW="1104900" imgH="943087" progId="Excel.Chart.8">
                  <p:embed/>
                </p:oleObj>
              </mc:Choice>
              <mc:Fallback>
                <p:oleObj name="Chart" r:id="rId6" imgW="1104900" imgH="943087" progId="Excel.Chart.8">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6002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822" name="Object 78"/>
          <p:cNvGraphicFramePr>
            <a:graphicFrameLocks noGrp="1" noChangeAspect="1"/>
          </p:cNvGraphicFramePr>
          <p:nvPr>
            <p:ph sz="quarter" idx="3"/>
          </p:nvPr>
        </p:nvGraphicFramePr>
        <p:xfrm>
          <a:off x="7162800" y="1981200"/>
          <a:ext cx="381000" cy="331788"/>
        </p:xfrm>
        <a:graphic>
          <a:graphicData uri="http://schemas.openxmlformats.org/presentationml/2006/ole">
            <mc:AlternateContent xmlns:mc="http://schemas.openxmlformats.org/markup-compatibility/2006">
              <mc:Choice xmlns:v="urn:schemas-microsoft-com:vml" Requires="v">
                <p:oleObj spid="_x0000_s17451" name="Chart" r:id="rId7" imgW="1543050" imgH="1152637" progId="Excel.Chart.8">
                  <p:embed/>
                </p:oleObj>
              </mc:Choice>
              <mc:Fallback>
                <p:oleObj name="Chart" r:id="rId7" imgW="1543050" imgH="1152637" progId="Excel.Chart.8">
                  <p:embed/>
                  <p:pic>
                    <p:nvPicPr>
                      <p:cNvPr id="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1981200"/>
                        <a:ext cx="381000" cy="33178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31824" name="Oval 80"/>
          <p:cNvSpPr>
            <a:spLocks noChangeArrowheads="1"/>
          </p:cNvSpPr>
          <p:nvPr/>
        </p:nvSpPr>
        <p:spPr bwMode="auto">
          <a:xfrm>
            <a:off x="6477000" y="3733800"/>
            <a:ext cx="152400" cy="228600"/>
          </a:xfrm>
          <a:prstGeom prst="ellipse">
            <a:avLst/>
          </a:prstGeom>
          <a:solidFill>
            <a:srgbClr val="FFCC00"/>
          </a:solidFill>
          <a:ln w="9525">
            <a:solidFill>
              <a:srgbClr val="FF0000"/>
            </a:solidFill>
            <a:round/>
            <a:headEnd/>
            <a:tailEnd/>
          </a:ln>
        </p:spPr>
        <p:txBody>
          <a:bodyPr wrap="none" anchor="ctr"/>
          <a:lstStyle/>
          <a:p>
            <a:endParaRPr lang="en-US"/>
          </a:p>
        </p:txBody>
      </p:sp>
      <p:sp>
        <p:nvSpPr>
          <p:cNvPr id="31825" name="Oval 81"/>
          <p:cNvSpPr>
            <a:spLocks noChangeArrowheads="1"/>
          </p:cNvSpPr>
          <p:nvPr/>
        </p:nvSpPr>
        <p:spPr bwMode="auto">
          <a:xfrm>
            <a:off x="6629400" y="2286000"/>
            <a:ext cx="152400" cy="228600"/>
          </a:xfrm>
          <a:prstGeom prst="ellipse">
            <a:avLst/>
          </a:prstGeom>
          <a:solidFill>
            <a:srgbClr val="FFCC00"/>
          </a:solidFill>
          <a:ln w="9525">
            <a:solidFill>
              <a:srgbClr val="FF0000"/>
            </a:solidFill>
            <a:round/>
            <a:headEnd/>
            <a:tailEnd/>
          </a:ln>
        </p:spPr>
        <p:txBody>
          <a:bodyPr wrap="none" anchor="ctr"/>
          <a:lstStyle/>
          <a:p>
            <a:endParaRPr lang="en-US"/>
          </a:p>
        </p:txBody>
      </p:sp>
      <p:sp>
        <p:nvSpPr>
          <p:cNvPr id="31826" name="Oval 82"/>
          <p:cNvSpPr>
            <a:spLocks noChangeArrowheads="1"/>
          </p:cNvSpPr>
          <p:nvPr/>
        </p:nvSpPr>
        <p:spPr bwMode="auto">
          <a:xfrm>
            <a:off x="7924800" y="1752600"/>
            <a:ext cx="152400" cy="228600"/>
          </a:xfrm>
          <a:prstGeom prst="ellipse">
            <a:avLst/>
          </a:prstGeom>
          <a:solidFill>
            <a:srgbClr val="FFCC00"/>
          </a:solidFill>
          <a:ln w="9525">
            <a:solidFill>
              <a:srgbClr val="FF0000"/>
            </a:solidFill>
            <a:round/>
            <a:headEnd/>
            <a:tailEnd/>
          </a:ln>
        </p:spPr>
        <p:txBody>
          <a:bodyPr wrap="none" anchor="ctr"/>
          <a:lstStyle/>
          <a:p>
            <a:endParaRPr lang="en-US"/>
          </a:p>
        </p:txBody>
      </p:sp>
      <p:sp>
        <p:nvSpPr>
          <p:cNvPr id="31827" name="Oval 83"/>
          <p:cNvSpPr>
            <a:spLocks noChangeArrowheads="1"/>
          </p:cNvSpPr>
          <p:nvPr/>
        </p:nvSpPr>
        <p:spPr bwMode="auto">
          <a:xfrm>
            <a:off x="7924800" y="2286000"/>
            <a:ext cx="152400" cy="228600"/>
          </a:xfrm>
          <a:prstGeom prst="ellipse">
            <a:avLst/>
          </a:prstGeom>
          <a:solidFill>
            <a:srgbClr val="FFCC00"/>
          </a:solidFill>
          <a:ln w="9525">
            <a:solidFill>
              <a:srgbClr val="FF0000"/>
            </a:solidFill>
            <a:round/>
            <a:headEnd/>
            <a:tailEnd/>
          </a:ln>
        </p:spPr>
        <p:txBody>
          <a:bodyPr wrap="none" anchor="ctr"/>
          <a:lstStyle/>
          <a:p>
            <a:endParaRPr lang="en-US"/>
          </a:p>
        </p:txBody>
      </p:sp>
      <p:sp>
        <p:nvSpPr>
          <p:cNvPr id="31828" name="Oval 84"/>
          <p:cNvSpPr>
            <a:spLocks noChangeArrowheads="1"/>
          </p:cNvSpPr>
          <p:nvPr/>
        </p:nvSpPr>
        <p:spPr bwMode="auto">
          <a:xfrm>
            <a:off x="7467600" y="2743200"/>
            <a:ext cx="152400" cy="228600"/>
          </a:xfrm>
          <a:prstGeom prst="ellipse">
            <a:avLst/>
          </a:prstGeom>
          <a:solidFill>
            <a:srgbClr val="FFCC00"/>
          </a:solidFill>
          <a:ln w="9525">
            <a:solidFill>
              <a:srgbClr val="FF0000"/>
            </a:solidFill>
            <a:round/>
            <a:headEnd/>
            <a:tailEnd/>
          </a:ln>
        </p:spPr>
        <p:txBody>
          <a:bodyPr wrap="none" anchor="ctr"/>
          <a:lstStyle/>
          <a:p>
            <a:endParaRPr lang="en-US"/>
          </a:p>
        </p:txBody>
      </p:sp>
      <p:sp>
        <p:nvSpPr>
          <p:cNvPr id="31829" name="Oval 85"/>
          <p:cNvSpPr>
            <a:spLocks noChangeArrowheads="1"/>
          </p:cNvSpPr>
          <p:nvPr/>
        </p:nvSpPr>
        <p:spPr bwMode="auto">
          <a:xfrm>
            <a:off x="7162800" y="3276600"/>
            <a:ext cx="152400" cy="228600"/>
          </a:xfrm>
          <a:prstGeom prst="ellipse">
            <a:avLst/>
          </a:prstGeom>
          <a:solidFill>
            <a:srgbClr val="FFCC00"/>
          </a:solidFill>
          <a:ln w="9525">
            <a:solidFill>
              <a:srgbClr val="FF0000"/>
            </a:solidFill>
            <a:round/>
            <a:headEnd/>
            <a:tailEnd/>
          </a:ln>
        </p:spPr>
        <p:txBody>
          <a:bodyPr wrap="none" anchor="ctr"/>
          <a:lstStyle/>
          <a:p>
            <a:endParaRPr lang="en-US"/>
          </a:p>
        </p:txBody>
      </p:sp>
      <p:sp>
        <p:nvSpPr>
          <p:cNvPr id="31830" name="AutoShape 86"/>
          <p:cNvSpPr>
            <a:spLocks noChangeArrowheads="1"/>
          </p:cNvSpPr>
          <p:nvPr/>
        </p:nvSpPr>
        <p:spPr bwMode="auto">
          <a:xfrm>
            <a:off x="1676400" y="4572000"/>
            <a:ext cx="3581400" cy="2286000"/>
          </a:xfrm>
          <a:prstGeom prst="cloudCallout">
            <a:avLst>
              <a:gd name="adj1" fmla="val 66491"/>
              <a:gd name="adj2" fmla="val -72153"/>
            </a:avLst>
          </a:prstGeom>
          <a:solidFill>
            <a:srgbClr val="66FFFF"/>
          </a:solidFill>
          <a:ln w="9525">
            <a:solidFill>
              <a:schemeClr val="tx1"/>
            </a:solidFill>
            <a:round/>
            <a:headEnd/>
            <a:tailEnd/>
          </a:ln>
        </p:spPr>
        <p:txBody>
          <a:bodyPr/>
          <a:lstStyle/>
          <a:p>
            <a:pPr algn="ctr"/>
            <a:r>
              <a:rPr lang="en-US" sz="2000">
                <a:solidFill>
                  <a:srgbClr val="FF0066"/>
                </a:solidFill>
              </a:rPr>
              <a:t>Quan sát hình 36.2, hãy xác định các thành phố, thị xã có cơ sở CN chế biến lương thực thực phẩm </a:t>
            </a:r>
          </a:p>
        </p:txBody>
      </p:sp>
      <p:sp>
        <p:nvSpPr>
          <p:cNvPr id="17427" name="Rectangle 2"/>
          <p:cNvSpPr>
            <a:spLocks noGrp="1" noChangeArrowheads="1"/>
          </p:cNvSpPr>
          <p:nvPr>
            <p:ph type="title"/>
          </p:nvPr>
        </p:nvSpPr>
        <p:spPr>
          <a:xfrm>
            <a:off x="0" y="0"/>
            <a:ext cx="9144000" cy="533400"/>
          </a:xfrm>
          <a:solidFill>
            <a:srgbClr val="006600"/>
          </a:solidFill>
        </p:spPr>
        <p:txBody>
          <a:bodyPr/>
          <a:lstStyle/>
          <a:p>
            <a:pPr eaLnBrk="1" hangingPunct="1"/>
            <a:r>
              <a:rPr lang="en-US" sz="2800" b="1" smtClean="0">
                <a:solidFill>
                  <a:srgbClr val="FFFF00"/>
                </a:solidFill>
                <a:latin typeface="Times New Roman" pitchFamily="18" charset="0"/>
                <a:cs typeface="Times New Roman" pitchFamily="18" charset="0"/>
              </a:rPr>
              <a:t>Bài 36:  VÙNG ĐỒNG BẰNG SÔNG CỬU LONG (TT)</a:t>
            </a:r>
            <a:r>
              <a:rPr lang="en-US" sz="2800" smtClean="0">
                <a:solidFill>
                  <a:srgbClr val="FFFF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830"/>
                                        </p:tgtEl>
                                        <p:attrNameLst>
                                          <p:attrName>style.visibility</p:attrName>
                                        </p:attrNameLst>
                                      </p:cBhvr>
                                      <p:to>
                                        <p:strVal val="visible"/>
                                      </p:to>
                                    </p:set>
                                    <p:animEffect transition="in" filter="dissolve">
                                      <p:cBhvr>
                                        <p:cTn id="7" dur="500"/>
                                        <p:tgtEl>
                                          <p:spTgt spid="318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xit" presetSubtype="32" fill="hold" grpId="1" nodeType="clickEffect">
                                  <p:stCondLst>
                                    <p:cond delay="0"/>
                                  </p:stCondLst>
                                  <p:childTnLst>
                                    <p:anim calcmode="lin" valueType="num">
                                      <p:cBhvr>
                                        <p:cTn id="11" dur="500"/>
                                        <p:tgtEl>
                                          <p:spTgt spid="31830"/>
                                        </p:tgtEl>
                                        <p:attrNameLst>
                                          <p:attrName>ppt_w</p:attrName>
                                        </p:attrNameLst>
                                      </p:cBhvr>
                                      <p:tavLst>
                                        <p:tav tm="0">
                                          <p:val>
                                            <p:strVal val="ppt_w"/>
                                          </p:val>
                                        </p:tav>
                                        <p:tav tm="100000">
                                          <p:val>
                                            <p:fltVal val="0"/>
                                          </p:val>
                                        </p:tav>
                                      </p:tavLst>
                                    </p:anim>
                                    <p:anim calcmode="lin" valueType="num">
                                      <p:cBhvr>
                                        <p:cTn id="12" dur="500"/>
                                        <p:tgtEl>
                                          <p:spTgt spid="31830"/>
                                        </p:tgtEl>
                                        <p:attrNameLst>
                                          <p:attrName>ppt_h</p:attrName>
                                        </p:attrNameLst>
                                      </p:cBhvr>
                                      <p:tavLst>
                                        <p:tav tm="0">
                                          <p:val>
                                            <p:strVal val="ppt_h"/>
                                          </p:val>
                                        </p:tav>
                                        <p:tav tm="100000">
                                          <p:val>
                                            <p:fltVal val="0"/>
                                          </p:val>
                                        </p:tav>
                                      </p:tavLst>
                                    </p:anim>
                                    <p:set>
                                      <p:cBhvr>
                                        <p:cTn id="13" dur="1" fill="hold">
                                          <p:stCondLst>
                                            <p:cond delay="499"/>
                                          </p:stCondLst>
                                        </p:cTn>
                                        <p:tgtEl>
                                          <p:spTgt spid="31830"/>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mph" presetSubtype="0" fill="hold" grpId="0" nodeType="clickEffect">
                                  <p:stCondLst>
                                    <p:cond delay="0"/>
                                  </p:stCondLst>
                                  <p:childTnLst>
                                    <p:animScale>
                                      <p:cBhvr>
                                        <p:cTn id="17" dur="2000" fill="hold"/>
                                        <p:tgtEl>
                                          <p:spTgt spid="31824"/>
                                        </p:tgtEl>
                                      </p:cBhvr>
                                      <p:by x="150000" y="150000"/>
                                    </p:animScale>
                                  </p:childTnLst>
                                </p:cTn>
                              </p:par>
                              <p:par>
                                <p:cTn id="18" presetID="6" presetClass="emph" presetSubtype="0" fill="hold" grpId="0" nodeType="withEffect">
                                  <p:stCondLst>
                                    <p:cond delay="0"/>
                                  </p:stCondLst>
                                  <p:childTnLst>
                                    <p:animScale>
                                      <p:cBhvr>
                                        <p:cTn id="19" dur="2000" fill="hold"/>
                                        <p:tgtEl>
                                          <p:spTgt spid="31829"/>
                                        </p:tgtEl>
                                      </p:cBhvr>
                                      <p:by x="150000" y="150000"/>
                                    </p:animScale>
                                  </p:childTnLst>
                                </p:cTn>
                              </p:par>
                              <p:par>
                                <p:cTn id="20" presetID="6" presetClass="emph" presetSubtype="0" fill="hold" grpId="0" nodeType="withEffect">
                                  <p:stCondLst>
                                    <p:cond delay="0"/>
                                  </p:stCondLst>
                                  <p:childTnLst>
                                    <p:animScale>
                                      <p:cBhvr>
                                        <p:cTn id="21" dur="2000" fill="hold"/>
                                        <p:tgtEl>
                                          <p:spTgt spid="31828"/>
                                        </p:tgtEl>
                                      </p:cBhvr>
                                      <p:by x="150000" y="150000"/>
                                    </p:animScale>
                                  </p:childTnLst>
                                </p:cTn>
                              </p:par>
                              <p:par>
                                <p:cTn id="22" presetID="6" presetClass="emph" presetSubtype="0" fill="hold" grpId="0" nodeType="withEffect">
                                  <p:stCondLst>
                                    <p:cond delay="0"/>
                                  </p:stCondLst>
                                  <p:childTnLst>
                                    <p:animScale>
                                      <p:cBhvr>
                                        <p:cTn id="23" dur="2000" fill="hold"/>
                                        <p:tgtEl>
                                          <p:spTgt spid="31827"/>
                                        </p:tgtEl>
                                      </p:cBhvr>
                                      <p:by x="150000" y="150000"/>
                                    </p:animScale>
                                  </p:childTnLst>
                                </p:cTn>
                              </p:par>
                              <p:par>
                                <p:cTn id="24" presetID="6" presetClass="emph" presetSubtype="0" fill="hold" grpId="0" nodeType="withEffect">
                                  <p:stCondLst>
                                    <p:cond delay="0"/>
                                  </p:stCondLst>
                                  <p:childTnLst>
                                    <p:animScale>
                                      <p:cBhvr>
                                        <p:cTn id="25" dur="2000" fill="hold"/>
                                        <p:tgtEl>
                                          <p:spTgt spid="31826"/>
                                        </p:tgtEl>
                                      </p:cBhvr>
                                      <p:by x="150000" y="150000"/>
                                    </p:animScale>
                                  </p:childTnLst>
                                </p:cTn>
                              </p:par>
                              <p:par>
                                <p:cTn id="26" presetID="6" presetClass="emph" presetSubtype="0" fill="hold" grpId="0" nodeType="withEffect">
                                  <p:stCondLst>
                                    <p:cond delay="0"/>
                                  </p:stCondLst>
                                  <p:childTnLst>
                                    <p:animScale>
                                      <p:cBhvr>
                                        <p:cTn id="27" dur="2000" fill="hold"/>
                                        <p:tgtEl>
                                          <p:spTgt spid="31825"/>
                                        </p:tgtEl>
                                      </p:cBhvr>
                                      <p:by x="150000" y="150000"/>
                                    </p:animScale>
                                  </p:childTnLst>
                                </p:cTn>
                              </p:par>
                              <p:par>
                                <p:cTn id="28" presetID="6" presetClass="emph" presetSubtype="0" fill="hold" grpId="0" nodeType="withEffect">
                                  <p:stCondLst>
                                    <p:cond delay="0"/>
                                  </p:stCondLst>
                                  <p:childTnLst>
                                    <p:animScale>
                                      <p:cBhvr>
                                        <p:cTn id="29" dur="2000" fill="hold"/>
                                        <p:tgtEl>
                                          <p:spTgt spid="31822"/>
                                        </p:tgtEl>
                                      </p:cBhvr>
                                      <p:by x="150000" y="150000"/>
                                    </p:animScale>
                                  </p:childTnLst>
                                </p:cTn>
                              </p:par>
                              <p:par>
                                <p:cTn id="30" presetID="6" presetClass="emph" presetSubtype="0" fill="hold" grpId="0" nodeType="withEffect">
                                  <p:stCondLst>
                                    <p:cond delay="0"/>
                                  </p:stCondLst>
                                  <p:childTnLst>
                                    <p:animScale>
                                      <p:cBhvr>
                                        <p:cTn id="31" dur="2000" fill="hold"/>
                                        <p:tgtEl>
                                          <p:spTgt spid="318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1820" grpId="0"/>
      <p:bldOleChart spid="31822" grpId="0"/>
      <p:bldP spid="31824" grpId="0" animBg="1"/>
      <p:bldP spid="31825" grpId="0" animBg="1"/>
      <p:bldP spid="31826" grpId="0" animBg="1"/>
      <p:bldP spid="31827" grpId="0" animBg="1"/>
      <p:bldP spid="31828" grpId="0" animBg="1"/>
      <p:bldP spid="31829" grpId="0" animBg="1"/>
      <p:bldP spid="31830" grpId="0" animBg="1"/>
      <p:bldP spid="3183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609600"/>
            <a:ext cx="4267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600" u="sng">
                <a:solidFill>
                  <a:srgbClr val="C00000"/>
                </a:solidFill>
              </a:rPr>
              <a:t>IV. Tình hình phát triển kinh tế </a:t>
            </a:r>
          </a:p>
          <a:p>
            <a:pPr marL="342900" indent="-342900">
              <a:spcBef>
                <a:spcPct val="20000"/>
              </a:spcBef>
            </a:pPr>
            <a:r>
              <a:rPr lang="en-US" sz="2600" u="sng">
                <a:solidFill>
                  <a:srgbClr val="C00000"/>
                </a:solidFill>
              </a:rPr>
              <a:t>1. Nông nghiệp:</a:t>
            </a:r>
          </a:p>
        </p:txBody>
      </p:sp>
      <p:sp>
        <p:nvSpPr>
          <p:cNvPr id="18435" name="Line 5"/>
          <p:cNvSpPr>
            <a:spLocks noChangeShapeType="1"/>
          </p:cNvSpPr>
          <p:nvPr/>
        </p:nvSpPr>
        <p:spPr bwMode="auto">
          <a:xfrm>
            <a:off x="3886200" y="685800"/>
            <a:ext cx="0" cy="6172200"/>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 name="Text Box 6"/>
          <p:cNvSpPr txBox="1">
            <a:spLocks noChangeArrowheads="1"/>
          </p:cNvSpPr>
          <p:nvPr/>
        </p:nvSpPr>
        <p:spPr bwMode="auto">
          <a:xfrm>
            <a:off x="4343400" y="6858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endParaRPr lang="en-US">
              <a:latin typeface="Arial" charset="0"/>
            </a:endParaRPr>
          </a:p>
        </p:txBody>
      </p:sp>
      <p:sp>
        <p:nvSpPr>
          <p:cNvPr id="18437" name="Text Box 7"/>
          <p:cNvSpPr txBox="1">
            <a:spLocks noChangeArrowheads="1"/>
          </p:cNvSpPr>
          <p:nvPr/>
        </p:nvSpPr>
        <p:spPr bwMode="auto">
          <a:xfrm>
            <a:off x="0" y="1946275"/>
            <a:ext cx="24368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600" u="sng">
                <a:solidFill>
                  <a:srgbClr val="C00000"/>
                </a:solidFill>
              </a:rPr>
              <a:t>2. Công nghiệp:</a:t>
            </a:r>
          </a:p>
        </p:txBody>
      </p:sp>
      <p:sp>
        <p:nvSpPr>
          <p:cNvPr id="43021" name="Text Box 13"/>
          <p:cNvSpPr txBox="1">
            <a:spLocks noChangeArrowheads="1"/>
          </p:cNvSpPr>
          <p:nvPr/>
        </p:nvSpPr>
        <p:spPr bwMode="auto">
          <a:xfrm>
            <a:off x="0" y="2403475"/>
            <a:ext cx="17319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600" u="sng">
                <a:solidFill>
                  <a:srgbClr val="C00000"/>
                </a:solidFill>
              </a:rPr>
              <a:t>3. Dịch vụ:</a:t>
            </a:r>
          </a:p>
        </p:txBody>
      </p:sp>
      <p:pic>
        <p:nvPicPr>
          <p:cNvPr id="4302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733800"/>
            <a:ext cx="2514600" cy="312420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43025" name="Picture 17" descr="180320081838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09600"/>
            <a:ext cx="2514600" cy="304800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43026" name="Picture 18" descr="0508La02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609600"/>
            <a:ext cx="2514600" cy="304800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43028" name="Picture 20" descr="images1391825_phuquo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733800"/>
            <a:ext cx="2514600" cy="312420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43029" name="Text Box 21"/>
          <p:cNvSpPr txBox="1">
            <a:spLocks noChangeArrowheads="1"/>
          </p:cNvSpPr>
          <p:nvPr/>
        </p:nvSpPr>
        <p:spPr bwMode="auto">
          <a:xfrm>
            <a:off x="4038600" y="687388"/>
            <a:ext cx="218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400">
                <a:solidFill>
                  <a:srgbClr val="0000FF"/>
                </a:solidFill>
              </a:rPr>
              <a:t>Xuất khẩu gạo</a:t>
            </a:r>
            <a:r>
              <a:rPr lang="en-US" sz="2400">
                <a:solidFill>
                  <a:srgbClr val="0000FF"/>
                </a:solidFill>
                <a:latin typeface="Arial" charset="0"/>
              </a:rPr>
              <a:t> </a:t>
            </a:r>
          </a:p>
        </p:txBody>
      </p:sp>
      <p:sp>
        <p:nvSpPr>
          <p:cNvPr id="43030" name="Text Box 22"/>
          <p:cNvSpPr txBox="1">
            <a:spLocks noChangeArrowheads="1"/>
          </p:cNvSpPr>
          <p:nvPr/>
        </p:nvSpPr>
        <p:spPr bwMode="auto">
          <a:xfrm>
            <a:off x="6994525" y="727075"/>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400">
                <a:solidFill>
                  <a:srgbClr val="FF00FF"/>
                </a:solidFill>
              </a:rPr>
              <a:t>Chợ nổi</a:t>
            </a:r>
          </a:p>
        </p:txBody>
      </p:sp>
      <p:sp>
        <p:nvSpPr>
          <p:cNvPr id="43031" name="Text Box 23"/>
          <p:cNvSpPr txBox="1">
            <a:spLocks noChangeArrowheads="1"/>
          </p:cNvSpPr>
          <p:nvPr/>
        </p:nvSpPr>
        <p:spPr bwMode="auto">
          <a:xfrm>
            <a:off x="4038600" y="3810000"/>
            <a:ext cx="2601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400">
                <a:solidFill>
                  <a:srgbClr val="0000FF"/>
                </a:solidFill>
              </a:rPr>
              <a:t>Du lịch sông nước </a:t>
            </a:r>
          </a:p>
        </p:txBody>
      </p:sp>
      <p:sp>
        <p:nvSpPr>
          <p:cNvPr id="43032" name="Text Box 24"/>
          <p:cNvSpPr txBox="1">
            <a:spLocks noChangeArrowheads="1"/>
          </p:cNvSpPr>
          <p:nvPr/>
        </p:nvSpPr>
        <p:spPr bwMode="auto">
          <a:xfrm>
            <a:off x="6850063" y="3887788"/>
            <a:ext cx="2078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400">
                <a:solidFill>
                  <a:srgbClr val="FF00FF"/>
                </a:solidFill>
              </a:rPr>
              <a:t>Đảo Phú quốc</a:t>
            </a:r>
            <a:r>
              <a:rPr lang="en-US">
                <a:latin typeface="Arial" charset="0"/>
              </a:rPr>
              <a:t> </a:t>
            </a:r>
          </a:p>
        </p:txBody>
      </p:sp>
      <p:sp>
        <p:nvSpPr>
          <p:cNvPr id="43033" name="AutoShape 25"/>
          <p:cNvSpPr>
            <a:spLocks noChangeArrowheads="1"/>
          </p:cNvSpPr>
          <p:nvPr/>
        </p:nvSpPr>
        <p:spPr bwMode="auto">
          <a:xfrm>
            <a:off x="0" y="3581400"/>
            <a:ext cx="3657600" cy="1676400"/>
          </a:xfrm>
          <a:prstGeom prst="cloudCallout">
            <a:avLst>
              <a:gd name="adj1" fmla="val 69532"/>
              <a:gd name="adj2" fmla="val -46116"/>
            </a:avLst>
          </a:prstGeom>
          <a:solidFill>
            <a:srgbClr val="CC99FF"/>
          </a:solidFill>
          <a:ln w="9525">
            <a:solidFill>
              <a:schemeClr val="tx1"/>
            </a:solidFill>
            <a:round/>
            <a:headEnd/>
            <a:tailEnd/>
          </a:ln>
        </p:spPr>
        <p:txBody>
          <a:bodyPr/>
          <a:lstStyle/>
          <a:p>
            <a:pPr algn="ctr"/>
            <a:r>
              <a:rPr lang="en-US" sz="2000">
                <a:solidFill>
                  <a:srgbClr val="0000FF"/>
                </a:solidFill>
              </a:rPr>
              <a:t>Quan sát hình bên, cho biết ĐBSCL có những dịch vụ gì? </a:t>
            </a:r>
          </a:p>
        </p:txBody>
      </p:sp>
      <p:sp>
        <p:nvSpPr>
          <p:cNvPr id="43034" name="Text Box 26"/>
          <p:cNvSpPr txBox="1">
            <a:spLocks noChangeArrowheads="1"/>
          </p:cNvSpPr>
          <p:nvPr/>
        </p:nvSpPr>
        <p:spPr bwMode="auto">
          <a:xfrm>
            <a:off x="0" y="2971800"/>
            <a:ext cx="3810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Times New Roman" pitchFamily="18" charset="0"/>
              </a:defRPr>
            </a:lvl1pPr>
            <a:lvl2pPr marL="11430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lvl="1" eaLnBrk="1" hangingPunct="1"/>
            <a:r>
              <a:rPr lang="en-US" sz="2400">
                <a:solidFill>
                  <a:srgbClr val="0000FF"/>
                </a:solidFill>
              </a:rPr>
              <a:t>- Gồm: xuất, nhập khẩu, vận tải thủy, du lịch </a:t>
            </a:r>
          </a:p>
        </p:txBody>
      </p:sp>
      <p:sp>
        <p:nvSpPr>
          <p:cNvPr id="43037" name="Oval 29"/>
          <p:cNvSpPr>
            <a:spLocks noChangeArrowheads="1"/>
          </p:cNvSpPr>
          <p:nvPr/>
        </p:nvSpPr>
        <p:spPr bwMode="auto">
          <a:xfrm>
            <a:off x="533400" y="4343400"/>
            <a:ext cx="3124200" cy="990600"/>
          </a:xfrm>
          <a:prstGeom prst="ellipse">
            <a:avLst/>
          </a:prstGeom>
          <a:solidFill>
            <a:schemeClr val="accent1"/>
          </a:solidFill>
          <a:ln w="9525">
            <a:solidFill>
              <a:schemeClr val="tx1"/>
            </a:solidFill>
            <a:round/>
            <a:headEnd/>
            <a:tailEnd/>
          </a:ln>
        </p:spPr>
        <p:txBody>
          <a:bodyPr wrap="none" anchor="ctr"/>
          <a:lstStyle/>
          <a:p>
            <a:pPr algn="ctr"/>
            <a:r>
              <a:rPr lang="en-US" sz="2000">
                <a:solidFill>
                  <a:srgbClr val="0000FF"/>
                </a:solidFill>
              </a:rPr>
              <a:t>Mặt hàng xuất khẩu</a:t>
            </a:r>
          </a:p>
          <a:p>
            <a:pPr algn="ctr"/>
            <a:r>
              <a:rPr lang="en-US" sz="2000">
                <a:solidFill>
                  <a:srgbClr val="0000FF"/>
                </a:solidFill>
              </a:rPr>
              <a:t>chủ lực là gì?</a:t>
            </a:r>
          </a:p>
        </p:txBody>
      </p:sp>
      <p:sp>
        <p:nvSpPr>
          <p:cNvPr id="18450" name="Rectangle 2"/>
          <p:cNvSpPr>
            <a:spLocks noGrp="1" noChangeArrowheads="1"/>
          </p:cNvSpPr>
          <p:nvPr>
            <p:ph type="title"/>
          </p:nvPr>
        </p:nvSpPr>
        <p:spPr>
          <a:xfrm>
            <a:off x="0" y="0"/>
            <a:ext cx="9144000" cy="533400"/>
          </a:xfrm>
          <a:solidFill>
            <a:srgbClr val="006600"/>
          </a:solidFill>
        </p:spPr>
        <p:txBody>
          <a:bodyPr/>
          <a:lstStyle/>
          <a:p>
            <a:pPr eaLnBrk="1" hangingPunct="1"/>
            <a:r>
              <a:rPr lang="en-US" sz="2800" b="1" smtClean="0">
                <a:solidFill>
                  <a:srgbClr val="FFFF00"/>
                </a:solidFill>
                <a:latin typeface="Times New Roman" pitchFamily="18" charset="0"/>
                <a:cs typeface="Times New Roman" pitchFamily="18" charset="0"/>
              </a:rPr>
              <a:t>Bài 36:  VÙNG ĐỒNG BẰNG SÔNG CỬU LONG (TT)</a:t>
            </a:r>
            <a:r>
              <a:rPr lang="en-US" sz="2800" smtClean="0">
                <a:solidFill>
                  <a:srgbClr val="FFFF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21">
                                            <p:txEl>
                                              <p:pRg st="0" end="0"/>
                                            </p:txEl>
                                          </p:spTgt>
                                        </p:tgtEl>
                                        <p:attrNameLst>
                                          <p:attrName>style.visibility</p:attrName>
                                        </p:attrNameLst>
                                      </p:cBhvr>
                                      <p:to>
                                        <p:strVal val="visible"/>
                                      </p:to>
                                    </p:set>
                                    <p:anim calcmode="lin" valueType="num">
                                      <p:cBhvr additive="base">
                                        <p:cTn id="7" dur="500" fill="hold"/>
                                        <p:tgtEl>
                                          <p:spTgt spid="430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3" presetClass="entr" presetSubtype="16" fill="hold" nodeType="clickEffect">
                                  <p:stCondLst>
                                    <p:cond delay="0"/>
                                  </p:stCondLst>
                                  <p:childTnLst>
                                    <p:set>
                                      <p:cBhvr>
                                        <p:cTn id="12" dur="1" fill="hold">
                                          <p:stCondLst>
                                            <p:cond delay="0"/>
                                          </p:stCondLst>
                                        </p:cTn>
                                        <p:tgtEl>
                                          <p:spTgt spid="43025"/>
                                        </p:tgtEl>
                                        <p:attrNameLst>
                                          <p:attrName>style.visibility</p:attrName>
                                        </p:attrNameLst>
                                      </p:cBhvr>
                                      <p:to>
                                        <p:strVal val="visible"/>
                                      </p:to>
                                    </p:set>
                                    <p:animEffect transition="in" filter="plus(in)">
                                      <p:cBhvr>
                                        <p:cTn id="13" dur="2000"/>
                                        <p:tgtEl>
                                          <p:spTgt spid="43025"/>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43029"/>
                                        </p:tgtEl>
                                        <p:attrNameLst>
                                          <p:attrName>style.visibility</p:attrName>
                                        </p:attrNameLst>
                                      </p:cBhvr>
                                      <p:to>
                                        <p:strVal val="visible"/>
                                      </p:to>
                                    </p:set>
                                    <p:animEffect transition="in" filter="plus(in)">
                                      <p:cBhvr>
                                        <p:cTn id="16" dur="2000"/>
                                        <p:tgtEl>
                                          <p:spTgt spid="43029"/>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43030"/>
                                        </p:tgtEl>
                                        <p:attrNameLst>
                                          <p:attrName>style.visibility</p:attrName>
                                        </p:attrNameLst>
                                      </p:cBhvr>
                                      <p:to>
                                        <p:strVal val="visible"/>
                                      </p:to>
                                    </p:set>
                                    <p:animEffect transition="in" filter="plus(in)">
                                      <p:cBhvr>
                                        <p:cTn id="19" dur="2000"/>
                                        <p:tgtEl>
                                          <p:spTgt spid="43030"/>
                                        </p:tgtEl>
                                      </p:cBhvr>
                                    </p:animEffect>
                                  </p:childTnLst>
                                </p:cTn>
                              </p:par>
                              <p:par>
                                <p:cTn id="20" presetID="13" presetClass="entr" presetSubtype="16" fill="hold" nodeType="withEffect">
                                  <p:stCondLst>
                                    <p:cond delay="0"/>
                                  </p:stCondLst>
                                  <p:childTnLst>
                                    <p:set>
                                      <p:cBhvr>
                                        <p:cTn id="21" dur="1" fill="hold">
                                          <p:stCondLst>
                                            <p:cond delay="0"/>
                                          </p:stCondLst>
                                        </p:cTn>
                                        <p:tgtEl>
                                          <p:spTgt spid="43026"/>
                                        </p:tgtEl>
                                        <p:attrNameLst>
                                          <p:attrName>style.visibility</p:attrName>
                                        </p:attrNameLst>
                                      </p:cBhvr>
                                      <p:to>
                                        <p:strVal val="visible"/>
                                      </p:to>
                                    </p:set>
                                    <p:animEffect transition="in" filter="plus(in)">
                                      <p:cBhvr>
                                        <p:cTn id="22" dur="2000"/>
                                        <p:tgtEl>
                                          <p:spTgt spid="43026"/>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43032"/>
                                        </p:tgtEl>
                                        <p:attrNameLst>
                                          <p:attrName>style.visibility</p:attrName>
                                        </p:attrNameLst>
                                      </p:cBhvr>
                                      <p:to>
                                        <p:strVal val="visible"/>
                                      </p:to>
                                    </p:set>
                                    <p:animEffect transition="in" filter="plus(in)">
                                      <p:cBhvr>
                                        <p:cTn id="25" dur="2000"/>
                                        <p:tgtEl>
                                          <p:spTgt spid="43032"/>
                                        </p:tgtEl>
                                      </p:cBhvr>
                                    </p:animEffect>
                                  </p:childTnLst>
                                </p:cTn>
                              </p:par>
                              <p:par>
                                <p:cTn id="26" presetID="13" presetClass="entr" presetSubtype="16" fill="hold" nodeType="withEffect">
                                  <p:stCondLst>
                                    <p:cond delay="0"/>
                                  </p:stCondLst>
                                  <p:childTnLst>
                                    <p:set>
                                      <p:cBhvr>
                                        <p:cTn id="27" dur="1" fill="hold">
                                          <p:stCondLst>
                                            <p:cond delay="0"/>
                                          </p:stCondLst>
                                        </p:cTn>
                                        <p:tgtEl>
                                          <p:spTgt spid="43028"/>
                                        </p:tgtEl>
                                        <p:attrNameLst>
                                          <p:attrName>style.visibility</p:attrName>
                                        </p:attrNameLst>
                                      </p:cBhvr>
                                      <p:to>
                                        <p:strVal val="visible"/>
                                      </p:to>
                                    </p:set>
                                    <p:animEffect transition="in" filter="plus(in)">
                                      <p:cBhvr>
                                        <p:cTn id="28" dur="2000"/>
                                        <p:tgtEl>
                                          <p:spTgt spid="43028"/>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43031"/>
                                        </p:tgtEl>
                                        <p:attrNameLst>
                                          <p:attrName>style.visibility</p:attrName>
                                        </p:attrNameLst>
                                      </p:cBhvr>
                                      <p:to>
                                        <p:strVal val="visible"/>
                                      </p:to>
                                    </p:set>
                                    <p:animEffect transition="in" filter="plus(in)">
                                      <p:cBhvr>
                                        <p:cTn id="31" dur="2000"/>
                                        <p:tgtEl>
                                          <p:spTgt spid="43031"/>
                                        </p:tgtEl>
                                      </p:cBhvr>
                                    </p:animEffect>
                                  </p:childTnLst>
                                </p:cTn>
                              </p:par>
                              <p:par>
                                <p:cTn id="32" presetID="13" presetClass="entr" presetSubtype="16" fill="hold" nodeType="withEffect">
                                  <p:stCondLst>
                                    <p:cond delay="0"/>
                                  </p:stCondLst>
                                  <p:childTnLst>
                                    <p:set>
                                      <p:cBhvr>
                                        <p:cTn id="33" dur="1" fill="hold">
                                          <p:stCondLst>
                                            <p:cond delay="0"/>
                                          </p:stCondLst>
                                        </p:cTn>
                                        <p:tgtEl>
                                          <p:spTgt spid="43022"/>
                                        </p:tgtEl>
                                        <p:attrNameLst>
                                          <p:attrName>style.visibility</p:attrName>
                                        </p:attrNameLst>
                                      </p:cBhvr>
                                      <p:to>
                                        <p:strVal val="visible"/>
                                      </p:to>
                                    </p:set>
                                    <p:animEffect transition="in" filter="plus(in)">
                                      <p:cBhvr>
                                        <p:cTn id="34" dur="2000"/>
                                        <p:tgtEl>
                                          <p:spTgt spid="430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3033"/>
                                        </p:tgtEl>
                                        <p:attrNameLst>
                                          <p:attrName>style.visibility</p:attrName>
                                        </p:attrNameLst>
                                      </p:cBhvr>
                                      <p:to>
                                        <p:strVal val="visible"/>
                                      </p:to>
                                    </p:set>
                                    <p:anim calcmode="lin" valueType="num">
                                      <p:cBhvr>
                                        <p:cTn id="39" dur="500" fill="hold"/>
                                        <p:tgtEl>
                                          <p:spTgt spid="43033"/>
                                        </p:tgtEl>
                                        <p:attrNameLst>
                                          <p:attrName>ppt_w</p:attrName>
                                        </p:attrNameLst>
                                      </p:cBhvr>
                                      <p:tavLst>
                                        <p:tav tm="0">
                                          <p:val>
                                            <p:fltVal val="0"/>
                                          </p:val>
                                        </p:tav>
                                        <p:tav tm="100000">
                                          <p:val>
                                            <p:strVal val="#ppt_w"/>
                                          </p:val>
                                        </p:tav>
                                      </p:tavLst>
                                    </p:anim>
                                    <p:anim calcmode="lin" valueType="num">
                                      <p:cBhvr>
                                        <p:cTn id="40" dur="500" fill="hold"/>
                                        <p:tgtEl>
                                          <p:spTgt spid="43033"/>
                                        </p:tgtEl>
                                        <p:attrNameLst>
                                          <p:attrName>ppt_h</p:attrName>
                                        </p:attrNameLst>
                                      </p:cBhvr>
                                      <p:tavLst>
                                        <p:tav tm="0">
                                          <p:val>
                                            <p:fltVal val="0"/>
                                          </p:val>
                                        </p:tav>
                                        <p:tav tm="100000">
                                          <p:val>
                                            <p:strVal val="#ppt_h"/>
                                          </p:val>
                                        </p:tav>
                                      </p:tavLst>
                                    </p:anim>
                                    <p:animEffect transition="in" filter="fade">
                                      <p:cBhvr>
                                        <p:cTn id="41" dur="500"/>
                                        <p:tgtEl>
                                          <p:spTgt spid="4303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xit" presetSubtype="0" fill="hold" grpId="1" nodeType="clickEffect">
                                  <p:stCondLst>
                                    <p:cond delay="0"/>
                                  </p:stCondLst>
                                  <p:childTnLst>
                                    <p:anim calcmode="lin" valueType="num">
                                      <p:cBhvr>
                                        <p:cTn id="45" dur="500"/>
                                        <p:tgtEl>
                                          <p:spTgt spid="43033"/>
                                        </p:tgtEl>
                                        <p:attrNameLst>
                                          <p:attrName>ppt_w</p:attrName>
                                        </p:attrNameLst>
                                      </p:cBhvr>
                                      <p:tavLst>
                                        <p:tav tm="0">
                                          <p:val>
                                            <p:strVal val="ppt_w"/>
                                          </p:val>
                                        </p:tav>
                                        <p:tav tm="100000">
                                          <p:val>
                                            <p:fltVal val="0"/>
                                          </p:val>
                                        </p:tav>
                                      </p:tavLst>
                                    </p:anim>
                                    <p:anim calcmode="lin" valueType="num">
                                      <p:cBhvr>
                                        <p:cTn id="46" dur="500"/>
                                        <p:tgtEl>
                                          <p:spTgt spid="43033"/>
                                        </p:tgtEl>
                                        <p:attrNameLst>
                                          <p:attrName>ppt_h</p:attrName>
                                        </p:attrNameLst>
                                      </p:cBhvr>
                                      <p:tavLst>
                                        <p:tav tm="0">
                                          <p:val>
                                            <p:strVal val="ppt_h"/>
                                          </p:val>
                                        </p:tav>
                                        <p:tav tm="100000">
                                          <p:val>
                                            <p:fltVal val="0"/>
                                          </p:val>
                                        </p:tav>
                                      </p:tavLst>
                                    </p:anim>
                                    <p:animEffect transition="out" filter="fade">
                                      <p:cBhvr>
                                        <p:cTn id="47" dur="500"/>
                                        <p:tgtEl>
                                          <p:spTgt spid="43033"/>
                                        </p:tgtEl>
                                      </p:cBhvr>
                                    </p:animEffect>
                                    <p:set>
                                      <p:cBhvr>
                                        <p:cTn id="48" dur="1" fill="hold">
                                          <p:stCondLst>
                                            <p:cond delay="499"/>
                                          </p:stCondLst>
                                        </p:cTn>
                                        <p:tgtEl>
                                          <p:spTgt spid="43033"/>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43034"/>
                                        </p:tgtEl>
                                        <p:attrNameLst>
                                          <p:attrName>style.visibility</p:attrName>
                                        </p:attrNameLst>
                                      </p:cBhvr>
                                      <p:to>
                                        <p:strVal val="visible"/>
                                      </p:to>
                                    </p:set>
                                    <p:animEffect transition="in" filter="strips(downLeft)">
                                      <p:cBhvr>
                                        <p:cTn id="53" dur="500"/>
                                        <p:tgtEl>
                                          <p:spTgt spid="4303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43037"/>
                                        </p:tgtEl>
                                        <p:attrNameLst>
                                          <p:attrName>style.visibility</p:attrName>
                                        </p:attrNameLst>
                                      </p:cBhvr>
                                      <p:to>
                                        <p:strVal val="visible"/>
                                      </p:to>
                                    </p:set>
                                    <p:animEffect transition="in" filter="wipe(down)">
                                      <p:cBhvr>
                                        <p:cTn id="58" dur="580">
                                          <p:stCondLst>
                                            <p:cond delay="0"/>
                                          </p:stCondLst>
                                        </p:cTn>
                                        <p:tgtEl>
                                          <p:spTgt spid="43037"/>
                                        </p:tgtEl>
                                      </p:cBhvr>
                                    </p:animEffect>
                                    <p:anim calcmode="lin" valueType="num">
                                      <p:cBhvr>
                                        <p:cTn id="59" dur="1822" tmFilter="0,0; 0.14,0.36; 0.43,0.73; 0.71,0.91; 1.0,1.0">
                                          <p:stCondLst>
                                            <p:cond delay="0"/>
                                          </p:stCondLst>
                                        </p:cTn>
                                        <p:tgtEl>
                                          <p:spTgt spid="4303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4303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4303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4303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43037"/>
                                        </p:tgtEl>
                                        <p:attrNameLst>
                                          <p:attrName>ppt_y</p:attrName>
                                        </p:attrNameLst>
                                      </p:cBhvr>
                                      <p:tavLst>
                                        <p:tav tm="0" fmla="#ppt_y-sin(pi*$)/81">
                                          <p:val>
                                            <p:fltVal val="0"/>
                                          </p:val>
                                        </p:tav>
                                        <p:tav tm="100000">
                                          <p:val>
                                            <p:fltVal val="1"/>
                                          </p:val>
                                        </p:tav>
                                      </p:tavLst>
                                    </p:anim>
                                    <p:animScale>
                                      <p:cBhvr>
                                        <p:cTn id="64" dur="26">
                                          <p:stCondLst>
                                            <p:cond delay="650"/>
                                          </p:stCondLst>
                                        </p:cTn>
                                        <p:tgtEl>
                                          <p:spTgt spid="43037"/>
                                        </p:tgtEl>
                                      </p:cBhvr>
                                      <p:to x="100000" y="60000"/>
                                    </p:animScale>
                                    <p:animScale>
                                      <p:cBhvr>
                                        <p:cTn id="65" dur="166" decel="50000">
                                          <p:stCondLst>
                                            <p:cond delay="676"/>
                                          </p:stCondLst>
                                        </p:cTn>
                                        <p:tgtEl>
                                          <p:spTgt spid="43037"/>
                                        </p:tgtEl>
                                      </p:cBhvr>
                                      <p:to x="100000" y="100000"/>
                                    </p:animScale>
                                    <p:animScale>
                                      <p:cBhvr>
                                        <p:cTn id="66" dur="26">
                                          <p:stCondLst>
                                            <p:cond delay="1312"/>
                                          </p:stCondLst>
                                        </p:cTn>
                                        <p:tgtEl>
                                          <p:spTgt spid="43037"/>
                                        </p:tgtEl>
                                      </p:cBhvr>
                                      <p:to x="100000" y="80000"/>
                                    </p:animScale>
                                    <p:animScale>
                                      <p:cBhvr>
                                        <p:cTn id="67" dur="166" decel="50000">
                                          <p:stCondLst>
                                            <p:cond delay="1338"/>
                                          </p:stCondLst>
                                        </p:cTn>
                                        <p:tgtEl>
                                          <p:spTgt spid="43037"/>
                                        </p:tgtEl>
                                      </p:cBhvr>
                                      <p:to x="100000" y="100000"/>
                                    </p:animScale>
                                    <p:animScale>
                                      <p:cBhvr>
                                        <p:cTn id="68" dur="26">
                                          <p:stCondLst>
                                            <p:cond delay="1642"/>
                                          </p:stCondLst>
                                        </p:cTn>
                                        <p:tgtEl>
                                          <p:spTgt spid="43037"/>
                                        </p:tgtEl>
                                      </p:cBhvr>
                                      <p:to x="100000" y="90000"/>
                                    </p:animScale>
                                    <p:animScale>
                                      <p:cBhvr>
                                        <p:cTn id="69" dur="166" decel="50000">
                                          <p:stCondLst>
                                            <p:cond delay="1668"/>
                                          </p:stCondLst>
                                        </p:cTn>
                                        <p:tgtEl>
                                          <p:spTgt spid="43037"/>
                                        </p:tgtEl>
                                      </p:cBhvr>
                                      <p:to x="100000" y="100000"/>
                                    </p:animScale>
                                    <p:animScale>
                                      <p:cBhvr>
                                        <p:cTn id="70" dur="26">
                                          <p:stCondLst>
                                            <p:cond delay="1808"/>
                                          </p:stCondLst>
                                        </p:cTn>
                                        <p:tgtEl>
                                          <p:spTgt spid="43037"/>
                                        </p:tgtEl>
                                      </p:cBhvr>
                                      <p:to x="100000" y="95000"/>
                                    </p:animScale>
                                    <p:animScale>
                                      <p:cBhvr>
                                        <p:cTn id="71" dur="166" decel="50000">
                                          <p:stCondLst>
                                            <p:cond delay="1834"/>
                                          </p:stCondLst>
                                        </p:cTn>
                                        <p:tgtEl>
                                          <p:spTgt spid="430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p:bldP spid="43030" grpId="0"/>
      <p:bldP spid="43031" grpId="0"/>
      <p:bldP spid="43032" grpId="0"/>
      <p:bldP spid="43033" grpId="0" animBg="1"/>
      <p:bldP spid="43033" grpId="1" animBg="1"/>
      <p:bldP spid="43034" grpId="0"/>
      <p:bldP spid="430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4191000" cy="3200400"/>
          </a:xfrm>
          <a:prstGeom prst="rect">
            <a:avLst/>
          </a:prstGeom>
          <a:solidFill>
            <a:schemeClr val="accent2"/>
          </a:solidFill>
          <a:ln w="9525">
            <a:solidFill>
              <a:srgbClr val="333399"/>
            </a:solidFill>
            <a:miter lim="800000"/>
            <a:headEnd/>
            <a:tailEnd/>
          </a:ln>
        </p:spPr>
      </p:pic>
      <p:pic>
        <p:nvPicPr>
          <p:cNvPr id="44037" name="Picture 5" descr="congnghechebienthucphamdongh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686175"/>
            <a:ext cx="4114800" cy="2819400"/>
          </a:xfrm>
          <a:prstGeom prst="rect">
            <a:avLst/>
          </a:prstGeom>
          <a:solidFill>
            <a:schemeClr val="accent2"/>
          </a:solidFill>
          <a:ln w="9525">
            <a:solidFill>
              <a:srgbClr val="000080"/>
            </a:solidFill>
            <a:miter lim="800000"/>
            <a:headEnd/>
            <a:tailEnd/>
          </a:ln>
        </p:spPr>
      </p:pic>
      <p:pic>
        <p:nvPicPr>
          <p:cNvPr id="44038" name="Picture 6" descr="gao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9575"/>
            <a:ext cx="4114800" cy="3200400"/>
          </a:xfrm>
          <a:prstGeom prst="rect">
            <a:avLst/>
          </a:prstGeom>
          <a:solidFill>
            <a:srgbClr val="000080"/>
          </a:solidFill>
          <a:ln w="9525">
            <a:solidFill>
              <a:srgbClr val="333399"/>
            </a:solidFill>
            <a:miter lim="800000"/>
            <a:headEnd/>
            <a:tailEnd/>
          </a:ln>
        </p:spPr>
      </p:pic>
      <p:sp>
        <p:nvSpPr>
          <p:cNvPr id="44039" name="Text Box 7"/>
          <p:cNvSpPr txBox="1">
            <a:spLocks noChangeArrowheads="1"/>
          </p:cNvSpPr>
          <p:nvPr/>
        </p:nvSpPr>
        <p:spPr bwMode="auto">
          <a:xfrm>
            <a:off x="7162800" y="2847975"/>
            <a:ext cx="1111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3600">
                <a:solidFill>
                  <a:srgbClr val="0000FF"/>
                </a:solidFill>
              </a:rPr>
              <a:t>Gạo </a:t>
            </a:r>
          </a:p>
        </p:txBody>
      </p:sp>
      <p:sp>
        <p:nvSpPr>
          <p:cNvPr id="44040" name="Text Box 8"/>
          <p:cNvSpPr txBox="1">
            <a:spLocks noChangeArrowheads="1"/>
          </p:cNvSpPr>
          <p:nvPr/>
        </p:nvSpPr>
        <p:spPr bwMode="auto">
          <a:xfrm>
            <a:off x="4876800" y="3733800"/>
            <a:ext cx="1044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800">
                <a:solidFill>
                  <a:srgbClr val="0000FF"/>
                </a:solidFill>
              </a:rPr>
              <a:t>  tôm </a:t>
            </a:r>
          </a:p>
        </p:txBody>
      </p:sp>
      <p:sp>
        <p:nvSpPr>
          <p:cNvPr id="44041" name="Text Box 9"/>
          <p:cNvSpPr txBox="1">
            <a:spLocks noChangeArrowheads="1"/>
          </p:cNvSpPr>
          <p:nvPr/>
        </p:nvSpPr>
        <p:spPr bwMode="auto">
          <a:xfrm>
            <a:off x="457200" y="457200"/>
            <a:ext cx="1433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400">
                <a:solidFill>
                  <a:srgbClr val="0000FF"/>
                </a:solidFill>
              </a:rPr>
              <a:t>  cá ba sa</a:t>
            </a:r>
            <a:r>
              <a:rPr lang="en-US">
                <a:latin typeface="Arial" charset="0"/>
              </a:rPr>
              <a:t> </a:t>
            </a:r>
          </a:p>
        </p:txBody>
      </p:sp>
      <p:pic>
        <p:nvPicPr>
          <p:cNvPr id="44042" name="Picture 10" descr="fru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686175"/>
            <a:ext cx="4191000" cy="281940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44043" name="Oval 11"/>
          <p:cNvSpPr>
            <a:spLocks noChangeArrowheads="1"/>
          </p:cNvSpPr>
          <p:nvPr/>
        </p:nvSpPr>
        <p:spPr bwMode="auto">
          <a:xfrm>
            <a:off x="1828800" y="2286000"/>
            <a:ext cx="5334000" cy="1600200"/>
          </a:xfrm>
          <a:prstGeom prst="ellipse">
            <a:avLst/>
          </a:prstGeom>
          <a:solidFill>
            <a:schemeClr val="accent1"/>
          </a:solidFill>
          <a:ln w="9525">
            <a:solidFill>
              <a:schemeClr val="tx1"/>
            </a:solidFill>
            <a:round/>
            <a:headEnd/>
            <a:tailEnd/>
          </a:ln>
        </p:spPr>
        <p:txBody>
          <a:bodyPr wrap="none" anchor="ctr"/>
          <a:lstStyle/>
          <a:p>
            <a:pPr algn="ctr"/>
            <a:r>
              <a:rPr lang="en-US" sz="2400">
                <a:solidFill>
                  <a:srgbClr val="0000FF"/>
                </a:solidFill>
              </a:rPr>
              <a:t>Mặt hàng xuất khẩu chủ lực là gạo,</a:t>
            </a:r>
          </a:p>
          <a:p>
            <a:pPr algn="ctr"/>
            <a:r>
              <a:rPr lang="en-US" sz="2400">
                <a:solidFill>
                  <a:srgbClr val="0000FF"/>
                </a:solidFill>
              </a:rPr>
              <a:t>thủy sản đông lạnh, hoa quả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500" fill="hold"/>
                                        <p:tgtEl>
                                          <p:spTgt spid="44035"/>
                                        </p:tgtEl>
                                        <p:attrNameLst>
                                          <p:attrName>ppt_w</p:attrName>
                                        </p:attrNameLst>
                                      </p:cBhvr>
                                      <p:tavLst>
                                        <p:tav tm="0">
                                          <p:val>
                                            <p:fltVal val="0"/>
                                          </p:val>
                                        </p:tav>
                                        <p:tav tm="100000">
                                          <p:val>
                                            <p:strVal val="#ppt_w"/>
                                          </p:val>
                                        </p:tav>
                                      </p:tavLst>
                                    </p:anim>
                                    <p:anim calcmode="lin" valueType="num">
                                      <p:cBhvr>
                                        <p:cTn id="8" dur="500" fill="hold"/>
                                        <p:tgtEl>
                                          <p:spTgt spid="4403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4041"/>
                                        </p:tgtEl>
                                        <p:attrNameLst>
                                          <p:attrName>style.visibility</p:attrName>
                                        </p:attrNameLst>
                                      </p:cBhvr>
                                      <p:to>
                                        <p:strVal val="visible"/>
                                      </p:to>
                                    </p:set>
                                    <p:anim calcmode="lin" valueType="num">
                                      <p:cBhvr>
                                        <p:cTn id="11" dur="500" fill="hold"/>
                                        <p:tgtEl>
                                          <p:spTgt spid="44041"/>
                                        </p:tgtEl>
                                        <p:attrNameLst>
                                          <p:attrName>ppt_w</p:attrName>
                                        </p:attrNameLst>
                                      </p:cBhvr>
                                      <p:tavLst>
                                        <p:tav tm="0">
                                          <p:val>
                                            <p:fltVal val="0"/>
                                          </p:val>
                                        </p:tav>
                                        <p:tav tm="100000">
                                          <p:val>
                                            <p:strVal val="#ppt_w"/>
                                          </p:val>
                                        </p:tav>
                                      </p:tavLst>
                                    </p:anim>
                                    <p:anim calcmode="lin" valueType="num">
                                      <p:cBhvr>
                                        <p:cTn id="12" dur="500" fill="hold"/>
                                        <p:tgtEl>
                                          <p:spTgt spid="4404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4038"/>
                                        </p:tgtEl>
                                        <p:attrNameLst>
                                          <p:attrName>style.visibility</p:attrName>
                                        </p:attrNameLst>
                                      </p:cBhvr>
                                      <p:to>
                                        <p:strVal val="visible"/>
                                      </p:to>
                                    </p:set>
                                    <p:anim calcmode="lin" valueType="num">
                                      <p:cBhvr>
                                        <p:cTn id="15" dur="500" fill="hold"/>
                                        <p:tgtEl>
                                          <p:spTgt spid="44038"/>
                                        </p:tgtEl>
                                        <p:attrNameLst>
                                          <p:attrName>ppt_w</p:attrName>
                                        </p:attrNameLst>
                                      </p:cBhvr>
                                      <p:tavLst>
                                        <p:tav tm="0">
                                          <p:val>
                                            <p:fltVal val="0"/>
                                          </p:val>
                                        </p:tav>
                                        <p:tav tm="100000">
                                          <p:val>
                                            <p:strVal val="#ppt_w"/>
                                          </p:val>
                                        </p:tav>
                                      </p:tavLst>
                                    </p:anim>
                                    <p:anim calcmode="lin" valueType="num">
                                      <p:cBhvr>
                                        <p:cTn id="16" dur="500" fill="hold"/>
                                        <p:tgtEl>
                                          <p:spTgt spid="4403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4039"/>
                                        </p:tgtEl>
                                        <p:attrNameLst>
                                          <p:attrName>style.visibility</p:attrName>
                                        </p:attrNameLst>
                                      </p:cBhvr>
                                      <p:to>
                                        <p:strVal val="visible"/>
                                      </p:to>
                                    </p:set>
                                    <p:anim calcmode="lin" valueType="num">
                                      <p:cBhvr>
                                        <p:cTn id="19" dur="500" fill="hold"/>
                                        <p:tgtEl>
                                          <p:spTgt spid="44039"/>
                                        </p:tgtEl>
                                        <p:attrNameLst>
                                          <p:attrName>ppt_w</p:attrName>
                                        </p:attrNameLst>
                                      </p:cBhvr>
                                      <p:tavLst>
                                        <p:tav tm="0">
                                          <p:val>
                                            <p:fltVal val="0"/>
                                          </p:val>
                                        </p:tav>
                                        <p:tav tm="100000">
                                          <p:val>
                                            <p:strVal val="#ppt_w"/>
                                          </p:val>
                                        </p:tav>
                                      </p:tavLst>
                                    </p:anim>
                                    <p:anim calcmode="lin" valueType="num">
                                      <p:cBhvr>
                                        <p:cTn id="20" dur="500" fill="hold"/>
                                        <p:tgtEl>
                                          <p:spTgt spid="4403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4040"/>
                                        </p:tgtEl>
                                        <p:attrNameLst>
                                          <p:attrName>style.visibility</p:attrName>
                                        </p:attrNameLst>
                                      </p:cBhvr>
                                      <p:to>
                                        <p:strVal val="visible"/>
                                      </p:to>
                                    </p:set>
                                    <p:anim calcmode="lin" valueType="num">
                                      <p:cBhvr>
                                        <p:cTn id="23" dur="500" fill="hold"/>
                                        <p:tgtEl>
                                          <p:spTgt spid="44040"/>
                                        </p:tgtEl>
                                        <p:attrNameLst>
                                          <p:attrName>ppt_w</p:attrName>
                                        </p:attrNameLst>
                                      </p:cBhvr>
                                      <p:tavLst>
                                        <p:tav tm="0">
                                          <p:val>
                                            <p:fltVal val="0"/>
                                          </p:val>
                                        </p:tav>
                                        <p:tav tm="100000">
                                          <p:val>
                                            <p:strVal val="#ppt_w"/>
                                          </p:val>
                                        </p:tav>
                                      </p:tavLst>
                                    </p:anim>
                                    <p:anim calcmode="lin" valueType="num">
                                      <p:cBhvr>
                                        <p:cTn id="24" dur="500" fill="hold"/>
                                        <p:tgtEl>
                                          <p:spTgt spid="44040"/>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4037"/>
                                        </p:tgtEl>
                                        <p:attrNameLst>
                                          <p:attrName>style.visibility</p:attrName>
                                        </p:attrNameLst>
                                      </p:cBhvr>
                                      <p:to>
                                        <p:strVal val="visible"/>
                                      </p:to>
                                    </p:set>
                                    <p:anim calcmode="lin" valueType="num">
                                      <p:cBhvr>
                                        <p:cTn id="27" dur="500" fill="hold"/>
                                        <p:tgtEl>
                                          <p:spTgt spid="44037"/>
                                        </p:tgtEl>
                                        <p:attrNameLst>
                                          <p:attrName>ppt_w</p:attrName>
                                        </p:attrNameLst>
                                      </p:cBhvr>
                                      <p:tavLst>
                                        <p:tav tm="0">
                                          <p:val>
                                            <p:fltVal val="0"/>
                                          </p:val>
                                        </p:tav>
                                        <p:tav tm="100000">
                                          <p:val>
                                            <p:strVal val="#ppt_w"/>
                                          </p:val>
                                        </p:tav>
                                      </p:tavLst>
                                    </p:anim>
                                    <p:anim calcmode="lin" valueType="num">
                                      <p:cBhvr>
                                        <p:cTn id="28" dur="500" fill="hold"/>
                                        <p:tgtEl>
                                          <p:spTgt spid="4403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4042"/>
                                        </p:tgtEl>
                                        <p:attrNameLst>
                                          <p:attrName>style.visibility</p:attrName>
                                        </p:attrNameLst>
                                      </p:cBhvr>
                                      <p:to>
                                        <p:strVal val="visible"/>
                                      </p:to>
                                    </p:set>
                                    <p:anim calcmode="lin" valueType="num">
                                      <p:cBhvr>
                                        <p:cTn id="31" dur="500" fill="hold"/>
                                        <p:tgtEl>
                                          <p:spTgt spid="44042"/>
                                        </p:tgtEl>
                                        <p:attrNameLst>
                                          <p:attrName>ppt_w</p:attrName>
                                        </p:attrNameLst>
                                      </p:cBhvr>
                                      <p:tavLst>
                                        <p:tav tm="0">
                                          <p:val>
                                            <p:fltVal val="0"/>
                                          </p:val>
                                        </p:tav>
                                        <p:tav tm="100000">
                                          <p:val>
                                            <p:strVal val="#ppt_w"/>
                                          </p:val>
                                        </p:tav>
                                      </p:tavLst>
                                    </p:anim>
                                    <p:anim calcmode="lin" valueType="num">
                                      <p:cBhvr>
                                        <p:cTn id="32" dur="500" fill="hold"/>
                                        <p:tgtEl>
                                          <p:spTgt spid="44042"/>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44043"/>
                                        </p:tgtEl>
                                        <p:attrNameLst>
                                          <p:attrName>style.visibility</p:attrName>
                                        </p:attrNameLst>
                                      </p:cBhvr>
                                      <p:to>
                                        <p:strVal val="visible"/>
                                      </p:to>
                                    </p:set>
                                    <p:animEffect transition="in" filter="fade">
                                      <p:cBhvr>
                                        <p:cTn id="37" dur="770" decel="100000"/>
                                        <p:tgtEl>
                                          <p:spTgt spid="44043"/>
                                        </p:tgtEl>
                                      </p:cBhvr>
                                    </p:animEffect>
                                    <p:animScale>
                                      <p:cBhvr>
                                        <p:cTn id="38" dur="770" decel="100000"/>
                                        <p:tgtEl>
                                          <p:spTgt spid="44043"/>
                                        </p:tgtEl>
                                      </p:cBhvr>
                                      <p:from x="10000" y="10000"/>
                                      <p:to x="200000" y="450000"/>
                                    </p:animScale>
                                    <p:animScale>
                                      <p:cBhvr>
                                        <p:cTn id="39" dur="1230" accel="100000" fill="hold">
                                          <p:stCondLst>
                                            <p:cond delay="770"/>
                                          </p:stCondLst>
                                        </p:cTn>
                                        <p:tgtEl>
                                          <p:spTgt spid="44043"/>
                                        </p:tgtEl>
                                      </p:cBhvr>
                                      <p:from x="200000" y="450000"/>
                                      <p:to x="100000" y="100000"/>
                                    </p:animScale>
                                    <p:set>
                                      <p:cBhvr>
                                        <p:cTn id="40" dur="770" fill="hold"/>
                                        <p:tgtEl>
                                          <p:spTgt spid="44043"/>
                                        </p:tgtEl>
                                        <p:attrNameLst>
                                          <p:attrName>ppt_x</p:attrName>
                                        </p:attrNameLst>
                                      </p:cBhvr>
                                      <p:to>
                                        <p:strVal val="(0.5)"/>
                                      </p:to>
                                    </p:set>
                                    <p:anim from="(0.5)" to="(#ppt_x)" calcmode="lin" valueType="num">
                                      <p:cBhvr>
                                        <p:cTn id="41" dur="1230" accel="100000" fill="hold">
                                          <p:stCondLst>
                                            <p:cond delay="770"/>
                                          </p:stCondLst>
                                        </p:cTn>
                                        <p:tgtEl>
                                          <p:spTgt spid="44043"/>
                                        </p:tgtEl>
                                        <p:attrNameLst>
                                          <p:attrName>ppt_x</p:attrName>
                                        </p:attrNameLst>
                                      </p:cBhvr>
                                    </p:anim>
                                    <p:set>
                                      <p:cBhvr>
                                        <p:cTn id="42" dur="770" fill="hold"/>
                                        <p:tgtEl>
                                          <p:spTgt spid="44043"/>
                                        </p:tgtEl>
                                        <p:attrNameLst>
                                          <p:attrName>ppt_y</p:attrName>
                                        </p:attrNameLst>
                                      </p:cBhvr>
                                      <p:to>
                                        <p:strVal val="(#ppt_y+0.4)"/>
                                      </p:to>
                                    </p:set>
                                    <p:anim from="(#ppt_y+0.4)" to="(#ppt_y)" calcmode="lin" valueType="num">
                                      <p:cBhvr>
                                        <p:cTn id="43" dur="1230" accel="100000" fill="hold">
                                          <p:stCondLst>
                                            <p:cond delay="770"/>
                                          </p:stCondLst>
                                        </p:cTn>
                                        <p:tgtEl>
                                          <p:spTgt spid="4404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p:bldP spid="44040" grpId="0"/>
      <p:bldP spid="44041" grpId="0"/>
      <p:bldP spid="440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0508La02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81000"/>
            <a:ext cx="3200400" cy="335280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45062" name="Picture 10" descr="cho-no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886200"/>
            <a:ext cx="3352800" cy="2590800"/>
          </a:xfrm>
          <a:prstGeom prst="rect">
            <a:avLst/>
          </a:prstGeom>
          <a:solidFill>
            <a:srgbClr val="3333CC"/>
          </a:solidFill>
          <a:ln w="25400">
            <a:solidFill>
              <a:schemeClr val="tx2"/>
            </a:solidFill>
            <a:miter lim="800000"/>
            <a:headEnd/>
            <a:tailEnd/>
          </a:ln>
        </p:spPr>
      </p:pic>
      <p:sp>
        <p:nvSpPr>
          <p:cNvPr id="45063" name="Text Box 7"/>
          <p:cNvSpPr txBox="1">
            <a:spLocks noChangeArrowheads="1"/>
          </p:cNvSpPr>
          <p:nvPr/>
        </p:nvSpPr>
        <p:spPr bwMode="auto">
          <a:xfrm>
            <a:off x="0" y="1066800"/>
            <a:ext cx="2057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800">
                <a:solidFill>
                  <a:srgbClr val="0000FF"/>
                </a:solidFill>
              </a:rPr>
              <a:t>Nêu ý nghĩa của giao thông vận tải thủy ?</a:t>
            </a:r>
          </a:p>
        </p:txBody>
      </p:sp>
      <p:pic>
        <p:nvPicPr>
          <p:cNvPr id="45064" name="Picture 8" descr="song mek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1000"/>
            <a:ext cx="3352800" cy="335280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45065" name="Picture 9" descr="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886200"/>
            <a:ext cx="3200400" cy="259080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45068" name="AutoShape 12"/>
          <p:cNvSpPr>
            <a:spLocks noChangeArrowheads="1"/>
          </p:cNvSpPr>
          <p:nvPr/>
        </p:nvSpPr>
        <p:spPr bwMode="auto">
          <a:xfrm>
            <a:off x="2971800" y="2667000"/>
            <a:ext cx="5562600" cy="2057400"/>
          </a:xfrm>
          <a:prstGeom prst="irregularSeal2">
            <a:avLst/>
          </a:prstGeom>
          <a:solidFill>
            <a:schemeClr val="accent1"/>
          </a:solidFill>
          <a:ln w="9525">
            <a:solidFill>
              <a:schemeClr val="tx1"/>
            </a:solidFill>
            <a:miter lim="800000"/>
            <a:headEnd/>
            <a:tailEnd/>
          </a:ln>
        </p:spPr>
        <p:txBody>
          <a:bodyPr wrap="none" anchor="ctr"/>
          <a:lstStyle/>
          <a:p>
            <a:pPr algn="ctr"/>
            <a:r>
              <a:rPr lang="en-US" sz="2000">
                <a:solidFill>
                  <a:srgbClr val="FF0066"/>
                </a:solidFill>
              </a:rPr>
              <a:t>Giữ vai trò rất quan trọng </a:t>
            </a:r>
          </a:p>
          <a:p>
            <a:pPr algn="ctr"/>
            <a:r>
              <a:rPr lang="en-US" sz="2000">
                <a:solidFill>
                  <a:srgbClr val="FF0066"/>
                </a:solidFill>
              </a:rPr>
              <a:t>trong đời sống và sản xuất</a:t>
            </a:r>
            <a:r>
              <a:rPr lang="en-US">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5064"/>
                                        </p:tgtEl>
                                        <p:attrNameLst>
                                          <p:attrName>style.visibility</p:attrName>
                                        </p:attrNameLst>
                                      </p:cBhvr>
                                      <p:to>
                                        <p:strVal val="visible"/>
                                      </p:to>
                                    </p:set>
                                    <p:anim calcmode="lin" valueType="num">
                                      <p:cBhvr>
                                        <p:cTn id="7" dur="1000" fill="hold"/>
                                        <p:tgtEl>
                                          <p:spTgt spid="45064"/>
                                        </p:tgtEl>
                                        <p:attrNameLst>
                                          <p:attrName>ppt_w</p:attrName>
                                        </p:attrNameLst>
                                      </p:cBhvr>
                                      <p:tavLst>
                                        <p:tav tm="0">
                                          <p:val>
                                            <p:fltVal val="0"/>
                                          </p:val>
                                        </p:tav>
                                        <p:tav tm="100000">
                                          <p:val>
                                            <p:strVal val="#ppt_w"/>
                                          </p:val>
                                        </p:tav>
                                      </p:tavLst>
                                    </p:anim>
                                    <p:anim calcmode="lin" valueType="num">
                                      <p:cBhvr>
                                        <p:cTn id="8" dur="1000" fill="hold"/>
                                        <p:tgtEl>
                                          <p:spTgt spid="45064"/>
                                        </p:tgtEl>
                                        <p:attrNameLst>
                                          <p:attrName>ppt_h</p:attrName>
                                        </p:attrNameLst>
                                      </p:cBhvr>
                                      <p:tavLst>
                                        <p:tav tm="0">
                                          <p:val>
                                            <p:fltVal val="0"/>
                                          </p:val>
                                        </p:tav>
                                        <p:tav tm="100000">
                                          <p:val>
                                            <p:strVal val="#ppt_h"/>
                                          </p:val>
                                        </p:tav>
                                      </p:tavLst>
                                    </p:anim>
                                    <p:anim calcmode="lin" valueType="num">
                                      <p:cBhvr>
                                        <p:cTn id="9" dur="1000" fill="hold"/>
                                        <p:tgtEl>
                                          <p:spTgt spid="4506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6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45065"/>
                                        </p:tgtEl>
                                        <p:attrNameLst>
                                          <p:attrName>style.visibility</p:attrName>
                                        </p:attrNameLst>
                                      </p:cBhvr>
                                      <p:to>
                                        <p:strVal val="visible"/>
                                      </p:to>
                                    </p:set>
                                    <p:anim calcmode="lin" valueType="num">
                                      <p:cBhvr>
                                        <p:cTn id="13" dur="1000" fill="hold"/>
                                        <p:tgtEl>
                                          <p:spTgt spid="45065"/>
                                        </p:tgtEl>
                                        <p:attrNameLst>
                                          <p:attrName>ppt_w</p:attrName>
                                        </p:attrNameLst>
                                      </p:cBhvr>
                                      <p:tavLst>
                                        <p:tav tm="0">
                                          <p:val>
                                            <p:fltVal val="0"/>
                                          </p:val>
                                        </p:tav>
                                        <p:tav tm="100000">
                                          <p:val>
                                            <p:strVal val="#ppt_w"/>
                                          </p:val>
                                        </p:tav>
                                      </p:tavLst>
                                    </p:anim>
                                    <p:anim calcmode="lin" valueType="num">
                                      <p:cBhvr>
                                        <p:cTn id="14" dur="1000" fill="hold"/>
                                        <p:tgtEl>
                                          <p:spTgt spid="45065"/>
                                        </p:tgtEl>
                                        <p:attrNameLst>
                                          <p:attrName>ppt_h</p:attrName>
                                        </p:attrNameLst>
                                      </p:cBhvr>
                                      <p:tavLst>
                                        <p:tav tm="0">
                                          <p:val>
                                            <p:fltVal val="0"/>
                                          </p:val>
                                        </p:tav>
                                        <p:tav tm="100000">
                                          <p:val>
                                            <p:strVal val="#ppt_h"/>
                                          </p:val>
                                        </p:tav>
                                      </p:tavLst>
                                    </p:anim>
                                    <p:anim calcmode="lin" valueType="num">
                                      <p:cBhvr>
                                        <p:cTn id="15" dur="1000" fill="hold"/>
                                        <p:tgtEl>
                                          <p:spTgt spid="4506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506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45060"/>
                                        </p:tgtEl>
                                        <p:attrNameLst>
                                          <p:attrName>style.visibility</p:attrName>
                                        </p:attrNameLst>
                                      </p:cBhvr>
                                      <p:to>
                                        <p:strVal val="visible"/>
                                      </p:to>
                                    </p:set>
                                    <p:anim calcmode="lin" valueType="num">
                                      <p:cBhvr>
                                        <p:cTn id="19" dur="1000" fill="hold"/>
                                        <p:tgtEl>
                                          <p:spTgt spid="45060"/>
                                        </p:tgtEl>
                                        <p:attrNameLst>
                                          <p:attrName>ppt_w</p:attrName>
                                        </p:attrNameLst>
                                      </p:cBhvr>
                                      <p:tavLst>
                                        <p:tav tm="0">
                                          <p:val>
                                            <p:fltVal val="0"/>
                                          </p:val>
                                        </p:tav>
                                        <p:tav tm="100000">
                                          <p:val>
                                            <p:strVal val="#ppt_w"/>
                                          </p:val>
                                        </p:tav>
                                      </p:tavLst>
                                    </p:anim>
                                    <p:anim calcmode="lin" valueType="num">
                                      <p:cBhvr>
                                        <p:cTn id="20" dur="1000" fill="hold"/>
                                        <p:tgtEl>
                                          <p:spTgt spid="45060"/>
                                        </p:tgtEl>
                                        <p:attrNameLst>
                                          <p:attrName>ppt_h</p:attrName>
                                        </p:attrNameLst>
                                      </p:cBhvr>
                                      <p:tavLst>
                                        <p:tav tm="0">
                                          <p:val>
                                            <p:fltVal val="0"/>
                                          </p:val>
                                        </p:tav>
                                        <p:tav tm="100000">
                                          <p:val>
                                            <p:strVal val="#ppt_h"/>
                                          </p:val>
                                        </p:tav>
                                      </p:tavLst>
                                    </p:anim>
                                    <p:anim calcmode="lin" valueType="num">
                                      <p:cBhvr>
                                        <p:cTn id="21" dur="1000" fill="hold"/>
                                        <p:tgtEl>
                                          <p:spTgt spid="4506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506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45062"/>
                                        </p:tgtEl>
                                        <p:attrNameLst>
                                          <p:attrName>style.visibility</p:attrName>
                                        </p:attrNameLst>
                                      </p:cBhvr>
                                      <p:to>
                                        <p:strVal val="visible"/>
                                      </p:to>
                                    </p:set>
                                    <p:anim calcmode="lin" valueType="num">
                                      <p:cBhvr>
                                        <p:cTn id="25" dur="1000" fill="hold"/>
                                        <p:tgtEl>
                                          <p:spTgt spid="45062"/>
                                        </p:tgtEl>
                                        <p:attrNameLst>
                                          <p:attrName>ppt_w</p:attrName>
                                        </p:attrNameLst>
                                      </p:cBhvr>
                                      <p:tavLst>
                                        <p:tav tm="0">
                                          <p:val>
                                            <p:fltVal val="0"/>
                                          </p:val>
                                        </p:tav>
                                        <p:tav tm="100000">
                                          <p:val>
                                            <p:strVal val="#ppt_w"/>
                                          </p:val>
                                        </p:tav>
                                      </p:tavLst>
                                    </p:anim>
                                    <p:anim calcmode="lin" valueType="num">
                                      <p:cBhvr>
                                        <p:cTn id="26" dur="1000" fill="hold"/>
                                        <p:tgtEl>
                                          <p:spTgt spid="45062"/>
                                        </p:tgtEl>
                                        <p:attrNameLst>
                                          <p:attrName>ppt_h</p:attrName>
                                        </p:attrNameLst>
                                      </p:cBhvr>
                                      <p:tavLst>
                                        <p:tav tm="0">
                                          <p:val>
                                            <p:fltVal val="0"/>
                                          </p:val>
                                        </p:tav>
                                        <p:tav tm="100000">
                                          <p:val>
                                            <p:strVal val="#ppt_h"/>
                                          </p:val>
                                        </p:tav>
                                      </p:tavLst>
                                    </p:anim>
                                    <p:anim calcmode="lin" valueType="num">
                                      <p:cBhvr>
                                        <p:cTn id="27" dur="1000" fill="hold"/>
                                        <p:tgtEl>
                                          <p:spTgt spid="4506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50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45063"/>
                                        </p:tgtEl>
                                        <p:attrNameLst>
                                          <p:attrName>style.visibility</p:attrName>
                                        </p:attrNameLst>
                                      </p:cBhvr>
                                      <p:to>
                                        <p:strVal val="visible"/>
                                      </p:to>
                                    </p:set>
                                    <p:anim calcmode="lin" valueType="num">
                                      <p:cBhvr>
                                        <p:cTn id="33" dur="500" decel="50000" fill="hold">
                                          <p:stCondLst>
                                            <p:cond delay="0"/>
                                          </p:stCondLst>
                                        </p:cTn>
                                        <p:tgtEl>
                                          <p:spTgt spid="4506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506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5063"/>
                                        </p:tgtEl>
                                        <p:attrNameLst>
                                          <p:attrName>ppt_w</p:attrName>
                                        </p:attrNameLst>
                                      </p:cBhvr>
                                      <p:tavLst>
                                        <p:tav tm="0">
                                          <p:val>
                                            <p:strVal val="#ppt_w*.05"/>
                                          </p:val>
                                        </p:tav>
                                        <p:tav tm="100000">
                                          <p:val>
                                            <p:strVal val="#ppt_w"/>
                                          </p:val>
                                        </p:tav>
                                      </p:tavLst>
                                    </p:anim>
                                    <p:anim calcmode="lin" valueType="num">
                                      <p:cBhvr>
                                        <p:cTn id="36" dur="1000" fill="hold"/>
                                        <p:tgtEl>
                                          <p:spTgt spid="4506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506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506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506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506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45068"/>
                                        </p:tgtEl>
                                        <p:attrNameLst>
                                          <p:attrName>style.visibility</p:attrName>
                                        </p:attrNameLst>
                                      </p:cBhvr>
                                      <p:to>
                                        <p:strVal val="visible"/>
                                      </p:to>
                                    </p:set>
                                    <p:animEffect transition="in" filter="fade">
                                      <p:cBhvr>
                                        <p:cTn id="45" dur="800" decel="100000"/>
                                        <p:tgtEl>
                                          <p:spTgt spid="45068"/>
                                        </p:tgtEl>
                                      </p:cBhvr>
                                    </p:animEffect>
                                    <p:anim calcmode="lin" valueType="num">
                                      <p:cBhvr>
                                        <p:cTn id="46" dur="800" decel="100000" fill="hold"/>
                                        <p:tgtEl>
                                          <p:spTgt spid="45068"/>
                                        </p:tgtEl>
                                        <p:attrNameLst>
                                          <p:attrName>style.rotation</p:attrName>
                                        </p:attrNameLst>
                                      </p:cBhvr>
                                      <p:tavLst>
                                        <p:tav tm="0">
                                          <p:val>
                                            <p:fltVal val="-90"/>
                                          </p:val>
                                        </p:tav>
                                        <p:tav tm="100000">
                                          <p:val>
                                            <p:fltVal val="0"/>
                                          </p:val>
                                        </p:tav>
                                      </p:tavLst>
                                    </p:anim>
                                    <p:anim calcmode="lin" valueType="num">
                                      <p:cBhvr>
                                        <p:cTn id="47" dur="800" decel="100000" fill="hold"/>
                                        <p:tgtEl>
                                          <p:spTgt spid="45068"/>
                                        </p:tgtEl>
                                        <p:attrNameLst>
                                          <p:attrName>ppt_x</p:attrName>
                                        </p:attrNameLst>
                                      </p:cBhvr>
                                      <p:tavLst>
                                        <p:tav tm="0">
                                          <p:val>
                                            <p:strVal val="#ppt_x+0.4"/>
                                          </p:val>
                                        </p:tav>
                                        <p:tav tm="100000">
                                          <p:val>
                                            <p:strVal val="#ppt_x-0.05"/>
                                          </p:val>
                                        </p:tav>
                                      </p:tavLst>
                                    </p:anim>
                                    <p:anim calcmode="lin" valueType="num">
                                      <p:cBhvr>
                                        <p:cTn id="48" dur="800" decel="100000" fill="hold"/>
                                        <p:tgtEl>
                                          <p:spTgt spid="45068"/>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45068"/>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4506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124200"/>
            <a:ext cx="3733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descr="images1391825_phuq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124200"/>
            <a:ext cx="33528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57200"/>
            <a:ext cx="3733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81000"/>
            <a:ext cx="3352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Text Box 11"/>
          <p:cNvSpPr txBox="1">
            <a:spLocks noChangeArrowheads="1"/>
          </p:cNvSpPr>
          <p:nvPr/>
        </p:nvSpPr>
        <p:spPr bwMode="auto">
          <a:xfrm>
            <a:off x="0" y="838200"/>
            <a:ext cx="1828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400">
                <a:solidFill>
                  <a:srgbClr val="0000FF"/>
                </a:solidFill>
              </a:rPr>
              <a:t>Em có nhận xét gì về hoạt động du lịch ở ĐBSCL?</a:t>
            </a:r>
          </a:p>
        </p:txBody>
      </p:sp>
      <p:sp>
        <p:nvSpPr>
          <p:cNvPr id="46092" name="AutoShape 12"/>
          <p:cNvSpPr>
            <a:spLocks noChangeArrowheads="1"/>
          </p:cNvSpPr>
          <p:nvPr/>
        </p:nvSpPr>
        <p:spPr bwMode="auto">
          <a:xfrm>
            <a:off x="3886200" y="2438400"/>
            <a:ext cx="3276600" cy="1295400"/>
          </a:xfrm>
          <a:prstGeom prst="irregularSeal1">
            <a:avLst/>
          </a:prstGeom>
          <a:solidFill>
            <a:schemeClr val="accent1"/>
          </a:solidFill>
          <a:ln w="9525">
            <a:solidFill>
              <a:schemeClr val="tx1"/>
            </a:solidFill>
            <a:miter lim="800000"/>
            <a:headEnd/>
            <a:tailEnd/>
          </a:ln>
        </p:spPr>
        <p:txBody>
          <a:bodyPr wrap="none" anchor="ctr"/>
          <a:lstStyle/>
          <a:p>
            <a:pPr algn="ctr"/>
            <a:r>
              <a:rPr lang="en-US" sz="2800">
                <a:solidFill>
                  <a:srgbClr val="FF0000"/>
                </a:solidFill>
              </a:rPr>
              <a:t>Rất đa dạng</a:t>
            </a:r>
            <a:r>
              <a:rPr lang="en-US">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wedge">
                                      <p:cBhvr>
                                        <p:cTn id="7" dur="2000"/>
                                        <p:tgtEl>
                                          <p:spTgt spid="46087"/>
                                        </p:tgtEl>
                                      </p:cBhvr>
                                    </p:animEffect>
                                  </p:childTnLst>
                                </p:cTn>
                              </p:par>
                              <p:par>
                                <p:cTn id="8" presetID="20" presetClass="entr" presetSubtype="0" fill="hold" nodeType="withEffect">
                                  <p:stCondLst>
                                    <p:cond delay="0"/>
                                  </p:stCondLst>
                                  <p:childTnLst>
                                    <p:set>
                                      <p:cBhvr>
                                        <p:cTn id="9" dur="1" fill="hold">
                                          <p:stCondLst>
                                            <p:cond delay="0"/>
                                          </p:stCondLst>
                                        </p:cTn>
                                        <p:tgtEl>
                                          <p:spTgt spid="46088"/>
                                        </p:tgtEl>
                                        <p:attrNameLst>
                                          <p:attrName>style.visibility</p:attrName>
                                        </p:attrNameLst>
                                      </p:cBhvr>
                                      <p:to>
                                        <p:strVal val="visible"/>
                                      </p:to>
                                    </p:set>
                                    <p:animEffect transition="in" filter="wedge">
                                      <p:cBhvr>
                                        <p:cTn id="10" dur="2000"/>
                                        <p:tgtEl>
                                          <p:spTgt spid="46088"/>
                                        </p:tgtEl>
                                      </p:cBhvr>
                                    </p:animEffect>
                                  </p:childTnLst>
                                </p:cTn>
                              </p:par>
                              <p:par>
                                <p:cTn id="11" presetID="20" presetClass="entr" presetSubtype="0" fill="hold" nodeType="withEffect">
                                  <p:stCondLst>
                                    <p:cond delay="0"/>
                                  </p:stCondLst>
                                  <p:childTnLst>
                                    <p:set>
                                      <p:cBhvr>
                                        <p:cTn id="12" dur="1" fill="hold">
                                          <p:stCondLst>
                                            <p:cond delay="0"/>
                                          </p:stCondLst>
                                        </p:cTn>
                                        <p:tgtEl>
                                          <p:spTgt spid="46086"/>
                                        </p:tgtEl>
                                        <p:attrNameLst>
                                          <p:attrName>style.visibility</p:attrName>
                                        </p:attrNameLst>
                                      </p:cBhvr>
                                      <p:to>
                                        <p:strVal val="visible"/>
                                      </p:to>
                                    </p:set>
                                    <p:animEffect transition="in" filter="wedge">
                                      <p:cBhvr>
                                        <p:cTn id="13" dur="2000"/>
                                        <p:tgtEl>
                                          <p:spTgt spid="46086"/>
                                        </p:tgtEl>
                                      </p:cBhvr>
                                    </p:animEffect>
                                  </p:childTnLst>
                                </p:cTn>
                              </p:par>
                              <p:par>
                                <p:cTn id="14" presetID="20" presetClass="entr" presetSubtype="0" fill="hold" nodeType="withEffect">
                                  <p:stCondLst>
                                    <p:cond delay="0"/>
                                  </p:stCondLst>
                                  <p:childTnLst>
                                    <p:set>
                                      <p:cBhvr>
                                        <p:cTn id="15" dur="1" fill="hold">
                                          <p:stCondLst>
                                            <p:cond delay="0"/>
                                          </p:stCondLst>
                                        </p:cTn>
                                        <p:tgtEl>
                                          <p:spTgt spid="46085"/>
                                        </p:tgtEl>
                                        <p:attrNameLst>
                                          <p:attrName>style.visibility</p:attrName>
                                        </p:attrNameLst>
                                      </p:cBhvr>
                                      <p:to>
                                        <p:strVal val="visible"/>
                                      </p:to>
                                    </p:set>
                                    <p:animEffect transition="in" filter="wedge">
                                      <p:cBhvr>
                                        <p:cTn id="16" dur="2000"/>
                                        <p:tgtEl>
                                          <p:spTgt spid="460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grpId="0" nodeType="clickEffect">
                                  <p:stCondLst>
                                    <p:cond delay="0"/>
                                  </p:stCondLst>
                                  <p:childTnLst>
                                    <p:set>
                                      <p:cBhvr>
                                        <p:cTn id="20" dur="1" fill="hold">
                                          <p:stCondLst>
                                            <p:cond delay="0"/>
                                          </p:stCondLst>
                                        </p:cTn>
                                        <p:tgtEl>
                                          <p:spTgt spid="46091"/>
                                        </p:tgtEl>
                                        <p:attrNameLst>
                                          <p:attrName>style.visibility</p:attrName>
                                        </p:attrNameLst>
                                      </p:cBhvr>
                                      <p:to>
                                        <p:strVal val="visible"/>
                                      </p:to>
                                    </p:set>
                                    <p:animEffect transition="in" filter="fade">
                                      <p:cBhvr>
                                        <p:cTn id="21" dur="770" decel="100000"/>
                                        <p:tgtEl>
                                          <p:spTgt spid="46091"/>
                                        </p:tgtEl>
                                      </p:cBhvr>
                                    </p:animEffect>
                                    <p:animScale>
                                      <p:cBhvr>
                                        <p:cTn id="22" dur="770" decel="100000"/>
                                        <p:tgtEl>
                                          <p:spTgt spid="46091"/>
                                        </p:tgtEl>
                                      </p:cBhvr>
                                      <p:from x="10000" y="10000"/>
                                      <p:to x="200000" y="450000"/>
                                    </p:animScale>
                                    <p:animScale>
                                      <p:cBhvr>
                                        <p:cTn id="23" dur="1230" accel="100000" fill="hold">
                                          <p:stCondLst>
                                            <p:cond delay="770"/>
                                          </p:stCondLst>
                                        </p:cTn>
                                        <p:tgtEl>
                                          <p:spTgt spid="46091"/>
                                        </p:tgtEl>
                                      </p:cBhvr>
                                      <p:from x="200000" y="450000"/>
                                      <p:to x="100000" y="100000"/>
                                    </p:animScale>
                                    <p:set>
                                      <p:cBhvr>
                                        <p:cTn id="24" dur="770" fill="hold"/>
                                        <p:tgtEl>
                                          <p:spTgt spid="46091"/>
                                        </p:tgtEl>
                                        <p:attrNameLst>
                                          <p:attrName>ppt_x</p:attrName>
                                        </p:attrNameLst>
                                      </p:cBhvr>
                                      <p:to>
                                        <p:strVal val="(0.5)"/>
                                      </p:to>
                                    </p:set>
                                    <p:anim from="(0.5)" to="(#ppt_x)" calcmode="lin" valueType="num">
                                      <p:cBhvr>
                                        <p:cTn id="25" dur="1230" accel="100000" fill="hold">
                                          <p:stCondLst>
                                            <p:cond delay="770"/>
                                          </p:stCondLst>
                                        </p:cTn>
                                        <p:tgtEl>
                                          <p:spTgt spid="46091"/>
                                        </p:tgtEl>
                                        <p:attrNameLst>
                                          <p:attrName>ppt_x</p:attrName>
                                        </p:attrNameLst>
                                      </p:cBhvr>
                                    </p:anim>
                                    <p:set>
                                      <p:cBhvr>
                                        <p:cTn id="26" dur="770" fill="hold"/>
                                        <p:tgtEl>
                                          <p:spTgt spid="46091"/>
                                        </p:tgtEl>
                                        <p:attrNameLst>
                                          <p:attrName>ppt_y</p:attrName>
                                        </p:attrNameLst>
                                      </p:cBhvr>
                                      <p:to>
                                        <p:strVal val="(#ppt_y+0.4)"/>
                                      </p:to>
                                    </p:set>
                                    <p:anim from="(#ppt_y+0.4)" to="(#ppt_y)" calcmode="lin" valueType="num">
                                      <p:cBhvr>
                                        <p:cTn id="27" dur="1230" accel="100000" fill="hold">
                                          <p:stCondLst>
                                            <p:cond delay="770"/>
                                          </p:stCondLst>
                                        </p:cTn>
                                        <p:tgtEl>
                                          <p:spTgt spid="46091"/>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46092"/>
                                        </p:tgtEl>
                                        <p:attrNameLst>
                                          <p:attrName>style.visibility</p:attrName>
                                        </p:attrNameLst>
                                      </p:cBhvr>
                                      <p:to>
                                        <p:strVal val="visible"/>
                                      </p:to>
                                    </p:set>
                                    <p:anim calcmode="lin" valueType="num">
                                      <p:cBhvr>
                                        <p:cTn id="32" dur="500" fill="hold"/>
                                        <p:tgtEl>
                                          <p:spTgt spid="46092"/>
                                        </p:tgtEl>
                                        <p:attrNameLst>
                                          <p:attrName>ppt_w</p:attrName>
                                        </p:attrNameLst>
                                      </p:cBhvr>
                                      <p:tavLst>
                                        <p:tav tm="0">
                                          <p:val>
                                            <p:fltVal val="0"/>
                                          </p:val>
                                        </p:tav>
                                        <p:tav tm="100000">
                                          <p:val>
                                            <p:strVal val="#ppt_w"/>
                                          </p:val>
                                        </p:tav>
                                      </p:tavLst>
                                    </p:anim>
                                    <p:anim calcmode="lin" valueType="num">
                                      <p:cBhvr>
                                        <p:cTn id="33" dur="500" fill="hold"/>
                                        <p:tgtEl>
                                          <p:spTgt spid="460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p:bldP spid="460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533400"/>
          </a:xfrm>
          <a:solidFill>
            <a:srgbClr val="006600"/>
          </a:solidFill>
        </p:spPr>
        <p:txBody>
          <a:bodyPr/>
          <a:lstStyle/>
          <a:p>
            <a:pPr eaLnBrk="1" hangingPunct="1"/>
            <a:r>
              <a:rPr lang="en-US" sz="2800" b="1" smtClean="0">
                <a:solidFill>
                  <a:srgbClr val="FFFF00"/>
                </a:solidFill>
                <a:latin typeface="Times New Roman" pitchFamily="18" charset="0"/>
                <a:cs typeface="Times New Roman" pitchFamily="18" charset="0"/>
              </a:rPr>
              <a:t>Bài 36:  VÙNG ĐỒNG BẰNG SÔNG CỬU LONG (TT)</a:t>
            </a:r>
            <a:r>
              <a:rPr lang="en-US" sz="2800" smtClean="0">
                <a:solidFill>
                  <a:srgbClr val="FFFF00"/>
                </a:solidFill>
                <a:latin typeface="Times New Roman" pitchFamily="18" charset="0"/>
                <a:cs typeface="Times New Roman" pitchFamily="18" charset="0"/>
              </a:rPr>
              <a:t>  </a:t>
            </a:r>
          </a:p>
        </p:txBody>
      </p:sp>
      <p:sp>
        <p:nvSpPr>
          <p:cNvPr id="3075" name="Rectangle 3"/>
          <p:cNvSpPr>
            <a:spLocks noGrp="1" noChangeArrowheads="1"/>
          </p:cNvSpPr>
          <p:nvPr>
            <p:ph type="body" sz="half" idx="1"/>
          </p:nvPr>
        </p:nvSpPr>
        <p:spPr/>
        <p:txBody>
          <a:bodyPr/>
          <a:lstStyle/>
          <a:p>
            <a:pPr eaLnBrk="1" hangingPunct="1">
              <a:buFontTx/>
              <a:buNone/>
            </a:pPr>
            <a:r>
              <a:rPr lang="en-US" sz="2800" b="1" u="sng" dirty="0" smtClean="0">
                <a:solidFill>
                  <a:srgbClr val="0000FF"/>
                </a:solidFill>
              </a:rPr>
              <a:t> </a:t>
            </a:r>
          </a:p>
        </p:txBody>
      </p:sp>
      <p:graphicFrame>
        <p:nvGraphicFramePr>
          <p:cNvPr id="7328" name="Group 160"/>
          <p:cNvGraphicFramePr>
            <a:graphicFrameLocks noGrp="1"/>
          </p:cNvGraphicFramePr>
          <p:nvPr>
            <p:ph sz="quarter" idx="2"/>
          </p:nvPr>
        </p:nvGraphicFramePr>
        <p:xfrm>
          <a:off x="4419600" y="1143000"/>
          <a:ext cx="4724400" cy="2530476"/>
        </p:xfrm>
        <a:graphic>
          <a:graphicData uri="http://schemas.openxmlformats.org/drawingml/2006/table">
            <a:tbl>
              <a:tblPr/>
              <a:tblGrid>
                <a:gridCol w="1574800">
                  <a:extLst>
                    <a:ext uri="{9D8B030D-6E8A-4147-A177-3AD203B41FA5}">
                      <a16:colId xmlns:a16="http://schemas.microsoft.com/office/drawing/2014/main" val="20000"/>
                    </a:ext>
                  </a:extLst>
                </a:gridCol>
                <a:gridCol w="1574800">
                  <a:extLst>
                    <a:ext uri="{9D8B030D-6E8A-4147-A177-3AD203B41FA5}">
                      <a16:colId xmlns:a16="http://schemas.microsoft.com/office/drawing/2014/main" val="20001"/>
                    </a:ext>
                  </a:extLst>
                </a:gridCol>
                <a:gridCol w="1574800">
                  <a:extLst>
                    <a:ext uri="{9D8B030D-6E8A-4147-A177-3AD203B41FA5}">
                      <a16:colId xmlns:a16="http://schemas.microsoft.com/office/drawing/2014/main" val="20002"/>
                    </a:ext>
                  </a:extLst>
                </a:gridCol>
              </a:tblGrid>
              <a:tr h="8841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FF"/>
                        </a:solidFill>
                        <a:effectLst/>
                        <a:latin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ĐB sông Cửu Long</a:t>
                      </a:r>
                      <a:r>
                        <a:rPr kumimoji="0" lang="en-US" sz="2800" b="0" i="0" u="none" strike="noStrike" cap="none" normalizeH="0" baseline="0" smtClean="0">
                          <a:ln>
                            <a:noFill/>
                          </a:ln>
                          <a:solidFill>
                            <a:srgbClr val="FF00FF"/>
                          </a:solidFill>
                          <a:effectLst/>
                          <a:latin typeface="Times New Roman" pitchFamily="18"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Cả nước</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823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Diện tích (nghìn ha)</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3834,8</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7504,3</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823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Sản lượng (triệu tấn)</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17,7</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34,4</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bl>
          </a:graphicData>
        </a:graphic>
      </p:graphicFrame>
      <p:sp>
        <p:nvSpPr>
          <p:cNvPr id="3094" name="Line 4"/>
          <p:cNvSpPr>
            <a:spLocks noChangeShapeType="1"/>
          </p:cNvSpPr>
          <p:nvPr/>
        </p:nvSpPr>
        <p:spPr bwMode="auto">
          <a:xfrm>
            <a:off x="4343400" y="685800"/>
            <a:ext cx="0" cy="533400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7" name="Rectangle 89"/>
          <p:cNvSpPr>
            <a:spLocks noChangeArrowheads="1"/>
          </p:cNvSpPr>
          <p:nvPr/>
        </p:nvSpPr>
        <p:spPr bwMode="auto">
          <a:xfrm>
            <a:off x="0" y="533400"/>
            <a:ext cx="4267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u="sng" dirty="0">
                <a:solidFill>
                  <a:srgbClr val="C00000"/>
                </a:solidFill>
              </a:rPr>
              <a:t>IV. </a:t>
            </a:r>
            <a:r>
              <a:rPr lang="en-US" sz="2800" u="sng" dirty="0" err="1">
                <a:solidFill>
                  <a:srgbClr val="C00000"/>
                </a:solidFill>
              </a:rPr>
              <a:t>Tình</a:t>
            </a:r>
            <a:r>
              <a:rPr lang="en-US" sz="2800" u="sng" dirty="0">
                <a:solidFill>
                  <a:srgbClr val="C00000"/>
                </a:solidFill>
              </a:rPr>
              <a:t> </a:t>
            </a:r>
            <a:r>
              <a:rPr lang="en-US" sz="2800" u="sng" dirty="0" err="1">
                <a:solidFill>
                  <a:srgbClr val="C00000"/>
                </a:solidFill>
              </a:rPr>
              <a:t>hình</a:t>
            </a:r>
            <a:r>
              <a:rPr lang="en-US" sz="2800" u="sng" dirty="0">
                <a:solidFill>
                  <a:srgbClr val="C00000"/>
                </a:solidFill>
              </a:rPr>
              <a:t> </a:t>
            </a:r>
            <a:r>
              <a:rPr lang="en-US" sz="2800" u="sng" dirty="0" err="1">
                <a:solidFill>
                  <a:srgbClr val="C00000"/>
                </a:solidFill>
              </a:rPr>
              <a:t>phát</a:t>
            </a:r>
            <a:r>
              <a:rPr lang="en-US" sz="2800" u="sng" dirty="0">
                <a:solidFill>
                  <a:srgbClr val="C00000"/>
                </a:solidFill>
              </a:rPr>
              <a:t> </a:t>
            </a:r>
            <a:r>
              <a:rPr lang="en-US" sz="2800" u="sng" dirty="0" err="1">
                <a:solidFill>
                  <a:srgbClr val="C00000"/>
                </a:solidFill>
              </a:rPr>
              <a:t>triển</a:t>
            </a:r>
            <a:r>
              <a:rPr lang="en-US" sz="2800" u="sng" dirty="0">
                <a:solidFill>
                  <a:srgbClr val="C00000"/>
                </a:solidFill>
              </a:rPr>
              <a:t> </a:t>
            </a:r>
            <a:r>
              <a:rPr lang="en-US" sz="2800" u="sng" dirty="0" err="1">
                <a:solidFill>
                  <a:srgbClr val="C00000"/>
                </a:solidFill>
              </a:rPr>
              <a:t>kinh</a:t>
            </a:r>
            <a:r>
              <a:rPr lang="en-US" sz="2800" u="sng" dirty="0">
                <a:solidFill>
                  <a:srgbClr val="C00000"/>
                </a:solidFill>
              </a:rPr>
              <a:t> </a:t>
            </a:r>
            <a:r>
              <a:rPr lang="en-US" sz="2800" u="sng" dirty="0" err="1">
                <a:solidFill>
                  <a:srgbClr val="C00000"/>
                </a:solidFill>
              </a:rPr>
              <a:t>tế</a:t>
            </a:r>
            <a:r>
              <a:rPr lang="en-US" sz="2800" u="sng" dirty="0">
                <a:solidFill>
                  <a:srgbClr val="C00000"/>
                </a:solidFill>
              </a:rPr>
              <a:t> </a:t>
            </a:r>
          </a:p>
          <a:p>
            <a:pPr marL="342900" indent="-342900">
              <a:spcBef>
                <a:spcPct val="20000"/>
              </a:spcBef>
            </a:pPr>
            <a:r>
              <a:rPr lang="en-US" sz="2800" u="sng" dirty="0">
                <a:solidFill>
                  <a:srgbClr val="C00000"/>
                </a:solidFill>
              </a:rPr>
              <a:t>1. </a:t>
            </a:r>
            <a:r>
              <a:rPr lang="en-US" sz="2800" u="sng" dirty="0" err="1">
                <a:solidFill>
                  <a:srgbClr val="C00000"/>
                </a:solidFill>
              </a:rPr>
              <a:t>Nông</a:t>
            </a:r>
            <a:r>
              <a:rPr lang="en-US" sz="2800" u="sng" dirty="0">
                <a:solidFill>
                  <a:srgbClr val="C00000"/>
                </a:solidFill>
              </a:rPr>
              <a:t> </a:t>
            </a:r>
            <a:r>
              <a:rPr lang="en-US" sz="2800" u="sng" dirty="0" err="1">
                <a:solidFill>
                  <a:srgbClr val="C00000"/>
                </a:solidFill>
              </a:rPr>
              <a:t>nghiệp</a:t>
            </a:r>
            <a:r>
              <a:rPr lang="en-US" sz="2800" u="sng" dirty="0">
                <a:solidFill>
                  <a:srgbClr val="C00000"/>
                </a:solidFill>
              </a:rPr>
              <a:t>:</a:t>
            </a:r>
          </a:p>
        </p:txBody>
      </p:sp>
      <p:sp>
        <p:nvSpPr>
          <p:cNvPr id="7310" name="Text Box 142"/>
          <p:cNvSpPr txBox="1">
            <a:spLocks noChangeArrowheads="1"/>
          </p:cNvSpPr>
          <p:nvPr/>
        </p:nvSpPr>
        <p:spPr bwMode="auto">
          <a:xfrm>
            <a:off x="4457700" y="533400"/>
            <a:ext cx="468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a:solidFill>
                  <a:srgbClr val="0000FF"/>
                </a:solidFill>
              </a:rPr>
              <a:t>BẢNG 36.1. Diện tích, sản lượng lúa ở đồng bằng sông Cửu Long và cả nước năm 2002  </a:t>
            </a:r>
          </a:p>
        </p:txBody>
      </p:sp>
      <p:graphicFrame>
        <p:nvGraphicFramePr>
          <p:cNvPr id="7591" name="Group 423"/>
          <p:cNvGraphicFramePr>
            <a:graphicFrameLocks noGrp="1"/>
          </p:cNvGraphicFramePr>
          <p:nvPr/>
        </p:nvGraphicFramePr>
        <p:xfrm>
          <a:off x="4419600" y="1219200"/>
          <a:ext cx="4724400" cy="2060575"/>
        </p:xfrm>
        <a:graphic>
          <a:graphicData uri="http://schemas.openxmlformats.org/drawingml/2006/table">
            <a:tbl>
              <a:tblPr/>
              <a:tblGrid>
                <a:gridCol w="2025650">
                  <a:extLst>
                    <a:ext uri="{9D8B030D-6E8A-4147-A177-3AD203B41FA5}">
                      <a16:colId xmlns:a16="http://schemas.microsoft.com/office/drawing/2014/main" val="20000"/>
                    </a:ext>
                  </a:extLst>
                </a:gridCol>
                <a:gridCol w="149860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tblGrid>
              <a:tr h="8840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FF"/>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ĐB sông Cửu Long</a:t>
                      </a:r>
                      <a:r>
                        <a:rPr kumimoji="0" lang="en-US" sz="2800" b="0" i="0" u="none" strike="noStrike" cap="none" normalizeH="0" baseline="0" smtClean="0">
                          <a:ln>
                            <a:noFill/>
                          </a:ln>
                          <a:solidFill>
                            <a:srgbClr val="FF00FF"/>
                          </a:solidFill>
                          <a:effectLst/>
                          <a:latin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Cả nước</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457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FF00FF"/>
                          </a:solidFill>
                          <a:effectLst/>
                          <a:latin typeface="Times New Roman" pitchFamily="18" charset="0"/>
                        </a:rPr>
                        <a:t>Diện</a:t>
                      </a:r>
                      <a:r>
                        <a:rPr kumimoji="0" lang="en-US" sz="2400" b="0" i="0" u="none" strike="noStrike" cap="none" normalizeH="0" baseline="0" dirty="0" smtClean="0">
                          <a:ln>
                            <a:noFill/>
                          </a:ln>
                          <a:solidFill>
                            <a:srgbClr val="FF00FF"/>
                          </a:solidFill>
                          <a:effectLst/>
                          <a:latin typeface="Times New Roman" pitchFamily="18" charset="0"/>
                        </a:rPr>
                        <a:t> </a:t>
                      </a:r>
                      <a:r>
                        <a:rPr kumimoji="0" lang="en-US" sz="2400" b="0" i="0" u="none" strike="noStrike" cap="none" normalizeH="0" baseline="0" dirty="0" err="1" smtClean="0">
                          <a:ln>
                            <a:noFill/>
                          </a:ln>
                          <a:solidFill>
                            <a:srgbClr val="FF00FF"/>
                          </a:solidFill>
                          <a:effectLst/>
                          <a:latin typeface="Times New Roman" pitchFamily="18" charset="0"/>
                        </a:rPr>
                        <a:t>tích</a:t>
                      </a:r>
                      <a:r>
                        <a:rPr kumimoji="0" lang="en-US" sz="2400" b="0" i="0" u="none" strike="noStrike" cap="none" normalizeH="0" baseline="0" dirty="0" smtClean="0">
                          <a:ln>
                            <a:noFill/>
                          </a:ln>
                          <a:solidFill>
                            <a:srgbClr val="FF00FF"/>
                          </a:solidFill>
                          <a:effectLst/>
                          <a:latin typeface="Times New Roman" pitchFamily="18" charset="0"/>
                        </a:rPr>
                        <a:t> (%)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7192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FF00FF"/>
                          </a:solidFill>
                          <a:effectLst/>
                          <a:latin typeface="Times New Roman" pitchFamily="18" charset="0"/>
                        </a:rPr>
                        <a:t>Sản</a:t>
                      </a:r>
                      <a:r>
                        <a:rPr kumimoji="0" lang="en-US" sz="2400" b="0" i="0" u="none" strike="noStrike" cap="none" normalizeH="0" baseline="0" dirty="0" smtClean="0">
                          <a:ln>
                            <a:noFill/>
                          </a:ln>
                          <a:solidFill>
                            <a:srgbClr val="FF00FF"/>
                          </a:solidFill>
                          <a:effectLst/>
                          <a:latin typeface="Times New Roman" pitchFamily="18" charset="0"/>
                        </a:rPr>
                        <a:t> </a:t>
                      </a:r>
                      <a:r>
                        <a:rPr kumimoji="0" lang="en-US" sz="2400" b="0" i="0" u="none" strike="noStrike" cap="none" normalizeH="0" baseline="0" dirty="0" err="1" smtClean="0">
                          <a:ln>
                            <a:noFill/>
                          </a:ln>
                          <a:solidFill>
                            <a:srgbClr val="FF00FF"/>
                          </a:solidFill>
                          <a:effectLst/>
                          <a:latin typeface="Times New Roman" pitchFamily="18" charset="0"/>
                        </a:rPr>
                        <a:t>lượng</a:t>
                      </a:r>
                      <a:r>
                        <a:rPr kumimoji="0" lang="en-US" sz="2400" b="0" i="0" u="none" strike="noStrike" cap="none" normalizeH="0" baseline="0" dirty="0" smtClean="0">
                          <a:ln>
                            <a:noFill/>
                          </a:ln>
                          <a:solidFill>
                            <a:srgbClr val="FF00FF"/>
                          </a:solidFill>
                          <a:effectLst/>
                          <a:latin typeface="Times New Roman" pitchFamily="18" charset="0"/>
                        </a:rPr>
                        <a:t> (%)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bl>
          </a:graphicData>
        </a:graphic>
      </p:graphicFrame>
      <p:sp>
        <p:nvSpPr>
          <p:cNvPr id="7563" name="Text Box 395"/>
          <p:cNvSpPr txBox="1">
            <a:spLocks noChangeArrowheads="1"/>
          </p:cNvSpPr>
          <p:nvPr/>
        </p:nvSpPr>
        <p:spPr bwMode="auto">
          <a:xfrm>
            <a:off x="6629400" y="21336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a:solidFill>
                  <a:srgbClr val="CC3300"/>
                </a:solidFill>
                <a:latin typeface="Arial" charset="0"/>
              </a:rPr>
              <a:t>51,1</a:t>
            </a:r>
          </a:p>
        </p:txBody>
      </p:sp>
      <p:sp>
        <p:nvSpPr>
          <p:cNvPr id="7564" name="Text Box 396"/>
          <p:cNvSpPr txBox="1">
            <a:spLocks noChangeArrowheads="1"/>
          </p:cNvSpPr>
          <p:nvPr/>
        </p:nvSpPr>
        <p:spPr bwMode="auto">
          <a:xfrm>
            <a:off x="6629400" y="2667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a:solidFill>
                  <a:srgbClr val="CC3300"/>
                </a:solidFill>
                <a:latin typeface="Arial" charset="0"/>
              </a:rPr>
              <a:t>51,45</a:t>
            </a:r>
          </a:p>
        </p:txBody>
      </p:sp>
      <p:sp>
        <p:nvSpPr>
          <p:cNvPr id="7565" name="Text Box 397"/>
          <p:cNvSpPr txBox="1">
            <a:spLocks noChangeArrowheads="1"/>
          </p:cNvSpPr>
          <p:nvPr/>
        </p:nvSpPr>
        <p:spPr bwMode="auto">
          <a:xfrm>
            <a:off x="8077200" y="2133600"/>
            <a:ext cx="77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a:solidFill>
                  <a:srgbClr val="CC3300"/>
                </a:solidFill>
                <a:latin typeface="Arial" charset="0"/>
              </a:rPr>
              <a:t>100</a:t>
            </a:r>
          </a:p>
        </p:txBody>
      </p:sp>
      <p:sp>
        <p:nvSpPr>
          <p:cNvPr id="7566" name="Text Box 398"/>
          <p:cNvSpPr txBox="1">
            <a:spLocks noChangeArrowheads="1"/>
          </p:cNvSpPr>
          <p:nvPr/>
        </p:nvSpPr>
        <p:spPr bwMode="auto">
          <a:xfrm>
            <a:off x="8077200" y="2667000"/>
            <a:ext cx="77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a:solidFill>
                  <a:srgbClr val="CC3300"/>
                </a:solidFill>
                <a:latin typeface="Arial" charset="0"/>
              </a:rPr>
              <a:t>100</a:t>
            </a:r>
          </a:p>
        </p:txBody>
      </p:sp>
      <p:sp>
        <p:nvSpPr>
          <p:cNvPr id="7615" name="AutoShape 447"/>
          <p:cNvSpPr>
            <a:spLocks noChangeArrowheads="1"/>
          </p:cNvSpPr>
          <p:nvPr/>
        </p:nvSpPr>
        <p:spPr bwMode="auto">
          <a:xfrm>
            <a:off x="0" y="3657600"/>
            <a:ext cx="4038600" cy="1905000"/>
          </a:xfrm>
          <a:prstGeom prst="wedgeEllipseCallout">
            <a:avLst>
              <a:gd name="adj1" fmla="val 70282"/>
              <a:gd name="adj2" fmla="val -79833"/>
            </a:avLst>
          </a:prstGeom>
          <a:solidFill>
            <a:srgbClr val="66FFFF"/>
          </a:solidFill>
          <a:ln w="9525">
            <a:solidFill>
              <a:schemeClr val="tx1"/>
            </a:solidFill>
            <a:miter lim="800000"/>
            <a:headEnd/>
            <a:tailEnd/>
          </a:ln>
        </p:spPr>
        <p:txBody>
          <a:bodyPr/>
          <a:lstStyle/>
          <a:p>
            <a:pPr algn="ctr"/>
            <a:r>
              <a:rPr lang="en-US" sz="2000">
                <a:solidFill>
                  <a:srgbClr val="FF00FF"/>
                </a:solidFill>
              </a:rPr>
              <a:t>Căn cứ vào bảng 36.1, hãy tính tỉ lệ ( %) diện tích và sản lượng lúa của ĐB sông Cửu Long so với cả nước </a:t>
            </a:r>
          </a:p>
        </p:txBody>
      </p:sp>
      <p:graphicFrame>
        <p:nvGraphicFramePr>
          <p:cNvPr id="7616" name="Object 448"/>
          <p:cNvGraphicFramePr>
            <a:graphicFrameLocks noGrp="1" noChangeAspect="1"/>
          </p:cNvGraphicFramePr>
          <p:nvPr>
            <p:ph sz="quarter" idx="3"/>
          </p:nvPr>
        </p:nvGraphicFramePr>
        <p:xfrm>
          <a:off x="4343400" y="3200400"/>
          <a:ext cx="4800600" cy="3657600"/>
        </p:xfrm>
        <a:graphic>
          <a:graphicData uri="http://schemas.openxmlformats.org/presentationml/2006/ole">
            <mc:AlternateContent xmlns:mc="http://schemas.openxmlformats.org/markup-compatibility/2006">
              <mc:Choice xmlns:v="urn:schemas-microsoft-com:vml" Requires="v">
                <p:oleObj spid="_x0000_s3128" name="Chart" r:id="rId3" imgW="3600450" imgH="2657587" progId="Excel.Chart.8">
                  <p:embed/>
                </p:oleObj>
              </mc:Choice>
              <mc:Fallback>
                <p:oleObj name="Chart" r:id="rId3" imgW="3600450" imgH="2657587" progId="Excel.Chart.8">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00400"/>
                        <a:ext cx="4800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257"/>
                                        </p:tgtEl>
                                        <p:attrNameLst>
                                          <p:attrName>style.visibility</p:attrName>
                                        </p:attrNameLst>
                                      </p:cBhvr>
                                      <p:to>
                                        <p:strVal val="visible"/>
                                      </p:to>
                                    </p:set>
                                    <p:animEffect transition="in" filter="slide(fromBottom)">
                                      <p:cBhvr>
                                        <p:cTn id="7" dur="500"/>
                                        <p:tgtEl>
                                          <p:spTgt spid="72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7328"/>
                                        </p:tgtEl>
                                        <p:attrNameLst>
                                          <p:attrName>style.visibility</p:attrName>
                                        </p:attrNameLst>
                                      </p:cBhvr>
                                      <p:to>
                                        <p:strVal val="visible"/>
                                      </p:to>
                                    </p:set>
                                    <p:animEffect transition="in" filter="wheel(4)">
                                      <p:cBhvr>
                                        <p:cTn id="12" dur="2000"/>
                                        <p:tgtEl>
                                          <p:spTgt spid="7328"/>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7310"/>
                                        </p:tgtEl>
                                        <p:attrNameLst>
                                          <p:attrName>style.visibility</p:attrName>
                                        </p:attrNameLst>
                                      </p:cBhvr>
                                      <p:to>
                                        <p:strVal val="visible"/>
                                      </p:to>
                                    </p:set>
                                    <p:animEffect transition="in" filter="wheel(4)">
                                      <p:cBhvr>
                                        <p:cTn id="15" dur="2000"/>
                                        <p:tgtEl>
                                          <p:spTgt spid="7310"/>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7615"/>
                                        </p:tgtEl>
                                        <p:attrNameLst>
                                          <p:attrName>style.visibility</p:attrName>
                                        </p:attrNameLst>
                                      </p:cBhvr>
                                      <p:to>
                                        <p:strVal val="visible"/>
                                      </p:to>
                                    </p:set>
                                    <p:animEffect transition="in" filter="wheel(4)">
                                      <p:cBhvr>
                                        <p:cTn id="18" dur="2000"/>
                                        <p:tgtEl>
                                          <p:spTgt spid="76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xit" presetSubtype="12" fill="hold" nodeType="clickEffect">
                                  <p:stCondLst>
                                    <p:cond delay="0"/>
                                  </p:stCondLst>
                                  <p:childTnLst>
                                    <p:animEffect transition="out" filter="strips(downLeft)">
                                      <p:cBhvr>
                                        <p:cTn id="22" dur="500"/>
                                        <p:tgtEl>
                                          <p:spTgt spid="7328"/>
                                        </p:tgtEl>
                                      </p:cBhvr>
                                    </p:animEffect>
                                    <p:set>
                                      <p:cBhvr>
                                        <p:cTn id="23" dur="1" fill="hold">
                                          <p:stCondLst>
                                            <p:cond delay="499"/>
                                          </p:stCondLst>
                                        </p:cTn>
                                        <p:tgtEl>
                                          <p:spTgt spid="7328"/>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7591"/>
                                        </p:tgtEl>
                                        <p:attrNameLst>
                                          <p:attrName>style.visibility</p:attrName>
                                        </p:attrNameLst>
                                      </p:cBhvr>
                                      <p:to>
                                        <p:strVal val="visible"/>
                                      </p:to>
                                    </p:set>
                                    <p:animEffect transition="in" filter="box(in)">
                                      <p:cBhvr>
                                        <p:cTn id="28" dur="500"/>
                                        <p:tgtEl>
                                          <p:spTgt spid="759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7565"/>
                                        </p:tgtEl>
                                        <p:attrNameLst>
                                          <p:attrName>style.visibility</p:attrName>
                                        </p:attrNameLst>
                                      </p:cBhvr>
                                      <p:to>
                                        <p:strVal val="visible"/>
                                      </p:to>
                                    </p:set>
                                    <p:animEffect transition="in" filter="fade">
                                      <p:cBhvr>
                                        <p:cTn id="33" dur="770" decel="100000"/>
                                        <p:tgtEl>
                                          <p:spTgt spid="7565"/>
                                        </p:tgtEl>
                                      </p:cBhvr>
                                    </p:animEffect>
                                    <p:animScale>
                                      <p:cBhvr>
                                        <p:cTn id="34" dur="770" decel="100000"/>
                                        <p:tgtEl>
                                          <p:spTgt spid="7565"/>
                                        </p:tgtEl>
                                      </p:cBhvr>
                                      <p:from x="10000" y="10000"/>
                                      <p:to x="200000" y="450000"/>
                                    </p:animScale>
                                    <p:animScale>
                                      <p:cBhvr>
                                        <p:cTn id="35" dur="1230" accel="100000" fill="hold">
                                          <p:stCondLst>
                                            <p:cond delay="770"/>
                                          </p:stCondLst>
                                        </p:cTn>
                                        <p:tgtEl>
                                          <p:spTgt spid="7565"/>
                                        </p:tgtEl>
                                      </p:cBhvr>
                                      <p:from x="200000" y="450000"/>
                                      <p:to x="100000" y="100000"/>
                                    </p:animScale>
                                    <p:set>
                                      <p:cBhvr>
                                        <p:cTn id="36" dur="770" fill="hold"/>
                                        <p:tgtEl>
                                          <p:spTgt spid="7565"/>
                                        </p:tgtEl>
                                        <p:attrNameLst>
                                          <p:attrName>ppt_x</p:attrName>
                                        </p:attrNameLst>
                                      </p:cBhvr>
                                      <p:to>
                                        <p:strVal val="(0.5)"/>
                                      </p:to>
                                    </p:set>
                                    <p:anim from="(0.5)" to="(#ppt_x)" calcmode="lin" valueType="num">
                                      <p:cBhvr>
                                        <p:cTn id="37" dur="1230" accel="100000" fill="hold">
                                          <p:stCondLst>
                                            <p:cond delay="770"/>
                                          </p:stCondLst>
                                        </p:cTn>
                                        <p:tgtEl>
                                          <p:spTgt spid="7565"/>
                                        </p:tgtEl>
                                        <p:attrNameLst>
                                          <p:attrName>ppt_x</p:attrName>
                                        </p:attrNameLst>
                                      </p:cBhvr>
                                    </p:anim>
                                    <p:set>
                                      <p:cBhvr>
                                        <p:cTn id="38" dur="770" fill="hold"/>
                                        <p:tgtEl>
                                          <p:spTgt spid="7565"/>
                                        </p:tgtEl>
                                        <p:attrNameLst>
                                          <p:attrName>ppt_y</p:attrName>
                                        </p:attrNameLst>
                                      </p:cBhvr>
                                      <p:to>
                                        <p:strVal val="(#ppt_y+0.4)"/>
                                      </p:to>
                                    </p:set>
                                    <p:anim from="(#ppt_y+0.4)" to="(#ppt_y)" calcmode="lin" valueType="num">
                                      <p:cBhvr>
                                        <p:cTn id="39" dur="1230" accel="100000" fill="hold">
                                          <p:stCondLst>
                                            <p:cond delay="770"/>
                                          </p:stCondLst>
                                        </p:cTn>
                                        <p:tgtEl>
                                          <p:spTgt spid="7565"/>
                                        </p:tgtEl>
                                        <p:attrNameLst>
                                          <p:attrName>ppt_y</p:attrName>
                                        </p:attrNameLst>
                                      </p:cBhvr>
                                    </p:anim>
                                  </p:childTnLst>
                                </p:cTn>
                              </p:par>
                              <p:par>
                                <p:cTn id="40" presetID="51" presetClass="entr" presetSubtype="0" fill="hold" grpId="0" nodeType="withEffect">
                                  <p:stCondLst>
                                    <p:cond delay="0"/>
                                  </p:stCondLst>
                                  <p:childTnLst>
                                    <p:set>
                                      <p:cBhvr>
                                        <p:cTn id="41" dur="1" fill="hold">
                                          <p:stCondLst>
                                            <p:cond delay="0"/>
                                          </p:stCondLst>
                                        </p:cTn>
                                        <p:tgtEl>
                                          <p:spTgt spid="7566"/>
                                        </p:tgtEl>
                                        <p:attrNameLst>
                                          <p:attrName>style.visibility</p:attrName>
                                        </p:attrNameLst>
                                      </p:cBhvr>
                                      <p:to>
                                        <p:strVal val="visible"/>
                                      </p:to>
                                    </p:set>
                                    <p:animEffect transition="in" filter="fade">
                                      <p:cBhvr>
                                        <p:cTn id="42" dur="770" decel="100000"/>
                                        <p:tgtEl>
                                          <p:spTgt spid="7566"/>
                                        </p:tgtEl>
                                      </p:cBhvr>
                                    </p:animEffect>
                                    <p:animScale>
                                      <p:cBhvr>
                                        <p:cTn id="43" dur="770" decel="100000"/>
                                        <p:tgtEl>
                                          <p:spTgt spid="7566"/>
                                        </p:tgtEl>
                                      </p:cBhvr>
                                      <p:from x="10000" y="10000"/>
                                      <p:to x="200000" y="450000"/>
                                    </p:animScale>
                                    <p:animScale>
                                      <p:cBhvr>
                                        <p:cTn id="44" dur="1230" accel="100000" fill="hold">
                                          <p:stCondLst>
                                            <p:cond delay="770"/>
                                          </p:stCondLst>
                                        </p:cTn>
                                        <p:tgtEl>
                                          <p:spTgt spid="7566"/>
                                        </p:tgtEl>
                                      </p:cBhvr>
                                      <p:from x="200000" y="450000"/>
                                      <p:to x="100000" y="100000"/>
                                    </p:animScale>
                                    <p:set>
                                      <p:cBhvr>
                                        <p:cTn id="45" dur="770" fill="hold"/>
                                        <p:tgtEl>
                                          <p:spTgt spid="7566"/>
                                        </p:tgtEl>
                                        <p:attrNameLst>
                                          <p:attrName>ppt_x</p:attrName>
                                        </p:attrNameLst>
                                      </p:cBhvr>
                                      <p:to>
                                        <p:strVal val="(0.5)"/>
                                      </p:to>
                                    </p:set>
                                    <p:anim from="(0.5)" to="(#ppt_x)" calcmode="lin" valueType="num">
                                      <p:cBhvr>
                                        <p:cTn id="46" dur="1230" accel="100000" fill="hold">
                                          <p:stCondLst>
                                            <p:cond delay="770"/>
                                          </p:stCondLst>
                                        </p:cTn>
                                        <p:tgtEl>
                                          <p:spTgt spid="7566"/>
                                        </p:tgtEl>
                                        <p:attrNameLst>
                                          <p:attrName>ppt_x</p:attrName>
                                        </p:attrNameLst>
                                      </p:cBhvr>
                                    </p:anim>
                                    <p:set>
                                      <p:cBhvr>
                                        <p:cTn id="47" dur="770" fill="hold"/>
                                        <p:tgtEl>
                                          <p:spTgt spid="7566"/>
                                        </p:tgtEl>
                                        <p:attrNameLst>
                                          <p:attrName>ppt_y</p:attrName>
                                        </p:attrNameLst>
                                      </p:cBhvr>
                                      <p:to>
                                        <p:strVal val="(#ppt_y+0.4)"/>
                                      </p:to>
                                    </p:set>
                                    <p:anim from="(#ppt_y+0.4)" to="(#ppt_y)" calcmode="lin" valueType="num">
                                      <p:cBhvr>
                                        <p:cTn id="48" dur="1230" accel="100000" fill="hold">
                                          <p:stCondLst>
                                            <p:cond delay="770"/>
                                          </p:stCondLst>
                                        </p:cTn>
                                        <p:tgtEl>
                                          <p:spTgt spid="7566"/>
                                        </p:tgtEl>
                                        <p:attrNameLst>
                                          <p:attrName>ppt_y</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51" presetClass="entr" presetSubtype="0" fill="hold" grpId="0" nodeType="clickEffect">
                                  <p:stCondLst>
                                    <p:cond delay="0"/>
                                  </p:stCondLst>
                                  <p:childTnLst>
                                    <p:set>
                                      <p:cBhvr>
                                        <p:cTn id="52" dur="1" fill="hold">
                                          <p:stCondLst>
                                            <p:cond delay="0"/>
                                          </p:stCondLst>
                                        </p:cTn>
                                        <p:tgtEl>
                                          <p:spTgt spid="7563"/>
                                        </p:tgtEl>
                                        <p:attrNameLst>
                                          <p:attrName>style.visibility</p:attrName>
                                        </p:attrNameLst>
                                      </p:cBhvr>
                                      <p:to>
                                        <p:strVal val="visible"/>
                                      </p:to>
                                    </p:set>
                                    <p:animEffect transition="in" filter="fade">
                                      <p:cBhvr>
                                        <p:cTn id="53" dur="770" decel="100000"/>
                                        <p:tgtEl>
                                          <p:spTgt spid="7563"/>
                                        </p:tgtEl>
                                      </p:cBhvr>
                                    </p:animEffect>
                                    <p:animScale>
                                      <p:cBhvr>
                                        <p:cTn id="54" dur="770" decel="100000"/>
                                        <p:tgtEl>
                                          <p:spTgt spid="7563"/>
                                        </p:tgtEl>
                                      </p:cBhvr>
                                      <p:from x="10000" y="10000"/>
                                      <p:to x="200000" y="450000"/>
                                    </p:animScale>
                                    <p:animScale>
                                      <p:cBhvr>
                                        <p:cTn id="55" dur="1230" accel="100000" fill="hold">
                                          <p:stCondLst>
                                            <p:cond delay="770"/>
                                          </p:stCondLst>
                                        </p:cTn>
                                        <p:tgtEl>
                                          <p:spTgt spid="7563"/>
                                        </p:tgtEl>
                                      </p:cBhvr>
                                      <p:from x="200000" y="450000"/>
                                      <p:to x="100000" y="100000"/>
                                    </p:animScale>
                                    <p:set>
                                      <p:cBhvr>
                                        <p:cTn id="56" dur="770" fill="hold"/>
                                        <p:tgtEl>
                                          <p:spTgt spid="7563"/>
                                        </p:tgtEl>
                                        <p:attrNameLst>
                                          <p:attrName>ppt_x</p:attrName>
                                        </p:attrNameLst>
                                      </p:cBhvr>
                                      <p:to>
                                        <p:strVal val="(0.5)"/>
                                      </p:to>
                                    </p:set>
                                    <p:anim from="(0.5)" to="(#ppt_x)" calcmode="lin" valueType="num">
                                      <p:cBhvr>
                                        <p:cTn id="57" dur="1230" accel="100000" fill="hold">
                                          <p:stCondLst>
                                            <p:cond delay="770"/>
                                          </p:stCondLst>
                                        </p:cTn>
                                        <p:tgtEl>
                                          <p:spTgt spid="7563"/>
                                        </p:tgtEl>
                                        <p:attrNameLst>
                                          <p:attrName>ppt_x</p:attrName>
                                        </p:attrNameLst>
                                      </p:cBhvr>
                                    </p:anim>
                                    <p:set>
                                      <p:cBhvr>
                                        <p:cTn id="58" dur="770" fill="hold"/>
                                        <p:tgtEl>
                                          <p:spTgt spid="7563"/>
                                        </p:tgtEl>
                                        <p:attrNameLst>
                                          <p:attrName>ppt_y</p:attrName>
                                        </p:attrNameLst>
                                      </p:cBhvr>
                                      <p:to>
                                        <p:strVal val="(#ppt_y+0.4)"/>
                                      </p:to>
                                    </p:set>
                                    <p:anim from="(#ppt_y+0.4)" to="(#ppt_y)" calcmode="lin" valueType="num">
                                      <p:cBhvr>
                                        <p:cTn id="59" dur="1230" accel="100000" fill="hold">
                                          <p:stCondLst>
                                            <p:cond delay="770"/>
                                          </p:stCondLst>
                                        </p:cTn>
                                        <p:tgtEl>
                                          <p:spTgt spid="7563"/>
                                        </p:tgtEl>
                                        <p:attrNameLst>
                                          <p:attrName>ppt_y</p:attrName>
                                        </p:attrNameLst>
                                      </p:cBhvr>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51" presetClass="entr" presetSubtype="0" fill="hold" grpId="0" nodeType="clickEffect">
                                  <p:stCondLst>
                                    <p:cond delay="0"/>
                                  </p:stCondLst>
                                  <p:childTnLst>
                                    <p:set>
                                      <p:cBhvr>
                                        <p:cTn id="63" dur="1" fill="hold">
                                          <p:stCondLst>
                                            <p:cond delay="0"/>
                                          </p:stCondLst>
                                        </p:cTn>
                                        <p:tgtEl>
                                          <p:spTgt spid="7564"/>
                                        </p:tgtEl>
                                        <p:attrNameLst>
                                          <p:attrName>style.visibility</p:attrName>
                                        </p:attrNameLst>
                                      </p:cBhvr>
                                      <p:to>
                                        <p:strVal val="visible"/>
                                      </p:to>
                                    </p:set>
                                    <p:animEffect transition="in" filter="fade">
                                      <p:cBhvr>
                                        <p:cTn id="64" dur="770" decel="100000"/>
                                        <p:tgtEl>
                                          <p:spTgt spid="7564"/>
                                        </p:tgtEl>
                                      </p:cBhvr>
                                    </p:animEffect>
                                    <p:animScale>
                                      <p:cBhvr>
                                        <p:cTn id="65" dur="770" decel="100000"/>
                                        <p:tgtEl>
                                          <p:spTgt spid="7564"/>
                                        </p:tgtEl>
                                      </p:cBhvr>
                                      <p:from x="10000" y="10000"/>
                                      <p:to x="200000" y="450000"/>
                                    </p:animScale>
                                    <p:animScale>
                                      <p:cBhvr>
                                        <p:cTn id="66" dur="1230" accel="100000" fill="hold">
                                          <p:stCondLst>
                                            <p:cond delay="770"/>
                                          </p:stCondLst>
                                        </p:cTn>
                                        <p:tgtEl>
                                          <p:spTgt spid="7564"/>
                                        </p:tgtEl>
                                      </p:cBhvr>
                                      <p:from x="200000" y="450000"/>
                                      <p:to x="100000" y="100000"/>
                                    </p:animScale>
                                    <p:set>
                                      <p:cBhvr>
                                        <p:cTn id="67" dur="770" fill="hold"/>
                                        <p:tgtEl>
                                          <p:spTgt spid="7564"/>
                                        </p:tgtEl>
                                        <p:attrNameLst>
                                          <p:attrName>ppt_x</p:attrName>
                                        </p:attrNameLst>
                                      </p:cBhvr>
                                      <p:to>
                                        <p:strVal val="(0.5)"/>
                                      </p:to>
                                    </p:set>
                                    <p:anim from="(0.5)" to="(#ppt_x)" calcmode="lin" valueType="num">
                                      <p:cBhvr>
                                        <p:cTn id="68" dur="1230" accel="100000" fill="hold">
                                          <p:stCondLst>
                                            <p:cond delay="770"/>
                                          </p:stCondLst>
                                        </p:cTn>
                                        <p:tgtEl>
                                          <p:spTgt spid="7564"/>
                                        </p:tgtEl>
                                        <p:attrNameLst>
                                          <p:attrName>ppt_x</p:attrName>
                                        </p:attrNameLst>
                                      </p:cBhvr>
                                    </p:anim>
                                    <p:set>
                                      <p:cBhvr>
                                        <p:cTn id="69" dur="770" fill="hold"/>
                                        <p:tgtEl>
                                          <p:spTgt spid="7564"/>
                                        </p:tgtEl>
                                        <p:attrNameLst>
                                          <p:attrName>ppt_y</p:attrName>
                                        </p:attrNameLst>
                                      </p:cBhvr>
                                      <p:to>
                                        <p:strVal val="(#ppt_y+0.4)"/>
                                      </p:to>
                                    </p:set>
                                    <p:anim from="(#ppt_y+0.4)" to="(#ppt_y)" calcmode="lin" valueType="num">
                                      <p:cBhvr>
                                        <p:cTn id="70" dur="1230" accel="100000" fill="hold">
                                          <p:stCondLst>
                                            <p:cond delay="770"/>
                                          </p:stCondLst>
                                        </p:cTn>
                                        <p:tgtEl>
                                          <p:spTgt spid="7564"/>
                                        </p:tgtEl>
                                        <p:attrNameLst>
                                          <p:attrName>ppt_y</p:attrName>
                                        </p:attrNameLst>
                                      </p:cBhvr>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xit" presetSubtype="0" fill="hold" grpId="1" nodeType="clickEffect">
                                  <p:stCondLst>
                                    <p:cond delay="0"/>
                                  </p:stCondLst>
                                  <p:childTnLst>
                                    <p:animEffect transition="out" filter="fade">
                                      <p:cBhvr>
                                        <p:cTn id="74" dur="2000"/>
                                        <p:tgtEl>
                                          <p:spTgt spid="7615"/>
                                        </p:tgtEl>
                                      </p:cBhvr>
                                    </p:animEffect>
                                    <p:set>
                                      <p:cBhvr>
                                        <p:cTn id="75" dur="1" fill="hold">
                                          <p:stCondLst>
                                            <p:cond delay="1999"/>
                                          </p:stCondLst>
                                        </p:cTn>
                                        <p:tgtEl>
                                          <p:spTgt spid="7615"/>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54" presetClass="entr" presetSubtype="0" accel="100000" fill="hold" grpId="0" nodeType="clickEffect">
                                  <p:stCondLst>
                                    <p:cond delay="0"/>
                                  </p:stCondLst>
                                  <p:childTnLst>
                                    <p:set>
                                      <p:cBhvr>
                                        <p:cTn id="79" dur="1" fill="hold">
                                          <p:stCondLst>
                                            <p:cond delay="0"/>
                                          </p:stCondLst>
                                        </p:cTn>
                                        <p:tgtEl>
                                          <p:spTgt spid="7616"/>
                                        </p:tgtEl>
                                        <p:attrNameLst>
                                          <p:attrName>style.visibility</p:attrName>
                                        </p:attrNameLst>
                                      </p:cBhvr>
                                      <p:to>
                                        <p:strVal val="visible"/>
                                      </p:to>
                                    </p:set>
                                    <p:anim calcmode="lin" valueType="num">
                                      <p:cBhvr>
                                        <p:cTn id="80" dur="500" fill="hold"/>
                                        <p:tgtEl>
                                          <p:spTgt spid="7616"/>
                                        </p:tgtEl>
                                        <p:attrNameLst>
                                          <p:attrName>ppt_w</p:attrName>
                                        </p:attrNameLst>
                                      </p:cBhvr>
                                      <p:tavLst>
                                        <p:tav tm="0">
                                          <p:val>
                                            <p:strVal val="#ppt_w*0.05"/>
                                          </p:val>
                                        </p:tav>
                                        <p:tav tm="100000">
                                          <p:val>
                                            <p:strVal val="#ppt_w"/>
                                          </p:val>
                                        </p:tav>
                                      </p:tavLst>
                                    </p:anim>
                                    <p:anim calcmode="lin" valueType="num">
                                      <p:cBhvr>
                                        <p:cTn id="81" dur="500" fill="hold"/>
                                        <p:tgtEl>
                                          <p:spTgt spid="7616"/>
                                        </p:tgtEl>
                                        <p:attrNameLst>
                                          <p:attrName>ppt_h</p:attrName>
                                        </p:attrNameLst>
                                      </p:cBhvr>
                                      <p:tavLst>
                                        <p:tav tm="0">
                                          <p:val>
                                            <p:strVal val="#ppt_h"/>
                                          </p:val>
                                        </p:tav>
                                        <p:tav tm="100000">
                                          <p:val>
                                            <p:strVal val="#ppt_h"/>
                                          </p:val>
                                        </p:tav>
                                      </p:tavLst>
                                    </p:anim>
                                    <p:anim calcmode="lin" valueType="num">
                                      <p:cBhvr>
                                        <p:cTn id="82" dur="500" fill="hold"/>
                                        <p:tgtEl>
                                          <p:spTgt spid="7616"/>
                                        </p:tgtEl>
                                        <p:attrNameLst>
                                          <p:attrName>ppt_x</p:attrName>
                                        </p:attrNameLst>
                                      </p:cBhvr>
                                      <p:tavLst>
                                        <p:tav tm="0">
                                          <p:val>
                                            <p:strVal val="#ppt_x-.2"/>
                                          </p:val>
                                        </p:tav>
                                        <p:tav tm="100000">
                                          <p:val>
                                            <p:strVal val="#ppt_x"/>
                                          </p:val>
                                        </p:tav>
                                      </p:tavLst>
                                    </p:anim>
                                    <p:anim calcmode="lin" valueType="num">
                                      <p:cBhvr>
                                        <p:cTn id="83" dur="500" fill="hold"/>
                                        <p:tgtEl>
                                          <p:spTgt spid="7616"/>
                                        </p:tgtEl>
                                        <p:attrNameLst>
                                          <p:attrName>ppt_y</p:attrName>
                                        </p:attrNameLst>
                                      </p:cBhvr>
                                      <p:tavLst>
                                        <p:tav tm="0">
                                          <p:val>
                                            <p:strVal val="#ppt_y"/>
                                          </p:val>
                                        </p:tav>
                                        <p:tav tm="100000">
                                          <p:val>
                                            <p:strVal val="#ppt_y"/>
                                          </p:val>
                                        </p:tav>
                                      </p:tavLst>
                                    </p:anim>
                                    <p:animEffect transition="in" filter="fade">
                                      <p:cBhvr>
                                        <p:cTn id="84" dur="500"/>
                                        <p:tgtEl>
                                          <p:spTgt spid="761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xit" presetSubtype="0" fill="hold" nodeType="clickEffect">
                                  <p:stCondLst>
                                    <p:cond delay="0"/>
                                  </p:stCondLst>
                                  <p:childTnLst>
                                    <p:anim calcmode="lin" valueType="num">
                                      <p:cBhvr>
                                        <p:cTn id="88" dur="500"/>
                                        <p:tgtEl>
                                          <p:spTgt spid="7591"/>
                                        </p:tgtEl>
                                        <p:attrNameLst>
                                          <p:attrName>ppt_w</p:attrName>
                                        </p:attrNameLst>
                                      </p:cBhvr>
                                      <p:tavLst>
                                        <p:tav tm="0">
                                          <p:val>
                                            <p:strVal val="ppt_w"/>
                                          </p:val>
                                        </p:tav>
                                        <p:tav tm="100000">
                                          <p:val>
                                            <p:fltVal val="0"/>
                                          </p:val>
                                        </p:tav>
                                      </p:tavLst>
                                    </p:anim>
                                    <p:anim calcmode="lin" valueType="num">
                                      <p:cBhvr>
                                        <p:cTn id="89" dur="500"/>
                                        <p:tgtEl>
                                          <p:spTgt spid="7591"/>
                                        </p:tgtEl>
                                        <p:attrNameLst>
                                          <p:attrName>ppt_h</p:attrName>
                                        </p:attrNameLst>
                                      </p:cBhvr>
                                      <p:tavLst>
                                        <p:tav tm="0">
                                          <p:val>
                                            <p:strVal val="ppt_h"/>
                                          </p:val>
                                        </p:tav>
                                        <p:tav tm="100000">
                                          <p:val>
                                            <p:fltVal val="0"/>
                                          </p:val>
                                        </p:tav>
                                      </p:tavLst>
                                    </p:anim>
                                    <p:animEffect transition="out" filter="fade">
                                      <p:cBhvr>
                                        <p:cTn id="90" dur="500"/>
                                        <p:tgtEl>
                                          <p:spTgt spid="7591"/>
                                        </p:tgtEl>
                                      </p:cBhvr>
                                    </p:animEffect>
                                    <p:set>
                                      <p:cBhvr>
                                        <p:cTn id="91" dur="1" fill="hold">
                                          <p:stCondLst>
                                            <p:cond delay="499"/>
                                          </p:stCondLst>
                                        </p:cTn>
                                        <p:tgtEl>
                                          <p:spTgt spid="7591"/>
                                        </p:tgtEl>
                                        <p:attrNameLst>
                                          <p:attrName>style.visibility</p:attrName>
                                        </p:attrNameLst>
                                      </p:cBhvr>
                                      <p:to>
                                        <p:strVal val="hidden"/>
                                      </p:to>
                                    </p:set>
                                  </p:childTnLst>
                                </p:cTn>
                              </p:par>
                              <p:par>
                                <p:cTn id="92" presetID="53" presetClass="exit" presetSubtype="0" fill="hold" grpId="1" nodeType="withEffect">
                                  <p:stCondLst>
                                    <p:cond delay="0"/>
                                  </p:stCondLst>
                                  <p:childTnLst>
                                    <p:anim calcmode="lin" valueType="num">
                                      <p:cBhvr>
                                        <p:cTn id="93" dur="500"/>
                                        <p:tgtEl>
                                          <p:spTgt spid="7310"/>
                                        </p:tgtEl>
                                        <p:attrNameLst>
                                          <p:attrName>ppt_w</p:attrName>
                                        </p:attrNameLst>
                                      </p:cBhvr>
                                      <p:tavLst>
                                        <p:tav tm="0">
                                          <p:val>
                                            <p:strVal val="ppt_w"/>
                                          </p:val>
                                        </p:tav>
                                        <p:tav tm="100000">
                                          <p:val>
                                            <p:fltVal val="0"/>
                                          </p:val>
                                        </p:tav>
                                      </p:tavLst>
                                    </p:anim>
                                    <p:anim calcmode="lin" valueType="num">
                                      <p:cBhvr>
                                        <p:cTn id="94" dur="500"/>
                                        <p:tgtEl>
                                          <p:spTgt spid="7310"/>
                                        </p:tgtEl>
                                        <p:attrNameLst>
                                          <p:attrName>ppt_h</p:attrName>
                                        </p:attrNameLst>
                                      </p:cBhvr>
                                      <p:tavLst>
                                        <p:tav tm="0">
                                          <p:val>
                                            <p:strVal val="ppt_h"/>
                                          </p:val>
                                        </p:tav>
                                        <p:tav tm="100000">
                                          <p:val>
                                            <p:fltVal val="0"/>
                                          </p:val>
                                        </p:tav>
                                      </p:tavLst>
                                    </p:anim>
                                    <p:animEffect transition="out" filter="fade">
                                      <p:cBhvr>
                                        <p:cTn id="95" dur="500"/>
                                        <p:tgtEl>
                                          <p:spTgt spid="7310"/>
                                        </p:tgtEl>
                                      </p:cBhvr>
                                    </p:animEffect>
                                    <p:set>
                                      <p:cBhvr>
                                        <p:cTn id="96" dur="1" fill="hold">
                                          <p:stCondLst>
                                            <p:cond delay="499"/>
                                          </p:stCondLst>
                                        </p:cTn>
                                        <p:tgtEl>
                                          <p:spTgt spid="7310"/>
                                        </p:tgtEl>
                                        <p:attrNameLst>
                                          <p:attrName>style.visibility</p:attrName>
                                        </p:attrNameLst>
                                      </p:cBhvr>
                                      <p:to>
                                        <p:strVal val="hidden"/>
                                      </p:to>
                                    </p:set>
                                  </p:childTnLst>
                                </p:cTn>
                              </p:par>
                              <p:par>
                                <p:cTn id="97" presetID="53" presetClass="exit" presetSubtype="0" fill="hold" grpId="1" nodeType="withEffect">
                                  <p:stCondLst>
                                    <p:cond delay="0"/>
                                  </p:stCondLst>
                                  <p:childTnLst>
                                    <p:anim calcmode="lin" valueType="num">
                                      <p:cBhvr>
                                        <p:cTn id="98" dur="500"/>
                                        <p:tgtEl>
                                          <p:spTgt spid="7563"/>
                                        </p:tgtEl>
                                        <p:attrNameLst>
                                          <p:attrName>ppt_w</p:attrName>
                                        </p:attrNameLst>
                                      </p:cBhvr>
                                      <p:tavLst>
                                        <p:tav tm="0">
                                          <p:val>
                                            <p:strVal val="ppt_w"/>
                                          </p:val>
                                        </p:tav>
                                        <p:tav tm="100000">
                                          <p:val>
                                            <p:fltVal val="0"/>
                                          </p:val>
                                        </p:tav>
                                      </p:tavLst>
                                    </p:anim>
                                    <p:anim calcmode="lin" valueType="num">
                                      <p:cBhvr>
                                        <p:cTn id="99" dur="500"/>
                                        <p:tgtEl>
                                          <p:spTgt spid="7563"/>
                                        </p:tgtEl>
                                        <p:attrNameLst>
                                          <p:attrName>ppt_h</p:attrName>
                                        </p:attrNameLst>
                                      </p:cBhvr>
                                      <p:tavLst>
                                        <p:tav tm="0">
                                          <p:val>
                                            <p:strVal val="ppt_h"/>
                                          </p:val>
                                        </p:tav>
                                        <p:tav tm="100000">
                                          <p:val>
                                            <p:fltVal val="0"/>
                                          </p:val>
                                        </p:tav>
                                      </p:tavLst>
                                    </p:anim>
                                    <p:animEffect transition="out" filter="fade">
                                      <p:cBhvr>
                                        <p:cTn id="100" dur="500"/>
                                        <p:tgtEl>
                                          <p:spTgt spid="7563"/>
                                        </p:tgtEl>
                                      </p:cBhvr>
                                    </p:animEffect>
                                    <p:set>
                                      <p:cBhvr>
                                        <p:cTn id="101" dur="1" fill="hold">
                                          <p:stCondLst>
                                            <p:cond delay="499"/>
                                          </p:stCondLst>
                                        </p:cTn>
                                        <p:tgtEl>
                                          <p:spTgt spid="7563"/>
                                        </p:tgtEl>
                                        <p:attrNameLst>
                                          <p:attrName>style.visibility</p:attrName>
                                        </p:attrNameLst>
                                      </p:cBhvr>
                                      <p:to>
                                        <p:strVal val="hidden"/>
                                      </p:to>
                                    </p:set>
                                  </p:childTnLst>
                                </p:cTn>
                              </p:par>
                              <p:par>
                                <p:cTn id="102" presetID="53" presetClass="exit" presetSubtype="0" fill="hold" grpId="1" nodeType="withEffect">
                                  <p:stCondLst>
                                    <p:cond delay="0"/>
                                  </p:stCondLst>
                                  <p:childTnLst>
                                    <p:anim calcmode="lin" valueType="num">
                                      <p:cBhvr>
                                        <p:cTn id="103" dur="500"/>
                                        <p:tgtEl>
                                          <p:spTgt spid="7565"/>
                                        </p:tgtEl>
                                        <p:attrNameLst>
                                          <p:attrName>ppt_w</p:attrName>
                                        </p:attrNameLst>
                                      </p:cBhvr>
                                      <p:tavLst>
                                        <p:tav tm="0">
                                          <p:val>
                                            <p:strVal val="ppt_w"/>
                                          </p:val>
                                        </p:tav>
                                        <p:tav tm="100000">
                                          <p:val>
                                            <p:fltVal val="0"/>
                                          </p:val>
                                        </p:tav>
                                      </p:tavLst>
                                    </p:anim>
                                    <p:anim calcmode="lin" valueType="num">
                                      <p:cBhvr>
                                        <p:cTn id="104" dur="500"/>
                                        <p:tgtEl>
                                          <p:spTgt spid="7565"/>
                                        </p:tgtEl>
                                        <p:attrNameLst>
                                          <p:attrName>ppt_h</p:attrName>
                                        </p:attrNameLst>
                                      </p:cBhvr>
                                      <p:tavLst>
                                        <p:tav tm="0">
                                          <p:val>
                                            <p:strVal val="ppt_h"/>
                                          </p:val>
                                        </p:tav>
                                        <p:tav tm="100000">
                                          <p:val>
                                            <p:fltVal val="0"/>
                                          </p:val>
                                        </p:tav>
                                      </p:tavLst>
                                    </p:anim>
                                    <p:animEffect transition="out" filter="fade">
                                      <p:cBhvr>
                                        <p:cTn id="105" dur="500"/>
                                        <p:tgtEl>
                                          <p:spTgt spid="7565"/>
                                        </p:tgtEl>
                                      </p:cBhvr>
                                    </p:animEffect>
                                    <p:set>
                                      <p:cBhvr>
                                        <p:cTn id="106" dur="1" fill="hold">
                                          <p:stCondLst>
                                            <p:cond delay="499"/>
                                          </p:stCondLst>
                                        </p:cTn>
                                        <p:tgtEl>
                                          <p:spTgt spid="7565"/>
                                        </p:tgtEl>
                                        <p:attrNameLst>
                                          <p:attrName>style.visibility</p:attrName>
                                        </p:attrNameLst>
                                      </p:cBhvr>
                                      <p:to>
                                        <p:strVal val="hidden"/>
                                      </p:to>
                                    </p:set>
                                  </p:childTnLst>
                                </p:cTn>
                              </p:par>
                              <p:par>
                                <p:cTn id="107" presetID="53" presetClass="exit" presetSubtype="0" fill="hold" grpId="1" nodeType="withEffect">
                                  <p:stCondLst>
                                    <p:cond delay="0"/>
                                  </p:stCondLst>
                                  <p:childTnLst>
                                    <p:anim calcmode="lin" valueType="num">
                                      <p:cBhvr>
                                        <p:cTn id="108" dur="500"/>
                                        <p:tgtEl>
                                          <p:spTgt spid="7566"/>
                                        </p:tgtEl>
                                        <p:attrNameLst>
                                          <p:attrName>ppt_w</p:attrName>
                                        </p:attrNameLst>
                                      </p:cBhvr>
                                      <p:tavLst>
                                        <p:tav tm="0">
                                          <p:val>
                                            <p:strVal val="ppt_w"/>
                                          </p:val>
                                        </p:tav>
                                        <p:tav tm="100000">
                                          <p:val>
                                            <p:fltVal val="0"/>
                                          </p:val>
                                        </p:tav>
                                      </p:tavLst>
                                    </p:anim>
                                    <p:anim calcmode="lin" valueType="num">
                                      <p:cBhvr>
                                        <p:cTn id="109" dur="500"/>
                                        <p:tgtEl>
                                          <p:spTgt spid="7566"/>
                                        </p:tgtEl>
                                        <p:attrNameLst>
                                          <p:attrName>ppt_h</p:attrName>
                                        </p:attrNameLst>
                                      </p:cBhvr>
                                      <p:tavLst>
                                        <p:tav tm="0">
                                          <p:val>
                                            <p:strVal val="ppt_h"/>
                                          </p:val>
                                        </p:tav>
                                        <p:tav tm="100000">
                                          <p:val>
                                            <p:fltVal val="0"/>
                                          </p:val>
                                        </p:tav>
                                      </p:tavLst>
                                    </p:anim>
                                    <p:animEffect transition="out" filter="fade">
                                      <p:cBhvr>
                                        <p:cTn id="110" dur="500"/>
                                        <p:tgtEl>
                                          <p:spTgt spid="7566"/>
                                        </p:tgtEl>
                                      </p:cBhvr>
                                    </p:animEffect>
                                    <p:set>
                                      <p:cBhvr>
                                        <p:cTn id="111" dur="1" fill="hold">
                                          <p:stCondLst>
                                            <p:cond delay="499"/>
                                          </p:stCondLst>
                                        </p:cTn>
                                        <p:tgtEl>
                                          <p:spTgt spid="7566"/>
                                        </p:tgtEl>
                                        <p:attrNameLst>
                                          <p:attrName>style.visibility</p:attrName>
                                        </p:attrNameLst>
                                      </p:cBhvr>
                                      <p:to>
                                        <p:strVal val="hidden"/>
                                      </p:to>
                                    </p:set>
                                  </p:childTnLst>
                                </p:cTn>
                              </p:par>
                              <p:par>
                                <p:cTn id="112" presetID="53" presetClass="exit" presetSubtype="0" fill="hold" grpId="1" nodeType="withEffect">
                                  <p:stCondLst>
                                    <p:cond delay="0"/>
                                  </p:stCondLst>
                                  <p:childTnLst>
                                    <p:anim calcmode="lin" valueType="num">
                                      <p:cBhvr>
                                        <p:cTn id="113" dur="500"/>
                                        <p:tgtEl>
                                          <p:spTgt spid="7564"/>
                                        </p:tgtEl>
                                        <p:attrNameLst>
                                          <p:attrName>ppt_w</p:attrName>
                                        </p:attrNameLst>
                                      </p:cBhvr>
                                      <p:tavLst>
                                        <p:tav tm="0">
                                          <p:val>
                                            <p:strVal val="ppt_w"/>
                                          </p:val>
                                        </p:tav>
                                        <p:tav tm="100000">
                                          <p:val>
                                            <p:fltVal val="0"/>
                                          </p:val>
                                        </p:tav>
                                      </p:tavLst>
                                    </p:anim>
                                    <p:anim calcmode="lin" valueType="num">
                                      <p:cBhvr>
                                        <p:cTn id="114" dur="500"/>
                                        <p:tgtEl>
                                          <p:spTgt spid="7564"/>
                                        </p:tgtEl>
                                        <p:attrNameLst>
                                          <p:attrName>ppt_h</p:attrName>
                                        </p:attrNameLst>
                                      </p:cBhvr>
                                      <p:tavLst>
                                        <p:tav tm="0">
                                          <p:val>
                                            <p:strVal val="ppt_h"/>
                                          </p:val>
                                        </p:tav>
                                        <p:tav tm="100000">
                                          <p:val>
                                            <p:fltVal val="0"/>
                                          </p:val>
                                        </p:tav>
                                      </p:tavLst>
                                    </p:anim>
                                    <p:animEffect transition="out" filter="fade">
                                      <p:cBhvr>
                                        <p:cTn id="115" dur="500"/>
                                        <p:tgtEl>
                                          <p:spTgt spid="7564"/>
                                        </p:tgtEl>
                                      </p:cBhvr>
                                    </p:animEffect>
                                    <p:set>
                                      <p:cBhvr>
                                        <p:cTn id="116" dur="1" fill="hold">
                                          <p:stCondLst>
                                            <p:cond delay="499"/>
                                          </p:stCondLst>
                                        </p:cTn>
                                        <p:tgtEl>
                                          <p:spTgt spid="7564"/>
                                        </p:tgtEl>
                                        <p:attrNameLst>
                                          <p:attrName>style.visibility</p:attrName>
                                        </p:attrNameLst>
                                      </p:cBhvr>
                                      <p:to>
                                        <p:strVal val="hidden"/>
                                      </p:to>
                                    </p:set>
                                  </p:childTnLst>
                                </p:cTn>
                              </p:par>
                              <p:par>
                                <p:cTn id="117" presetID="53" presetClass="exit" presetSubtype="0" fill="hold" grpId="1" nodeType="withEffect">
                                  <p:stCondLst>
                                    <p:cond delay="0"/>
                                  </p:stCondLst>
                                  <p:childTnLst>
                                    <p:anim calcmode="lin" valueType="num">
                                      <p:cBhvr>
                                        <p:cTn id="118" dur="500"/>
                                        <p:tgtEl>
                                          <p:spTgt spid="7616"/>
                                        </p:tgtEl>
                                        <p:attrNameLst>
                                          <p:attrName>ppt_w</p:attrName>
                                        </p:attrNameLst>
                                      </p:cBhvr>
                                      <p:tavLst>
                                        <p:tav tm="0">
                                          <p:val>
                                            <p:strVal val="ppt_w"/>
                                          </p:val>
                                        </p:tav>
                                        <p:tav tm="100000">
                                          <p:val>
                                            <p:fltVal val="0"/>
                                          </p:val>
                                        </p:tav>
                                      </p:tavLst>
                                    </p:anim>
                                    <p:anim calcmode="lin" valueType="num">
                                      <p:cBhvr>
                                        <p:cTn id="119" dur="500"/>
                                        <p:tgtEl>
                                          <p:spTgt spid="7616"/>
                                        </p:tgtEl>
                                        <p:attrNameLst>
                                          <p:attrName>ppt_h</p:attrName>
                                        </p:attrNameLst>
                                      </p:cBhvr>
                                      <p:tavLst>
                                        <p:tav tm="0">
                                          <p:val>
                                            <p:strVal val="ppt_h"/>
                                          </p:val>
                                        </p:tav>
                                        <p:tav tm="100000">
                                          <p:val>
                                            <p:fltVal val="0"/>
                                          </p:val>
                                        </p:tav>
                                      </p:tavLst>
                                    </p:anim>
                                    <p:animEffect transition="out" filter="fade">
                                      <p:cBhvr>
                                        <p:cTn id="120" dur="500"/>
                                        <p:tgtEl>
                                          <p:spTgt spid="7616"/>
                                        </p:tgtEl>
                                      </p:cBhvr>
                                    </p:animEffect>
                                    <p:set>
                                      <p:cBhvr>
                                        <p:cTn id="121" dur="1" fill="hold">
                                          <p:stCondLst>
                                            <p:cond delay="499"/>
                                          </p:stCondLst>
                                        </p:cTn>
                                        <p:tgtEl>
                                          <p:spTgt spid="76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7" grpId="0"/>
      <p:bldP spid="7310" grpId="0"/>
      <p:bldP spid="7310" grpId="1"/>
      <p:bldP spid="7563" grpId="0"/>
      <p:bldP spid="7563" grpId="1"/>
      <p:bldP spid="7564" grpId="0"/>
      <p:bldP spid="7564" grpId="1"/>
      <p:bldP spid="7565" grpId="0"/>
      <p:bldP spid="7565" grpId="1"/>
      <p:bldP spid="7566" grpId="0"/>
      <p:bldP spid="7566" grpId="1"/>
      <p:bldP spid="7615" grpId="0" animBg="1"/>
      <p:bldP spid="7615" grpId="1" animBg="1"/>
      <p:bldOleChart spid="7616" grpId="0"/>
      <p:bldOleChart spid="761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sz="half" idx="1"/>
          </p:nvPr>
        </p:nvSpPr>
        <p:spPr/>
        <p:txBody>
          <a:bodyPr/>
          <a:lstStyle/>
          <a:p>
            <a:pPr eaLnBrk="1" hangingPunct="1">
              <a:buFontTx/>
              <a:buNone/>
            </a:pPr>
            <a:r>
              <a:rPr lang="en-US" sz="2800" b="1" u="sng" smtClean="0">
                <a:solidFill>
                  <a:srgbClr val="0000FF"/>
                </a:solidFill>
              </a:rPr>
              <a:t> </a:t>
            </a:r>
          </a:p>
        </p:txBody>
      </p:sp>
      <p:sp>
        <p:nvSpPr>
          <p:cNvPr id="22532" name="Line 5"/>
          <p:cNvSpPr>
            <a:spLocks noChangeShapeType="1"/>
          </p:cNvSpPr>
          <p:nvPr/>
        </p:nvSpPr>
        <p:spPr bwMode="auto">
          <a:xfrm>
            <a:off x="4038600" y="685800"/>
            <a:ext cx="0" cy="6172200"/>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Text Box 6"/>
          <p:cNvSpPr txBox="1">
            <a:spLocks noChangeArrowheads="1"/>
          </p:cNvSpPr>
          <p:nvPr/>
        </p:nvSpPr>
        <p:spPr bwMode="auto">
          <a:xfrm>
            <a:off x="4343400" y="6858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endParaRPr lang="en-US">
              <a:latin typeface="Arial" charset="0"/>
            </a:endParaRPr>
          </a:p>
        </p:txBody>
      </p:sp>
      <p:sp>
        <p:nvSpPr>
          <p:cNvPr id="22536" name="Text Box 20"/>
          <p:cNvSpPr txBox="1">
            <a:spLocks noChangeArrowheads="1"/>
          </p:cNvSpPr>
          <p:nvPr/>
        </p:nvSpPr>
        <p:spPr bwMode="auto">
          <a:xfrm>
            <a:off x="533400" y="3048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endParaRPr lang="en-US">
              <a:latin typeface="Arial" charset="0"/>
            </a:endParaRPr>
          </a:p>
        </p:txBody>
      </p:sp>
      <p:sp>
        <p:nvSpPr>
          <p:cNvPr id="47125" name="Text Box 21"/>
          <p:cNvSpPr txBox="1">
            <a:spLocks noChangeArrowheads="1"/>
          </p:cNvSpPr>
          <p:nvPr/>
        </p:nvSpPr>
        <p:spPr bwMode="auto">
          <a:xfrm>
            <a:off x="14287" y="707231"/>
            <a:ext cx="4100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800" u="sng" dirty="0">
                <a:solidFill>
                  <a:srgbClr val="0000FF"/>
                </a:solidFill>
              </a:rPr>
              <a:t>V. </a:t>
            </a:r>
            <a:r>
              <a:rPr lang="en-US" sz="2800" u="sng" dirty="0" err="1">
                <a:solidFill>
                  <a:srgbClr val="0000FF"/>
                </a:solidFill>
              </a:rPr>
              <a:t>Các</a:t>
            </a:r>
            <a:r>
              <a:rPr lang="en-US" sz="2800" u="sng" dirty="0">
                <a:solidFill>
                  <a:srgbClr val="0000FF"/>
                </a:solidFill>
              </a:rPr>
              <a:t> </a:t>
            </a:r>
            <a:r>
              <a:rPr lang="en-US" sz="2800" u="sng" dirty="0" err="1">
                <a:solidFill>
                  <a:srgbClr val="0000FF"/>
                </a:solidFill>
              </a:rPr>
              <a:t>trung</a:t>
            </a:r>
            <a:r>
              <a:rPr lang="en-US" sz="2800" u="sng" dirty="0">
                <a:solidFill>
                  <a:srgbClr val="0000FF"/>
                </a:solidFill>
              </a:rPr>
              <a:t> </a:t>
            </a:r>
            <a:r>
              <a:rPr lang="en-US" sz="2800" u="sng" dirty="0" err="1">
                <a:solidFill>
                  <a:srgbClr val="0000FF"/>
                </a:solidFill>
              </a:rPr>
              <a:t>tâm</a:t>
            </a:r>
            <a:r>
              <a:rPr lang="en-US" sz="2800" u="sng" dirty="0">
                <a:solidFill>
                  <a:srgbClr val="0000FF"/>
                </a:solidFill>
              </a:rPr>
              <a:t> </a:t>
            </a:r>
            <a:r>
              <a:rPr lang="en-US" sz="2800" u="sng" dirty="0" err="1">
                <a:solidFill>
                  <a:srgbClr val="0000FF"/>
                </a:solidFill>
              </a:rPr>
              <a:t>kinh</a:t>
            </a:r>
            <a:r>
              <a:rPr lang="en-US" sz="2800" u="sng" dirty="0">
                <a:solidFill>
                  <a:srgbClr val="0000FF"/>
                </a:solidFill>
              </a:rPr>
              <a:t> </a:t>
            </a:r>
            <a:r>
              <a:rPr lang="en-US" sz="2800" u="sng" dirty="0" err="1">
                <a:solidFill>
                  <a:srgbClr val="0000FF"/>
                </a:solidFill>
              </a:rPr>
              <a:t>tế</a:t>
            </a:r>
            <a:r>
              <a:rPr lang="en-US" sz="2800" u="sng" dirty="0">
                <a:solidFill>
                  <a:srgbClr val="0000FF"/>
                </a:solidFill>
              </a:rPr>
              <a:t>:</a:t>
            </a:r>
          </a:p>
        </p:txBody>
      </p:sp>
      <p:pic>
        <p:nvPicPr>
          <p:cNvPr id="47126" name="Picture 22" descr="ef796210eb8f902d767ef656ee089d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609600"/>
            <a:ext cx="457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7" name="Picture 23"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819400"/>
            <a:ext cx="76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8" name="Picture 24"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1336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9" name="Picture 25"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0" name="Picture 26"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953000"/>
            <a:ext cx="4714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1" name="AutoShape 27"/>
          <p:cNvSpPr>
            <a:spLocks noChangeArrowheads="1"/>
          </p:cNvSpPr>
          <p:nvPr/>
        </p:nvSpPr>
        <p:spPr bwMode="auto">
          <a:xfrm>
            <a:off x="0" y="3962400"/>
            <a:ext cx="3581400" cy="2133600"/>
          </a:xfrm>
          <a:prstGeom prst="wedgeEllipseCallout">
            <a:avLst>
              <a:gd name="adj1" fmla="val 76597"/>
              <a:gd name="adj2" fmla="val -50523"/>
            </a:avLst>
          </a:prstGeom>
          <a:solidFill>
            <a:srgbClr val="FFFFFF"/>
          </a:solidFill>
          <a:ln w="9525">
            <a:solidFill>
              <a:schemeClr val="tx1"/>
            </a:solidFill>
            <a:miter lim="800000"/>
            <a:headEnd/>
            <a:tailEnd/>
          </a:ln>
        </p:spPr>
        <p:txBody>
          <a:bodyPr/>
          <a:lstStyle/>
          <a:p>
            <a:pPr algn="ctr"/>
            <a:r>
              <a:rPr lang="en-US" sz="2400">
                <a:solidFill>
                  <a:srgbClr val="FF00FF"/>
                </a:solidFill>
              </a:rPr>
              <a:t>Dựa vào lược đồ bên, hãy xác định các trung tâm kinh tế của vùng?</a:t>
            </a:r>
          </a:p>
        </p:txBody>
      </p:sp>
      <p:sp>
        <p:nvSpPr>
          <p:cNvPr id="47132" name="Text Box 28"/>
          <p:cNvSpPr txBox="1">
            <a:spLocks noChangeArrowheads="1"/>
          </p:cNvSpPr>
          <p:nvPr/>
        </p:nvSpPr>
        <p:spPr bwMode="auto">
          <a:xfrm>
            <a:off x="41067" y="1361489"/>
            <a:ext cx="4106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400" dirty="0">
                <a:solidFill>
                  <a:srgbClr val="0000FF"/>
                </a:solidFill>
              </a:rPr>
              <a:t>- </a:t>
            </a:r>
            <a:r>
              <a:rPr lang="en-US" sz="2400" dirty="0" err="1">
                <a:solidFill>
                  <a:srgbClr val="0000FF"/>
                </a:solidFill>
              </a:rPr>
              <a:t>Thành</a:t>
            </a:r>
            <a:r>
              <a:rPr lang="en-US" sz="2400" dirty="0">
                <a:solidFill>
                  <a:srgbClr val="0000FF"/>
                </a:solidFill>
              </a:rPr>
              <a:t> </a:t>
            </a:r>
            <a:r>
              <a:rPr lang="en-US" sz="2400" dirty="0" err="1">
                <a:solidFill>
                  <a:srgbClr val="0000FF"/>
                </a:solidFill>
              </a:rPr>
              <a:t>phố</a:t>
            </a:r>
            <a:r>
              <a:rPr lang="en-US" sz="2400" dirty="0">
                <a:solidFill>
                  <a:srgbClr val="0000FF"/>
                </a:solidFill>
              </a:rPr>
              <a:t> </a:t>
            </a:r>
            <a:r>
              <a:rPr lang="en-US" sz="2400" dirty="0" err="1">
                <a:solidFill>
                  <a:srgbClr val="0000FF"/>
                </a:solidFill>
              </a:rPr>
              <a:t>Cần</a:t>
            </a:r>
            <a:r>
              <a:rPr lang="en-US" sz="2400" dirty="0">
                <a:solidFill>
                  <a:srgbClr val="0000FF"/>
                </a:solidFill>
              </a:rPr>
              <a:t> </a:t>
            </a:r>
            <a:r>
              <a:rPr lang="en-US" sz="2400" dirty="0" err="1">
                <a:solidFill>
                  <a:srgbClr val="0000FF"/>
                </a:solidFill>
              </a:rPr>
              <a:t>thơ</a:t>
            </a:r>
            <a:r>
              <a:rPr lang="en-US" sz="2400" dirty="0">
                <a:solidFill>
                  <a:srgbClr val="0000FF"/>
                </a:solidFill>
              </a:rPr>
              <a:t>, </a:t>
            </a:r>
            <a:r>
              <a:rPr lang="en-US" sz="2400" dirty="0" err="1">
                <a:solidFill>
                  <a:srgbClr val="0000FF"/>
                </a:solidFill>
              </a:rPr>
              <a:t>Mĩ</a:t>
            </a:r>
            <a:r>
              <a:rPr lang="en-US" sz="2400" dirty="0">
                <a:solidFill>
                  <a:srgbClr val="0000FF"/>
                </a:solidFill>
              </a:rPr>
              <a:t> </a:t>
            </a:r>
            <a:r>
              <a:rPr lang="en-US" sz="2400" dirty="0" err="1">
                <a:solidFill>
                  <a:srgbClr val="0000FF"/>
                </a:solidFill>
              </a:rPr>
              <a:t>tho</a:t>
            </a:r>
            <a:r>
              <a:rPr lang="en-US" sz="2400" dirty="0">
                <a:solidFill>
                  <a:srgbClr val="0000FF"/>
                </a:solidFill>
              </a:rPr>
              <a:t>, </a:t>
            </a:r>
          </a:p>
          <a:p>
            <a:pPr eaLnBrk="1" hangingPunct="1"/>
            <a:r>
              <a:rPr lang="en-US" sz="2400" dirty="0">
                <a:solidFill>
                  <a:srgbClr val="0000FF"/>
                </a:solidFill>
              </a:rPr>
              <a:t>Long </a:t>
            </a:r>
            <a:r>
              <a:rPr lang="en-US" sz="2400" dirty="0" err="1">
                <a:solidFill>
                  <a:srgbClr val="0000FF"/>
                </a:solidFill>
              </a:rPr>
              <a:t>xuyên</a:t>
            </a:r>
            <a:r>
              <a:rPr lang="en-US" sz="2400" dirty="0">
                <a:solidFill>
                  <a:srgbClr val="0000FF"/>
                </a:solidFill>
              </a:rPr>
              <a:t>, </a:t>
            </a:r>
            <a:r>
              <a:rPr lang="en-US" sz="2400" dirty="0" err="1">
                <a:solidFill>
                  <a:srgbClr val="0000FF"/>
                </a:solidFill>
              </a:rPr>
              <a:t>Cà</a:t>
            </a:r>
            <a:r>
              <a:rPr lang="en-US" sz="2400" dirty="0">
                <a:solidFill>
                  <a:srgbClr val="0000FF"/>
                </a:solidFill>
              </a:rPr>
              <a:t> </a:t>
            </a:r>
            <a:r>
              <a:rPr lang="en-US" sz="2400" dirty="0" err="1">
                <a:solidFill>
                  <a:srgbClr val="0000FF"/>
                </a:solidFill>
              </a:rPr>
              <a:t>mau</a:t>
            </a:r>
            <a:r>
              <a:rPr lang="en-US" sz="2400" dirty="0">
                <a:solidFill>
                  <a:srgbClr val="0000FF"/>
                </a:solidFill>
              </a:rPr>
              <a:t> </a:t>
            </a:r>
          </a:p>
          <a:p>
            <a:pPr eaLnBrk="1" hangingPunct="1"/>
            <a:endParaRPr lang="en-US" sz="2400" dirty="0">
              <a:solidFill>
                <a:srgbClr val="0000FF"/>
              </a:solidFill>
            </a:endParaRPr>
          </a:p>
        </p:txBody>
      </p:sp>
      <p:sp>
        <p:nvSpPr>
          <p:cNvPr id="47135" name="AutoShape 31"/>
          <p:cNvSpPr>
            <a:spLocks noChangeArrowheads="1"/>
          </p:cNvSpPr>
          <p:nvPr/>
        </p:nvSpPr>
        <p:spPr bwMode="auto">
          <a:xfrm>
            <a:off x="1066800" y="4191000"/>
            <a:ext cx="2438400" cy="2133600"/>
          </a:xfrm>
          <a:prstGeom prst="cloudCallout">
            <a:avLst>
              <a:gd name="adj1" fmla="val 141796"/>
              <a:gd name="adj2" fmla="val -75523"/>
            </a:avLst>
          </a:prstGeom>
          <a:solidFill>
            <a:schemeClr val="accent1"/>
          </a:solidFill>
          <a:ln w="9525">
            <a:solidFill>
              <a:schemeClr val="tx1"/>
            </a:solidFill>
            <a:round/>
            <a:headEnd/>
            <a:tailEnd/>
          </a:ln>
        </p:spPr>
        <p:txBody>
          <a:bodyPr/>
          <a:lstStyle/>
          <a:p>
            <a:pPr algn="ctr"/>
            <a:r>
              <a:rPr lang="en-US" sz="2000">
                <a:solidFill>
                  <a:srgbClr val="FF0000"/>
                </a:solidFill>
              </a:rPr>
              <a:t>Thành phố nào là trung tâm kinh tế lớn nhất, vì sao?</a:t>
            </a:r>
          </a:p>
        </p:txBody>
      </p:sp>
      <p:sp>
        <p:nvSpPr>
          <p:cNvPr id="22546" name="Rectangle 2"/>
          <p:cNvSpPr>
            <a:spLocks noGrp="1" noChangeArrowheads="1"/>
          </p:cNvSpPr>
          <p:nvPr>
            <p:ph type="title"/>
          </p:nvPr>
        </p:nvSpPr>
        <p:spPr>
          <a:xfrm>
            <a:off x="0" y="0"/>
            <a:ext cx="9144000" cy="533400"/>
          </a:xfrm>
          <a:solidFill>
            <a:srgbClr val="006600"/>
          </a:solidFill>
        </p:spPr>
        <p:txBody>
          <a:bodyPr/>
          <a:lstStyle/>
          <a:p>
            <a:pPr eaLnBrk="1" hangingPunct="1"/>
            <a:r>
              <a:rPr lang="en-US" sz="2800" b="1" smtClean="0">
                <a:solidFill>
                  <a:srgbClr val="FFFF00"/>
                </a:solidFill>
                <a:latin typeface="Times New Roman" pitchFamily="18" charset="0"/>
                <a:cs typeface="Times New Roman" pitchFamily="18" charset="0"/>
              </a:rPr>
              <a:t>Bài 36:  VÙNG ĐỒNG BẰNG SÔNG CỬU LONG (TT)</a:t>
            </a:r>
            <a:r>
              <a:rPr lang="en-US" sz="2800" smtClean="0">
                <a:solidFill>
                  <a:srgbClr val="FFFF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7125"/>
                                        </p:tgtEl>
                                        <p:attrNameLst>
                                          <p:attrName>style.visibility</p:attrName>
                                        </p:attrNameLst>
                                      </p:cBhvr>
                                      <p:to>
                                        <p:strVal val="visible"/>
                                      </p:to>
                                    </p:set>
                                    <p:anim calcmode="lin" valueType="num">
                                      <p:cBhvr>
                                        <p:cTn id="7" dur="500" fill="hold"/>
                                        <p:tgtEl>
                                          <p:spTgt spid="47125"/>
                                        </p:tgtEl>
                                        <p:attrNameLst>
                                          <p:attrName>ppt_w</p:attrName>
                                        </p:attrNameLst>
                                      </p:cBhvr>
                                      <p:tavLst>
                                        <p:tav tm="0">
                                          <p:val>
                                            <p:fltVal val="0"/>
                                          </p:val>
                                        </p:tav>
                                        <p:tav tm="100000">
                                          <p:val>
                                            <p:strVal val="#ppt_w"/>
                                          </p:val>
                                        </p:tav>
                                      </p:tavLst>
                                    </p:anim>
                                    <p:anim calcmode="lin" valueType="num">
                                      <p:cBhvr>
                                        <p:cTn id="8" dur="500" fill="hold"/>
                                        <p:tgtEl>
                                          <p:spTgt spid="4712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47126"/>
                                        </p:tgtEl>
                                        <p:attrNameLst>
                                          <p:attrName>style.visibility</p:attrName>
                                        </p:attrNameLst>
                                      </p:cBhvr>
                                      <p:to>
                                        <p:strVal val="visible"/>
                                      </p:to>
                                    </p:set>
                                    <p:anim calcmode="lin" valueType="num">
                                      <p:cBhvr>
                                        <p:cTn id="13" dur="500" fill="hold"/>
                                        <p:tgtEl>
                                          <p:spTgt spid="47126"/>
                                        </p:tgtEl>
                                        <p:attrNameLst>
                                          <p:attrName>ppt_w</p:attrName>
                                        </p:attrNameLst>
                                      </p:cBhvr>
                                      <p:tavLst>
                                        <p:tav tm="0">
                                          <p:val>
                                            <p:fltVal val="0"/>
                                          </p:val>
                                        </p:tav>
                                        <p:tav tm="100000">
                                          <p:val>
                                            <p:strVal val="#ppt_w"/>
                                          </p:val>
                                        </p:tav>
                                      </p:tavLst>
                                    </p:anim>
                                    <p:anim calcmode="lin" valueType="num">
                                      <p:cBhvr>
                                        <p:cTn id="14" dur="500" fill="hold"/>
                                        <p:tgtEl>
                                          <p:spTgt spid="47126"/>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47131"/>
                                        </p:tgtEl>
                                        <p:attrNameLst>
                                          <p:attrName>style.visibility</p:attrName>
                                        </p:attrNameLst>
                                      </p:cBhvr>
                                      <p:to>
                                        <p:strVal val="visible"/>
                                      </p:to>
                                    </p:set>
                                    <p:anim calcmode="lin" valueType="num">
                                      <p:cBhvr>
                                        <p:cTn id="19" dur="500" fill="hold"/>
                                        <p:tgtEl>
                                          <p:spTgt spid="47131"/>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47131"/>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47131"/>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4713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47128"/>
                                        </p:tgtEl>
                                        <p:attrNameLst>
                                          <p:attrName>style.visibility</p:attrName>
                                        </p:attrNameLst>
                                      </p:cBhvr>
                                      <p:to>
                                        <p:strVal val="visible"/>
                                      </p:to>
                                    </p:set>
                                    <p:anim calcmode="lin" valueType="num">
                                      <p:cBhvr>
                                        <p:cTn id="27" dur="500" fill="hold"/>
                                        <p:tgtEl>
                                          <p:spTgt spid="47128"/>
                                        </p:tgtEl>
                                        <p:attrNameLst>
                                          <p:attrName>ppt_w</p:attrName>
                                        </p:attrNameLst>
                                      </p:cBhvr>
                                      <p:tavLst>
                                        <p:tav tm="0">
                                          <p:val>
                                            <p:fltVal val="0"/>
                                          </p:val>
                                        </p:tav>
                                        <p:tav tm="100000">
                                          <p:val>
                                            <p:strVal val="#ppt_w"/>
                                          </p:val>
                                        </p:tav>
                                      </p:tavLst>
                                    </p:anim>
                                    <p:anim calcmode="lin" valueType="num">
                                      <p:cBhvr>
                                        <p:cTn id="28" dur="500" fill="hold"/>
                                        <p:tgtEl>
                                          <p:spTgt spid="47128"/>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7127"/>
                                        </p:tgtEl>
                                        <p:attrNameLst>
                                          <p:attrName>style.visibility</p:attrName>
                                        </p:attrNameLst>
                                      </p:cBhvr>
                                      <p:to>
                                        <p:strVal val="visible"/>
                                      </p:to>
                                    </p:set>
                                    <p:anim calcmode="lin" valueType="num">
                                      <p:cBhvr>
                                        <p:cTn id="31" dur="500" fill="hold"/>
                                        <p:tgtEl>
                                          <p:spTgt spid="47127"/>
                                        </p:tgtEl>
                                        <p:attrNameLst>
                                          <p:attrName>ppt_w</p:attrName>
                                        </p:attrNameLst>
                                      </p:cBhvr>
                                      <p:tavLst>
                                        <p:tav tm="0">
                                          <p:val>
                                            <p:fltVal val="0"/>
                                          </p:val>
                                        </p:tav>
                                        <p:tav tm="100000">
                                          <p:val>
                                            <p:strVal val="#ppt_w"/>
                                          </p:val>
                                        </p:tav>
                                      </p:tavLst>
                                    </p:anim>
                                    <p:anim calcmode="lin" valueType="num">
                                      <p:cBhvr>
                                        <p:cTn id="32" dur="500" fill="hold"/>
                                        <p:tgtEl>
                                          <p:spTgt spid="4712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47129"/>
                                        </p:tgtEl>
                                        <p:attrNameLst>
                                          <p:attrName>style.visibility</p:attrName>
                                        </p:attrNameLst>
                                      </p:cBhvr>
                                      <p:to>
                                        <p:strVal val="visible"/>
                                      </p:to>
                                    </p:set>
                                    <p:anim calcmode="lin" valueType="num">
                                      <p:cBhvr>
                                        <p:cTn id="35" dur="500" fill="hold"/>
                                        <p:tgtEl>
                                          <p:spTgt spid="47129"/>
                                        </p:tgtEl>
                                        <p:attrNameLst>
                                          <p:attrName>ppt_w</p:attrName>
                                        </p:attrNameLst>
                                      </p:cBhvr>
                                      <p:tavLst>
                                        <p:tav tm="0">
                                          <p:val>
                                            <p:fltVal val="0"/>
                                          </p:val>
                                        </p:tav>
                                        <p:tav tm="100000">
                                          <p:val>
                                            <p:strVal val="#ppt_w"/>
                                          </p:val>
                                        </p:tav>
                                      </p:tavLst>
                                    </p:anim>
                                    <p:anim calcmode="lin" valueType="num">
                                      <p:cBhvr>
                                        <p:cTn id="36" dur="500" fill="hold"/>
                                        <p:tgtEl>
                                          <p:spTgt spid="47129"/>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47130"/>
                                        </p:tgtEl>
                                        <p:attrNameLst>
                                          <p:attrName>style.visibility</p:attrName>
                                        </p:attrNameLst>
                                      </p:cBhvr>
                                      <p:to>
                                        <p:strVal val="visible"/>
                                      </p:to>
                                    </p:set>
                                    <p:anim calcmode="lin" valueType="num">
                                      <p:cBhvr>
                                        <p:cTn id="39" dur="500" fill="hold"/>
                                        <p:tgtEl>
                                          <p:spTgt spid="47130"/>
                                        </p:tgtEl>
                                        <p:attrNameLst>
                                          <p:attrName>ppt_w</p:attrName>
                                        </p:attrNameLst>
                                      </p:cBhvr>
                                      <p:tavLst>
                                        <p:tav tm="0">
                                          <p:val>
                                            <p:fltVal val="0"/>
                                          </p:val>
                                        </p:tav>
                                        <p:tav tm="100000">
                                          <p:val>
                                            <p:strVal val="#ppt_w"/>
                                          </p:val>
                                        </p:tav>
                                      </p:tavLst>
                                    </p:anim>
                                    <p:anim calcmode="lin" valueType="num">
                                      <p:cBhvr>
                                        <p:cTn id="40" dur="500" fill="hold"/>
                                        <p:tgtEl>
                                          <p:spTgt spid="47130"/>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xit" presetSubtype="0" fill="hold" grpId="1" nodeType="clickEffect">
                                  <p:stCondLst>
                                    <p:cond delay="0"/>
                                  </p:stCondLst>
                                  <p:childTnLst>
                                    <p:anim calcmode="lin" valueType="num">
                                      <p:cBhvr>
                                        <p:cTn id="44" dur="500"/>
                                        <p:tgtEl>
                                          <p:spTgt spid="47131"/>
                                        </p:tgtEl>
                                        <p:attrNameLst>
                                          <p:attrName>ppt_w</p:attrName>
                                        </p:attrNameLst>
                                      </p:cBhvr>
                                      <p:tavLst>
                                        <p:tav tm="0">
                                          <p:val>
                                            <p:strVal val="ppt_w"/>
                                          </p:val>
                                        </p:tav>
                                        <p:tav tm="100000">
                                          <p:val>
                                            <p:fltVal val="0"/>
                                          </p:val>
                                        </p:tav>
                                      </p:tavLst>
                                    </p:anim>
                                    <p:anim calcmode="lin" valueType="num">
                                      <p:cBhvr>
                                        <p:cTn id="45" dur="500"/>
                                        <p:tgtEl>
                                          <p:spTgt spid="47131"/>
                                        </p:tgtEl>
                                        <p:attrNameLst>
                                          <p:attrName>ppt_h</p:attrName>
                                        </p:attrNameLst>
                                      </p:cBhvr>
                                      <p:tavLst>
                                        <p:tav tm="0">
                                          <p:val>
                                            <p:strVal val="ppt_h"/>
                                          </p:val>
                                        </p:tav>
                                        <p:tav tm="100000">
                                          <p:val>
                                            <p:fltVal val="0"/>
                                          </p:val>
                                        </p:tav>
                                      </p:tavLst>
                                    </p:anim>
                                    <p:animEffect transition="out" filter="fade">
                                      <p:cBhvr>
                                        <p:cTn id="46" dur="500"/>
                                        <p:tgtEl>
                                          <p:spTgt spid="47131"/>
                                        </p:tgtEl>
                                      </p:cBhvr>
                                    </p:animEffect>
                                    <p:set>
                                      <p:cBhvr>
                                        <p:cTn id="47" dur="1" fill="hold">
                                          <p:stCondLst>
                                            <p:cond delay="499"/>
                                          </p:stCondLst>
                                        </p:cTn>
                                        <p:tgtEl>
                                          <p:spTgt spid="47131"/>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9" presetClass="entr" presetSubtype="0" accel="100000" fill="hold" grpId="0" nodeType="clickEffect">
                                  <p:stCondLst>
                                    <p:cond delay="0"/>
                                  </p:stCondLst>
                                  <p:childTnLst>
                                    <p:set>
                                      <p:cBhvr>
                                        <p:cTn id="51" dur="1" fill="hold">
                                          <p:stCondLst>
                                            <p:cond delay="0"/>
                                          </p:stCondLst>
                                        </p:cTn>
                                        <p:tgtEl>
                                          <p:spTgt spid="47132"/>
                                        </p:tgtEl>
                                        <p:attrNameLst>
                                          <p:attrName>style.visibility</p:attrName>
                                        </p:attrNameLst>
                                      </p:cBhvr>
                                      <p:to>
                                        <p:strVal val="visible"/>
                                      </p:to>
                                    </p:set>
                                    <p:anim calcmode="lin" valueType="num">
                                      <p:cBhvr>
                                        <p:cTn id="52" dur="500" fill="hold"/>
                                        <p:tgtEl>
                                          <p:spTgt spid="47132"/>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47132"/>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47132"/>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47132"/>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39" presetClass="entr" presetSubtype="0" accel="100000" fill="hold" grpId="0" nodeType="clickEffect">
                                  <p:stCondLst>
                                    <p:cond delay="0"/>
                                  </p:stCondLst>
                                  <p:childTnLst>
                                    <p:set>
                                      <p:cBhvr>
                                        <p:cTn id="59" dur="1" fill="hold">
                                          <p:stCondLst>
                                            <p:cond delay="0"/>
                                          </p:stCondLst>
                                        </p:cTn>
                                        <p:tgtEl>
                                          <p:spTgt spid="47135"/>
                                        </p:tgtEl>
                                        <p:attrNameLst>
                                          <p:attrName>style.visibility</p:attrName>
                                        </p:attrNameLst>
                                      </p:cBhvr>
                                      <p:to>
                                        <p:strVal val="visible"/>
                                      </p:to>
                                    </p:set>
                                    <p:anim calcmode="lin" valueType="num">
                                      <p:cBhvr>
                                        <p:cTn id="60" dur="500" fill="hold"/>
                                        <p:tgtEl>
                                          <p:spTgt spid="47135"/>
                                        </p:tgtEl>
                                        <p:attrNameLst>
                                          <p:attrName>ppt_h</p:attrName>
                                        </p:attrNameLst>
                                      </p:cBhvr>
                                      <p:tavLst>
                                        <p:tav tm="0">
                                          <p:val>
                                            <p:strVal val="#ppt_h/20"/>
                                          </p:val>
                                        </p:tav>
                                        <p:tav tm="50000">
                                          <p:val>
                                            <p:strVal val="#ppt_h/20"/>
                                          </p:val>
                                        </p:tav>
                                        <p:tav tm="100000">
                                          <p:val>
                                            <p:strVal val="#ppt_h"/>
                                          </p:val>
                                        </p:tav>
                                      </p:tavLst>
                                    </p:anim>
                                    <p:anim calcmode="lin" valueType="num">
                                      <p:cBhvr>
                                        <p:cTn id="61" dur="500" fill="hold"/>
                                        <p:tgtEl>
                                          <p:spTgt spid="47135"/>
                                        </p:tgtEl>
                                        <p:attrNameLst>
                                          <p:attrName>ppt_w</p:attrName>
                                        </p:attrNameLst>
                                      </p:cBhvr>
                                      <p:tavLst>
                                        <p:tav tm="0">
                                          <p:val>
                                            <p:strVal val="#ppt_w+.3"/>
                                          </p:val>
                                        </p:tav>
                                        <p:tav tm="50000">
                                          <p:val>
                                            <p:strVal val="#ppt_w+.3"/>
                                          </p:val>
                                        </p:tav>
                                        <p:tav tm="100000">
                                          <p:val>
                                            <p:strVal val="#ppt_w"/>
                                          </p:val>
                                        </p:tav>
                                      </p:tavLst>
                                    </p:anim>
                                    <p:anim calcmode="lin" valueType="num">
                                      <p:cBhvr>
                                        <p:cTn id="62" dur="500" fill="hold"/>
                                        <p:tgtEl>
                                          <p:spTgt spid="47135"/>
                                        </p:tgtEl>
                                        <p:attrNameLst>
                                          <p:attrName>ppt_x</p:attrName>
                                        </p:attrNameLst>
                                      </p:cBhvr>
                                      <p:tavLst>
                                        <p:tav tm="0">
                                          <p:val>
                                            <p:strVal val="#ppt_x-.3"/>
                                          </p:val>
                                        </p:tav>
                                        <p:tav tm="50000">
                                          <p:val>
                                            <p:strVal val="#ppt_x"/>
                                          </p:val>
                                        </p:tav>
                                        <p:tav tm="100000">
                                          <p:val>
                                            <p:strVal val="#ppt_x"/>
                                          </p:val>
                                        </p:tav>
                                      </p:tavLst>
                                    </p:anim>
                                    <p:anim calcmode="lin" valueType="num">
                                      <p:cBhvr>
                                        <p:cTn id="63" dur="500" fill="hold"/>
                                        <p:tgtEl>
                                          <p:spTgt spid="47135"/>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16" fill="hold" nodeType="clickEffect">
                                  <p:stCondLst>
                                    <p:cond delay="0"/>
                                  </p:stCondLst>
                                  <p:childTnLst>
                                    <p:set>
                                      <p:cBhvr>
                                        <p:cTn id="67" dur="1" fill="hold">
                                          <p:stCondLst>
                                            <p:cond delay="0"/>
                                          </p:stCondLst>
                                        </p:cTn>
                                        <p:tgtEl>
                                          <p:spTgt spid="47127"/>
                                        </p:tgtEl>
                                        <p:attrNameLst>
                                          <p:attrName>style.visibility</p:attrName>
                                        </p:attrNameLst>
                                      </p:cBhvr>
                                      <p:to>
                                        <p:strVal val="visible"/>
                                      </p:to>
                                    </p:set>
                                    <p:anim calcmode="lin" valueType="num">
                                      <p:cBhvr>
                                        <p:cTn id="68" dur="500" fill="hold"/>
                                        <p:tgtEl>
                                          <p:spTgt spid="47127"/>
                                        </p:tgtEl>
                                        <p:attrNameLst>
                                          <p:attrName>ppt_w</p:attrName>
                                        </p:attrNameLst>
                                      </p:cBhvr>
                                      <p:tavLst>
                                        <p:tav tm="0">
                                          <p:val>
                                            <p:fltVal val="0"/>
                                          </p:val>
                                        </p:tav>
                                        <p:tav tm="100000">
                                          <p:val>
                                            <p:strVal val="#ppt_w"/>
                                          </p:val>
                                        </p:tav>
                                      </p:tavLst>
                                    </p:anim>
                                    <p:anim calcmode="lin" valueType="num">
                                      <p:cBhvr>
                                        <p:cTn id="69" dur="500" fill="hold"/>
                                        <p:tgtEl>
                                          <p:spTgt spid="471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5" grpId="0"/>
      <p:bldP spid="47131" grpId="0" animBg="1"/>
      <p:bldP spid="47131" grpId="1" animBg="1"/>
      <p:bldP spid="47132" grpId="0"/>
      <p:bldP spid="471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descr="711237_1203644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4191000" cy="304800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49159" name="Picture 7" descr="Imag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1000"/>
            <a:ext cx="4038600" cy="297180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49160" name="Picture 8" descr="Tutrenca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29000"/>
            <a:ext cx="4038600" cy="304800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49161" name="Text Box 9"/>
          <p:cNvSpPr txBox="1">
            <a:spLocks noChangeArrowheads="1"/>
          </p:cNvSpPr>
          <p:nvPr/>
        </p:nvSpPr>
        <p:spPr bwMode="auto">
          <a:xfrm>
            <a:off x="4724400" y="34290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spcBef>
                <a:spcPct val="50000"/>
              </a:spcBef>
            </a:pPr>
            <a:r>
              <a:rPr lang="en-US" sz="2800" b="0">
                <a:solidFill>
                  <a:srgbClr val="0000FF"/>
                </a:solidFill>
                <a:latin typeface=".VnTifani HeavyH" pitchFamily="34" charset="0"/>
              </a:rPr>
              <a:t>TP CÇn th¬</a:t>
            </a:r>
          </a:p>
        </p:txBody>
      </p:sp>
      <p:pic>
        <p:nvPicPr>
          <p:cNvPr id="49163" name="Picture 11" descr="Canth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810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4" name="AutoShape 12"/>
          <p:cNvSpPr>
            <a:spLocks noChangeArrowheads="1"/>
          </p:cNvSpPr>
          <p:nvPr/>
        </p:nvSpPr>
        <p:spPr bwMode="auto">
          <a:xfrm>
            <a:off x="2057400" y="1905000"/>
            <a:ext cx="5486400" cy="2590800"/>
          </a:xfrm>
          <a:prstGeom prst="irregularSeal2">
            <a:avLst/>
          </a:prstGeom>
          <a:solidFill>
            <a:schemeClr val="accent1"/>
          </a:solidFill>
          <a:ln w="9525">
            <a:solidFill>
              <a:schemeClr val="tx1"/>
            </a:solidFill>
            <a:miter lim="800000"/>
            <a:headEnd/>
            <a:tailEnd/>
          </a:ln>
        </p:spPr>
        <p:txBody>
          <a:bodyPr wrap="none" anchor="ctr"/>
          <a:lstStyle/>
          <a:p>
            <a:pPr algn="ctr"/>
            <a:r>
              <a:rPr lang="en-US" sz="2000">
                <a:solidFill>
                  <a:srgbClr val="0000FF"/>
                </a:solidFill>
              </a:rPr>
              <a:t>     Có vị trí thuận lợi, sân bay </a:t>
            </a:r>
          </a:p>
          <a:p>
            <a:pPr algn="ctr"/>
            <a:r>
              <a:rPr lang="en-US" sz="2000">
                <a:solidFill>
                  <a:srgbClr val="0000FF"/>
                </a:solidFill>
              </a:rPr>
              <a:t>cảng quốc tế, Đầu mối </a:t>
            </a:r>
          </a:p>
          <a:p>
            <a:pPr algn="ctr"/>
            <a:r>
              <a:rPr lang="en-US" sz="2000">
                <a:solidFill>
                  <a:srgbClr val="0000FF"/>
                </a:solidFill>
              </a:rPr>
              <a:t>giao thông, trung tâm CN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9160"/>
                                        </p:tgtEl>
                                        <p:attrNameLst>
                                          <p:attrName>style.visibility</p:attrName>
                                        </p:attrNameLst>
                                      </p:cBhvr>
                                      <p:to>
                                        <p:strVal val="visible"/>
                                      </p:to>
                                    </p:set>
                                    <p:anim calcmode="lin" valueType="num">
                                      <p:cBhvr>
                                        <p:cTn id="7" dur="1000" fill="hold"/>
                                        <p:tgtEl>
                                          <p:spTgt spid="49160"/>
                                        </p:tgtEl>
                                        <p:attrNameLst>
                                          <p:attrName>ppt_w</p:attrName>
                                        </p:attrNameLst>
                                      </p:cBhvr>
                                      <p:tavLst>
                                        <p:tav tm="0">
                                          <p:val>
                                            <p:fltVal val="0"/>
                                          </p:val>
                                        </p:tav>
                                        <p:tav tm="100000">
                                          <p:val>
                                            <p:strVal val="#ppt_w"/>
                                          </p:val>
                                        </p:tav>
                                      </p:tavLst>
                                    </p:anim>
                                    <p:anim calcmode="lin" valueType="num">
                                      <p:cBhvr>
                                        <p:cTn id="8" dur="1000" fill="hold"/>
                                        <p:tgtEl>
                                          <p:spTgt spid="49160"/>
                                        </p:tgtEl>
                                        <p:attrNameLst>
                                          <p:attrName>ppt_h</p:attrName>
                                        </p:attrNameLst>
                                      </p:cBhvr>
                                      <p:tavLst>
                                        <p:tav tm="0">
                                          <p:val>
                                            <p:fltVal val="0"/>
                                          </p:val>
                                        </p:tav>
                                        <p:tav tm="100000">
                                          <p:val>
                                            <p:strVal val="#ppt_h"/>
                                          </p:val>
                                        </p:tav>
                                      </p:tavLst>
                                    </p:anim>
                                    <p:anim calcmode="lin" valueType="num">
                                      <p:cBhvr>
                                        <p:cTn id="9" dur="1000" fill="hold"/>
                                        <p:tgtEl>
                                          <p:spTgt spid="49160"/>
                                        </p:tgtEl>
                                        <p:attrNameLst>
                                          <p:attrName>style.rotation</p:attrName>
                                        </p:attrNameLst>
                                      </p:cBhvr>
                                      <p:tavLst>
                                        <p:tav tm="0">
                                          <p:val>
                                            <p:fltVal val="90"/>
                                          </p:val>
                                        </p:tav>
                                        <p:tav tm="100000">
                                          <p:val>
                                            <p:fltVal val="0"/>
                                          </p:val>
                                        </p:tav>
                                      </p:tavLst>
                                    </p:anim>
                                    <p:animEffect transition="in" filter="fade">
                                      <p:cBhvr>
                                        <p:cTn id="10" dur="1000"/>
                                        <p:tgtEl>
                                          <p:spTgt spid="49160"/>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49161"/>
                                        </p:tgtEl>
                                        <p:attrNameLst>
                                          <p:attrName>style.visibility</p:attrName>
                                        </p:attrNameLst>
                                      </p:cBhvr>
                                      <p:to>
                                        <p:strVal val="visible"/>
                                      </p:to>
                                    </p:set>
                                    <p:anim calcmode="lin" valueType="num">
                                      <p:cBhvr>
                                        <p:cTn id="13" dur="1000" fill="hold"/>
                                        <p:tgtEl>
                                          <p:spTgt spid="49161"/>
                                        </p:tgtEl>
                                        <p:attrNameLst>
                                          <p:attrName>ppt_w</p:attrName>
                                        </p:attrNameLst>
                                      </p:cBhvr>
                                      <p:tavLst>
                                        <p:tav tm="0">
                                          <p:val>
                                            <p:fltVal val="0"/>
                                          </p:val>
                                        </p:tav>
                                        <p:tav tm="100000">
                                          <p:val>
                                            <p:strVal val="#ppt_w"/>
                                          </p:val>
                                        </p:tav>
                                      </p:tavLst>
                                    </p:anim>
                                    <p:anim calcmode="lin" valueType="num">
                                      <p:cBhvr>
                                        <p:cTn id="14" dur="1000" fill="hold"/>
                                        <p:tgtEl>
                                          <p:spTgt spid="49161"/>
                                        </p:tgtEl>
                                        <p:attrNameLst>
                                          <p:attrName>ppt_h</p:attrName>
                                        </p:attrNameLst>
                                      </p:cBhvr>
                                      <p:tavLst>
                                        <p:tav tm="0">
                                          <p:val>
                                            <p:fltVal val="0"/>
                                          </p:val>
                                        </p:tav>
                                        <p:tav tm="100000">
                                          <p:val>
                                            <p:strVal val="#ppt_h"/>
                                          </p:val>
                                        </p:tav>
                                      </p:tavLst>
                                    </p:anim>
                                    <p:anim calcmode="lin" valueType="num">
                                      <p:cBhvr>
                                        <p:cTn id="15" dur="1000" fill="hold"/>
                                        <p:tgtEl>
                                          <p:spTgt spid="49161"/>
                                        </p:tgtEl>
                                        <p:attrNameLst>
                                          <p:attrName>style.rotation</p:attrName>
                                        </p:attrNameLst>
                                      </p:cBhvr>
                                      <p:tavLst>
                                        <p:tav tm="0">
                                          <p:val>
                                            <p:fltVal val="90"/>
                                          </p:val>
                                        </p:tav>
                                        <p:tav tm="100000">
                                          <p:val>
                                            <p:fltVal val="0"/>
                                          </p:val>
                                        </p:tav>
                                      </p:tavLst>
                                    </p:anim>
                                    <p:animEffect transition="in" filter="fade">
                                      <p:cBhvr>
                                        <p:cTn id="16" dur="1000"/>
                                        <p:tgtEl>
                                          <p:spTgt spid="49161"/>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49158"/>
                                        </p:tgtEl>
                                        <p:attrNameLst>
                                          <p:attrName>style.visibility</p:attrName>
                                        </p:attrNameLst>
                                      </p:cBhvr>
                                      <p:to>
                                        <p:strVal val="visible"/>
                                      </p:to>
                                    </p:set>
                                    <p:anim calcmode="lin" valueType="num">
                                      <p:cBhvr>
                                        <p:cTn id="19" dur="1000" fill="hold"/>
                                        <p:tgtEl>
                                          <p:spTgt spid="49158"/>
                                        </p:tgtEl>
                                        <p:attrNameLst>
                                          <p:attrName>ppt_w</p:attrName>
                                        </p:attrNameLst>
                                      </p:cBhvr>
                                      <p:tavLst>
                                        <p:tav tm="0">
                                          <p:val>
                                            <p:fltVal val="0"/>
                                          </p:val>
                                        </p:tav>
                                        <p:tav tm="100000">
                                          <p:val>
                                            <p:strVal val="#ppt_w"/>
                                          </p:val>
                                        </p:tav>
                                      </p:tavLst>
                                    </p:anim>
                                    <p:anim calcmode="lin" valueType="num">
                                      <p:cBhvr>
                                        <p:cTn id="20" dur="1000" fill="hold"/>
                                        <p:tgtEl>
                                          <p:spTgt spid="49158"/>
                                        </p:tgtEl>
                                        <p:attrNameLst>
                                          <p:attrName>ppt_h</p:attrName>
                                        </p:attrNameLst>
                                      </p:cBhvr>
                                      <p:tavLst>
                                        <p:tav tm="0">
                                          <p:val>
                                            <p:fltVal val="0"/>
                                          </p:val>
                                        </p:tav>
                                        <p:tav tm="100000">
                                          <p:val>
                                            <p:strVal val="#ppt_h"/>
                                          </p:val>
                                        </p:tav>
                                      </p:tavLst>
                                    </p:anim>
                                    <p:anim calcmode="lin" valueType="num">
                                      <p:cBhvr>
                                        <p:cTn id="21" dur="1000" fill="hold"/>
                                        <p:tgtEl>
                                          <p:spTgt spid="49158"/>
                                        </p:tgtEl>
                                        <p:attrNameLst>
                                          <p:attrName>style.rotation</p:attrName>
                                        </p:attrNameLst>
                                      </p:cBhvr>
                                      <p:tavLst>
                                        <p:tav tm="0">
                                          <p:val>
                                            <p:fltVal val="90"/>
                                          </p:val>
                                        </p:tav>
                                        <p:tav tm="100000">
                                          <p:val>
                                            <p:fltVal val="0"/>
                                          </p:val>
                                        </p:tav>
                                      </p:tavLst>
                                    </p:anim>
                                    <p:animEffect transition="in" filter="fade">
                                      <p:cBhvr>
                                        <p:cTn id="22" dur="1000"/>
                                        <p:tgtEl>
                                          <p:spTgt spid="49158"/>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49163"/>
                                        </p:tgtEl>
                                        <p:attrNameLst>
                                          <p:attrName>style.visibility</p:attrName>
                                        </p:attrNameLst>
                                      </p:cBhvr>
                                      <p:to>
                                        <p:strVal val="visible"/>
                                      </p:to>
                                    </p:set>
                                    <p:anim calcmode="lin" valueType="num">
                                      <p:cBhvr>
                                        <p:cTn id="25" dur="1000" fill="hold"/>
                                        <p:tgtEl>
                                          <p:spTgt spid="49163"/>
                                        </p:tgtEl>
                                        <p:attrNameLst>
                                          <p:attrName>ppt_w</p:attrName>
                                        </p:attrNameLst>
                                      </p:cBhvr>
                                      <p:tavLst>
                                        <p:tav tm="0">
                                          <p:val>
                                            <p:fltVal val="0"/>
                                          </p:val>
                                        </p:tav>
                                        <p:tav tm="100000">
                                          <p:val>
                                            <p:strVal val="#ppt_w"/>
                                          </p:val>
                                        </p:tav>
                                      </p:tavLst>
                                    </p:anim>
                                    <p:anim calcmode="lin" valueType="num">
                                      <p:cBhvr>
                                        <p:cTn id="26" dur="1000" fill="hold"/>
                                        <p:tgtEl>
                                          <p:spTgt spid="49163"/>
                                        </p:tgtEl>
                                        <p:attrNameLst>
                                          <p:attrName>ppt_h</p:attrName>
                                        </p:attrNameLst>
                                      </p:cBhvr>
                                      <p:tavLst>
                                        <p:tav tm="0">
                                          <p:val>
                                            <p:fltVal val="0"/>
                                          </p:val>
                                        </p:tav>
                                        <p:tav tm="100000">
                                          <p:val>
                                            <p:strVal val="#ppt_h"/>
                                          </p:val>
                                        </p:tav>
                                      </p:tavLst>
                                    </p:anim>
                                    <p:anim calcmode="lin" valueType="num">
                                      <p:cBhvr>
                                        <p:cTn id="27" dur="1000" fill="hold"/>
                                        <p:tgtEl>
                                          <p:spTgt spid="49163"/>
                                        </p:tgtEl>
                                        <p:attrNameLst>
                                          <p:attrName>style.rotation</p:attrName>
                                        </p:attrNameLst>
                                      </p:cBhvr>
                                      <p:tavLst>
                                        <p:tav tm="0">
                                          <p:val>
                                            <p:fltVal val="90"/>
                                          </p:val>
                                        </p:tav>
                                        <p:tav tm="100000">
                                          <p:val>
                                            <p:fltVal val="0"/>
                                          </p:val>
                                        </p:tav>
                                      </p:tavLst>
                                    </p:anim>
                                    <p:animEffect transition="in" filter="fade">
                                      <p:cBhvr>
                                        <p:cTn id="28" dur="1000"/>
                                        <p:tgtEl>
                                          <p:spTgt spid="49163"/>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49159"/>
                                        </p:tgtEl>
                                        <p:attrNameLst>
                                          <p:attrName>style.visibility</p:attrName>
                                        </p:attrNameLst>
                                      </p:cBhvr>
                                      <p:to>
                                        <p:strVal val="visible"/>
                                      </p:to>
                                    </p:set>
                                    <p:anim calcmode="lin" valueType="num">
                                      <p:cBhvr>
                                        <p:cTn id="31" dur="1000" fill="hold"/>
                                        <p:tgtEl>
                                          <p:spTgt spid="49159"/>
                                        </p:tgtEl>
                                        <p:attrNameLst>
                                          <p:attrName>ppt_w</p:attrName>
                                        </p:attrNameLst>
                                      </p:cBhvr>
                                      <p:tavLst>
                                        <p:tav tm="0">
                                          <p:val>
                                            <p:fltVal val="0"/>
                                          </p:val>
                                        </p:tav>
                                        <p:tav tm="100000">
                                          <p:val>
                                            <p:strVal val="#ppt_w"/>
                                          </p:val>
                                        </p:tav>
                                      </p:tavLst>
                                    </p:anim>
                                    <p:anim calcmode="lin" valueType="num">
                                      <p:cBhvr>
                                        <p:cTn id="32" dur="1000" fill="hold"/>
                                        <p:tgtEl>
                                          <p:spTgt spid="49159"/>
                                        </p:tgtEl>
                                        <p:attrNameLst>
                                          <p:attrName>ppt_h</p:attrName>
                                        </p:attrNameLst>
                                      </p:cBhvr>
                                      <p:tavLst>
                                        <p:tav tm="0">
                                          <p:val>
                                            <p:fltVal val="0"/>
                                          </p:val>
                                        </p:tav>
                                        <p:tav tm="100000">
                                          <p:val>
                                            <p:strVal val="#ppt_h"/>
                                          </p:val>
                                        </p:tav>
                                      </p:tavLst>
                                    </p:anim>
                                    <p:anim calcmode="lin" valueType="num">
                                      <p:cBhvr>
                                        <p:cTn id="33" dur="1000" fill="hold"/>
                                        <p:tgtEl>
                                          <p:spTgt spid="49159"/>
                                        </p:tgtEl>
                                        <p:attrNameLst>
                                          <p:attrName>style.rotation</p:attrName>
                                        </p:attrNameLst>
                                      </p:cBhvr>
                                      <p:tavLst>
                                        <p:tav tm="0">
                                          <p:val>
                                            <p:fltVal val="90"/>
                                          </p:val>
                                        </p:tav>
                                        <p:tav tm="100000">
                                          <p:val>
                                            <p:fltVal val="0"/>
                                          </p:val>
                                        </p:tav>
                                      </p:tavLst>
                                    </p:anim>
                                    <p:animEffect transition="in" filter="fade">
                                      <p:cBhvr>
                                        <p:cTn id="34" dur="1000"/>
                                        <p:tgtEl>
                                          <p:spTgt spid="4915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49164"/>
                                        </p:tgtEl>
                                        <p:attrNameLst>
                                          <p:attrName>style.visibility</p:attrName>
                                        </p:attrNameLst>
                                      </p:cBhvr>
                                      <p:to>
                                        <p:strVal val="visible"/>
                                      </p:to>
                                    </p:set>
                                    <p:animEffect transition="in" filter="fade">
                                      <p:cBhvr>
                                        <p:cTn id="39" dur="800" decel="100000"/>
                                        <p:tgtEl>
                                          <p:spTgt spid="49164"/>
                                        </p:tgtEl>
                                      </p:cBhvr>
                                    </p:animEffect>
                                    <p:anim calcmode="lin" valueType="num">
                                      <p:cBhvr>
                                        <p:cTn id="40" dur="800" decel="100000" fill="hold"/>
                                        <p:tgtEl>
                                          <p:spTgt spid="49164"/>
                                        </p:tgtEl>
                                        <p:attrNameLst>
                                          <p:attrName>style.rotation</p:attrName>
                                        </p:attrNameLst>
                                      </p:cBhvr>
                                      <p:tavLst>
                                        <p:tav tm="0">
                                          <p:val>
                                            <p:fltVal val="-90"/>
                                          </p:val>
                                        </p:tav>
                                        <p:tav tm="100000">
                                          <p:val>
                                            <p:fltVal val="0"/>
                                          </p:val>
                                        </p:tav>
                                      </p:tavLst>
                                    </p:anim>
                                    <p:anim calcmode="lin" valueType="num">
                                      <p:cBhvr>
                                        <p:cTn id="41" dur="800" decel="100000" fill="hold"/>
                                        <p:tgtEl>
                                          <p:spTgt spid="49164"/>
                                        </p:tgtEl>
                                        <p:attrNameLst>
                                          <p:attrName>ppt_x</p:attrName>
                                        </p:attrNameLst>
                                      </p:cBhvr>
                                      <p:tavLst>
                                        <p:tav tm="0">
                                          <p:val>
                                            <p:strVal val="#ppt_x+0.4"/>
                                          </p:val>
                                        </p:tav>
                                        <p:tav tm="100000">
                                          <p:val>
                                            <p:strVal val="#ppt_x-0.05"/>
                                          </p:val>
                                        </p:tav>
                                      </p:tavLst>
                                    </p:anim>
                                    <p:anim calcmode="lin" valueType="num">
                                      <p:cBhvr>
                                        <p:cTn id="42" dur="800" decel="100000" fill="hold"/>
                                        <p:tgtEl>
                                          <p:spTgt spid="49164"/>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9164"/>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916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p:bldP spid="491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Line 5"/>
          <p:cNvSpPr>
            <a:spLocks noChangeShapeType="1"/>
          </p:cNvSpPr>
          <p:nvPr/>
        </p:nvSpPr>
        <p:spPr bwMode="auto">
          <a:xfrm>
            <a:off x="4038600" y="685800"/>
            <a:ext cx="0" cy="6172200"/>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0" name="Text Box 6"/>
          <p:cNvSpPr txBox="1">
            <a:spLocks noChangeArrowheads="1"/>
          </p:cNvSpPr>
          <p:nvPr/>
        </p:nvSpPr>
        <p:spPr bwMode="auto">
          <a:xfrm>
            <a:off x="4343400" y="6858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endParaRPr lang="en-US">
              <a:latin typeface="Arial" charset="0"/>
            </a:endParaRPr>
          </a:p>
        </p:txBody>
      </p:sp>
      <p:sp>
        <p:nvSpPr>
          <p:cNvPr id="24583" name="Text Box 9"/>
          <p:cNvSpPr txBox="1">
            <a:spLocks noChangeArrowheads="1"/>
          </p:cNvSpPr>
          <p:nvPr/>
        </p:nvSpPr>
        <p:spPr bwMode="auto">
          <a:xfrm>
            <a:off x="533400" y="3048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endParaRPr lang="en-US" sz="2400">
              <a:solidFill>
                <a:srgbClr val="C00000"/>
              </a:solidFill>
              <a:cs typeface="Times New Roman" pitchFamily="18" charset="0"/>
            </a:endParaRPr>
          </a:p>
        </p:txBody>
      </p:sp>
      <p:sp>
        <p:nvSpPr>
          <p:cNvPr id="24584" name="Text Box 10"/>
          <p:cNvSpPr txBox="1">
            <a:spLocks noChangeArrowheads="1"/>
          </p:cNvSpPr>
          <p:nvPr/>
        </p:nvSpPr>
        <p:spPr bwMode="auto">
          <a:xfrm>
            <a:off x="0" y="935417"/>
            <a:ext cx="3532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400" u="sng">
                <a:solidFill>
                  <a:srgbClr val="C00000"/>
                </a:solidFill>
                <a:cs typeface="Times New Roman" pitchFamily="18" charset="0"/>
              </a:rPr>
              <a:t>V. Các trung tâm kinh tế:</a:t>
            </a:r>
          </a:p>
        </p:txBody>
      </p:sp>
      <p:pic>
        <p:nvPicPr>
          <p:cNvPr id="24585" name="Picture 11" descr="ef796210eb8f902d767ef656ee089d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609600"/>
            <a:ext cx="457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2"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819400"/>
            <a:ext cx="76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3"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1336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4"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5"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953000"/>
            <a:ext cx="4714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Text Box 17"/>
          <p:cNvSpPr txBox="1">
            <a:spLocks noChangeArrowheads="1"/>
          </p:cNvSpPr>
          <p:nvPr/>
        </p:nvSpPr>
        <p:spPr bwMode="auto">
          <a:xfrm>
            <a:off x="9265" y="1566345"/>
            <a:ext cx="43341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400" dirty="0">
                <a:solidFill>
                  <a:srgbClr val="0000FF"/>
                </a:solidFill>
              </a:rPr>
              <a:t>- </a:t>
            </a:r>
            <a:r>
              <a:rPr lang="en-US" sz="2400" dirty="0" err="1">
                <a:solidFill>
                  <a:srgbClr val="0000FF"/>
                </a:solidFill>
              </a:rPr>
              <a:t>Thành</a:t>
            </a:r>
            <a:r>
              <a:rPr lang="en-US" sz="2400" dirty="0">
                <a:solidFill>
                  <a:srgbClr val="0000FF"/>
                </a:solidFill>
              </a:rPr>
              <a:t> </a:t>
            </a:r>
            <a:r>
              <a:rPr lang="en-US" sz="2400" dirty="0" err="1">
                <a:solidFill>
                  <a:srgbClr val="0000FF"/>
                </a:solidFill>
              </a:rPr>
              <a:t>phố</a:t>
            </a:r>
            <a:r>
              <a:rPr lang="en-US" sz="2400" dirty="0">
                <a:solidFill>
                  <a:srgbClr val="0000FF"/>
                </a:solidFill>
              </a:rPr>
              <a:t> </a:t>
            </a:r>
            <a:r>
              <a:rPr lang="en-US" sz="2400" dirty="0" err="1">
                <a:solidFill>
                  <a:srgbClr val="0000FF"/>
                </a:solidFill>
              </a:rPr>
              <a:t>Cần</a:t>
            </a:r>
            <a:r>
              <a:rPr lang="en-US" sz="2400" dirty="0">
                <a:solidFill>
                  <a:srgbClr val="0000FF"/>
                </a:solidFill>
              </a:rPr>
              <a:t> </a:t>
            </a:r>
            <a:r>
              <a:rPr lang="en-US" sz="2400" dirty="0" err="1" smtClean="0">
                <a:solidFill>
                  <a:srgbClr val="0000FF"/>
                </a:solidFill>
              </a:rPr>
              <a:t>Thơ</a:t>
            </a:r>
            <a:r>
              <a:rPr lang="en-US" sz="2400" dirty="0">
                <a:solidFill>
                  <a:srgbClr val="0000FF"/>
                </a:solidFill>
              </a:rPr>
              <a:t>, </a:t>
            </a:r>
            <a:r>
              <a:rPr lang="en-US" sz="2400" dirty="0" err="1">
                <a:solidFill>
                  <a:srgbClr val="0000FF"/>
                </a:solidFill>
              </a:rPr>
              <a:t>Mĩ</a:t>
            </a:r>
            <a:r>
              <a:rPr lang="en-US" sz="2400" dirty="0">
                <a:solidFill>
                  <a:srgbClr val="0000FF"/>
                </a:solidFill>
              </a:rPr>
              <a:t> </a:t>
            </a:r>
            <a:r>
              <a:rPr lang="en-US" sz="2400" dirty="0" err="1" smtClean="0">
                <a:solidFill>
                  <a:srgbClr val="0000FF"/>
                </a:solidFill>
              </a:rPr>
              <a:t>Tho</a:t>
            </a:r>
            <a:r>
              <a:rPr lang="en-US" sz="2400" dirty="0">
                <a:solidFill>
                  <a:srgbClr val="0000FF"/>
                </a:solidFill>
              </a:rPr>
              <a:t>, </a:t>
            </a:r>
          </a:p>
          <a:p>
            <a:pPr eaLnBrk="1" hangingPunct="1"/>
            <a:r>
              <a:rPr lang="en-US" sz="2400" dirty="0">
                <a:solidFill>
                  <a:srgbClr val="0000FF"/>
                </a:solidFill>
              </a:rPr>
              <a:t>Long </a:t>
            </a:r>
            <a:r>
              <a:rPr lang="en-US" sz="2400" dirty="0" err="1" smtClean="0">
                <a:solidFill>
                  <a:srgbClr val="0000FF"/>
                </a:solidFill>
              </a:rPr>
              <a:t>Xuyên</a:t>
            </a:r>
            <a:r>
              <a:rPr lang="en-US" sz="2400" dirty="0">
                <a:solidFill>
                  <a:srgbClr val="0000FF"/>
                </a:solidFill>
              </a:rPr>
              <a:t>, </a:t>
            </a:r>
            <a:r>
              <a:rPr lang="en-US" sz="2400" dirty="0" err="1">
                <a:solidFill>
                  <a:srgbClr val="0000FF"/>
                </a:solidFill>
              </a:rPr>
              <a:t>Cà</a:t>
            </a:r>
            <a:r>
              <a:rPr lang="en-US" sz="2400" dirty="0">
                <a:solidFill>
                  <a:srgbClr val="0000FF"/>
                </a:solidFill>
              </a:rPr>
              <a:t> </a:t>
            </a:r>
            <a:r>
              <a:rPr lang="en-US" sz="2400" dirty="0" smtClean="0">
                <a:solidFill>
                  <a:srgbClr val="0000FF"/>
                </a:solidFill>
              </a:rPr>
              <a:t>Mau </a:t>
            </a:r>
            <a:endParaRPr lang="en-US" sz="2400" dirty="0">
              <a:solidFill>
                <a:srgbClr val="0000FF"/>
              </a:solidFill>
            </a:endParaRPr>
          </a:p>
          <a:p>
            <a:pPr eaLnBrk="1" hangingPunct="1"/>
            <a:endParaRPr lang="en-US" sz="2400" dirty="0">
              <a:solidFill>
                <a:srgbClr val="0000FF"/>
              </a:solidFill>
            </a:endParaRPr>
          </a:p>
        </p:txBody>
      </p:sp>
      <p:sp>
        <p:nvSpPr>
          <p:cNvPr id="50195" name="Text Box 19"/>
          <p:cNvSpPr txBox="1">
            <a:spLocks noChangeArrowheads="1"/>
          </p:cNvSpPr>
          <p:nvPr/>
        </p:nvSpPr>
        <p:spPr bwMode="auto">
          <a:xfrm>
            <a:off x="-8283" y="2430325"/>
            <a:ext cx="388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400" dirty="0">
                <a:solidFill>
                  <a:srgbClr val="0000FF"/>
                </a:solidFill>
              </a:rPr>
              <a:t>- </a:t>
            </a:r>
            <a:r>
              <a:rPr lang="en-US" sz="2400" dirty="0" err="1">
                <a:solidFill>
                  <a:srgbClr val="0000FF"/>
                </a:solidFill>
              </a:rPr>
              <a:t>Cần</a:t>
            </a:r>
            <a:r>
              <a:rPr lang="en-US" sz="2400" dirty="0">
                <a:solidFill>
                  <a:srgbClr val="0000FF"/>
                </a:solidFill>
              </a:rPr>
              <a:t> </a:t>
            </a:r>
            <a:r>
              <a:rPr lang="en-US" sz="2400" dirty="0" err="1">
                <a:solidFill>
                  <a:srgbClr val="0000FF"/>
                </a:solidFill>
              </a:rPr>
              <a:t>thơ</a:t>
            </a:r>
            <a:r>
              <a:rPr lang="en-US" sz="2400" dirty="0">
                <a:solidFill>
                  <a:srgbClr val="0000FF"/>
                </a:solidFill>
              </a:rPr>
              <a:t> </a:t>
            </a:r>
            <a:r>
              <a:rPr lang="en-US" sz="2400" dirty="0" err="1">
                <a:solidFill>
                  <a:srgbClr val="0000FF"/>
                </a:solidFill>
              </a:rPr>
              <a:t>là</a:t>
            </a:r>
            <a:r>
              <a:rPr lang="en-US" sz="2400" dirty="0">
                <a:solidFill>
                  <a:srgbClr val="0000FF"/>
                </a:solidFill>
              </a:rPr>
              <a:t> </a:t>
            </a:r>
            <a:r>
              <a:rPr lang="en-US" sz="2400" dirty="0" err="1">
                <a:solidFill>
                  <a:srgbClr val="0000FF"/>
                </a:solidFill>
              </a:rPr>
              <a:t>trung</a:t>
            </a:r>
            <a:r>
              <a:rPr lang="en-US" sz="2400" dirty="0">
                <a:solidFill>
                  <a:srgbClr val="0000FF"/>
                </a:solidFill>
              </a:rPr>
              <a:t> </a:t>
            </a:r>
            <a:r>
              <a:rPr lang="en-US" sz="2400" dirty="0" err="1">
                <a:solidFill>
                  <a:srgbClr val="0000FF"/>
                </a:solidFill>
              </a:rPr>
              <a:t>tâm</a:t>
            </a:r>
            <a:r>
              <a:rPr lang="en-US" sz="2400" dirty="0">
                <a:solidFill>
                  <a:srgbClr val="0000FF"/>
                </a:solidFill>
              </a:rPr>
              <a:t> </a:t>
            </a:r>
            <a:r>
              <a:rPr lang="en-US" sz="2400" dirty="0" err="1">
                <a:solidFill>
                  <a:srgbClr val="0000FF"/>
                </a:solidFill>
              </a:rPr>
              <a:t>kinh</a:t>
            </a:r>
            <a:r>
              <a:rPr lang="en-US" sz="2400" dirty="0">
                <a:solidFill>
                  <a:srgbClr val="0000FF"/>
                </a:solidFill>
              </a:rPr>
              <a:t> </a:t>
            </a:r>
            <a:r>
              <a:rPr lang="en-US" sz="2400" dirty="0" err="1">
                <a:solidFill>
                  <a:srgbClr val="0000FF"/>
                </a:solidFill>
              </a:rPr>
              <a:t>tế</a:t>
            </a:r>
            <a:r>
              <a:rPr lang="en-US" sz="2400" dirty="0">
                <a:solidFill>
                  <a:srgbClr val="0000FF"/>
                </a:solidFill>
              </a:rPr>
              <a:t> </a:t>
            </a:r>
            <a:r>
              <a:rPr lang="en-US" sz="2400" dirty="0" err="1">
                <a:solidFill>
                  <a:srgbClr val="0000FF"/>
                </a:solidFill>
              </a:rPr>
              <a:t>lớn</a:t>
            </a:r>
            <a:r>
              <a:rPr lang="en-US" sz="2400" dirty="0">
                <a:solidFill>
                  <a:srgbClr val="0000FF"/>
                </a:solidFill>
              </a:rPr>
              <a:t> </a:t>
            </a:r>
            <a:r>
              <a:rPr lang="en-US" sz="2400" dirty="0" err="1">
                <a:solidFill>
                  <a:srgbClr val="0000FF"/>
                </a:solidFill>
              </a:rPr>
              <a:t>nhất</a:t>
            </a:r>
            <a:r>
              <a:rPr lang="en-US" sz="2400" dirty="0">
                <a:solidFill>
                  <a:srgbClr val="0000FF"/>
                </a:solidFill>
              </a:rPr>
              <a:t> </a:t>
            </a:r>
          </a:p>
        </p:txBody>
      </p:sp>
      <p:sp>
        <p:nvSpPr>
          <p:cNvPr id="24592" name="Rectangle 2"/>
          <p:cNvSpPr>
            <a:spLocks noGrp="1" noChangeArrowheads="1"/>
          </p:cNvSpPr>
          <p:nvPr>
            <p:ph type="title"/>
          </p:nvPr>
        </p:nvSpPr>
        <p:spPr>
          <a:xfrm>
            <a:off x="0" y="0"/>
            <a:ext cx="9144000" cy="533400"/>
          </a:xfrm>
          <a:solidFill>
            <a:srgbClr val="006600"/>
          </a:solidFill>
        </p:spPr>
        <p:txBody>
          <a:bodyPr/>
          <a:lstStyle/>
          <a:p>
            <a:pPr eaLnBrk="1" hangingPunct="1"/>
            <a:r>
              <a:rPr lang="en-US" sz="2800" b="1" dirty="0" err="1" smtClean="0">
                <a:solidFill>
                  <a:srgbClr val="FFFF00"/>
                </a:solidFill>
                <a:latin typeface="Times New Roman" pitchFamily="18" charset="0"/>
                <a:cs typeface="Times New Roman" pitchFamily="18" charset="0"/>
              </a:rPr>
              <a:t>Bài</a:t>
            </a:r>
            <a:r>
              <a:rPr lang="en-US" sz="2800" b="1" dirty="0" smtClean="0">
                <a:solidFill>
                  <a:srgbClr val="FFFF00"/>
                </a:solidFill>
                <a:latin typeface="Times New Roman" pitchFamily="18" charset="0"/>
                <a:cs typeface="Times New Roman" pitchFamily="18" charset="0"/>
              </a:rPr>
              <a:t> 36:  VÙNG ĐỒNG BẰNG SÔNG CỬU LONG (TT)</a:t>
            </a:r>
            <a:r>
              <a:rPr lang="en-US" sz="2800" dirty="0" smtClean="0">
                <a:solidFill>
                  <a:srgbClr val="FFFF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0195">
                                            <p:txEl>
                                              <p:pRg st="0" end="0"/>
                                            </p:txEl>
                                          </p:spTgt>
                                        </p:tgtEl>
                                        <p:attrNameLst>
                                          <p:attrName>style.visibility</p:attrName>
                                        </p:attrNameLst>
                                      </p:cBhvr>
                                      <p:to>
                                        <p:strVal val="visible"/>
                                      </p:to>
                                    </p:set>
                                    <p:anim calcmode="lin" valueType="num">
                                      <p:cBhvr>
                                        <p:cTn id="7" dur="500" fill="hold"/>
                                        <p:tgtEl>
                                          <p:spTgt spid="5019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019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019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01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Text Box 6"/>
          <p:cNvSpPr txBox="1">
            <a:spLocks noChangeArrowheads="1"/>
          </p:cNvSpPr>
          <p:nvPr/>
        </p:nvSpPr>
        <p:spPr bwMode="auto">
          <a:xfrm>
            <a:off x="762000" y="1371600"/>
            <a:ext cx="78486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1450"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sz="2400" dirty="0" err="1">
                <a:solidFill>
                  <a:srgbClr val="FF0000"/>
                </a:solidFill>
              </a:rPr>
              <a:t>Chọn</a:t>
            </a:r>
            <a:r>
              <a:rPr lang="en-US" sz="2400" dirty="0">
                <a:solidFill>
                  <a:srgbClr val="FF0000"/>
                </a:solidFill>
              </a:rPr>
              <a:t> ý </a:t>
            </a:r>
            <a:r>
              <a:rPr lang="en-US" sz="2400" dirty="0" err="1">
                <a:solidFill>
                  <a:srgbClr val="FF0000"/>
                </a:solidFill>
              </a:rPr>
              <a:t>trả</a:t>
            </a:r>
            <a:r>
              <a:rPr lang="en-US" sz="2400" dirty="0">
                <a:solidFill>
                  <a:srgbClr val="FF0000"/>
                </a:solidFill>
              </a:rPr>
              <a:t> </a:t>
            </a:r>
            <a:r>
              <a:rPr lang="en-US" sz="2400" dirty="0" err="1">
                <a:solidFill>
                  <a:srgbClr val="FF0000"/>
                </a:solidFill>
              </a:rPr>
              <a:t>lời</a:t>
            </a:r>
            <a:r>
              <a:rPr lang="en-US" sz="2400" dirty="0">
                <a:solidFill>
                  <a:srgbClr val="FF0000"/>
                </a:solidFill>
              </a:rPr>
              <a:t> </a:t>
            </a:r>
            <a:r>
              <a:rPr lang="en-US" sz="2400" dirty="0" err="1">
                <a:solidFill>
                  <a:srgbClr val="FF0000"/>
                </a:solidFill>
              </a:rPr>
              <a:t>đúng</a:t>
            </a:r>
            <a:r>
              <a:rPr lang="en-US" sz="2400" dirty="0">
                <a:solidFill>
                  <a:srgbClr val="FF0000"/>
                </a:solidFill>
              </a:rPr>
              <a:t> </a:t>
            </a:r>
            <a:r>
              <a:rPr lang="en-US" sz="2400" dirty="0" err="1">
                <a:solidFill>
                  <a:srgbClr val="FF0000"/>
                </a:solidFill>
              </a:rPr>
              <a:t>nhất</a:t>
            </a:r>
            <a:r>
              <a:rPr lang="en-US" sz="2400" dirty="0">
                <a:solidFill>
                  <a:srgbClr val="FF0000"/>
                </a:solidFill>
              </a:rPr>
              <a:t> </a:t>
            </a:r>
          </a:p>
          <a:p>
            <a:pPr eaLnBrk="1" hangingPunct="1">
              <a:spcBef>
                <a:spcPct val="50000"/>
              </a:spcBef>
              <a:buFontTx/>
              <a:buAutoNum type="arabicPeriod"/>
            </a:pPr>
            <a:r>
              <a:rPr lang="en-US" sz="2400" dirty="0">
                <a:solidFill>
                  <a:srgbClr val="FF0000"/>
                </a:solidFill>
              </a:rPr>
              <a:t> </a:t>
            </a:r>
            <a:r>
              <a:rPr lang="en-US" sz="2400" dirty="0" err="1">
                <a:solidFill>
                  <a:srgbClr val="FF0000"/>
                </a:solidFill>
              </a:rPr>
              <a:t>Đồng</a:t>
            </a:r>
            <a:r>
              <a:rPr lang="en-US" sz="2400" dirty="0">
                <a:solidFill>
                  <a:srgbClr val="FF0000"/>
                </a:solidFill>
              </a:rPr>
              <a:t> </a:t>
            </a:r>
            <a:r>
              <a:rPr lang="en-US" sz="2400" dirty="0" err="1">
                <a:solidFill>
                  <a:srgbClr val="FF0000"/>
                </a:solidFill>
              </a:rPr>
              <a:t>bằng</a:t>
            </a:r>
            <a:r>
              <a:rPr lang="en-US" sz="2400" dirty="0">
                <a:solidFill>
                  <a:srgbClr val="FF0000"/>
                </a:solidFill>
              </a:rPr>
              <a:t> </a:t>
            </a:r>
            <a:r>
              <a:rPr lang="en-US" sz="2400" dirty="0" err="1">
                <a:solidFill>
                  <a:srgbClr val="FF0000"/>
                </a:solidFill>
              </a:rPr>
              <a:t>sông</a:t>
            </a:r>
            <a:r>
              <a:rPr lang="en-US" sz="2400" dirty="0">
                <a:solidFill>
                  <a:srgbClr val="FF0000"/>
                </a:solidFill>
              </a:rPr>
              <a:t> </a:t>
            </a:r>
            <a:r>
              <a:rPr lang="en-US" sz="2400" dirty="0" err="1">
                <a:solidFill>
                  <a:srgbClr val="FF0000"/>
                </a:solidFill>
              </a:rPr>
              <a:t>Cửu</a:t>
            </a:r>
            <a:r>
              <a:rPr lang="en-US" sz="2400" dirty="0">
                <a:solidFill>
                  <a:srgbClr val="FF0000"/>
                </a:solidFill>
              </a:rPr>
              <a:t> long </a:t>
            </a:r>
            <a:r>
              <a:rPr lang="en-US" sz="2400" dirty="0" err="1">
                <a:solidFill>
                  <a:srgbClr val="FF0000"/>
                </a:solidFill>
              </a:rPr>
              <a:t>có</a:t>
            </a:r>
            <a:r>
              <a:rPr lang="en-US" sz="2400" dirty="0">
                <a:solidFill>
                  <a:srgbClr val="FF0000"/>
                </a:solidFill>
              </a:rPr>
              <a:t> </a:t>
            </a:r>
            <a:r>
              <a:rPr lang="en-US" sz="2400" dirty="0" err="1">
                <a:solidFill>
                  <a:srgbClr val="FF0000"/>
                </a:solidFill>
              </a:rPr>
              <a:t>thế</a:t>
            </a:r>
            <a:r>
              <a:rPr lang="en-US" sz="2400" dirty="0">
                <a:solidFill>
                  <a:srgbClr val="FF0000"/>
                </a:solidFill>
              </a:rPr>
              <a:t> </a:t>
            </a:r>
            <a:r>
              <a:rPr lang="en-US" sz="2400" dirty="0" err="1">
                <a:solidFill>
                  <a:srgbClr val="FF0000"/>
                </a:solidFill>
              </a:rPr>
              <a:t>mạnh</a:t>
            </a:r>
            <a:r>
              <a:rPr lang="en-US" sz="2400" dirty="0">
                <a:solidFill>
                  <a:srgbClr val="FF0000"/>
                </a:solidFill>
              </a:rPr>
              <a:t> </a:t>
            </a:r>
            <a:r>
              <a:rPr lang="en-US" sz="2400" dirty="0" err="1">
                <a:solidFill>
                  <a:srgbClr val="FF0000"/>
                </a:solidFill>
              </a:rPr>
              <a:t>phát</a:t>
            </a:r>
            <a:r>
              <a:rPr lang="en-US" sz="2400" dirty="0">
                <a:solidFill>
                  <a:srgbClr val="FF0000"/>
                </a:solidFill>
              </a:rPr>
              <a:t> </a:t>
            </a:r>
            <a:r>
              <a:rPr lang="en-US" sz="2400" dirty="0" err="1">
                <a:solidFill>
                  <a:srgbClr val="FF0000"/>
                </a:solidFill>
              </a:rPr>
              <a:t>triển</a:t>
            </a:r>
            <a:r>
              <a:rPr lang="en-US" sz="2400" dirty="0">
                <a:solidFill>
                  <a:srgbClr val="FF0000"/>
                </a:solidFill>
              </a:rPr>
              <a:t> </a:t>
            </a:r>
            <a:r>
              <a:rPr lang="en-US" sz="2400" dirty="0" err="1">
                <a:solidFill>
                  <a:srgbClr val="FF0000"/>
                </a:solidFill>
              </a:rPr>
              <a:t>nuôi</a:t>
            </a:r>
            <a:r>
              <a:rPr lang="en-US" sz="2400" dirty="0">
                <a:solidFill>
                  <a:srgbClr val="FF0000"/>
                </a:solidFill>
              </a:rPr>
              <a:t> </a:t>
            </a:r>
            <a:r>
              <a:rPr lang="en-US" sz="2400" dirty="0" err="1">
                <a:solidFill>
                  <a:srgbClr val="FF0000"/>
                </a:solidFill>
              </a:rPr>
              <a:t>trồng</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đánh</a:t>
            </a:r>
            <a:r>
              <a:rPr lang="en-US" sz="2400" dirty="0">
                <a:solidFill>
                  <a:srgbClr val="FF0000"/>
                </a:solidFill>
              </a:rPr>
              <a:t> </a:t>
            </a:r>
            <a:r>
              <a:rPr lang="en-US" sz="2400" dirty="0" err="1">
                <a:solidFill>
                  <a:srgbClr val="FF0000"/>
                </a:solidFill>
              </a:rPr>
              <a:t>bắt</a:t>
            </a:r>
            <a:r>
              <a:rPr lang="en-US" sz="2400" dirty="0">
                <a:solidFill>
                  <a:srgbClr val="FF0000"/>
                </a:solidFill>
              </a:rPr>
              <a:t> </a:t>
            </a:r>
            <a:r>
              <a:rPr lang="en-US" sz="2400" dirty="0" err="1">
                <a:solidFill>
                  <a:srgbClr val="FF0000"/>
                </a:solidFill>
              </a:rPr>
              <a:t>thủy</a:t>
            </a:r>
            <a:r>
              <a:rPr lang="en-US" sz="2400" dirty="0">
                <a:solidFill>
                  <a:srgbClr val="FF0000"/>
                </a:solidFill>
              </a:rPr>
              <a:t> </a:t>
            </a:r>
            <a:r>
              <a:rPr lang="en-US" sz="2400" dirty="0" err="1">
                <a:solidFill>
                  <a:srgbClr val="FF0000"/>
                </a:solidFill>
              </a:rPr>
              <a:t>sản</a:t>
            </a:r>
            <a:r>
              <a:rPr lang="en-US" sz="2400" dirty="0">
                <a:solidFill>
                  <a:srgbClr val="FF0000"/>
                </a:solidFill>
              </a:rPr>
              <a:t> </a:t>
            </a:r>
          </a:p>
          <a:p>
            <a:pPr eaLnBrk="1" hangingPunct="1">
              <a:spcBef>
                <a:spcPct val="50000"/>
              </a:spcBef>
              <a:buFontTx/>
              <a:buAutoNum type="alphaLcPeriod"/>
            </a:pPr>
            <a:r>
              <a:rPr lang="en-US" sz="2400" dirty="0">
                <a:solidFill>
                  <a:srgbClr val="0000FF"/>
                </a:solidFill>
              </a:rPr>
              <a:t> </a:t>
            </a:r>
            <a:r>
              <a:rPr lang="en-US" sz="2400" dirty="0" err="1">
                <a:solidFill>
                  <a:srgbClr val="0000FF"/>
                </a:solidFill>
              </a:rPr>
              <a:t>Nhờ</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nhiều</a:t>
            </a:r>
            <a:r>
              <a:rPr lang="en-US" sz="2400" dirty="0">
                <a:solidFill>
                  <a:srgbClr val="0000FF"/>
                </a:solidFill>
              </a:rPr>
              <a:t> </a:t>
            </a:r>
            <a:r>
              <a:rPr lang="en-US" sz="2400" dirty="0" err="1">
                <a:solidFill>
                  <a:srgbClr val="0000FF"/>
                </a:solidFill>
              </a:rPr>
              <a:t>sông</a:t>
            </a:r>
            <a:r>
              <a:rPr lang="en-US" sz="2400" dirty="0">
                <a:solidFill>
                  <a:srgbClr val="0000FF"/>
                </a:solidFill>
              </a:rPr>
              <a:t> </a:t>
            </a:r>
            <a:r>
              <a:rPr lang="en-US" sz="2400" dirty="0" err="1">
                <a:solidFill>
                  <a:srgbClr val="0000FF"/>
                </a:solidFill>
              </a:rPr>
              <a:t>nước</a:t>
            </a:r>
            <a:r>
              <a:rPr lang="en-US" sz="2400" dirty="0">
                <a:solidFill>
                  <a:srgbClr val="0000FF"/>
                </a:solidFill>
              </a:rPr>
              <a:t>, </a:t>
            </a:r>
            <a:r>
              <a:rPr lang="en-US" sz="2400" dirty="0" err="1">
                <a:solidFill>
                  <a:srgbClr val="0000FF"/>
                </a:solidFill>
              </a:rPr>
              <a:t>kênh</a:t>
            </a:r>
            <a:r>
              <a:rPr lang="en-US" sz="2400" dirty="0">
                <a:solidFill>
                  <a:srgbClr val="0000FF"/>
                </a:solidFill>
              </a:rPr>
              <a:t> </a:t>
            </a:r>
            <a:r>
              <a:rPr lang="en-US" sz="2400" dirty="0" err="1">
                <a:solidFill>
                  <a:srgbClr val="0000FF"/>
                </a:solidFill>
              </a:rPr>
              <a:t>rạch</a:t>
            </a:r>
            <a:r>
              <a:rPr lang="en-US" sz="2400" dirty="0">
                <a:solidFill>
                  <a:srgbClr val="0000FF"/>
                </a:solidFill>
              </a:rPr>
              <a:t> </a:t>
            </a:r>
          </a:p>
          <a:p>
            <a:pPr eaLnBrk="1" hangingPunct="1">
              <a:spcBef>
                <a:spcPct val="50000"/>
              </a:spcBef>
              <a:buFontTx/>
              <a:buAutoNum type="alphaLcPeriod"/>
            </a:pPr>
            <a:r>
              <a:rPr lang="en-US" sz="2400" dirty="0">
                <a:solidFill>
                  <a:srgbClr val="0000FF"/>
                </a:solidFill>
              </a:rPr>
              <a:t> </a:t>
            </a:r>
            <a:r>
              <a:rPr lang="en-US" sz="2400" dirty="0" err="1">
                <a:solidFill>
                  <a:srgbClr val="0000FF"/>
                </a:solidFill>
              </a:rPr>
              <a:t>Rừng</a:t>
            </a:r>
            <a:r>
              <a:rPr lang="en-US" sz="2400" dirty="0">
                <a:solidFill>
                  <a:srgbClr val="0000FF"/>
                </a:solidFill>
              </a:rPr>
              <a:t> </a:t>
            </a:r>
            <a:r>
              <a:rPr lang="en-US" sz="2400" dirty="0" err="1">
                <a:solidFill>
                  <a:srgbClr val="0000FF"/>
                </a:solidFill>
              </a:rPr>
              <a:t>ngập</a:t>
            </a:r>
            <a:r>
              <a:rPr lang="en-US" sz="2400" dirty="0">
                <a:solidFill>
                  <a:srgbClr val="0000FF"/>
                </a:solidFill>
              </a:rPr>
              <a:t> </a:t>
            </a:r>
            <a:r>
              <a:rPr lang="en-US" sz="2400" dirty="0" err="1">
                <a:solidFill>
                  <a:srgbClr val="0000FF"/>
                </a:solidFill>
              </a:rPr>
              <a:t>mặn</a:t>
            </a:r>
            <a:r>
              <a:rPr lang="en-US" sz="2400" dirty="0">
                <a:solidFill>
                  <a:srgbClr val="0000FF"/>
                </a:solidFill>
              </a:rPr>
              <a:t> </a:t>
            </a:r>
            <a:r>
              <a:rPr lang="en-US" sz="2400" dirty="0" err="1">
                <a:solidFill>
                  <a:srgbClr val="0000FF"/>
                </a:solidFill>
              </a:rPr>
              <a:t>là</a:t>
            </a:r>
            <a:r>
              <a:rPr lang="en-US" sz="2400" dirty="0">
                <a:solidFill>
                  <a:srgbClr val="0000FF"/>
                </a:solidFill>
              </a:rPr>
              <a:t> </a:t>
            </a:r>
            <a:r>
              <a:rPr lang="en-US" sz="2400" dirty="0" err="1">
                <a:solidFill>
                  <a:srgbClr val="0000FF"/>
                </a:solidFill>
              </a:rPr>
              <a:t>nguồn</a:t>
            </a:r>
            <a:r>
              <a:rPr lang="en-US" sz="2400" dirty="0">
                <a:solidFill>
                  <a:srgbClr val="0000FF"/>
                </a:solidFill>
              </a:rPr>
              <a:t> </a:t>
            </a:r>
            <a:r>
              <a:rPr lang="en-US" sz="2400" dirty="0" err="1">
                <a:solidFill>
                  <a:srgbClr val="0000FF"/>
                </a:solidFill>
              </a:rPr>
              <a:t>sinh</a:t>
            </a:r>
            <a:r>
              <a:rPr lang="en-US" sz="2400" dirty="0">
                <a:solidFill>
                  <a:srgbClr val="0000FF"/>
                </a:solidFill>
              </a:rPr>
              <a:t> </a:t>
            </a:r>
            <a:r>
              <a:rPr lang="en-US" sz="2400" dirty="0" err="1">
                <a:solidFill>
                  <a:srgbClr val="0000FF"/>
                </a:solidFill>
              </a:rPr>
              <a:t>trưởng</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cung</a:t>
            </a:r>
            <a:r>
              <a:rPr lang="en-US" sz="2400" dirty="0">
                <a:solidFill>
                  <a:srgbClr val="0000FF"/>
                </a:solidFill>
              </a:rPr>
              <a:t> </a:t>
            </a:r>
            <a:r>
              <a:rPr lang="en-US" sz="2400" dirty="0" err="1">
                <a:solidFill>
                  <a:srgbClr val="0000FF"/>
                </a:solidFill>
              </a:rPr>
              <a:t>cấp</a:t>
            </a:r>
            <a:r>
              <a:rPr lang="en-US" sz="2400" dirty="0">
                <a:solidFill>
                  <a:srgbClr val="0000FF"/>
                </a:solidFill>
              </a:rPr>
              <a:t> </a:t>
            </a:r>
            <a:r>
              <a:rPr lang="en-US" sz="2400" dirty="0" err="1">
                <a:solidFill>
                  <a:srgbClr val="0000FF"/>
                </a:solidFill>
              </a:rPr>
              <a:t>nguồn</a:t>
            </a:r>
            <a:r>
              <a:rPr lang="en-US" sz="2400" dirty="0">
                <a:solidFill>
                  <a:srgbClr val="0000FF"/>
                </a:solidFill>
              </a:rPr>
              <a:t> </a:t>
            </a:r>
            <a:r>
              <a:rPr lang="en-US" sz="2400" dirty="0" err="1">
                <a:solidFill>
                  <a:srgbClr val="0000FF"/>
                </a:solidFill>
              </a:rPr>
              <a:t>giống</a:t>
            </a:r>
            <a:r>
              <a:rPr lang="en-US" sz="2400" dirty="0">
                <a:solidFill>
                  <a:srgbClr val="0000FF"/>
                </a:solidFill>
              </a:rPr>
              <a:t> </a:t>
            </a:r>
            <a:r>
              <a:rPr lang="en-US" sz="2400" dirty="0" err="1">
                <a:solidFill>
                  <a:srgbClr val="0000FF"/>
                </a:solidFill>
              </a:rPr>
              <a:t>tự</a:t>
            </a:r>
            <a:r>
              <a:rPr lang="en-US" sz="2400" dirty="0">
                <a:solidFill>
                  <a:srgbClr val="0000FF"/>
                </a:solidFill>
              </a:rPr>
              <a:t> </a:t>
            </a:r>
            <a:r>
              <a:rPr lang="en-US" sz="2400" dirty="0" err="1">
                <a:solidFill>
                  <a:srgbClr val="0000FF"/>
                </a:solidFill>
              </a:rPr>
              <a:t>nhiên</a:t>
            </a:r>
            <a:r>
              <a:rPr lang="en-US" sz="2400" dirty="0">
                <a:solidFill>
                  <a:srgbClr val="0000FF"/>
                </a:solidFill>
              </a:rPr>
              <a:t> </a:t>
            </a:r>
          </a:p>
          <a:p>
            <a:pPr eaLnBrk="1" hangingPunct="1">
              <a:spcBef>
                <a:spcPct val="50000"/>
              </a:spcBef>
              <a:buFontTx/>
              <a:buAutoNum type="alphaLcPeriod"/>
            </a:pPr>
            <a:r>
              <a:rPr lang="en-US" sz="2400" dirty="0">
                <a:solidFill>
                  <a:srgbClr val="0000FF"/>
                </a:solidFill>
              </a:rPr>
              <a:t> </a:t>
            </a:r>
            <a:r>
              <a:rPr lang="en-US" sz="2400" dirty="0" err="1">
                <a:solidFill>
                  <a:srgbClr val="0000FF"/>
                </a:solidFill>
              </a:rPr>
              <a:t>Phụ</a:t>
            </a:r>
            <a:r>
              <a:rPr lang="en-US" sz="2400" dirty="0">
                <a:solidFill>
                  <a:srgbClr val="0000FF"/>
                </a:solidFill>
              </a:rPr>
              <a:t> </a:t>
            </a:r>
            <a:r>
              <a:rPr lang="en-US" sz="2400" dirty="0" err="1">
                <a:solidFill>
                  <a:srgbClr val="0000FF"/>
                </a:solidFill>
              </a:rPr>
              <a:t>phẩm</a:t>
            </a:r>
            <a:r>
              <a:rPr lang="en-US" sz="2400" dirty="0">
                <a:solidFill>
                  <a:srgbClr val="0000FF"/>
                </a:solidFill>
              </a:rPr>
              <a:t> </a:t>
            </a:r>
            <a:r>
              <a:rPr lang="en-US" sz="2400" dirty="0" err="1">
                <a:solidFill>
                  <a:srgbClr val="0000FF"/>
                </a:solidFill>
              </a:rPr>
              <a:t>lúa</a:t>
            </a:r>
            <a:r>
              <a:rPr lang="en-US" sz="2400" dirty="0">
                <a:solidFill>
                  <a:srgbClr val="0000FF"/>
                </a:solidFill>
              </a:rPr>
              <a:t> </a:t>
            </a:r>
            <a:r>
              <a:rPr lang="en-US" sz="2400" dirty="0" err="1">
                <a:solidFill>
                  <a:srgbClr val="0000FF"/>
                </a:solidFill>
              </a:rPr>
              <a:t>gạo</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nguồn</a:t>
            </a:r>
            <a:r>
              <a:rPr lang="en-US" sz="2400" dirty="0">
                <a:solidFill>
                  <a:srgbClr val="0000FF"/>
                </a:solidFill>
              </a:rPr>
              <a:t> </a:t>
            </a:r>
            <a:r>
              <a:rPr lang="en-US" sz="2400" dirty="0" err="1">
                <a:solidFill>
                  <a:srgbClr val="0000FF"/>
                </a:solidFill>
              </a:rPr>
              <a:t>tôm</a:t>
            </a:r>
            <a:r>
              <a:rPr lang="en-US" sz="2400" dirty="0">
                <a:solidFill>
                  <a:srgbClr val="0000FF"/>
                </a:solidFill>
              </a:rPr>
              <a:t> </a:t>
            </a:r>
            <a:r>
              <a:rPr lang="en-US" sz="2400" dirty="0" err="1">
                <a:solidFill>
                  <a:srgbClr val="0000FF"/>
                </a:solidFill>
              </a:rPr>
              <a:t>cá</a:t>
            </a:r>
            <a:r>
              <a:rPr lang="en-US" sz="2400" dirty="0">
                <a:solidFill>
                  <a:srgbClr val="0000FF"/>
                </a:solidFill>
              </a:rPr>
              <a:t> </a:t>
            </a:r>
            <a:r>
              <a:rPr lang="en-US" sz="2400" dirty="0" err="1">
                <a:solidFill>
                  <a:srgbClr val="0000FF"/>
                </a:solidFill>
              </a:rPr>
              <a:t>nhỏ</a:t>
            </a:r>
            <a:r>
              <a:rPr lang="en-US" sz="2400" dirty="0">
                <a:solidFill>
                  <a:srgbClr val="0000FF"/>
                </a:solidFill>
              </a:rPr>
              <a:t> </a:t>
            </a:r>
            <a:r>
              <a:rPr lang="en-US" sz="2400" dirty="0" err="1">
                <a:solidFill>
                  <a:srgbClr val="0000FF"/>
                </a:solidFill>
              </a:rPr>
              <a:t>là</a:t>
            </a:r>
            <a:r>
              <a:rPr lang="en-US" sz="2400" dirty="0">
                <a:solidFill>
                  <a:srgbClr val="0000FF"/>
                </a:solidFill>
              </a:rPr>
              <a:t> </a:t>
            </a:r>
            <a:r>
              <a:rPr lang="en-US" sz="2400" dirty="0" err="1">
                <a:solidFill>
                  <a:srgbClr val="0000FF"/>
                </a:solidFill>
              </a:rPr>
              <a:t>thức</a:t>
            </a:r>
            <a:r>
              <a:rPr lang="en-US" sz="2400" dirty="0">
                <a:solidFill>
                  <a:srgbClr val="0000FF"/>
                </a:solidFill>
              </a:rPr>
              <a:t> </a:t>
            </a:r>
            <a:r>
              <a:rPr lang="en-US" sz="2400" dirty="0" err="1">
                <a:solidFill>
                  <a:srgbClr val="0000FF"/>
                </a:solidFill>
              </a:rPr>
              <a:t>ăn</a:t>
            </a:r>
            <a:r>
              <a:rPr lang="en-US" sz="2400" dirty="0">
                <a:solidFill>
                  <a:srgbClr val="0000FF"/>
                </a:solidFill>
              </a:rPr>
              <a:t> </a:t>
            </a:r>
            <a:r>
              <a:rPr lang="en-US" sz="2400" dirty="0" err="1">
                <a:solidFill>
                  <a:srgbClr val="0000FF"/>
                </a:solidFill>
              </a:rPr>
              <a:t>phong</a:t>
            </a:r>
            <a:r>
              <a:rPr lang="en-US" sz="2400" dirty="0">
                <a:solidFill>
                  <a:srgbClr val="0000FF"/>
                </a:solidFill>
              </a:rPr>
              <a:t> </a:t>
            </a:r>
            <a:r>
              <a:rPr lang="en-US" sz="2400" dirty="0" err="1">
                <a:solidFill>
                  <a:srgbClr val="0000FF"/>
                </a:solidFill>
              </a:rPr>
              <a:t>phú</a:t>
            </a:r>
            <a:r>
              <a:rPr lang="en-US" sz="2400" dirty="0">
                <a:solidFill>
                  <a:srgbClr val="0000FF"/>
                </a:solidFill>
              </a:rPr>
              <a:t> </a:t>
            </a:r>
            <a:r>
              <a:rPr lang="en-US" sz="2400" dirty="0" err="1">
                <a:solidFill>
                  <a:srgbClr val="0000FF"/>
                </a:solidFill>
              </a:rPr>
              <a:t>cung</a:t>
            </a:r>
            <a:r>
              <a:rPr lang="en-US" sz="2400" dirty="0">
                <a:solidFill>
                  <a:srgbClr val="0000FF"/>
                </a:solidFill>
              </a:rPr>
              <a:t> </a:t>
            </a:r>
            <a:r>
              <a:rPr lang="en-US" sz="2400" dirty="0" err="1">
                <a:solidFill>
                  <a:srgbClr val="0000FF"/>
                </a:solidFill>
              </a:rPr>
              <a:t>cấp</a:t>
            </a:r>
            <a:r>
              <a:rPr lang="en-US" sz="2400" dirty="0">
                <a:solidFill>
                  <a:srgbClr val="0000FF"/>
                </a:solidFill>
              </a:rPr>
              <a:t> </a:t>
            </a:r>
            <a:r>
              <a:rPr lang="en-US" sz="2400" dirty="0" err="1">
                <a:solidFill>
                  <a:srgbClr val="0000FF"/>
                </a:solidFill>
              </a:rPr>
              <a:t>cho</a:t>
            </a:r>
            <a:r>
              <a:rPr lang="en-US" sz="2400" dirty="0">
                <a:solidFill>
                  <a:srgbClr val="0000FF"/>
                </a:solidFill>
              </a:rPr>
              <a:t> </a:t>
            </a:r>
            <a:r>
              <a:rPr lang="en-US" sz="2400" dirty="0" err="1">
                <a:solidFill>
                  <a:srgbClr val="0000FF"/>
                </a:solidFill>
              </a:rPr>
              <a:t>việc</a:t>
            </a:r>
            <a:r>
              <a:rPr lang="en-US" sz="2400" dirty="0">
                <a:solidFill>
                  <a:srgbClr val="0000FF"/>
                </a:solidFill>
              </a:rPr>
              <a:t> </a:t>
            </a:r>
            <a:r>
              <a:rPr lang="en-US" sz="2400" dirty="0" err="1">
                <a:solidFill>
                  <a:srgbClr val="0000FF"/>
                </a:solidFill>
              </a:rPr>
              <a:t>nuôi</a:t>
            </a:r>
            <a:r>
              <a:rPr lang="en-US" sz="2400" dirty="0">
                <a:solidFill>
                  <a:srgbClr val="0000FF"/>
                </a:solidFill>
              </a:rPr>
              <a:t> </a:t>
            </a:r>
            <a:r>
              <a:rPr lang="en-US" sz="2400" dirty="0" err="1">
                <a:solidFill>
                  <a:srgbClr val="0000FF"/>
                </a:solidFill>
              </a:rPr>
              <a:t>cá</a:t>
            </a:r>
            <a:r>
              <a:rPr lang="en-US" sz="2400" dirty="0">
                <a:solidFill>
                  <a:srgbClr val="0000FF"/>
                </a:solidFill>
              </a:rPr>
              <a:t> </a:t>
            </a:r>
            <a:r>
              <a:rPr lang="en-US" sz="2400" dirty="0" err="1">
                <a:solidFill>
                  <a:srgbClr val="0000FF"/>
                </a:solidFill>
              </a:rPr>
              <a:t>lồng</a:t>
            </a:r>
            <a:r>
              <a:rPr lang="en-US" sz="2400" dirty="0">
                <a:solidFill>
                  <a:srgbClr val="0000FF"/>
                </a:solidFill>
              </a:rPr>
              <a:t>, </a:t>
            </a:r>
            <a:r>
              <a:rPr lang="en-US" sz="2400" dirty="0" err="1">
                <a:solidFill>
                  <a:srgbClr val="0000FF"/>
                </a:solidFill>
              </a:rPr>
              <a:t>cá</a:t>
            </a:r>
            <a:r>
              <a:rPr lang="en-US" sz="2400" dirty="0">
                <a:solidFill>
                  <a:srgbClr val="0000FF"/>
                </a:solidFill>
              </a:rPr>
              <a:t> </a:t>
            </a:r>
            <a:r>
              <a:rPr lang="en-US" sz="2400" dirty="0" err="1">
                <a:solidFill>
                  <a:srgbClr val="0000FF"/>
                </a:solidFill>
              </a:rPr>
              <a:t>bè</a:t>
            </a:r>
            <a:r>
              <a:rPr lang="en-US" sz="2400" dirty="0">
                <a:solidFill>
                  <a:srgbClr val="0000FF"/>
                </a:solidFill>
              </a:rPr>
              <a:t> </a:t>
            </a:r>
          </a:p>
          <a:p>
            <a:pPr eaLnBrk="1" hangingPunct="1">
              <a:spcBef>
                <a:spcPct val="50000"/>
              </a:spcBef>
              <a:buFontTx/>
              <a:buAutoNum type="alphaLcPeriod"/>
            </a:pPr>
            <a:r>
              <a:rPr lang="en-US" sz="2400" dirty="0">
                <a:solidFill>
                  <a:srgbClr val="0000FF"/>
                </a:solidFill>
              </a:rPr>
              <a:t> </a:t>
            </a:r>
            <a:r>
              <a:rPr lang="en-US" sz="2400" dirty="0" err="1">
                <a:solidFill>
                  <a:srgbClr val="0000FF"/>
                </a:solidFill>
              </a:rPr>
              <a:t>Tất</a:t>
            </a:r>
            <a:r>
              <a:rPr lang="en-US" sz="2400" dirty="0">
                <a:solidFill>
                  <a:srgbClr val="0000FF"/>
                </a:solidFill>
              </a:rPr>
              <a:t> </a:t>
            </a:r>
            <a:r>
              <a:rPr lang="en-US" sz="2400" dirty="0" err="1">
                <a:solidFill>
                  <a:srgbClr val="0000FF"/>
                </a:solidFill>
              </a:rPr>
              <a:t>cả</a:t>
            </a:r>
            <a:r>
              <a:rPr lang="en-US" sz="2400" dirty="0">
                <a:solidFill>
                  <a:srgbClr val="0000FF"/>
                </a:solidFill>
              </a:rPr>
              <a:t> </a:t>
            </a:r>
            <a:r>
              <a:rPr lang="en-US" sz="2400" dirty="0" err="1">
                <a:solidFill>
                  <a:srgbClr val="0000FF"/>
                </a:solidFill>
              </a:rPr>
              <a:t>các</a:t>
            </a:r>
            <a:r>
              <a:rPr lang="en-US" sz="2400" dirty="0">
                <a:solidFill>
                  <a:srgbClr val="0000FF"/>
                </a:solidFill>
              </a:rPr>
              <a:t> ý </a:t>
            </a:r>
            <a:r>
              <a:rPr lang="en-US" sz="2400" dirty="0" err="1">
                <a:solidFill>
                  <a:srgbClr val="0000FF"/>
                </a:solidFill>
              </a:rPr>
              <a:t>đều</a:t>
            </a:r>
            <a:r>
              <a:rPr lang="en-US" sz="2400" dirty="0">
                <a:solidFill>
                  <a:srgbClr val="0000FF"/>
                </a:solidFill>
              </a:rPr>
              <a:t> </a:t>
            </a:r>
            <a:r>
              <a:rPr lang="en-US" sz="2400" dirty="0" err="1">
                <a:solidFill>
                  <a:srgbClr val="0000FF"/>
                </a:solidFill>
              </a:rPr>
              <a:t>đúng</a:t>
            </a:r>
            <a:r>
              <a:rPr lang="en-US" sz="2400" dirty="0">
                <a:solidFill>
                  <a:srgbClr val="0000FF"/>
                </a:solidFill>
              </a:rPr>
              <a:t> </a:t>
            </a:r>
          </a:p>
        </p:txBody>
      </p:sp>
      <p:sp>
        <p:nvSpPr>
          <p:cNvPr id="56327" name="Oval 7"/>
          <p:cNvSpPr>
            <a:spLocks noChangeArrowheads="1"/>
          </p:cNvSpPr>
          <p:nvPr/>
        </p:nvSpPr>
        <p:spPr bwMode="auto">
          <a:xfrm>
            <a:off x="762000" y="5257800"/>
            <a:ext cx="381000" cy="381000"/>
          </a:xfrm>
          <a:prstGeom prst="ellipse">
            <a:avLst/>
          </a:prstGeom>
          <a:solidFill>
            <a:srgbClr val="FF0000"/>
          </a:solidFill>
          <a:ln w="9525">
            <a:solidFill>
              <a:schemeClr val="tx1"/>
            </a:solidFill>
            <a:round/>
            <a:headEnd/>
            <a:tailEnd/>
          </a:ln>
        </p:spPr>
        <p:txBody>
          <a:bodyPr wrap="none" anchor="ctr"/>
          <a:lstStyle/>
          <a:p>
            <a:pPr algn="ctr"/>
            <a:r>
              <a:rPr lang="en-US" sz="2800">
                <a:solidFill>
                  <a:srgbClr val="0000FF"/>
                </a:solidFill>
              </a:rPr>
              <a:t>d</a:t>
            </a:r>
          </a:p>
        </p:txBody>
      </p:sp>
      <p:sp>
        <p:nvSpPr>
          <p:cNvPr id="26628" name="WordArt 10"/>
          <p:cNvSpPr>
            <a:spLocks noChangeArrowheads="1" noChangeShapeType="1" noTextEdit="1"/>
          </p:cNvSpPr>
          <p:nvPr/>
        </p:nvSpPr>
        <p:spPr bwMode="auto">
          <a:xfrm>
            <a:off x="2133600" y="304800"/>
            <a:ext cx="4981575" cy="752475"/>
          </a:xfrm>
          <a:prstGeom prst="rect">
            <a:avLst/>
          </a:prstGeom>
        </p:spPr>
        <p:txBody>
          <a:bodyPr wrap="none" fromWordArt="1">
            <a:prstTxWarp prst="textPlain">
              <a:avLst>
                <a:gd name="adj" fmla="val 50000"/>
              </a:avLst>
            </a:prstTxWarp>
          </a:bodyPr>
          <a:lstStyle/>
          <a:p>
            <a:pPr algn="ctr"/>
            <a:r>
              <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LUYỆN TẬP</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wheel(4)">
                                      <p:cBhvr>
                                        <p:cTn id="7" dur="2000"/>
                                        <p:tgtEl>
                                          <p:spTgt spid="563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7"/>
                                        </p:tgtEl>
                                        <p:attrNameLst>
                                          <p:attrName>style.visibility</p:attrName>
                                        </p:attrNameLst>
                                      </p:cBhvr>
                                      <p:to>
                                        <p:strVal val="visible"/>
                                      </p:to>
                                    </p:set>
                                    <p:animEffect transition="in" filter="dissolve">
                                      <p:cBhvr>
                                        <p:cTn id="12"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P spid="563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2"/>
          <p:cNvSpPr txBox="1">
            <a:spLocks noChangeArrowheads="1"/>
          </p:cNvSpPr>
          <p:nvPr/>
        </p:nvSpPr>
        <p:spPr bwMode="auto">
          <a:xfrm>
            <a:off x="2133600" y="6096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endParaRPr lang="en-US" sz="2400">
              <a:latin typeface="VNI-Times" pitchFamily="2" charset="0"/>
            </a:endParaRPr>
          </a:p>
        </p:txBody>
      </p:sp>
      <p:sp>
        <p:nvSpPr>
          <p:cNvPr id="278531" name="Text Box 3"/>
          <p:cNvSpPr txBox="1">
            <a:spLocks noChangeArrowheads="1"/>
          </p:cNvSpPr>
          <p:nvPr/>
        </p:nvSpPr>
        <p:spPr bwMode="auto">
          <a:xfrm>
            <a:off x="3200400" y="1897063"/>
            <a:ext cx="5638800" cy="3970337"/>
          </a:xfrm>
          <a:prstGeom prst="rect">
            <a:avLst/>
          </a:prstGeom>
          <a:noFill/>
          <a:ln w="19050">
            <a:noFill/>
            <a:miter lim="800000"/>
            <a:headEnd/>
            <a:tailEnd/>
          </a:ln>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457200" indent="-457200" algn="just" eaLnBrk="1" hangingPunct="1">
              <a:buFontTx/>
              <a:buAutoNum type="arabicPeriod"/>
              <a:defRPr/>
            </a:pPr>
            <a:r>
              <a:rPr lang="en-US" sz="2800" dirty="0" err="1" smtClean="0">
                <a:solidFill>
                  <a:srgbClr val="0000CC"/>
                </a:solidFill>
              </a:rPr>
              <a:t>Về</a:t>
            </a:r>
            <a:r>
              <a:rPr lang="en-US" sz="2800" dirty="0" smtClean="0">
                <a:solidFill>
                  <a:srgbClr val="0000CC"/>
                </a:solidFill>
              </a:rPr>
              <a:t> </a:t>
            </a:r>
            <a:r>
              <a:rPr lang="en-US" sz="2800" dirty="0" err="1" smtClean="0">
                <a:solidFill>
                  <a:srgbClr val="0000CC"/>
                </a:solidFill>
              </a:rPr>
              <a:t>nhà</a:t>
            </a:r>
            <a:r>
              <a:rPr lang="en-US" sz="2800" dirty="0" smtClean="0">
                <a:solidFill>
                  <a:srgbClr val="0000CC"/>
                </a:solidFill>
              </a:rPr>
              <a:t> </a:t>
            </a:r>
            <a:r>
              <a:rPr lang="en-US" sz="2800" dirty="0" err="1" smtClean="0">
                <a:solidFill>
                  <a:srgbClr val="0000CC"/>
                </a:solidFill>
              </a:rPr>
              <a:t>học</a:t>
            </a:r>
            <a:r>
              <a:rPr lang="en-US" sz="2800" dirty="0" smtClean="0">
                <a:solidFill>
                  <a:srgbClr val="0000CC"/>
                </a:solidFill>
              </a:rPr>
              <a:t> </a:t>
            </a:r>
            <a:r>
              <a:rPr lang="en-US" sz="2800" dirty="0" err="1" smtClean="0">
                <a:solidFill>
                  <a:srgbClr val="0000CC"/>
                </a:solidFill>
              </a:rPr>
              <a:t>bài</a:t>
            </a:r>
            <a:r>
              <a:rPr lang="en-US" sz="2800" dirty="0" smtClean="0">
                <a:solidFill>
                  <a:srgbClr val="0000CC"/>
                </a:solidFill>
              </a:rPr>
              <a:t> </a:t>
            </a:r>
            <a:r>
              <a:rPr lang="en-US" sz="2800" dirty="0" err="1" smtClean="0">
                <a:solidFill>
                  <a:srgbClr val="0000CC"/>
                </a:solidFill>
              </a:rPr>
              <a:t>và</a:t>
            </a:r>
            <a:r>
              <a:rPr lang="en-US" sz="2800" dirty="0" smtClean="0">
                <a:solidFill>
                  <a:srgbClr val="0000CC"/>
                </a:solidFill>
              </a:rPr>
              <a:t> </a:t>
            </a:r>
            <a:r>
              <a:rPr lang="en-US" sz="2800" dirty="0" err="1" smtClean="0">
                <a:solidFill>
                  <a:srgbClr val="0000CC"/>
                </a:solidFill>
              </a:rPr>
              <a:t>làm</a:t>
            </a:r>
            <a:r>
              <a:rPr lang="en-US" sz="2800" dirty="0" smtClean="0">
                <a:solidFill>
                  <a:srgbClr val="0000CC"/>
                </a:solidFill>
              </a:rPr>
              <a:t> </a:t>
            </a:r>
            <a:r>
              <a:rPr lang="en-US" sz="2800" dirty="0" err="1" smtClean="0">
                <a:solidFill>
                  <a:srgbClr val="0000CC"/>
                </a:solidFill>
              </a:rPr>
              <a:t>bài</a:t>
            </a:r>
            <a:r>
              <a:rPr lang="en-US" sz="2800" dirty="0" smtClean="0">
                <a:solidFill>
                  <a:srgbClr val="0000CC"/>
                </a:solidFill>
              </a:rPr>
              <a:t> </a:t>
            </a:r>
            <a:r>
              <a:rPr lang="en-US" sz="2800" dirty="0" err="1" smtClean="0">
                <a:solidFill>
                  <a:srgbClr val="0000CC"/>
                </a:solidFill>
              </a:rPr>
              <a:t>tập</a:t>
            </a:r>
            <a:r>
              <a:rPr lang="en-US" sz="2800" dirty="0" smtClean="0">
                <a:solidFill>
                  <a:srgbClr val="0000CC"/>
                </a:solidFill>
              </a:rPr>
              <a:t> 3/133.                     </a:t>
            </a:r>
          </a:p>
          <a:p>
            <a:pPr algn="just" eaLnBrk="1" hangingPunct="1">
              <a:defRPr/>
            </a:pPr>
            <a:r>
              <a:rPr lang="en-US" sz="2800" dirty="0" err="1" smtClean="0">
                <a:solidFill>
                  <a:srgbClr val="0000CC"/>
                </a:solidFill>
              </a:rPr>
              <a:t>Lưu</a:t>
            </a:r>
            <a:r>
              <a:rPr lang="en-US" sz="2800" dirty="0" smtClean="0">
                <a:solidFill>
                  <a:srgbClr val="0000CC"/>
                </a:solidFill>
              </a:rPr>
              <a:t> ý </a:t>
            </a:r>
            <a:r>
              <a:rPr lang="en-US" sz="2800" dirty="0" err="1" smtClean="0">
                <a:solidFill>
                  <a:srgbClr val="0000CC"/>
                </a:solidFill>
              </a:rPr>
              <a:t>vẽ</a:t>
            </a:r>
            <a:r>
              <a:rPr lang="en-US" sz="2800" dirty="0" smtClean="0">
                <a:solidFill>
                  <a:srgbClr val="0000CC"/>
                </a:solidFill>
              </a:rPr>
              <a:t> </a:t>
            </a:r>
            <a:r>
              <a:rPr lang="en-US" sz="2800" dirty="0" err="1" smtClean="0">
                <a:solidFill>
                  <a:srgbClr val="0000CC"/>
                </a:solidFill>
              </a:rPr>
              <a:t>biểu</a:t>
            </a:r>
            <a:r>
              <a:rPr lang="en-US" sz="2800" dirty="0" smtClean="0">
                <a:solidFill>
                  <a:srgbClr val="0000CC"/>
                </a:solidFill>
              </a:rPr>
              <a:t> </a:t>
            </a:r>
            <a:r>
              <a:rPr lang="en-US" sz="2800" dirty="0" err="1" smtClean="0">
                <a:solidFill>
                  <a:srgbClr val="0000CC"/>
                </a:solidFill>
              </a:rPr>
              <a:t>đồ</a:t>
            </a:r>
            <a:r>
              <a:rPr lang="en-US" sz="2800" dirty="0" smtClean="0">
                <a:solidFill>
                  <a:srgbClr val="0000CC"/>
                </a:solidFill>
              </a:rPr>
              <a:t> </a:t>
            </a:r>
            <a:r>
              <a:rPr lang="en-US" sz="2800" dirty="0" err="1" smtClean="0">
                <a:solidFill>
                  <a:srgbClr val="0000CC"/>
                </a:solidFill>
              </a:rPr>
              <a:t>cột</a:t>
            </a:r>
            <a:r>
              <a:rPr lang="en-US" sz="2800" dirty="0" smtClean="0">
                <a:solidFill>
                  <a:srgbClr val="0000CC"/>
                </a:solidFill>
              </a:rPr>
              <a:t> </a:t>
            </a:r>
            <a:r>
              <a:rPr lang="en-US" sz="2800" dirty="0" err="1" smtClean="0">
                <a:solidFill>
                  <a:srgbClr val="0000CC"/>
                </a:solidFill>
              </a:rPr>
              <a:t>ghép</a:t>
            </a:r>
            <a:r>
              <a:rPr lang="en-US" sz="2800" dirty="0" smtClean="0">
                <a:solidFill>
                  <a:srgbClr val="0000CC"/>
                </a:solidFill>
              </a:rPr>
              <a:t> </a:t>
            </a:r>
            <a:r>
              <a:rPr lang="en-US" sz="2800" dirty="0" err="1" smtClean="0">
                <a:solidFill>
                  <a:srgbClr val="0000CC"/>
                </a:solidFill>
              </a:rPr>
              <a:t>dùng</a:t>
            </a:r>
            <a:r>
              <a:rPr lang="en-US" sz="2800" dirty="0" smtClean="0">
                <a:solidFill>
                  <a:srgbClr val="0000CC"/>
                </a:solidFill>
              </a:rPr>
              <a:t> 2 </a:t>
            </a:r>
            <a:r>
              <a:rPr lang="en-US" sz="2800" dirty="0" err="1" smtClean="0">
                <a:solidFill>
                  <a:srgbClr val="0000CC"/>
                </a:solidFill>
              </a:rPr>
              <a:t>kí</a:t>
            </a:r>
            <a:r>
              <a:rPr lang="en-US" sz="2800" dirty="0" smtClean="0">
                <a:solidFill>
                  <a:srgbClr val="0000CC"/>
                </a:solidFill>
              </a:rPr>
              <a:t> </a:t>
            </a:r>
            <a:r>
              <a:rPr lang="en-US" sz="2800" dirty="0" err="1" smtClean="0">
                <a:solidFill>
                  <a:srgbClr val="0000CC"/>
                </a:solidFill>
              </a:rPr>
              <a:t>hiệu</a:t>
            </a:r>
            <a:r>
              <a:rPr lang="en-US" sz="2800" dirty="0" smtClean="0">
                <a:solidFill>
                  <a:srgbClr val="0000CC"/>
                </a:solidFill>
              </a:rPr>
              <a:t> </a:t>
            </a:r>
            <a:r>
              <a:rPr lang="en-US" sz="2800" dirty="0" err="1" smtClean="0">
                <a:solidFill>
                  <a:srgbClr val="0000CC"/>
                </a:solidFill>
              </a:rPr>
              <a:t>phân</a:t>
            </a:r>
            <a:r>
              <a:rPr lang="en-US" sz="2800" dirty="0" smtClean="0">
                <a:solidFill>
                  <a:srgbClr val="0000CC"/>
                </a:solidFill>
              </a:rPr>
              <a:t> </a:t>
            </a:r>
            <a:r>
              <a:rPr lang="en-US" sz="2800" dirty="0" err="1" smtClean="0">
                <a:solidFill>
                  <a:srgbClr val="0000CC"/>
                </a:solidFill>
              </a:rPr>
              <a:t>biệt</a:t>
            </a:r>
            <a:r>
              <a:rPr lang="en-US" sz="2800" dirty="0" smtClean="0">
                <a:solidFill>
                  <a:srgbClr val="0000CC"/>
                </a:solidFill>
              </a:rPr>
              <a:t>, </a:t>
            </a:r>
            <a:r>
              <a:rPr lang="en-US" sz="2800" dirty="0" err="1" smtClean="0">
                <a:solidFill>
                  <a:srgbClr val="0000CC"/>
                </a:solidFill>
              </a:rPr>
              <a:t>có</a:t>
            </a:r>
            <a:r>
              <a:rPr lang="en-US" sz="2800" dirty="0" smtClean="0">
                <a:solidFill>
                  <a:srgbClr val="0000CC"/>
                </a:solidFill>
              </a:rPr>
              <a:t> </a:t>
            </a:r>
            <a:r>
              <a:rPr lang="en-US" sz="2800" dirty="0" err="1" smtClean="0">
                <a:solidFill>
                  <a:srgbClr val="0000CC"/>
                </a:solidFill>
              </a:rPr>
              <a:t>chú</a:t>
            </a:r>
            <a:r>
              <a:rPr lang="en-US" sz="2800" dirty="0" smtClean="0">
                <a:solidFill>
                  <a:srgbClr val="0000CC"/>
                </a:solidFill>
              </a:rPr>
              <a:t> </a:t>
            </a:r>
            <a:r>
              <a:rPr lang="en-US" sz="2800" dirty="0" err="1" smtClean="0">
                <a:solidFill>
                  <a:srgbClr val="0000CC"/>
                </a:solidFill>
              </a:rPr>
              <a:t>giải</a:t>
            </a:r>
            <a:r>
              <a:rPr lang="en-US" sz="2800" dirty="0" smtClean="0">
                <a:solidFill>
                  <a:srgbClr val="0000CC"/>
                </a:solidFill>
              </a:rPr>
              <a:t> </a:t>
            </a:r>
            <a:r>
              <a:rPr lang="en-US" sz="2800" dirty="0" err="1" smtClean="0">
                <a:solidFill>
                  <a:srgbClr val="0000CC"/>
                </a:solidFill>
              </a:rPr>
              <a:t>kèm</a:t>
            </a:r>
            <a:r>
              <a:rPr lang="en-US" sz="2800" dirty="0" smtClean="0">
                <a:solidFill>
                  <a:srgbClr val="0000CC"/>
                </a:solidFill>
              </a:rPr>
              <a:t> </a:t>
            </a:r>
            <a:r>
              <a:rPr lang="en-US" sz="2800" dirty="0" err="1" smtClean="0">
                <a:solidFill>
                  <a:srgbClr val="0000CC"/>
                </a:solidFill>
              </a:rPr>
              <a:t>theo</a:t>
            </a:r>
            <a:r>
              <a:rPr lang="en-US" sz="2800" dirty="0" smtClean="0">
                <a:solidFill>
                  <a:srgbClr val="0000CC"/>
                </a:solidFill>
              </a:rPr>
              <a:t> </a:t>
            </a:r>
            <a:r>
              <a:rPr lang="en-US" sz="2800" dirty="0" err="1" smtClean="0">
                <a:solidFill>
                  <a:srgbClr val="0000CC"/>
                </a:solidFill>
              </a:rPr>
              <a:t>sau</a:t>
            </a:r>
            <a:r>
              <a:rPr lang="en-US" sz="2800" dirty="0" smtClean="0">
                <a:solidFill>
                  <a:srgbClr val="0000CC"/>
                </a:solidFill>
              </a:rPr>
              <a:t> </a:t>
            </a:r>
            <a:r>
              <a:rPr lang="en-US" sz="2800" dirty="0" err="1" smtClean="0">
                <a:solidFill>
                  <a:srgbClr val="0000CC"/>
                </a:solidFill>
              </a:rPr>
              <a:t>đó</a:t>
            </a:r>
            <a:r>
              <a:rPr lang="en-US" sz="2800" dirty="0" smtClean="0">
                <a:solidFill>
                  <a:srgbClr val="0000CC"/>
                </a:solidFill>
              </a:rPr>
              <a:t> </a:t>
            </a:r>
            <a:r>
              <a:rPr lang="en-US" sz="2800" dirty="0" err="1" smtClean="0">
                <a:solidFill>
                  <a:srgbClr val="0000CC"/>
                </a:solidFill>
              </a:rPr>
              <a:t>ghi</a:t>
            </a:r>
            <a:r>
              <a:rPr lang="en-US" sz="2800" dirty="0" smtClean="0">
                <a:solidFill>
                  <a:srgbClr val="0000CC"/>
                </a:solidFill>
              </a:rPr>
              <a:t> </a:t>
            </a:r>
            <a:r>
              <a:rPr lang="en-US" sz="2800" dirty="0" err="1" smtClean="0">
                <a:solidFill>
                  <a:srgbClr val="0000CC"/>
                </a:solidFill>
              </a:rPr>
              <a:t>tên</a:t>
            </a:r>
            <a:r>
              <a:rPr lang="en-US" sz="2800" dirty="0" smtClean="0">
                <a:solidFill>
                  <a:srgbClr val="0000CC"/>
                </a:solidFill>
              </a:rPr>
              <a:t> </a:t>
            </a:r>
            <a:r>
              <a:rPr lang="en-US" sz="2800" dirty="0" err="1" smtClean="0">
                <a:solidFill>
                  <a:srgbClr val="0000CC"/>
                </a:solidFill>
              </a:rPr>
              <a:t>biểu</a:t>
            </a:r>
            <a:r>
              <a:rPr lang="en-US" sz="2800" dirty="0" smtClean="0">
                <a:solidFill>
                  <a:srgbClr val="0000CC"/>
                </a:solidFill>
              </a:rPr>
              <a:t> </a:t>
            </a:r>
            <a:r>
              <a:rPr lang="en-US" sz="2800" dirty="0" err="1" smtClean="0">
                <a:solidFill>
                  <a:srgbClr val="0000CC"/>
                </a:solidFill>
              </a:rPr>
              <a:t>đồ</a:t>
            </a:r>
            <a:r>
              <a:rPr lang="en-US" sz="2800" dirty="0" smtClean="0">
                <a:solidFill>
                  <a:srgbClr val="0000CC"/>
                </a:solidFill>
              </a:rPr>
              <a:t> </a:t>
            </a:r>
            <a:r>
              <a:rPr lang="en-US" sz="2800" dirty="0" err="1" smtClean="0">
                <a:solidFill>
                  <a:srgbClr val="0000CC"/>
                </a:solidFill>
              </a:rPr>
              <a:t>và</a:t>
            </a:r>
            <a:r>
              <a:rPr lang="en-US" sz="2800" dirty="0" smtClean="0">
                <a:solidFill>
                  <a:srgbClr val="0000CC"/>
                </a:solidFill>
              </a:rPr>
              <a:t> </a:t>
            </a:r>
            <a:r>
              <a:rPr lang="en-US" sz="2800" dirty="0" err="1" smtClean="0">
                <a:solidFill>
                  <a:srgbClr val="0000CC"/>
                </a:solidFill>
              </a:rPr>
              <a:t>nhận</a:t>
            </a:r>
            <a:r>
              <a:rPr lang="en-US" sz="2800" dirty="0" smtClean="0">
                <a:solidFill>
                  <a:srgbClr val="0000CC"/>
                </a:solidFill>
              </a:rPr>
              <a:t> </a:t>
            </a:r>
            <a:r>
              <a:rPr lang="en-US" sz="2800" dirty="0" err="1" smtClean="0">
                <a:solidFill>
                  <a:srgbClr val="0000CC"/>
                </a:solidFill>
              </a:rPr>
              <a:t>xét</a:t>
            </a:r>
            <a:r>
              <a:rPr lang="en-US" sz="2800" dirty="0" smtClean="0">
                <a:solidFill>
                  <a:srgbClr val="0000CC"/>
                </a:solidFill>
              </a:rPr>
              <a:t>. </a:t>
            </a:r>
          </a:p>
          <a:p>
            <a:pPr algn="just" eaLnBrk="1" hangingPunct="1">
              <a:defRPr/>
            </a:pPr>
            <a:r>
              <a:rPr lang="en-US" sz="2800" dirty="0" smtClean="0">
                <a:solidFill>
                  <a:srgbClr val="0000CC"/>
                </a:solidFill>
              </a:rPr>
              <a:t>2. </a:t>
            </a:r>
            <a:r>
              <a:rPr lang="en-US" sz="2800" dirty="0" err="1" smtClean="0">
                <a:solidFill>
                  <a:srgbClr val="0000CC"/>
                </a:solidFill>
              </a:rPr>
              <a:t>Chuẩn</a:t>
            </a:r>
            <a:r>
              <a:rPr lang="en-US" sz="2800" dirty="0" smtClean="0">
                <a:solidFill>
                  <a:srgbClr val="0000CC"/>
                </a:solidFill>
              </a:rPr>
              <a:t> </a:t>
            </a:r>
            <a:r>
              <a:rPr lang="en-US" sz="2800" dirty="0" err="1" smtClean="0">
                <a:solidFill>
                  <a:srgbClr val="0000CC"/>
                </a:solidFill>
              </a:rPr>
              <a:t>bị</a:t>
            </a:r>
            <a:r>
              <a:rPr lang="en-US" sz="2800" dirty="0" smtClean="0">
                <a:solidFill>
                  <a:srgbClr val="0000CC"/>
                </a:solidFill>
              </a:rPr>
              <a:t> </a:t>
            </a:r>
            <a:r>
              <a:rPr lang="en-US" sz="2800" dirty="0" err="1" smtClean="0">
                <a:solidFill>
                  <a:srgbClr val="0000CC"/>
                </a:solidFill>
              </a:rPr>
              <a:t>bài</a:t>
            </a:r>
            <a:r>
              <a:rPr lang="en-US" sz="2800" dirty="0" smtClean="0">
                <a:solidFill>
                  <a:srgbClr val="0000CC"/>
                </a:solidFill>
              </a:rPr>
              <a:t> 37, </a:t>
            </a:r>
            <a:r>
              <a:rPr lang="en-US" sz="2800" dirty="0" err="1" smtClean="0">
                <a:solidFill>
                  <a:srgbClr val="0000CC"/>
                </a:solidFill>
              </a:rPr>
              <a:t>tiết</a:t>
            </a:r>
            <a:r>
              <a:rPr lang="en-US" sz="2800" dirty="0" smtClean="0">
                <a:solidFill>
                  <a:srgbClr val="0000CC"/>
                </a:solidFill>
              </a:rPr>
              <a:t> </a:t>
            </a:r>
            <a:r>
              <a:rPr lang="en-US" sz="2800" dirty="0" err="1" smtClean="0">
                <a:solidFill>
                  <a:srgbClr val="0000CC"/>
                </a:solidFill>
              </a:rPr>
              <a:t>sau</a:t>
            </a:r>
            <a:r>
              <a:rPr lang="en-US" sz="2800" dirty="0" smtClean="0">
                <a:solidFill>
                  <a:srgbClr val="0000CC"/>
                </a:solidFill>
              </a:rPr>
              <a:t> </a:t>
            </a:r>
            <a:r>
              <a:rPr lang="en-US" sz="2800" dirty="0" err="1" smtClean="0">
                <a:solidFill>
                  <a:srgbClr val="0000CC"/>
                </a:solidFill>
              </a:rPr>
              <a:t>thực</a:t>
            </a:r>
            <a:r>
              <a:rPr lang="en-US" sz="2800" dirty="0" smtClean="0">
                <a:solidFill>
                  <a:srgbClr val="0000CC"/>
                </a:solidFill>
              </a:rPr>
              <a:t> </a:t>
            </a:r>
            <a:r>
              <a:rPr lang="en-US" sz="2800" dirty="0" err="1" smtClean="0">
                <a:solidFill>
                  <a:srgbClr val="0000CC"/>
                </a:solidFill>
              </a:rPr>
              <a:t>hành</a:t>
            </a:r>
            <a:r>
              <a:rPr lang="en-US" sz="2800" dirty="0" smtClean="0">
                <a:solidFill>
                  <a:srgbClr val="0000CC"/>
                </a:solidFill>
              </a:rPr>
              <a:t>, </a:t>
            </a:r>
            <a:r>
              <a:rPr lang="en-US" sz="2800" dirty="0" err="1" smtClean="0">
                <a:solidFill>
                  <a:srgbClr val="0000CC"/>
                </a:solidFill>
              </a:rPr>
              <a:t>đem</a:t>
            </a:r>
            <a:r>
              <a:rPr lang="en-US" sz="2800" dirty="0" smtClean="0">
                <a:solidFill>
                  <a:srgbClr val="0000CC"/>
                </a:solidFill>
              </a:rPr>
              <a:t> </a:t>
            </a:r>
            <a:r>
              <a:rPr lang="en-US" sz="2800" dirty="0" err="1" smtClean="0">
                <a:solidFill>
                  <a:srgbClr val="0000CC"/>
                </a:solidFill>
              </a:rPr>
              <a:t>theo</a:t>
            </a:r>
            <a:r>
              <a:rPr lang="en-US" sz="2800" dirty="0" smtClean="0">
                <a:solidFill>
                  <a:srgbClr val="0000CC"/>
                </a:solidFill>
              </a:rPr>
              <a:t> </a:t>
            </a:r>
            <a:r>
              <a:rPr lang="en-US" sz="2800" dirty="0" err="1" smtClean="0">
                <a:solidFill>
                  <a:srgbClr val="0000CC"/>
                </a:solidFill>
              </a:rPr>
              <a:t>máy</a:t>
            </a:r>
            <a:r>
              <a:rPr lang="en-US" sz="2800" dirty="0" smtClean="0">
                <a:solidFill>
                  <a:srgbClr val="0000CC"/>
                </a:solidFill>
              </a:rPr>
              <a:t> </a:t>
            </a:r>
            <a:r>
              <a:rPr lang="en-US" sz="2800" dirty="0" err="1" smtClean="0">
                <a:solidFill>
                  <a:srgbClr val="0000CC"/>
                </a:solidFill>
              </a:rPr>
              <a:t>tính</a:t>
            </a:r>
            <a:r>
              <a:rPr lang="en-US" sz="2800" dirty="0" smtClean="0">
                <a:solidFill>
                  <a:srgbClr val="0000CC"/>
                </a:solidFill>
              </a:rPr>
              <a:t> </a:t>
            </a:r>
            <a:r>
              <a:rPr lang="en-US" sz="2800" dirty="0" err="1" smtClean="0">
                <a:solidFill>
                  <a:srgbClr val="0000CC"/>
                </a:solidFill>
              </a:rPr>
              <a:t>và</a:t>
            </a:r>
            <a:r>
              <a:rPr lang="en-US" sz="2800" dirty="0" smtClean="0">
                <a:solidFill>
                  <a:srgbClr val="0000CC"/>
                </a:solidFill>
              </a:rPr>
              <a:t> </a:t>
            </a:r>
            <a:r>
              <a:rPr lang="en-US" sz="2800" dirty="0" err="1" smtClean="0">
                <a:solidFill>
                  <a:srgbClr val="0000CC"/>
                </a:solidFill>
              </a:rPr>
              <a:t>thức</a:t>
            </a:r>
            <a:r>
              <a:rPr lang="en-US" sz="2800" dirty="0" smtClean="0">
                <a:solidFill>
                  <a:srgbClr val="0000CC"/>
                </a:solidFill>
              </a:rPr>
              <a:t> </a:t>
            </a:r>
            <a:r>
              <a:rPr lang="en-US" sz="2800" dirty="0" err="1" smtClean="0">
                <a:solidFill>
                  <a:srgbClr val="0000CC"/>
                </a:solidFill>
              </a:rPr>
              <a:t>kẻ</a:t>
            </a:r>
            <a:r>
              <a:rPr lang="en-US" sz="2800" dirty="0" smtClean="0">
                <a:solidFill>
                  <a:srgbClr val="0000CC"/>
                </a:solidFill>
              </a:rPr>
              <a:t> </a:t>
            </a:r>
            <a:r>
              <a:rPr lang="en-US" sz="2800" dirty="0" err="1" smtClean="0">
                <a:solidFill>
                  <a:srgbClr val="0000CC"/>
                </a:solidFill>
              </a:rPr>
              <a:t>để</a:t>
            </a:r>
            <a:r>
              <a:rPr lang="en-US" sz="2800" dirty="0" smtClean="0">
                <a:solidFill>
                  <a:srgbClr val="0000CC"/>
                </a:solidFill>
              </a:rPr>
              <a:t> </a:t>
            </a:r>
            <a:r>
              <a:rPr lang="en-US" sz="2800" dirty="0" err="1" smtClean="0">
                <a:solidFill>
                  <a:srgbClr val="0000CC"/>
                </a:solidFill>
              </a:rPr>
              <a:t>làm</a:t>
            </a:r>
            <a:r>
              <a:rPr lang="en-US" sz="2800" dirty="0" smtClean="0">
                <a:solidFill>
                  <a:srgbClr val="0000CC"/>
                </a:solidFill>
              </a:rPr>
              <a:t> </a:t>
            </a:r>
            <a:r>
              <a:rPr lang="en-US" sz="2800" dirty="0" err="1" smtClean="0">
                <a:solidFill>
                  <a:srgbClr val="0000CC"/>
                </a:solidFill>
              </a:rPr>
              <a:t>bài</a:t>
            </a:r>
            <a:r>
              <a:rPr lang="en-US" sz="2800" dirty="0" smtClean="0">
                <a:solidFill>
                  <a:srgbClr val="0000CC"/>
                </a:solidFill>
              </a:rPr>
              <a:t>.</a:t>
            </a:r>
          </a:p>
        </p:txBody>
      </p:sp>
      <p:sp>
        <p:nvSpPr>
          <p:cNvPr id="278533" name="WordArt 5"/>
          <p:cNvSpPr>
            <a:spLocks noChangeArrowheads="1" noChangeShapeType="1" noTextEdit="1"/>
          </p:cNvSpPr>
          <p:nvPr/>
        </p:nvSpPr>
        <p:spPr bwMode="auto">
          <a:xfrm>
            <a:off x="3706813" y="825500"/>
            <a:ext cx="4457700" cy="985838"/>
          </a:xfrm>
          <a:prstGeom prst="rect">
            <a:avLst/>
          </a:prstGeom>
        </p:spPr>
        <p:txBody>
          <a:bodyPr wrap="none" fromWordArt="1">
            <a:prstTxWarp prst="textPlain">
              <a:avLst>
                <a:gd name="adj" fmla="val 50000"/>
              </a:avLst>
            </a:prstTxWarp>
          </a:bodyPr>
          <a:lstStyle/>
          <a:p>
            <a:pPr algn="ctr"/>
            <a:r>
              <a:rPr lang="en-US" sz="3600" kern="10">
                <a:ln w="12700">
                  <a:solidFill>
                    <a:srgbClr val="8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DẶN DÒ: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8533"/>
                                        </p:tgtEl>
                                        <p:attrNameLst>
                                          <p:attrName>style.visibility</p:attrName>
                                        </p:attrNameLst>
                                      </p:cBhvr>
                                      <p:to>
                                        <p:strVal val="visible"/>
                                      </p:to>
                                    </p:set>
                                    <p:animEffect transition="in" filter="checkerboard(across)">
                                      <p:cBhvr>
                                        <p:cTn id="7" dur="500"/>
                                        <p:tgtEl>
                                          <p:spTgt spid="278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8531"/>
                                        </p:tgtEl>
                                        <p:attrNameLst>
                                          <p:attrName>style.visibility</p:attrName>
                                        </p:attrNameLst>
                                      </p:cBhvr>
                                      <p:to>
                                        <p:strVal val="visible"/>
                                      </p:to>
                                    </p:set>
                                    <p:anim calcmode="lin" valueType="num">
                                      <p:cBhvr additive="base">
                                        <p:cTn id="12" dur="500" fill="hold"/>
                                        <p:tgtEl>
                                          <p:spTgt spid="278531"/>
                                        </p:tgtEl>
                                        <p:attrNameLst>
                                          <p:attrName>ppt_x</p:attrName>
                                        </p:attrNameLst>
                                      </p:cBhvr>
                                      <p:tavLst>
                                        <p:tav tm="0">
                                          <p:val>
                                            <p:strVal val="#ppt_x"/>
                                          </p:val>
                                        </p:tav>
                                        <p:tav tm="100000">
                                          <p:val>
                                            <p:strVal val="#ppt_x"/>
                                          </p:val>
                                        </p:tav>
                                      </p:tavLst>
                                    </p:anim>
                                    <p:anim calcmode="lin" valueType="num">
                                      <p:cBhvr additive="base">
                                        <p:cTn id="13" dur="500" fill="hold"/>
                                        <p:tgtEl>
                                          <p:spTgt spid="278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p:bldP spid="2785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1"/>
          </p:nvPr>
        </p:nvSpPr>
        <p:spPr/>
        <p:txBody>
          <a:bodyPr/>
          <a:lstStyle/>
          <a:p>
            <a:pPr eaLnBrk="1" hangingPunct="1">
              <a:buFontTx/>
              <a:buNone/>
            </a:pPr>
            <a:r>
              <a:rPr lang="en-US" sz="2800" b="1" u="sng" smtClean="0">
                <a:solidFill>
                  <a:srgbClr val="0000FF"/>
                </a:solidFill>
              </a:rPr>
              <a:t> </a:t>
            </a:r>
          </a:p>
        </p:txBody>
      </p:sp>
      <p:sp>
        <p:nvSpPr>
          <p:cNvPr id="5123" name="Line 22"/>
          <p:cNvSpPr>
            <a:spLocks noChangeShapeType="1"/>
          </p:cNvSpPr>
          <p:nvPr/>
        </p:nvSpPr>
        <p:spPr bwMode="auto">
          <a:xfrm>
            <a:off x="4343400" y="685800"/>
            <a:ext cx="0" cy="533400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 name="Rectangle 23"/>
          <p:cNvSpPr>
            <a:spLocks noChangeArrowheads="1"/>
          </p:cNvSpPr>
          <p:nvPr/>
        </p:nvSpPr>
        <p:spPr bwMode="auto">
          <a:xfrm>
            <a:off x="0" y="533400"/>
            <a:ext cx="4267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u="sng">
                <a:solidFill>
                  <a:srgbClr val="C00000"/>
                </a:solidFill>
              </a:rPr>
              <a:t>IV. Tình hình phát triển kinh tế </a:t>
            </a:r>
          </a:p>
          <a:p>
            <a:pPr marL="342900" indent="-342900">
              <a:spcBef>
                <a:spcPct val="20000"/>
              </a:spcBef>
            </a:pPr>
            <a:r>
              <a:rPr lang="en-US" sz="2800" u="sng">
                <a:solidFill>
                  <a:srgbClr val="C00000"/>
                </a:solidFill>
              </a:rPr>
              <a:t>1. Nông nghiệp:</a:t>
            </a:r>
          </a:p>
        </p:txBody>
      </p:sp>
      <p:sp>
        <p:nvSpPr>
          <p:cNvPr id="58392" name="Text Box 24"/>
          <p:cNvSpPr txBox="1">
            <a:spLocks noChangeArrowheads="1"/>
          </p:cNvSpPr>
          <p:nvPr/>
        </p:nvSpPr>
        <p:spPr bwMode="auto">
          <a:xfrm>
            <a:off x="4457700" y="533400"/>
            <a:ext cx="468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a:solidFill>
                  <a:srgbClr val="0000FF"/>
                </a:solidFill>
              </a:rPr>
              <a:t>BẢNG 36.1. Diện tích, sản lượng lúa ở đồng bằng sông Cửu Long và cả nước năm 2002  </a:t>
            </a:r>
          </a:p>
        </p:txBody>
      </p:sp>
      <p:sp>
        <p:nvSpPr>
          <p:cNvPr id="58393" name="Text Box 25"/>
          <p:cNvSpPr txBox="1">
            <a:spLocks noChangeArrowheads="1"/>
          </p:cNvSpPr>
          <p:nvPr/>
        </p:nvSpPr>
        <p:spPr bwMode="auto">
          <a:xfrm>
            <a:off x="0" y="1981200"/>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400">
                <a:solidFill>
                  <a:srgbClr val="0000FF"/>
                </a:solidFill>
              </a:rPr>
              <a:t>- Là vùng sản xuất lương thực lớn nhất cả nước</a:t>
            </a:r>
          </a:p>
        </p:txBody>
      </p:sp>
      <p:graphicFrame>
        <p:nvGraphicFramePr>
          <p:cNvPr id="58394" name="Group 26"/>
          <p:cNvGraphicFramePr>
            <a:graphicFrameLocks noGrp="1"/>
          </p:cNvGraphicFramePr>
          <p:nvPr/>
        </p:nvGraphicFramePr>
        <p:xfrm>
          <a:off x="4419600" y="1219200"/>
          <a:ext cx="4724400" cy="2060575"/>
        </p:xfrm>
        <a:graphic>
          <a:graphicData uri="http://schemas.openxmlformats.org/drawingml/2006/table">
            <a:tbl>
              <a:tblPr/>
              <a:tblGrid>
                <a:gridCol w="2025650">
                  <a:extLst>
                    <a:ext uri="{9D8B030D-6E8A-4147-A177-3AD203B41FA5}">
                      <a16:colId xmlns:a16="http://schemas.microsoft.com/office/drawing/2014/main" val="20000"/>
                    </a:ext>
                  </a:extLst>
                </a:gridCol>
                <a:gridCol w="149860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tblGrid>
              <a:tr h="8840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2060"/>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2060"/>
                          </a:solidFill>
                          <a:effectLst/>
                          <a:latin typeface="Times New Roman" pitchFamily="18" charset="0"/>
                        </a:rPr>
                        <a:t>ĐB sông Cửu Long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2060"/>
                          </a:solidFill>
                          <a:effectLst/>
                          <a:latin typeface="Times New Roman" pitchFamily="18" charset="0"/>
                        </a:rPr>
                        <a:t>Cả</a:t>
                      </a:r>
                      <a:r>
                        <a:rPr kumimoji="0" lang="en-US" sz="2000" b="1" i="0" u="none" strike="noStrike" cap="none" normalizeH="0" baseline="0" dirty="0" smtClean="0">
                          <a:ln>
                            <a:noFill/>
                          </a:ln>
                          <a:solidFill>
                            <a:srgbClr val="002060"/>
                          </a:solidFill>
                          <a:effectLst/>
                          <a:latin typeface="Times New Roman" pitchFamily="18" charset="0"/>
                        </a:rPr>
                        <a:t> </a:t>
                      </a:r>
                      <a:r>
                        <a:rPr kumimoji="0" lang="en-US" sz="2000" b="1" i="0" u="none" strike="noStrike" cap="none" normalizeH="0" baseline="0" dirty="0" err="1" smtClean="0">
                          <a:ln>
                            <a:noFill/>
                          </a:ln>
                          <a:solidFill>
                            <a:srgbClr val="002060"/>
                          </a:solidFill>
                          <a:effectLst/>
                          <a:latin typeface="Times New Roman" pitchFamily="18" charset="0"/>
                        </a:rPr>
                        <a:t>nước</a:t>
                      </a:r>
                      <a:endParaRPr kumimoji="0" lang="en-US" sz="2000" b="1" i="0" u="none" strike="noStrike" cap="none" normalizeH="0" baseline="0" dirty="0" smtClean="0">
                        <a:ln>
                          <a:noFill/>
                        </a:ln>
                        <a:solidFill>
                          <a:srgbClr val="002060"/>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457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2060"/>
                          </a:solidFill>
                          <a:effectLst/>
                          <a:latin typeface="Times New Roman" pitchFamily="18" charset="0"/>
                        </a:rPr>
                        <a:t>Diện</a:t>
                      </a:r>
                      <a:r>
                        <a:rPr kumimoji="0" lang="en-US" sz="2000" b="1" i="0" u="none" strike="noStrike" cap="none" normalizeH="0" baseline="0" dirty="0" smtClean="0">
                          <a:ln>
                            <a:noFill/>
                          </a:ln>
                          <a:solidFill>
                            <a:srgbClr val="002060"/>
                          </a:solidFill>
                          <a:effectLst/>
                          <a:latin typeface="Times New Roman" pitchFamily="18" charset="0"/>
                        </a:rPr>
                        <a:t> </a:t>
                      </a:r>
                      <a:r>
                        <a:rPr kumimoji="0" lang="en-US" sz="2000" b="1" i="0" u="none" strike="noStrike" cap="none" normalizeH="0" baseline="0" dirty="0" err="1" smtClean="0">
                          <a:ln>
                            <a:noFill/>
                          </a:ln>
                          <a:solidFill>
                            <a:srgbClr val="002060"/>
                          </a:solidFill>
                          <a:effectLst/>
                          <a:latin typeface="Times New Roman" pitchFamily="18" charset="0"/>
                        </a:rPr>
                        <a:t>tích</a:t>
                      </a:r>
                      <a:r>
                        <a:rPr kumimoji="0" lang="en-US" sz="2000" b="1" i="0" u="none" strike="noStrike" cap="none" normalizeH="0" baseline="0" dirty="0" smtClean="0">
                          <a:ln>
                            <a:noFill/>
                          </a:ln>
                          <a:solidFill>
                            <a:srgbClr val="002060"/>
                          </a:solidFill>
                          <a:effectLst/>
                          <a:latin typeface="Times New Roman" pitchFamily="18" charset="0"/>
                        </a:rPr>
                        <a:t> (%)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00FF"/>
                          </a:solidFill>
                          <a:effectLst/>
                          <a:latin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7192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2060"/>
                          </a:solidFill>
                          <a:effectLst/>
                          <a:latin typeface="Times New Roman" pitchFamily="18" charset="0"/>
                        </a:rPr>
                        <a:t>Sản</a:t>
                      </a:r>
                      <a:r>
                        <a:rPr kumimoji="0" lang="en-US" sz="2000" b="1" i="0" u="none" strike="noStrike" cap="none" normalizeH="0" baseline="0" dirty="0" smtClean="0">
                          <a:ln>
                            <a:noFill/>
                          </a:ln>
                          <a:solidFill>
                            <a:srgbClr val="002060"/>
                          </a:solidFill>
                          <a:effectLst/>
                          <a:latin typeface="Times New Roman" pitchFamily="18" charset="0"/>
                        </a:rPr>
                        <a:t> </a:t>
                      </a:r>
                      <a:r>
                        <a:rPr kumimoji="0" lang="en-US" sz="2000" b="1" i="0" u="none" strike="noStrike" cap="none" normalizeH="0" baseline="0" dirty="0" err="1" smtClean="0">
                          <a:ln>
                            <a:noFill/>
                          </a:ln>
                          <a:solidFill>
                            <a:srgbClr val="002060"/>
                          </a:solidFill>
                          <a:effectLst/>
                          <a:latin typeface="Times New Roman" pitchFamily="18" charset="0"/>
                        </a:rPr>
                        <a:t>lượng</a:t>
                      </a:r>
                      <a:r>
                        <a:rPr kumimoji="0" lang="en-US" sz="2000" b="1" i="0" u="none" strike="noStrike" cap="none" normalizeH="0" baseline="0" dirty="0" smtClean="0">
                          <a:ln>
                            <a:noFill/>
                          </a:ln>
                          <a:solidFill>
                            <a:srgbClr val="002060"/>
                          </a:solidFill>
                          <a:effectLst/>
                          <a:latin typeface="Times New Roman" pitchFamily="18" charset="0"/>
                        </a:rPr>
                        <a:t> (%)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bl>
          </a:graphicData>
        </a:graphic>
      </p:graphicFrame>
      <p:sp>
        <p:nvSpPr>
          <p:cNvPr id="58412" name="Text Box 44"/>
          <p:cNvSpPr txBox="1">
            <a:spLocks noChangeArrowheads="1"/>
          </p:cNvSpPr>
          <p:nvPr/>
        </p:nvSpPr>
        <p:spPr bwMode="auto">
          <a:xfrm>
            <a:off x="6629400" y="21336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a:solidFill>
                  <a:srgbClr val="CC3300"/>
                </a:solidFill>
                <a:latin typeface="Arial" charset="0"/>
              </a:rPr>
              <a:t>51,1</a:t>
            </a:r>
          </a:p>
        </p:txBody>
      </p:sp>
      <p:sp>
        <p:nvSpPr>
          <p:cNvPr id="58413" name="Text Box 45"/>
          <p:cNvSpPr txBox="1">
            <a:spLocks noChangeArrowheads="1"/>
          </p:cNvSpPr>
          <p:nvPr/>
        </p:nvSpPr>
        <p:spPr bwMode="auto">
          <a:xfrm>
            <a:off x="6629400" y="2667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a:solidFill>
                  <a:srgbClr val="CC3300"/>
                </a:solidFill>
                <a:latin typeface="Arial" charset="0"/>
              </a:rPr>
              <a:t>51,45</a:t>
            </a:r>
          </a:p>
        </p:txBody>
      </p:sp>
      <p:sp>
        <p:nvSpPr>
          <p:cNvPr id="58414" name="Text Box 46"/>
          <p:cNvSpPr txBox="1">
            <a:spLocks noChangeArrowheads="1"/>
          </p:cNvSpPr>
          <p:nvPr/>
        </p:nvSpPr>
        <p:spPr bwMode="auto">
          <a:xfrm>
            <a:off x="8077200" y="2133600"/>
            <a:ext cx="77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a:solidFill>
                  <a:srgbClr val="CC3300"/>
                </a:solidFill>
                <a:latin typeface="Arial" charset="0"/>
              </a:rPr>
              <a:t>100</a:t>
            </a:r>
          </a:p>
        </p:txBody>
      </p:sp>
      <p:sp>
        <p:nvSpPr>
          <p:cNvPr id="58415" name="Text Box 47"/>
          <p:cNvSpPr txBox="1">
            <a:spLocks noChangeArrowheads="1"/>
          </p:cNvSpPr>
          <p:nvPr/>
        </p:nvSpPr>
        <p:spPr bwMode="auto">
          <a:xfrm>
            <a:off x="8077200" y="2667000"/>
            <a:ext cx="77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a:solidFill>
                  <a:srgbClr val="CC3300"/>
                </a:solidFill>
                <a:latin typeface="Arial" charset="0"/>
              </a:rPr>
              <a:t>100</a:t>
            </a:r>
          </a:p>
        </p:txBody>
      </p:sp>
      <p:graphicFrame>
        <p:nvGraphicFramePr>
          <p:cNvPr id="58417" name="Object 49"/>
          <p:cNvGraphicFramePr>
            <a:graphicFrameLocks noGrp="1" noChangeAspect="1"/>
          </p:cNvGraphicFramePr>
          <p:nvPr>
            <p:ph sz="quarter" idx="3"/>
          </p:nvPr>
        </p:nvGraphicFramePr>
        <p:xfrm>
          <a:off x="4343400" y="3200400"/>
          <a:ext cx="4800600" cy="3657600"/>
        </p:xfrm>
        <a:graphic>
          <a:graphicData uri="http://schemas.openxmlformats.org/presentationml/2006/ole">
            <mc:AlternateContent xmlns:mc="http://schemas.openxmlformats.org/markup-compatibility/2006">
              <mc:Choice xmlns:v="urn:schemas-microsoft-com:vml" Requires="v">
                <p:oleObj spid="_x0000_s5161" name="Chart" r:id="rId3" imgW="3600450" imgH="2657587" progId="Excel.Chart.8">
                  <p:embed/>
                </p:oleObj>
              </mc:Choice>
              <mc:Fallback>
                <p:oleObj name="Chart" r:id="rId3" imgW="3600450" imgH="2657587" progId="Excel.Chart.8">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00400"/>
                        <a:ext cx="4800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418" name="AutoShape 50"/>
          <p:cNvSpPr>
            <a:spLocks noChangeArrowheads="1"/>
          </p:cNvSpPr>
          <p:nvPr/>
        </p:nvSpPr>
        <p:spPr bwMode="auto">
          <a:xfrm>
            <a:off x="228600" y="2667000"/>
            <a:ext cx="3962400" cy="3124200"/>
          </a:xfrm>
          <a:prstGeom prst="wedgeEllipseCallout">
            <a:avLst>
              <a:gd name="adj1" fmla="val 90667"/>
              <a:gd name="adj2" fmla="val -29625"/>
            </a:avLst>
          </a:prstGeom>
          <a:solidFill>
            <a:srgbClr val="66FFFF"/>
          </a:solidFill>
          <a:ln w="9525">
            <a:solidFill>
              <a:schemeClr val="tx1"/>
            </a:solidFill>
            <a:miter lim="800000"/>
            <a:headEnd/>
            <a:tailEnd/>
          </a:ln>
        </p:spPr>
        <p:txBody>
          <a:bodyPr/>
          <a:lstStyle/>
          <a:p>
            <a:pPr algn="ctr"/>
            <a:r>
              <a:rPr lang="en-US" sz="2000" dirty="0" err="1">
                <a:solidFill>
                  <a:srgbClr val="FF00FF"/>
                </a:solidFill>
              </a:rPr>
              <a:t>Dựa</a:t>
            </a:r>
            <a:r>
              <a:rPr lang="en-US" sz="2000" dirty="0">
                <a:solidFill>
                  <a:srgbClr val="FF00FF"/>
                </a:solidFill>
              </a:rPr>
              <a:t> </a:t>
            </a:r>
            <a:r>
              <a:rPr lang="en-US" sz="2000" dirty="0" err="1">
                <a:solidFill>
                  <a:srgbClr val="FF00FF"/>
                </a:solidFill>
              </a:rPr>
              <a:t>vào</a:t>
            </a:r>
            <a:r>
              <a:rPr lang="en-US" sz="2000" dirty="0">
                <a:solidFill>
                  <a:srgbClr val="FF00FF"/>
                </a:solidFill>
              </a:rPr>
              <a:t> </a:t>
            </a:r>
            <a:r>
              <a:rPr lang="en-US" sz="2000" dirty="0" err="1">
                <a:solidFill>
                  <a:srgbClr val="FF00FF"/>
                </a:solidFill>
              </a:rPr>
              <a:t>số</a:t>
            </a:r>
            <a:r>
              <a:rPr lang="en-US" sz="2000" dirty="0">
                <a:solidFill>
                  <a:srgbClr val="FF00FF"/>
                </a:solidFill>
              </a:rPr>
              <a:t> </a:t>
            </a:r>
            <a:r>
              <a:rPr lang="en-US" sz="2000" dirty="0" err="1">
                <a:solidFill>
                  <a:srgbClr val="FF00FF"/>
                </a:solidFill>
              </a:rPr>
              <a:t>liệu</a:t>
            </a:r>
            <a:r>
              <a:rPr lang="en-US" sz="2000" dirty="0">
                <a:solidFill>
                  <a:srgbClr val="FF00FF"/>
                </a:solidFill>
              </a:rPr>
              <a:t> </a:t>
            </a:r>
            <a:r>
              <a:rPr lang="en-US" sz="2000" dirty="0" err="1">
                <a:solidFill>
                  <a:srgbClr val="FF00FF"/>
                </a:solidFill>
              </a:rPr>
              <a:t>và</a:t>
            </a:r>
            <a:r>
              <a:rPr lang="en-US" sz="2000" dirty="0">
                <a:solidFill>
                  <a:srgbClr val="FF00FF"/>
                </a:solidFill>
              </a:rPr>
              <a:t> </a:t>
            </a:r>
            <a:r>
              <a:rPr lang="en-US" sz="2000" dirty="0" err="1">
                <a:solidFill>
                  <a:srgbClr val="FF00FF"/>
                </a:solidFill>
              </a:rPr>
              <a:t>biểu</a:t>
            </a:r>
            <a:r>
              <a:rPr lang="en-US" sz="2000" dirty="0">
                <a:solidFill>
                  <a:srgbClr val="FF00FF"/>
                </a:solidFill>
              </a:rPr>
              <a:t> </a:t>
            </a:r>
            <a:r>
              <a:rPr lang="en-US" sz="2000" dirty="0" err="1">
                <a:solidFill>
                  <a:srgbClr val="FF00FF"/>
                </a:solidFill>
              </a:rPr>
              <a:t>đồ</a:t>
            </a:r>
            <a:r>
              <a:rPr lang="en-US" sz="2000" dirty="0">
                <a:solidFill>
                  <a:srgbClr val="FF00FF"/>
                </a:solidFill>
              </a:rPr>
              <a:t> </a:t>
            </a:r>
            <a:r>
              <a:rPr lang="en-US" sz="2000" dirty="0" err="1">
                <a:solidFill>
                  <a:srgbClr val="FF00FF"/>
                </a:solidFill>
              </a:rPr>
              <a:t>hình</a:t>
            </a:r>
            <a:r>
              <a:rPr lang="en-US" sz="2000" dirty="0">
                <a:solidFill>
                  <a:srgbClr val="FF00FF"/>
                </a:solidFill>
              </a:rPr>
              <a:t> </a:t>
            </a:r>
            <a:r>
              <a:rPr lang="en-US" sz="2000" dirty="0" err="1" smtClean="0">
                <a:solidFill>
                  <a:srgbClr val="FF00FF"/>
                </a:solidFill>
              </a:rPr>
              <a:t>bên</a:t>
            </a:r>
            <a:r>
              <a:rPr lang="en-US" sz="2000" dirty="0" smtClean="0">
                <a:solidFill>
                  <a:srgbClr val="FF00FF"/>
                </a:solidFill>
              </a:rPr>
              <a:t>. </a:t>
            </a:r>
            <a:r>
              <a:rPr lang="en-US" sz="2000" dirty="0" err="1" smtClean="0">
                <a:solidFill>
                  <a:srgbClr val="FF00FF"/>
                </a:solidFill>
              </a:rPr>
              <a:t>Em</a:t>
            </a:r>
            <a:r>
              <a:rPr lang="en-US" sz="2000" dirty="0" smtClean="0">
                <a:solidFill>
                  <a:srgbClr val="FF00FF"/>
                </a:solidFill>
              </a:rPr>
              <a:t> </a:t>
            </a:r>
            <a:r>
              <a:rPr lang="en-US" sz="2000" dirty="0" err="1">
                <a:solidFill>
                  <a:srgbClr val="FF00FF"/>
                </a:solidFill>
              </a:rPr>
              <a:t>hãy</a:t>
            </a:r>
            <a:r>
              <a:rPr lang="en-US" sz="2000" dirty="0">
                <a:solidFill>
                  <a:srgbClr val="FF00FF"/>
                </a:solidFill>
              </a:rPr>
              <a:t> </a:t>
            </a:r>
            <a:r>
              <a:rPr lang="en-US" sz="2000" dirty="0" err="1">
                <a:solidFill>
                  <a:srgbClr val="FF00FF"/>
                </a:solidFill>
              </a:rPr>
              <a:t>cho</a:t>
            </a:r>
            <a:r>
              <a:rPr lang="en-US" sz="2000" dirty="0">
                <a:solidFill>
                  <a:srgbClr val="FF00FF"/>
                </a:solidFill>
              </a:rPr>
              <a:t> </a:t>
            </a:r>
            <a:r>
              <a:rPr lang="en-US" sz="2000" dirty="0" err="1">
                <a:solidFill>
                  <a:srgbClr val="FF00FF"/>
                </a:solidFill>
              </a:rPr>
              <a:t>biết</a:t>
            </a:r>
            <a:r>
              <a:rPr lang="en-US" sz="2000" dirty="0">
                <a:solidFill>
                  <a:srgbClr val="FF00FF"/>
                </a:solidFill>
              </a:rPr>
              <a:t> </a:t>
            </a:r>
            <a:r>
              <a:rPr lang="en-US" sz="2000" dirty="0" err="1">
                <a:solidFill>
                  <a:srgbClr val="FF00FF"/>
                </a:solidFill>
              </a:rPr>
              <a:t>tình</a:t>
            </a:r>
            <a:r>
              <a:rPr lang="en-US" sz="2000" dirty="0">
                <a:solidFill>
                  <a:srgbClr val="FF00FF"/>
                </a:solidFill>
              </a:rPr>
              <a:t> </a:t>
            </a:r>
            <a:r>
              <a:rPr lang="en-US" sz="2000" dirty="0" err="1">
                <a:solidFill>
                  <a:srgbClr val="FF00FF"/>
                </a:solidFill>
              </a:rPr>
              <a:t>hình</a:t>
            </a:r>
            <a:r>
              <a:rPr lang="en-US" sz="2000" dirty="0">
                <a:solidFill>
                  <a:srgbClr val="FF00FF"/>
                </a:solidFill>
              </a:rPr>
              <a:t> </a:t>
            </a:r>
            <a:r>
              <a:rPr lang="en-US" sz="2000" dirty="0" err="1">
                <a:solidFill>
                  <a:srgbClr val="FF00FF"/>
                </a:solidFill>
              </a:rPr>
              <a:t>sản</a:t>
            </a:r>
            <a:r>
              <a:rPr lang="en-US" sz="2000" dirty="0">
                <a:solidFill>
                  <a:srgbClr val="FF00FF"/>
                </a:solidFill>
              </a:rPr>
              <a:t> </a:t>
            </a:r>
            <a:r>
              <a:rPr lang="en-US" sz="2000" dirty="0" err="1">
                <a:solidFill>
                  <a:srgbClr val="FF00FF"/>
                </a:solidFill>
              </a:rPr>
              <a:t>xuất</a:t>
            </a:r>
            <a:r>
              <a:rPr lang="en-US" sz="2000" dirty="0">
                <a:solidFill>
                  <a:srgbClr val="FF00FF"/>
                </a:solidFill>
              </a:rPr>
              <a:t> </a:t>
            </a:r>
            <a:r>
              <a:rPr lang="en-US" sz="2000" dirty="0" err="1">
                <a:solidFill>
                  <a:srgbClr val="FF00FF"/>
                </a:solidFill>
              </a:rPr>
              <a:t>lương</a:t>
            </a:r>
            <a:r>
              <a:rPr lang="en-US" sz="2000" dirty="0">
                <a:solidFill>
                  <a:srgbClr val="FF00FF"/>
                </a:solidFill>
              </a:rPr>
              <a:t> </a:t>
            </a:r>
            <a:r>
              <a:rPr lang="en-US" sz="2000" dirty="0" err="1">
                <a:solidFill>
                  <a:srgbClr val="FF00FF"/>
                </a:solidFill>
              </a:rPr>
              <a:t>thực</a:t>
            </a:r>
            <a:r>
              <a:rPr lang="en-US" sz="2000" dirty="0">
                <a:solidFill>
                  <a:srgbClr val="FF00FF"/>
                </a:solidFill>
              </a:rPr>
              <a:t> ở ĐB </a:t>
            </a:r>
            <a:r>
              <a:rPr lang="en-US" sz="2000" dirty="0" err="1">
                <a:solidFill>
                  <a:srgbClr val="FF00FF"/>
                </a:solidFill>
              </a:rPr>
              <a:t>sông</a:t>
            </a:r>
            <a:r>
              <a:rPr lang="en-US" sz="2000" dirty="0">
                <a:solidFill>
                  <a:srgbClr val="FF00FF"/>
                </a:solidFill>
              </a:rPr>
              <a:t> </a:t>
            </a:r>
            <a:r>
              <a:rPr lang="en-US" sz="2000" dirty="0" err="1">
                <a:solidFill>
                  <a:srgbClr val="FF00FF"/>
                </a:solidFill>
              </a:rPr>
              <a:t>Cửu</a:t>
            </a:r>
            <a:r>
              <a:rPr lang="en-US" sz="2000" dirty="0">
                <a:solidFill>
                  <a:srgbClr val="FF00FF"/>
                </a:solidFill>
              </a:rPr>
              <a:t>  Long ?</a:t>
            </a:r>
          </a:p>
        </p:txBody>
      </p:sp>
      <p:sp>
        <p:nvSpPr>
          <p:cNvPr id="58422" name="AutoShape 54"/>
          <p:cNvSpPr>
            <a:spLocks noChangeArrowheads="1"/>
          </p:cNvSpPr>
          <p:nvPr/>
        </p:nvSpPr>
        <p:spPr bwMode="auto">
          <a:xfrm>
            <a:off x="4267200" y="2971800"/>
            <a:ext cx="4572000" cy="1752600"/>
          </a:xfrm>
          <a:prstGeom prst="cloudCallout">
            <a:avLst>
              <a:gd name="adj1" fmla="val -74134"/>
              <a:gd name="adj2" fmla="val -75319"/>
            </a:avLst>
          </a:prstGeom>
          <a:solidFill>
            <a:srgbClr val="66FFFF"/>
          </a:solidFill>
          <a:ln w="9525">
            <a:solidFill>
              <a:schemeClr val="tx1"/>
            </a:solidFill>
            <a:round/>
            <a:headEnd/>
            <a:tailEnd/>
          </a:ln>
        </p:spPr>
        <p:txBody>
          <a:bodyPr/>
          <a:lstStyle/>
          <a:p>
            <a:pPr algn="ctr"/>
            <a:r>
              <a:rPr lang="en-US" sz="2000">
                <a:solidFill>
                  <a:srgbClr val="FF00FF"/>
                </a:solidFill>
              </a:rPr>
              <a:t>Việc ĐBSCL là vùng sản xuất lương thực lớn nhất cả nước có ý nghĩa như thế nào?</a:t>
            </a:r>
          </a:p>
        </p:txBody>
      </p:sp>
      <p:sp>
        <p:nvSpPr>
          <p:cNvPr id="5153" name="Rectangle 2"/>
          <p:cNvSpPr>
            <a:spLocks noGrp="1" noChangeArrowheads="1"/>
          </p:cNvSpPr>
          <p:nvPr>
            <p:ph type="title"/>
          </p:nvPr>
        </p:nvSpPr>
        <p:spPr>
          <a:xfrm>
            <a:off x="0" y="0"/>
            <a:ext cx="9144000" cy="533400"/>
          </a:xfrm>
          <a:solidFill>
            <a:srgbClr val="006600"/>
          </a:solidFill>
        </p:spPr>
        <p:txBody>
          <a:bodyPr/>
          <a:lstStyle/>
          <a:p>
            <a:pPr eaLnBrk="1" hangingPunct="1"/>
            <a:r>
              <a:rPr lang="en-US" sz="2800" b="1" smtClean="0">
                <a:solidFill>
                  <a:srgbClr val="FFFF00"/>
                </a:solidFill>
                <a:latin typeface="Times New Roman" pitchFamily="18" charset="0"/>
                <a:cs typeface="Times New Roman" pitchFamily="18" charset="0"/>
              </a:rPr>
              <a:t>Bài 36:  VÙNG ĐỒNG BẰNG SÔNG CỬU LONG (TT)</a:t>
            </a:r>
            <a:r>
              <a:rPr lang="en-US" sz="2800" smtClean="0">
                <a:solidFill>
                  <a:srgbClr val="FFFF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8418"/>
                                        </p:tgtEl>
                                        <p:attrNameLst>
                                          <p:attrName>style.visibility</p:attrName>
                                        </p:attrNameLst>
                                      </p:cBhvr>
                                      <p:to>
                                        <p:strVal val="visible"/>
                                      </p:to>
                                    </p:set>
                                    <p:anim calcmode="discrete" valueType="clr">
                                      <p:cBhvr override="childStyle">
                                        <p:cTn id="7" dur="80"/>
                                        <p:tgtEl>
                                          <p:spTgt spid="584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418"/>
                                        </p:tgtEl>
                                        <p:attrNameLst>
                                          <p:attrName>fillcolor</p:attrName>
                                        </p:attrNameLst>
                                      </p:cBhvr>
                                      <p:tavLst>
                                        <p:tav tm="0">
                                          <p:val>
                                            <p:clrVal>
                                              <a:schemeClr val="accent2"/>
                                            </p:clrVal>
                                          </p:val>
                                        </p:tav>
                                        <p:tav tm="50000">
                                          <p:val>
                                            <p:clrVal>
                                              <a:schemeClr val="hlink"/>
                                            </p:clrVal>
                                          </p:val>
                                        </p:tav>
                                      </p:tavLst>
                                    </p:anim>
                                    <p:set>
                                      <p:cBhvr>
                                        <p:cTn id="9" dur="80"/>
                                        <p:tgtEl>
                                          <p:spTgt spid="5841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xit" presetSubtype="26" fill="hold" grpId="1" nodeType="clickEffect">
                                  <p:stCondLst>
                                    <p:cond delay="0"/>
                                  </p:stCondLst>
                                  <p:iterate type="lt">
                                    <p:tmPct val="0"/>
                                  </p:iterate>
                                  <p:childTnLst>
                                    <p:animEffect transition="out" filter="barn(inHorizontal)">
                                      <p:cBhvr>
                                        <p:cTn id="13" dur="500"/>
                                        <p:tgtEl>
                                          <p:spTgt spid="58418"/>
                                        </p:tgtEl>
                                      </p:cBhvr>
                                    </p:animEffect>
                                    <p:set>
                                      <p:cBhvr>
                                        <p:cTn id="14" dur="1" fill="hold">
                                          <p:stCondLst>
                                            <p:cond delay="499"/>
                                          </p:stCondLst>
                                        </p:cTn>
                                        <p:tgtEl>
                                          <p:spTgt spid="5841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58393"/>
                                        </p:tgtEl>
                                        <p:attrNameLst>
                                          <p:attrName>style.visibility</p:attrName>
                                        </p:attrNameLst>
                                      </p:cBhvr>
                                      <p:to>
                                        <p:strVal val="visible"/>
                                      </p:to>
                                    </p:set>
                                    <p:anim from="(-#ppt_w/2)" to="(#ppt_x)" calcmode="lin" valueType="num">
                                      <p:cBhvr>
                                        <p:cTn id="19" dur="600" fill="hold">
                                          <p:stCondLst>
                                            <p:cond delay="0"/>
                                          </p:stCondLst>
                                        </p:cTn>
                                        <p:tgtEl>
                                          <p:spTgt spid="58393"/>
                                        </p:tgtEl>
                                        <p:attrNameLst>
                                          <p:attrName>ppt_x</p:attrName>
                                        </p:attrNameLst>
                                      </p:cBhvr>
                                    </p:anim>
                                    <p:anim from="0" to="-1.0" calcmode="lin" valueType="num">
                                      <p:cBhvr>
                                        <p:cTn id="20" dur="200" decel="50000" autoRev="1" fill="hold">
                                          <p:stCondLst>
                                            <p:cond delay="600"/>
                                          </p:stCondLst>
                                        </p:cTn>
                                        <p:tgtEl>
                                          <p:spTgt spid="58393"/>
                                        </p:tgtEl>
                                        <p:attrNameLst>
                                          <p:attrName>xshear</p:attrName>
                                        </p:attrNameLst>
                                      </p:cBhvr>
                                    </p:anim>
                                    <p:animScale>
                                      <p:cBhvr>
                                        <p:cTn id="21" dur="200" decel="100000" autoRev="1" fill="hold">
                                          <p:stCondLst>
                                            <p:cond delay="600"/>
                                          </p:stCondLst>
                                        </p:cTn>
                                        <p:tgtEl>
                                          <p:spTgt spid="58393"/>
                                        </p:tgtEl>
                                      </p:cBhvr>
                                      <p:from x="100000" y="100000"/>
                                      <p:to x="80000" y="100000"/>
                                    </p:animScale>
                                    <p:anim by="(#ppt_h/3+#ppt_w*0.1)" calcmode="lin" valueType="num">
                                      <p:cBhvr additive="sum">
                                        <p:cTn id="22" dur="200" decel="100000" autoRev="1" fill="hold">
                                          <p:stCondLst>
                                            <p:cond delay="600"/>
                                          </p:stCondLst>
                                        </p:cTn>
                                        <p:tgtEl>
                                          <p:spTgt spid="58393"/>
                                        </p:tgtEl>
                                        <p:attrNameLst>
                                          <p:attrName>ppt_x</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xit" presetSubtype="0" fill="hold" nodeType="clickEffect">
                                  <p:stCondLst>
                                    <p:cond delay="0"/>
                                  </p:stCondLst>
                                  <p:childTnLst>
                                    <p:anim calcmode="lin" valueType="num">
                                      <p:cBhvr>
                                        <p:cTn id="26" dur="500"/>
                                        <p:tgtEl>
                                          <p:spTgt spid="58394"/>
                                        </p:tgtEl>
                                        <p:attrNameLst>
                                          <p:attrName>ppt_w</p:attrName>
                                        </p:attrNameLst>
                                      </p:cBhvr>
                                      <p:tavLst>
                                        <p:tav tm="0">
                                          <p:val>
                                            <p:strVal val="ppt_w"/>
                                          </p:val>
                                        </p:tav>
                                        <p:tav tm="100000">
                                          <p:val>
                                            <p:fltVal val="0"/>
                                          </p:val>
                                        </p:tav>
                                      </p:tavLst>
                                    </p:anim>
                                    <p:anim calcmode="lin" valueType="num">
                                      <p:cBhvr>
                                        <p:cTn id="27" dur="500"/>
                                        <p:tgtEl>
                                          <p:spTgt spid="58394"/>
                                        </p:tgtEl>
                                        <p:attrNameLst>
                                          <p:attrName>ppt_h</p:attrName>
                                        </p:attrNameLst>
                                      </p:cBhvr>
                                      <p:tavLst>
                                        <p:tav tm="0">
                                          <p:val>
                                            <p:strVal val="ppt_h"/>
                                          </p:val>
                                        </p:tav>
                                        <p:tav tm="100000">
                                          <p:val>
                                            <p:fltVal val="0"/>
                                          </p:val>
                                        </p:tav>
                                      </p:tavLst>
                                    </p:anim>
                                    <p:animEffect transition="out" filter="fade">
                                      <p:cBhvr>
                                        <p:cTn id="28" dur="500"/>
                                        <p:tgtEl>
                                          <p:spTgt spid="58394"/>
                                        </p:tgtEl>
                                      </p:cBhvr>
                                    </p:animEffect>
                                    <p:set>
                                      <p:cBhvr>
                                        <p:cTn id="29" dur="1" fill="hold">
                                          <p:stCondLst>
                                            <p:cond delay="499"/>
                                          </p:stCondLst>
                                        </p:cTn>
                                        <p:tgtEl>
                                          <p:spTgt spid="58394"/>
                                        </p:tgtEl>
                                        <p:attrNameLst>
                                          <p:attrName>style.visibility</p:attrName>
                                        </p:attrNameLst>
                                      </p:cBhvr>
                                      <p:to>
                                        <p:strVal val="hidden"/>
                                      </p:to>
                                    </p:set>
                                  </p:childTnLst>
                                </p:cTn>
                              </p:par>
                              <p:par>
                                <p:cTn id="30" presetID="53" presetClass="exit" presetSubtype="0" fill="hold" grpId="0" nodeType="withEffect">
                                  <p:stCondLst>
                                    <p:cond delay="0"/>
                                  </p:stCondLst>
                                  <p:childTnLst>
                                    <p:anim calcmode="lin" valueType="num">
                                      <p:cBhvr>
                                        <p:cTn id="31" dur="500"/>
                                        <p:tgtEl>
                                          <p:spTgt spid="58392"/>
                                        </p:tgtEl>
                                        <p:attrNameLst>
                                          <p:attrName>ppt_w</p:attrName>
                                        </p:attrNameLst>
                                      </p:cBhvr>
                                      <p:tavLst>
                                        <p:tav tm="0">
                                          <p:val>
                                            <p:strVal val="ppt_w"/>
                                          </p:val>
                                        </p:tav>
                                        <p:tav tm="100000">
                                          <p:val>
                                            <p:fltVal val="0"/>
                                          </p:val>
                                        </p:tav>
                                      </p:tavLst>
                                    </p:anim>
                                    <p:anim calcmode="lin" valueType="num">
                                      <p:cBhvr>
                                        <p:cTn id="32" dur="500"/>
                                        <p:tgtEl>
                                          <p:spTgt spid="58392"/>
                                        </p:tgtEl>
                                        <p:attrNameLst>
                                          <p:attrName>ppt_h</p:attrName>
                                        </p:attrNameLst>
                                      </p:cBhvr>
                                      <p:tavLst>
                                        <p:tav tm="0">
                                          <p:val>
                                            <p:strVal val="ppt_h"/>
                                          </p:val>
                                        </p:tav>
                                        <p:tav tm="100000">
                                          <p:val>
                                            <p:fltVal val="0"/>
                                          </p:val>
                                        </p:tav>
                                      </p:tavLst>
                                    </p:anim>
                                    <p:animEffect transition="out" filter="fade">
                                      <p:cBhvr>
                                        <p:cTn id="33" dur="500"/>
                                        <p:tgtEl>
                                          <p:spTgt spid="58392"/>
                                        </p:tgtEl>
                                      </p:cBhvr>
                                    </p:animEffect>
                                    <p:set>
                                      <p:cBhvr>
                                        <p:cTn id="34" dur="1" fill="hold">
                                          <p:stCondLst>
                                            <p:cond delay="499"/>
                                          </p:stCondLst>
                                        </p:cTn>
                                        <p:tgtEl>
                                          <p:spTgt spid="58392"/>
                                        </p:tgtEl>
                                        <p:attrNameLst>
                                          <p:attrName>style.visibility</p:attrName>
                                        </p:attrNameLst>
                                      </p:cBhvr>
                                      <p:to>
                                        <p:strVal val="hidden"/>
                                      </p:to>
                                    </p:set>
                                  </p:childTnLst>
                                </p:cTn>
                              </p:par>
                              <p:par>
                                <p:cTn id="35" presetID="53" presetClass="exit" presetSubtype="0" fill="hold" grpId="0" nodeType="withEffect">
                                  <p:stCondLst>
                                    <p:cond delay="0"/>
                                  </p:stCondLst>
                                  <p:childTnLst>
                                    <p:anim calcmode="lin" valueType="num">
                                      <p:cBhvr>
                                        <p:cTn id="36" dur="500"/>
                                        <p:tgtEl>
                                          <p:spTgt spid="58412"/>
                                        </p:tgtEl>
                                        <p:attrNameLst>
                                          <p:attrName>ppt_w</p:attrName>
                                        </p:attrNameLst>
                                      </p:cBhvr>
                                      <p:tavLst>
                                        <p:tav tm="0">
                                          <p:val>
                                            <p:strVal val="ppt_w"/>
                                          </p:val>
                                        </p:tav>
                                        <p:tav tm="100000">
                                          <p:val>
                                            <p:fltVal val="0"/>
                                          </p:val>
                                        </p:tav>
                                      </p:tavLst>
                                    </p:anim>
                                    <p:anim calcmode="lin" valueType="num">
                                      <p:cBhvr>
                                        <p:cTn id="37" dur="500"/>
                                        <p:tgtEl>
                                          <p:spTgt spid="58412"/>
                                        </p:tgtEl>
                                        <p:attrNameLst>
                                          <p:attrName>ppt_h</p:attrName>
                                        </p:attrNameLst>
                                      </p:cBhvr>
                                      <p:tavLst>
                                        <p:tav tm="0">
                                          <p:val>
                                            <p:strVal val="ppt_h"/>
                                          </p:val>
                                        </p:tav>
                                        <p:tav tm="100000">
                                          <p:val>
                                            <p:fltVal val="0"/>
                                          </p:val>
                                        </p:tav>
                                      </p:tavLst>
                                    </p:anim>
                                    <p:animEffect transition="out" filter="fade">
                                      <p:cBhvr>
                                        <p:cTn id="38" dur="500"/>
                                        <p:tgtEl>
                                          <p:spTgt spid="58412"/>
                                        </p:tgtEl>
                                      </p:cBhvr>
                                    </p:animEffect>
                                    <p:set>
                                      <p:cBhvr>
                                        <p:cTn id="39" dur="1" fill="hold">
                                          <p:stCondLst>
                                            <p:cond delay="499"/>
                                          </p:stCondLst>
                                        </p:cTn>
                                        <p:tgtEl>
                                          <p:spTgt spid="58412"/>
                                        </p:tgtEl>
                                        <p:attrNameLst>
                                          <p:attrName>style.visibility</p:attrName>
                                        </p:attrNameLst>
                                      </p:cBhvr>
                                      <p:to>
                                        <p:strVal val="hidden"/>
                                      </p:to>
                                    </p:set>
                                  </p:childTnLst>
                                </p:cTn>
                              </p:par>
                              <p:par>
                                <p:cTn id="40" presetID="53" presetClass="exit" presetSubtype="0" fill="hold" grpId="0" nodeType="withEffect">
                                  <p:stCondLst>
                                    <p:cond delay="0"/>
                                  </p:stCondLst>
                                  <p:childTnLst>
                                    <p:anim calcmode="lin" valueType="num">
                                      <p:cBhvr>
                                        <p:cTn id="41" dur="500"/>
                                        <p:tgtEl>
                                          <p:spTgt spid="58414"/>
                                        </p:tgtEl>
                                        <p:attrNameLst>
                                          <p:attrName>ppt_w</p:attrName>
                                        </p:attrNameLst>
                                      </p:cBhvr>
                                      <p:tavLst>
                                        <p:tav tm="0">
                                          <p:val>
                                            <p:strVal val="ppt_w"/>
                                          </p:val>
                                        </p:tav>
                                        <p:tav tm="100000">
                                          <p:val>
                                            <p:fltVal val="0"/>
                                          </p:val>
                                        </p:tav>
                                      </p:tavLst>
                                    </p:anim>
                                    <p:anim calcmode="lin" valueType="num">
                                      <p:cBhvr>
                                        <p:cTn id="42" dur="500"/>
                                        <p:tgtEl>
                                          <p:spTgt spid="58414"/>
                                        </p:tgtEl>
                                        <p:attrNameLst>
                                          <p:attrName>ppt_h</p:attrName>
                                        </p:attrNameLst>
                                      </p:cBhvr>
                                      <p:tavLst>
                                        <p:tav tm="0">
                                          <p:val>
                                            <p:strVal val="ppt_h"/>
                                          </p:val>
                                        </p:tav>
                                        <p:tav tm="100000">
                                          <p:val>
                                            <p:fltVal val="0"/>
                                          </p:val>
                                        </p:tav>
                                      </p:tavLst>
                                    </p:anim>
                                    <p:animEffect transition="out" filter="fade">
                                      <p:cBhvr>
                                        <p:cTn id="43" dur="500"/>
                                        <p:tgtEl>
                                          <p:spTgt spid="58414"/>
                                        </p:tgtEl>
                                      </p:cBhvr>
                                    </p:animEffect>
                                    <p:set>
                                      <p:cBhvr>
                                        <p:cTn id="44" dur="1" fill="hold">
                                          <p:stCondLst>
                                            <p:cond delay="499"/>
                                          </p:stCondLst>
                                        </p:cTn>
                                        <p:tgtEl>
                                          <p:spTgt spid="58414"/>
                                        </p:tgtEl>
                                        <p:attrNameLst>
                                          <p:attrName>style.visibility</p:attrName>
                                        </p:attrNameLst>
                                      </p:cBhvr>
                                      <p:to>
                                        <p:strVal val="hidden"/>
                                      </p:to>
                                    </p:set>
                                  </p:childTnLst>
                                </p:cTn>
                              </p:par>
                              <p:par>
                                <p:cTn id="45" presetID="53" presetClass="exit" presetSubtype="0" fill="hold" grpId="0" nodeType="withEffect">
                                  <p:stCondLst>
                                    <p:cond delay="0"/>
                                  </p:stCondLst>
                                  <p:childTnLst>
                                    <p:anim calcmode="lin" valueType="num">
                                      <p:cBhvr>
                                        <p:cTn id="46" dur="500"/>
                                        <p:tgtEl>
                                          <p:spTgt spid="58415"/>
                                        </p:tgtEl>
                                        <p:attrNameLst>
                                          <p:attrName>ppt_w</p:attrName>
                                        </p:attrNameLst>
                                      </p:cBhvr>
                                      <p:tavLst>
                                        <p:tav tm="0">
                                          <p:val>
                                            <p:strVal val="ppt_w"/>
                                          </p:val>
                                        </p:tav>
                                        <p:tav tm="100000">
                                          <p:val>
                                            <p:fltVal val="0"/>
                                          </p:val>
                                        </p:tav>
                                      </p:tavLst>
                                    </p:anim>
                                    <p:anim calcmode="lin" valueType="num">
                                      <p:cBhvr>
                                        <p:cTn id="47" dur="500"/>
                                        <p:tgtEl>
                                          <p:spTgt spid="58415"/>
                                        </p:tgtEl>
                                        <p:attrNameLst>
                                          <p:attrName>ppt_h</p:attrName>
                                        </p:attrNameLst>
                                      </p:cBhvr>
                                      <p:tavLst>
                                        <p:tav tm="0">
                                          <p:val>
                                            <p:strVal val="ppt_h"/>
                                          </p:val>
                                        </p:tav>
                                        <p:tav tm="100000">
                                          <p:val>
                                            <p:fltVal val="0"/>
                                          </p:val>
                                        </p:tav>
                                      </p:tavLst>
                                    </p:anim>
                                    <p:animEffect transition="out" filter="fade">
                                      <p:cBhvr>
                                        <p:cTn id="48" dur="500"/>
                                        <p:tgtEl>
                                          <p:spTgt spid="58415"/>
                                        </p:tgtEl>
                                      </p:cBhvr>
                                    </p:animEffect>
                                    <p:set>
                                      <p:cBhvr>
                                        <p:cTn id="49" dur="1" fill="hold">
                                          <p:stCondLst>
                                            <p:cond delay="499"/>
                                          </p:stCondLst>
                                        </p:cTn>
                                        <p:tgtEl>
                                          <p:spTgt spid="58415"/>
                                        </p:tgtEl>
                                        <p:attrNameLst>
                                          <p:attrName>style.visibility</p:attrName>
                                        </p:attrNameLst>
                                      </p:cBhvr>
                                      <p:to>
                                        <p:strVal val="hidden"/>
                                      </p:to>
                                    </p:set>
                                  </p:childTnLst>
                                </p:cTn>
                              </p:par>
                              <p:par>
                                <p:cTn id="50" presetID="53" presetClass="exit" presetSubtype="0" fill="hold" grpId="0" nodeType="withEffect">
                                  <p:stCondLst>
                                    <p:cond delay="0"/>
                                  </p:stCondLst>
                                  <p:childTnLst>
                                    <p:anim calcmode="lin" valueType="num">
                                      <p:cBhvr>
                                        <p:cTn id="51" dur="500"/>
                                        <p:tgtEl>
                                          <p:spTgt spid="58413"/>
                                        </p:tgtEl>
                                        <p:attrNameLst>
                                          <p:attrName>ppt_w</p:attrName>
                                        </p:attrNameLst>
                                      </p:cBhvr>
                                      <p:tavLst>
                                        <p:tav tm="0">
                                          <p:val>
                                            <p:strVal val="ppt_w"/>
                                          </p:val>
                                        </p:tav>
                                        <p:tav tm="100000">
                                          <p:val>
                                            <p:fltVal val="0"/>
                                          </p:val>
                                        </p:tav>
                                      </p:tavLst>
                                    </p:anim>
                                    <p:anim calcmode="lin" valueType="num">
                                      <p:cBhvr>
                                        <p:cTn id="52" dur="500"/>
                                        <p:tgtEl>
                                          <p:spTgt spid="58413"/>
                                        </p:tgtEl>
                                        <p:attrNameLst>
                                          <p:attrName>ppt_h</p:attrName>
                                        </p:attrNameLst>
                                      </p:cBhvr>
                                      <p:tavLst>
                                        <p:tav tm="0">
                                          <p:val>
                                            <p:strVal val="ppt_h"/>
                                          </p:val>
                                        </p:tav>
                                        <p:tav tm="100000">
                                          <p:val>
                                            <p:fltVal val="0"/>
                                          </p:val>
                                        </p:tav>
                                      </p:tavLst>
                                    </p:anim>
                                    <p:animEffect transition="out" filter="fade">
                                      <p:cBhvr>
                                        <p:cTn id="53" dur="500"/>
                                        <p:tgtEl>
                                          <p:spTgt spid="58413"/>
                                        </p:tgtEl>
                                      </p:cBhvr>
                                    </p:animEffect>
                                    <p:set>
                                      <p:cBhvr>
                                        <p:cTn id="54" dur="1" fill="hold">
                                          <p:stCondLst>
                                            <p:cond delay="499"/>
                                          </p:stCondLst>
                                        </p:cTn>
                                        <p:tgtEl>
                                          <p:spTgt spid="58413"/>
                                        </p:tgtEl>
                                        <p:attrNameLst>
                                          <p:attrName>style.visibility</p:attrName>
                                        </p:attrNameLst>
                                      </p:cBhvr>
                                      <p:to>
                                        <p:strVal val="hidden"/>
                                      </p:to>
                                    </p:set>
                                  </p:childTnLst>
                                </p:cTn>
                              </p:par>
                              <p:par>
                                <p:cTn id="55" presetID="53" presetClass="exit" presetSubtype="0" fill="hold" grpId="0" nodeType="withEffect">
                                  <p:stCondLst>
                                    <p:cond delay="0"/>
                                  </p:stCondLst>
                                  <p:childTnLst>
                                    <p:anim calcmode="lin" valueType="num">
                                      <p:cBhvr>
                                        <p:cTn id="56" dur="500"/>
                                        <p:tgtEl>
                                          <p:spTgt spid="58417"/>
                                        </p:tgtEl>
                                        <p:attrNameLst>
                                          <p:attrName>ppt_w</p:attrName>
                                        </p:attrNameLst>
                                      </p:cBhvr>
                                      <p:tavLst>
                                        <p:tav tm="0">
                                          <p:val>
                                            <p:strVal val="ppt_w"/>
                                          </p:val>
                                        </p:tav>
                                        <p:tav tm="100000">
                                          <p:val>
                                            <p:fltVal val="0"/>
                                          </p:val>
                                        </p:tav>
                                      </p:tavLst>
                                    </p:anim>
                                    <p:anim calcmode="lin" valueType="num">
                                      <p:cBhvr>
                                        <p:cTn id="57" dur="500"/>
                                        <p:tgtEl>
                                          <p:spTgt spid="58417"/>
                                        </p:tgtEl>
                                        <p:attrNameLst>
                                          <p:attrName>ppt_h</p:attrName>
                                        </p:attrNameLst>
                                      </p:cBhvr>
                                      <p:tavLst>
                                        <p:tav tm="0">
                                          <p:val>
                                            <p:strVal val="ppt_h"/>
                                          </p:val>
                                        </p:tav>
                                        <p:tav tm="100000">
                                          <p:val>
                                            <p:fltVal val="0"/>
                                          </p:val>
                                        </p:tav>
                                      </p:tavLst>
                                    </p:anim>
                                    <p:animEffect transition="out" filter="fade">
                                      <p:cBhvr>
                                        <p:cTn id="58" dur="500"/>
                                        <p:tgtEl>
                                          <p:spTgt spid="58417"/>
                                        </p:tgtEl>
                                      </p:cBhvr>
                                    </p:animEffect>
                                    <p:set>
                                      <p:cBhvr>
                                        <p:cTn id="59" dur="1" fill="hold">
                                          <p:stCondLst>
                                            <p:cond delay="499"/>
                                          </p:stCondLst>
                                        </p:cTn>
                                        <p:tgtEl>
                                          <p:spTgt spid="58417"/>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52" presetClass="entr" presetSubtype="0" fill="hold" grpId="0" nodeType="clickEffect">
                                  <p:stCondLst>
                                    <p:cond delay="0"/>
                                  </p:stCondLst>
                                  <p:childTnLst>
                                    <p:set>
                                      <p:cBhvr>
                                        <p:cTn id="63" dur="1" fill="hold">
                                          <p:stCondLst>
                                            <p:cond delay="0"/>
                                          </p:stCondLst>
                                        </p:cTn>
                                        <p:tgtEl>
                                          <p:spTgt spid="58422"/>
                                        </p:tgtEl>
                                        <p:attrNameLst>
                                          <p:attrName>style.visibility</p:attrName>
                                        </p:attrNameLst>
                                      </p:cBhvr>
                                      <p:to>
                                        <p:strVal val="visible"/>
                                      </p:to>
                                    </p:set>
                                    <p:animScale>
                                      <p:cBhvr>
                                        <p:cTn id="64" dur="1000" decel="50000" fill="hold">
                                          <p:stCondLst>
                                            <p:cond delay="0"/>
                                          </p:stCondLst>
                                        </p:cTn>
                                        <p:tgtEl>
                                          <p:spTgt spid="584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58422"/>
                                        </p:tgtEl>
                                        <p:attrNameLst>
                                          <p:attrName>ppt_x</p:attrName>
                                          <p:attrName>ppt_y</p:attrName>
                                        </p:attrNameLst>
                                      </p:cBhvr>
                                    </p:animMotion>
                                    <p:animEffect transition="in" filter="fade">
                                      <p:cBhvr>
                                        <p:cTn id="66" dur="1000"/>
                                        <p:tgtEl>
                                          <p:spTgt spid="5842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xit" presetSubtype="4" fill="hold" grpId="1" nodeType="clickEffect">
                                  <p:stCondLst>
                                    <p:cond delay="0"/>
                                  </p:stCondLst>
                                  <p:childTnLst>
                                    <p:animEffect transition="out" filter="wipe(down)">
                                      <p:cBhvr>
                                        <p:cTn id="70" dur="500"/>
                                        <p:tgtEl>
                                          <p:spTgt spid="58422"/>
                                        </p:tgtEl>
                                      </p:cBhvr>
                                    </p:animEffect>
                                    <p:set>
                                      <p:cBhvr>
                                        <p:cTn id="71" dur="1" fill="hold">
                                          <p:stCondLst>
                                            <p:cond delay="499"/>
                                          </p:stCondLst>
                                        </p:cTn>
                                        <p:tgtEl>
                                          <p:spTgt spid="584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2" grpId="0"/>
      <p:bldP spid="58393" grpId="0"/>
      <p:bldP spid="58412" grpId="0"/>
      <p:bldP spid="58413" grpId="0"/>
      <p:bldP spid="58414" grpId="0"/>
      <p:bldP spid="58415" grpId="0"/>
      <p:bldOleChart spid="58417" grpId="0"/>
      <p:bldP spid="58418" grpId="0" animBg="1"/>
      <p:bldP spid="58418" grpId="1" animBg="1"/>
      <p:bldP spid="58422" grpId="0" animBg="1"/>
      <p:bldP spid="5842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sz="half" idx="1"/>
          </p:nvPr>
        </p:nvSpPr>
        <p:spPr>
          <a:xfrm>
            <a:off x="0" y="1600200"/>
            <a:ext cx="4343400" cy="5257800"/>
          </a:xfrm>
        </p:spPr>
        <p:txBody>
          <a:bodyPr/>
          <a:lstStyle/>
          <a:p>
            <a:pPr eaLnBrk="1" hangingPunct="1">
              <a:buFontTx/>
              <a:buNone/>
            </a:pPr>
            <a:r>
              <a:rPr lang="en-US" sz="2800" b="1" u="sng" smtClean="0">
                <a:solidFill>
                  <a:srgbClr val="0000FF"/>
                </a:solidFill>
              </a:rPr>
              <a:t> </a:t>
            </a:r>
          </a:p>
        </p:txBody>
      </p:sp>
      <p:sp>
        <p:nvSpPr>
          <p:cNvPr id="6147" name="Rectangle 23"/>
          <p:cNvSpPr>
            <a:spLocks noChangeArrowheads="1"/>
          </p:cNvSpPr>
          <p:nvPr/>
        </p:nvSpPr>
        <p:spPr bwMode="auto">
          <a:xfrm>
            <a:off x="0" y="533400"/>
            <a:ext cx="4267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u="sng">
                <a:solidFill>
                  <a:srgbClr val="C00000"/>
                </a:solidFill>
              </a:rPr>
              <a:t>IV. Tình hình phát triển kinh tế </a:t>
            </a:r>
          </a:p>
          <a:p>
            <a:pPr marL="342900" indent="-342900">
              <a:spcBef>
                <a:spcPct val="20000"/>
              </a:spcBef>
            </a:pPr>
            <a:r>
              <a:rPr lang="en-US" sz="2800" u="sng">
                <a:solidFill>
                  <a:srgbClr val="C00000"/>
                </a:solidFill>
              </a:rPr>
              <a:t>1. Nông nghiệp:</a:t>
            </a:r>
          </a:p>
        </p:txBody>
      </p:sp>
      <p:sp>
        <p:nvSpPr>
          <p:cNvPr id="6148" name="Text Box 48"/>
          <p:cNvSpPr txBox="1">
            <a:spLocks noChangeArrowheads="1"/>
          </p:cNvSpPr>
          <p:nvPr/>
        </p:nvSpPr>
        <p:spPr bwMode="auto">
          <a:xfrm>
            <a:off x="2667000" y="624840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endParaRPr lang="en-US">
              <a:latin typeface="Arial" charset="0"/>
            </a:endParaRPr>
          </a:p>
        </p:txBody>
      </p:sp>
      <p:sp>
        <p:nvSpPr>
          <p:cNvPr id="6149" name="Line 54"/>
          <p:cNvSpPr>
            <a:spLocks noChangeShapeType="1"/>
          </p:cNvSpPr>
          <p:nvPr/>
        </p:nvSpPr>
        <p:spPr bwMode="auto">
          <a:xfrm>
            <a:off x="4419600" y="685800"/>
            <a:ext cx="0" cy="6172200"/>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150" name="Picture 64" descr="Untitle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685800"/>
            <a:ext cx="4724400" cy="61722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8" name="AutoShape 78"/>
          <p:cNvSpPr>
            <a:spLocks noChangeArrowheads="1"/>
          </p:cNvSpPr>
          <p:nvPr/>
        </p:nvSpPr>
        <p:spPr bwMode="auto">
          <a:xfrm>
            <a:off x="990600" y="3810000"/>
            <a:ext cx="3352800" cy="1981200"/>
          </a:xfrm>
          <a:prstGeom prst="cloudCallout">
            <a:avLst>
              <a:gd name="adj1" fmla="val 105116"/>
              <a:gd name="adj2" fmla="val -72514"/>
            </a:avLst>
          </a:prstGeom>
          <a:solidFill>
            <a:srgbClr val="CC99FF"/>
          </a:solidFill>
          <a:ln w="9525">
            <a:solidFill>
              <a:schemeClr val="tx1"/>
            </a:solidFill>
            <a:round/>
            <a:headEnd/>
            <a:tailEnd/>
          </a:ln>
        </p:spPr>
        <p:txBody>
          <a:bodyPr/>
          <a:lstStyle/>
          <a:p>
            <a:pPr algn="ctr"/>
            <a:r>
              <a:rPr lang="en-US" sz="2000">
                <a:solidFill>
                  <a:srgbClr val="0000FF"/>
                </a:solidFill>
              </a:rPr>
              <a:t>Hãy kể tên các tỉnh trồng nhiều lúa nhất ở ĐBSCL</a:t>
            </a:r>
          </a:p>
        </p:txBody>
      </p:sp>
      <p:sp>
        <p:nvSpPr>
          <p:cNvPr id="10319" name="Freeform 79"/>
          <p:cNvSpPr>
            <a:spLocks/>
          </p:cNvSpPr>
          <p:nvPr/>
        </p:nvSpPr>
        <p:spPr bwMode="auto">
          <a:xfrm>
            <a:off x="5610225" y="1619250"/>
            <a:ext cx="1230313" cy="1649413"/>
          </a:xfrm>
          <a:custGeom>
            <a:avLst/>
            <a:gdLst>
              <a:gd name="T0" fmla="*/ 333375 w 775"/>
              <a:gd name="T1" fmla="*/ 0 h 1039"/>
              <a:gd name="T2" fmla="*/ 390525 w 775"/>
              <a:gd name="T3" fmla="*/ 123825 h 1039"/>
              <a:gd name="T4" fmla="*/ 400050 w 775"/>
              <a:gd name="T5" fmla="*/ 200025 h 1039"/>
              <a:gd name="T6" fmla="*/ 428625 w 775"/>
              <a:gd name="T7" fmla="*/ 209550 h 1039"/>
              <a:gd name="T8" fmla="*/ 438150 w 775"/>
              <a:gd name="T9" fmla="*/ 238125 h 1039"/>
              <a:gd name="T10" fmla="*/ 504825 w 775"/>
              <a:gd name="T11" fmla="*/ 257175 h 1039"/>
              <a:gd name="T12" fmla="*/ 561975 w 775"/>
              <a:gd name="T13" fmla="*/ 276225 h 1039"/>
              <a:gd name="T14" fmla="*/ 647700 w 775"/>
              <a:gd name="T15" fmla="*/ 361950 h 1039"/>
              <a:gd name="T16" fmla="*/ 771525 w 775"/>
              <a:gd name="T17" fmla="*/ 400050 h 1039"/>
              <a:gd name="T18" fmla="*/ 790575 w 775"/>
              <a:gd name="T19" fmla="*/ 457200 h 1039"/>
              <a:gd name="T20" fmla="*/ 847725 w 775"/>
              <a:gd name="T21" fmla="*/ 495300 h 1039"/>
              <a:gd name="T22" fmla="*/ 923925 w 775"/>
              <a:gd name="T23" fmla="*/ 552450 h 1039"/>
              <a:gd name="T24" fmla="*/ 1000125 w 775"/>
              <a:gd name="T25" fmla="*/ 638175 h 1039"/>
              <a:gd name="T26" fmla="*/ 1104900 w 775"/>
              <a:gd name="T27" fmla="*/ 781050 h 1039"/>
              <a:gd name="T28" fmla="*/ 1123950 w 775"/>
              <a:gd name="T29" fmla="*/ 809625 h 1039"/>
              <a:gd name="T30" fmla="*/ 1181100 w 775"/>
              <a:gd name="T31" fmla="*/ 847725 h 1039"/>
              <a:gd name="T32" fmla="*/ 1200150 w 775"/>
              <a:gd name="T33" fmla="*/ 876300 h 1039"/>
              <a:gd name="T34" fmla="*/ 1228725 w 775"/>
              <a:gd name="T35" fmla="*/ 885825 h 1039"/>
              <a:gd name="T36" fmla="*/ 1200150 w 775"/>
              <a:gd name="T37" fmla="*/ 1038225 h 1039"/>
              <a:gd name="T38" fmla="*/ 1171575 w 775"/>
              <a:gd name="T39" fmla="*/ 1047750 h 1039"/>
              <a:gd name="T40" fmla="*/ 1019175 w 775"/>
              <a:gd name="T41" fmla="*/ 1171575 h 1039"/>
              <a:gd name="T42" fmla="*/ 1057275 w 775"/>
              <a:gd name="T43" fmla="*/ 1323975 h 1039"/>
              <a:gd name="T44" fmla="*/ 1028700 w 775"/>
              <a:gd name="T45" fmla="*/ 1352550 h 1039"/>
              <a:gd name="T46" fmla="*/ 990600 w 775"/>
              <a:gd name="T47" fmla="*/ 1371600 h 1039"/>
              <a:gd name="T48" fmla="*/ 962025 w 775"/>
              <a:gd name="T49" fmla="*/ 1381125 h 1039"/>
              <a:gd name="T50" fmla="*/ 971550 w 775"/>
              <a:gd name="T51" fmla="*/ 1495425 h 1039"/>
              <a:gd name="T52" fmla="*/ 933450 w 775"/>
              <a:gd name="T53" fmla="*/ 1571625 h 1039"/>
              <a:gd name="T54" fmla="*/ 971550 w 775"/>
              <a:gd name="T55" fmla="*/ 1638300 h 1039"/>
              <a:gd name="T56" fmla="*/ 838200 w 775"/>
              <a:gd name="T57" fmla="*/ 1638300 h 1039"/>
              <a:gd name="T58" fmla="*/ 723900 w 775"/>
              <a:gd name="T59" fmla="*/ 1562100 h 1039"/>
              <a:gd name="T60" fmla="*/ 571500 w 775"/>
              <a:gd name="T61" fmla="*/ 1438275 h 1039"/>
              <a:gd name="T62" fmla="*/ 457200 w 775"/>
              <a:gd name="T63" fmla="*/ 1485900 h 1039"/>
              <a:gd name="T64" fmla="*/ 409575 w 775"/>
              <a:gd name="T65" fmla="*/ 1495425 h 1039"/>
              <a:gd name="T66" fmla="*/ 419100 w 775"/>
              <a:gd name="T67" fmla="*/ 1162050 h 1039"/>
              <a:gd name="T68" fmla="*/ 438150 w 775"/>
              <a:gd name="T69" fmla="*/ 1104900 h 1039"/>
              <a:gd name="T70" fmla="*/ 457200 w 775"/>
              <a:gd name="T71" fmla="*/ 1038225 h 1039"/>
              <a:gd name="T72" fmla="*/ 552450 w 775"/>
              <a:gd name="T73" fmla="*/ 1009650 h 1039"/>
              <a:gd name="T74" fmla="*/ 619125 w 775"/>
              <a:gd name="T75" fmla="*/ 933450 h 1039"/>
              <a:gd name="T76" fmla="*/ 638175 w 775"/>
              <a:gd name="T77" fmla="*/ 904875 h 1039"/>
              <a:gd name="T78" fmla="*/ 695325 w 775"/>
              <a:gd name="T79" fmla="*/ 885825 h 1039"/>
              <a:gd name="T80" fmla="*/ 723900 w 775"/>
              <a:gd name="T81" fmla="*/ 752475 h 1039"/>
              <a:gd name="T82" fmla="*/ 666750 w 775"/>
              <a:gd name="T83" fmla="*/ 733425 h 1039"/>
              <a:gd name="T84" fmla="*/ 590550 w 775"/>
              <a:gd name="T85" fmla="*/ 657225 h 1039"/>
              <a:gd name="T86" fmla="*/ 495300 w 775"/>
              <a:gd name="T87" fmla="*/ 628650 h 1039"/>
              <a:gd name="T88" fmla="*/ 466725 w 775"/>
              <a:gd name="T89" fmla="*/ 638175 h 1039"/>
              <a:gd name="T90" fmla="*/ 276225 w 775"/>
              <a:gd name="T91" fmla="*/ 428625 h 1039"/>
              <a:gd name="T92" fmla="*/ 200025 w 775"/>
              <a:gd name="T93" fmla="*/ 485775 h 1039"/>
              <a:gd name="T94" fmla="*/ 171450 w 775"/>
              <a:gd name="T95" fmla="*/ 571500 h 1039"/>
              <a:gd name="T96" fmla="*/ 123825 w 775"/>
              <a:gd name="T97" fmla="*/ 533400 h 1039"/>
              <a:gd name="T98" fmla="*/ 57150 w 775"/>
              <a:gd name="T99" fmla="*/ 447675 h 1039"/>
              <a:gd name="T100" fmla="*/ 9525 w 775"/>
              <a:gd name="T101" fmla="*/ 333375 h 1039"/>
              <a:gd name="T102" fmla="*/ 0 w 775"/>
              <a:gd name="T103" fmla="*/ 304800 h 1039"/>
              <a:gd name="T104" fmla="*/ 9525 w 775"/>
              <a:gd name="T105" fmla="*/ 228600 h 10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75"/>
              <a:gd name="T160" fmla="*/ 0 h 1039"/>
              <a:gd name="T161" fmla="*/ 775 w 775"/>
              <a:gd name="T162" fmla="*/ 1039 h 10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75" h="1039">
                <a:moveTo>
                  <a:pt x="210" y="0"/>
                </a:moveTo>
                <a:cubicBezTo>
                  <a:pt x="221" y="96"/>
                  <a:pt x="209" y="22"/>
                  <a:pt x="246" y="78"/>
                </a:cubicBezTo>
                <a:cubicBezTo>
                  <a:pt x="248" y="94"/>
                  <a:pt x="245" y="111"/>
                  <a:pt x="252" y="126"/>
                </a:cubicBezTo>
                <a:cubicBezTo>
                  <a:pt x="255" y="132"/>
                  <a:pt x="266" y="128"/>
                  <a:pt x="270" y="132"/>
                </a:cubicBezTo>
                <a:cubicBezTo>
                  <a:pt x="274" y="136"/>
                  <a:pt x="272" y="146"/>
                  <a:pt x="276" y="150"/>
                </a:cubicBezTo>
                <a:cubicBezTo>
                  <a:pt x="279" y="153"/>
                  <a:pt x="318" y="162"/>
                  <a:pt x="318" y="162"/>
                </a:cubicBezTo>
                <a:cubicBezTo>
                  <a:pt x="330" y="166"/>
                  <a:pt x="354" y="174"/>
                  <a:pt x="354" y="174"/>
                </a:cubicBezTo>
                <a:cubicBezTo>
                  <a:pt x="367" y="212"/>
                  <a:pt x="368" y="218"/>
                  <a:pt x="408" y="228"/>
                </a:cubicBezTo>
                <a:cubicBezTo>
                  <a:pt x="428" y="233"/>
                  <a:pt x="486" y="252"/>
                  <a:pt x="486" y="252"/>
                </a:cubicBezTo>
                <a:cubicBezTo>
                  <a:pt x="490" y="264"/>
                  <a:pt x="487" y="281"/>
                  <a:pt x="498" y="288"/>
                </a:cubicBezTo>
                <a:cubicBezTo>
                  <a:pt x="510" y="296"/>
                  <a:pt x="534" y="312"/>
                  <a:pt x="534" y="312"/>
                </a:cubicBezTo>
                <a:cubicBezTo>
                  <a:pt x="548" y="333"/>
                  <a:pt x="558" y="340"/>
                  <a:pt x="582" y="348"/>
                </a:cubicBezTo>
                <a:cubicBezTo>
                  <a:pt x="601" y="405"/>
                  <a:pt x="585" y="372"/>
                  <a:pt x="630" y="402"/>
                </a:cubicBezTo>
                <a:cubicBezTo>
                  <a:pt x="651" y="433"/>
                  <a:pt x="673" y="464"/>
                  <a:pt x="696" y="492"/>
                </a:cubicBezTo>
                <a:cubicBezTo>
                  <a:pt x="701" y="498"/>
                  <a:pt x="703" y="505"/>
                  <a:pt x="708" y="510"/>
                </a:cubicBezTo>
                <a:cubicBezTo>
                  <a:pt x="719" y="519"/>
                  <a:pt x="744" y="534"/>
                  <a:pt x="744" y="534"/>
                </a:cubicBezTo>
                <a:cubicBezTo>
                  <a:pt x="748" y="540"/>
                  <a:pt x="750" y="547"/>
                  <a:pt x="756" y="552"/>
                </a:cubicBezTo>
                <a:cubicBezTo>
                  <a:pt x="761" y="556"/>
                  <a:pt x="773" y="552"/>
                  <a:pt x="774" y="558"/>
                </a:cubicBezTo>
                <a:cubicBezTo>
                  <a:pt x="775" y="565"/>
                  <a:pt x="769" y="641"/>
                  <a:pt x="756" y="654"/>
                </a:cubicBezTo>
                <a:cubicBezTo>
                  <a:pt x="752" y="658"/>
                  <a:pt x="744" y="658"/>
                  <a:pt x="738" y="660"/>
                </a:cubicBezTo>
                <a:cubicBezTo>
                  <a:pt x="716" y="693"/>
                  <a:pt x="680" y="725"/>
                  <a:pt x="642" y="738"/>
                </a:cubicBezTo>
                <a:cubicBezTo>
                  <a:pt x="625" y="762"/>
                  <a:pt x="665" y="815"/>
                  <a:pt x="666" y="834"/>
                </a:cubicBezTo>
                <a:cubicBezTo>
                  <a:pt x="667" y="853"/>
                  <a:pt x="655" y="847"/>
                  <a:pt x="648" y="852"/>
                </a:cubicBezTo>
                <a:cubicBezTo>
                  <a:pt x="637" y="897"/>
                  <a:pt x="652" y="869"/>
                  <a:pt x="624" y="864"/>
                </a:cubicBezTo>
                <a:cubicBezTo>
                  <a:pt x="618" y="863"/>
                  <a:pt x="612" y="868"/>
                  <a:pt x="606" y="870"/>
                </a:cubicBezTo>
                <a:cubicBezTo>
                  <a:pt x="608" y="894"/>
                  <a:pt x="607" y="918"/>
                  <a:pt x="612" y="942"/>
                </a:cubicBezTo>
                <a:cubicBezTo>
                  <a:pt x="618" y="969"/>
                  <a:pt x="579" y="963"/>
                  <a:pt x="588" y="990"/>
                </a:cubicBezTo>
                <a:cubicBezTo>
                  <a:pt x="582" y="994"/>
                  <a:pt x="594" y="1032"/>
                  <a:pt x="612" y="1032"/>
                </a:cubicBezTo>
                <a:cubicBezTo>
                  <a:pt x="578" y="1034"/>
                  <a:pt x="561" y="1039"/>
                  <a:pt x="528" y="1032"/>
                </a:cubicBezTo>
                <a:cubicBezTo>
                  <a:pt x="498" y="1026"/>
                  <a:pt x="484" y="993"/>
                  <a:pt x="456" y="984"/>
                </a:cubicBezTo>
                <a:cubicBezTo>
                  <a:pt x="434" y="951"/>
                  <a:pt x="398" y="919"/>
                  <a:pt x="360" y="906"/>
                </a:cubicBezTo>
                <a:cubicBezTo>
                  <a:pt x="350" y="907"/>
                  <a:pt x="304" y="927"/>
                  <a:pt x="288" y="936"/>
                </a:cubicBezTo>
                <a:cubicBezTo>
                  <a:pt x="275" y="943"/>
                  <a:pt x="258" y="942"/>
                  <a:pt x="258" y="942"/>
                </a:cubicBezTo>
                <a:cubicBezTo>
                  <a:pt x="260" y="872"/>
                  <a:pt x="259" y="802"/>
                  <a:pt x="264" y="732"/>
                </a:cubicBezTo>
                <a:cubicBezTo>
                  <a:pt x="265" y="719"/>
                  <a:pt x="273" y="708"/>
                  <a:pt x="276" y="696"/>
                </a:cubicBezTo>
                <a:cubicBezTo>
                  <a:pt x="276" y="694"/>
                  <a:pt x="285" y="658"/>
                  <a:pt x="288" y="654"/>
                </a:cubicBezTo>
                <a:cubicBezTo>
                  <a:pt x="302" y="636"/>
                  <a:pt x="330" y="639"/>
                  <a:pt x="348" y="636"/>
                </a:cubicBezTo>
                <a:cubicBezTo>
                  <a:pt x="376" y="594"/>
                  <a:pt x="360" y="608"/>
                  <a:pt x="390" y="588"/>
                </a:cubicBezTo>
                <a:cubicBezTo>
                  <a:pt x="394" y="582"/>
                  <a:pt x="396" y="574"/>
                  <a:pt x="402" y="570"/>
                </a:cubicBezTo>
                <a:cubicBezTo>
                  <a:pt x="413" y="563"/>
                  <a:pt x="438" y="558"/>
                  <a:pt x="438" y="558"/>
                </a:cubicBezTo>
                <a:cubicBezTo>
                  <a:pt x="455" y="532"/>
                  <a:pt x="481" y="510"/>
                  <a:pt x="456" y="474"/>
                </a:cubicBezTo>
                <a:cubicBezTo>
                  <a:pt x="449" y="464"/>
                  <a:pt x="420" y="462"/>
                  <a:pt x="420" y="462"/>
                </a:cubicBezTo>
                <a:cubicBezTo>
                  <a:pt x="403" y="445"/>
                  <a:pt x="392" y="428"/>
                  <a:pt x="372" y="414"/>
                </a:cubicBezTo>
                <a:cubicBezTo>
                  <a:pt x="338" y="364"/>
                  <a:pt x="359" y="372"/>
                  <a:pt x="312" y="396"/>
                </a:cubicBezTo>
                <a:cubicBezTo>
                  <a:pt x="306" y="399"/>
                  <a:pt x="300" y="400"/>
                  <a:pt x="294" y="402"/>
                </a:cubicBezTo>
                <a:cubicBezTo>
                  <a:pt x="245" y="370"/>
                  <a:pt x="233" y="290"/>
                  <a:pt x="174" y="270"/>
                </a:cubicBezTo>
                <a:cubicBezTo>
                  <a:pt x="160" y="272"/>
                  <a:pt x="139" y="300"/>
                  <a:pt x="126" y="306"/>
                </a:cubicBezTo>
                <a:cubicBezTo>
                  <a:pt x="115" y="316"/>
                  <a:pt x="116" y="355"/>
                  <a:pt x="108" y="360"/>
                </a:cubicBezTo>
                <a:cubicBezTo>
                  <a:pt x="100" y="365"/>
                  <a:pt x="90" y="349"/>
                  <a:pt x="78" y="336"/>
                </a:cubicBezTo>
                <a:cubicBezTo>
                  <a:pt x="42" y="327"/>
                  <a:pt x="65" y="301"/>
                  <a:pt x="36" y="282"/>
                </a:cubicBezTo>
                <a:cubicBezTo>
                  <a:pt x="27" y="256"/>
                  <a:pt x="15" y="236"/>
                  <a:pt x="6" y="210"/>
                </a:cubicBezTo>
                <a:cubicBezTo>
                  <a:pt x="4" y="204"/>
                  <a:pt x="0" y="192"/>
                  <a:pt x="0" y="192"/>
                </a:cubicBezTo>
                <a:cubicBezTo>
                  <a:pt x="6" y="148"/>
                  <a:pt x="6" y="164"/>
                  <a:pt x="6" y="144"/>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0" name="Text Box 80"/>
          <p:cNvSpPr txBox="1">
            <a:spLocks noChangeArrowheads="1"/>
          </p:cNvSpPr>
          <p:nvPr/>
        </p:nvSpPr>
        <p:spPr bwMode="auto">
          <a:xfrm>
            <a:off x="5546725" y="2043113"/>
            <a:ext cx="1128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1600">
                <a:solidFill>
                  <a:srgbClr val="0000FF"/>
                </a:solidFill>
              </a:rPr>
              <a:t>Kiên giang</a:t>
            </a:r>
          </a:p>
        </p:txBody>
      </p:sp>
      <p:sp>
        <p:nvSpPr>
          <p:cNvPr id="10322" name="Freeform 82"/>
          <p:cNvSpPr>
            <a:spLocks/>
          </p:cNvSpPr>
          <p:nvPr/>
        </p:nvSpPr>
        <p:spPr bwMode="auto">
          <a:xfrm>
            <a:off x="6010275" y="981075"/>
            <a:ext cx="923925" cy="1143000"/>
          </a:xfrm>
          <a:custGeom>
            <a:avLst/>
            <a:gdLst>
              <a:gd name="T0" fmla="*/ 0 w 582"/>
              <a:gd name="T1" fmla="*/ 628650 h 720"/>
              <a:gd name="T2" fmla="*/ 114300 w 582"/>
              <a:gd name="T3" fmla="*/ 571500 h 720"/>
              <a:gd name="T4" fmla="*/ 133350 w 582"/>
              <a:gd name="T5" fmla="*/ 590550 h 720"/>
              <a:gd name="T6" fmla="*/ 171450 w 582"/>
              <a:gd name="T7" fmla="*/ 476250 h 720"/>
              <a:gd name="T8" fmla="*/ 200025 w 582"/>
              <a:gd name="T9" fmla="*/ 438150 h 720"/>
              <a:gd name="T10" fmla="*/ 209550 w 582"/>
              <a:gd name="T11" fmla="*/ 485775 h 720"/>
              <a:gd name="T12" fmla="*/ 219075 w 582"/>
              <a:gd name="T13" fmla="*/ 447675 h 720"/>
              <a:gd name="T14" fmla="*/ 247650 w 582"/>
              <a:gd name="T15" fmla="*/ 381000 h 720"/>
              <a:gd name="T16" fmla="*/ 276225 w 582"/>
              <a:gd name="T17" fmla="*/ 180975 h 720"/>
              <a:gd name="T18" fmla="*/ 238125 w 582"/>
              <a:gd name="T19" fmla="*/ 95250 h 720"/>
              <a:gd name="T20" fmla="*/ 228600 w 582"/>
              <a:gd name="T21" fmla="*/ 66675 h 720"/>
              <a:gd name="T22" fmla="*/ 333375 w 582"/>
              <a:gd name="T23" fmla="*/ 0 h 720"/>
              <a:gd name="T24" fmla="*/ 390525 w 582"/>
              <a:gd name="T25" fmla="*/ 19050 h 720"/>
              <a:gd name="T26" fmla="*/ 485775 w 582"/>
              <a:gd name="T27" fmla="*/ 190500 h 720"/>
              <a:gd name="T28" fmla="*/ 552450 w 582"/>
              <a:gd name="T29" fmla="*/ 200025 h 720"/>
              <a:gd name="T30" fmla="*/ 600075 w 582"/>
              <a:gd name="T31" fmla="*/ 200025 h 720"/>
              <a:gd name="T32" fmla="*/ 600075 w 582"/>
              <a:gd name="T33" fmla="*/ 266700 h 720"/>
              <a:gd name="T34" fmla="*/ 666750 w 582"/>
              <a:gd name="T35" fmla="*/ 381000 h 720"/>
              <a:gd name="T36" fmla="*/ 723900 w 582"/>
              <a:gd name="T37" fmla="*/ 552450 h 720"/>
              <a:gd name="T38" fmla="*/ 704850 w 582"/>
              <a:gd name="T39" fmla="*/ 571500 h 720"/>
              <a:gd name="T40" fmla="*/ 790575 w 582"/>
              <a:gd name="T41" fmla="*/ 581025 h 720"/>
              <a:gd name="T42" fmla="*/ 876300 w 582"/>
              <a:gd name="T43" fmla="*/ 695325 h 720"/>
              <a:gd name="T44" fmla="*/ 819150 w 582"/>
              <a:gd name="T45" fmla="*/ 771525 h 720"/>
              <a:gd name="T46" fmla="*/ 800100 w 582"/>
              <a:gd name="T47" fmla="*/ 733425 h 720"/>
              <a:gd name="T48" fmla="*/ 819150 w 582"/>
              <a:gd name="T49" fmla="*/ 790575 h 720"/>
              <a:gd name="T50" fmla="*/ 790575 w 582"/>
              <a:gd name="T51" fmla="*/ 800100 h 720"/>
              <a:gd name="T52" fmla="*/ 704850 w 582"/>
              <a:gd name="T53" fmla="*/ 809625 h 720"/>
              <a:gd name="T54" fmla="*/ 676275 w 582"/>
              <a:gd name="T55" fmla="*/ 828675 h 720"/>
              <a:gd name="T56" fmla="*/ 657225 w 582"/>
              <a:gd name="T57" fmla="*/ 885825 h 720"/>
              <a:gd name="T58" fmla="*/ 647700 w 582"/>
              <a:gd name="T59" fmla="*/ 1038225 h 720"/>
              <a:gd name="T60" fmla="*/ 485775 w 582"/>
              <a:gd name="T61" fmla="*/ 1076325 h 720"/>
              <a:gd name="T62" fmla="*/ 485775 w 582"/>
              <a:gd name="T63" fmla="*/ 1143000 h 7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2"/>
              <a:gd name="T97" fmla="*/ 0 h 720"/>
              <a:gd name="T98" fmla="*/ 582 w 582"/>
              <a:gd name="T99" fmla="*/ 720 h 7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2" h="720">
                <a:moveTo>
                  <a:pt x="0" y="396"/>
                </a:moveTo>
                <a:cubicBezTo>
                  <a:pt x="26" y="394"/>
                  <a:pt x="47" y="367"/>
                  <a:pt x="72" y="360"/>
                </a:cubicBezTo>
                <a:cubicBezTo>
                  <a:pt x="84" y="324"/>
                  <a:pt x="82" y="378"/>
                  <a:pt x="84" y="372"/>
                </a:cubicBezTo>
                <a:cubicBezTo>
                  <a:pt x="94" y="333"/>
                  <a:pt x="80" y="319"/>
                  <a:pt x="108" y="300"/>
                </a:cubicBezTo>
                <a:cubicBezTo>
                  <a:pt x="110" y="294"/>
                  <a:pt x="122" y="280"/>
                  <a:pt x="126" y="276"/>
                </a:cubicBezTo>
                <a:cubicBezTo>
                  <a:pt x="130" y="272"/>
                  <a:pt x="128" y="311"/>
                  <a:pt x="132" y="306"/>
                </a:cubicBezTo>
                <a:cubicBezTo>
                  <a:pt x="137" y="300"/>
                  <a:pt x="133" y="289"/>
                  <a:pt x="138" y="282"/>
                </a:cubicBezTo>
                <a:cubicBezTo>
                  <a:pt x="145" y="272"/>
                  <a:pt x="146" y="243"/>
                  <a:pt x="156" y="240"/>
                </a:cubicBezTo>
                <a:cubicBezTo>
                  <a:pt x="185" y="197"/>
                  <a:pt x="197" y="160"/>
                  <a:pt x="174" y="114"/>
                </a:cubicBezTo>
                <a:cubicBezTo>
                  <a:pt x="145" y="57"/>
                  <a:pt x="181" y="153"/>
                  <a:pt x="150" y="60"/>
                </a:cubicBezTo>
                <a:cubicBezTo>
                  <a:pt x="148" y="54"/>
                  <a:pt x="144" y="42"/>
                  <a:pt x="144" y="42"/>
                </a:cubicBezTo>
                <a:cubicBezTo>
                  <a:pt x="159" y="20"/>
                  <a:pt x="184" y="9"/>
                  <a:pt x="210" y="0"/>
                </a:cubicBezTo>
                <a:cubicBezTo>
                  <a:pt x="222" y="4"/>
                  <a:pt x="242" y="0"/>
                  <a:pt x="246" y="12"/>
                </a:cubicBezTo>
                <a:cubicBezTo>
                  <a:pt x="254" y="35"/>
                  <a:pt x="280" y="110"/>
                  <a:pt x="306" y="120"/>
                </a:cubicBezTo>
                <a:cubicBezTo>
                  <a:pt x="319" y="125"/>
                  <a:pt x="334" y="124"/>
                  <a:pt x="348" y="126"/>
                </a:cubicBezTo>
                <a:cubicBezTo>
                  <a:pt x="356" y="132"/>
                  <a:pt x="373" y="119"/>
                  <a:pt x="378" y="126"/>
                </a:cubicBezTo>
                <a:cubicBezTo>
                  <a:pt x="383" y="133"/>
                  <a:pt x="371" y="149"/>
                  <a:pt x="378" y="168"/>
                </a:cubicBezTo>
                <a:cubicBezTo>
                  <a:pt x="387" y="195"/>
                  <a:pt x="400" y="220"/>
                  <a:pt x="420" y="240"/>
                </a:cubicBezTo>
                <a:cubicBezTo>
                  <a:pt x="442" y="305"/>
                  <a:pt x="443" y="259"/>
                  <a:pt x="456" y="348"/>
                </a:cubicBezTo>
                <a:cubicBezTo>
                  <a:pt x="457" y="356"/>
                  <a:pt x="436" y="357"/>
                  <a:pt x="444" y="360"/>
                </a:cubicBezTo>
                <a:cubicBezTo>
                  <a:pt x="462" y="368"/>
                  <a:pt x="486" y="372"/>
                  <a:pt x="498" y="366"/>
                </a:cubicBezTo>
                <a:cubicBezTo>
                  <a:pt x="541" y="395"/>
                  <a:pt x="508" y="423"/>
                  <a:pt x="552" y="438"/>
                </a:cubicBezTo>
                <a:cubicBezTo>
                  <a:pt x="582" y="483"/>
                  <a:pt x="558" y="480"/>
                  <a:pt x="516" y="486"/>
                </a:cubicBezTo>
                <a:cubicBezTo>
                  <a:pt x="485" y="533"/>
                  <a:pt x="501" y="474"/>
                  <a:pt x="504" y="462"/>
                </a:cubicBezTo>
                <a:cubicBezTo>
                  <a:pt x="523" y="468"/>
                  <a:pt x="537" y="466"/>
                  <a:pt x="516" y="498"/>
                </a:cubicBezTo>
                <a:cubicBezTo>
                  <a:pt x="512" y="503"/>
                  <a:pt x="504" y="503"/>
                  <a:pt x="498" y="504"/>
                </a:cubicBezTo>
                <a:cubicBezTo>
                  <a:pt x="480" y="507"/>
                  <a:pt x="462" y="508"/>
                  <a:pt x="444" y="510"/>
                </a:cubicBezTo>
                <a:cubicBezTo>
                  <a:pt x="438" y="514"/>
                  <a:pt x="430" y="516"/>
                  <a:pt x="426" y="522"/>
                </a:cubicBezTo>
                <a:cubicBezTo>
                  <a:pt x="419" y="533"/>
                  <a:pt x="414" y="558"/>
                  <a:pt x="414" y="558"/>
                </a:cubicBezTo>
                <a:cubicBezTo>
                  <a:pt x="412" y="590"/>
                  <a:pt x="426" y="628"/>
                  <a:pt x="408" y="654"/>
                </a:cubicBezTo>
                <a:cubicBezTo>
                  <a:pt x="406" y="657"/>
                  <a:pt x="315" y="652"/>
                  <a:pt x="306" y="678"/>
                </a:cubicBezTo>
                <a:cubicBezTo>
                  <a:pt x="302" y="691"/>
                  <a:pt x="306" y="706"/>
                  <a:pt x="306" y="72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3" name="Text Box 83"/>
          <p:cNvSpPr txBox="1">
            <a:spLocks noChangeArrowheads="1"/>
          </p:cNvSpPr>
          <p:nvPr/>
        </p:nvSpPr>
        <p:spPr bwMode="auto">
          <a:xfrm>
            <a:off x="6477000" y="1066800"/>
            <a:ext cx="1158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1600">
                <a:solidFill>
                  <a:srgbClr val="0000FF"/>
                </a:solidFill>
              </a:rPr>
              <a:t>Đồng Tháp</a:t>
            </a:r>
          </a:p>
        </p:txBody>
      </p:sp>
      <p:sp>
        <p:nvSpPr>
          <p:cNvPr id="10324" name="Freeform 84"/>
          <p:cNvSpPr>
            <a:spLocks/>
          </p:cNvSpPr>
          <p:nvPr/>
        </p:nvSpPr>
        <p:spPr bwMode="auto">
          <a:xfrm>
            <a:off x="6486525" y="949325"/>
            <a:ext cx="879475" cy="993775"/>
          </a:xfrm>
          <a:custGeom>
            <a:avLst/>
            <a:gdLst>
              <a:gd name="T0" fmla="*/ 0 w 554"/>
              <a:gd name="T1" fmla="*/ 98425 h 626"/>
              <a:gd name="T2" fmla="*/ 142875 w 554"/>
              <a:gd name="T3" fmla="*/ 136525 h 626"/>
              <a:gd name="T4" fmla="*/ 180975 w 554"/>
              <a:gd name="T5" fmla="*/ 98425 h 626"/>
              <a:gd name="T6" fmla="*/ 200025 w 554"/>
              <a:gd name="T7" fmla="*/ 69850 h 626"/>
              <a:gd name="T8" fmla="*/ 228600 w 554"/>
              <a:gd name="T9" fmla="*/ 50800 h 626"/>
              <a:gd name="T10" fmla="*/ 314325 w 554"/>
              <a:gd name="T11" fmla="*/ 12700 h 626"/>
              <a:gd name="T12" fmla="*/ 361950 w 554"/>
              <a:gd name="T13" fmla="*/ 98425 h 626"/>
              <a:gd name="T14" fmla="*/ 390525 w 554"/>
              <a:gd name="T15" fmla="*/ 136525 h 626"/>
              <a:gd name="T16" fmla="*/ 419100 w 554"/>
              <a:gd name="T17" fmla="*/ 174625 h 626"/>
              <a:gd name="T18" fmla="*/ 447675 w 554"/>
              <a:gd name="T19" fmla="*/ 193675 h 626"/>
              <a:gd name="T20" fmla="*/ 514350 w 554"/>
              <a:gd name="T21" fmla="*/ 307975 h 626"/>
              <a:gd name="T22" fmla="*/ 600075 w 554"/>
              <a:gd name="T23" fmla="*/ 355600 h 626"/>
              <a:gd name="T24" fmla="*/ 714375 w 554"/>
              <a:gd name="T25" fmla="*/ 479425 h 626"/>
              <a:gd name="T26" fmla="*/ 781050 w 554"/>
              <a:gd name="T27" fmla="*/ 603250 h 626"/>
              <a:gd name="T28" fmla="*/ 847725 w 554"/>
              <a:gd name="T29" fmla="*/ 669925 h 626"/>
              <a:gd name="T30" fmla="*/ 838200 w 554"/>
              <a:gd name="T31" fmla="*/ 784225 h 626"/>
              <a:gd name="T32" fmla="*/ 742950 w 554"/>
              <a:gd name="T33" fmla="*/ 898525 h 626"/>
              <a:gd name="T34" fmla="*/ 704850 w 554"/>
              <a:gd name="T35" fmla="*/ 993775 h 626"/>
              <a:gd name="T36" fmla="*/ 619125 w 554"/>
              <a:gd name="T37" fmla="*/ 879475 h 626"/>
              <a:gd name="T38" fmla="*/ 476250 w 554"/>
              <a:gd name="T39" fmla="*/ 822325 h 626"/>
              <a:gd name="T40" fmla="*/ 409575 w 554"/>
              <a:gd name="T41" fmla="*/ 784225 h 6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4"/>
              <a:gd name="T64" fmla="*/ 0 h 626"/>
              <a:gd name="T65" fmla="*/ 554 w 554"/>
              <a:gd name="T66" fmla="*/ 626 h 6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4" h="626">
                <a:moveTo>
                  <a:pt x="0" y="62"/>
                </a:moveTo>
                <a:cubicBezTo>
                  <a:pt x="28" y="81"/>
                  <a:pt x="59" y="76"/>
                  <a:pt x="90" y="86"/>
                </a:cubicBezTo>
                <a:cubicBezTo>
                  <a:pt x="103" y="47"/>
                  <a:pt x="85" y="85"/>
                  <a:pt x="114" y="62"/>
                </a:cubicBezTo>
                <a:cubicBezTo>
                  <a:pt x="120" y="57"/>
                  <a:pt x="121" y="49"/>
                  <a:pt x="126" y="44"/>
                </a:cubicBezTo>
                <a:cubicBezTo>
                  <a:pt x="131" y="39"/>
                  <a:pt x="138" y="36"/>
                  <a:pt x="144" y="32"/>
                </a:cubicBezTo>
                <a:cubicBezTo>
                  <a:pt x="161" y="6"/>
                  <a:pt x="167" y="0"/>
                  <a:pt x="198" y="8"/>
                </a:cubicBezTo>
                <a:cubicBezTo>
                  <a:pt x="210" y="14"/>
                  <a:pt x="220" y="49"/>
                  <a:pt x="228" y="62"/>
                </a:cubicBezTo>
                <a:cubicBezTo>
                  <a:pt x="236" y="75"/>
                  <a:pt x="240" y="78"/>
                  <a:pt x="246" y="86"/>
                </a:cubicBezTo>
                <a:cubicBezTo>
                  <a:pt x="252" y="94"/>
                  <a:pt x="257" y="103"/>
                  <a:pt x="264" y="110"/>
                </a:cubicBezTo>
                <a:cubicBezTo>
                  <a:pt x="269" y="115"/>
                  <a:pt x="277" y="116"/>
                  <a:pt x="282" y="122"/>
                </a:cubicBezTo>
                <a:cubicBezTo>
                  <a:pt x="300" y="145"/>
                  <a:pt x="300" y="174"/>
                  <a:pt x="324" y="194"/>
                </a:cubicBezTo>
                <a:cubicBezTo>
                  <a:pt x="341" y="208"/>
                  <a:pt x="361" y="210"/>
                  <a:pt x="378" y="224"/>
                </a:cubicBezTo>
                <a:cubicBezTo>
                  <a:pt x="408" y="249"/>
                  <a:pt x="413" y="290"/>
                  <a:pt x="450" y="302"/>
                </a:cubicBezTo>
                <a:cubicBezTo>
                  <a:pt x="466" y="329"/>
                  <a:pt x="480" y="358"/>
                  <a:pt x="492" y="380"/>
                </a:cubicBezTo>
                <a:cubicBezTo>
                  <a:pt x="506" y="400"/>
                  <a:pt x="528" y="403"/>
                  <a:pt x="534" y="422"/>
                </a:cubicBezTo>
                <a:cubicBezTo>
                  <a:pt x="554" y="453"/>
                  <a:pt x="534" y="443"/>
                  <a:pt x="528" y="494"/>
                </a:cubicBezTo>
                <a:cubicBezTo>
                  <a:pt x="520" y="558"/>
                  <a:pt x="525" y="555"/>
                  <a:pt x="468" y="566"/>
                </a:cubicBezTo>
                <a:cubicBezTo>
                  <a:pt x="456" y="584"/>
                  <a:pt x="456" y="608"/>
                  <a:pt x="444" y="626"/>
                </a:cubicBezTo>
                <a:cubicBezTo>
                  <a:pt x="403" y="612"/>
                  <a:pt x="429" y="580"/>
                  <a:pt x="390" y="554"/>
                </a:cubicBezTo>
                <a:cubicBezTo>
                  <a:pt x="364" y="516"/>
                  <a:pt x="351" y="523"/>
                  <a:pt x="300" y="518"/>
                </a:cubicBezTo>
                <a:cubicBezTo>
                  <a:pt x="286" y="504"/>
                  <a:pt x="279" y="494"/>
                  <a:pt x="258" y="494"/>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5" name="Text Box 85"/>
          <p:cNvSpPr txBox="1">
            <a:spLocks noChangeArrowheads="1"/>
          </p:cNvSpPr>
          <p:nvPr/>
        </p:nvSpPr>
        <p:spPr bwMode="auto">
          <a:xfrm>
            <a:off x="5851525" y="1433513"/>
            <a:ext cx="1019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1600">
                <a:solidFill>
                  <a:srgbClr val="0000FF"/>
                </a:solidFill>
              </a:rPr>
              <a:t>An giang</a:t>
            </a:r>
            <a:r>
              <a:rPr lang="en-US" sz="1600"/>
              <a:t> </a:t>
            </a:r>
          </a:p>
        </p:txBody>
      </p:sp>
      <p:sp>
        <p:nvSpPr>
          <p:cNvPr id="10326" name="Freeform 86"/>
          <p:cNvSpPr>
            <a:spLocks/>
          </p:cNvSpPr>
          <p:nvPr/>
        </p:nvSpPr>
        <p:spPr bwMode="auto">
          <a:xfrm>
            <a:off x="6858000" y="914400"/>
            <a:ext cx="1473200" cy="912813"/>
          </a:xfrm>
          <a:custGeom>
            <a:avLst/>
            <a:gdLst>
              <a:gd name="T0" fmla="*/ 0 w 928"/>
              <a:gd name="T1" fmla="*/ 76200 h 575"/>
              <a:gd name="T2" fmla="*/ 95250 w 928"/>
              <a:gd name="T3" fmla="*/ 38100 h 575"/>
              <a:gd name="T4" fmla="*/ 161925 w 928"/>
              <a:gd name="T5" fmla="*/ 57150 h 575"/>
              <a:gd name="T6" fmla="*/ 180975 w 928"/>
              <a:gd name="T7" fmla="*/ 76200 h 575"/>
              <a:gd name="T8" fmla="*/ 228600 w 928"/>
              <a:gd name="T9" fmla="*/ 76200 h 575"/>
              <a:gd name="T10" fmla="*/ 371475 w 928"/>
              <a:gd name="T11" fmla="*/ 47625 h 575"/>
              <a:gd name="T12" fmla="*/ 438150 w 928"/>
              <a:gd name="T13" fmla="*/ 219075 h 575"/>
              <a:gd name="T14" fmla="*/ 514350 w 928"/>
              <a:gd name="T15" fmla="*/ 171450 h 575"/>
              <a:gd name="T16" fmla="*/ 581025 w 928"/>
              <a:gd name="T17" fmla="*/ 209550 h 575"/>
              <a:gd name="T18" fmla="*/ 638175 w 928"/>
              <a:gd name="T19" fmla="*/ 238125 h 575"/>
              <a:gd name="T20" fmla="*/ 695325 w 928"/>
              <a:gd name="T21" fmla="*/ 247650 h 575"/>
              <a:gd name="T22" fmla="*/ 790575 w 928"/>
              <a:gd name="T23" fmla="*/ 266700 h 575"/>
              <a:gd name="T24" fmla="*/ 762000 w 928"/>
              <a:gd name="T25" fmla="*/ 142875 h 575"/>
              <a:gd name="T26" fmla="*/ 742950 w 928"/>
              <a:gd name="T27" fmla="*/ 85725 h 575"/>
              <a:gd name="T28" fmla="*/ 809625 w 928"/>
              <a:gd name="T29" fmla="*/ 19050 h 575"/>
              <a:gd name="T30" fmla="*/ 866775 w 928"/>
              <a:gd name="T31" fmla="*/ 0 h 575"/>
              <a:gd name="T32" fmla="*/ 1152525 w 928"/>
              <a:gd name="T33" fmla="*/ 57150 h 575"/>
              <a:gd name="T34" fmla="*/ 1209675 w 928"/>
              <a:gd name="T35" fmla="*/ 133350 h 575"/>
              <a:gd name="T36" fmla="*/ 1219200 w 928"/>
              <a:gd name="T37" fmla="*/ 209550 h 575"/>
              <a:gd name="T38" fmla="*/ 1200150 w 928"/>
              <a:gd name="T39" fmla="*/ 276225 h 575"/>
              <a:gd name="T40" fmla="*/ 1181100 w 928"/>
              <a:gd name="T41" fmla="*/ 304800 h 575"/>
              <a:gd name="T42" fmla="*/ 1171575 w 928"/>
              <a:gd name="T43" fmla="*/ 342900 h 575"/>
              <a:gd name="T44" fmla="*/ 1190625 w 928"/>
              <a:gd name="T45" fmla="*/ 419100 h 575"/>
              <a:gd name="T46" fmla="*/ 1447800 w 928"/>
              <a:gd name="T47" fmla="*/ 523875 h 575"/>
              <a:gd name="T48" fmla="*/ 1457325 w 928"/>
              <a:gd name="T49" fmla="*/ 552450 h 575"/>
              <a:gd name="T50" fmla="*/ 1447800 w 928"/>
              <a:gd name="T51" fmla="*/ 790575 h 575"/>
              <a:gd name="T52" fmla="*/ 1371600 w 928"/>
              <a:gd name="T53" fmla="*/ 800100 h 575"/>
              <a:gd name="T54" fmla="*/ 1209675 w 928"/>
              <a:gd name="T55" fmla="*/ 809625 h 575"/>
              <a:gd name="T56" fmla="*/ 1171575 w 928"/>
              <a:gd name="T57" fmla="*/ 904875 h 575"/>
              <a:gd name="T58" fmla="*/ 1143000 w 928"/>
              <a:gd name="T59" fmla="*/ 895350 h 575"/>
              <a:gd name="T60" fmla="*/ 1104900 w 928"/>
              <a:gd name="T61" fmla="*/ 847725 h 575"/>
              <a:gd name="T62" fmla="*/ 1104900 w 928"/>
              <a:gd name="T63" fmla="*/ 828675 h 575"/>
              <a:gd name="T64" fmla="*/ 1057275 w 928"/>
              <a:gd name="T65" fmla="*/ 771525 h 575"/>
              <a:gd name="T66" fmla="*/ 1028700 w 928"/>
              <a:gd name="T67" fmla="*/ 752475 h 575"/>
              <a:gd name="T68" fmla="*/ 971550 w 928"/>
              <a:gd name="T69" fmla="*/ 676275 h 575"/>
              <a:gd name="T70" fmla="*/ 866775 w 928"/>
              <a:gd name="T71" fmla="*/ 628650 h 575"/>
              <a:gd name="T72" fmla="*/ 809625 w 928"/>
              <a:gd name="T73" fmla="*/ 609600 h 575"/>
              <a:gd name="T74" fmla="*/ 742950 w 928"/>
              <a:gd name="T75" fmla="*/ 619125 h 575"/>
              <a:gd name="T76" fmla="*/ 685800 w 928"/>
              <a:gd name="T77" fmla="*/ 695325 h 575"/>
              <a:gd name="T78" fmla="*/ 523875 w 928"/>
              <a:gd name="T79" fmla="*/ 704850 h 575"/>
              <a:gd name="T80" fmla="*/ 495300 w 928"/>
              <a:gd name="T81" fmla="*/ 695325 h 5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8"/>
              <a:gd name="T124" fmla="*/ 0 h 575"/>
              <a:gd name="T125" fmla="*/ 928 w 928"/>
              <a:gd name="T126" fmla="*/ 575 h 5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8" h="575">
                <a:moveTo>
                  <a:pt x="0" y="48"/>
                </a:moveTo>
                <a:cubicBezTo>
                  <a:pt x="10" y="46"/>
                  <a:pt x="43" y="26"/>
                  <a:pt x="60" y="24"/>
                </a:cubicBezTo>
                <a:cubicBezTo>
                  <a:pt x="77" y="22"/>
                  <a:pt x="93" y="32"/>
                  <a:pt x="102" y="36"/>
                </a:cubicBezTo>
                <a:cubicBezTo>
                  <a:pt x="111" y="43"/>
                  <a:pt x="107" y="46"/>
                  <a:pt x="114" y="48"/>
                </a:cubicBezTo>
                <a:cubicBezTo>
                  <a:pt x="121" y="50"/>
                  <a:pt x="124" y="51"/>
                  <a:pt x="144" y="48"/>
                </a:cubicBezTo>
                <a:cubicBezTo>
                  <a:pt x="157" y="9"/>
                  <a:pt x="202" y="25"/>
                  <a:pt x="234" y="30"/>
                </a:cubicBezTo>
                <a:cubicBezTo>
                  <a:pt x="238" y="71"/>
                  <a:pt x="230" y="123"/>
                  <a:pt x="276" y="138"/>
                </a:cubicBezTo>
                <a:cubicBezTo>
                  <a:pt x="318" y="128"/>
                  <a:pt x="288" y="120"/>
                  <a:pt x="324" y="108"/>
                </a:cubicBezTo>
                <a:cubicBezTo>
                  <a:pt x="375" y="121"/>
                  <a:pt x="323" y="103"/>
                  <a:pt x="366" y="132"/>
                </a:cubicBezTo>
                <a:cubicBezTo>
                  <a:pt x="377" y="139"/>
                  <a:pt x="391" y="143"/>
                  <a:pt x="402" y="150"/>
                </a:cubicBezTo>
                <a:cubicBezTo>
                  <a:pt x="414" y="160"/>
                  <a:pt x="422" y="153"/>
                  <a:pt x="438" y="156"/>
                </a:cubicBezTo>
                <a:cubicBezTo>
                  <a:pt x="454" y="159"/>
                  <a:pt x="491" y="179"/>
                  <a:pt x="498" y="168"/>
                </a:cubicBezTo>
                <a:cubicBezTo>
                  <a:pt x="507" y="163"/>
                  <a:pt x="482" y="95"/>
                  <a:pt x="480" y="90"/>
                </a:cubicBezTo>
                <a:cubicBezTo>
                  <a:pt x="476" y="78"/>
                  <a:pt x="468" y="54"/>
                  <a:pt x="468" y="54"/>
                </a:cubicBezTo>
                <a:cubicBezTo>
                  <a:pt x="475" y="27"/>
                  <a:pt x="484" y="23"/>
                  <a:pt x="510" y="12"/>
                </a:cubicBezTo>
                <a:cubicBezTo>
                  <a:pt x="522" y="7"/>
                  <a:pt x="546" y="0"/>
                  <a:pt x="546" y="0"/>
                </a:cubicBezTo>
                <a:cubicBezTo>
                  <a:pt x="608" y="8"/>
                  <a:pt x="665" y="24"/>
                  <a:pt x="726" y="36"/>
                </a:cubicBezTo>
                <a:cubicBezTo>
                  <a:pt x="743" y="61"/>
                  <a:pt x="732" y="74"/>
                  <a:pt x="762" y="84"/>
                </a:cubicBezTo>
                <a:cubicBezTo>
                  <a:pt x="773" y="101"/>
                  <a:pt x="765" y="116"/>
                  <a:pt x="768" y="132"/>
                </a:cubicBezTo>
                <a:cubicBezTo>
                  <a:pt x="767" y="147"/>
                  <a:pt x="760" y="164"/>
                  <a:pt x="756" y="174"/>
                </a:cubicBezTo>
                <a:cubicBezTo>
                  <a:pt x="750" y="185"/>
                  <a:pt x="744" y="192"/>
                  <a:pt x="744" y="192"/>
                </a:cubicBezTo>
                <a:cubicBezTo>
                  <a:pt x="752" y="204"/>
                  <a:pt x="743" y="202"/>
                  <a:pt x="738" y="216"/>
                </a:cubicBezTo>
                <a:cubicBezTo>
                  <a:pt x="734" y="228"/>
                  <a:pt x="750" y="264"/>
                  <a:pt x="750" y="264"/>
                </a:cubicBezTo>
                <a:cubicBezTo>
                  <a:pt x="780" y="300"/>
                  <a:pt x="858" y="326"/>
                  <a:pt x="912" y="330"/>
                </a:cubicBezTo>
                <a:cubicBezTo>
                  <a:pt x="914" y="336"/>
                  <a:pt x="918" y="342"/>
                  <a:pt x="918" y="348"/>
                </a:cubicBezTo>
                <a:cubicBezTo>
                  <a:pt x="918" y="398"/>
                  <a:pt x="928" y="451"/>
                  <a:pt x="912" y="498"/>
                </a:cubicBezTo>
                <a:cubicBezTo>
                  <a:pt x="907" y="513"/>
                  <a:pt x="880" y="503"/>
                  <a:pt x="864" y="504"/>
                </a:cubicBezTo>
                <a:cubicBezTo>
                  <a:pt x="830" y="507"/>
                  <a:pt x="796" y="508"/>
                  <a:pt x="762" y="510"/>
                </a:cubicBezTo>
                <a:cubicBezTo>
                  <a:pt x="713" y="543"/>
                  <a:pt x="785" y="488"/>
                  <a:pt x="738" y="570"/>
                </a:cubicBezTo>
                <a:cubicBezTo>
                  <a:pt x="735" y="575"/>
                  <a:pt x="726" y="566"/>
                  <a:pt x="720" y="564"/>
                </a:cubicBezTo>
                <a:cubicBezTo>
                  <a:pt x="712" y="562"/>
                  <a:pt x="704" y="536"/>
                  <a:pt x="696" y="534"/>
                </a:cubicBezTo>
                <a:cubicBezTo>
                  <a:pt x="692" y="525"/>
                  <a:pt x="704" y="529"/>
                  <a:pt x="696" y="522"/>
                </a:cubicBezTo>
                <a:cubicBezTo>
                  <a:pt x="691" y="514"/>
                  <a:pt x="674" y="494"/>
                  <a:pt x="666" y="486"/>
                </a:cubicBezTo>
                <a:cubicBezTo>
                  <a:pt x="658" y="474"/>
                  <a:pt x="648" y="474"/>
                  <a:pt x="648" y="474"/>
                </a:cubicBezTo>
                <a:cubicBezTo>
                  <a:pt x="640" y="450"/>
                  <a:pt x="633" y="440"/>
                  <a:pt x="612" y="426"/>
                </a:cubicBezTo>
                <a:cubicBezTo>
                  <a:pt x="602" y="395"/>
                  <a:pt x="574" y="405"/>
                  <a:pt x="546" y="396"/>
                </a:cubicBezTo>
                <a:cubicBezTo>
                  <a:pt x="534" y="392"/>
                  <a:pt x="510" y="384"/>
                  <a:pt x="510" y="384"/>
                </a:cubicBezTo>
                <a:cubicBezTo>
                  <a:pt x="496" y="386"/>
                  <a:pt x="481" y="384"/>
                  <a:pt x="468" y="390"/>
                </a:cubicBezTo>
                <a:cubicBezTo>
                  <a:pt x="445" y="400"/>
                  <a:pt x="463" y="433"/>
                  <a:pt x="432" y="438"/>
                </a:cubicBezTo>
                <a:cubicBezTo>
                  <a:pt x="398" y="443"/>
                  <a:pt x="364" y="442"/>
                  <a:pt x="330" y="444"/>
                </a:cubicBezTo>
                <a:cubicBezTo>
                  <a:pt x="324" y="442"/>
                  <a:pt x="312" y="438"/>
                  <a:pt x="312" y="438"/>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7" name="Text Box 87"/>
          <p:cNvSpPr txBox="1">
            <a:spLocks noChangeArrowheads="1"/>
          </p:cNvSpPr>
          <p:nvPr/>
        </p:nvSpPr>
        <p:spPr bwMode="auto">
          <a:xfrm>
            <a:off x="7223125" y="1281113"/>
            <a:ext cx="944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1600">
                <a:solidFill>
                  <a:srgbClr val="0000FF"/>
                </a:solidFill>
              </a:rPr>
              <a:t>Long An</a:t>
            </a:r>
          </a:p>
        </p:txBody>
      </p:sp>
      <p:sp>
        <p:nvSpPr>
          <p:cNvPr id="10329" name="Freeform 89"/>
          <p:cNvSpPr>
            <a:spLocks/>
          </p:cNvSpPr>
          <p:nvPr/>
        </p:nvSpPr>
        <p:spPr bwMode="auto">
          <a:xfrm>
            <a:off x="7162800" y="1676400"/>
            <a:ext cx="1227138" cy="403225"/>
          </a:xfrm>
          <a:custGeom>
            <a:avLst/>
            <a:gdLst>
              <a:gd name="T0" fmla="*/ 1162050 w 773"/>
              <a:gd name="T1" fmla="*/ 0 h 254"/>
              <a:gd name="T2" fmla="*/ 1219200 w 773"/>
              <a:gd name="T3" fmla="*/ 152400 h 254"/>
              <a:gd name="T4" fmla="*/ 1209675 w 773"/>
              <a:gd name="T5" fmla="*/ 257175 h 254"/>
              <a:gd name="T6" fmla="*/ 1114425 w 773"/>
              <a:gd name="T7" fmla="*/ 371475 h 254"/>
              <a:gd name="T8" fmla="*/ 1028700 w 773"/>
              <a:gd name="T9" fmla="*/ 333375 h 254"/>
              <a:gd name="T10" fmla="*/ 904875 w 773"/>
              <a:gd name="T11" fmla="*/ 295275 h 254"/>
              <a:gd name="T12" fmla="*/ 904875 w 773"/>
              <a:gd name="T13" fmla="*/ 285750 h 254"/>
              <a:gd name="T14" fmla="*/ 857250 w 773"/>
              <a:gd name="T15" fmla="*/ 285750 h 254"/>
              <a:gd name="T16" fmla="*/ 800100 w 773"/>
              <a:gd name="T17" fmla="*/ 257175 h 254"/>
              <a:gd name="T18" fmla="*/ 714375 w 773"/>
              <a:gd name="T19" fmla="*/ 219075 h 254"/>
              <a:gd name="T20" fmla="*/ 742950 w 773"/>
              <a:gd name="T21" fmla="*/ 238125 h 254"/>
              <a:gd name="T22" fmla="*/ 723900 w 773"/>
              <a:gd name="T23" fmla="*/ 209550 h 254"/>
              <a:gd name="T24" fmla="*/ 666750 w 773"/>
              <a:gd name="T25" fmla="*/ 190500 h 254"/>
              <a:gd name="T26" fmla="*/ 628650 w 773"/>
              <a:gd name="T27" fmla="*/ 228600 h 254"/>
              <a:gd name="T28" fmla="*/ 561975 w 773"/>
              <a:gd name="T29" fmla="*/ 209550 h 254"/>
              <a:gd name="T30" fmla="*/ 542925 w 773"/>
              <a:gd name="T31" fmla="*/ 238125 h 254"/>
              <a:gd name="T32" fmla="*/ 400050 w 773"/>
              <a:gd name="T33" fmla="*/ 276225 h 254"/>
              <a:gd name="T34" fmla="*/ 352425 w 773"/>
              <a:gd name="T35" fmla="*/ 266700 h 254"/>
              <a:gd name="T36" fmla="*/ 295275 w 773"/>
              <a:gd name="T37" fmla="*/ 257175 h 254"/>
              <a:gd name="T38" fmla="*/ 238125 w 773"/>
              <a:gd name="T39" fmla="*/ 219075 h 254"/>
              <a:gd name="T40" fmla="*/ 180975 w 773"/>
              <a:gd name="T41" fmla="*/ 228600 h 254"/>
              <a:gd name="T42" fmla="*/ 171450 w 773"/>
              <a:gd name="T43" fmla="*/ 257175 h 254"/>
              <a:gd name="T44" fmla="*/ 142875 w 773"/>
              <a:gd name="T45" fmla="*/ 266700 h 254"/>
              <a:gd name="T46" fmla="*/ 85725 w 773"/>
              <a:gd name="T47" fmla="*/ 285750 h 254"/>
              <a:gd name="T48" fmla="*/ 28575 w 773"/>
              <a:gd name="T49" fmla="*/ 257175 h 254"/>
              <a:gd name="T50" fmla="*/ 0 w 773"/>
              <a:gd name="T51" fmla="*/ 247650 h 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3"/>
              <a:gd name="T79" fmla="*/ 0 h 254"/>
              <a:gd name="T80" fmla="*/ 773 w 773"/>
              <a:gd name="T81" fmla="*/ 254 h 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3" h="254">
                <a:moveTo>
                  <a:pt x="732" y="0"/>
                </a:moveTo>
                <a:cubicBezTo>
                  <a:pt x="734" y="16"/>
                  <a:pt x="773" y="57"/>
                  <a:pt x="768" y="96"/>
                </a:cubicBezTo>
                <a:cubicBezTo>
                  <a:pt x="773" y="123"/>
                  <a:pt x="773" y="139"/>
                  <a:pt x="762" y="162"/>
                </a:cubicBezTo>
                <a:cubicBezTo>
                  <a:pt x="751" y="185"/>
                  <a:pt x="721" y="226"/>
                  <a:pt x="702" y="234"/>
                </a:cubicBezTo>
                <a:cubicBezTo>
                  <a:pt x="682" y="254"/>
                  <a:pt x="666" y="216"/>
                  <a:pt x="648" y="210"/>
                </a:cubicBezTo>
                <a:cubicBezTo>
                  <a:pt x="626" y="202"/>
                  <a:pt x="583" y="191"/>
                  <a:pt x="570" y="186"/>
                </a:cubicBezTo>
                <a:cubicBezTo>
                  <a:pt x="557" y="184"/>
                  <a:pt x="575" y="181"/>
                  <a:pt x="570" y="180"/>
                </a:cubicBezTo>
                <a:cubicBezTo>
                  <a:pt x="565" y="179"/>
                  <a:pt x="551" y="183"/>
                  <a:pt x="540" y="180"/>
                </a:cubicBezTo>
                <a:cubicBezTo>
                  <a:pt x="530" y="177"/>
                  <a:pt x="513" y="172"/>
                  <a:pt x="504" y="162"/>
                </a:cubicBezTo>
                <a:cubicBezTo>
                  <a:pt x="489" y="155"/>
                  <a:pt x="456" y="140"/>
                  <a:pt x="450" y="138"/>
                </a:cubicBezTo>
                <a:cubicBezTo>
                  <a:pt x="444" y="136"/>
                  <a:pt x="468" y="150"/>
                  <a:pt x="468" y="150"/>
                </a:cubicBezTo>
                <a:cubicBezTo>
                  <a:pt x="464" y="144"/>
                  <a:pt x="462" y="136"/>
                  <a:pt x="456" y="132"/>
                </a:cubicBezTo>
                <a:cubicBezTo>
                  <a:pt x="445" y="125"/>
                  <a:pt x="420" y="120"/>
                  <a:pt x="420" y="120"/>
                </a:cubicBezTo>
                <a:cubicBezTo>
                  <a:pt x="410" y="119"/>
                  <a:pt x="407" y="142"/>
                  <a:pt x="396" y="144"/>
                </a:cubicBezTo>
                <a:cubicBezTo>
                  <a:pt x="385" y="146"/>
                  <a:pt x="363" y="131"/>
                  <a:pt x="354" y="132"/>
                </a:cubicBezTo>
                <a:cubicBezTo>
                  <a:pt x="348" y="136"/>
                  <a:pt x="348" y="146"/>
                  <a:pt x="342" y="150"/>
                </a:cubicBezTo>
                <a:cubicBezTo>
                  <a:pt x="329" y="155"/>
                  <a:pt x="272" y="172"/>
                  <a:pt x="252" y="174"/>
                </a:cubicBezTo>
                <a:cubicBezTo>
                  <a:pt x="232" y="177"/>
                  <a:pt x="234" y="168"/>
                  <a:pt x="222" y="168"/>
                </a:cubicBezTo>
                <a:cubicBezTo>
                  <a:pt x="204" y="174"/>
                  <a:pt x="204" y="172"/>
                  <a:pt x="186" y="162"/>
                </a:cubicBezTo>
                <a:cubicBezTo>
                  <a:pt x="173" y="155"/>
                  <a:pt x="150" y="138"/>
                  <a:pt x="150" y="138"/>
                </a:cubicBezTo>
                <a:cubicBezTo>
                  <a:pt x="138" y="140"/>
                  <a:pt x="125" y="138"/>
                  <a:pt x="114" y="144"/>
                </a:cubicBezTo>
                <a:cubicBezTo>
                  <a:pt x="109" y="147"/>
                  <a:pt x="112" y="158"/>
                  <a:pt x="108" y="162"/>
                </a:cubicBezTo>
                <a:cubicBezTo>
                  <a:pt x="104" y="166"/>
                  <a:pt x="96" y="166"/>
                  <a:pt x="90" y="168"/>
                </a:cubicBezTo>
                <a:cubicBezTo>
                  <a:pt x="81" y="168"/>
                  <a:pt x="66" y="181"/>
                  <a:pt x="54" y="180"/>
                </a:cubicBezTo>
                <a:cubicBezTo>
                  <a:pt x="42" y="179"/>
                  <a:pt x="27" y="166"/>
                  <a:pt x="18" y="162"/>
                </a:cubicBezTo>
                <a:cubicBezTo>
                  <a:pt x="12" y="161"/>
                  <a:pt x="0" y="156"/>
                  <a:pt x="0" y="156"/>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0" name="Text Box 90"/>
          <p:cNvSpPr txBox="1">
            <a:spLocks noChangeArrowheads="1"/>
          </p:cNvSpPr>
          <p:nvPr/>
        </p:nvSpPr>
        <p:spPr bwMode="auto">
          <a:xfrm>
            <a:off x="7299325" y="1585913"/>
            <a:ext cx="1104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1600">
                <a:solidFill>
                  <a:srgbClr val="0000FF"/>
                </a:solidFill>
              </a:rPr>
              <a:t>Tiền giang</a:t>
            </a:r>
          </a:p>
        </p:txBody>
      </p:sp>
      <p:sp>
        <p:nvSpPr>
          <p:cNvPr id="10331" name="Freeform 91"/>
          <p:cNvSpPr>
            <a:spLocks/>
          </p:cNvSpPr>
          <p:nvPr/>
        </p:nvSpPr>
        <p:spPr bwMode="auto">
          <a:xfrm>
            <a:off x="6800850" y="2466975"/>
            <a:ext cx="1001713" cy="1065213"/>
          </a:xfrm>
          <a:custGeom>
            <a:avLst/>
            <a:gdLst>
              <a:gd name="T0" fmla="*/ 542925 w 631"/>
              <a:gd name="T1" fmla="*/ 0 h 671"/>
              <a:gd name="T2" fmla="*/ 523875 w 631"/>
              <a:gd name="T3" fmla="*/ 9525 h 671"/>
              <a:gd name="T4" fmla="*/ 514350 w 631"/>
              <a:gd name="T5" fmla="*/ 38100 h 671"/>
              <a:gd name="T6" fmla="*/ 485775 w 631"/>
              <a:gd name="T7" fmla="*/ 57150 h 671"/>
              <a:gd name="T8" fmla="*/ 466725 w 631"/>
              <a:gd name="T9" fmla="*/ 209550 h 671"/>
              <a:gd name="T10" fmla="*/ 428625 w 631"/>
              <a:gd name="T11" fmla="*/ 266700 h 671"/>
              <a:gd name="T12" fmla="*/ 228600 w 631"/>
              <a:gd name="T13" fmla="*/ 438150 h 671"/>
              <a:gd name="T14" fmla="*/ 209550 w 631"/>
              <a:gd name="T15" fmla="*/ 466725 h 671"/>
              <a:gd name="T16" fmla="*/ 152400 w 631"/>
              <a:gd name="T17" fmla="*/ 485775 h 671"/>
              <a:gd name="T18" fmla="*/ 85725 w 631"/>
              <a:gd name="T19" fmla="*/ 542925 h 671"/>
              <a:gd name="T20" fmla="*/ 123825 w 631"/>
              <a:gd name="T21" fmla="*/ 771525 h 671"/>
              <a:gd name="T22" fmla="*/ 161925 w 631"/>
              <a:gd name="T23" fmla="*/ 838200 h 671"/>
              <a:gd name="T24" fmla="*/ 228600 w 631"/>
              <a:gd name="T25" fmla="*/ 847725 h 671"/>
              <a:gd name="T26" fmla="*/ 342900 w 631"/>
              <a:gd name="T27" fmla="*/ 857250 h 671"/>
              <a:gd name="T28" fmla="*/ 371475 w 631"/>
              <a:gd name="T29" fmla="*/ 876300 h 671"/>
              <a:gd name="T30" fmla="*/ 419100 w 631"/>
              <a:gd name="T31" fmla="*/ 885825 h 671"/>
              <a:gd name="T32" fmla="*/ 381000 w 631"/>
              <a:gd name="T33" fmla="*/ 971550 h 671"/>
              <a:gd name="T34" fmla="*/ 390525 w 631"/>
              <a:gd name="T35" fmla="*/ 1047750 h 671"/>
              <a:gd name="T36" fmla="*/ 504825 w 631"/>
              <a:gd name="T37" fmla="*/ 1038225 h 671"/>
              <a:gd name="T38" fmla="*/ 619125 w 631"/>
              <a:gd name="T39" fmla="*/ 1000125 h 671"/>
              <a:gd name="T40" fmla="*/ 723900 w 631"/>
              <a:gd name="T41" fmla="*/ 942975 h 671"/>
              <a:gd name="T42" fmla="*/ 781050 w 631"/>
              <a:gd name="T43" fmla="*/ 962025 h 671"/>
              <a:gd name="T44" fmla="*/ 847725 w 631"/>
              <a:gd name="T45" fmla="*/ 885825 h 671"/>
              <a:gd name="T46" fmla="*/ 838200 w 631"/>
              <a:gd name="T47" fmla="*/ 828675 h 671"/>
              <a:gd name="T48" fmla="*/ 800100 w 631"/>
              <a:gd name="T49" fmla="*/ 771525 h 671"/>
              <a:gd name="T50" fmla="*/ 857250 w 631"/>
              <a:gd name="T51" fmla="*/ 733425 h 671"/>
              <a:gd name="T52" fmla="*/ 895350 w 631"/>
              <a:gd name="T53" fmla="*/ 638175 h 671"/>
              <a:gd name="T54" fmla="*/ 971550 w 631"/>
              <a:gd name="T55" fmla="*/ 619125 h 671"/>
              <a:gd name="T56" fmla="*/ 990600 w 631"/>
              <a:gd name="T57" fmla="*/ 523875 h 671"/>
              <a:gd name="T58" fmla="*/ 895350 w 631"/>
              <a:gd name="T59" fmla="*/ 476250 h 671"/>
              <a:gd name="T60" fmla="*/ 866775 w 631"/>
              <a:gd name="T61" fmla="*/ 409575 h 671"/>
              <a:gd name="T62" fmla="*/ 847725 w 631"/>
              <a:gd name="T63" fmla="*/ 409575 h 671"/>
              <a:gd name="T64" fmla="*/ 790575 w 631"/>
              <a:gd name="T65" fmla="*/ 342900 h 671"/>
              <a:gd name="T66" fmla="*/ 752475 w 631"/>
              <a:gd name="T67" fmla="*/ 266700 h 671"/>
              <a:gd name="T68" fmla="*/ 676275 w 631"/>
              <a:gd name="T69" fmla="*/ 209550 h 671"/>
              <a:gd name="T70" fmla="*/ 571500 w 631"/>
              <a:gd name="T71" fmla="*/ 57150 h 6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1"/>
              <a:gd name="T109" fmla="*/ 0 h 671"/>
              <a:gd name="T110" fmla="*/ 631 w 631"/>
              <a:gd name="T111" fmla="*/ 671 h 6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1" h="671">
                <a:moveTo>
                  <a:pt x="342" y="0"/>
                </a:moveTo>
                <a:cubicBezTo>
                  <a:pt x="356" y="42"/>
                  <a:pt x="347" y="2"/>
                  <a:pt x="330" y="6"/>
                </a:cubicBezTo>
                <a:cubicBezTo>
                  <a:pt x="324" y="8"/>
                  <a:pt x="328" y="19"/>
                  <a:pt x="324" y="24"/>
                </a:cubicBezTo>
                <a:cubicBezTo>
                  <a:pt x="319" y="30"/>
                  <a:pt x="312" y="32"/>
                  <a:pt x="306" y="36"/>
                </a:cubicBezTo>
                <a:cubicBezTo>
                  <a:pt x="298" y="67"/>
                  <a:pt x="303" y="101"/>
                  <a:pt x="294" y="132"/>
                </a:cubicBezTo>
                <a:cubicBezTo>
                  <a:pt x="290" y="146"/>
                  <a:pt x="275" y="154"/>
                  <a:pt x="270" y="168"/>
                </a:cubicBezTo>
                <a:cubicBezTo>
                  <a:pt x="249" y="230"/>
                  <a:pt x="207" y="263"/>
                  <a:pt x="144" y="276"/>
                </a:cubicBezTo>
                <a:cubicBezTo>
                  <a:pt x="140" y="282"/>
                  <a:pt x="138" y="290"/>
                  <a:pt x="132" y="294"/>
                </a:cubicBezTo>
                <a:cubicBezTo>
                  <a:pt x="121" y="301"/>
                  <a:pt x="96" y="306"/>
                  <a:pt x="96" y="306"/>
                </a:cubicBezTo>
                <a:cubicBezTo>
                  <a:pt x="88" y="330"/>
                  <a:pt x="78" y="334"/>
                  <a:pt x="54" y="342"/>
                </a:cubicBezTo>
                <a:cubicBezTo>
                  <a:pt x="37" y="393"/>
                  <a:pt x="0" y="470"/>
                  <a:pt x="78" y="486"/>
                </a:cubicBezTo>
                <a:cubicBezTo>
                  <a:pt x="92" y="493"/>
                  <a:pt x="78" y="504"/>
                  <a:pt x="102" y="528"/>
                </a:cubicBezTo>
                <a:cubicBezTo>
                  <a:pt x="119" y="545"/>
                  <a:pt x="111" y="527"/>
                  <a:pt x="144" y="534"/>
                </a:cubicBezTo>
                <a:cubicBezTo>
                  <a:pt x="168" y="539"/>
                  <a:pt x="192" y="538"/>
                  <a:pt x="216" y="540"/>
                </a:cubicBezTo>
                <a:cubicBezTo>
                  <a:pt x="222" y="544"/>
                  <a:pt x="227" y="549"/>
                  <a:pt x="234" y="552"/>
                </a:cubicBezTo>
                <a:cubicBezTo>
                  <a:pt x="244" y="556"/>
                  <a:pt x="260" y="549"/>
                  <a:pt x="264" y="558"/>
                </a:cubicBezTo>
                <a:cubicBezTo>
                  <a:pt x="270" y="571"/>
                  <a:pt x="248" y="600"/>
                  <a:pt x="240" y="612"/>
                </a:cubicBezTo>
                <a:cubicBezTo>
                  <a:pt x="242" y="628"/>
                  <a:pt x="232" y="652"/>
                  <a:pt x="246" y="660"/>
                </a:cubicBezTo>
                <a:cubicBezTo>
                  <a:pt x="267" y="671"/>
                  <a:pt x="294" y="658"/>
                  <a:pt x="318" y="654"/>
                </a:cubicBezTo>
                <a:cubicBezTo>
                  <a:pt x="342" y="650"/>
                  <a:pt x="366" y="636"/>
                  <a:pt x="390" y="630"/>
                </a:cubicBezTo>
                <a:cubicBezTo>
                  <a:pt x="412" y="624"/>
                  <a:pt x="439" y="598"/>
                  <a:pt x="456" y="594"/>
                </a:cubicBezTo>
                <a:cubicBezTo>
                  <a:pt x="473" y="590"/>
                  <a:pt x="479" y="612"/>
                  <a:pt x="492" y="606"/>
                </a:cubicBezTo>
                <a:cubicBezTo>
                  <a:pt x="505" y="586"/>
                  <a:pt x="521" y="578"/>
                  <a:pt x="534" y="558"/>
                </a:cubicBezTo>
                <a:cubicBezTo>
                  <a:pt x="532" y="546"/>
                  <a:pt x="533" y="533"/>
                  <a:pt x="528" y="522"/>
                </a:cubicBezTo>
                <a:cubicBezTo>
                  <a:pt x="522" y="509"/>
                  <a:pt x="504" y="486"/>
                  <a:pt x="504" y="486"/>
                </a:cubicBezTo>
                <a:cubicBezTo>
                  <a:pt x="517" y="448"/>
                  <a:pt x="498" y="486"/>
                  <a:pt x="540" y="462"/>
                </a:cubicBezTo>
                <a:cubicBezTo>
                  <a:pt x="561" y="450"/>
                  <a:pt x="552" y="417"/>
                  <a:pt x="564" y="402"/>
                </a:cubicBezTo>
                <a:cubicBezTo>
                  <a:pt x="574" y="389"/>
                  <a:pt x="596" y="393"/>
                  <a:pt x="612" y="390"/>
                </a:cubicBezTo>
                <a:cubicBezTo>
                  <a:pt x="603" y="356"/>
                  <a:pt x="631" y="360"/>
                  <a:pt x="624" y="330"/>
                </a:cubicBezTo>
                <a:cubicBezTo>
                  <a:pt x="606" y="336"/>
                  <a:pt x="577" y="312"/>
                  <a:pt x="564" y="300"/>
                </a:cubicBezTo>
                <a:cubicBezTo>
                  <a:pt x="551" y="288"/>
                  <a:pt x="551" y="265"/>
                  <a:pt x="546" y="258"/>
                </a:cubicBezTo>
                <a:cubicBezTo>
                  <a:pt x="537" y="249"/>
                  <a:pt x="534" y="258"/>
                  <a:pt x="534" y="258"/>
                </a:cubicBezTo>
                <a:cubicBezTo>
                  <a:pt x="520" y="237"/>
                  <a:pt x="523" y="224"/>
                  <a:pt x="498" y="216"/>
                </a:cubicBezTo>
                <a:cubicBezTo>
                  <a:pt x="488" y="202"/>
                  <a:pt x="486" y="182"/>
                  <a:pt x="474" y="168"/>
                </a:cubicBezTo>
                <a:cubicBezTo>
                  <a:pt x="462" y="154"/>
                  <a:pt x="445" y="154"/>
                  <a:pt x="426" y="132"/>
                </a:cubicBezTo>
                <a:cubicBezTo>
                  <a:pt x="406" y="102"/>
                  <a:pt x="386" y="62"/>
                  <a:pt x="360" y="36"/>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2" name="Text Box 92"/>
          <p:cNvSpPr txBox="1">
            <a:spLocks noChangeArrowheads="1"/>
          </p:cNvSpPr>
          <p:nvPr/>
        </p:nvSpPr>
        <p:spPr bwMode="auto">
          <a:xfrm>
            <a:off x="6842125" y="2881313"/>
            <a:ext cx="1014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1600">
                <a:solidFill>
                  <a:srgbClr val="0000FF"/>
                </a:solidFill>
              </a:rPr>
              <a:t>Sóc trăng</a:t>
            </a:r>
          </a:p>
        </p:txBody>
      </p:sp>
      <p:sp>
        <p:nvSpPr>
          <p:cNvPr id="6165" name="Rectangle 2"/>
          <p:cNvSpPr>
            <a:spLocks noGrp="1" noChangeArrowheads="1"/>
          </p:cNvSpPr>
          <p:nvPr>
            <p:ph type="title"/>
          </p:nvPr>
        </p:nvSpPr>
        <p:spPr>
          <a:xfrm>
            <a:off x="0" y="0"/>
            <a:ext cx="9144000" cy="533400"/>
          </a:xfrm>
          <a:solidFill>
            <a:srgbClr val="006600"/>
          </a:solidFill>
        </p:spPr>
        <p:txBody>
          <a:bodyPr/>
          <a:lstStyle/>
          <a:p>
            <a:pPr eaLnBrk="1" hangingPunct="1"/>
            <a:r>
              <a:rPr lang="en-US" sz="2800" b="1" smtClean="0">
                <a:solidFill>
                  <a:srgbClr val="FFFF00"/>
                </a:solidFill>
                <a:latin typeface="Times New Roman" pitchFamily="18" charset="0"/>
                <a:cs typeface="Times New Roman" pitchFamily="18" charset="0"/>
              </a:rPr>
              <a:t>Bài 36:  VÙNG ĐỒNG BẰNG SÔNG CỬU LONG (TT)</a:t>
            </a:r>
            <a:r>
              <a:rPr lang="en-US" sz="2800" smtClean="0">
                <a:solidFill>
                  <a:srgbClr val="FFFF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318"/>
                                        </p:tgtEl>
                                        <p:attrNameLst>
                                          <p:attrName>style.visibility</p:attrName>
                                        </p:attrNameLst>
                                      </p:cBhvr>
                                      <p:to>
                                        <p:strVal val="visible"/>
                                      </p:to>
                                    </p:set>
                                    <p:anim calcmode="lin" valueType="num">
                                      <p:cBhvr>
                                        <p:cTn id="7" dur="1000" fill="hold"/>
                                        <p:tgtEl>
                                          <p:spTgt spid="10318"/>
                                        </p:tgtEl>
                                        <p:attrNameLst>
                                          <p:attrName>ppt_w</p:attrName>
                                        </p:attrNameLst>
                                      </p:cBhvr>
                                      <p:tavLst>
                                        <p:tav tm="0">
                                          <p:val>
                                            <p:strVal val="#ppt_w*0.70"/>
                                          </p:val>
                                        </p:tav>
                                        <p:tav tm="100000">
                                          <p:val>
                                            <p:strVal val="#ppt_w"/>
                                          </p:val>
                                        </p:tav>
                                      </p:tavLst>
                                    </p:anim>
                                    <p:anim calcmode="lin" valueType="num">
                                      <p:cBhvr>
                                        <p:cTn id="8" dur="1000" fill="hold"/>
                                        <p:tgtEl>
                                          <p:spTgt spid="10318"/>
                                        </p:tgtEl>
                                        <p:attrNameLst>
                                          <p:attrName>ppt_h</p:attrName>
                                        </p:attrNameLst>
                                      </p:cBhvr>
                                      <p:tavLst>
                                        <p:tav tm="0">
                                          <p:val>
                                            <p:strVal val="#ppt_h"/>
                                          </p:val>
                                        </p:tav>
                                        <p:tav tm="100000">
                                          <p:val>
                                            <p:strVal val="#ppt_h"/>
                                          </p:val>
                                        </p:tav>
                                      </p:tavLst>
                                    </p:anim>
                                    <p:animEffect transition="in" filter="fade">
                                      <p:cBhvr>
                                        <p:cTn id="9" dur="1000"/>
                                        <p:tgtEl>
                                          <p:spTgt spid="103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0320"/>
                                        </p:tgtEl>
                                        <p:attrNameLst>
                                          <p:attrName>style.visibility</p:attrName>
                                        </p:attrNameLst>
                                      </p:cBhvr>
                                      <p:to>
                                        <p:strVal val="visible"/>
                                      </p:to>
                                    </p:set>
                                    <p:animEffect transition="in" filter="wedge">
                                      <p:cBhvr>
                                        <p:cTn id="14" dur="2000"/>
                                        <p:tgtEl>
                                          <p:spTgt spid="10320"/>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10319"/>
                                        </p:tgtEl>
                                        <p:attrNameLst>
                                          <p:attrName>style.visibility</p:attrName>
                                        </p:attrNameLst>
                                      </p:cBhvr>
                                      <p:to>
                                        <p:strVal val="visible"/>
                                      </p:to>
                                    </p:set>
                                    <p:animEffect transition="in" filter="wedge">
                                      <p:cBhvr>
                                        <p:cTn id="17" dur="2000"/>
                                        <p:tgtEl>
                                          <p:spTgt spid="103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325"/>
                                        </p:tgtEl>
                                        <p:attrNameLst>
                                          <p:attrName>style.visibility</p:attrName>
                                        </p:attrNameLst>
                                      </p:cBhvr>
                                      <p:to>
                                        <p:strVal val="visible"/>
                                      </p:to>
                                    </p:set>
                                    <p:animEffect transition="in" filter="slide(fromBottom)">
                                      <p:cBhvr>
                                        <p:cTn id="22" dur="500"/>
                                        <p:tgtEl>
                                          <p:spTgt spid="1032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0322"/>
                                        </p:tgtEl>
                                        <p:attrNameLst>
                                          <p:attrName>style.visibility</p:attrName>
                                        </p:attrNameLst>
                                      </p:cBhvr>
                                      <p:to>
                                        <p:strVal val="visible"/>
                                      </p:to>
                                    </p:set>
                                    <p:animEffect transition="in" filter="slide(fromBottom)">
                                      <p:cBhvr>
                                        <p:cTn id="25" dur="500"/>
                                        <p:tgtEl>
                                          <p:spTgt spid="103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323"/>
                                        </p:tgtEl>
                                        <p:attrNameLst>
                                          <p:attrName>style.visibility</p:attrName>
                                        </p:attrNameLst>
                                      </p:cBhvr>
                                      <p:to>
                                        <p:strVal val="visible"/>
                                      </p:to>
                                    </p:set>
                                    <p:animEffect transition="in" filter="box(in)">
                                      <p:cBhvr>
                                        <p:cTn id="30" dur="500"/>
                                        <p:tgtEl>
                                          <p:spTgt spid="10323"/>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0324"/>
                                        </p:tgtEl>
                                        <p:attrNameLst>
                                          <p:attrName>style.visibility</p:attrName>
                                        </p:attrNameLst>
                                      </p:cBhvr>
                                      <p:to>
                                        <p:strVal val="visible"/>
                                      </p:to>
                                    </p:set>
                                    <p:animEffect transition="in" filter="box(in)">
                                      <p:cBhvr>
                                        <p:cTn id="33" dur="500"/>
                                        <p:tgtEl>
                                          <p:spTgt spid="1032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0327"/>
                                        </p:tgtEl>
                                        <p:attrNameLst>
                                          <p:attrName>style.visibility</p:attrName>
                                        </p:attrNameLst>
                                      </p:cBhvr>
                                      <p:to>
                                        <p:strVal val="visible"/>
                                      </p:to>
                                    </p:set>
                                    <p:anim calcmode="lin" valueType="num">
                                      <p:cBhvr>
                                        <p:cTn id="38" dur="500" fill="hold"/>
                                        <p:tgtEl>
                                          <p:spTgt spid="10327"/>
                                        </p:tgtEl>
                                        <p:attrNameLst>
                                          <p:attrName>ppt_w</p:attrName>
                                        </p:attrNameLst>
                                      </p:cBhvr>
                                      <p:tavLst>
                                        <p:tav tm="0">
                                          <p:val>
                                            <p:fltVal val="0"/>
                                          </p:val>
                                        </p:tav>
                                        <p:tav tm="100000">
                                          <p:val>
                                            <p:strVal val="#ppt_w"/>
                                          </p:val>
                                        </p:tav>
                                      </p:tavLst>
                                    </p:anim>
                                    <p:anim calcmode="lin" valueType="num">
                                      <p:cBhvr>
                                        <p:cTn id="39" dur="500" fill="hold"/>
                                        <p:tgtEl>
                                          <p:spTgt spid="10327"/>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10326"/>
                                        </p:tgtEl>
                                        <p:attrNameLst>
                                          <p:attrName>style.visibility</p:attrName>
                                        </p:attrNameLst>
                                      </p:cBhvr>
                                      <p:to>
                                        <p:strVal val="visible"/>
                                      </p:to>
                                    </p:set>
                                    <p:anim calcmode="lin" valueType="num">
                                      <p:cBhvr>
                                        <p:cTn id="42" dur="500" fill="hold"/>
                                        <p:tgtEl>
                                          <p:spTgt spid="10326"/>
                                        </p:tgtEl>
                                        <p:attrNameLst>
                                          <p:attrName>ppt_w</p:attrName>
                                        </p:attrNameLst>
                                      </p:cBhvr>
                                      <p:tavLst>
                                        <p:tav tm="0">
                                          <p:val>
                                            <p:fltVal val="0"/>
                                          </p:val>
                                        </p:tav>
                                        <p:tav tm="100000">
                                          <p:val>
                                            <p:strVal val="#ppt_w"/>
                                          </p:val>
                                        </p:tav>
                                      </p:tavLst>
                                    </p:anim>
                                    <p:anim calcmode="lin" valueType="num">
                                      <p:cBhvr>
                                        <p:cTn id="43" dur="500" fill="hold"/>
                                        <p:tgtEl>
                                          <p:spTgt spid="10326"/>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0330"/>
                                        </p:tgtEl>
                                        <p:attrNameLst>
                                          <p:attrName>style.visibility</p:attrName>
                                        </p:attrNameLst>
                                      </p:cBhvr>
                                      <p:to>
                                        <p:strVal val="visible"/>
                                      </p:to>
                                    </p:set>
                                    <p:animEffect transition="in" filter="fade">
                                      <p:cBhvr>
                                        <p:cTn id="48" dur="1000"/>
                                        <p:tgtEl>
                                          <p:spTgt spid="10330"/>
                                        </p:tgtEl>
                                      </p:cBhvr>
                                    </p:animEffect>
                                    <p:anim calcmode="lin" valueType="num">
                                      <p:cBhvr>
                                        <p:cTn id="49" dur="1000" fill="hold"/>
                                        <p:tgtEl>
                                          <p:spTgt spid="10330"/>
                                        </p:tgtEl>
                                        <p:attrNameLst>
                                          <p:attrName>ppt_x</p:attrName>
                                        </p:attrNameLst>
                                      </p:cBhvr>
                                      <p:tavLst>
                                        <p:tav tm="0">
                                          <p:val>
                                            <p:strVal val="#ppt_x"/>
                                          </p:val>
                                        </p:tav>
                                        <p:tav tm="100000">
                                          <p:val>
                                            <p:strVal val="#ppt_x"/>
                                          </p:val>
                                        </p:tav>
                                      </p:tavLst>
                                    </p:anim>
                                    <p:anim calcmode="lin" valueType="num">
                                      <p:cBhvr>
                                        <p:cTn id="50" dur="1000" fill="hold"/>
                                        <p:tgtEl>
                                          <p:spTgt spid="10330"/>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0329"/>
                                        </p:tgtEl>
                                        <p:attrNameLst>
                                          <p:attrName>style.visibility</p:attrName>
                                        </p:attrNameLst>
                                      </p:cBhvr>
                                      <p:to>
                                        <p:strVal val="visible"/>
                                      </p:to>
                                    </p:set>
                                    <p:animEffect transition="in" filter="fade">
                                      <p:cBhvr>
                                        <p:cTn id="53" dur="1000"/>
                                        <p:tgtEl>
                                          <p:spTgt spid="10329"/>
                                        </p:tgtEl>
                                      </p:cBhvr>
                                    </p:animEffect>
                                    <p:anim calcmode="lin" valueType="num">
                                      <p:cBhvr>
                                        <p:cTn id="54" dur="1000" fill="hold"/>
                                        <p:tgtEl>
                                          <p:spTgt spid="10329"/>
                                        </p:tgtEl>
                                        <p:attrNameLst>
                                          <p:attrName>ppt_x</p:attrName>
                                        </p:attrNameLst>
                                      </p:cBhvr>
                                      <p:tavLst>
                                        <p:tav tm="0">
                                          <p:val>
                                            <p:strVal val="#ppt_x"/>
                                          </p:val>
                                        </p:tav>
                                        <p:tav tm="100000">
                                          <p:val>
                                            <p:strVal val="#ppt_x"/>
                                          </p:val>
                                        </p:tav>
                                      </p:tavLst>
                                    </p:anim>
                                    <p:anim calcmode="lin" valueType="num">
                                      <p:cBhvr>
                                        <p:cTn id="55" dur="1000" fill="hold"/>
                                        <p:tgtEl>
                                          <p:spTgt spid="10329"/>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0332"/>
                                        </p:tgtEl>
                                        <p:attrNameLst>
                                          <p:attrName>style.visibility</p:attrName>
                                        </p:attrNameLst>
                                      </p:cBhvr>
                                      <p:to>
                                        <p:strVal val="visible"/>
                                      </p:to>
                                    </p:set>
                                    <p:animEffect transition="in" filter="fade">
                                      <p:cBhvr>
                                        <p:cTn id="60" dur="1000"/>
                                        <p:tgtEl>
                                          <p:spTgt spid="10332"/>
                                        </p:tgtEl>
                                      </p:cBhvr>
                                    </p:animEffect>
                                    <p:anim calcmode="lin" valueType="num">
                                      <p:cBhvr>
                                        <p:cTn id="61" dur="1000" fill="hold"/>
                                        <p:tgtEl>
                                          <p:spTgt spid="10332"/>
                                        </p:tgtEl>
                                        <p:attrNameLst>
                                          <p:attrName>ppt_x</p:attrName>
                                        </p:attrNameLst>
                                      </p:cBhvr>
                                      <p:tavLst>
                                        <p:tav tm="0">
                                          <p:val>
                                            <p:strVal val="#ppt_x"/>
                                          </p:val>
                                        </p:tav>
                                        <p:tav tm="100000">
                                          <p:val>
                                            <p:strVal val="#ppt_x"/>
                                          </p:val>
                                        </p:tav>
                                      </p:tavLst>
                                    </p:anim>
                                    <p:anim calcmode="lin" valueType="num">
                                      <p:cBhvr>
                                        <p:cTn id="62" dur="900" decel="100000" fill="hold"/>
                                        <p:tgtEl>
                                          <p:spTgt spid="1033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0332"/>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0331"/>
                                        </p:tgtEl>
                                        <p:attrNameLst>
                                          <p:attrName>style.visibility</p:attrName>
                                        </p:attrNameLst>
                                      </p:cBhvr>
                                      <p:to>
                                        <p:strVal val="visible"/>
                                      </p:to>
                                    </p:set>
                                    <p:animEffect transition="in" filter="fade">
                                      <p:cBhvr>
                                        <p:cTn id="66" dur="1000"/>
                                        <p:tgtEl>
                                          <p:spTgt spid="10331"/>
                                        </p:tgtEl>
                                      </p:cBhvr>
                                    </p:animEffect>
                                    <p:anim calcmode="lin" valueType="num">
                                      <p:cBhvr>
                                        <p:cTn id="67" dur="1000" fill="hold"/>
                                        <p:tgtEl>
                                          <p:spTgt spid="10331"/>
                                        </p:tgtEl>
                                        <p:attrNameLst>
                                          <p:attrName>ppt_x</p:attrName>
                                        </p:attrNameLst>
                                      </p:cBhvr>
                                      <p:tavLst>
                                        <p:tav tm="0">
                                          <p:val>
                                            <p:strVal val="#ppt_x"/>
                                          </p:val>
                                        </p:tav>
                                        <p:tav tm="100000">
                                          <p:val>
                                            <p:strVal val="#ppt_x"/>
                                          </p:val>
                                        </p:tav>
                                      </p:tavLst>
                                    </p:anim>
                                    <p:anim calcmode="lin" valueType="num">
                                      <p:cBhvr>
                                        <p:cTn id="68" dur="900" decel="100000" fill="hold"/>
                                        <p:tgtEl>
                                          <p:spTgt spid="1033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0331"/>
                                        </p:tgtEl>
                                        <p:attrNameLst>
                                          <p:attrName>ppt_y</p:attrName>
                                        </p:attrNameLst>
                                      </p:cBhvr>
                                      <p:tavLst>
                                        <p:tav tm="0">
                                          <p:val>
                                            <p:strVal val="#ppt_y-.03"/>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xit" presetSubtype="16" fill="hold" grpId="1" nodeType="clickEffect">
                                  <p:stCondLst>
                                    <p:cond delay="0"/>
                                  </p:stCondLst>
                                  <p:childTnLst>
                                    <p:animEffect transition="out" filter="box(in)">
                                      <p:cBhvr>
                                        <p:cTn id="73" dur="500"/>
                                        <p:tgtEl>
                                          <p:spTgt spid="10318"/>
                                        </p:tgtEl>
                                      </p:cBhvr>
                                    </p:animEffect>
                                    <p:set>
                                      <p:cBhvr>
                                        <p:cTn id="74" dur="1" fill="hold">
                                          <p:stCondLst>
                                            <p:cond delay="499"/>
                                          </p:stCondLst>
                                        </p:cTn>
                                        <p:tgtEl>
                                          <p:spTgt spid="103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8" grpId="0" animBg="1"/>
      <p:bldP spid="10318" grpId="1" animBg="1"/>
      <p:bldP spid="10319" grpId="0" animBg="1"/>
      <p:bldP spid="10320" grpId="0"/>
      <p:bldP spid="10322" grpId="0" animBg="1"/>
      <p:bldP spid="10323" grpId="0"/>
      <p:bldP spid="10324" grpId="0" animBg="1"/>
      <p:bldP spid="10325" grpId="0"/>
      <p:bldP spid="10326" grpId="0" animBg="1"/>
      <p:bldP spid="10327" grpId="0"/>
      <p:bldP spid="10329" grpId="0" animBg="1"/>
      <p:bldP spid="10330" grpId="0"/>
      <p:bldP spid="10331" grpId="0" animBg="1"/>
      <p:bldP spid="103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fr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76200"/>
            <a:ext cx="4343400" cy="289560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6" descr="20669750_images1248643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657600"/>
            <a:ext cx="4572000" cy="312420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7" descr="1105La04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4543425" cy="2895600"/>
          </a:xfrm>
          <a:prstGeom prst="rect">
            <a:avLst/>
          </a:prstGeom>
          <a:solidFill>
            <a:srgbClr val="333399"/>
          </a:solidFill>
          <a:ln w="9525">
            <a:solidFill>
              <a:srgbClr val="000080"/>
            </a:solidFill>
            <a:miter lim="800000"/>
            <a:headEnd/>
            <a:tailEnd/>
          </a:ln>
        </p:spPr>
      </p:pic>
      <p:pic>
        <p:nvPicPr>
          <p:cNvPr id="14344" name="Picture 8" descr="000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657600"/>
            <a:ext cx="4348163" cy="312420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14346" name="Text Box 10"/>
          <p:cNvSpPr txBox="1">
            <a:spLocks noChangeArrowheads="1"/>
          </p:cNvSpPr>
          <p:nvPr/>
        </p:nvSpPr>
        <p:spPr bwMode="auto">
          <a:xfrm>
            <a:off x="152400" y="3048000"/>
            <a:ext cx="8778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1600"/>
              <a:t>  </a:t>
            </a:r>
            <a:r>
              <a:rPr lang="en-US" sz="2800">
                <a:solidFill>
                  <a:srgbClr val="0000FF"/>
                </a:solidFill>
              </a:rPr>
              <a:t>Ngoài trồng lúa, ĐBSCL còn phát triển những nghề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p:cTn id="7" dur="500" fill="hold"/>
                                        <p:tgtEl>
                                          <p:spTgt spid="14343"/>
                                        </p:tgtEl>
                                        <p:attrNameLst>
                                          <p:attrName>ppt_w</p:attrName>
                                        </p:attrNameLst>
                                      </p:cBhvr>
                                      <p:tavLst>
                                        <p:tav tm="0">
                                          <p:val>
                                            <p:fltVal val="0"/>
                                          </p:val>
                                        </p:tav>
                                        <p:tav tm="100000">
                                          <p:val>
                                            <p:strVal val="#ppt_w"/>
                                          </p:val>
                                        </p:tav>
                                      </p:tavLst>
                                    </p:anim>
                                    <p:anim calcmode="lin" valueType="num">
                                      <p:cBhvr>
                                        <p:cTn id="8" dur="500" fill="hold"/>
                                        <p:tgtEl>
                                          <p:spTgt spid="14343"/>
                                        </p:tgtEl>
                                        <p:attrNameLst>
                                          <p:attrName>ppt_h</p:attrName>
                                        </p:attrNameLst>
                                      </p:cBhvr>
                                      <p:tavLst>
                                        <p:tav tm="0">
                                          <p:val>
                                            <p:fltVal val="0"/>
                                          </p:val>
                                        </p:tav>
                                        <p:tav tm="100000">
                                          <p:val>
                                            <p:strVal val="#ppt_h"/>
                                          </p:val>
                                        </p:tav>
                                      </p:tavLst>
                                    </p:anim>
                                    <p:animEffect transition="in" filter="fade">
                                      <p:cBhvr>
                                        <p:cTn id="9" dur="500"/>
                                        <p:tgtEl>
                                          <p:spTgt spid="14343"/>
                                        </p:tgtEl>
                                      </p:cBhvr>
                                    </p:animEffect>
                                  </p:childTnLst>
                                </p:cTn>
                              </p:par>
                              <p:par>
                                <p:cTn id="10" presetID="53" presetClass="entr" presetSubtype="0" fill="hold" nodeType="with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p:cTn id="12" dur="500" fill="hold"/>
                                        <p:tgtEl>
                                          <p:spTgt spid="14341"/>
                                        </p:tgtEl>
                                        <p:attrNameLst>
                                          <p:attrName>ppt_w</p:attrName>
                                        </p:attrNameLst>
                                      </p:cBhvr>
                                      <p:tavLst>
                                        <p:tav tm="0">
                                          <p:val>
                                            <p:fltVal val="0"/>
                                          </p:val>
                                        </p:tav>
                                        <p:tav tm="100000">
                                          <p:val>
                                            <p:strVal val="#ppt_w"/>
                                          </p:val>
                                        </p:tav>
                                      </p:tavLst>
                                    </p:anim>
                                    <p:anim calcmode="lin" valueType="num">
                                      <p:cBhvr>
                                        <p:cTn id="13" dur="500" fill="hold"/>
                                        <p:tgtEl>
                                          <p:spTgt spid="14341"/>
                                        </p:tgtEl>
                                        <p:attrNameLst>
                                          <p:attrName>ppt_h</p:attrName>
                                        </p:attrNameLst>
                                      </p:cBhvr>
                                      <p:tavLst>
                                        <p:tav tm="0">
                                          <p:val>
                                            <p:fltVal val="0"/>
                                          </p:val>
                                        </p:tav>
                                        <p:tav tm="100000">
                                          <p:val>
                                            <p:strVal val="#ppt_h"/>
                                          </p:val>
                                        </p:tav>
                                      </p:tavLst>
                                    </p:anim>
                                    <p:animEffect transition="in" filter="fade">
                                      <p:cBhvr>
                                        <p:cTn id="14" dur="500"/>
                                        <p:tgtEl>
                                          <p:spTgt spid="14341"/>
                                        </p:tgtEl>
                                      </p:cBhvr>
                                    </p:animEffect>
                                  </p:childTnLst>
                                </p:cTn>
                              </p:par>
                              <p:par>
                                <p:cTn id="15" presetID="53" presetClass="entr" presetSubtype="0" fill="hold" nodeType="withEffect">
                                  <p:stCondLst>
                                    <p:cond delay="0"/>
                                  </p:stCondLst>
                                  <p:childTnLst>
                                    <p:set>
                                      <p:cBhvr>
                                        <p:cTn id="16" dur="1" fill="hold">
                                          <p:stCondLst>
                                            <p:cond delay="0"/>
                                          </p:stCondLst>
                                        </p:cTn>
                                        <p:tgtEl>
                                          <p:spTgt spid="14344"/>
                                        </p:tgtEl>
                                        <p:attrNameLst>
                                          <p:attrName>style.visibility</p:attrName>
                                        </p:attrNameLst>
                                      </p:cBhvr>
                                      <p:to>
                                        <p:strVal val="visible"/>
                                      </p:to>
                                    </p:set>
                                    <p:anim calcmode="lin" valueType="num">
                                      <p:cBhvr>
                                        <p:cTn id="17" dur="500" fill="hold"/>
                                        <p:tgtEl>
                                          <p:spTgt spid="14344"/>
                                        </p:tgtEl>
                                        <p:attrNameLst>
                                          <p:attrName>ppt_w</p:attrName>
                                        </p:attrNameLst>
                                      </p:cBhvr>
                                      <p:tavLst>
                                        <p:tav tm="0">
                                          <p:val>
                                            <p:fltVal val="0"/>
                                          </p:val>
                                        </p:tav>
                                        <p:tav tm="100000">
                                          <p:val>
                                            <p:strVal val="#ppt_w"/>
                                          </p:val>
                                        </p:tav>
                                      </p:tavLst>
                                    </p:anim>
                                    <p:anim calcmode="lin" valueType="num">
                                      <p:cBhvr>
                                        <p:cTn id="18" dur="500" fill="hold"/>
                                        <p:tgtEl>
                                          <p:spTgt spid="14344"/>
                                        </p:tgtEl>
                                        <p:attrNameLst>
                                          <p:attrName>ppt_h</p:attrName>
                                        </p:attrNameLst>
                                      </p:cBhvr>
                                      <p:tavLst>
                                        <p:tav tm="0">
                                          <p:val>
                                            <p:fltVal val="0"/>
                                          </p:val>
                                        </p:tav>
                                        <p:tav tm="100000">
                                          <p:val>
                                            <p:strVal val="#ppt_h"/>
                                          </p:val>
                                        </p:tav>
                                      </p:tavLst>
                                    </p:anim>
                                    <p:animEffect transition="in" filter="fade">
                                      <p:cBhvr>
                                        <p:cTn id="19" dur="500"/>
                                        <p:tgtEl>
                                          <p:spTgt spid="14344"/>
                                        </p:tgtEl>
                                      </p:cBhvr>
                                    </p:animEffect>
                                  </p:childTnLst>
                                </p:cTn>
                              </p:par>
                              <p:par>
                                <p:cTn id="20" presetID="53" presetClass="entr" presetSubtype="0" fill="hold" nodeType="withEffect">
                                  <p:stCondLst>
                                    <p:cond delay="0"/>
                                  </p:stCondLst>
                                  <p:childTnLst>
                                    <p:set>
                                      <p:cBhvr>
                                        <p:cTn id="21" dur="1" fill="hold">
                                          <p:stCondLst>
                                            <p:cond delay="0"/>
                                          </p:stCondLst>
                                        </p:cTn>
                                        <p:tgtEl>
                                          <p:spTgt spid="14342"/>
                                        </p:tgtEl>
                                        <p:attrNameLst>
                                          <p:attrName>style.visibility</p:attrName>
                                        </p:attrNameLst>
                                      </p:cBhvr>
                                      <p:to>
                                        <p:strVal val="visible"/>
                                      </p:to>
                                    </p:set>
                                    <p:anim calcmode="lin" valueType="num">
                                      <p:cBhvr>
                                        <p:cTn id="22" dur="500" fill="hold"/>
                                        <p:tgtEl>
                                          <p:spTgt spid="14342"/>
                                        </p:tgtEl>
                                        <p:attrNameLst>
                                          <p:attrName>ppt_w</p:attrName>
                                        </p:attrNameLst>
                                      </p:cBhvr>
                                      <p:tavLst>
                                        <p:tav tm="0">
                                          <p:val>
                                            <p:fltVal val="0"/>
                                          </p:val>
                                        </p:tav>
                                        <p:tav tm="100000">
                                          <p:val>
                                            <p:strVal val="#ppt_w"/>
                                          </p:val>
                                        </p:tav>
                                      </p:tavLst>
                                    </p:anim>
                                    <p:anim calcmode="lin" valueType="num">
                                      <p:cBhvr>
                                        <p:cTn id="23" dur="500" fill="hold"/>
                                        <p:tgtEl>
                                          <p:spTgt spid="14342"/>
                                        </p:tgtEl>
                                        <p:attrNameLst>
                                          <p:attrName>ppt_h</p:attrName>
                                        </p:attrNameLst>
                                      </p:cBhvr>
                                      <p:tavLst>
                                        <p:tav tm="0">
                                          <p:val>
                                            <p:fltVal val="0"/>
                                          </p:val>
                                        </p:tav>
                                        <p:tav tm="100000">
                                          <p:val>
                                            <p:strVal val="#ppt_h"/>
                                          </p:val>
                                        </p:tav>
                                      </p:tavLst>
                                    </p:anim>
                                    <p:animEffect transition="in" filter="fade">
                                      <p:cBhvr>
                                        <p:cTn id="24" dur="500"/>
                                        <p:tgtEl>
                                          <p:spTgt spid="1434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4346"/>
                                        </p:tgtEl>
                                        <p:attrNameLst>
                                          <p:attrName>style.visibility</p:attrName>
                                        </p:attrNameLst>
                                      </p:cBhvr>
                                      <p:to>
                                        <p:strVal val="visible"/>
                                      </p:to>
                                    </p:set>
                                    <p:anim calcmode="lin" valueType="num">
                                      <p:cBhvr>
                                        <p:cTn id="29" dur="500" fill="hold"/>
                                        <p:tgtEl>
                                          <p:spTgt spid="1434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4346"/>
                                        </p:tgtEl>
                                        <p:attrNameLst>
                                          <p:attrName>ppt_y</p:attrName>
                                        </p:attrNameLst>
                                      </p:cBhvr>
                                      <p:tavLst>
                                        <p:tav tm="0">
                                          <p:val>
                                            <p:strVal val="#ppt_y"/>
                                          </p:val>
                                        </p:tav>
                                        <p:tav tm="100000">
                                          <p:val>
                                            <p:strVal val="#ppt_y"/>
                                          </p:val>
                                        </p:tav>
                                      </p:tavLst>
                                    </p:anim>
                                    <p:anim calcmode="lin" valueType="num">
                                      <p:cBhvr>
                                        <p:cTn id="31" dur="500" fill="hold"/>
                                        <p:tgtEl>
                                          <p:spTgt spid="1434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434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half" idx="1"/>
          </p:nvPr>
        </p:nvSpPr>
        <p:spPr>
          <a:xfrm>
            <a:off x="0" y="5562600"/>
            <a:ext cx="4343400" cy="1295400"/>
          </a:xfrm>
        </p:spPr>
        <p:txBody>
          <a:bodyPr/>
          <a:lstStyle/>
          <a:p>
            <a:pPr eaLnBrk="1" hangingPunct="1">
              <a:buFontTx/>
              <a:buNone/>
            </a:pPr>
            <a:r>
              <a:rPr lang="en-US" sz="2800" b="1" u="sng" smtClean="0">
                <a:solidFill>
                  <a:srgbClr val="0000FF"/>
                </a:solidFill>
              </a:rPr>
              <a:t> </a:t>
            </a:r>
          </a:p>
        </p:txBody>
      </p:sp>
      <p:sp>
        <p:nvSpPr>
          <p:cNvPr id="8195" name="Rectangle 4"/>
          <p:cNvSpPr>
            <a:spLocks noChangeArrowheads="1"/>
          </p:cNvSpPr>
          <p:nvPr/>
        </p:nvSpPr>
        <p:spPr bwMode="auto">
          <a:xfrm>
            <a:off x="0" y="609600"/>
            <a:ext cx="510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pPr>
            <a:r>
              <a:rPr lang="en-US" sz="2800" u="sng">
                <a:solidFill>
                  <a:srgbClr val="C00000"/>
                </a:solidFill>
              </a:rPr>
              <a:t>IV. Tình hình phát triển kinh tế </a:t>
            </a:r>
          </a:p>
          <a:p>
            <a:pPr marL="533400" indent="-533400">
              <a:spcBef>
                <a:spcPct val="20000"/>
              </a:spcBef>
              <a:buFontTx/>
              <a:buAutoNum type="arabicPeriod"/>
            </a:pPr>
            <a:r>
              <a:rPr lang="en-US" sz="2800" u="sng">
                <a:solidFill>
                  <a:srgbClr val="C00000"/>
                </a:solidFill>
              </a:rPr>
              <a:t>Nông nghiệp:</a:t>
            </a:r>
          </a:p>
          <a:p>
            <a:pPr marL="533400" indent="-533400">
              <a:spcBef>
                <a:spcPct val="20000"/>
              </a:spcBef>
            </a:pPr>
            <a:endParaRPr lang="en-US" sz="2800">
              <a:solidFill>
                <a:srgbClr val="C00000"/>
              </a:solidFill>
            </a:endParaRPr>
          </a:p>
        </p:txBody>
      </p:sp>
      <p:sp>
        <p:nvSpPr>
          <p:cNvPr id="8196" name="Line 6"/>
          <p:cNvSpPr>
            <a:spLocks noChangeShapeType="1"/>
          </p:cNvSpPr>
          <p:nvPr/>
        </p:nvSpPr>
        <p:spPr bwMode="auto">
          <a:xfrm>
            <a:off x="5029200" y="685800"/>
            <a:ext cx="0" cy="6172200"/>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197" name="Picture 7" descr="Untitle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09600"/>
            <a:ext cx="4114800" cy="62484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8" descr="Ca-An-Giang-047-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953000"/>
            <a:ext cx="2819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8" name="AutoShape 20"/>
          <p:cNvSpPr>
            <a:spLocks noChangeArrowheads="1"/>
          </p:cNvSpPr>
          <p:nvPr/>
        </p:nvSpPr>
        <p:spPr bwMode="auto">
          <a:xfrm>
            <a:off x="381000" y="3657600"/>
            <a:ext cx="3810000" cy="1905000"/>
          </a:xfrm>
          <a:prstGeom prst="wedgeEllipseCallout">
            <a:avLst>
              <a:gd name="adj1" fmla="val 84250"/>
              <a:gd name="adj2" fmla="val 70833"/>
            </a:avLst>
          </a:prstGeom>
          <a:solidFill>
            <a:schemeClr val="accent1"/>
          </a:solidFill>
          <a:ln w="9525">
            <a:solidFill>
              <a:schemeClr val="tx1"/>
            </a:solidFill>
            <a:miter lim="800000"/>
            <a:headEnd/>
            <a:tailEnd/>
          </a:ln>
        </p:spPr>
        <p:txBody>
          <a:bodyPr/>
          <a:lstStyle/>
          <a:p>
            <a:pPr algn="ctr"/>
            <a:r>
              <a:rPr lang="en-US" sz="2400">
                <a:solidFill>
                  <a:srgbClr val="FF00FF"/>
                </a:solidFill>
              </a:rPr>
              <a:t>Tại sao ĐBSCL có thế mạnh về nuôi trồng và đánh bắt thủy sản ?</a:t>
            </a:r>
          </a:p>
        </p:txBody>
      </p:sp>
      <p:sp>
        <p:nvSpPr>
          <p:cNvPr id="8200" name="Text Box 21"/>
          <p:cNvSpPr txBox="1">
            <a:spLocks noChangeArrowheads="1"/>
          </p:cNvSpPr>
          <p:nvPr/>
        </p:nvSpPr>
        <p:spPr bwMode="auto">
          <a:xfrm>
            <a:off x="1676400" y="44958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endParaRPr lang="en-US">
              <a:latin typeface="Arial" charset="0"/>
            </a:endParaRPr>
          </a:p>
        </p:txBody>
      </p:sp>
      <p:sp>
        <p:nvSpPr>
          <p:cNvPr id="22551" name="Text Box 23"/>
          <p:cNvSpPr txBox="1">
            <a:spLocks noChangeArrowheads="1"/>
          </p:cNvSpPr>
          <p:nvPr/>
        </p:nvSpPr>
        <p:spPr bwMode="auto">
          <a:xfrm>
            <a:off x="0" y="2895600"/>
            <a:ext cx="4876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buFontTx/>
              <a:buChar char="-"/>
            </a:pPr>
            <a:r>
              <a:rPr lang="en-US" sz="2400">
                <a:solidFill>
                  <a:srgbClr val="0000FF"/>
                </a:solidFill>
              </a:rPr>
              <a:t> Diện tích mặt nước rộng lớn( nước ngọt, mặn, lợ ), khí hậu ấm áp </a:t>
            </a:r>
          </a:p>
          <a:p>
            <a:pPr eaLnBrk="1" hangingPunct="1">
              <a:buFontTx/>
              <a:buChar char="-"/>
            </a:pPr>
            <a:r>
              <a:rPr lang="en-US" sz="2400">
                <a:solidFill>
                  <a:srgbClr val="0000FF"/>
                </a:solidFill>
              </a:rPr>
              <a:t> Vùng biển ấm, ngư trường rộng lớn. Nhiều đảo và quần đảo, nguồn hải sản phong phú, </a:t>
            </a:r>
          </a:p>
          <a:p>
            <a:pPr eaLnBrk="1" hangingPunct="1">
              <a:buFontTx/>
              <a:buChar char="-"/>
            </a:pPr>
            <a:r>
              <a:rPr lang="en-US" sz="2400">
                <a:solidFill>
                  <a:srgbClr val="0000FF"/>
                </a:solidFill>
              </a:rPr>
              <a:t> Diện tích rừng ngập mặn lớn cung cấp nguồn thức ăn và nguồn giống tự nhiên …</a:t>
            </a:r>
          </a:p>
        </p:txBody>
      </p:sp>
      <p:sp>
        <p:nvSpPr>
          <p:cNvPr id="8202" name="Text Box 24"/>
          <p:cNvSpPr txBox="1">
            <a:spLocks noChangeArrowheads="1"/>
          </p:cNvSpPr>
          <p:nvPr/>
        </p:nvSpPr>
        <p:spPr bwMode="auto">
          <a:xfrm>
            <a:off x="5257800" y="6521450"/>
            <a:ext cx="2136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1600">
                <a:solidFill>
                  <a:srgbClr val="0000FF"/>
                </a:solidFill>
              </a:rPr>
              <a:t>Bè nuôi cá ở An giang </a:t>
            </a:r>
          </a:p>
        </p:txBody>
      </p:sp>
      <p:sp>
        <p:nvSpPr>
          <p:cNvPr id="22553" name="AutoShape 25"/>
          <p:cNvSpPr>
            <a:spLocks noChangeArrowheads="1"/>
          </p:cNvSpPr>
          <p:nvPr/>
        </p:nvSpPr>
        <p:spPr bwMode="auto">
          <a:xfrm>
            <a:off x="1143000" y="2667000"/>
            <a:ext cx="3276600" cy="2362200"/>
          </a:xfrm>
          <a:prstGeom prst="cloudCallout">
            <a:avLst>
              <a:gd name="adj1" fmla="val 106685"/>
              <a:gd name="adj2" fmla="val 11625"/>
            </a:avLst>
          </a:prstGeom>
          <a:solidFill>
            <a:schemeClr val="accent1"/>
          </a:solidFill>
          <a:ln w="9525">
            <a:solidFill>
              <a:schemeClr val="tx1"/>
            </a:solidFill>
            <a:round/>
            <a:headEnd/>
            <a:tailEnd/>
          </a:ln>
        </p:spPr>
        <p:txBody>
          <a:bodyPr/>
          <a:lstStyle/>
          <a:p>
            <a:pPr algn="ctr"/>
            <a:r>
              <a:rPr lang="en-US" sz="2000">
                <a:solidFill>
                  <a:srgbClr val="0000FF"/>
                </a:solidFill>
              </a:rPr>
              <a:t>Quan sát lược đồ bên, hãy xác định các bãi tôm và bãi cá của vùng  ĐBSCL</a:t>
            </a:r>
          </a:p>
        </p:txBody>
      </p:sp>
      <p:sp>
        <p:nvSpPr>
          <p:cNvPr id="8204" name="Freeform 26"/>
          <p:cNvSpPr>
            <a:spLocks/>
          </p:cNvSpPr>
          <p:nvPr/>
        </p:nvSpPr>
        <p:spPr bwMode="auto">
          <a:xfrm>
            <a:off x="5626100" y="2295525"/>
            <a:ext cx="458788" cy="1155700"/>
          </a:xfrm>
          <a:custGeom>
            <a:avLst/>
            <a:gdLst>
              <a:gd name="T0" fmla="*/ 203200 w 289"/>
              <a:gd name="T1" fmla="*/ 38100 h 728"/>
              <a:gd name="T2" fmla="*/ 107950 w 289"/>
              <a:gd name="T3" fmla="*/ 133350 h 728"/>
              <a:gd name="T4" fmla="*/ 50800 w 289"/>
              <a:gd name="T5" fmla="*/ 228600 h 728"/>
              <a:gd name="T6" fmla="*/ 3175 w 289"/>
              <a:gd name="T7" fmla="*/ 561975 h 728"/>
              <a:gd name="T8" fmla="*/ 50800 w 289"/>
              <a:gd name="T9" fmla="*/ 1047750 h 728"/>
              <a:gd name="T10" fmla="*/ 241300 w 289"/>
              <a:gd name="T11" fmla="*/ 1095375 h 728"/>
              <a:gd name="T12" fmla="*/ 403225 w 289"/>
              <a:gd name="T13" fmla="*/ 1019175 h 728"/>
              <a:gd name="T14" fmla="*/ 403225 w 289"/>
              <a:gd name="T15" fmla="*/ 276225 h 728"/>
              <a:gd name="T16" fmla="*/ 346075 w 289"/>
              <a:gd name="T17" fmla="*/ 190500 h 728"/>
              <a:gd name="T18" fmla="*/ 203200 w 289"/>
              <a:gd name="T19" fmla="*/ 38100 h 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9"/>
              <a:gd name="T31" fmla="*/ 0 h 728"/>
              <a:gd name="T32" fmla="*/ 289 w 289"/>
              <a:gd name="T33" fmla="*/ 728 h 7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9" h="728">
                <a:moveTo>
                  <a:pt x="128" y="24"/>
                </a:moveTo>
                <a:cubicBezTo>
                  <a:pt x="110" y="21"/>
                  <a:pt x="84" y="64"/>
                  <a:pt x="68" y="84"/>
                </a:cubicBezTo>
                <a:cubicBezTo>
                  <a:pt x="52" y="104"/>
                  <a:pt x="43" y="99"/>
                  <a:pt x="32" y="144"/>
                </a:cubicBezTo>
                <a:cubicBezTo>
                  <a:pt x="0" y="196"/>
                  <a:pt x="12" y="296"/>
                  <a:pt x="2" y="354"/>
                </a:cubicBezTo>
                <a:cubicBezTo>
                  <a:pt x="13" y="430"/>
                  <a:pt x="10" y="610"/>
                  <a:pt x="32" y="660"/>
                </a:cubicBezTo>
                <a:cubicBezTo>
                  <a:pt x="57" y="716"/>
                  <a:pt x="115" y="693"/>
                  <a:pt x="152" y="690"/>
                </a:cubicBezTo>
                <a:cubicBezTo>
                  <a:pt x="189" y="687"/>
                  <a:pt x="237" y="728"/>
                  <a:pt x="254" y="642"/>
                </a:cubicBezTo>
                <a:cubicBezTo>
                  <a:pt x="264" y="490"/>
                  <a:pt x="289" y="327"/>
                  <a:pt x="254" y="174"/>
                </a:cubicBezTo>
                <a:cubicBezTo>
                  <a:pt x="249" y="153"/>
                  <a:pt x="228" y="139"/>
                  <a:pt x="218" y="120"/>
                </a:cubicBezTo>
                <a:cubicBezTo>
                  <a:pt x="202" y="87"/>
                  <a:pt x="164" y="0"/>
                  <a:pt x="128" y="24"/>
                </a:cubicBezTo>
                <a:close/>
              </a:path>
            </a:pathLst>
          </a:custGeom>
          <a:solidFill>
            <a:srgbClr val="CC99FF"/>
          </a:solidFill>
          <a:ln w="9525">
            <a:solidFill>
              <a:srgbClr val="CC99FF"/>
            </a:solidFill>
            <a:round/>
            <a:headEnd/>
            <a:tailEnd/>
          </a:ln>
        </p:spPr>
        <p:txBody>
          <a:bodyPr/>
          <a:lstStyle/>
          <a:p>
            <a:endParaRPr lang="en-US"/>
          </a:p>
        </p:txBody>
      </p:sp>
      <p:sp>
        <p:nvSpPr>
          <p:cNvPr id="8205" name="Freeform 27"/>
          <p:cNvSpPr>
            <a:spLocks/>
          </p:cNvSpPr>
          <p:nvPr/>
        </p:nvSpPr>
        <p:spPr bwMode="auto">
          <a:xfrm>
            <a:off x="8337550" y="4246563"/>
            <a:ext cx="538163" cy="700087"/>
          </a:xfrm>
          <a:custGeom>
            <a:avLst/>
            <a:gdLst>
              <a:gd name="T0" fmla="*/ 454025 w 339"/>
              <a:gd name="T1" fmla="*/ 325437 h 441"/>
              <a:gd name="T2" fmla="*/ 473075 w 339"/>
              <a:gd name="T3" fmla="*/ 258762 h 441"/>
              <a:gd name="T4" fmla="*/ 520700 w 339"/>
              <a:gd name="T5" fmla="*/ 173037 h 441"/>
              <a:gd name="T6" fmla="*/ 511175 w 339"/>
              <a:gd name="T7" fmla="*/ 49212 h 441"/>
              <a:gd name="T8" fmla="*/ 482600 w 339"/>
              <a:gd name="T9" fmla="*/ 30162 h 441"/>
              <a:gd name="T10" fmla="*/ 473075 w 339"/>
              <a:gd name="T11" fmla="*/ 1587 h 441"/>
              <a:gd name="T12" fmla="*/ 339725 w 339"/>
              <a:gd name="T13" fmla="*/ 11112 h 441"/>
              <a:gd name="T14" fmla="*/ 254000 w 339"/>
              <a:gd name="T15" fmla="*/ 20637 h 441"/>
              <a:gd name="T16" fmla="*/ 206375 w 339"/>
              <a:gd name="T17" fmla="*/ 68262 h 441"/>
              <a:gd name="T18" fmla="*/ 149225 w 339"/>
              <a:gd name="T19" fmla="*/ 115887 h 441"/>
              <a:gd name="T20" fmla="*/ 92075 w 339"/>
              <a:gd name="T21" fmla="*/ 163512 h 441"/>
              <a:gd name="T22" fmla="*/ 63500 w 339"/>
              <a:gd name="T23" fmla="*/ 192087 h 441"/>
              <a:gd name="T24" fmla="*/ 25400 w 339"/>
              <a:gd name="T25" fmla="*/ 277812 h 441"/>
              <a:gd name="T26" fmla="*/ 15875 w 339"/>
              <a:gd name="T27" fmla="*/ 306387 h 441"/>
              <a:gd name="T28" fmla="*/ 73025 w 339"/>
              <a:gd name="T29" fmla="*/ 325437 h 441"/>
              <a:gd name="T30" fmla="*/ 63500 w 339"/>
              <a:gd name="T31" fmla="*/ 649287 h 441"/>
              <a:gd name="T32" fmla="*/ 120650 w 339"/>
              <a:gd name="T33" fmla="*/ 630237 h 441"/>
              <a:gd name="T34" fmla="*/ 454025 w 339"/>
              <a:gd name="T35" fmla="*/ 325437 h 4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441"/>
              <a:gd name="T56" fmla="*/ 339 w 339"/>
              <a:gd name="T57" fmla="*/ 441 h 4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441">
                <a:moveTo>
                  <a:pt x="286" y="205"/>
                </a:moveTo>
                <a:cubicBezTo>
                  <a:pt x="291" y="191"/>
                  <a:pt x="291" y="176"/>
                  <a:pt x="298" y="163"/>
                </a:cubicBezTo>
                <a:cubicBezTo>
                  <a:pt x="339" y="80"/>
                  <a:pt x="311" y="159"/>
                  <a:pt x="328" y="109"/>
                </a:cubicBezTo>
                <a:cubicBezTo>
                  <a:pt x="326" y="83"/>
                  <a:pt x="329" y="56"/>
                  <a:pt x="322" y="31"/>
                </a:cubicBezTo>
                <a:cubicBezTo>
                  <a:pt x="320" y="24"/>
                  <a:pt x="309" y="25"/>
                  <a:pt x="304" y="19"/>
                </a:cubicBezTo>
                <a:cubicBezTo>
                  <a:pt x="300" y="14"/>
                  <a:pt x="300" y="7"/>
                  <a:pt x="298" y="1"/>
                </a:cubicBezTo>
                <a:cubicBezTo>
                  <a:pt x="270" y="3"/>
                  <a:pt x="241" y="0"/>
                  <a:pt x="214" y="7"/>
                </a:cubicBezTo>
                <a:cubicBezTo>
                  <a:pt x="200" y="10"/>
                  <a:pt x="174" y="10"/>
                  <a:pt x="160" y="13"/>
                </a:cubicBezTo>
                <a:cubicBezTo>
                  <a:pt x="142" y="17"/>
                  <a:pt x="148" y="41"/>
                  <a:pt x="130" y="43"/>
                </a:cubicBezTo>
                <a:cubicBezTo>
                  <a:pt x="119" y="54"/>
                  <a:pt x="104" y="61"/>
                  <a:pt x="94" y="73"/>
                </a:cubicBezTo>
                <a:cubicBezTo>
                  <a:pt x="82" y="89"/>
                  <a:pt x="78" y="90"/>
                  <a:pt x="58" y="103"/>
                </a:cubicBezTo>
                <a:cubicBezTo>
                  <a:pt x="47" y="110"/>
                  <a:pt x="40" y="121"/>
                  <a:pt x="40" y="121"/>
                </a:cubicBezTo>
                <a:cubicBezTo>
                  <a:pt x="21" y="150"/>
                  <a:pt x="30" y="132"/>
                  <a:pt x="16" y="175"/>
                </a:cubicBezTo>
                <a:cubicBezTo>
                  <a:pt x="14" y="181"/>
                  <a:pt x="10" y="193"/>
                  <a:pt x="10" y="193"/>
                </a:cubicBezTo>
                <a:cubicBezTo>
                  <a:pt x="21" y="236"/>
                  <a:pt x="12" y="216"/>
                  <a:pt x="46" y="205"/>
                </a:cubicBezTo>
                <a:cubicBezTo>
                  <a:pt x="68" y="207"/>
                  <a:pt x="0" y="409"/>
                  <a:pt x="40" y="409"/>
                </a:cubicBezTo>
                <a:cubicBezTo>
                  <a:pt x="45" y="441"/>
                  <a:pt x="35" y="431"/>
                  <a:pt x="76" y="397"/>
                </a:cubicBezTo>
                <a:cubicBezTo>
                  <a:pt x="117" y="363"/>
                  <a:pt x="242" y="245"/>
                  <a:pt x="286" y="205"/>
                </a:cubicBezTo>
                <a:close/>
              </a:path>
            </a:pathLst>
          </a:custGeom>
          <a:solidFill>
            <a:srgbClr val="CC99FF"/>
          </a:solidFill>
          <a:ln w="9525">
            <a:solidFill>
              <a:srgbClr val="CC99FF"/>
            </a:solidFill>
            <a:round/>
            <a:headEnd/>
            <a:tailEnd/>
          </a:ln>
        </p:spPr>
        <p:txBody>
          <a:bodyPr/>
          <a:lstStyle/>
          <a:p>
            <a:endParaRPr lang="en-US"/>
          </a:p>
        </p:txBody>
      </p:sp>
      <p:sp>
        <p:nvSpPr>
          <p:cNvPr id="8206" name="Freeform 28"/>
          <p:cNvSpPr>
            <a:spLocks/>
          </p:cNvSpPr>
          <p:nvPr/>
        </p:nvSpPr>
        <p:spPr bwMode="auto">
          <a:xfrm>
            <a:off x="8686800" y="1800225"/>
            <a:ext cx="417513" cy="684213"/>
          </a:xfrm>
          <a:custGeom>
            <a:avLst/>
            <a:gdLst>
              <a:gd name="T0" fmla="*/ 390525 w 263"/>
              <a:gd name="T1" fmla="*/ 19050 h 431"/>
              <a:gd name="T2" fmla="*/ 304800 w 263"/>
              <a:gd name="T3" fmla="*/ 47625 h 431"/>
              <a:gd name="T4" fmla="*/ 247650 w 263"/>
              <a:gd name="T5" fmla="*/ 104775 h 431"/>
              <a:gd name="T6" fmla="*/ 200025 w 263"/>
              <a:gd name="T7" fmla="*/ 123825 h 431"/>
              <a:gd name="T8" fmla="*/ 152400 w 263"/>
              <a:gd name="T9" fmla="*/ 200025 h 431"/>
              <a:gd name="T10" fmla="*/ 104775 w 263"/>
              <a:gd name="T11" fmla="*/ 276225 h 431"/>
              <a:gd name="T12" fmla="*/ 66675 w 263"/>
              <a:gd name="T13" fmla="*/ 333375 h 431"/>
              <a:gd name="T14" fmla="*/ 0 w 263"/>
              <a:gd name="T15" fmla="*/ 504825 h 431"/>
              <a:gd name="T16" fmla="*/ 152400 w 263"/>
              <a:gd name="T17" fmla="*/ 657225 h 431"/>
              <a:gd name="T18" fmla="*/ 381000 w 263"/>
              <a:gd name="T19" fmla="*/ 647700 h 431"/>
              <a:gd name="T20" fmla="*/ 390525 w 263"/>
              <a:gd name="T21" fmla="*/ 523875 h 431"/>
              <a:gd name="T22" fmla="*/ 381000 w 263"/>
              <a:gd name="T23" fmla="*/ 19050 h 431"/>
              <a:gd name="T24" fmla="*/ 381000 w 263"/>
              <a:gd name="T25" fmla="*/ 76200 h 4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3"/>
              <a:gd name="T40" fmla="*/ 0 h 431"/>
              <a:gd name="T41" fmla="*/ 263 w 263"/>
              <a:gd name="T42" fmla="*/ 431 h 4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3" h="431">
                <a:moveTo>
                  <a:pt x="246" y="12"/>
                </a:moveTo>
                <a:cubicBezTo>
                  <a:pt x="217" y="17"/>
                  <a:pt x="211" y="13"/>
                  <a:pt x="192" y="30"/>
                </a:cubicBezTo>
                <a:cubicBezTo>
                  <a:pt x="179" y="41"/>
                  <a:pt x="156" y="66"/>
                  <a:pt x="156" y="66"/>
                </a:cubicBezTo>
                <a:cubicBezTo>
                  <a:pt x="149" y="76"/>
                  <a:pt x="136" y="68"/>
                  <a:pt x="126" y="78"/>
                </a:cubicBezTo>
                <a:cubicBezTo>
                  <a:pt x="116" y="88"/>
                  <a:pt x="106" y="110"/>
                  <a:pt x="96" y="126"/>
                </a:cubicBezTo>
                <a:cubicBezTo>
                  <a:pt x="67" y="145"/>
                  <a:pt x="80" y="131"/>
                  <a:pt x="66" y="174"/>
                </a:cubicBezTo>
                <a:cubicBezTo>
                  <a:pt x="61" y="188"/>
                  <a:pt x="42" y="210"/>
                  <a:pt x="42" y="210"/>
                </a:cubicBezTo>
                <a:cubicBezTo>
                  <a:pt x="32" y="250"/>
                  <a:pt x="23" y="284"/>
                  <a:pt x="0" y="318"/>
                </a:cubicBezTo>
                <a:cubicBezTo>
                  <a:pt x="11" y="384"/>
                  <a:pt x="32" y="405"/>
                  <a:pt x="96" y="414"/>
                </a:cubicBezTo>
                <a:cubicBezTo>
                  <a:pt x="144" y="412"/>
                  <a:pt x="198" y="431"/>
                  <a:pt x="240" y="408"/>
                </a:cubicBezTo>
                <a:cubicBezTo>
                  <a:pt x="263" y="395"/>
                  <a:pt x="246" y="356"/>
                  <a:pt x="246" y="330"/>
                </a:cubicBezTo>
                <a:cubicBezTo>
                  <a:pt x="246" y="224"/>
                  <a:pt x="242" y="118"/>
                  <a:pt x="240" y="12"/>
                </a:cubicBezTo>
                <a:cubicBezTo>
                  <a:pt x="240" y="0"/>
                  <a:pt x="240" y="36"/>
                  <a:pt x="240" y="48"/>
                </a:cubicBezTo>
              </a:path>
            </a:pathLst>
          </a:custGeom>
          <a:solidFill>
            <a:srgbClr val="CC99FF"/>
          </a:solidFill>
          <a:ln w="9525">
            <a:solidFill>
              <a:srgbClr val="CC99FF"/>
            </a:solidFill>
            <a:round/>
            <a:headEnd/>
            <a:tailEnd/>
          </a:ln>
        </p:spPr>
        <p:txBody>
          <a:bodyPr/>
          <a:lstStyle/>
          <a:p>
            <a:endParaRPr lang="en-US"/>
          </a:p>
        </p:txBody>
      </p:sp>
      <p:sp>
        <p:nvSpPr>
          <p:cNvPr id="22562" name="Freeform 34"/>
          <p:cNvSpPr>
            <a:spLocks/>
          </p:cNvSpPr>
          <p:nvPr/>
        </p:nvSpPr>
        <p:spPr bwMode="auto">
          <a:xfrm>
            <a:off x="5076825" y="1660525"/>
            <a:ext cx="1608138" cy="3311525"/>
          </a:xfrm>
          <a:custGeom>
            <a:avLst/>
            <a:gdLst>
              <a:gd name="T0" fmla="*/ 104775 w 1013"/>
              <a:gd name="T1" fmla="*/ 3311525 h 2086"/>
              <a:gd name="T2" fmla="*/ 657225 w 1013"/>
              <a:gd name="T3" fmla="*/ 2844800 h 2086"/>
              <a:gd name="T4" fmla="*/ 752475 w 1013"/>
              <a:gd name="T5" fmla="*/ 2740025 h 2086"/>
              <a:gd name="T6" fmla="*/ 762000 w 1013"/>
              <a:gd name="T7" fmla="*/ 2682875 h 2086"/>
              <a:gd name="T8" fmla="*/ 819150 w 1013"/>
              <a:gd name="T9" fmla="*/ 2644775 h 2086"/>
              <a:gd name="T10" fmla="*/ 904875 w 1013"/>
              <a:gd name="T11" fmla="*/ 2511425 h 2086"/>
              <a:gd name="T12" fmla="*/ 942975 w 1013"/>
              <a:gd name="T13" fmla="*/ 2454275 h 2086"/>
              <a:gd name="T14" fmla="*/ 981075 w 1013"/>
              <a:gd name="T15" fmla="*/ 2416175 h 2086"/>
              <a:gd name="T16" fmla="*/ 1133475 w 1013"/>
              <a:gd name="T17" fmla="*/ 2311400 h 2086"/>
              <a:gd name="T18" fmla="*/ 1266825 w 1013"/>
              <a:gd name="T19" fmla="*/ 2225675 h 2086"/>
              <a:gd name="T20" fmla="*/ 1314450 w 1013"/>
              <a:gd name="T21" fmla="*/ 1673225 h 2086"/>
              <a:gd name="T22" fmla="*/ 1314450 w 1013"/>
              <a:gd name="T23" fmla="*/ 1463675 h 2086"/>
              <a:gd name="T24" fmla="*/ 1371600 w 1013"/>
              <a:gd name="T25" fmla="*/ 1168400 h 2086"/>
              <a:gd name="T26" fmla="*/ 1428750 w 1013"/>
              <a:gd name="T27" fmla="*/ 901700 h 2086"/>
              <a:gd name="T28" fmla="*/ 1504950 w 1013"/>
              <a:gd name="T29" fmla="*/ 835025 h 2086"/>
              <a:gd name="T30" fmla="*/ 1562100 w 1013"/>
              <a:gd name="T31" fmla="*/ 815975 h 2086"/>
              <a:gd name="T32" fmla="*/ 1562100 w 1013"/>
              <a:gd name="T33" fmla="*/ 558800 h 2086"/>
              <a:gd name="T34" fmla="*/ 1447800 w 1013"/>
              <a:gd name="T35" fmla="*/ 549275 h 2086"/>
              <a:gd name="T36" fmla="*/ 1390650 w 1013"/>
              <a:gd name="T37" fmla="*/ 530225 h 2086"/>
              <a:gd name="T38" fmla="*/ 1362075 w 1013"/>
              <a:gd name="T39" fmla="*/ 520700 h 2086"/>
              <a:gd name="T40" fmla="*/ 1314450 w 1013"/>
              <a:gd name="T41" fmla="*/ 387350 h 2086"/>
              <a:gd name="T42" fmla="*/ 1257300 w 1013"/>
              <a:gd name="T43" fmla="*/ 358775 h 2086"/>
              <a:gd name="T44" fmla="*/ 1152525 w 1013"/>
              <a:gd name="T45" fmla="*/ 415925 h 2086"/>
              <a:gd name="T46" fmla="*/ 1133475 w 1013"/>
              <a:gd name="T47" fmla="*/ 444500 h 2086"/>
              <a:gd name="T48" fmla="*/ 1104900 w 1013"/>
              <a:gd name="T49" fmla="*/ 387350 h 2086"/>
              <a:gd name="T50" fmla="*/ 1047750 w 1013"/>
              <a:gd name="T51" fmla="*/ 349250 h 2086"/>
              <a:gd name="T52" fmla="*/ 1038225 w 1013"/>
              <a:gd name="T53" fmla="*/ 444500 h 2086"/>
              <a:gd name="T54" fmla="*/ 1057275 w 1013"/>
              <a:gd name="T55" fmla="*/ 349250 h 2086"/>
              <a:gd name="T56" fmla="*/ 1038225 w 1013"/>
              <a:gd name="T57" fmla="*/ 358775 h 2086"/>
              <a:gd name="T58" fmla="*/ 1009650 w 1013"/>
              <a:gd name="T59" fmla="*/ 225425 h 2086"/>
              <a:gd name="T60" fmla="*/ 885825 w 1013"/>
              <a:gd name="T61" fmla="*/ 73025 h 2086"/>
              <a:gd name="T62" fmla="*/ 771525 w 1013"/>
              <a:gd name="T63" fmla="*/ 6350 h 2086"/>
              <a:gd name="T64" fmla="*/ 542925 w 1013"/>
              <a:gd name="T65" fmla="*/ 34925 h 2086"/>
              <a:gd name="T66" fmla="*/ 361950 w 1013"/>
              <a:gd name="T67" fmla="*/ 25400 h 2086"/>
              <a:gd name="T68" fmla="*/ 266700 w 1013"/>
              <a:gd name="T69" fmla="*/ 130175 h 2086"/>
              <a:gd name="T70" fmla="*/ 219075 w 1013"/>
              <a:gd name="T71" fmla="*/ 254000 h 2086"/>
              <a:gd name="T72" fmla="*/ 171450 w 1013"/>
              <a:gd name="T73" fmla="*/ 577850 h 2086"/>
              <a:gd name="T74" fmla="*/ 180975 w 1013"/>
              <a:gd name="T75" fmla="*/ 692150 h 2086"/>
              <a:gd name="T76" fmla="*/ 247650 w 1013"/>
              <a:gd name="T77" fmla="*/ 739775 h 2086"/>
              <a:gd name="T78" fmla="*/ 447675 w 1013"/>
              <a:gd name="T79" fmla="*/ 949325 h 2086"/>
              <a:gd name="T80" fmla="*/ 457200 w 1013"/>
              <a:gd name="T81" fmla="*/ 1054100 h 2086"/>
              <a:gd name="T82" fmla="*/ 476250 w 1013"/>
              <a:gd name="T83" fmla="*/ 1158875 h 2086"/>
              <a:gd name="T84" fmla="*/ 457200 w 1013"/>
              <a:gd name="T85" fmla="*/ 1206500 h 2086"/>
              <a:gd name="T86" fmla="*/ 438150 w 1013"/>
              <a:gd name="T87" fmla="*/ 1263650 h 2086"/>
              <a:gd name="T88" fmla="*/ 447675 w 1013"/>
              <a:gd name="T89" fmla="*/ 1730375 h 2086"/>
              <a:gd name="T90" fmla="*/ 409575 w 1013"/>
              <a:gd name="T91" fmla="*/ 1844675 h 2086"/>
              <a:gd name="T92" fmla="*/ 209550 w 1013"/>
              <a:gd name="T93" fmla="*/ 2101850 h 2086"/>
              <a:gd name="T94" fmla="*/ 95250 w 1013"/>
              <a:gd name="T95" fmla="*/ 2120900 h 2086"/>
              <a:gd name="T96" fmla="*/ 0 w 1013"/>
              <a:gd name="T97" fmla="*/ 2263775 h 2086"/>
              <a:gd name="T98" fmla="*/ 9525 w 1013"/>
              <a:gd name="T99" fmla="*/ 3311525 h 20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13"/>
              <a:gd name="T151" fmla="*/ 0 h 2086"/>
              <a:gd name="T152" fmla="*/ 1013 w 1013"/>
              <a:gd name="T153" fmla="*/ 2086 h 20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13" h="2086">
                <a:moveTo>
                  <a:pt x="66" y="2086"/>
                </a:moveTo>
                <a:cubicBezTo>
                  <a:pt x="89" y="2078"/>
                  <a:pt x="394" y="1805"/>
                  <a:pt x="414" y="1792"/>
                </a:cubicBezTo>
                <a:cubicBezTo>
                  <a:pt x="434" y="1762"/>
                  <a:pt x="444" y="1746"/>
                  <a:pt x="474" y="1726"/>
                </a:cubicBezTo>
                <a:cubicBezTo>
                  <a:pt x="476" y="1714"/>
                  <a:pt x="473" y="1700"/>
                  <a:pt x="480" y="1690"/>
                </a:cubicBezTo>
                <a:cubicBezTo>
                  <a:pt x="488" y="1678"/>
                  <a:pt x="516" y="1666"/>
                  <a:pt x="516" y="1666"/>
                </a:cubicBezTo>
                <a:cubicBezTo>
                  <a:pt x="528" y="1631"/>
                  <a:pt x="538" y="1603"/>
                  <a:pt x="570" y="1582"/>
                </a:cubicBezTo>
                <a:cubicBezTo>
                  <a:pt x="584" y="1527"/>
                  <a:pt x="564" y="1584"/>
                  <a:pt x="594" y="1546"/>
                </a:cubicBezTo>
                <a:cubicBezTo>
                  <a:pt x="617" y="1517"/>
                  <a:pt x="579" y="1535"/>
                  <a:pt x="618" y="1522"/>
                </a:cubicBezTo>
                <a:cubicBezTo>
                  <a:pt x="630" y="1487"/>
                  <a:pt x="683" y="1477"/>
                  <a:pt x="714" y="1456"/>
                </a:cubicBezTo>
                <a:cubicBezTo>
                  <a:pt x="732" y="1430"/>
                  <a:pt x="767" y="1412"/>
                  <a:pt x="798" y="1402"/>
                </a:cubicBezTo>
                <a:cubicBezTo>
                  <a:pt x="813" y="1335"/>
                  <a:pt x="823" y="1134"/>
                  <a:pt x="828" y="1054"/>
                </a:cubicBezTo>
                <a:cubicBezTo>
                  <a:pt x="833" y="974"/>
                  <a:pt x="822" y="975"/>
                  <a:pt x="828" y="922"/>
                </a:cubicBezTo>
                <a:cubicBezTo>
                  <a:pt x="831" y="868"/>
                  <a:pt x="820" y="780"/>
                  <a:pt x="864" y="736"/>
                </a:cubicBezTo>
                <a:cubicBezTo>
                  <a:pt x="880" y="688"/>
                  <a:pt x="855" y="598"/>
                  <a:pt x="900" y="568"/>
                </a:cubicBezTo>
                <a:cubicBezTo>
                  <a:pt x="908" y="557"/>
                  <a:pt x="936" y="533"/>
                  <a:pt x="948" y="526"/>
                </a:cubicBezTo>
                <a:cubicBezTo>
                  <a:pt x="959" y="520"/>
                  <a:pt x="984" y="514"/>
                  <a:pt x="984" y="514"/>
                </a:cubicBezTo>
                <a:cubicBezTo>
                  <a:pt x="997" y="462"/>
                  <a:pt x="1013" y="406"/>
                  <a:pt x="984" y="352"/>
                </a:cubicBezTo>
                <a:cubicBezTo>
                  <a:pt x="973" y="331"/>
                  <a:pt x="936" y="348"/>
                  <a:pt x="912" y="346"/>
                </a:cubicBezTo>
                <a:cubicBezTo>
                  <a:pt x="900" y="342"/>
                  <a:pt x="888" y="338"/>
                  <a:pt x="876" y="334"/>
                </a:cubicBezTo>
                <a:cubicBezTo>
                  <a:pt x="870" y="332"/>
                  <a:pt x="858" y="328"/>
                  <a:pt x="858" y="328"/>
                </a:cubicBezTo>
                <a:cubicBezTo>
                  <a:pt x="818" y="288"/>
                  <a:pt x="862" y="255"/>
                  <a:pt x="828" y="244"/>
                </a:cubicBezTo>
                <a:cubicBezTo>
                  <a:pt x="824" y="238"/>
                  <a:pt x="800" y="227"/>
                  <a:pt x="792" y="226"/>
                </a:cubicBezTo>
                <a:cubicBezTo>
                  <a:pt x="776" y="225"/>
                  <a:pt x="726" y="262"/>
                  <a:pt x="726" y="262"/>
                </a:cubicBezTo>
                <a:cubicBezTo>
                  <a:pt x="722" y="268"/>
                  <a:pt x="719" y="275"/>
                  <a:pt x="714" y="280"/>
                </a:cubicBezTo>
                <a:cubicBezTo>
                  <a:pt x="703" y="289"/>
                  <a:pt x="696" y="244"/>
                  <a:pt x="696" y="244"/>
                </a:cubicBezTo>
                <a:cubicBezTo>
                  <a:pt x="694" y="250"/>
                  <a:pt x="666" y="220"/>
                  <a:pt x="660" y="220"/>
                </a:cubicBezTo>
                <a:cubicBezTo>
                  <a:pt x="650" y="220"/>
                  <a:pt x="655" y="283"/>
                  <a:pt x="654" y="280"/>
                </a:cubicBezTo>
                <a:cubicBezTo>
                  <a:pt x="653" y="285"/>
                  <a:pt x="666" y="229"/>
                  <a:pt x="666" y="220"/>
                </a:cubicBezTo>
                <a:cubicBezTo>
                  <a:pt x="666" y="211"/>
                  <a:pt x="659" y="239"/>
                  <a:pt x="654" y="226"/>
                </a:cubicBezTo>
                <a:cubicBezTo>
                  <a:pt x="652" y="192"/>
                  <a:pt x="639" y="176"/>
                  <a:pt x="636" y="142"/>
                </a:cubicBezTo>
                <a:cubicBezTo>
                  <a:pt x="620" y="114"/>
                  <a:pt x="583" y="69"/>
                  <a:pt x="558" y="46"/>
                </a:cubicBezTo>
                <a:cubicBezTo>
                  <a:pt x="533" y="23"/>
                  <a:pt x="522" y="8"/>
                  <a:pt x="486" y="4"/>
                </a:cubicBezTo>
                <a:cubicBezTo>
                  <a:pt x="450" y="0"/>
                  <a:pt x="385" y="20"/>
                  <a:pt x="342" y="22"/>
                </a:cubicBezTo>
                <a:cubicBezTo>
                  <a:pt x="264" y="6"/>
                  <a:pt x="302" y="8"/>
                  <a:pt x="228" y="16"/>
                </a:cubicBezTo>
                <a:cubicBezTo>
                  <a:pt x="199" y="35"/>
                  <a:pt x="191" y="59"/>
                  <a:pt x="168" y="82"/>
                </a:cubicBezTo>
                <a:cubicBezTo>
                  <a:pt x="159" y="108"/>
                  <a:pt x="145" y="134"/>
                  <a:pt x="138" y="160"/>
                </a:cubicBezTo>
                <a:cubicBezTo>
                  <a:pt x="121" y="227"/>
                  <a:pt x="119" y="296"/>
                  <a:pt x="108" y="364"/>
                </a:cubicBezTo>
                <a:cubicBezTo>
                  <a:pt x="110" y="388"/>
                  <a:pt x="107" y="413"/>
                  <a:pt x="114" y="436"/>
                </a:cubicBezTo>
                <a:cubicBezTo>
                  <a:pt x="119" y="453"/>
                  <a:pt x="143" y="454"/>
                  <a:pt x="156" y="466"/>
                </a:cubicBezTo>
                <a:cubicBezTo>
                  <a:pt x="213" y="518"/>
                  <a:pt x="218" y="555"/>
                  <a:pt x="282" y="598"/>
                </a:cubicBezTo>
                <a:cubicBezTo>
                  <a:pt x="310" y="632"/>
                  <a:pt x="283" y="643"/>
                  <a:pt x="288" y="664"/>
                </a:cubicBezTo>
                <a:cubicBezTo>
                  <a:pt x="291" y="686"/>
                  <a:pt x="300" y="714"/>
                  <a:pt x="300" y="730"/>
                </a:cubicBezTo>
                <a:cubicBezTo>
                  <a:pt x="293" y="743"/>
                  <a:pt x="293" y="746"/>
                  <a:pt x="288" y="760"/>
                </a:cubicBezTo>
                <a:cubicBezTo>
                  <a:pt x="284" y="772"/>
                  <a:pt x="276" y="796"/>
                  <a:pt x="276" y="796"/>
                </a:cubicBezTo>
                <a:cubicBezTo>
                  <a:pt x="278" y="894"/>
                  <a:pt x="282" y="992"/>
                  <a:pt x="282" y="1090"/>
                </a:cubicBezTo>
                <a:cubicBezTo>
                  <a:pt x="282" y="1145"/>
                  <a:pt x="286" y="1134"/>
                  <a:pt x="258" y="1162"/>
                </a:cubicBezTo>
                <a:cubicBezTo>
                  <a:pt x="238" y="1221"/>
                  <a:pt x="195" y="1303"/>
                  <a:pt x="132" y="1324"/>
                </a:cubicBezTo>
                <a:cubicBezTo>
                  <a:pt x="97" y="1336"/>
                  <a:pt x="120" y="1329"/>
                  <a:pt x="60" y="1336"/>
                </a:cubicBezTo>
                <a:cubicBezTo>
                  <a:pt x="17" y="1350"/>
                  <a:pt x="8" y="1386"/>
                  <a:pt x="0" y="1426"/>
                </a:cubicBezTo>
                <a:cubicBezTo>
                  <a:pt x="2" y="1560"/>
                  <a:pt x="6" y="2086"/>
                  <a:pt x="6" y="2086"/>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5" name="Freeform 37"/>
          <p:cNvSpPr>
            <a:spLocks/>
          </p:cNvSpPr>
          <p:nvPr/>
        </p:nvSpPr>
        <p:spPr bwMode="auto">
          <a:xfrm>
            <a:off x="6419850" y="1628775"/>
            <a:ext cx="2667000" cy="3359150"/>
          </a:xfrm>
          <a:custGeom>
            <a:avLst/>
            <a:gdLst>
              <a:gd name="T0" fmla="*/ 2028825 w 1680"/>
              <a:gd name="T1" fmla="*/ 361950 h 2116"/>
              <a:gd name="T2" fmla="*/ 2066925 w 1680"/>
              <a:gd name="T3" fmla="*/ 552450 h 2116"/>
              <a:gd name="T4" fmla="*/ 1962150 w 1680"/>
              <a:gd name="T5" fmla="*/ 666750 h 2116"/>
              <a:gd name="T6" fmla="*/ 1933575 w 1680"/>
              <a:gd name="T7" fmla="*/ 885825 h 2116"/>
              <a:gd name="T8" fmla="*/ 1781175 w 1680"/>
              <a:gd name="T9" fmla="*/ 990600 h 2116"/>
              <a:gd name="T10" fmla="*/ 1847850 w 1680"/>
              <a:gd name="T11" fmla="*/ 1190625 h 2116"/>
              <a:gd name="T12" fmla="*/ 1828800 w 1680"/>
              <a:gd name="T13" fmla="*/ 1362075 h 2116"/>
              <a:gd name="T14" fmla="*/ 1685925 w 1680"/>
              <a:gd name="T15" fmla="*/ 1409700 h 2116"/>
              <a:gd name="T16" fmla="*/ 1581150 w 1680"/>
              <a:gd name="T17" fmla="*/ 1381125 h 2116"/>
              <a:gd name="T18" fmla="*/ 1476375 w 1680"/>
              <a:gd name="T19" fmla="*/ 1495425 h 2116"/>
              <a:gd name="T20" fmla="*/ 1409700 w 1680"/>
              <a:gd name="T21" fmla="*/ 1666875 h 2116"/>
              <a:gd name="T22" fmla="*/ 1295400 w 1680"/>
              <a:gd name="T23" fmla="*/ 1704975 h 2116"/>
              <a:gd name="T24" fmla="*/ 1219200 w 1680"/>
              <a:gd name="T25" fmla="*/ 1762125 h 2116"/>
              <a:gd name="T26" fmla="*/ 1019175 w 1680"/>
              <a:gd name="T27" fmla="*/ 1885950 h 2116"/>
              <a:gd name="T28" fmla="*/ 914400 w 1680"/>
              <a:gd name="T29" fmla="*/ 1971675 h 2116"/>
              <a:gd name="T30" fmla="*/ 857250 w 1680"/>
              <a:gd name="T31" fmla="*/ 2047875 h 2116"/>
              <a:gd name="T32" fmla="*/ 723900 w 1680"/>
              <a:gd name="T33" fmla="*/ 2114550 h 2116"/>
              <a:gd name="T34" fmla="*/ 685800 w 1680"/>
              <a:gd name="T35" fmla="*/ 2162175 h 2116"/>
              <a:gd name="T36" fmla="*/ 561975 w 1680"/>
              <a:gd name="T37" fmla="*/ 2381250 h 2116"/>
              <a:gd name="T38" fmla="*/ 390525 w 1680"/>
              <a:gd name="T39" fmla="*/ 2647950 h 2116"/>
              <a:gd name="T40" fmla="*/ 304800 w 1680"/>
              <a:gd name="T41" fmla="*/ 2762250 h 2116"/>
              <a:gd name="T42" fmla="*/ 219075 w 1680"/>
              <a:gd name="T43" fmla="*/ 2819400 h 2116"/>
              <a:gd name="T44" fmla="*/ 0 w 1680"/>
              <a:gd name="T45" fmla="*/ 3286125 h 2116"/>
              <a:gd name="T46" fmla="*/ 590550 w 1680"/>
              <a:gd name="T47" fmla="*/ 3267075 h 2116"/>
              <a:gd name="T48" fmla="*/ 942975 w 1680"/>
              <a:gd name="T49" fmla="*/ 2952750 h 2116"/>
              <a:gd name="T50" fmla="*/ 1114425 w 1680"/>
              <a:gd name="T51" fmla="*/ 2667000 h 2116"/>
              <a:gd name="T52" fmla="*/ 1209675 w 1680"/>
              <a:gd name="T53" fmla="*/ 2514600 h 2116"/>
              <a:gd name="T54" fmla="*/ 1362075 w 1680"/>
              <a:gd name="T55" fmla="*/ 2333625 h 2116"/>
              <a:gd name="T56" fmla="*/ 1419225 w 1680"/>
              <a:gd name="T57" fmla="*/ 2228850 h 2116"/>
              <a:gd name="T58" fmla="*/ 1543050 w 1680"/>
              <a:gd name="T59" fmla="*/ 2152650 h 2116"/>
              <a:gd name="T60" fmla="*/ 1609725 w 1680"/>
              <a:gd name="T61" fmla="*/ 2057400 h 2116"/>
              <a:gd name="T62" fmla="*/ 1885950 w 1680"/>
              <a:gd name="T63" fmla="*/ 1857375 h 2116"/>
              <a:gd name="T64" fmla="*/ 2114550 w 1680"/>
              <a:gd name="T65" fmla="*/ 1638300 h 2116"/>
              <a:gd name="T66" fmla="*/ 2219325 w 1680"/>
              <a:gd name="T67" fmla="*/ 1514475 h 2116"/>
              <a:gd name="T68" fmla="*/ 2305050 w 1680"/>
              <a:gd name="T69" fmla="*/ 1409700 h 2116"/>
              <a:gd name="T70" fmla="*/ 2371725 w 1680"/>
              <a:gd name="T71" fmla="*/ 1266825 h 2116"/>
              <a:gd name="T72" fmla="*/ 2390775 w 1680"/>
              <a:gd name="T73" fmla="*/ 847725 h 2116"/>
              <a:gd name="T74" fmla="*/ 2343150 w 1680"/>
              <a:gd name="T75" fmla="*/ 752475 h 2116"/>
              <a:gd name="T76" fmla="*/ 2276475 w 1680"/>
              <a:gd name="T77" fmla="*/ 666750 h 2116"/>
              <a:gd name="T78" fmla="*/ 2305050 w 1680"/>
              <a:gd name="T79" fmla="*/ 523875 h 2116"/>
              <a:gd name="T80" fmla="*/ 2400300 w 1680"/>
              <a:gd name="T81" fmla="*/ 361950 h 2116"/>
              <a:gd name="T82" fmla="*/ 2657475 w 1680"/>
              <a:gd name="T83" fmla="*/ 114300 h 2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0"/>
              <a:gd name="T127" fmla="*/ 0 h 2116"/>
              <a:gd name="T128" fmla="*/ 1680 w 1680"/>
              <a:gd name="T129" fmla="*/ 2116 h 2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0" h="2116">
                <a:moveTo>
                  <a:pt x="1302" y="60"/>
                </a:moveTo>
                <a:cubicBezTo>
                  <a:pt x="1291" y="104"/>
                  <a:pt x="1295" y="189"/>
                  <a:pt x="1278" y="228"/>
                </a:cubicBezTo>
                <a:cubicBezTo>
                  <a:pt x="1275" y="234"/>
                  <a:pt x="1266" y="232"/>
                  <a:pt x="1260" y="234"/>
                </a:cubicBezTo>
                <a:cubicBezTo>
                  <a:pt x="1243" y="284"/>
                  <a:pt x="1288" y="306"/>
                  <a:pt x="1302" y="348"/>
                </a:cubicBezTo>
                <a:cubicBezTo>
                  <a:pt x="1288" y="418"/>
                  <a:pt x="1314" y="338"/>
                  <a:pt x="1248" y="384"/>
                </a:cubicBezTo>
                <a:cubicBezTo>
                  <a:pt x="1238" y="391"/>
                  <a:pt x="1240" y="408"/>
                  <a:pt x="1236" y="420"/>
                </a:cubicBezTo>
                <a:cubicBezTo>
                  <a:pt x="1225" y="453"/>
                  <a:pt x="1199" y="477"/>
                  <a:pt x="1188" y="510"/>
                </a:cubicBezTo>
                <a:cubicBezTo>
                  <a:pt x="1195" y="536"/>
                  <a:pt x="1192" y="549"/>
                  <a:pt x="1218" y="558"/>
                </a:cubicBezTo>
                <a:cubicBezTo>
                  <a:pt x="1216" y="576"/>
                  <a:pt x="1226" y="601"/>
                  <a:pt x="1212" y="612"/>
                </a:cubicBezTo>
                <a:cubicBezTo>
                  <a:pt x="1188" y="630"/>
                  <a:pt x="1151" y="614"/>
                  <a:pt x="1122" y="624"/>
                </a:cubicBezTo>
                <a:cubicBezTo>
                  <a:pt x="1124" y="648"/>
                  <a:pt x="1122" y="673"/>
                  <a:pt x="1128" y="696"/>
                </a:cubicBezTo>
                <a:cubicBezTo>
                  <a:pt x="1130" y="705"/>
                  <a:pt x="1158" y="732"/>
                  <a:pt x="1164" y="750"/>
                </a:cubicBezTo>
                <a:cubicBezTo>
                  <a:pt x="1162" y="772"/>
                  <a:pt x="1160" y="794"/>
                  <a:pt x="1158" y="816"/>
                </a:cubicBezTo>
                <a:cubicBezTo>
                  <a:pt x="1156" y="830"/>
                  <a:pt x="1163" y="849"/>
                  <a:pt x="1152" y="858"/>
                </a:cubicBezTo>
                <a:cubicBezTo>
                  <a:pt x="1138" y="869"/>
                  <a:pt x="1116" y="862"/>
                  <a:pt x="1098" y="864"/>
                </a:cubicBezTo>
                <a:cubicBezTo>
                  <a:pt x="1086" y="872"/>
                  <a:pt x="1074" y="880"/>
                  <a:pt x="1062" y="888"/>
                </a:cubicBezTo>
                <a:cubicBezTo>
                  <a:pt x="1056" y="892"/>
                  <a:pt x="1044" y="900"/>
                  <a:pt x="1044" y="900"/>
                </a:cubicBezTo>
                <a:cubicBezTo>
                  <a:pt x="1001" y="886"/>
                  <a:pt x="1015" y="899"/>
                  <a:pt x="996" y="870"/>
                </a:cubicBezTo>
                <a:cubicBezTo>
                  <a:pt x="985" y="877"/>
                  <a:pt x="969" y="879"/>
                  <a:pt x="960" y="888"/>
                </a:cubicBezTo>
                <a:cubicBezTo>
                  <a:pt x="914" y="934"/>
                  <a:pt x="949" y="908"/>
                  <a:pt x="930" y="942"/>
                </a:cubicBezTo>
                <a:cubicBezTo>
                  <a:pt x="923" y="955"/>
                  <a:pt x="906" y="978"/>
                  <a:pt x="906" y="978"/>
                </a:cubicBezTo>
                <a:cubicBezTo>
                  <a:pt x="905" y="983"/>
                  <a:pt x="892" y="1048"/>
                  <a:pt x="888" y="1050"/>
                </a:cubicBezTo>
                <a:cubicBezTo>
                  <a:pt x="871" y="1057"/>
                  <a:pt x="852" y="1054"/>
                  <a:pt x="834" y="1056"/>
                </a:cubicBezTo>
                <a:cubicBezTo>
                  <a:pt x="828" y="1062"/>
                  <a:pt x="823" y="1069"/>
                  <a:pt x="816" y="1074"/>
                </a:cubicBezTo>
                <a:cubicBezTo>
                  <a:pt x="811" y="1078"/>
                  <a:pt x="802" y="1076"/>
                  <a:pt x="798" y="1080"/>
                </a:cubicBezTo>
                <a:cubicBezTo>
                  <a:pt x="761" y="1117"/>
                  <a:pt x="810" y="1096"/>
                  <a:pt x="768" y="1110"/>
                </a:cubicBezTo>
                <a:cubicBezTo>
                  <a:pt x="746" y="1143"/>
                  <a:pt x="731" y="1142"/>
                  <a:pt x="690" y="1152"/>
                </a:cubicBezTo>
                <a:cubicBezTo>
                  <a:pt x="670" y="1165"/>
                  <a:pt x="665" y="1180"/>
                  <a:pt x="642" y="1188"/>
                </a:cubicBezTo>
                <a:cubicBezTo>
                  <a:pt x="627" y="1211"/>
                  <a:pt x="613" y="1212"/>
                  <a:pt x="588" y="1224"/>
                </a:cubicBezTo>
                <a:cubicBezTo>
                  <a:pt x="584" y="1230"/>
                  <a:pt x="581" y="1237"/>
                  <a:pt x="576" y="1242"/>
                </a:cubicBezTo>
                <a:cubicBezTo>
                  <a:pt x="571" y="1247"/>
                  <a:pt x="563" y="1248"/>
                  <a:pt x="558" y="1254"/>
                </a:cubicBezTo>
                <a:cubicBezTo>
                  <a:pt x="550" y="1264"/>
                  <a:pt x="555" y="1284"/>
                  <a:pt x="540" y="1290"/>
                </a:cubicBezTo>
                <a:cubicBezTo>
                  <a:pt x="525" y="1296"/>
                  <a:pt x="508" y="1294"/>
                  <a:pt x="492" y="1296"/>
                </a:cubicBezTo>
                <a:cubicBezTo>
                  <a:pt x="480" y="1308"/>
                  <a:pt x="461" y="1316"/>
                  <a:pt x="456" y="1332"/>
                </a:cubicBezTo>
                <a:cubicBezTo>
                  <a:pt x="454" y="1338"/>
                  <a:pt x="454" y="1345"/>
                  <a:pt x="450" y="1350"/>
                </a:cubicBezTo>
                <a:cubicBezTo>
                  <a:pt x="445" y="1356"/>
                  <a:pt x="438" y="1357"/>
                  <a:pt x="432" y="1362"/>
                </a:cubicBezTo>
                <a:cubicBezTo>
                  <a:pt x="415" y="1376"/>
                  <a:pt x="409" y="1386"/>
                  <a:pt x="396" y="1404"/>
                </a:cubicBezTo>
                <a:cubicBezTo>
                  <a:pt x="384" y="1440"/>
                  <a:pt x="377" y="1469"/>
                  <a:pt x="354" y="1500"/>
                </a:cubicBezTo>
                <a:cubicBezTo>
                  <a:pt x="334" y="1559"/>
                  <a:pt x="336" y="1521"/>
                  <a:pt x="306" y="1566"/>
                </a:cubicBezTo>
                <a:cubicBezTo>
                  <a:pt x="280" y="1605"/>
                  <a:pt x="274" y="1631"/>
                  <a:pt x="246" y="1668"/>
                </a:cubicBezTo>
                <a:cubicBezTo>
                  <a:pt x="232" y="1709"/>
                  <a:pt x="234" y="1660"/>
                  <a:pt x="198" y="1704"/>
                </a:cubicBezTo>
                <a:cubicBezTo>
                  <a:pt x="194" y="1709"/>
                  <a:pt x="196" y="1735"/>
                  <a:pt x="192" y="1740"/>
                </a:cubicBezTo>
                <a:cubicBezTo>
                  <a:pt x="187" y="1747"/>
                  <a:pt x="204" y="1752"/>
                  <a:pt x="198" y="1758"/>
                </a:cubicBezTo>
                <a:cubicBezTo>
                  <a:pt x="193" y="1766"/>
                  <a:pt x="143" y="1763"/>
                  <a:pt x="138" y="1776"/>
                </a:cubicBezTo>
                <a:cubicBezTo>
                  <a:pt x="112" y="1788"/>
                  <a:pt x="65" y="1781"/>
                  <a:pt x="42" y="1830"/>
                </a:cubicBezTo>
                <a:cubicBezTo>
                  <a:pt x="40" y="1836"/>
                  <a:pt x="0" y="2070"/>
                  <a:pt x="0" y="2070"/>
                </a:cubicBezTo>
                <a:cubicBezTo>
                  <a:pt x="35" y="2116"/>
                  <a:pt x="192" y="2054"/>
                  <a:pt x="252" y="2058"/>
                </a:cubicBezTo>
                <a:cubicBezTo>
                  <a:pt x="314" y="2056"/>
                  <a:pt x="332" y="2066"/>
                  <a:pt x="372" y="2058"/>
                </a:cubicBezTo>
                <a:cubicBezTo>
                  <a:pt x="412" y="2050"/>
                  <a:pt x="455" y="2043"/>
                  <a:pt x="492" y="2010"/>
                </a:cubicBezTo>
                <a:cubicBezTo>
                  <a:pt x="529" y="1977"/>
                  <a:pt x="566" y="1902"/>
                  <a:pt x="594" y="1860"/>
                </a:cubicBezTo>
                <a:cubicBezTo>
                  <a:pt x="650" y="1841"/>
                  <a:pt x="619" y="1786"/>
                  <a:pt x="660" y="1758"/>
                </a:cubicBezTo>
                <a:cubicBezTo>
                  <a:pt x="668" y="1727"/>
                  <a:pt x="685" y="1706"/>
                  <a:pt x="702" y="1680"/>
                </a:cubicBezTo>
                <a:cubicBezTo>
                  <a:pt x="710" y="1668"/>
                  <a:pt x="726" y="1644"/>
                  <a:pt x="726" y="1644"/>
                </a:cubicBezTo>
                <a:cubicBezTo>
                  <a:pt x="732" y="1604"/>
                  <a:pt x="735" y="1611"/>
                  <a:pt x="762" y="1584"/>
                </a:cubicBezTo>
                <a:cubicBezTo>
                  <a:pt x="768" y="1548"/>
                  <a:pt x="805" y="1520"/>
                  <a:pt x="834" y="1500"/>
                </a:cubicBezTo>
                <a:cubicBezTo>
                  <a:pt x="838" y="1488"/>
                  <a:pt x="846" y="1474"/>
                  <a:pt x="858" y="1470"/>
                </a:cubicBezTo>
                <a:cubicBezTo>
                  <a:pt x="862" y="1459"/>
                  <a:pt x="894" y="1439"/>
                  <a:pt x="900" y="1428"/>
                </a:cubicBezTo>
                <a:cubicBezTo>
                  <a:pt x="906" y="1417"/>
                  <a:pt x="894" y="1406"/>
                  <a:pt x="894" y="1404"/>
                </a:cubicBezTo>
                <a:cubicBezTo>
                  <a:pt x="908" y="1361"/>
                  <a:pt x="870" y="1461"/>
                  <a:pt x="900" y="1416"/>
                </a:cubicBezTo>
                <a:cubicBezTo>
                  <a:pt x="910" y="1402"/>
                  <a:pt x="955" y="1367"/>
                  <a:pt x="972" y="1356"/>
                </a:cubicBezTo>
                <a:cubicBezTo>
                  <a:pt x="979" y="1351"/>
                  <a:pt x="982" y="1328"/>
                  <a:pt x="990" y="1326"/>
                </a:cubicBezTo>
                <a:cubicBezTo>
                  <a:pt x="1010" y="1320"/>
                  <a:pt x="1014" y="1296"/>
                  <a:pt x="1014" y="1296"/>
                </a:cubicBezTo>
                <a:cubicBezTo>
                  <a:pt x="1040" y="1257"/>
                  <a:pt x="1092" y="1233"/>
                  <a:pt x="1134" y="1212"/>
                </a:cubicBezTo>
                <a:cubicBezTo>
                  <a:pt x="1155" y="1202"/>
                  <a:pt x="1169" y="1183"/>
                  <a:pt x="1188" y="1170"/>
                </a:cubicBezTo>
                <a:cubicBezTo>
                  <a:pt x="1216" y="1129"/>
                  <a:pt x="1198" y="1139"/>
                  <a:pt x="1230" y="1128"/>
                </a:cubicBezTo>
                <a:cubicBezTo>
                  <a:pt x="1254" y="1093"/>
                  <a:pt x="1297" y="1056"/>
                  <a:pt x="1332" y="1032"/>
                </a:cubicBezTo>
                <a:cubicBezTo>
                  <a:pt x="1346" y="991"/>
                  <a:pt x="1327" y="1035"/>
                  <a:pt x="1356" y="1002"/>
                </a:cubicBezTo>
                <a:cubicBezTo>
                  <a:pt x="1405" y="946"/>
                  <a:pt x="1357" y="981"/>
                  <a:pt x="1398" y="954"/>
                </a:cubicBezTo>
                <a:cubicBezTo>
                  <a:pt x="1406" y="930"/>
                  <a:pt x="1419" y="920"/>
                  <a:pt x="1440" y="906"/>
                </a:cubicBezTo>
                <a:cubicBezTo>
                  <a:pt x="1444" y="900"/>
                  <a:pt x="1447" y="893"/>
                  <a:pt x="1452" y="888"/>
                </a:cubicBezTo>
                <a:cubicBezTo>
                  <a:pt x="1457" y="883"/>
                  <a:pt x="1465" y="882"/>
                  <a:pt x="1470" y="876"/>
                </a:cubicBezTo>
                <a:cubicBezTo>
                  <a:pt x="1480" y="863"/>
                  <a:pt x="1491" y="811"/>
                  <a:pt x="1494" y="798"/>
                </a:cubicBezTo>
                <a:cubicBezTo>
                  <a:pt x="1503" y="752"/>
                  <a:pt x="1498" y="699"/>
                  <a:pt x="1524" y="660"/>
                </a:cubicBezTo>
                <a:cubicBezTo>
                  <a:pt x="1530" y="617"/>
                  <a:pt x="1547" y="562"/>
                  <a:pt x="1506" y="534"/>
                </a:cubicBezTo>
                <a:cubicBezTo>
                  <a:pt x="1498" y="522"/>
                  <a:pt x="1490" y="510"/>
                  <a:pt x="1482" y="498"/>
                </a:cubicBezTo>
                <a:cubicBezTo>
                  <a:pt x="1477" y="491"/>
                  <a:pt x="1483" y="479"/>
                  <a:pt x="1476" y="474"/>
                </a:cubicBezTo>
                <a:cubicBezTo>
                  <a:pt x="1466" y="467"/>
                  <a:pt x="1452" y="470"/>
                  <a:pt x="1440" y="468"/>
                </a:cubicBezTo>
                <a:cubicBezTo>
                  <a:pt x="1419" y="454"/>
                  <a:pt x="1442" y="444"/>
                  <a:pt x="1434" y="420"/>
                </a:cubicBezTo>
                <a:cubicBezTo>
                  <a:pt x="1437" y="398"/>
                  <a:pt x="1425" y="383"/>
                  <a:pt x="1440" y="366"/>
                </a:cubicBezTo>
                <a:cubicBezTo>
                  <a:pt x="1449" y="355"/>
                  <a:pt x="1452" y="330"/>
                  <a:pt x="1452" y="330"/>
                </a:cubicBezTo>
                <a:cubicBezTo>
                  <a:pt x="1460" y="318"/>
                  <a:pt x="1474" y="308"/>
                  <a:pt x="1476" y="294"/>
                </a:cubicBezTo>
                <a:cubicBezTo>
                  <a:pt x="1482" y="258"/>
                  <a:pt x="1483" y="248"/>
                  <a:pt x="1512" y="228"/>
                </a:cubicBezTo>
                <a:cubicBezTo>
                  <a:pt x="1534" y="162"/>
                  <a:pt x="1575" y="153"/>
                  <a:pt x="1638" y="144"/>
                </a:cubicBezTo>
                <a:cubicBezTo>
                  <a:pt x="1665" y="126"/>
                  <a:pt x="1664" y="102"/>
                  <a:pt x="1674" y="72"/>
                </a:cubicBezTo>
                <a:cubicBezTo>
                  <a:pt x="1680" y="8"/>
                  <a:pt x="1680" y="32"/>
                  <a:pt x="1680"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7" name="Text Box 39"/>
          <p:cNvSpPr txBox="1">
            <a:spLocks noChangeArrowheads="1"/>
          </p:cNvSpPr>
          <p:nvPr/>
        </p:nvSpPr>
        <p:spPr bwMode="auto">
          <a:xfrm>
            <a:off x="3276600" y="2286000"/>
            <a:ext cx="1120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800">
                <a:solidFill>
                  <a:srgbClr val="CC00FF"/>
                </a:solidFill>
              </a:rPr>
              <a:t>Bãi cá</a:t>
            </a:r>
          </a:p>
        </p:txBody>
      </p:sp>
      <p:sp>
        <p:nvSpPr>
          <p:cNvPr id="22568" name="Line 40"/>
          <p:cNvSpPr>
            <a:spLocks noChangeShapeType="1"/>
          </p:cNvSpPr>
          <p:nvPr/>
        </p:nvSpPr>
        <p:spPr bwMode="auto">
          <a:xfrm>
            <a:off x="4343400" y="2514600"/>
            <a:ext cx="1524000" cy="228600"/>
          </a:xfrm>
          <a:prstGeom prst="line">
            <a:avLst/>
          </a:prstGeom>
          <a:noFill/>
          <a:ln w="25400">
            <a:solidFill>
              <a:srgbClr val="99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9" name="Line 41"/>
          <p:cNvSpPr>
            <a:spLocks noChangeShapeType="1"/>
          </p:cNvSpPr>
          <p:nvPr/>
        </p:nvSpPr>
        <p:spPr bwMode="auto">
          <a:xfrm flipV="1">
            <a:off x="4343400" y="2209800"/>
            <a:ext cx="4419600" cy="228600"/>
          </a:xfrm>
          <a:prstGeom prst="line">
            <a:avLst/>
          </a:prstGeom>
          <a:noFill/>
          <a:ln w="25400">
            <a:solidFill>
              <a:srgbClr val="99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71" name="Line 43"/>
          <p:cNvSpPr>
            <a:spLocks noChangeShapeType="1"/>
          </p:cNvSpPr>
          <p:nvPr/>
        </p:nvSpPr>
        <p:spPr bwMode="auto">
          <a:xfrm>
            <a:off x="4343400" y="2590800"/>
            <a:ext cx="4191000" cy="1828800"/>
          </a:xfrm>
          <a:prstGeom prst="line">
            <a:avLst/>
          </a:prstGeom>
          <a:noFill/>
          <a:ln w="25400">
            <a:solidFill>
              <a:srgbClr val="99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3" name="Freeform 44"/>
          <p:cNvSpPr>
            <a:spLocks/>
          </p:cNvSpPr>
          <p:nvPr/>
        </p:nvSpPr>
        <p:spPr bwMode="auto">
          <a:xfrm>
            <a:off x="8301038" y="4137025"/>
            <a:ext cx="504825" cy="803275"/>
          </a:xfrm>
          <a:custGeom>
            <a:avLst/>
            <a:gdLst>
              <a:gd name="T0" fmla="*/ 42863 w 318"/>
              <a:gd name="T1" fmla="*/ 749300 h 506"/>
              <a:gd name="T2" fmla="*/ 71438 w 318"/>
              <a:gd name="T3" fmla="*/ 292100 h 506"/>
              <a:gd name="T4" fmla="*/ 157163 w 318"/>
              <a:gd name="T5" fmla="*/ 234950 h 506"/>
              <a:gd name="T6" fmla="*/ 500063 w 318"/>
              <a:gd name="T7" fmla="*/ 92075 h 506"/>
              <a:gd name="T8" fmla="*/ 471488 w 318"/>
              <a:gd name="T9" fmla="*/ 434975 h 506"/>
              <a:gd name="T10" fmla="*/ 385763 w 318"/>
              <a:gd name="T11" fmla="*/ 463550 h 506"/>
              <a:gd name="T12" fmla="*/ 242888 w 318"/>
              <a:gd name="T13" fmla="*/ 663575 h 506"/>
              <a:gd name="T14" fmla="*/ 42863 w 318"/>
              <a:gd name="T15" fmla="*/ 749300 h 506"/>
              <a:gd name="T16" fmla="*/ 0 60000 65536"/>
              <a:gd name="T17" fmla="*/ 0 60000 65536"/>
              <a:gd name="T18" fmla="*/ 0 60000 65536"/>
              <a:gd name="T19" fmla="*/ 0 60000 65536"/>
              <a:gd name="T20" fmla="*/ 0 60000 65536"/>
              <a:gd name="T21" fmla="*/ 0 60000 65536"/>
              <a:gd name="T22" fmla="*/ 0 60000 65536"/>
              <a:gd name="T23" fmla="*/ 0 60000 65536"/>
              <a:gd name="T24" fmla="*/ 0 w 318"/>
              <a:gd name="T25" fmla="*/ 0 h 506"/>
              <a:gd name="T26" fmla="*/ 318 w 318"/>
              <a:gd name="T27" fmla="*/ 506 h 5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 h="506">
                <a:moveTo>
                  <a:pt x="27" y="472"/>
                </a:moveTo>
                <a:cubicBezTo>
                  <a:pt x="61" y="370"/>
                  <a:pt x="0" y="296"/>
                  <a:pt x="45" y="184"/>
                </a:cubicBezTo>
                <a:cubicBezTo>
                  <a:pt x="53" y="164"/>
                  <a:pt x="81" y="160"/>
                  <a:pt x="99" y="148"/>
                </a:cubicBezTo>
                <a:cubicBezTo>
                  <a:pt x="198" y="0"/>
                  <a:pt x="128" y="35"/>
                  <a:pt x="315" y="58"/>
                </a:cubicBezTo>
                <a:cubicBezTo>
                  <a:pt x="309" y="130"/>
                  <a:pt x="318" y="205"/>
                  <a:pt x="297" y="274"/>
                </a:cubicBezTo>
                <a:cubicBezTo>
                  <a:pt x="291" y="292"/>
                  <a:pt x="254" y="277"/>
                  <a:pt x="243" y="292"/>
                </a:cubicBezTo>
                <a:cubicBezTo>
                  <a:pt x="138" y="439"/>
                  <a:pt x="275" y="378"/>
                  <a:pt x="153" y="418"/>
                </a:cubicBezTo>
                <a:cubicBezTo>
                  <a:pt x="124" y="506"/>
                  <a:pt x="154" y="472"/>
                  <a:pt x="27" y="472"/>
                </a:cubicBezTo>
                <a:close/>
              </a:path>
            </a:pathLst>
          </a:custGeom>
          <a:solidFill>
            <a:srgbClr val="CC99FF"/>
          </a:solidFill>
          <a:ln w="9525">
            <a:solidFill>
              <a:srgbClr val="CC99FF"/>
            </a:solidFill>
            <a:round/>
            <a:headEnd/>
            <a:tailEnd/>
          </a:ln>
        </p:spPr>
        <p:txBody>
          <a:bodyPr/>
          <a:lstStyle/>
          <a:p>
            <a:endParaRPr lang="en-US"/>
          </a:p>
        </p:txBody>
      </p:sp>
      <p:sp>
        <p:nvSpPr>
          <p:cNvPr id="8214" name="Freeform 45"/>
          <p:cNvSpPr>
            <a:spLocks/>
          </p:cNvSpPr>
          <p:nvPr/>
        </p:nvSpPr>
        <p:spPr bwMode="auto">
          <a:xfrm>
            <a:off x="8686800" y="1800225"/>
            <a:ext cx="417513" cy="684213"/>
          </a:xfrm>
          <a:custGeom>
            <a:avLst/>
            <a:gdLst>
              <a:gd name="T0" fmla="*/ 390525 w 263"/>
              <a:gd name="T1" fmla="*/ 19050 h 431"/>
              <a:gd name="T2" fmla="*/ 304800 w 263"/>
              <a:gd name="T3" fmla="*/ 47625 h 431"/>
              <a:gd name="T4" fmla="*/ 247650 w 263"/>
              <a:gd name="T5" fmla="*/ 104775 h 431"/>
              <a:gd name="T6" fmla="*/ 200025 w 263"/>
              <a:gd name="T7" fmla="*/ 123825 h 431"/>
              <a:gd name="T8" fmla="*/ 152400 w 263"/>
              <a:gd name="T9" fmla="*/ 200025 h 431"/>
              <a:gd name="T10" fmla="*/ 104775 w 263"/>
              <a:gd name="T11" fmla="*/ 276225 h 431"/>
              <a:gd name="T12" fmla="*/ 66675 w 263"/>
              <a:gd name="T13" fmla="*/ 333375 h 431"/>
              <a:gd name="T14" fmla="*/ 0 w 263"/>
              <a:gd name="T15" fmla="*/ 504825 h 431"/>
              <a:gd name="T16" fmla="*/ 152400 w 263"/>
              <a:gd name="T17" fmla="*/ 657225 h 431"/>
              <a:gd name="T18" fmla="*/ 381000 w 263"/>
              <a:gd name="T19" fmla="*/ 647700 h 431"/>
              <a:gd name="T20" fmla="*/ 390525 w 263"/>
              <a:gd name="T21" fmla="*/ 523875 h 431"/>
              <a:gd name="T22" fmla="*/ 381000 w 263"/>
              <a:gd name="T23" fmla="*/ 19050 h 431"/>
              <a:gd name="T24" fmla="*/ 381000 w 263"/>
              <a:gd name="T25" fmla="*/ 76200 h 4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3"/>
              <a:gd name="T40" fmla="*/ 0 h 431"/>
              <a:gd name="T41" fmla="*/ 263 w 263"/>
              <a:gd name="T42" fmla="*/ 431 h 4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3" h="431">
                <a:moveTo>
                  <a:pt x="246" y="12"/>
                </a:moveTo>
                <a:cubicBezTo>
                  <a:pt x="217" y="17"/>
                  <a:pt x="211" y="13"/>
                  <a:pt x="192" y="30"/>
                </a:cubicBezTo>
                <a:cubicBezTo>
                  <a:pt x="179" y="41"/>
                  <a:pt x="156" y="66"/>
                  <a:pt x="156" y="66"/>
                </a:cubicBezTo>
                <a:cubicBezTo>
                  <a:pt x="149" y="76"/>
                  <a:pt x="136" y="68"/>
                  <a:pt x="126" y="78"/>
                </a:cubicBezTo>
                <a:cubicBezTo>
                  <a:pt x="116" y="88"/>
                  <a:pt x="106" y="110"/>
                  <a:pt x="96" y="126"/>
                </a:cubicBezTo>
                <a:cubicBezTo>
                  <a:pt x="67" y="145"/>
                  <a:pt x="80" y="131"/>
                  <a:pt x="66" y="174"/>
                </a:cubicBezTo>
                <a:cubicBezTo>
                  <a:pt x="61" y="188"/>
                  <a:pt x="42" y="210"/>
                  <a:pt x="42" y="210"/>
                </a:cubicBezTo>
                <a:cubicBezTo>
                  <a:pt x="32" y="250"/>
                  <a:pt x="23" y="284"/>
                  <a:pt x="0" y="318"/>
                </a:cubicBezTo>
                <a:cubicBezTo>
                  <a:pt x="11" y="384"/>
                  <a:pt x="32" y="405"/>
                  <a:pt x="96" y="414"/>
                </a:cubicBezTo>
                <a:cubicBezTo>
                  <a:pt x="144" y="412"/>
                  <a:pt x="198" y="431"/>
                  <a:pt x="240" y="408"/>
                </a:cubicBezTo>
                <a:cubicBezTo>
                  <a:pt x="263" y="395"/>
                  <a:pt x="246" y="356"/>
                  <a:pt x="246" y="330"/>
                </a:cubicBezTo>
                <a:cubicBezTo>
                  <a:pt x="246" y="224"/>
                  <a:pt x="242" y="118"/>
                  <a:pt x="240" y="12"/>
                </a:cubicBezTo>
                <a:cubicBezTo>
                  <a:pt x="240" y="0"/>
                  <a:pt x="240" y="36"/>
                  <a:pt x="240" y="48"/>
                </a:cubicBezTo>
              </a:path>
            </a:pathLst>
          </a:custGeom>
          <a:solidFill>
            <a:srgbClr val="CC99FF"/>
          </a:solidFill>
          <a:ln w="9525">
            <a:solidFill>
              <a:srgbClr val="CC99FF"/>
            </a:solidFill>
            <a:round/>
            <a:headEnd/>
            <a:tailEnd/>
          </a:ln>
        </p:spPr>
        <p:txBody>
          <a:bodyPr/>
          <a:lstStyle/>
          <a:p>
            <a:endParaRPr lang="en-US"/>
          </a:p>
        </p:txBody>
      </p:sp>
      <p:sp>
        <p:nvSpPr>
          <p:cNvPr id="8215" name="Freeform 48"/>
          <p:cNvSpPr>
            <a:spLocks/>
          </p:cNvSpPr>
          <p:nvPr/>
        </p:nvSpPr>
        <p:spPr bwMode="auto">
          <a:xfrm>
            <a:off x="8301038" y="4137025"/>
            <a:ext cx="504825" cy="803275"/>
          </a:xfrm>
          <a:custGeom>
            <a:avLst/>
            <a:gdLst>
              <a:gd name="T0" fmla="*/ 42863 w 318"/>
              <a:gd name="T1" fmla="*/ 749300 h 506"/>
              <a:gd name="T2" fmla="*/ 71438 w 318"/>
              <a:gd name="T3" fmla="*/ 292100 h 506"/>
              <a:gd name="T4" fmla="*/ 157163 w 318"/>
              <a:gd name="T5" fmla="*/ 234950 h 506"/>
              <a:gd name="T6" fmla="*/ 500063 w 318"/>
              <a:gd name="T7" fmla="*/ 92075 h 506"/>
              <a:gd name="T8" fmla="*/ 471488 w 318"/>
              <a:gd name="T9" fmla="*/ 434975 h 506"/>
              <a:gd name="T10" fmla="*/ 385763 w 318"/>
              <a:gd name="T11" fmla="*/ 463550 h 506"/>
              <a:gd name="T12" fmla="*/ 242888 w 318"/>
              <a:gd name="T13" fmla="*/ 663575 h 506"/>
              <a:gd name="T14" fmla="*/ 42863 w 318"/>
              <a:gd name="T15" fmla="*/ 749300 h 506"/>
              <a:gd name="T16" fmla="*/ 0 60000 65536"/>
              <a:gd name="T17" fmla="*/ 0 60000 65536"/>
              <a:gd name="T18" fmla="*/ 0 60000 65536"/>
              <a:gd name="T19" fmla="*/ 0 60000 65536"/>
              <a:gd name="T20" fmla="*/ 0 60000 65536"/>
              <a:gd name="T21" fmla="*/ 0 60000 65536"/>
              <a:gd name="T22" fmla="*/ 0 60000 65536"/>
              <a:gd name="T23" fmla="*/ 0 60000 65536"/>
              <a:gd name="T24" fmla="*/ 0 w 318"/>
              <a:gd name="T25" fmla="*/ 0 h 506"/>
              <a:gd name="T26" fmla="*/ 318 w 318"/>
              <a:gd name="T27" fmla="*/ 506 h 5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 h="506">
                <a:moveTo>
                  <a:pt x="27" y="472"/>
                </a:moveTo>
                <a:cubicBezTo>
                  <a:pt x="61" y="370"/>
                  <a:pt x="0" y="296"/>
                  <a:pt x="45" y="184"/>
                </a:cubicBezTo>
                <a:cubicBezTo>
                  <a:pt x="53" y="164"/>
                  <a:pt x="81" y="160"/>
                  <a:pt x="99" y="148"/>
                </a:cubicBezTo>
                <a:cubicBezTo>
                  <a:pt x="198" y="0"/>
                  <a:pt x="128" y="35"/>
                  <a:pt x="315" y="58"/>
                </a:cubicBezTo>
                <a:cubicBezTo>
                  <a:pt x="309" y="130"/>
                  <a:pt x="318" y="205"/>
                  <a:pt x="297" y="274"/>
                </a:cubicBezTo>
                <a:cubicBezTo>
                  <a:pt x="291" y="292"/>
                  <a:pt x="254" y="277"/>
                  <a:pt x="243" y="292"/>
                </a:cubicBezTo>
                <a:cubicBezTo>
                  <a:pt x="138" y="439"/>
                  <a:pt x="275" y="378"/>
                  <a:pt x="153" y="418"/>
                </a:cubicBezTo>
                <a:cubicBezTo>
                  <a:pt x="124" y="506"/>
                  <a:pt x="154" y="472"/>
                  <a:pt x="27" y="472"/>
                </a:cubicBezTo>
                <a:close/>
              </a:path>
            </a:pathLst>
          </a:custGeom>
          <a:solidFill>
            <a:srgbClr val="CC99FF"/>
          </a:solidFill>
          <a:ln w="9525">
            <a:solidFill>
              <a:srgbClr val="CC99FF"/>
            </a:solidFill>
            <a:round/>
            <a:headEnd/>
            <a:tailEnd/>
          </a:ln>
        </p:spPr>
        <p:txBody>
          <a:bodyPr/>
          <a:lstStyle/>
          <a:p>
            <a:endParaRPr lang="en-US"/>
          </a:p>
        </p:txBody>
      </p:sp>
      <p:sp>
        <p:nvSpPr>
          <p:cNvPr id="22579" name="Text Box 51"/>
          <p:cNvSpPr txBox="1">
            <a:spLocks noChangeArrowheads="1"/>
          </p:cNvSpPr>
          <p:nvPr/>
        </p:nvSpPr>
        <p:spPr bwMode="auto">
          <a:xfrm>
            <a:off x="3048000" y="4724400"/>
            <a:ext cx="1379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800">
                <a:solidFill>
                  <a:srgbClr val="FF0066"/>
                </a:solidFill>
              </a:rPr>
              <a:t>Bãi tôm</a:t>
            </a:r>
          </a:p>
        </p:txBody>
      </p:sp>
      <p:sp>
        <p:nvSpPr>
          <p:cNvPr id="22580" name="Line 52"/>
          <p:cNvSpPr>
            <a:spLocks noChangeShapeType="1"/>
          </p:cNvSpPr>
          <p:nvPr/>
        </p:nvSpPr>
        <p:spPr bwMode="auto">
          <a:xfrm flipV="1">
            <a:off x="4343400" y="4343400"/>
            <a:ext cx="762000" cy="609600"/>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1" name="Line 53"/>
          <p:cNvSpPr>
            <a:spLocks noChangeShapeType="1"/>
          </p:cNvSpPr>
          <p:nvPr/>
        </p:nvSpPr>
        <p:spPr bwMode="auto">
          <a:xfrm flipV="1">
            <a:off x="4419600" y="4648200"/>
            <a:ext cx="2209800" cy="304800"/>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9" name="Freeform 55"/>
          <p:cNvSpPr>
            <a:spLocks/>
          </p:cNvSpPr>
          <p:nvPr/>
        </p:nvSpPr>
        <p:spPr bwMode="auto">
          <a:xfrm>
            <a:off x="5665788" y="2295525"/>
            <a:ext cx="458787" cy="1155700"/>
          </a:xfrm>
          <a:custGeom>
            <a:avLst/>
            <a:gdLst>
              <a:gd name="T0" fmla="*/ 203200 w 289"/>
              <a:gd name="T1" fmla="*/ 38100 h 728"/>
              <a:gd name="T2" fmla="*/ 107950 w 289"/>
              <a:gd name="T3" fmla="*/ 133350 h 728"/>
              <a:gd name="T4" fmla="*/ 50800 w 289"/>
              <a:gd name="T5" fmla="*/ 228600 h 728"/>
              <a:gd name="T6" fmla="*/ 3175 w 289"/>
              <a:gd name="T7" fmla="*/ 561975 h 728"/>
              <a:gd name="T8" fmla="*/ 50800 w 289"/>
              <a:gd name="T9" fmla="*/ 1047750 h 728"/>
              <a:gd name="T10" fmla="*/ 241300 w 289"/>
              <a:gd name="T11" fmla="*/ 1095375 h 728"/>
              <a:gd name="T12" fmla="*/ 403225 w 289"/>
              <a:gd name="T13" fmla="*/ 1019175 h 728"/>
              <a:gd name="T14" fmla="*/ 403225 w 289"/>
              <a:gd name="T15" fmla="*/ 276225 h 728"/>
              <a:gd name="T16" fmla="*/ 346075 w 289"/>
              <a:gd name="T17" fmla="*/ 190500 h 728"/>
              <a:gd name="T18" fmla="*/ 203200 w 289"/>
              <a:gd name="T19" fmla="*/ 38100 h 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9"/>
              <a:gd name="T31" fmla="*/ 0 h 728"/>
              <a:gd name="T32" fmla="*/ 289 w 289"/>
              <a:gd name="T33" fmla="*/ 728 h 7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9" h="728">
                <a:moveTo>
                  <a:pt x="128" y="24"/>
                </a:moveTo>
                <a:cubicBezTo>
                  <a:pt x="110" y="21"/>
                  <a:pt x="84" y="64"/>
                  <a:pt x="68" y="84"/>
                </a:cubicBezTo>
                <a:cubicBezTo>
                  <a:pt x="52" y="104"/>
                  <a:pt x="43" y="99"/>
                  <a:pt x="32" y="144"/>
                </a:cubicBezTo>
                <a:cubicBezTo>
                  <a:pt x="0" y="196"/>
                  <a:pt x="12" y="296"/>
                  <a:pt x="2" y="354"/>
                </a:cubicBezTo>
                <a:cubicBezTo>
                  <a:pt x="13" y="430"/>
                  <a:pt x="10" y="610"/>
                  <a:pt x="32" y="660"/>
                </a:cubicBezTo>
                <a:cubicBezTo>
                  <a:pt x="57" y="716"/>
                  <a:pt x="115" y="693"/>
                  <a:pt x="152" y="690"/>
                </a:cubicBezTo>
                <a:cubicBezTo>
                  <a:pt x="189" y="687"/>
                  <a:pt x="237" y="728"/>
                  <a:pt x="254" y="642"/>
                </a:cubicBezTo>
                <a:cubicBezTo>
                  <a:pt x="264" y="490"/>
                  <a:pt x="289" y="327"/>
                  <a:pt x="254" y="174"/>
                </a:cubicBezTo>
                <a:cubicBezTo>
                  <a:pt x="249" y="153"/>
                  <a:pt x="228" y="139"/>
                  <a:pt x="218" y="120"/>
                </a:cubicBezTo>
                <a:cubicBezTo>
                  <a:pt x="202" y="87"/>
                  <a:pt x="164" y="0"/>
                  <a:pt x="128" y="24"/>
                </a:cubicBezTo>
                <a:close/>
              </a:path>
            </a:pathLst>
          </a:custGeom>
          <a:solidFill>
            <a:srgbClr val="CC99FF"/>
          </a:solidFill>
          <a:ln w="9525">
            <a:solidFill>
              <a:srgbClr val="CC99FF"/>
            </a:solidFill>
            <a:round/>
            <a:headEnd/>
            <a:tailEnd/>
          </a:ln>
        </p:spPr>
        <p:txBody>
          <a:bodyPr/>
          <a:lstStyle/>
          <a:p>
            <a:endParaRPr lang="en-US"/>
          </a:p>
        </p:txBody>
      </p:sp>
      <p:sp>
        <p:nvSpPr>
          <p:cNvPr id="8220" name="Freeform 58"/>
          <p:cNvSpPr>
            <a:spLocks/>
          </p:cNvSpPr>
          <p:nvPr/>
        </p:nvSpPr>
        <p:spPr bwMode="auto">
          <a:xfrm>
            <a:off x="8726488" y="1800225"/>
            <a:ext cx="417512" cy="684213"/>
          </a:xfrm>
          <a:custGeom>
            <a:avLst/>
            <a:gdLst>
              <a:gd name="T0" fmla="*/ 390525 w 263"/>
              <a:gd name="T1" fmla="*/ 19050 h 431"/>
              <a:gd name="T2" fmla="*/ 304800 w 263"/>
              <a:gd name="T3" fmla="*/ 47625 h 431"/>
              <a:gd name="T4" fmla="*/ 247650 w 263"/>
              <a:gd name="T5" fmla="*/ 104775 h 431"/>
              <a:gd name="T6" fmla="*/ 200025 w 263"/>
              <a:gd name="T7" fmla="*/ 123825 h 431"/>
              <a:gd name="T8" fmla="*/ 152400 w 263"/>
              <a:gd name="T9" fmla="*/ 200025 h 431"/>
              <a:gd name="T10" fmla="*/ 104775 w 263"/>
              <a:gd name="T11" fmla="*/ 276225 h 431"/>
              <a:gd name="T12" fmla="*/ 66675 w 263"/>
              <a:gd name="T13" fmla="*/ 333375 h 431"/>
              <a:gd name="T14" fmla="*/ 0 w 263"/>
              <a:gd name="T15" fmla="*/ 504825 h 431"/>
              <a:gd name="T16" fmla="*/ 152400 w 263"/>
              <a:gd name="T17" fmla="*/ 657225 h 431"/>
              <a:gd name="T18" fmla="*/ 381000 w 263"/>
              <a:gd name="T19" fmla="*/ 647700 h 431"/>
              <a:gd name="T20" fmla="*/ 390525 w 263"/>
              <a:gd name="T21" fmla="*/ 523875 h 431"/>
              <a:gd name="T22" fmla="*/ 381000 w 263"/>
              <a:gd name="T23" fmla="*/ 19050 h 431"/>
              <a:gd name="T24" fmla="*/ 381000 w 263"/>
              <a:gd name="T25" fmla="*/ 76200 h 4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3"/>
              <a:gd name="T40" fmla="*/ 0 h 431"/>
              <a:gd name="T41" fmla="*/ 263 w 263"/>
              <a:gd name="T42" fmla="*/ 431 h 4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3" h="431">
                <a:moveTo>
                  <a:pt x="246" y="12"/>
                </a:moveTo>
                <a:cubicBezTo>
                  <a:pt x="217" y="17"/>
                  <a:pt x="211" y="13"/>
                  <a:pt x="192" y="30"/>
                </a:cubicBezTo>
                <a:cubicBezTo>
                  <a:pt x="179" y="41"/>
                  <a:pt x="156" y="66"/>
                  <a:pt x="156" y="66"/>
                </a:cubicBezTo>
                <a:cubicBezTo>
                  <a:pt x="149" y="76"/>
                  <a:pt x="136" y="68"/>
                  <a:pt x="126" y="78"/>
                </a:cubicBezTo>
                <a:cubicBezTo>
                  <a:pt x="116" y="88"/>
                  <a:pt x="106" y="110"/>
                  <a:pt x="96" y="126"/>
                </a:cubicBezTo>
                <a:cubicBezTo>
                  <a:pt x="67" y="145"/>
                  <a:pt x="80" y="131"/>
                  <a:pt x="66" y="174"/>
                </a:cubicBezTo>
                <a:cubicBezTo>
                  <a:pt x="61" y="188"/>
                  <a:pt x="42" y="210"/>
                  <a:pt x="42" y="210"/>
                </a:cubicBezTo>
                <a:cubicBezTo>
                  <a:pt x="32" y="250"/>
                  <a:pt x="23" y="284"/>
                  <a:pt x="0" y="318"/>
                </a:cubicBezTo>
                <a:cubicBezTo>
                  <a:pt x="11" y="384"/>
                  <a:pt x="32" y="405"/>
                  <a:pt x="96" y="414"/>
                </a:cubicBezTo>
                <a:cubicBezTo>
                  <a:pt x="144" y="412"/>
                  <a:pt x="198" y="431"/>
                  <a:pt x="240" y="408"/>
                </a:cubicBezTo>
                <a:cubicBezTo>
                  <a:pt x="263" y="395"/>
                  <a:pt x="246" y="356"/>
                  <a:pt x="246" y="330"/>
                </a:cubicBezTo>
                <a:cubicBezTo>
                  <a:pt x="246" y="224"/>
                  <a:pt x="242" y="118"/>
                  <a:pt x="240" y="12"/>
                </a:cubicBezTo>
                <a:cubicBezTo>
                  <a:pt x="240" y="0"/>
                  <a:pt x="240" y="36"/>
                  <a:pt x="240" y="48"/>
                </a:cubicBezTo>
              </a:path>
            </a:pathLst>
          </a:custGeom>
          <a:solidFill>
            <a:srgbClr val="CC99FF"/>
          </a:solidFill>
          <a:ln w="9525">
            <a:solidFill>
              <a:srgbClr val="CC99FF"/>
            </a:solidFill>
            <a:round/>
            <a:headEnd/>
            <a:tailEnd/>
          </a:ln>
        </p:spPr>
        <p:txBody>
          <a:bodyPr/>
          <a:lstStyle/>
          <a:p>
            <a:endParaRPr lang="en-US"/>
          </a:p>
        </p:txBody>
      </p:sp>
      <p:sp>
        <p:nvSpPr>
          <p:cNvPr id="8221" name="Freeform 62"/>
          <p:cNvSpPr>
            <a:spLocks/>
          </p:cNvSpPr>
          <p:nvPr/>
        </p:nvSpPr>
        <p:spPr bwMode="auto">
          <a:xfrm>
            <a:off x="5665788" y="2284413"/>
            <a:ext cx="458787" cy="1155700"/>
          </a:xfrm>
          <a:custGeom>
            <a:avLst/>
            <a:gdLst>
              <a:gd name="T0" fmla="*/ 203200 w 289"/>
              <a:gd name="T1" fmla="*/ 38100 h 728"/>
              <a:gd name="T2" fmla="*/ 107950 w 289"/>
              <a:gd name="T3" fmla="*/ 133350 h 728"/>
              <a:gd name="T4" fmla="*/ 50800 w 289"/>
              <a:gd name="T5" fmla="*/ 228600 h 728"/>
              <a:gd name="T6" fmla="*/ 3175 w 289"/>
              <a:gd name="T7" fmla="*/ 561975 h 728"/>
              <a:gd name="T8" fmla="*/ 50800 w 289"/>
              <a:gd name="T9" fmla="*/ 1047750 h 728"/>
              <a:gd name="T10" fmla="*/ 241300 w 289"/>
              <a:gd name="T11" fmla="*/ 1095375 h 728"/>
              <a:gd name="T12" fmla="*/ 403225 w 289"/>
              <a:gd name="T13" fmla="*/ 1019175 h 728"/>
              <a:gd name="T14" fmla="*/ 403225 w 289"/>
              <a:gd name="T15" fmla="*/ 276225 h 728"/>
              <a:gd name="T16" fmla="*/ 346075 w 289"/>
              <a:gd name="T17" fmla="*/ 190500 h 728"/>
              <a:gd name="T18" fmla="*/ 203200 w 289"/>
              <a:gd name="T19" fmla="*/ 38100 h 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9"/>
              <a:gd name="T31" fmla="*/ 0 h 728"/>
              <a:gd name="T32" fmla="*/ 289 w 289"/>
              <a:gd name="T33" fmla="*/ 728 h 7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9" h="728">
                <a:moveTo>
                  <a:pt x="128" y="24"/>
                </a:moveTo>
                <a:cubicBezTo>
                  <a:pt x="110" y="21"/>
                  <a:pt x="84" y="64"/>
                  <a:pt x="68" y="84"/>
                </a:cubicBezTo>
                <a:cubicBezTo>
                  <a:pt x="52" y="104"/>
                  <a:pt x="43" y="99"/>
                  <a:pt x="32" y="144"/>
                </a:cubicBezTo>
                <a:cubicBezTo>
                  <a:pt x="0" y="196"/>
                  <a:pt x="12" y="296"/>
                  <a:pt x="2" y="354"/>
                </a:cubicBezTo>
                <a:cubicBezTo>
                  <a:pt x="13" y="430"/>
                  <a:pt x="10" y="610"/>
                  <a:pt x="32" y="660"/>
                </a:cubicBezTo>
                <a:cubicBezTo>
                  <a:pt x="57" y="716"/>
                  <a:pt x="115" y="693"/>
                  <a:pt x="152" y="690"/>
                </a:cubicBezTo>
                <a:cubicBezTo>
                  <a:pt x="189" y="687"/>
                  <a:pt x="237" y="728"/>
                  <a:pt x="254" y="642"/>
                </a:cubicBezTo>
                <a:cubicBezTo>
                  <a:pt x="264" y="490"/>
                  <a:pt x="289" y="327"/>
                  <a:pt x="254" y="174"/>
                </a:cubicBezTo>
                <a:cubicBezTo>
                  <a:pt x="249" y="153"/>
                  <a:pt x="228" y="139"/>
                  <a:pt x="218" y="120"/>
                </a:cubicBezTo>
                <a:cubicBezTo>
                  <a:pt x="202" y="87"/>
                  <a:pt x="164" y="0"/>
                  <a:pt x="128" y="24"/>
                </a:cubicBezTo>
                <a:close/>
              </a:path>
            </a:pathLst>
          </a:custGeom>
          <a:solidFill>
            <a:srgbClr val="CC99FF"/>
          </a:solidFill>
          <a:ln w="9525">
            <a:solidFill>
              <a:srgbClr val="CC99FF"/>
            </a:solidFill>
            <a:round/>
            <a:headEnd/>
            <a:tailEnd/>
          </a:ln>
        </p:spPr>
        <p:txBody>
          <a:bodyPr/>
          <a:lstStyle/>
          <a:p>
            <a:endParaRPr lang="en-US"/>
          </a:p>
        </p:txBody>
      </p:sp>
      <p:sp>
        <p:nvSpPr>
          <p:cNvPr id="8222" name="Freeform 65"/>
          <p:cNvSpPr>
            <a:spLocks/>
          </p:cNvSpPr>
          <p:nvPr/>
        </p:nvSpPr>
        <p:spPr bwMode="auto">
          <a:xfrm>
            <a:off x="8726488" y="1789113"/>
            <a:ext cx="417512" cy="684212"/>
          </a:xfrm>
          <a:custGeom>
            <a:avLst/>
            <a:gdLst>
              <a:gd name="T0" fmla="*/ 390525 w 263"/>
              <a:gd name="T1" fmla="*/ 19050 h 431"/>
              <a:gd name="T2" fmla="*/ 304800 w 263"/>
              <a:gd name="T3" fmla="*/ 47625 h 431"/>
              <a:gd name="T4" fmla="*/ 247650 w 263"/>
              <a:gd name="T5" fmla="*/ 104775 h 431"/>
              <a:gd name="T6" fmla="*/ 200025 w 263"/>
              <a:gd name="T7" fmla="*/ 123825 h 431"/>
              <a:gd name="T8" fmla="*/ 152400 w 263"/>
              <a:gd name="T9" fmla="*/ 200025 h 431"/>
              <a:gd name="T10" fmla="*/ 104775 w 263"/>
              <a:gd name="T11" fmla="*/ 276225 h 431"/>
              <a:gd name="T12" fmla="*/ 66675 w 263"/>
              <a:gd name="T13" fmla="*/ 333375 h 431"/>
              <a:gd name="T14" fmla="*/ 0 w 263"/>
              <a:gd name="T15" fmla="*/ 504825 h 431"/>
              <a:gd name="T16" fmla="*/ 152400 w 263"/>
              <a:gd name="T17" fmla="*/ 657225 h 431"/>
              <a:gd name="T18" fmla="*/ 381000 w 263"/>
              <a:gd name="T19" fmla="*/ 647700 h 431"/>
              <a:gd name="T20" fmla="*/ 390525 w 263"/>
              <a:gd name="T21" fmla="*/ 523875 h 431"/>
              <a:gd name="T22" fmla="*/ 381000 w 263"/>
              <a:gd name="T23" fmla="*/ 19050 h 431"/>
              <a:gd name="T24" fmla="*/ 381000 w 263"/>
              <a:gd name="T25" fmla="*/ 76200 h 4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3"/>
              <a:gd name="T40" fmla="*/ 0 h 431"/>
              <a:gd name="T41" fmla="*/ 263 w 263"/>
              <a:gd name="T42" fmla="*/ 431 h 4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3" h="431">
                <a:moveTo>
                  <a:pt x="246" y="12"/>
                </a:moveTo>
                <a:cubicBezTo>
                  <a:pt x="217" y="17"/>
                  <a:pt x="211" y="13"/>
                  <a:pt x="192" y="30"/>
                </a:cubicBezTo>
                <a:cubicBezTo>
                  <a:pt x="179" y="41"/>
                  <a:pt x="156" y="66"/>
                  <a:pt x="156" y="66"/>
                </a:cubicBezTo>
                <a:cubicBezTo>
                  <a:pt x="149" y="76"/>
                  <a:pt x="136" y="68"/>
                  <a:pt x="126" y="78"/>
                </a:cubicBezTo>
                <a:cubicBezTo>
                  <a:pt x="116" y="88"/>
                  <a:pt x="106" y="110"/>
                  <a:pt x="96" y="126"/>
                </a:cubicBezTo>
                <a:cubicBezTo>
                  <a:pt x="67" y="145"/>
                  <a:pt x="80" y="131"/>
                  <a:pt x="66" y="174"/>
                </a:cubicBezTo>
                <a:cubicBezTo>
                  <a:pt x="61" y="188"/>
                  <a:pt x="42" y="210"/>
                  <a:pt x="42" y="210"/>
                </a:cubicBezTo>
                <a:cubicBezTo>
                  <a:pt x="32" y="250"/>
                  <a:pt x="23" y="284"/>
                  <a:pt x="0" y="318"/>
                </a:cubicBezTo>
                <a:cubicBezTo>
                  <a:pt x="11" y="384"/>
                  <a:pt x="32" y="405"/>
                  <a:pt x="96" y="414"/>
                </a:cubicBezTo>
                <a:cubicBezTo>
                  <a:pt x="144" y="412"/>
                  <a:pt x="198" y="431"/>
                  <a:pt x="240" y="408"/>
                </a:cubicBezTo>
                <a:cubicBezTo>
                  <a:pt x="263" y="395"/>
                  <a:pt x="246" y="356"/>
                  <a:pt x="246" y="330"/>
                </a:cubicBezTo>
                <a:cubicBezTo>
                  <a:pt x="246" y="224"/>
                  <a:pt x="242" y="118"/>
                  <a:pt x="240" y="12"/>
                </a:cubicBezTo>
                <a:cubicBezTo>
                  <a:pt x="240" y="0"/>
                  <a:pt x="240" y="36"/>
                  <a:pt x="240" y="48"/>
                </a:cubicBezTo>
              </a:path>
            </a:pathLst>
          </a:custGeom>
          <a:solidFill>
            <a:srgbClr val="CC99FF"/>
          </a:solidFill>
          <a:ln w="9525">
            <a:solidFill>
              <a:srgbClr val="CC99FF"/>
            </a:solidFill>
            <a:round/>
            <a:headEnd/>
            <a:tailEnd/>
          </a:ln>
        </p:spPr>
        <p:txBody>
          <a:bodyPr/>
          <a:lstStyle/>
          <a:p>
            <a:endParaRPr lang="en-US"/>
          </a:p>
        </p:txBody>
      </p:sp>
      <p:sp>
        <p:nvSpPr>
          <p:cNvPr id="8223" name="Freeform 69"/>
          <p:cNvSpPr>
            <a:spLocks/>
          </p:cNvSpPr>
          <p:nvPr/>
        </p:nvSpPr>
        <p:spPr bwMode="auto">
          <a:xfrm>
            <a:off x="5665788" y="2284413"/>
            <a:ext cx="458787" cy="1155700"/>
          </a:xfrm>
          <a:custGeom>
            <a:avLst/>
            <a:gdLst>
              <a:gd name="T0" fmla="*/ 203200 w 289"/>
              <a:gd name="T1" fmla="*/ 38100 h 728"/>
              <a:gd name="T2" fmla="*/ 107950 w 289"/>
              <a:gd name="T3" fmla="*/ 133350 h 728"/>
              <a:gd name="T4" fmla="*/ 50800 w 289"/>
              <a:gd name="T5" fmla="*/ 228600 h 728"/>
              <a:gd name="T6" fmla="*/ 3175 w 289"/>
              <a:gd name="T7" fmla="*/ 561975 h 728"/>
              <a:gd name="T8" fmla="*/ 50800 w 289"/>
              <a:gd name="T9" fmla="*/ 1047750 h 728"/>
              <a:gd name="T10" fmla="*/ 241300 w 289"/>
              <a:gd name="T11" fmla="*/ 1095375 h 728"/>
              <a:gd name="T12" fmla="*/ 403225 w 289"/>
              <a:gd name="T13" fmla="*/ 1019175 h 728"/>
              <a:gd name="T14" fmla="*/ 403225 w 289"/>
              <a:gd name="T15" fmla="*/ 276225 h 728"/>
              <a:gd name="T16" fmla="*/ 346075 w 289"/>
              <a:gd name="T17" fmla="*/ 190500 h 728"/>
              <a:gd name="T18" fmla="*/ 203200 w 289"/>
              <a:gd name="T19" fmla="*/ 38100 h 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9"/>
              <a:gd name="T31" fmla="*/ 0 h 728"/>
              <a:gd name="T32" fmla="*/ 289 w 289"/>
              <a:gd name="T33" fmla="*/ 728 h 7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9" h="728">
                <a:moveTo>
                  <a:pt x="128" y="24"/>
                </a:moveTo>
                <a:cubicBezTo>
                  <a:pt x="110" y="21"/>
                  <a:pt x="84" y="64"/>
                  <a:pt x="68" y="84"/>
                </a:cubicBezTo>
                <a:cubicBezTo>
                  <a:pt x="52" y="104"/>
                  <a:pt x="43" y="99"/>
                  <a:pt x="32" y="144"/>
                </a:cubicBezTo>
                <a:cubicBezTo>
                  <a:pt x="0" y="196"/>
                  <a:pt x="12" y="296"/>
                  <a:pt x="2" y="354"/>
                </a:cubicBezTo>
                <a:cubicBezTo>
                  <a:pt x="13" y="430"/>
                  <a:pt x="10" y="610"/>
                  <a:pt x="32" y="660"/>
                </a:cubicBezTo>
                <a:cubicBezTo>
                  <a:pt x="57" y="716"/>
                  <a:pt x="115" y="693"/>
                  <a:pt x="152" y="690"/>
                </a:cubicBezTo>
                <a:cubicBezTo>
                  <a:pt x="189" y="687"/>
                  <a:pt x="237" y="728"/>
                  <a:pt x="254" y="642"/>
                </a:cubicBezTo>
                <a:cubicBezTo>
                  <a:pt x="264" y="490"/>
                  <a:pt x="289" y="327"/>
                  <a:pt x="254" y="174"/>
                </a:cubicBezTo>
                <a:cubicBezTo>
                  <a:pt x="249" y="153"/>
                  <a:pt x="228" y="139"/>
                  <a:pt x="218" y="120"/>
                </a:cubicBezTo>
                <a:cubicBezTo>
                  <a:pt x="202" y="87"/>
                  <a:pt x="164" y="0"/>
                  <a:pt x="128" y="24"/>
                </a:cubicBezTo>
                <a:close/>
              </a:path>
            </a:pathLst>
          </a:custGeom>
          <a:solidFill>
            <a:srgbClr val="CC99FF"/>
          </a:solidFill>
          <a:ln w="9525">
            <a:solidFill>
              <a:srgbClr val="CC99FF"/>
            </a:solidFill>
            <a:round/>
            <a:headEnd/>
            <a:tailEnd/>
          </a:ln>
        </p:spPr>
        <p:txBody>
          <a:bodyPr/>
          <a:lstStyle/>
          <a:p>
            <a:endParaRPr lang="en-US"/>
          </a:p>
        </p:txBody>
      </p:sp>
      <p:sp>
        <p:nvSpPr>
          <p:cNvPr id="8224" name="Freeform 72"/>
          <p:cNvSpPr>
            <a:spLocks/>
          </p:cNvSpPr>
          <p:nvPr/>
        </p:nvSpPr>
        <p:spPr bwMode="auto">
          <a:xfrm>
            <a:off x="8726488" y="1789113"/>
            <a:ext cx="417512" cy="684212"/>
          </a:xfrm>
          <a:custGeom>
            <a:avLst/>
            <a:gdLst>
              <a:gd name="T0" fmla="*/ 390525 w 263"/>
              <a:gd name="T1" fmla="*/ 19050 h 431"/>
              <a:gd name="T2" fmla="*/ 304800 w 263"/>
              <a:gd name="T3" fmla="*/ 47625 h 431"/>
              <a:gd name="T4" fmla="*/ 247650 w 263"/>
              <a:gd name="T5" fmla="*/ 104775 h 431"/>
              <a:gd name="T6" fmla="*/ 200025 w 263"/>
              <a:gd name="T7" fmla="*/ 123825 h 431"/>
              <a:gd name="T8" fmla="*/ 152400 w 263"/>
              <a:gd name="T9" fmla="*/ 200025 h 431"/>
              <a:gd name="T10" fmla="*/ 104775 w 263"/>
              <a:gd name="T11" fmla="*/ 276225 h 431"/>
              <a:gd name="T12" fmla="*/ 66675 w 263"/>
              <a:gd name="T13" fmla="*/ 333375 h 431"/>
              <a:gd name="T14" fmla="*/ 0 w 263"/>
              <a:gd name="T15" fmla="*/ 504825 h 431"/>
              <a:gd name="T16" fmla="*/ 152400 w 263"/>
              <a:gd name="T17" fmla="*/ 657225 h 431"/>
              <a:gd name="T18" fmla="*/ 381000 w 263"/>
              <a:gd name="T19" fmla="*/ 647700 h 431"/>
              <a:gd name="T20" fmla="*/ 390525 w 263"/>
              <a:gd name="T21" fmla="*/ 523875 h 431"/>
              <a:gd name="T22" fmla="*/ 381000 w 263"/>
              <a:gd name="T23" fmla="*/ 19050 h 431"/>
              <a:gd name="T24" fmla="*/ 381000 w 263"/>
              <a:gd name="T25" fmla="*/ 76200 h 4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3"/>
              <a:gd name="T40" fmla="*/ 0 h 431"/>
              <a:gd name="T41" fmla="*/ 263 w 263"/>
              <a:gd name="T42" fmla="*/ 431 h 4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3" h="431">
                <a:moveTo>
                  <a:pt x="246" y="12"/>
                </a:moveTo>
                <a:cubicBezTo>
                  <a:pt x="217" y="17"/>
                  <a:pt x="211" y="13"/>
                  <a:pt x="192" y="30"/>
                </a:cubicBezTo>
                <a:cubicBezTo>
                  <a:pt x="179" y="41"/>
                  <a:pt x="156" y="66"/>
                  <a:pt x="156" y="66"/>
                </a:cubicBezTo>
                <a:cubicBezTo>
                  <a:pt x="149" y="76"/>
                  <a:pt x="136" y="68"/>
                  <a:pt x="126" y="78"/>
                </a:cubicBezTo>
                <a:cubicBezTo>
                  <a:pt x="116" y="88"/>
                  <a:pt x="106" y="110"/>
                  <a:pt x="96" y="126"/>
                </a:cubicBezTo>
                <a:cubicBezTo>
                  <a:pt x="67" y="145"/>
                  <a:pt x="80" y="131"/>
                  <a:pt x="66" y="174"/>
                </a:cubicBezTo>
                <a:cubicBezTo>
                  <a:pt x="61" y="188"/>
                  <a:pt x="42" y="210"/>
                  <a:pt x="42" y="210"/>
                </a:cubicBezTo>
                <a:cubicBezTo>
                  <a:pt x="32" y="250"/>
                  <a:pt x="23" y="284"/>
                  <a:pt x="0" y="318"/>
                </a:cubicBezTo>
                <a:cubicBezTo>
                  <a:pt x="11" y="384"/>
                  <a:pt x="32" y="405"/>
                  <a:pt x="96" y="414"/>
                </a:cubicBezTo>
                <a:cubicBezTo>
                  <a:pt x="144" y="412"/>
                  <a:pt x="198" y="431"/>
                  <a:pt x="240" y="408"/>
                </a:cubicBezTo>
                <a:cubicBezTo>
                  <a:pt x="263" y="395"/>
                  <a:pt x="246" y="356"/>
                  <a:pt x="246" y="330"/>
                </a:cubicBezTo>
                <a:cubicBezTo>
                  <a:pt x="246" y="224"/>
                  <a:pt x="242" y="118"/>
                  <a:pt x="240" y="12"/>
                </a:cubicBezTo>
                <a:cubicBezTo>
                  <a:pt x="240" y="0"/>
                  <a:pt x="240" y="36"/>
                  <a:pt x="240" y="48"/>
                </a:cubicBezTo>
              </a:path>
            </a:pathLst>
          </a:custGeom>
          <a:solidFill>
            <a:srgbClr val="CC99FF"/>
          </a:solidFill>
          <a:ln w="9525">
            <a:solidFill>
              <a:srgbClr val="CC99FF"/>
            </a:solidFill>
            <a:round/>
            <a:headEnd/>
            <a:tailEnd/>
          </a:ln>
        </p:spPr>
        <p:txBody>
          <a:bodyPr/>
          <a:lstStyle/>
          <a:p>
            <a:endParaRPr lang="en-US"/>
          </a:p>
        </p:txBody>
      </p:sp>
      <p:sp>
        <p:nvSpPr>
          <p:cNvPr id="8225" name="Freeform 75"/>
          <p:cNvSpPr>
            <a:spLocks/>
          </p:cNvSpPr>
          <p:nvPr/>
        </p:nvSpPr>
        <p:spPr bwMode="auto">
          <a:xfrm>
            <a:off x="8310563" y="3943350"/>
            <a:ext cx="590550" cy="1004888"/>
          </a:xfrm>
          <a:custGeom>
            <a:avLst/>
            <a:gdLst>
              <a:gd name="T0" fmla="*/ 61913 w 372"/>
              <a:gd name="T1" fmla="*/ 971550 h 633"/>
              <a:gd name="T2" fmla="*/ 204788 w 372"/>
              <a:gd name="T3" fmla="*/ 371475 h 633"/>
              <a:gd name="T4" fmla="*/ 490538 w 372"/>
              <a:gd name="T5" fmla="*/ 314325 h 633"/>
              <a:gd name="T6" fmla="*/ 347663 w 372"/>
              <a:gd name="T7" fmla="*/ 828675 h 633"/>
              <a:gd name="T8" fmla="*/ 233363 w 372"/>
              <a:gd name="T9" fmla="*/ 942975 h 633"/>
              <a:gd name="T10" fmla="*/ 147638 w 372"/>
              <a:gd name="T11" fmla="*/ 1000125 h 633"/>
              <a:gd name="T12" fmla="*/ 61913 w 372"/>
              <a:gd name="T13" fmla="*/ 971550 h 633"/>
              <a:gd name="T14" fmla="*/ 0 60000 65536"/>
              <a:gd name="T15" fmla="*/ 0 60000 65536"/>
              <a:gd name="T16" fmla="*/ 0 60000 65536"/>
              <a:gd name="T17" fmla="*/ 0 60000 65536"/>
              <a:gd name="T18" fmla="*/ 0 60000 65536"/>
              <a:gd name="T19" fmla="*/ 0 60000 65536"/>
              <a:gd name="T20" fmla="*/ 0 60000 65536"/>
              <a:gd name="T21" fmla="*/ 0 w 372"/>
              <a:gd name="T22" fmla="*/ 0 h 633"/>
              <a:gd name="T23" fmla="*/ 372 w 372"/>
              <a:gd name="T24" fmla="*/ 633 h 6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633">
                <a:moveTo>
                  <a:pt x="39" y="612"/>
                </a:moveTo>
                <a:cubicBezTo>
                  <a:pt x="49" y="447"/>
                  <a:pt x="0" y="320"/>
                  <a:pt x="129" y="234"/>
                </a:cubicBezTo>
                <a:cubicBezTo>
                  <a:pt x="144" y="190"/>
                  <a:pt x="187" y="0"/>
                  <a:pt x="309" y="198"/>
                </a:cubicBezTo>
                <a:cubicBezTo>
                  <a:pt x="372" y="301"/>
                  <a:pt x="289" y="452"/>
                  <a:pt x="219" y="522"/>
                </a:cubicBezTo>
                <a:cubicBezTo>
                  <a:pt x="190" y="608"/>
                  <a:pt x="224" y="556"/>
                  <a:pt x="147" y="594"/>
                </a:cubicBezTo>
                <a:cubicBezTo>
                  <a:pt x="128" y="604"/>
                  <a:pt x="114" y="626"/>
                  <a:pt x="93" y="630"/>
                </a:cubicBezTo>
                <a:cubicBezTo>
                  <a:pt x="74" y="633"/>
                  <a:pt x="57" y="618"/>
                  <a:pt x="39" y="612"/>
                </a:cubicBezTo>
                <a:close/>
              </a:path>
            </a:pathLst>
          </a:custGeom>
          <a:solidFill>
            <a:srgbClr val="CC99FF"/>
          </a:solidFill>
          <a:ln w="9525">
            <a:solidFill>
              <a:srgbClr val="CC99FF"/>
            </a:solidFill>
            <a:round/>
            <a:headEnd/>
            <a:tailEnd/>
          </a:ln>
        </p:spPr>
        <p:txBody>
          <a:bodyPr/>
          <a:lstStyle/>
          <a:p>
            <a:endParaRPr lang="en-US"/>
          </a:p>
        </p:txBody>
      </p:sp>
      <p:sp>
        <p:nvSpPr>
          <p:cNvPr id="8226" name="Freeform 76"/>
          <p:cNvSpPr>
            <a:spLocks/>
          </p:cNvSpPr>
          <p:nvPr/>
        </p:nvSpPr>
        <p:spPr bwMode="auto">
          <a:xfrm>
            <a:off x="5638800" y="2438400"/>
            <a:ext cx="458788" cy="1155700"/>
          </a:xfrm>
          <a:custGeom>
            <a:avLst/>
            <a:gdLst>
              <a:gd name="T0" fmla="*/ 203200 w 289"/>
              <a:gd name="T1" fmla="*/ 38100 h 728"/>
              <a:gd name="T2" fmla="*/ 107950 w 289"/>
              <a:gd name="T3" fmla="*/ 133350 h 728"/>
              <a:gd name="T4" fmla="*/ 50800 w 289"/>
              <a:gd name="T5" fmla="*/ 228600 h 728"/>
              <a:gd name="T6" fmla="*/ 3175 w 289"/>
              <a:gd name="T7" fmla="*/ 561975 h 728"/>
              <a:gd name="T8" fmla="*/ 50800 w 289"/>
              <a:gd name="T9" fmla="*/ 1047750 h 728"/>
              <a:gd name="T10" fmla="*/ 241300 w 289"/>
              <a:gd name="T11" fmla="*/ 1095375 h 728"/>
              <a:gd name="T12" fmla="*/ 403225 w 289"/>
              <a:gd name="T13" fmla="*/ 1019175 h 728"/>
              <a:gd name="T14" fmla="*/ 403225 w 289"/>
              <a:gd name="T15" fmla="*/ 276225 h 728"/>
              <a:gd name="T16" fmla="*/ 346075 w 289"/>
              <a:gd name="T17" fmla="*/ 190500 h 728"/>
              <a:gd name="T18" fmla="*/ 203200 w 289"/>
              <a:gd name="T19" fmla="*/ 38100 h 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9"/>
              <a:gd name="T31" fmla="*/ 0 h 728"/>
              <a:gd name="T32" fmla="*/ 289 w 289"/>
              <a:gd name="T33" fmla="*/ 728 h 7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9" h="728">
                <a:moveTo>
                  <a:pt x="128" y="24"/>
                </a:moveTo>
                <a:cubicBezTo>
                  <a:pt x="110" y="21"/>
                  <a:pt x="84" y="64"/>
                  <a:pt x="68" y="84"/>
                </a:cubicBezTo>
                <a:cubicBezTo>
                  <a:pt x="52" y="104"/>
                  <a:pt x="43" y="99"/>
                  <a:pt x="32" y="144"/>
                </a:cubicBezTo>
                <a:cubicBezTo>
                  <a:pt x="0" y="196"/>
                  <a:pt x="12" y="296"/>
                  <a:pt x="2" y="354"/>
                </a:cubicBezTo>
                <a:cubicBezTo>
                  <a:pt x="13" y="430"/>
                  <a:pt x="10" y="610"/>
                  <a:pt x="32" y="660"/>
                </a:cubicBezTo>
                <a:cubicBezTo>
                  <a:pt x="57" y="716"/>
                  <a:pt x="115" y="693"/>
                  <a:pt x="152" y="690"/>
                </a:cubicBezTo>
                <a:cubicBezTo>
                  <a:pt x="189" y="687"/>
                  <a:pt x="237" y="728"/>
                  <a:pt x="254" y="642"/>
                </a:cubicBezTo>
                <a:cubicBezTo>
                  <a:pt x="264" y="490"/>
                  <a:pt x="289" y="327"/>
                  <a:pt x="254" y="174"/>
                </a:cubicBezTo>
                <a:cubicBezTo>
                  <a:pt x="249" y="153"/>
                  <a:pt x="228" y="139"/>
                  <a:pt x="218" y="120"/>
                </a:cubicBezTo>
                <a:cubicBezTo>
                  <a:pt x="202" y="87"/>
                  <a:pt x="164" y="0"/>
                  <a:pt x="128" y="24"/>
                </a:cubicBezTo>
                <a:close/>
              </a:path>
            </a:pathLst>
          </a:custGeom>
          <a:solidFill>
            <a:srgbClr val="CC99FF"/>
          </a:solidFill>
          <a:ln w="9525">
            <a:solidFill>
              <a:srgbClr val="CC99FF"/>
            </a:solidFill>
            <a:round/>
            <a:headEnd/>
            <a:tailEnd/>
          </a:ln>
        </p:spPr>
        <p:txBody>
          <a:bodyPr/>
          <a:lstStyle/>
          <a:p>
            <a:endParaRPr lang="en-US"/>
          </a:p>
        </p:txBody>
      </p:sp>
      <p:sp>
        <p:nvSpPr>
          <p:cNvPr id="22622" name="Freeform 94"/>
          <p:cNvSpPr>
            <a:spLocks/>
          </p:cNvSpPr>
          <p:nvPr/>
        </p:nvSpPr>
        <p:spPr bwMode="auto">
          <a:xfrm>
            <a:off x="7315200" y="3810000"/>
            <a:ext cx="1724025" cy="1109663"/>
          </a:xfrm>
          <a:custGeom>
            <a:avLst/>
            <a:gdLst>
              <a:gd name="T0" fmla="*/ 0 w 1086"/>
              <a:gd name="T1" fmla="*/ 1076325 h 699"/>
              <a:gd name="T2" fmla="*/ 57150 w 1086"/>
              <a:gd name="T3" fmla="*/ 990600 h 699"/>
              <a:gd name="T4" fmla="*/ 142875 w 1086"/>
              <a:gd name="T5" fmla="*/ 923925 h 699"/>
              <a:gd name="T6" fmla="*/ 257175 w 1086"/>
              <a:gd name="T7" fmla="*/ 828675 h 699"/>
              <a:gd name="T8" fmla="*/ 409575 w 1086"/>
              <a:gd name="T9" fmla="*/ 723900 h 699"/>
              <a:gd name="T10" fmla="*/ 457200 w 1086"/>
              <a:gd name="T11" fmla="*/ 657225 h 699"/>
              <a:gd name="T12" fmla="*/ 476250 w 1086"/>
              <a:gd name="T13" fmla="*/ 609600 h 699"/>
              <a:gd name="T14" fmla="*/ 485775 w 1086"/>
              <a:gd name="T15" fmla="*/ 581025 h 699"/>
              <a:gd name="T16" fmla="*/ 514350 w 1086"/>
              <a:gd name="T17" fmla="*/ 504825 h 699"/>
              <a:gd name="T18" fmla="*/ 628650 w 1086"/>
              <a:gd name="T19" fmla="*/ 361950 h 699"/>
              <a:gd name="T20" fmla="*/ 685800 w 1086"/>
              <a:gd name="T21" fmla="*/ 276225 h 699"/>
              <a:gd name="T22" fmla="*/ 723900 w 1086"/>
              <a:gd name="T23" fmla="*/ 209550 h 699"/>
              <a:gd name="T24" fmla="*/ 942975 w 1086"/>
              <a:gd name="T25" fmla="*/ 104775 h 699"/>
              <a:gd name="T26" fmla="*/ 1076325 w 1086"/>
              <a:gd name="T27" fmla="*/ 47625 h 699"/>
              <a:gd name="T28" fmla="*/ 1228725 w 1086"/>
              <a:gd name="T29" fmla="*/ 19050 h 699"/>
              <a:gd name="T30" fmla="*/ 1323975 w 1086"/>
              <a:gd name="T31" fmla="*/ 19050 h 699"/>
              <a:gd name="T32" fmla="*/ 1543050 w 1086"/>
              <a:gd name="T33" fmla="*/ 133350 h 699"/>
              <a:gd name="T34" fmla="*/ 1666875 w 1086"/>
              <a:gd name="T35" fmla="*/ 361950 h 699"/>
              <a:gd name="T36" fmla="*/ 1657350 w 1086"/>
              <a:gd name="T37" fmla="*/ 476250 h 699"/>
              <a:gd name="T38" fmla="*/ 1714500 w 1086"/>
              <a:gd name="T39" fmla="*/ 647700 h 699"/>
              <a:gd name="T40" fmla="*/ 1676400 w 1086"/>
              <a:gd name="T41" fmla="*/ 723900 h 699"/>
              <a:gd name="T42" fmla="*/ 1647825 w 1086"/>
              <a:gd name="T43" fmla="*/ 885825 h 699"/>
              <a:gd name="T44" fmla="*/ 1609725 w 1086"/>
              <a:gd name="T45" fmla="*/ 971550 h 699"/>
              <a:gd name="T46" fmla="*/ 1514475 w 1086"/>
              <a:gd name="T47" fmla="*/ 1076325 h 6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6"/>
              <a:gd name="T73" fmla="*/ 0 h 699"/>
              <a:gd name="T74" fmla="*/ 1086 w 1086"/>
              <a:gd name="T75" fmla="*/ 699 h 6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6" h="699">
                <a:moveTo>
                  <a:pt x="0" y="678"/>
                </a:moveTo>
                <a:cubicBezTo>
                  <a:pt x="12" y="660"/>
                  <a:pt x="29" y="645"/>
                  <a:pt x="36" y="624"/>
                </a:cubicBezTo>
                <a:cubicBezTo>
                  <a:pt x="48" y="589"/>
                  <a:pt x="74" y="615"/>
                  <a:pt x="90" y="582"/>
                </a:cubicBezTo>
                <a:cubicBezTo>
                  <a:pt x="103" y="554"/>
                  <a:pt x="137" y="544"/>
                  <a:pt x="162" y="522"/>
                </a:cubicBezTo>
                <a:cubicBezTo>
                  <a:pt x="190" y="501"/>
                  <a:pt x="237" y="474"/>
                  <a:pt x="258" y="456"/>
                </a:cubicBezTo>
                <a:cubicBezTo>
                  <a:pt x="270" y="438"/>
                  <a:pt x="271" y="428"/>
                  <a:pt x="288" y="414"/>
                </a:cubicBezTo>
                <a:cubicBezTo>
                  <a:pt x="303" y="402"/>
                  <a:pt x="287" y="397"/>
                  <a:pt x="300" y="384"/>
                </a:cubicBezTo>
                <a:cubicBezTo>
                  <a:pt x="313" y="372"/>
                  <a:pt x="302" y="377"/>
                  <a:pt x="306" y="366"/>
                </a:cubicBezTo>
                <a:cubicBezTo>
                  <a:pt x="310" y="355"/>
                  <a:pt x="309" y="341"/>
                  <a:pt x="324" y="318"/>
                </a:cubicBezTo>
                <a:cubicBezTo>
                  <a:pt x="343" y="291"/>
                  <a:pt x="378" y="252"/>
                  <a:pt x="396" y="228"/>
                </a:cubicBezTo>
                <a:cubicBezTo>
                  <a:pt x="414" y="204"/>
                  <a:pt x="422" y="190"/>
                  <a:pt x="432" y="174"/>
                </a:cubicBezTo>
                <a:cubicBezTo>
                  <a:pt x="438" y="156"/>
                  <a:pt x="439" y="140"/>
                  <a:pt x="456" y="132"/>
                </a:cubicBezTo>
                <a:cubicBezTo>
                  <a:pt x="500" y="112"/>
                  <a:pt x="546" y="73"/>
                  <a:pt x="594" y="66"/>
                </a:cubicBezTo>
                <a:cubicBezTo>
                  <a:pt x="632" y="60"/>
                  <a:pt x="648" y="39"/>
                  <a:pt x="678" y="30"/>
                </a:cubicBezTo>
                <a:cubicBezTo>
                  <a:pt x="708" y="21"/>
                  <a:pt x="748" y="15"/>
                  <a:pt x="774" y="12"/>
                </a:cubicBezTo>
                <a:cubicBezTo>
                  <a:pt x="798" y="10"/>
                  <a:pt x="801" y="0"/>
                  <a:pt x="834" y="12"/>
                </a:cubicBezTo>
                <a:cubicBezTo>
                  <a:pt x="867" y="24"/>
                  <a:pt x="936" y="48"/>
                  <a:pt x="972" y="84"/>
                </a:cubicBezTo>
                <a:cubicBezTo>
                  <a:pt x="1019" y="121"/>
                  <a:pt x="1031" y="171"/>
                  <a:pt x="1050" y="228"/>
                </a:cubicBezTo>
                <a:cubicBezTo>
                  <a:pt x="1057" y="249"/>
                  <a:pt x="1026" y="288"/>
                  <a:pt x="1044" y="300"/>
                </a:cubicBezTo>
                <a:cubicBezTo>
                  <a:pt x="1056" y="336"/>
                  <a:pt x="1068" y="372"/>
                  <a:pt x="1080" y="408"/>
                </a:cubicBezTo>
                <a:cubicBezTo>
                  <a:pt x="1086" y="426"/>
                  <a:pt x="1056" y="456"/>
                  <a:pt x="1056" y="456"/>
                </a:cubicBezTo>
                <a:cubicBezTo>
                  <a:pt x="1050" y="492"/>
                  <a:pt x="1054" y="525"/>
                  <a:pt x="1038" y="558"/>
                </a:cubicBezTo>
                <a:cubicBezTo>
                  <a:pt x="1028" y="577"/>
                  <a:pt x="1029" y="597"/>
                  <a:pt x="1014" y="612"/>
                </a:cubicBezTo>
                <a:cubicBezTo>
                  <a:pt x="927" y="699"/>
                  <a:pt x="1036" y="637"/>
                  <a:pt x="954" y="678"/>
                </a:cubicBezTo>
              </a:path>
            </a:pathLst>
          </a:cu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0" name="Line 102"/>
          <p:cNvSpPr>
            <a:spLocks noChangeShapeType="1"/>
          </p:cNvSpPr>
          <p:nvPr/>
        </p:nvSpPr>
        <p:spPr bwMode="auto">
          <a:xfrm flipV="1">
            <a:off x="4419600" y="4800600"/>
            <a:ext cx="3429000" cy="152400"/>
          </a:xfrm>
          <a:prstGeom prst="line">
            <a:avLst/>
          </a:prstGeom>
          <a:noFill/>
          <a:ln w="254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9" name="Text Box 143"/>
          <p:cNvSpPr txBox="1">
            <a:spLocks noChangeArrowheads="1"/>
          </p:cNvSpPr>
          <p:nvPr/>
        </p:nvSpPr>
        <p:spPr bwMode="auto">
          <a:xfrm>
            <a:off x="0" y="1828800"/>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endParaRPr lang="en-US">
              <a:latin typeface="Arial" charset="0"/>
            </a:endParaRPr>
          </a:p>
        </p:txBody>
      </p:sp>
      <p:sp>
        <p:nvSpPr>
          <p:cNvPr id="22672" name="Text Box 144"/>
          <p:cNvSpPr txBox="1">
            <a:spLocks noChangeArrowheads="1"/>
          </p:cNvSpPr>
          <p:nvPr/>
        </p:nvSpPr>
        <p:spPr bwMode="auto">
          <a:xfrm>
            <a:off x="0" y="16764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000"/>
              <a:t>- Khai thác và nuôi trồng thủy sản </a:t>
            </a:r>
          </a:p>
        </p:txBody>
      </p:sp>
      <p:sp>
        <p:nvSpPr>
          <p:cNvPr id="22674" name="Text Box 146"/>
          <p:cNvSpPr txBox="1">
            <a:spLocks noChangeArrowheads="1"/>
          </p:cNvSpPr>
          <p:nvPr/>
        </p:nvSpPr>
        <p:spPr bwMode="auto">
          <a:xfrm>
            <a:off x="0" y="1676400"/>
            <a:ext cx="4876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buFontTx/>
              <a:buChar char="-"/>
            </a:pPr>
            <a:r>
              <a:rPr lang="en-US" sz="2000">
                <a:solidFill>
                  <a:srgbClr val="0000FF"/>
                </a:solidFill>
              </a:rPr>
              <a:t> Khai thác và nuôi trồng thủy sản là thế mạnh của vùng </a:t>
            </a:r>
          </a:p>
          <a:p>
            <a:pPr eaLnBrk="1" hangingPunct="1">
              <a:buFontTx/>
              <a:buChar char="-"/>
            </a:pPr>
            <a:r>
              <a:rPr lang="en-US" sz="2000">
                <a:solidFill>
                  <a:srgbClr val="0000FF"/>
                </a:solidFill>
              </a:rPr>
              <a:t> Sản lượng chiếm 50%tổng SL thủy sản cả nước, đặc biệt nghề nuôi tôm cá xuất khẩu </a:t>
            </a:r>
          </a:p>
        </p:txBody>
      </p:sp>
      <p:sp>
        <p:nvSpPr>
          <p:cNvPr id="8232" name="Rectangle 2"/>
          <p:cNvSpPr>
            <a:spLocks noGrp="1" noChangeArrowheads="1"/>
          </p:cNvSpPr>
          <p:nvPr>
            <p:ph type="title"/>
          </p:nvPr>
        </p:nvSpPr>
        <p:spPr>
          <a:xfrm>
            <a:off x="0" y="0"/>
            <a:ext cx="9144000" cy="533400"/>
          </a:xfrm>
          <a:solidFill>
            <a:srgbClr val="006600"/>
          </a:solidFill>
        </p:spPr>
        <p:txBody>
          <a:bodyPr/>
          <a:lstStyle/>
          <a:p>
            <a:pPr eaLnBrk="1" hangingPunct="1"/>
            <a:r>
              <a:rPr lang="en-US" sz="2800" b="1" smtClean="0">
                <a:solidFill>
                  <a:srgbClr val="FFFF00"/>
                </a:solidFill>
                <a:latin typeface="Times New Roman" pitchFamily="18" charset="0"/>
                <a:cs typeface="Times New Roman" pitchFamily="18" charset="0"/>
              </a:rPr>
              <a:t>Bài 36:  VÙNG ĐỒNG BẰNG SÔNG CỬU LONG (TT)</a:t>
            </a:r>
            <a:r>
              <a:rPr lang="en-US" sz="2800" smtClean="0">
                <a:solidFill>
                  <a:srgbClr val="FFFF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53"/>
                                        </p:tgtEl>
                                        <p:attrNameLst>
                                          <p:attrName>style.visibility</p:attrName>
                                        </p:attrNameLst>
                                      </p:cBhvr>
                                      <p:to>
                                        <p:strVal val="visible"/>
                                      </p:to>
                                    </p:set>
                                    <p:animEffect transition="in" filter="box(in)">
                                      <p:cBhvr>
                                        <p:cTn id="7" dur="500"/>
                                        <p:tgtEl>
                                          <p:spTgt spid="225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grpId="1" nodeType="clickEffect">
                                  <p:stCondLst>
                                    <p:cond delay="0"/>
                                  </p:stCondLst>
                                  <p:childTnLst>
                                    <p:animEffect transition="out" filter="strips(downLeft)">
                                      <p:cBhvr>
                                        <p:cTn id="11" dur="500"/>
                                        <p:tgtEl>
                                          <p:spTgt spid="22553"/>
                                        </p:tgtEl>
                                      </p:cBhvr>
                                    </p:animEffect>
                                    <p:set>
                                      <p:cBhvr>
                                        <p:cTn id="12" dur="1" fill="hold">
                                          <p:stCondLst>
                                            <p:cond delay="499"/>
                                          </p:stCondLst>
                                        </p:cTn>
                                        <p:tgtEl>
                                          <p:spTgt spid="2255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2567"/>
                                        </p:tgtEl>
                                        <p:attrNameLst>
                                          <p:attrName>style.visibility</p:attrName>
                                        </p:attrNameLst>
                                      </p:cBhvr>
                                      <p:to>
                                        <p:strVal val="visible"/>
                                      </p:to>
                                    </p:set>
                                    <p:animEffect transition="in" filter="plus(in)">
                                      <p:cBhvr>
                                        <p:cTn id="17" dur="2000"/>
                                        <p:tgtEl>
                                          <p:spTgt spid="22567"/>
                                        </p:tgtEl>
                                      </p:cBhvr>
                                    </p:animEffect>
                                  </p:childTnLst>
                                </p:cTn>
                              </p:par>
                              <p:par>
                                <p:cTn id="18" presetID="13" presetClass="entr" presetSubtype="16" fill="hold" grpId="0" nodeType="withEffect">
                                  <p:stCondLst>
                                    <p:cond delay="0"/>
                                  </p:stCondLst>
                                  <p:childTnLst>
                                    <p:set>
                                      <p:cBhvr>
                                        <p:cTn id="19" dur="1" fill="hold">
                                          <p:stCondLst>
                                            <p:cond delay="0"/>
                                          </p:stCondLst>
                                        </p:cTn>
                                        <p:tgtEl>
                                          <p:spTgt spid="22569"/>
                                        </p:tgtEl>
                                        <p:attrNameLst>
                                          <p:attrName>style.visibility</p:attrName>
                                        </p:attrNameLst>
                                      </p:cBhvr>
                                      <p:to>
                                        <p:strVal val="visible"/>
                                      </p:to>
                                    </p:set>
                                    <p:animEffect transition="in" filter="plus(in)">
                                      <p:cBhvr>
                                        <p:cTn id="20" dur="2000"/>
                                        <p:tgtEl>
                                          <p:spTgt spid="22569"/>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22568"/>
                                        </p:tgtEl>
                                        <p:attrNameLst>
                                          <p:attrName>style.visibility</p:attrName>
                                        </p:attrNameLst>
                                      </p:cBhvr>
                                      <p:to>
                                        <p:strVal val="visible"/>
                                      </p:to>
                                    </p:set>
                                    <p:animEffect transition="in" filter="plus(in)">
                                      <p:cBhvr>
                                        <p:cTn id="23" dur="2000"/>
                                        <p:tgtEl>
                                          <p:spTgt spid="22568"/>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22571"/>
                                        </p:tgtEl>
                                        <p:attrNameLst>
                                          <p:attrName>style.visibility</p:attrName>
                                        </p:attrNameLst>
                                      </p:cBhvr>
                                      <p:to>
                                        <p:strVal val="visible"/>
                                      </p:to>
                                    </p:set>
                                    <p:animEffect transition="in" filter="plus(in)">
                                      <p:cBhvr>
                                        <p:cTn id="26" dur="2000"/>
                                        <p:tgtEl>
                                          <p:spTgt spid="225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xit" presetSubtype="12" fill="hold" grpId="1" nodeType="clickEffect">
                                  <p:stCondLst>
                                    <p:cond delay="0"/>
                                  </p:stCondLst>
                                  <p:childTnLst>
                                    <p:animEffect transition="out" filter="strips(downLeft)">
                                      <p:cBhvr>
                                        <p:cTn id="30" dur="500"/>
                                        <p:tgtEl>
                                          <p:spTgt spid="22567"/>
                                        </p:tgtEl>
                                      </p:cBhvr>
                                    </p:animEffect>
                                    <p:set>
                                      <p:cBhvr>
                                        <p:cTn id="31" dur="1" fill="hold">
                                          <p:stCondLst>
                                            <p:cond delay="499"/>
                                          </p:stCondLst>
                                        </p:cTn>
                                        <p:tgtEl>
                                          <p:spTgt spid="22567"/>
                                        </p:tgtEl>
                                        <p:attrNameLst>
                                          <p:attrName>style.visibility</p:attrName>
                                        </p:attrNameLst>
                                      </p:cBhvr>
                                      <p:to>
                                        <p:strVal val="hidden"/>
                                      </p:to>
                                    </p:set>
                                  </p:childTnLst>
                                </p:cTn>
                              </p:par>
                              <p:par>
                                <p:cTn id="32" presetID="18" presetClass="exit" presetSubtype="12" fill="hold" grpId="1" nodeType="withEffect">
                                  <p:stCondLst>
                                    <p:cond delay="0"/>
                                  </p:stCondLst>
                                  <p:childTnLst>
                                    <p:animEffect transition="out" filter="strips(downLeft)">
                                      <p:cBhvr>
                                        <p:cTn id="33" dur="500"/>
                                        <p:tgtEl>
                                          <p:spTgt spid="22569"/>
                                        </p:tgtEl>
                                      </p:cBhvr>
                                    </p:animEffect>
                                    <p:set>
                                      <p:cBhvr>
                                        <p:cTn id="34" dur="1" fill="hold">
                                          <p:stCondLst>
                                            <p:cond delay="499"/>
                                          </p:stCondLst>
                                        </p:cTn>
                                        <p:tgtEl>
                                          <p:spTgt spid="22569"/>
                                        </p:tgtEl>
                                        <p:attrNameLst>
                                          <p:attrName>style.visibility</p:attrName>
                                        </p:attrNameLst>
                                      </p:cBhvr>
                                      <p:to>
                                        <p:strVal val="hidden"/>
                                      </p:to>
                                    </p:set>
                                  </p:childTnLst>
                                </p:cTn>
                              </p:par>
                              <p:par>
                                <p:cTn id="35" presetID="18" presetClass="exit" presetSubtype="12" fill="hold" grpId="1" nodeType="withEffect">
                                  <p:stCondLst>
                                    <p:cond delay="0"/>
                                  </p:stCondLst>
                                  <p:childTnLst>
                                    <p:animEffect transition="out" filter="strips(downLeft)">
                                      <p:cBhvr>
                                        <p:cTn id="36" dur="500"/>
                                        <p:tgtEl>
                                          <p:spTgt spid="22568"/>
                                        </p:tgtEl>
                                      </p:cBhvr>
                                    </p:animEffect>
                                    <p:set>
                                      <p:cBhvr>
                                        <p:cTn id="37" dur="1" fill="hold">
                                          <p:stCondLst>
                                            <p:cond delay="499"/>
                                          </p:stCondLst>
                                        </p:cTn>
                                        <p:tgtEl>
                                          <p:spTgt spid="22568"/>
                                        </p:tgtEl>
                                        <p:attrNameLst>
                                          <p:attrName>style.visibility</p:attrName>
                                        </p:attrNameLst>
                                      </p:cBhvr>
                                      <p:to>
                                        <p:strVal val="hidden"/>
                                      </p:to>
                                    </p:set>
                                  </p:childTnLst>
                                </p:cTn>
                              </p:par>
                              <p:par>
                                <p:cTn id="38" presetID="18" presetClass="exit" presetSubtype="12" fill="hold" grpId="1" nodeType="withEffect">
                                  <p:stCondLst>
                                    <p:cond delay="0"/>
                                  </p:stCondLst>
                                  <p:childTnLst>
                                    <p:animEffect transition="out" filter="strips(downLeft)">
                                      <p:cBhvr>
                                        <p:cTn id="39" dur="500"/>
                                        <p:tgtEl>
                                          <p:spTgt spid="22571"/>
                                        </p:tgtEl>
                                      </p:cBhvr>
                                    </p:animEffect>
                                    <p:set>
                                      <p:cBhvr>
                                        <p:cTn id="40" dur="1" fill="hold">
                                          <p:stCondLst>
                                            <p:cond delay="499"/>
                                          </p:stCondLst>
                                        </p:cTn>
                                        <p:tgtEl>
                                          <p:spTgt spid="22571"/>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22579"/>
                                        </p:tgtEl>
                                        <p:attrNameLst>
                                          <p:attrName>style.visibility</p:attrName>
                                        </p:attrNameLst>
                                      </p:cBhvr>
                                      <p:to>
                                        <p:strVal val="visible"/>
                                      </p:to>
                                    </p:set>
                                    <p:animEffect transition="in" filter="strips(downLeft)">
                                      <p:cBhvr>
                                        <p:cTn id="45" dur="500"/>
                                        <p:tgtEl>
                                          <p:spTgt spid="22579"/>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22580"/>
                                        </p:tgtEl>
                                        <p:attrNameLst>
                                          <p:attrName>style.visibility</p:attrName>
                                        </p:attrNameLst>
                                      </p:cBhvr>
                                      <p:to>
                                        <p:strVal val="visible"/>
                                      </p:to>
                                    </p:set>
                                    <p:animEffect transition="in" filter="strips(downLeft)">
                                      <p:cBhvr>
                                        <p:cTn id="48" dur="500"/>
                                        <p:tgtEl>
                                          <p:spTgt spid="22580"/>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22562"/>
                                        </p:tgtEl>
                                        <p:attrNameLst>
                                          <p:attrName>style.visibility</p:attrName>
                                        </p:attrNameLst>
                                      </p:cBhvr>
                                      <p:to>
                                        <p:strVal val="visible"/>
                                      </p:to>
                                    </p:set>
                                    <p:animEffect transition="in" filter="strips(downLeft)">
                                      <p:cBhvr>
                                        <p:cTn id="51" dur="500"/>
                                        <p:tgtEl>
                                          <p:spTgt spid="22562"/>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22581"/>
                                        </p:tgtEl>
                                        <p:attrNameLst>
                                          <p:attrName>style.visibility</p:attrName>
                                        </p:attrNameLst>
                                      </p:cBhvr>
                                      <p:to>
                                        <p:strVal val="visible"/>
                                      </p:to>
                                    </p:set>
                                    <p:animEffect transition="in" filter="strips(downLeft)">
                                      <p:cBhvr>
                                        <p:cTn id="54" dur="500"/>
                                        <p:tgtEl>
                                          <p:spTgt spid="22581"/>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22565"/>
                                        </p:tgtEl>
                                        <p:attrNameLst>
                                          <p:attrName>style.visibility</p:attrName>
                                        </p:attrNameLst>
                                      </p:cBhvr>
                                      <p:to>
                                        <p:strVal val="visible"/>
                                      </p:to>
                                    </p:set>
                                    <p:animEffect transition="in" filter="strips(downLeft)">
                                      <p:cBhvr>
                                        <p:cTn id="57" dur="500"/>
                                        <p:tgtEl>
                                          <p:spTgt spid="22565"/>
                                        </p:tgtEl>
                                      </p:cBhvr>
                                    </p:animEffect>
                                  </p:childTnLst>
                                </p:cTn>
                              </p:par>
                              <p:par>
                                <p:cTn id="58" presetID="18" presetClass="entr" presetSubtype="12" fill="hold" grpId="0" nodeType="withEffect">
                                  <p:stCondLst>
                                    <p:cond delay="0"/>
                                  </p:stCondLst>
                                  <p:childTnLst>
                                    <p:set>
                                      <p:cBhvr>
                                        <p:cTn id="59" dur="1" fill="hold">
                                          <p:stCondLst>
                                            <p:cond delay="0"/>
                                          </p:stCondLst>
                                        </p:cTn>
                                        <p:tgtEl>
                                          <p:spTgt spid="22630"/>
                                        </p:tgtEl>
                                        <p:attrNameLst>
                                          <p:attrName>style.visibility</p:attrName>
                                        </p:attrNameLst>
                                      </p:cBhvr>
                                      <p:to>
                                        <p:strVal val="visible"/>
                                      </p:to>
                                    </p:set>
                                    <p:animEffect transition="in" filter="strips(downLeft)">
                                      <p:cBhvr>
                                        <p:cTn id="60" dur="500"/>
                                        <p:tgtEl>
                                          <p:spTgt spid="22630"/>
                                        </p:tgtEl>
                                      </p:cBhvr>
                                    </p:animEffect>
                                  </p:childTnLst>
                                </p:cTn>
                              </p:par>
                              <p:par>
                                <p:cTn id="61" presetID="18" presetClass="entr" presetSubtype="12" fill="hold" grpId="0" nodeType="withEffect">
                                  <p:stCondLst>
                                    <p:cond delay="0"/>
                                  </p:stCondLst>
                                  <p:childTnLst>
                                    <p:set>
                                      <p:cBhvr>
                                        <p:cTn id="62" dur="1" fill="hold">
                                          <p:stCondLst>
                                            <p:cond delay="0"/>
                                          </p:stCondLst>
                                        </p:cTn>
                                        <p:tgtEl>
                                          <p:spTgt spid="22622"/>
                                        </p:tgtEl>
                                        <p:attrNameLst>
                                          <p:attrName>style.visibility</p:attrName>
                                        </p:attrNameLst>
                                      </p:cBhvr>
                                      <p:to>
                                        <p:strVal val="visible"/>
                                      </p:to>
                                    </p:set>
                                    <p:animEffect transition="in" filter="strips(downLeft)">
                                      <p:cBhvr>
                                        <p:cTn id="63" dur="500"/>
                                        <p:tgtEl>
                                          <p:spTgt spid="2262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xit" presetSubtype="12" fill="hold" grpId="1" nodeType="clickEffect">
                                  <p:stCondLst>
                                    <p:cond delay="0"/>
                                  </p:stCondLst>
                                  <p:childTnLst>
                                    <p:animEffect transition="out" filter="strips(downLeft)">
                                      <p:cBhvr>
                                        <p:cTn id="67" dur="500"/>
                                        <p:tgtEl>
                                          <p:spTgt spid="22579"/>
                                        </p:tgtEl>
                                      </p:cBhvr>
                                    </p:animEffect>
                                    <p:set>
                                      <p:cBhvr>
                                        <p:cTn id="68" dur="1" fill="hold">
                                          <p:stCondLst>
                                            <p:cond delay="499"/>
                                          </p:stCondLst>
                                        </p:cTn>
                                        <p:tgtEl>
                                          <p:spTgt spid="22579"/>
                                        </p:tgtEl>
                                        <p:attrNameLst>
                                          <p:attrName>style.visibility</p:attrName>
                                        </p:attrNameLst>
                                      </p:cBhvr>
                                      <p:to>
                                        <p:strVal val="hidden"/>
                                      </p:to>
                                    </p:set>
                                  </p:childTnLst>
                                </p:cTn>
                              </p:par>
                              <p:par>
                                <p:cTn id="69" presetID="18" presetClass="exit" presetSubtype="12" fill="hold" grpId="1" nodeType="withEffect">
                                  <p:stCondLst>
                                    <p:cond delay="0"/>
                                  </p:stCondLst>
                                  <p:childTnLst>
                                    <p:animEffect transition="out" filter="strips(downLeft)">
                                      <p:cBhvr>
                                        <p:cTn id="70" dur="500"/>
                                        <p:tgtEl>
                                          <p:spTgt spid="22580"/>
                                        </p:tgtEl>
                                      </p:cBhvr>
                                    </p:animEffect>
                                    <p:set>
                                      <p:cBhvr>
                                        <p:cTn id="71" dur="1" fill="hold">
                                          <p:stCondLst>
                                            <p:cond delay="499"/>
                                          </p:stCondLst>
                                        </p:cTn>
                                        <p:tgtEl>
                                          <p:spTgt spid="22580"/>
                                        </p:tgtEl>
                                        <p:attrNameLst>
                                          <p:attrName>style.visibility</p:attrName>
                                        </p:attrNameLst>
                                      </p:cBhvr>
                                      <p:to>
                                        <p:strVal val="hidden"/>
                                      </p:to>
                                    </p:set>
                                  </p:childTnLst>
                                </p:cTn>
                              </p:par>
                              <p:par>
                                <p:cTn id="72" presetID="18" presetClass="exit" presetSubtype="12" fill="hold" grpId="1" nodeType="withEffect">
                                  <p:stCondLst>
                                    <p:cond delay="0"/>
                                  </p:stCondLst>
                                  <p:childTnLst>
                                    <p:animEffect transition="out" filter="strips(downLeft)">
                                      <p:cBhvr>
                                        <p:cTn id="73" dur="500"/>
                                        <p:tgtEl>
                                          <p:spTgt spid="22562"/>
                                        </p:tgtEl>
                                      </p:cBhvr>
                                    </p:animEffect>
                                    <p:set>
                                      <p:cBhvr>
                                        <p:cTn id="74" dur="1" fill="hold">
                                          <p:stCondLst>
                                            <p:cond delay="499"/>
                                          </p:stCondLst>
                                        </p:cTn>
                                        <p:tgtEl>
                                          <p:spTgt spid="22562"/>
                                        </p:tgtEl>
                                        <p:attrNameLst>
                                          <p:attrName>style.visibility</p:attrName>
                                        </p:attrNameLst>
                                      </p:cBhvr>
                                      <p:to>
                                        <p:strVal val="hidden"/>
                                      </p:to>
                                    </p:set>
                                  </p:childTnLst>
                                </p:cTn>
                              </p:par>
                              <p:par>
                                <p:cTn id="75" presetID="18" presetClass="exit" presetSubtype="12" fill="hold" grpId="1" nodeType="withEffect">
                                  <p:stCondLst>
                                    <p:cond delay="0"/>
                                  </p:stCondLst>
                                  <p:childTnLst>
                                    <p:animEffect transition="out" filter="strips(downLeft)">
                                      <p:cBhvr>
                                        <p:cTn id="76" dur="500"/>
                                        <p:tgtEl>
                                          <p:spTgt spid="22581"/>
                                        </p:tgtEl>
                                      </p:cBhvr>
                                    </p:animEffect>
                                    <p:set>
                                      <p:cBhvr>
                                        <p:cTn id="77" dur="1" fill="hold">
                                          <p:stCondLst>
                                            <p:cond delay="499"/>
                                          </p:stCondLst>
                                        </p:cTn>
                                        <p:tgtEl>
                                          <p:spTgt spid="22581"/>
                                        </p:tgtEl>
                                        <p:attrNameLst>
                                          <p:attrName>style.visibility</p:attrName>
                                        </p:attrNameLst>
                                      </p:cBhvr>
                                      <p:to>
                                        <p:strVal val="hidden"/>
                                      </p:to>
                                    </p:set>
                                  </p:childTnLst>
                                </p:cTn>
                              </p:par>
                              <p:par>
                                <p:cTn id="78" presetID="18" presetClass="exit" presetSubtype="12" fill="hold" grpId="1" nodeType="withEffect">
                                  <p:stCondLst>
                                    <p:cond delay="0"/>
                                  </p:stCondLst>
                                  <p:childTnLst>
                                    <p:animEffect transition="out" filter="strips(downLeft)">
                                      <p:cBhvr>
                                        <p:cTn id="79" dur="500"/>
                                        <p:tgtEl>
                                          <p:spTgt spid="22565"/>
                                        </p:tgtEl>
                                      </p:cBhvr>
                                    </p:animEffect>
                                    <p:set>
                                      <p:cBhvr>
                                        <p:cTn id="80" dur="1" fill="hold">
                                          <p:stCondLst>
                                            <p:cond delay="499"/>
                                          </p:stCondLst>
                                        </p:cTn>
                                        <p:tgtEl>
                                          <p:spTgt spid="22565"/>
                                        </p:tgtEl>
                                        <p:attrNameLst>
                                          <p:attrName>style.visibility</p:attrName>
                                        </p:attrNameLst>
                                      </p:cBhvr>
                                      <p:to>
                                        <p:strVal val="hidden"/>
                                      </p:to>
                                    </p:set>
                                  </p:childTnLst>
                                </p:cTn>
                              </p:par>
                              <p:par>
                                <p:cTn id="81" presetID="18" presetClass="exit" presetSubtype="12" fill="hold" grpId="1" nodeType="withEffect">
                                  <p:stCondLst>
                                    <p:cond delay="0"/>
                                  </p:stCondLst>
                                  <p:childTnLst>
                                    <p:animEffect transition="out" filter="strips(downLeft)">
                                      <p:cBhvr>
                                        <p:cTn id="82" dur="500"/>
                                        <p:tgtEl>
                                          <p:spTgt spid="22630"/>
                                        </p:tgtEl>
                                      </p:cBhvr>
                                    </p:animEffect>
                                    <p:set>
                                      <p:cBhvr>
                                        <p:cTn id="83" dur="1" fill="hold">
                                          <p:stCondLst>
                                            <p:cond delay="499"/>
                                          </p:stCondLst>
                                        </p:cTn>
                                        <p:tgtEl>
                                          <p:spTgt spid="22630"/>
                                        </p:tgtEl>
                                        <p:attrNameLst>
                                          <p:attrName>style.visibility</p:attrName>
                                        </p:attrNameLst>
                                      </p:cBhvr>
                                      <p:to>
                                        <p:strVal val="hidden"/>
                                      </p:to>
                                    </p:set>
                                  </p:childTnLst>
                                </p:cTn>
                              </p:par>
                              <p:par>
                                <p:cTn id="84" presetID="18" presetClass="exit" presetSubtype="12" fill="hold" grpId="1" nodeType="withEffect">
                                  <p:stCondLst>
                                    <p:cond delay="0"/>
                                  </p:stCondLst>
                                  <p:childTnLst>
                                    <p:animEffect transition="out" filter="strips(downLeft)">
                                      <p:cBhvr>
                                        <p:cTn id="85" dur="500"/>
                                        <p:tgtEl>
                                          <p:spTgt spid="22622"/>
                                        </p:tgtEl>
                                      </p:cBhvr>
                                    </p:animEffect>
                                    <p:set>
                                      <p:cBhvr>
                                        <p:cTn id="86" dur="1" fill="hold">
                                          <p:stCondLst>
                                            <p:cond delay="499"/>
                                          </p:stCondLst>
                                        </p:cTn>
                                        <p:tgtEl>
                                          <p:spTgt spid="22622"/>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2548"/>
                                        </p:tgtEl>
                                        <p:attrNameLst>
                                          <p:attrName>style.visibility</p:attrName>
                                        </p:attrNameLst>
                                      </p:cBhvr>
                                      <p:to>
                                        <p:strVal val="visible"/>
                                      </p:to>
                                    </p:set>
                                    <p:anim calcmode="lin" valueType="num">
                                      <p:cBhvr>
                                        <p:cTn id="91" dur="500" fill="hold"/>
                                        <p:tgtEl>
                                          <p:spTgt spid="22548"/>
                                        </p:tgtEl>
                                        <p:attrNameLst>
                                          <p:attrName>ppt_w</p:attrName>
                                        </p:attrNameLst>
                                      </p:cBhvr>
                                      <p:tavLst>
                                        <p:tav tm="0">
                                          <p:val>
                                            <p:fltVal val="0"/>
                                          </p:val>
                                        </p:tav>
                                        <p:tav tm="100000">
                                          <p:val>
                                            <p:strVal val="#ppt_w"/>
                                          </p:val>
                                        </p:tav>
                                      </p:tavLst>
                                    </p:anim>
                                    <p:anim calcmode="lin" valueType="num">
                                      <p:cBhvr>
                                        <p:cTn id="92" dur="500" fill="hold"/>
                                        <p:tgtEl>
                                          <p:spTgt spid="22548"/>
                                        </p:tgtEl>
                                        <p:attrNameLst>
                                          <p:attrName>ppt_h</p:attrName>
                                        </p:attrNameLst>
                                      </p:cBhvr>
                                      <p:tavLst>
                                        <p:tav tm="0">
                                          <p:val>
                                            <p:fltVal val="0"/>
                                          </p:val>
                                        </p:tav>
                                        <p:tav tm="100000">
                                          <p:val>
                                            <p:strVal val="#ppt_h"/>
                                          </p:val>
                                        </p:tav>
                                      </p:tavLst>
                                    </p:anim>
                                    <p:animEffect transition="in" filter="fade">
                                      <p:cBhvr>
                                        <p:cTn id="93" dur="500"/>
                                        <p:tgtEl>
                                          <p:spTgt spid="2254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xit" presetSubtype="0" fill="hold" grpId="1" nodeType="clickEffect">
                                  <p:stCondLst>
                                    <p:cond delay="0"/>
                                  </p:stCondLst>
                                  <p:childTnLst>
                                    <p:anim calcmode="lin" valueType="num">
                                      <p:cBhvr>
                                        <p:cTn id="97" dur="500"/>
                                        <p:tgtEl>
                                          <p:spTgt spid="22548"/>
                                        </p:tgtEl>
                                        <p:attrNameLst>
                                          <p:attrName>ppt_w</p:attrName>
                                        </p:attrNameLst>
                                      </p:cBhvr>
                                      <p:tavLst>
                                        <p:tav tm="0">
                                          <p:val>
                                            <p:strVal val="ppt_w"/>
                                          </p:val>
                                        </p:tav>
                                        <p:tav tm="100000">
                                          <p:val>
                                            <p:fltVal val="0"/>
                                          </p:val>
                                        </p:tav>
                                      </p:tavLst>
                                    </p:anim>
                                    <p:anim calcmode="lin" valueType="num">
                                      <p:cBhvr>
                                        <p:cTn id="98" dur="500"/>
                                        <p:tgtEl>
                                          <p:spTgt spid="22548"/>
                                        </p:tgtEl>
                                        <p:attrNameLst>
                                          <p:attrName>ppt_h</p:attrName>
                                        </p:attrNameLst>
                                      </p:cBhvr>
                                      <p:tavLst>
                                        <p:tav tm="0">
                                          <p:val>
                                            <p:strVal val="ppt_h"/>
                                          </p:val>
                                        </p:tav>
                                        <p:tav tm="100000">
                                          <p:val>
                                            <p:fltVal val="0"/>
                                          </p:val>
                                        </p:tav>
                                      </p:tavLst>
                                    </p:anim>
                                    <p:animEffect transition="out" filter="fade">
                                      <p:cBhvr>
                                        <p:cTn id="99" dur="500"/>
                                        <p:tgtEl>
                                          <p:spTgt spid="22548"/>
                                        </p:tgtEl>
                                      </p:cBhvr>
                                    </p:animEffect>
                                    <p:set>
                                      <p:cBhvr>
                                        <p:cTn id="100" dur="1" fill="hold">
                                          <p:stCondLst>
                                            <p:cond delay="499"/>
                                          </p:stCondLst>
                                        </p:cTn>
                                        <p:tgtEl>
                                          <p:spTgt spid="22548"/>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6" presetClass="entr" presetSubtype="26" fill="hold" grpId="0" nodeType="clickEffect">
                                  <p:stCondLst>
                                    <p:cond delay="0"/>
                                  </p:stCondLst>
                                  <p:childTnLst>
                                    <p:set>
                                      <p:cBhvr>
                                        <p:cTn id="104" dur="1" fill="hold">
                                          <p:stCondLst>
                                            <p:cond delay="0"/>
                                          </p:stCondLst>
                                        </p:cTn>
                                        <p:tgtEl>
                                          <p:spTgt spid="22551"/>
                                        </p:tgtEl>
                                        <p:attrNameLst>
                                          <p:attrName>style.visibility</p:attrName>
                                        </p:attrNameLst>
                                      </p:cBhvr>
                                      <p:to>
                                        <p:strVal val="visible"/>
                                      </p:to>
                                    </p:set>
                                    <p:animEffect transition="in" filter="barn(inHorizontal)">
                                      <p:cBhvr>
                                        <p:cTn id="105" dur="500"/>
                                        <p:tgtEl>
                                          <p:spTgt spid="22551"/>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 presetClass="exit" presetSubtype="16" fill="hold" grpId="1" nodeType="clickEffect">
                                  <p:stCondLst>
                                    <p:cond delay="0"/>
                                  </p:stCondLst>
                                  <p:childTnLst>
                                    <p:animEffect transition="out" filter="box(in)">
                                      <p:cBhvr>
                                        <p:cTn id="109" dur="500"/>
                                        <p:tgtEl>
                                          <p:spTgt spid="22551"/>
                                        </p:tgtEl>
                                      </p:cBhvr>
                                    </p:animEffect>
                                    <p:set>
                                      <p:cBhvr>
                                        <p:cTn id="110" dur="1" fill="hold">
                                          <p:stCondLst>
                                            <p:cond delay="499"/>
                                          </p:stCondLst>
                                        </p:cTn>
                                        <p:tgtEl>
                                          <p:spTgt spid="22551"/>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xit" presetSubtype="4" fill="hold" grpId="0" nodeType="clickEffect">
                                  <p:stCondLst>
                                    <p:cond delay="0"/>
                                  </p:stCondLst>
                                  <p:childTnLst>
                                    <p:animEffect transition="out" filter="wipe(down)">
                                      <p:cBhvr>
                                        <p:cTn id="114" dur="500"/>
                                        <p:tgtEl>
                                          <p:spTgt spid="22672"/>
                                        </p:tgtEl>
                                      </p:cBhvr>
                                    </p:animEffect>
                                    <p:set>
                                      <p:cBhvr>
                                        <p:cTn id="115" dur="1" fill="hold">
                                          <p:stCondLst>
                                            <p:cond delay="499"/>
                                          </p:stCondLst>
                                        </p:cTn>
                                        <p:tgtEl>
                                          <p:spTgt spid="22672"/>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3" presetClass="entr" presetSubtype="16" fill="hold" grpId="0" nodeType="clickEffect">
                                  <p:stCondLst>
                                    <p:cond delay="0"/>
                                  </p:stCondLst>
                                  <p:childTnLst>
                                    <p:set>
                                      <p:cBhvr>
                                        <p:cTn id="119" dur="1" fill="hold">
                                          <p:stCondLst>
                                            <p:cond delay="0"/>
                                          </p:stCondLst>
                                        </p:cTn>
                                        <p:tgtEl>
                                          <p:spTgt spid="22674"/>
                                        </p:tgtEl>
                                        <p:attrNameLst>
                                          <p:attrName>style.visibility</p:attrName>
                                        </p:attrNameLst>
                                      </p:cBhvr>
                                      <p:to>
                                        <p:strVal val="visible"/>
                                      </p:to>
                                    </p:set>
                                    <p:animEffect transition="in" filter="plus(in)">
                                      <p:cBhvr>
                                        <p:cTn id="120" dur="2000"/>
                                        <p:tgtEl>
                                          <p:spTgt spid="22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8" grpId="0" animBg="1"/>
      <p:bldP spid="22548" grpId="1" animBg="1"/>
      <p:bldP spid="22551" grpId="0"/>
      <p:bldP spid="22551" grpId="1"/>
      <p:bldP spid="22553" grpId="0" animBg="1"/>
      <p:bldP spid="22553" grpId="1" animBg="1"/>
      <p:bldP spid="22562" grpId="0" animBg="1"/>
      <p:bldP spid="22562" grpId="1" animBg="1"/>
      <p:bldP spid="22565" grpId="0" animBg="1"/>
      <p:bldP spid="22565" grpId="1" animBg="1"/>
      <p:bldP spid="22567" grpId="0"/>
      <p:bldP spid="22567" grpId="1"/>
      <p:bldP spid="22568" grpId="0" animBg="1"/>
      <p:bldP spid="22568" grpId="1" animBg="1"/>
      <p:bldP spid="22569" grpId="0" animBg="1"/>
      <p:bldP spid="22569" grpId="1" animBg="1"/>
      <p:bldP spid="22571" grpId="0" animBg="1"/>
      <p:bldP spid="22571" grpId="1" animBg="1"/>
      <p:bldP spid="22579" grpId="0"/>
      <p:bldP spid="22579" grpId="1"/>
      <p:bldP spid="22580" grpId="0" animBg="1"/>
      <p:bldP spid="22580" grpId="1" animBg="1"/>
      <p:bldP spid="22581" grpId="0" animBg="1"/>
      <p:bldP spid="22581" grpId="1" animBg="1"/>
      <p:bldP spid="22622" grpId="0" animBg="1"/>
      <p:bldP spid="22622" grpId="1" animBg="1"/>
      <p:bldP spid="22630" grpId="0" animBg="1"/>
      <p:bldP spid="22630" grpId="1" animBg="1"/>
      <p:bldP spid="22672" grpId="0"/>
      <p:bldP spid="226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sz="half" idx="1"/>
          </p:nvPr>
        </p:nvSpPr>
        <p:spPr>
          <a:xfrm>
            <a:off x="0" y="5562600"/>
            <a:ext cx="4343400" cy="1295400"/>
          </a:xfrm>
        </p:spPr>
        <p:txBody>
          <a:bodyPr/>
          <a:lstStyle/>
          <a:p>
            <a:pPr eaLnBrk="1" hangingPunct="1">
              <a:buFontTx/>
              <a:buNone/>
            </a:pPr>
            <a:r>
              <a:rPr lang="en-US" sz="2800" b="1" u="sng" smtClean="0">
                <a:solidFill>
                  <a:srgbClr val="0000FF"/>
                </a:solidFill>
              </a:rPr>
              <a:t> </a:t>
            </a:r>
          </a:p>
        </p:txBody>
      </p:sp>
      <p:sp>
        <p:nvSpPr>
          <p:cNvPr id="9219" name="Rectangle 4"/>
          <p:cNvSpPr>
            <a:spLocks noChangeArrowheads="1"/>
          </p:cNvSpPr>
          <p:nvPr/>
        </p:nvSpPr>
        <p:spPr bwMode="auto">
          <a:xfrm>
            <a:off x="0" y="609600"/>
            <a:ext cx="502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u="sng">
                <a:solidFill>
                  <a:srgbClr val="C00000"/>
                </a:solidFill>
              </a:rPr>
              <a:t>IV. Tình hình phát triển kinh tế </a:t>
            </a:r>
          </a:p>
          <a:p>
            <a:pPr marL="342900" indent="-342900">
              <a:spcBef>
                <a:spcPct val="20000"/>
              </a:spcBef>
            </a:pPr>
            <a:r>
              <a:rPr lang="en-US" sz="2800" u="sng">
                <a:solidFill>
                  <a:srgbClr val="C00000"/>
                </a:solidFill>
              </a:rPr>
              <a:t>1. Nông nghiệp:</a:t>
            </a:r>
          </a:p>
        </p:txBody>
      </p:sp>
      <p:sp>
        <p:nvSpPr>
          <p:cNvPr id="9220" name="Line 5"/>
          <p:cNvSpPr>
            <a:spLocks noChangeShapeType="1"/>
          </p:cNvSpPr>
          <p:nvPr/>
        </p:nvSpPr>
        <p:spPr bwMode="auto">
          <a:xfrm>
            <a:off x="5029200" y="685800"/>
            <a:ext cx="0" cy="6172200"/>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221" name="Picture 6" descr="Untitle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09600"/>
            <a:ext cx="4114800" cy="62484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Ca-An-Giang-047-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029200"/>
            <a:ext cx="411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9"/>
          <p:cNvSpPr txBox="1">
            <a:spLocks noChangeArrowheads="1"/>
          </p:cNvSpPr>
          <p:nvPr/>
        </p:nvSpPr>
        <p:spPr bwMode="auto">
          <a:xfrm>
            <a:off x="1676400" y="44958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endParaRPr lang="en-US">
              <a:latin typeface="Arial" charset="0"/>
            </a:endParaRPr>
          </a:p>
        </p:txBody>
      </p:sp>
      <p:sp>
        <p:nvSpPr>
          <p:cNvPr id="9224" name="Text Box 11"/>
          <p:cNvSpPr txBox="1">
            <a:spLocks noChangeArrowheads="1"/>
          </p:cNvSpPr>
          <p:nvPr/>
        </p:nvSpPr>
        <p:spPr bwMode="auto">
          <a:xfrm>
            <a:off x="5486400" y="6400800"/>
            <a:ext cx="311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2400">
                <a:solidFill>
                  <a:srgbClr val="0000FF"/>
                </a:solidFill>
              </a:rPr>
              <a:t>Bè nuôi cá ở An giang </a:t>
            </a:r>
          </a:p>
        </p:txBody>
      </p:sp>
      <p:sp>
        <p:nvSpPr>
          <p:cNvPr id="9225" name="Rectangle 2"/>
          <p:cNvSpPr>
            <a:spLocks noGrp="1" noChangeArrowheads="1"/>
          </p:cNvSpPr>
          <p:nvPr>
            <p:ph type="title"/>
          </p:nvPr>
        </p:nvSpPr>
        <p:spPr>
          <a:xfrm>
            <a:off x="0" y="0"/>
            <a:ext cx="9144000" cy="533400"/>
          </a:xfrm>
          <a:solidFill>
            <a:srgbClr val="006600"/>
          </a:solidFill>
        </p:spPr>
        <p:txBody>
          <a:bodyPr/>
          <a:lstStyle/>
          <a:p>
            <a:pPr eaLnBrk="1" hangingPunct="1"/>
            <a:r>
              <a:rPr lang="en-US" sz="2800" b="1" smtClean="0">
                <a:solidFill>
                  <a:srgbClr val="FFFF00"/>
                </a:solidFill>
                <a:latin typeface="Times New Roman" pitchFamily="18" charset="0"/>
                <a:cs typeface="Times New Roman" pitchFamily="18" charset="0"/>
              </a:rPr>
              <a:t>Bài 36:  VÙNG ĐỒNG BẰNG SÔNG CỬU LONG (TT)</a:t>
            </a:r>
            <a:r>
              <a:rPr lang="en-US" sz="2800" smtClean="0">
                <a:solidFill>
                  <a:srgbClr val="FFFF0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2 hoa trai DBSCLong.MPG">
            <a:hlinkClick r:id="" action="ppaction://media"/>
          </p:cNvPr>
          <p:cNvPicPr>
            <a:picLocks noGrp="1"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76200" y="76200"/>
            <a:ext cx="6248400" cy="6172200"/>
          </a:xfrm>
        </p:spPr>
      </p:pic>
      <p:sp>
        <p:nvSpPr>
          <p:cNvPr id="16390" name="Text Box 6"/>
          <p:cNvSpPr txBox="1">
            <a:spLocks noChangeArrowheads="1"/>
          </p:cNvSpPr>
          <p:nvPr/>
        </p:nvSpPr>
        <p:spPr bwMode="auto">
          <a:xfrm>
            <a:off x="457200" y="6278563"/>
            <a:ext cx="54975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3200">
                <a:solidFill>
                  <a:srgbClr val="0000FF"/>
                </a:solidFill>
              </a:rPr>
              <a:t>Hoa trái ở ĐB sông Cửu Long </a:t>
            </a:r>
          </a:p>
        </p:txBody>
      </p:sp>
      <p:sp>
        <p:nvSpPr>
          <p:cNvPr id="16391" name="Text Box 7"/>
          <p:cNvSpPr txBox="1">
            <a:spLocks noChangeArrowheads="1"/>
          </p:cNvSpPr>
          <p:nvPr/>
        </p:nvSpPr>
        <p:spPr bwMode="auto">
          <a:xfrm>
            <a:off x="6553200" y="2209800"/>
            <a:ext cx="24384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3200">
                <a:solidFill>
                  <a:srgbClr val="FF00FF"/>
                </a:solidFill>
              </a:rPr>
              <a:t>Em có nhận xét gì về ngành trồng cây ăn quả ở ĐBSCL?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fltVal val="0"/>
                                          </p:val>
                                        </p:tav>
                                        <p:tav tm="100000">
                                          <p:val>
                                            <p:strVal val="#ppt_h"/>
                                          </p:val>
                                        </p:tav>
                                      </p:tavLst>
                                    </p:anim>
                                    <p:animEffect transition="in" filter="fade">
                                      <p:cBhvr>
                                        <p:cTn id="9" dur="500"/>
                                        <p:tgtEl>
                                          <p:spTgt spid="1638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6390"/>
                                        </p:tgtEl>
                                        <p:attrNameLst>
                                          <p:attrName>style.visibility</p:attrName>
                                        </p:attrNameLst>
                                      </p:cBhvr>
                                      <p:to>
                                        <p:strVal val="visible"/>
                                      </p:to>
                                    </p:set>
                                    <p:anim calcmode="lin" valueType="num">
                                      <p:cBhvr>
                                        <p:cTn id="12" dur="500" fill="hold"/>
                                        <p:tgtEl>
                                          <p:spTgt spid="16390"/>
                                        </p:tgtEl>
                                        <p:attrNameLst>
                                          <p:attrName>ppt_w</p:attrName>
                                        </p:attrNameLst>
                                      </p:cBhvr>
                                      <p:tavLst>
                                        <p:tav tm="0">
                                          <p:val>
                                            <p:fltVal val="0"/>
                                          </p:val>
                                        </p:tav>
                                        <p:tav tm="100000">
                                          <p:val>
                                            <p:strVal val="#ppt_w"/>
                                          </p:val>
                                        </p:tav>
                                      </p:tavLst>
                                    </p:anim>
                                    <p:anim calcmode="lin" valueType="num">
                                      <p:cBhvr>
                                        <p:cTn id="13" dur="500" fill="hold"/>
                                        <p:tgtEl>
                                          <p:spTgt spid="16390"/>
                                        </p:tgtEl>
                                        <p:attrNameLst>
                                          <p:attrName>ppt_h</p:attrName>
                                        </p:attrNameLst>
                                      </p:cBhvr>
                                      <p:tavLst>
                                        <p:tav tm="0">
                                          <p:val>
                                            <p:fltVal val="0"/>
                                          </p:val>
                                        </p:tav>
                                        <p:tav tm="100000">
                                          <p:val>
                                            <p:strVal val="#ppt_h"/>
                                          </p:val>
                                        </p:tav>
                                      </p:tavLst>
                                    </p:anim>
                                    <p:animEffect transition="in" filter="fade">
                                      <p:cBhvr>
                                        <p:cTn id="14" dur="500"/>
                                        <p:tgtEl>
                                          <p:spTgt spid="163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16391">
                                            <p:txEl>
                                              <p:pRg st="0" end="0"/>
                                            </p:txEl>
                                          </p:spTgt>
                                        </p:tgtEl>
                                        <p:attrNameLst>
                                          <p:attrName>style.visibility</p:attrName>
                                        </p:attrNameLst>
                                      </p:cBhvr>
                                      <p:to>
                                        <p:strVal val="visible"/>
                                      </p:to>
                                    </p:set>
                                    <p:anim calcmode="lin" valueType="num">
                                      <p:cBhvr>
                                        <p:cTn id="19" dur="500" fill="hold"/>
                                        <p:tgtEl>
                                          <p:spTgt spid="1639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639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639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63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3" fill="hold" display="0">
                  <p:stCondLst>
                    <p:cond delay="indefinite"/>
                  </p:stCondLst>
                  <p:endCondLst>
                    <p:cond evt="onNext" delay="0">
                      <p:tgtEl>
                        <p:sldTgt/>
                      </p:tgtEl>
                    </p:cond>
                    <p:cond evt="onPrev" delay="0">
                      <p:tgtEl>
                        <p:sldTgt/>
                      </p:tgtEl>
                    </p:cond>
                  </p:endCondLst>
                </p:cTn>
                <p:tgtEl>
                  <p:spTgt spid="16388"/>
                </p:tgtEl>
              </p:cMediaNode>
            </p:video>
          </p:childTnLst>
        </p:cTn>
      </p:par>
    </p:tnLst>
    <p:bldLst>
      <p:bldP spid="163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685800"/>
            <a:ext cx="502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u="sng">
                <a:solidFill>
                  <a:srgbClr val="C00000"/>
                </a:solidFill>
              </a:rPr>
              <a:t>IV. Tình hình phát triển kinh tế </a:t>
            </a:r>
          </a:p>
          <a:p>
            <a:pPr marL="342900" indent="-342900">
              <a:spcBef>
                <a:spcPct val="20000"/>
              </a:spcBef>
            </a:pPr>
            <a:r>
              <a:rPr lang="en-US" sz="2800" u="sng">
                <a:solidFill>
                  <a:srgbClr val="C00000"/>
                </a:solidFill>
              </a:rPr>
              <a:t>1. Nông nghiệp:</a:t>
            </a:r>
          </a:p>
        </p:txBody>
      </p:sp>
      <p:sp>
        <p:nvSpPr>
          <p:cNvPr id="11267" name="Line 6"/>
          <p:cNvSpPr>
            <a:spLocks noChangeShapeType="1"/>
          </p:cNvSpPr>
          <p:nvPr/>
        </p:nvSpPr>
        <p:spPr bwMode="auto">
          <a:xfrm>
            <a:off x="5029200" y="685800"/>
            <a:ext cx="0" cy="6172200"/>
          </a:xfrm>
          <a:prstGeom prst="line">
            <a:avLst/>
          </a:prstGeom>
          <a:noFill/>
          <a:ln w="9525">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268" name="Picture 7" descr="Untitle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85800"/>
            <a:ext cx="4114800" cy="61722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4" name="Text Box 24"/>
          <p:cNvSpPr txBox="1">
            <a:spLocks noChangeArrowheads="1"/>
          </p:cNvSpPr>
          <p:nvPr/>
        </p:nvSpPr>
        <p:spPr bwMode="auto">
          <a:xfrm>
            <a:off x="0" y="1741488"/>
            <a:ext cx="5029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r>
              <a:rPr lang="en-US" sz="3200">
                <a:solidFill>
                  <a:srgbClr val="0000FF"/>
                </a:solidFill>
              </a:rPr>
              <a:t>- Là vùng trồng cây ăn quả lớn nhất cả nước  </a:t>
            </a:r>
          </a:p>
        </p:txBody>
      </p:sp>
      <p:sp>
        <p:nvSpPr>
          <p:cNvPr id="20505" name="Oval 25"/>
          <p:cNvSpPr>
            <a:spLocks noChangeArrowheads="1"/>
          </p:cNvSpPr>
          <p:nvPr/>
        </p:nvSpPr>
        <p:spPr bwMode="auto">
          <a:xfrm>
            <a:off x="7162800" y="3352800"/>
            <a:ext cx="152400" cy="228600"/>
          </a:xfrm>
          <a:prstGeom prst="ellipse">
            <a:avLst/>
          </a:prstGeom>
          <a:solidFill>
            <a:srgbClr val="FFCC00"/>
          </a:solidFill>
          <a:ln w="9525">
            <a:solidFill>
              <a:srgbClr val="FF0000"/>
            </a:solidFill>
            <a:round/>
            <a:headEnd/>
            <a:tailEnd/>
          </a:ln>
        </p:spPr>
        <p:txBody>
          <a:bodyPr wrap="none" anchor="ctr"/>
          <a:lstStyle/>
          <a:p>
            <a:endParaRPr lang="en-US"/>
          </a:p>
        </p:txBody>
      </p:sp>
      <p:sp>
        <p:nvSpPr>
          <p:cNvPr id="20506" name="Oval 26"/>
          <p:cNvSpPr>
            <a:spLocks noChangeArrowheads="1"/>
          </p:cNvSpPr>
          <p:nvPr/>
        </p:nvSpPr>
        <p:spPr bwMode="auto">
          <a:xfrm>
            <a:off x="7543800" y="2819400"/>
            <a:ext cx="152400" cy="228600"/>
          </a:xfrm>
          <a:prstGeom prst="ellipse">
            <a:avLst/>
          </a:prstGeom>
          <a:solidFill>
            <a:srgbClr val="FFCC00"/>
          </a:solidFill>
          <a:ln w="9525">
            <a:solidFill>
              <a:srgbClr val="FF0000"/>
            </a:solidFill>
            <a:round/>
            <a:headEnd/>
            <a:tailEnd/>
          </a:ln>
        </p:spPr>
        <p:txBody>
          <a:bodyPr wrap="none" anchor="ctr"/>
          <a:lstStyle/>
          <a:p>
            <a:endParaRPr lang="en-US"/>
          </a:p>
        </p:txBody>
      </p:sp>
      <p:sp>
        <p:nvSpPr>
          <p:cNvPr id="20507" name="Oval 27"/>
          <p:cNvSpPr>
            <a:spLocks noChangeArrowheads="1"/>
          </p:cNvSpPr>
          <p:nvPr/>
        </p:nvSpPr>
        <p:spPr bwMode="auto">
          <a:xfrm>
            <a:off x="7924800" y="2438400"/>
            <a:ext cx="152400" cy="228600"/>
          </a:xfrm>
          <a:prstGeom prst="ellipse">
            <a:avLst/>
          </a:prstGeom>
          <a:solidFill>
            <a:srgbClr val="FFCC00"/>
          </a:solidFill>
          <a:ln w="9525">
            <a:solidFill>
              <a:srgbClr val="FF0000"/>
            </a:solidFill>
            <a:round/>
            <a:headEnd/>
            <a:tailEnd/>
          </a:ln>
        </p:spPr>
        <p:txBody>
          <a:bodyPr wrap="none" anchor="ctr"/>
          <a:lstStyle/>
          <a:p>
            <a:endParaRPr lang="en-US"/>
          </a:p>
        </p:txBody>
      </p:sp>
      <p:sp>
        <p:nvSpPr>
          <p:cNvPr id="20508" name="Oval 28"/>
          <p:cNvSpPr>
            <a:spLocks noChangeArrowheads="1"/>
          </p:cNvSpPr>
          <p:nvPr/>
        </p:nvSpPr>
        <p:spPr bwMode="auto">
          <a:xfrm>
            <a:off x="6553200" y="3810000"/>
            <a:ext cx="152400" cy="228600"/>
          </a:xfrm>
          <a:prstGeom prst="ellipse">
            <a:avLst/>
          </a:prstGeom>
          <a:solidFill>
            <a:srgbClr val="FFCC00"/>
          </a:solidFill>
          <a:ln w="9525">
            <a:solidFill>
              <a:srgbClr val="FF0000"/>
            </a:solidFill>
            <a:round/>
            <a:headEnd/>
            <a:tailEnd/>
          </a:ln>
        </p:spPr>
        <p:txBody>
          <a:bodyPr wrap="none" anchor="ctr"/>
          <a:lstStyle/>
          <a:p>
            <a:endParaRPr lang="en-US"/>
          </a:p>
        </p:txBody>
      </p:sp>
      <p:sp>
        <p:nvSpPr>
          <p:cNvPr id="20509" name="Oval 29"/>
          <p:cNvSpPr>
            <a:spLocks noChangeArrowheads="1"/>
          </p:cNvSpPr>
          <p:nvPr/>
        </p:nvSpPr>
        <p:spPr bwMode="auto">
          <a:xfrm>
            <a:off x="7924800" y="1828800"/>
            <a:ext cx="152400" cy="228600"/>
          </a:xfrm>
          <a:prstGeom prst="ellipse">
            <a:avLst/>
          </a:prstGeom>
          <a:solidFill>
            <a:srgbClr val="FFCC00"/>
          </a:solidFill>
          <a:ln w="9525">
            <a:solidFill>
              <a:srgbClr val="FF0000"/>
            </a:solidFill>
            <a:round/>
            <a:headEnd/>
            <a:tailEnd/>
          </a:ln>
        </p:spPr>
        <p:txBody>
          <a:bodyPr wrap="none" anchor="ctr"/>
          <a:lstStyle/>
          <a:p>
            <a:endParaRPr lang="en-US"/>
          </a:p>
        </p:txBody>
      </p:sp>
      <p:sp>
        <p:nvSpPr>
          <p:cNvPr id="20510" name="Oval 30"/>
          <p:cNvSpPr>
            <a:spLocks noChangeArrowheads="1"/>
          </p:cNvSpPr>
          <p:nvPr/>
        </p:nvSpPr>
        <p:spPr bwMode="auto">
          <a:xfrm>
            <a:off x="6629400" y="2362200"/>
            <a:ext cx="152400" cy="228600"/>
          </a:xfrm>
          <a:prstGeom prst="ellipse">
            <a:avLst/>
          </a:prstGeom>
          <a:solidFill>
            <a:srgbClr val="FFCC00"/>
          </a:solidFill>
          <a:ln w="9525">
            <a:solidFill>
              <a:srgbClr val="FF0000"/>
            </a:solidFill>
            <a:round/>
            <a:headEnd/>
            <a:tailEnd/>
          </a:ln>
        </p:spPr>
        <p:txBody>
          <a:bodyPr wrap="none" anchor="ctr"/>
          <a:lstStyle/>
          <a:p>
            <a:endParaRPr lang="en-US"/>
          </a:p>
        </p:txBody>
      </p:sp>
      <p:sp>
        <p:nvSpPr>
          <p:cNvPr id="11276" name="Rectangle 2"/>
          <p:cNvSpPr>
            <a:spLocks noGrp="1" noChangeArrowheads="1"/>
          </p:cNvSpPr>
          <p:nvPr>
            <p:ph type="title"/>
          </p:nvPr>
        </p:nvSpPr>
        <p:spPr>
          <a:xfrm>
            <a:off x="0" y="0"/>
            <a:ext cx="9144000" cy="533400"/>
          </a:xfrm>
          <a:solidFill>
            <a:srgbClr val="006600"/>
          </a:solidFill>
        </p:spPr>
        <p:txBody>
          <a:bodyPr/>
          <a:lstStyle/>
          <a:p>
            <a:pPr eaLnBrk="1" hangingPunct="1"/>
            <a:r>
              <a:rPr lang="en-US" sz="2800" b="1" smtClean="0">
                <a:solidFill>
                  <a:srgbClr val="FFFF00"/>
                </a:solidFill>
                <a:latin typeface="Times New Roman" pitchFamily="18" charset="0"/>
                <a:cs typeface="Times New Roman" pitchFamily="18" charset="0"/>
              </a:rPr>
              <a:t>Bài 36:  VÙNG ĐỒNG BẰNG SÔNG CỬU LONG (TT)</a:t>
            </a:r>
            <a:r>
              <a:rPr lang="en-US" sz="2800" smtClean="0">
                <a:solidFill>
                  <a:srgbClr val="FFFF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04"/>
                                        </p:tgtEl>
                                        <p:attrNameLst>
                                          <p:attrName>style.visibility</p:attrName>
                                        </p:attrNameLst>
                                      </p:cBhvr>
                                      <p:to>
                                        <p:strVal val="visible"/>
                                      </p:to>
                                    </p:set>
                                    <p:anim calcmode="lin" valueType="num">
                                      <p:cBhvr>
                                        <p:cTn id="7" dur="500" fill="hold"/>
                                        <p:tgtEl>
                                          <p:spTgt spid="20504"/>
                                        </p:tgtEl>
                                        <p:attrNameLst>
                                          <p:attrName>ppt_w</p:attrName>
                                        </p:attrNameLst>
                                      </p:cBhvr>
                                      <p:tavLst>
                                        <p:tav tm="0">
                                          <p:val>
                                            <p:fltVal val="0"/>
                                          </p:val>
                                        </p:tav>
                                        <p:tav tm="100000">
                                          <p:val>
                                            <p:strVal val="#ppt_w"/>
                                          </p:val>
                                        </p:tav>
                                      </p:tavLst>
                                    </p:anim>
                                    <p:anim calcmode="lin" valueType="num">
                                      <p:cBhvr>
                                        <p:cTn id="8" dur="500" fill="hold"/>
                                        <p:tgtEl>
                                          <p:spTgt spid="20504"/>
                                        </p:tgtEl>
                                        <p:attrNameLst>
                                          <p:attrName>ppt_h</p:attrName>
                                        </p:attrNameLst>
                                      </p:cBhvr>
                                      <p:tavLst>
                                        <p:tav tm="0">
                                          <p:val>
                                            <p:fltVal val="0"/>
                                          </p:val>
                                        </p:tav>
                                        <p:tav tm="100000">
                                          <p:val>
                                            <p:strVal val="#ppt_h"/>
                                          </p:val>
                                        </p:tav>
                                      </p:tavLst>
                                    </p:anim>
                                    <p:animEffect transition="in" filter="fade">
                                      <p:cBhvr>
                                        <p:cTn id="9" dur="500"/>
                                        <p:tgtEl>
                                          <p:spTgt spid="20504"/>
                                        </p:tgtEl>
                                      </p:cBhvr>
                                    </p:animEffect>
                                  </p:childTnLst>
                                </p:cTn>
                              </p:par>
                              <p:par>
                                <p:cTn id="10" presetID="16" presetClass="entr" presetSubtype="26" fill="hold" grpId="0" nodeType="withEffect">
                                  <p:stCondLst>
                                    <p:cond delay="0"/>
                                  </p:stCondLst>
                                  <p:childTnLst>
                                    <p:set>
                                      <p:cBhvr>
                                        <p:cTn id="11" dur="1" fill="hold">
                                          <p:stCondLst>
                                            <p:cond delay="0"/>
                                          </p:stCondLst>
                                        </p:cTn>
                                        <p:tgtEl>
                                          <p:spTgt spid="20505"/>
                                        </p:tgtEl>
                                        <p:attrNameLst>
                                          <p:attrName>style.visibility</p:attrName>
                                        </p:attrNameLst>
                                      </p:cBhvr>
                                      <p:to>
                                        <p:strVal val="visible"/>
                                      </p:to>
                                    </p:set>
                                    <p:animEffect transition="in" filter="barn(inHorizontal)">
                                      <p:cBhvr>
                                        <p:cTn id="12" dur="500"/>
                                        <p:tgtEl>
                                          <p:spTgt spid="20505"/>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20506"/>
                                        </p:tgtEl>
                                        <p:attrNameLst>
                                          <p:attrName>style.visibility</p:attrName>
                                        </p:attrNameLst>
                                      </p:cBhvr>
                                      <p:to>
                                        <p:strVal val="visible"/>
                                      </p:to>
                                    </p:set>
                                    <p:animEffect transition="in" filter="barn(inHorizontal)">
                                      <p:cBhvr>
                                        <p:cTn id="15" dur="500"/>
                                        <p:tgtEl>
                                          <p:spTgt spid="20506"/>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20507"/>
                                        </p:tgtEl>
                                        <p:attrNameLst>
                                          <p:attrName>style.visibility</p:attrName>
                                        </p:attrNameLst>
                                      </p:cBhvr>
                                      <p:to>
                                        <p:strVal val="visible"/>
                                      </p:to>
                                    </p:set>
                                    <p:animEffect transition="in" filter="barn(inHorizontal)">
                                      <p:cBhvr>
                                        <p:cTn id="18" dur="500"/>
                                        <p:tgtEl>
                                          <p:spTgt spid="20507"/>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20508"/>
                                        </p:tgtEl>
                                        <p:attrNameLst>
                                          <p:attrName>style.visibility</p:attrName>
                                        </p:attrNameLst>
                                      </p:cBhvr>
                                      <p:to>
                                        <p:strVal val="visible"/>
                                      </p:to>
                                    </p:set>
                                    <p:animEffect transition="in" filter="barn(inHorizontal)">
                                      <p:cBhvr>
                                        <p:cTn id="21" dur="500"/>
                                        <p:tgtEl>
                                          <p:spTgt spid="20508"/>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20509"/>
                                        </p:tgtEl>
                                        <p:attrNameLst>
                                          <p:attrName>style.visibility</p:attrName>
                                        </p:attrNameLst>
                                      </p:cBhvr>
                                      <p:to>
                                        <p:strVal val="visible"/>
                                      </p:to>
                                    </p:set>
                                    <p:animEffect transition="in" filter="barn(inHorizontal)">
                                      <p:cBhvr>
                                        <p:cTn id="24" dur="500"/>
                                        <p:tgtEl>
                                          <p:spTgt spid="20509"/>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20510"/>
                                        </p:tgtEl>
                                        <p:attrNameLst>
                                          <p:attrName>style.visibility</p:attrName>
                                        </p:attrNameLst>
                                      </p:cBhvr>
                                      <p:to>
                                        <p:strVal val="visible"/>
                                      </p:to>
                                    </p:set>
                                    <p:animEffect transition="in" filter="barn(inHorizontal)">
                                      <p:cBhvr>
                                        <p:cTn id="27" dur="500"/>
                                        <p:tgtEl>
                                          <p:spTgt spid="20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4" grpId="0"/>
      <p:bldP spid="20505" grpId="0" animBg="1"/>
      <p:bldP spid="20506" grpId="0" animBg="1"/>
      <p:bldP spid="20507" grpId="0" animBg="1"/>
      <p:bldP spid="20508" grpId="0" animBg="1"/>
      <p:bldP spid="20509" grpId="0" animBg="1"/>
      <p:bldP spid="205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ết 40 &amp;#x0D;&amp;#x0A;Bài 36: VÙNG ĐỒNG BẰNG SÔNG CỬU LONG (TT)&amp;quot;&quot;/&gt;&lt;property id=&quot;20307&quot; value=&quot;259&quot;/&gt;&lt;/object&gt;&lt;object type=&quot;3&quot; unique_id=&quot;10005&quot;&gt;&lt;property id=&quot;20148&quot; value=&quot;5&quot;/&gt;&lt;property id=&quot;20300&quot; value=&quot;Slide 2 - &amp;quot;KIỂM TRA BÀI CŨ &amp;quot;&quot;/&gt;&lt;property id=&quot;20307&quot; value=&quot;257&quot;/&gt;&lt;/object&gt;&lt;object type=&quot;3&quot; unique_id=&quot;10006&quot;&gt;&lt;property id=&quot;20148&quot; value=&quot;5&quot;/&gt;&lt;property id=&quot;20300&quot; value=&quot;Slide 3 - &amp;quot;2. Những điều kiện quan trọng nào để xây dựng ĐB sông Cửu Long thành vùng kinh tế  động lực? &amp;#x0D;&amp;#x0A;a. Điều kiện tự nhiên&quot;/&gt;&lt;property id=&quot;20307&quot; value=&quot;258&quot;/&gt;&lt;/object&gt;&lt;object type=&quot;3&quot; unique_id=&quot;10007&quot;&gt;&lt;property id=&quot;20148&quot; value=&quot;5&quot;/&gt;&lt;property id=&quot;20300&quot; value=&quot;Slide 4 - &amp;quot;  Tiết 40  -   Bài 36:  VÙNG ĐỒNG BẰNG SÔNG CỬU LONG(TT)  &amp;quot;&quot;/&gt;&lt;property id=&quot;20307&quot; value=&quot;260&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7 - &amp;quot;  Tiết 40  -   Bài 36:  VÙNG ĐỒNG BẰNG SÔNG CỬU LONG(TT)  &amp;quot;&quot;/&gt;&lt;property id=&quot;20307&quot; value=&quot;261&quot;/&gt;&lt;/object&gt;&lt;object type=&quot;3&quot; unique_id=&quot;10010&quot;&gt;&lt;property id=&quot;20148&quot; value=&quot;5&quot;/&gt;&lt;property id=&quot;20300&quot; value=&quot;Slide 8&quot;/&gt;&lt;property id=&quot;20307&quot; value=&quot;264&quot;/&gt;&lt;/object&gt;&lt;object type=&quot;3&quot; unique_id=&quot;10011&quot;&gt;&lt;property id=&quot;20148&quot; value=&quot;5&quot;/&gt;&lt;property id=&quot;20300&quot; value=&quot;Slide 9 - &amp;quot;  Tiết 40  -   Bài 36:  VÙNG ĐỒNG BẰNG SÔNG CỬU LONG(TT)  &amp;quot;&quot;/&gt;&lt;property id=&quot;20307&quot; value=&quot;269&quot;/&gt;&lt;/object&gt;&lt;object type=&quot;3&quot; unique_id=&quot;10012&quot;&gt;&lt;property id=&quot;20148&quot; value=&quot;5&quot;/&gt;&lt;property id=&quot;20300&quot; value=&quot;Slide 10 - &amp;quot;  Tiết 40  -   Bài 36:  VÙNG ĐỒNG BẰNG SÔNG CỬU LONG(TT)  &amp;quot;&quot;/&gt;&lt;property id=&quot;20307&quot; value=&quot;270&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 - &amp;quot;  Tiết 40  -   Bài 36:  VÙNG ĐỒNG BẰNG SÔNG CỬU LONG(TT)  &amp;quot;&quot;/&gt;&lt;property id=&quot;20307&quot; value=&quot;267&quot;/&gt;&lt;/object&gt;&lt;object type=&quot;3&quot; unique_id=&quot;10015&quot;&gt;&lt;property id=&quot;20148&quot; value=&quot;5&quot;/&gt;&lt;property id=&quot;20300&quot; value=&quot;Slide 13 - &amp;quot;  Tiết 40  -   Bài 36:  VÙNG ĐỒNG BẰNG SÔNG CỬU LONG(TT)  &amp;quot;&quot;/&gt;&lt;property id=&quot;20307&quot; value=&quot;268&quot;/&gt;&lt;/object&gt;&lt;object type=&quot;3&quot; unique_id=&quot;10016&quot;&gt;&lt;property id=&quot;20148&quot; value=&quot;5&quot;/&gt;&lt;property id=&quot;20300&quot; value=&quot;Slide 14 - &amp;quot;  Tiết 40  -   Bài 36:  VÙNG ĐỒNG BẰNG SÔNG CỬU LONG(TT)  &amp;quot;&quot;/&gt;&lt;property id=&quot;20307&quot; value=&quot;271&quot;/&gt;&lt;/object&gt;&lt;object type=&quot;3&quot; unique_id=&quot;10017&quot;&gt;&lt;property id=&quot;20148&quot; value=&quot;5&quot;/&gt;&lt;property id=&quot;20300&quot; value=&quot;Slide 15 - &amp;quot;  Tiết 40  -   Bài 36:  VÙNG ĐỒNG BẰNG SÔNG CỬU LONG(TT)  &amp;quot;&quot;/&gt;&lt;property id=&quot;20307&quot; value=&quot;272&quot;/&gt;&lt;/object&gt;&lt;object type=&quot;3&quot; unique_id=&quot;10018&quot;&gt;&lt;property id=&quot;20148&quot; value=&quot;5&quot;/&gt;&lt;property id=&quot;20300&quot; value=&quot;Slide 16 - &amp;quot; &amp;quot;&quot;/&gt;&lt;property id=&quot;20307&quot; value=&quot;265&quot;/&gt;&lt;/object&gt;&lt;object type=&quot;3&quot; unique_id=&quot;10019&quot;&gt;&lt;property id=&quot;20148&quot; value=&quot;5&quot;/&gt;&lt;property id=&quot;20300&quot; value=&quot;Slide 17&quot;/&gt;&lt;property id=&quot;20307&quot; value=&quot;275&quot;/&gt;&lt;/object&gt;&lt;object type=&quot;3&quot; unique_id=&quot;10020&quot;&gt;&lt;property id=&quot;20148&quot; value=&quot;5&quot;/&gt;&lt;property id=&quot;20300&quot; value=&quot;Slide 18 - &amp;quot;  Tiết 40  -   Bài 36:  VÙNG ĐỒNG BẰNG SÔNG CỬU LONG(TT)  &amp;quot;&quot;/&gt;&lt;property id=&quot;20307&quot; value=&quot;274&quot;/&gt;&lt;/object&gt;&lt;object type=&quot;3&quot; unique_id=&quot;10021&quot;&gt;&lt;property id=&quot;20148&quot; value=&quot;5&quot;/&gt;&lt;property id=&quot;20300&quot; value=&quot;Slide 19 - &amp;quot;  Tiết 40  -   Bài 36:  VÙNG ĐỒNG BẰNG SÔNG CỬU LONG(TT)  &amp;quot;&quot;/&gt;&lt;property id=&quot;20307&quot; value=&quot;277&quot;/&gt;&lt;/object&gt;&lt;object type=&quot;3&quot; unique_id=&quot;10022&quot;&gt;&lt;property id=&quot;20148&quot; value=&quot;5&quot;/&gt;&lt;property id=&quot;20300&quot; value=&quot;Slide 20&quot;/&gt;&lt;property id=&quot;20307&quot; value=&quot;278&quot;/&gt;&lt;/object&gt;&lt;object type=&quot;3&quot; unique_id=&quot;10023&quot;&gt;&lt;property id=&quot;20148&quot; value=&quot;5&quot;/&gt;&lt;property id=&quot;20300&quot; value=&quot;Slide 21&quot;/&gt;&lt;property id=&quot;20307&quot; value=&quot;279&quot;/&gt;&lt;/object&gt;&lt;object type=&quot;3&quot; unique_id=&quot;10024&quot;&gt;&lt;property id=&quot;20148&quot; value=&quot;5&quot;/&gt;&lt;property id=&quot;20300&quot; value=&quot;Slide 22&quot;/&gt;&lt;property id=&quot;20307&quot; value=&quot;280&quot;/&gt;&lt;/object&gt;&lt;object type=&quot;3&quot; unique_id=&quot;10025&quot;&gt;&lt;property id=&quot;20148&quot; value=&quot;5&quot;/&gt;&lt;property id=&quot;20300&quot; value=&quot;Slide 23 - &amp;quot;  Tiết 40  -   Bài 36:  VÙNG ĐỒNG BẰNG SÔNG CỬU LONG (TT)  &amp;quot;&quot;/&gt;&lt;property id=&quot;20307&quot; value=&quot;281&quot;/&gt;&lt;/object&gt;&lt;object type=&quot;3&quot; unique_id=&quot;10026&quot;&gt;&lt;property id=&quot;20148&quot; value=&quot;5&quot;/&gt;&lt;property id=&quot;20300&quot; value=&quot;Slide 24&quot;/&gt;&lt;property id=&quot;20307&quot; value=&quot;282&quot;/&gt;&lt;/object&gt;&lt;object type=&quot;3&quot; unique_id=&quot;10027&quot;&gt;&lt;property id=&quot;20148&quot; value=&quot;5&quot;/&gt;&lt;property id=&quot;20300&quot; value=&quot;Slide 25 - &amp;quot;  Tiết 40  -   Bài 36:  VÙNG ĐỒNG BẰNG SÔNG CỬU LONG (TT)  &amp;quot;&quot;/&gt;&lt;property id=&quot;20307&quot; value=&quot;283&quot;/&gt;&lt;/object&gt;&lt;object type=&quot;3&quot; unique_id=&quot;10028&quot;&gt;&lt;property id=&quot;20148&quot; value=&quot;5&quot;/&gt;&lt;property id=&quot;20300&quot; value=&quot;Slide 27&quot;/&gt;&lt;property id=&quot;20307&quot; value=&quot;288&quot;/&gt;&lt;/object&gt;&lt;object type=&quot;3&quot; unique_id=&quot;10029&quot;&gt;&lt;property id=&quot;20148&quot; value=&quot;5&quot;/&gt;&lt;property id=&quot;20300&quot; value=&quot;Slide 28 - &amp;quot;2. Cần thơ trở thành trung tâm kinh tế lớn&amp;#x0D;&amp;#x0A;nhất vùng ĐBSCL là nhờ các điều kiện &amp;#x0D;&amp;#x0A;a. Có khu công nghiệp Trà nóc là &quot;/&gt;&lt;property id=&quot;20307&quot; value=&quot;286&quot;/&gt;&lt;/object&gt;&lt;object type=&quot;3&quot; unique_id=&quot;10030&quot;&gt;&lt;property id=&quot;20148&quot; value=&quot;5&quot;/&gt;&lt;property id=&quot;20300&quot; value=&quot;Slide 29&quot;/&gt;&lt;property id=&quot;20307&quot; value=&quot;284&quot;/&gt;&lt;/object&gt;&lt;object type=&quot;3&quot; unique_id=&quot;10060&quot;&gt;&lt;property id=&quot;20148&quot; value=&quot;5&quot;/&gt;&lt;property id=&quot;20300&quot; value=&quot;Slide 6 - &amp;quot;  Tiết 40  -   Bài 36:  VÙNG ĐỒNG BẰNG SÔNG CỬU LONG(TT)  &amp;quot;&quot;/&gt;&lt;property id=&quot;20307&quot; value=&quot;289&quot;/&gt;&lt;/object&gt;&lt;object type=&quot;3&quot; unique_id=&quot;10121&quot;&gt;&lt;property id=&quot;20148&quot; value=&quot;5&quot;/&gt;&lt;property id=&quot;20300&quot; value=&quot;Slide 26 - &amp;quot;  Tiết 40  -   Bài 36:  VÙNG ĐỒNG BẰNG SÔNG CỬU LONG(TT)  &amp;quot;&quot;/&gt;&lt;property id=&quot;20307&quot; value=&quot;290&quot;/&gt;&lt;/object&gt;&lt;/object&gt;&lt;/object&gt;&lt;/database&gt;"/>
  <p:tag name="SECTOMILLISECCONVERTED" val="1"/>
  <p:tag name="GENSWF_OUTPUT_FILE_NAME" val="35"/>
  <p:tag name="GENSWF_MOVIE_ONCLICK_URL" val="http://"/>
  <p:tag name="GENSWF_MOVIE_PRESENTATION_END_URL" val="http://"/>
  <p:tag name="INKNOELEADERBOARD" val="150616007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1894</TotalTime>
  <Words>1587</Words>
  <Application>Microsoft Office PowerPoint</Application>
  <PresentationFormat>On-screen Show (4:3)</PresentationFormat>
  <Paragraphs>194</Paragraphs>
  <Slides>24</Slides>
  <Notes>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.VnTifani HeavyH</vt:lpstr>
      <vt:lpstr>Arial</vt:lpstr>
      <vt:lpstr>Times New Roman</vt:lpstr>
      <vt:lpstr>VNI-Times</vt:lpstr>
      <vt:lpstr>Default Design</vt:lpstr>
      <vt:lpstr>Chart</vt:lpstr>
      <vt:lpstr>Tiết 40, 41. Bài 36:  VÙNG ĐỒNG BẰNG SÔNG CỬU LONG (TT)</vt:lpstr>
      <vt:lpstr>Bài 36:  VÙNG ĐỒNG BẰNG SÔNG CỬU LONG (TT)  </vt:lpstr>
      <vt:lpstr>Bài 36:  VÙNG ĐỒNG BẰNG SÔNG CỬU LONG (TT)  </vt:lpstr>
      <vt:lpstr>Bài 36:  VÙNG ĐỒNG BẰNG SÔNG CỬU LONG (TT)  </vt:lpstr>
      <vt:lpstr>PowerPoint Presentation</vt:lpstr>
      <vt:lpstr>Bài 36:  VÙNG ĐỒNG BẰNG SÔNG CỬU LONG (TT)  </vt:lpstr>
      <vt:lpstr>Bài 36:  VÙNG ĐỒNG BẰNG SÔNG CỬU LONG (TT)  </vt:lpstr>
      <vt:lpstr>PowerPoint Presentation</vt:lpstr>
      <vt:lpstr>Bài 36:  VÙNG ĐỒNG BẰNG SÔNG CỬU LONG (TT)  </vt:lpstr>
      <vt:lpstr>Bài 36:  VÙNG ĐỒNG BẰNG SÔNG CỬU LONG (TT)  </vt:lpstr>
      <vt:lpstr>Bài 36:  VÙNG ĐỒNG BẰNG SÔNG CỬU LONG (TT)  </vt:lpstr>
      <vt:lpstr>Bài 36:  VÙNG ĐỒNG BẰNG SÔNG CỬU LONG (TT)  </vt:lpstr>
      <vt:lpstr> </vt:lpstr>
      <vt:lpstr>PowerPoint Presentation</vt:lpstr>
      <vt:lpstr>Bài 36:  VÙNG ĐỒNG BẰNG SÔNG CỬU LONG (TT)  </vt:lpstr>
      <vt:lpstr>Bài 36:  VÙNG ĐỒNG BẰNG SÔNG CỬU LONG (TT)  </vt:lpstr>
      <vt:lpstr>PowerPoint Presentation</vt:lpstr>
      <vt:lpstr>PowerPoint Presentation</vt:lpstr>
      <vt:lpstr>PowerPoint Presentation</vt:lpstr>
      <vt:lpstr>Bài 36:  VÙNG ĐỒNG BẰNG SÔNG CỬU LONG (TT)  </vt:lpstr>
      <vt:lpstr>PowerPoint Presentation</vt:lpstr>
      <vt:lpstr>Bài 36:  VÙNG ĐỒNG BẰNG SÔNG CỬU LONG (TT)  </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36 Vung Dong bang song Cuu Long tiep theo</dc:title>
  <dc:creator>NTS</dc:creator>
  <cp:lastModifiedBy>NhatAnh</cp:lastModifiedBy>
  <cp:revision>62</cp:revision>
  <dcterms:created xsi:type="dcterms:W3CDTF">2010-01-06T14:00:24Z</dcterms:created>
  <dcterms:modified xsi:type="dcterms:W3CDTF">2022-02-12T03:10:38Z</dcterms:modified>
</cp:coreProperties>
</file>