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8"/>
  </p:notesMasterIdLst>
  <p:sldIdLst>
    <p:sldId id="292" r:id="rId2"/>
    <p:sldId id="342" r:id="rId3"/>
    <p:sldId id="343" r:id="rId4"/>
    <p:sldId id="344" r:id="rId5"/>
    <p:sldId id="345" r:id="rId6"/>
    <p:sldId id="291" r:id="rId7"/>
    <p:sldId id="264" r:id="rId8"/>
    <p:sldId id="279" r:id="rId9"/>
    <p:sldId id="303" r:id="rId10"/>
    <p:sldId id="290" r:id="rId11"/>
    <p:sldId id="288" r:id="rId12"/>
    <p:sldId id="282" r:id="rId13"/>
    <p:sldId id="294" r:id="rId14"/>
    <p:sldId id="285" r:id="rId15"/>
    <p:sldId id="295" r:id="rId16"/>
    <p:sldId id="302" r:id="rId17"/>
    <p:sldId id="347" r:id="rId18"/>
    <p:sldId id="297" r:id="rId19"/>
    <p:sldId id="310" r:id="rId20"/>
    <p:sldId id="311" r:id="rId21"/>
    <p:sldId id="312" r:id="rId22"/>
    <p:sldId id="313" r:id="rId23"/>
    <p:sldId id="314" r:id="rId24"/>
    <p:sldId id="316" r:id="rId25"/>
    <p:sldId id="317" r:id="rId26"/>
    <p:sldId id="326" r:id="rId27"/>
    <p:sldId id="318" r:id="rId28"/>
    <p:sldId id="319" r:id="rId29"/>
    <p:sldId id="327" r:id="rId30"/>
    <p:sldId id="325" r:id="rId31"/>
    <p:sldId id="328" r:id="rId32"/>
    <p:sldId id="331" r:id="rId33"/>
    <p:sldId id="452" r:id="rId34"/>
    <p:sldId id="451" r:id="rId35"/>
    <p:sldId id="281" r:id="rId36"/>
    <p:sldId id="32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ACA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096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3CEC5-BB51-43E8-8758-EACEEA2BAD7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EFC84-068B-4FD5-8298-3EB1AB36F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3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1987" name="Nơi giữ chỗ cho Ghi chú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8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7B59F3DE-7609-45BB-A642-32DE652ACB89}" type="slidenum">
              <a:rPr lang="en-US" altLang="en-US"/>
              <a:pPr>
                <a:buFontTx/>
                <a:buNone/>
              </a:pPr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038525" y="553804"/>
            <a:ext cx="70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5106550" y="3718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5108850" y="3958800"/>
            <a:ext cx="35337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713100" y="1776867"/>
            <a:ext cx="32415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715600" y="2016800"/>
            <a:ext cx="41385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5105400" y="1776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5107700" y="2016800"/>
            <a:ext cx="35337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30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1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11E9-775E-4DD7-BB1A-F7DF47A76693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Tr&#242;%20ch&#417;i%20H&#7897;p%20qu&#224;%20b&#237;%20m&#7853;t%20s&#7917;%207%20-%202.pptx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1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971800" y="2895600"/>
            <a:ext cx="5562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CÁC EM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8913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4786346" cy="2571768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trên của Ngô Quyền có ý nghĩa gì?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786182" y="5214950"/>
            <a:ext cx="5143536" cy="13573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dứt sự thống trị của phong kiến phương Bắc, giữ vững độc lập chủ quyền 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24" y="1285860"/>
            <a:ext cx="5786478" cy="250033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5852" y="4214818"/>
            <a:ext cx="764386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8"/>
            <a:ext cx="114297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0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Oval 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03:00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00:00</a:t>
            </a: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04" name="Group 35"/>
          <p:cNvGrpSpPr>
            <a:grpSpLocks/>
          </p:cNvGrpSpPr>
          <p:nvPr/>
        </p:nvGrpSpPr>
        <p:grpSpPr bwMode="auto">
          <a:xfrm>
            <a:off x="5357818" y="1928802"/>
            <a:ext cx="3571900" cy="3649678"/>
            <a:chOff x="1240" y="1253"/>
            <a:chExt cx="3109" cy="1975"/>
          </a:xfrm>
          <a:solidFill>
            <a:schemeClr val="bg1"/>
          </a:solidFill>
        </p:grpSpPr>
        <p:sp>
          <p:nvSpPr>
            <p:cNvPr id="205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06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07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08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Horizontal Scroll 217"/>
          <p:cNvSpPr/>
          <p:nvPr/>
        </p:nvSpPr>
        <p:spPr>
          <a:xfrm>
            <a:off x="0" y="2285992"/>
            <a:ext cx="3571868" cy="328614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Dựa vào SGK, em hãy vẽ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tổ chức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 nước thời Ngô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489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49"/>
          <p:cNvSpPr>
            <a:spLocks/>
          </p:cNvSpPr>
          <p:nvPr/>
        </p:nvSpPr>
        <p:spPr bwMode="auto">
          <a:xfrm>
            <a:off x="1214414" y="4143380"/>
            <a:ext cx="609600" cy="990600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0" y="2071678"/>
            <a:ext cx="1090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5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  <a:p>
            <a:endParaRPr lang="en-US" sz="2400" u="none"/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0" y="4071942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857224" y="449263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3600" b="1" u="none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785918" y="1428736"/>
            <a:ext cx="6972330" cy="343536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1428736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1670" y="2928934"/>
            <a:ext cx="1725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16" y="2928934"/>
            <a:ext cx="1654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85918" y="4357694"/>
            <a:ext cx="69485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,…)</a:t>
            </a:r>
          </a:p>
        </p:txBody>
      </p:sp>
      <p:sp>
        <p:nvSpPr>
          <p:cNvPr id="27" name="AutoShape 48"/>
          <p:cNvSpPr>
            <a:spLocks/>
          </p:cNvSpPr>
          <p:nvPr/>
        </p:nvSpPr>
        <p:spPr bwMode="auto">
          <a:xfrm>
            <a:off x="1142976" y="1500174"/>
            <a:ext cx="609600" cy="2057400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4" grpId="0"/>
      <p:bldP spid="2" grpId="0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Thảo luận nhóm 4 phút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0100" y="2828836"/>
            <a:ext cx="78203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 + 2 + 3: Nêu nguyên nhân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 4 + 5 + 6: Nêu hậu quả của tình trạng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6172200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 Lược đồ cát cứ 12 sứ quân</a:t>
            </a:r>
          </a:p>
        </p:txBody>
      </p:sp>
      <p:pic>
        <p:nvPicPr>
          <p:cNvPr id="28675" name="Picture 3" descr="luoc_do_12_su_quan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451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8072494" cy="178424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đã dẹp loạn 12 sứ quân như thế nào?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464" y="3558768"/>
            <a:ext cx="7715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Đinh Bộ Lĩnh lập căn cứ ở Hoa Lư, liên kết một số sứ quân, cùng  nhân dân dẹp loạn.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Năm 967, Đinh Bộ Lĩnh thống nhất đất nước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5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86380" y="1714488"/>
            <a:ext cx="3616325" cy="32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 Đinh Bộ Lĩnh dựng căn cứ ở Hoa Lư.</a:t>
            </a:r>
          </a:p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Tổ chức lực lượng, rèn vũ khí.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85800" y="986136"/>
            <a:ext cx="4648200" cy="3447081"/>
          </a:xfrm>
          <a:prstGeom prst="rect">
            <a:avLst/>
          </a:prstGeom>
          <a:noFill/>
        </p:spPr>
        <p:txBody>
          <a:bodyPr lIns="121904" tIns="60952" rIns="121904" bIns="60952"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TỚ LÀ NHÀ THÔNG THÁI</a:t>
            </a:r>
          </a:p>
        </p:txBody>
      </p:sp>
      <p:pic>
        <p:nvPicPr>
          <p:cNvPr id="2253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424" y="7272338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504" y="-27384"/>
            <a:ext cx="4357686" cy="542926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2625" y="0"/>
            <a:ext cx="4651375" cy="550070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643578"/>
            <a:ext cx="9144000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 Bộ Lĩnh liên kết với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Trần Lãm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chiêu dụ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Phạm Bạch Hổ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062606" y="-2"/>
            <a:ext cx="4081394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5752512" y="1203062"/>
            <a:ext cx="3046982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967,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6116" cy="571501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57246" y="0"/>
            <a:ext cx="5786754" cy="571501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979700"/>
            <a:ext cx="8804031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Đinh Bộ Lĩnh được phong làm Vạn Thắng Vương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86248" cy="6858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7686" y="4643446"/>
            <a:ext cx="457203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0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nghé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trâu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cờ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iai thoại về Đinh Tiên Hoàng và một số địa danh ở Hoa L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</a:rPr>
              <a:t>Công cuộc thống nhất đất nước của Đinh Bộ Lĩnh và sự thành lập của nhà Đinh.</a:t>
            </a:r>
            <a:endParaRPr lang="en-US" sz="32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50" y="1282071"/>
            <a:ext cx="4929222" cy="2428892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lọan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được12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143372" y="4286256"/>
            <a:ext cx="4786346" cy="235745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chiêu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6643734" cy="3929090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Nêu công lao của Ngô Quyền và Đinh Bộ Lĩnh đối với nước ta buổi đầu độc lập? </a:t>
            </a:r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71472" y="2000240"/>
            <a:ext cx="8001056" cy="38576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en-US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ngoimauinari.com/upload/fckeditor/dat-thieng-lang-co-Duong-Lam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Picture 4" descr="http://www.baotanglichsu.vn/Uploaded/image/Ngo%20Quyen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2" name="Hộp_Văn_Bản 3"/>
          <p:cNvSpPr txBox="1">
            <a:spLocks noChangeArrowheads="1"/>
          </p:cNvSpPr>
          <p:nvPr/>
        </p:nvSpPr>
        <p:spPr bwMode="auto">
          <a:xfrm>
            <a:off x="0" y="6143644"/>
            <a:ext cx="45720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Tượng đài Ngô Quyền</a:t>
            </a:r>
            <a:endParaRPr lang="en-US" sz="2400" u="none" dirty="0">
              <a:latin typeface="+mj-lt"/>
            </a:endParaRPr>
          </a:p>
        </p:txBody>
      </p:sp>
      <p:sp>
        <p:nvSpPr>
          <p:cNvPr id="48133" name="Hộp_Văn_Bản 4"/>
          <p:cNvSpPr txBox="1">
            <a:spLocks noChangeArrowheads="1"/>
          </p:cNvSpPr>
          <p:nvPr/>
        </p:nvSpPr>
        <p:spPr bwMode="auto">
          <a:xfrm>
            <a:off x="4572000" y="5867400"/>
            <a:ext cx="45720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Lăng Ngô Quyền, xã Đường Lâm, thị xã Sơn Tây, Hà Nội</a:t>
            </a:r>
            <a:endParaRPr lang="en-US" sz="2400" u="none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  <p:bldP spid="481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0963" name="AutoShape 4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9156" name="Picture 8" descr="http://charlieheng.files.wordpress.com/2012/11/232v.jpg?w=300&amp;h=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0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Hộp_Văn_Bản 5"/>
          <p:cNvSpPr txBox="1">
            <a:spLocks noChangeArrowheads="1"/>
          </p:cNvSpPr>
          <p:nvPr/>
        </p:nvSpPr>
        <p:spPr bwMode="auto">
          <a:xfrm>
            <a:off x="0" y="6396037"/>
            <a:ext cx="45720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Đền thờ vua Đinh ( Ninh Bình)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49159" name="Picture 7" descr="http://24h.baonuocviet.com/wp-content/uploads/2015/11/1163392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28624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ộp_Văn_Bản 5"/>
          <p:cNvSpPr txBox="1">
            <a:spLocks noChangeArrowheads="1"/>
          </p:cNvSpPr>
          <p:nvPr/>
        </p:nvSpPr>
        <p:spPr bwMode="auto">
          <a:xfrm>
            <a:off x="4857752" y="6427113"/>
            <a:ext cx="4286248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Tượng đài Đinh Tiên Hoàng Đế</a:t>
            </a:r>
            <a:endParaRPr lang="en-US" altLang="en-US" sz="22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>
              <a:ea typeface="SimSun" pitchFamily="2" charset="-122"/>
              <a:cs typeface="Arial" charset="0"/>
            </a:endParaRPr>
          </a:p>
        </p:txBody>
      </p:sp>
      <p:pic>
        <p:nvPicPr>
          <p:cNvPr id="43011" name="Content Placeholder 1" descr="teppi-151304011304-11-trang-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9050" y="-26988"/>
            <a:ext cx="9155906" cy="6854826"/>
          </a:xfrm>
        </p:spPr>
      </p:pic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-19050" y="-26988"/>
            <a:ext cx="32242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000" b="1">
                <a:latin typeface="Times New Roman" pitchFamily="18" charset="0"/>
                <a:ea typeface="SimSun" pitchFamily="2" charset="-122"/>
              </a:rPr>
              <a:t>Toàn cảnh Hoa Lư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ờ lau tập trận một lễ tiết dân gian đặc sắc của vùng đất Cố đ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3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AutoShape 8" descr="Linh thiêng nghi lễ Rước nước tại Lễ hội Hoa Lư năm 2018 - Du lịch Ninh Bình"/>
          <p:cNvSpPr>
            <a:spLocks noChangeAspect="1" noChangeArrowheads="1"/>
          </p:cNvSpPr>
          <p:nvPr/>
        </p:nvSpPr>
        <p:spPr bwMode="auto">
          <a:xfrm>
            <a:off x="180975" y="-2476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85720" y="6232525"/>
            <a:ext cx="4714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endParaRPr lang="en-US" sz="32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5410200" y="57150"/>
            <a:ext cx="3657600" cy="658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...)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quay,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…).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hay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9862" y="5695951"/>
            <a:ext cx="1233841" cy="7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9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5153" y="291704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Câu1: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153" y="2044304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Callout 15"/>
          <p:cNvSpPr/>
          <p:nvPr/>
        </p:nvSpPr>
        <p:spPr>
          <a:xfrm>
            <a:off x="889000" y="3240883"/>
            <a:ext cx="1754173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786050" y="3357562"/>
            <a:ext cx="4764264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>
            <a:hlinkClick r:id="rId2" action="ppaction://hlinkfile"/>
          </p:cNvPr>
          <p:cNvSpPr/>
          <p:nvPr/>
        </p:nvSpPr>
        <p:spPr>
          <a:xfrm>
            <a:off x="1000100" y="500042"/>
            <a:ext cx="7062788" cy="830997"/>
          </a:xfrm>
          <a:custGeom>
            <a:avLst/>
            <a:gdLst>
              <a:gd name="txL" fmla="*/ 0 w 3596020"/>
              <a:gd name="txT" fmla="*/ 0 h 830997"/>
              <a:gd name="txR" fmla="*/ 3596020 w 3596020"/>
              <a:gd name="txB" fmla="*/ 830997 h 830997"/>
            </a:gdLst>
            <a:ahLst/>
            <a:cxnLst>
              <a:cxn ang="0">
                <a:pos x="0" y="0"/>
              </a:cxn>
              <a:cxn ang="0">
                <a:pos x="495532" y="0"/>
              </a:cxn>
              <a:cxn ang="0">
                <a:pos x="1027323" y="0"/>
              </a:cxn>
              <a:cxn ang="0">
                <a:pos x="1704149" y="0"/>
              </a:cxn>
              <a:cxn ang="0">
                <a:pos x="2272199" y="0"/>
              </a:cxn>
              <a:cxn ang="0">
                <a:pos x="2912766" y="0"/>
              </a:cxn>
              <a:cxn ang="0">
                <a:pos x="3625850" y="0"/>
              </a:cxn>
              <a:cxn ang="0">
                <a:pos x="3625850" y="406673"/>
              </a:cxn>
              <a:cxn ang="0">
                <a:pos x="3625850" y="829945"/>
              </a:cxn>
              <a:cxn ang="0">
                <a:pos x="3057800" y="829945"/>
              </a:cxn>
              <a:cxn ang="0">
                <a:pos x="2526008" y="829945"/>
              </a:cxn>
              <a:cxn ang="0">
                <a:pos x="2030475" y="829945"/>
              </a:cxn>
              <a:cxn ang="0">
                <a:pos x="1534943" y="829945"/>
              </a:cxn>
              <a:cxn ang="0">
                <a:pos x="1039410" y="829945"/>
              </a:cxn>
              <a:cxn ang="0">
                <a:pos x="543877" y="829945"/>
              </a:cxn>
              <a:cxn ang="0">
                <a:pos x="0" y="829945"/>
              </a:cxn>
              <a:cxn ang="0">
                <a:pos x="0" y="423271"/>
              </a:cxn>
              <a:cxn ang="0">
                <a:pos x="0" y="0"/>
              </a:cxn>
            </a:cxnLst>
            <a:rect l="txL" t="txT" r="txR" b="txB"/>
            <a:pathLst>
              <a:path w="3596020" h="830997" fill="none">
                <a:moveTo>
                  <a:pt x="0" y="0"/>
                </a:moveTo>
                <a:cubicBezTo>
                  <a:pt x="198457" y="-3980"/>
                  <a:pt x="277260" y="38361"/>
                  <a:pt x="491456" y="0"/>
                </a:cubicBezTo>
                <a:cubicBezTo>
                  <a:pt x="705652" y="-38361"/>
                  <a:pt x="878620" y="11957"/>
                  <a:pt x="1018872" y="0"/>
                </a:cubicBezTo>
                <a:cubicBezTo>
                  <a:pt x="1159124" y="-11957"/>
                  <a:pt x="1459396" y="28649"/>
                  <a:pt x="1690129" y="0"/>
                </a:cubicBezTo>
                <a:cubicBezTo>
                  <a:pt x="1920862" y="-28649"/>
                  <a:pt x="1976106" y="42963"/>
                  <a:pt x="2253506" y="0"/>
                </a:cubicBezTo>
                <a:cubicBezTo>
                  <a:pt x="2530906" y="-42963"/>
                  <a:pt x="2715343" y="68189"/>
                  <a:pt x="2888803" y="0"/>
                </a:cubicBezTo>
                <a:cubicBezTo>
                  <a:pt x="3062263" y="-68189"/>
                  <a:pt x="3266337" y="33180"/>
                  <a:pt x="3596020" y="0"/>
                </a:cubicBezTo>
                <a:cubicBezTo>
                  <a:pt x="3597621" y="119736"/>
                  <a:pt x="3584505" y="290074"/>
                  <a:pt x="3596020" y="407189"/>
                </a:cubicBezTo>
                <a:cubicBezTo>
                  <a:pt x="3607535" y="524304"/>
                  <a:pt x="3558881" y="664287"/>
                  <a:pt x="3596020" y="830997"/>
                </a:cubicBezTo>
                <a:cubicBezTo>
                  <a:pt x="3341225" y="867053"/>
                  <a:pt x="3176384" y="823394"/>
                  <a:pt x="3032644" y="830997"/>
                </a:cubicBezTo>
                <a:cubicBezTo>
                  <a:pt x="2888904" y="838600"/>
                  <a:pt x="2620040" y="809368"/>
                  <a:pt x="2505227" y="830997"/>
                </a:cubicBezTo>
                <a:cubicBezTo>
                  <a:pt x="2390414" y="852626"/>
                  <a:pt x="2112273" y="793016"/>
                  <a:pt x="2013771" y="830997"/>
                </a:cubicBezTo>
                <a:cubicBezTo>
                  <a:pt x="1915269" y="868978"/>
                  <a:pt x="1701286" y="819072"/>
                  <a:pt x="1522315" y="830997"/>
                </a:cubicBezTo>
                <a:cubicBezTo>
                  <a:pt x="1343344" y="842922"/>
                  <a:pt x="1208571" y="808198"/>
                  <a:pt x="1030859" y="830997"/>
                </a:cubicBezTo>
                <a:cubicBezTo>
                  <a:pt x="853147" y="853796"/>
                  <a:pt x="662303" y="799813"/>
                  <a:pt x="539403" y="830997"/>
                </a:cubicBezTo>
                <a:cubicBezTo>
                  <a:pt x="416503" y="862181"/>
                  <a:pt x="240008" y="809991"/>
                  <a:pt x="0" y="830997"/>
                </a:cubicBezTo>
                <a:cubicBezTo>
                  <a:pt x="-19832" y="667682"/>
                  <a:pt x="18502" y="553543"/>
                  <a:pt x="0" y="423808"/>
                </a:cubicBezTo>
                <a:cubicBezTo>
                  <a:pt x="-18502" y="294073"/>
                  <a:pt x="11666" y="180653"/>
                  <a:pt x="0" y="0"/>
                </a:cubicBezTo>
                <a:close/>
              </a:path>
              <a:path w="3596020" h="830997" stroke="0">
                <a:moveTo>
                  <a:pt x="0" y="0"/>
                </a:moveTo>
                <a:cubicBezTo>
                  <a:pt x="178965" y="-66471"/>
                  <a:pt x="442969" y="29342"/>
                  <a:pt x="671257" y="0"/>
                </a:cubicBezTo>
                <a:cubicBezTo>
                  <a:pt x="899545" y="-29342"/>
                  <a:pt x="966758" y="5762"/>
                  <a:pt x="1198673" y="0"/>
                </a:cubicBezTo>
                <a:cubicBezTo>
                  <a:pt x="1430588" y="-5762"/>
                  <a:pt x="1560825" y="18486"/>
                  <a:pt x="1833970" y="0"/>
                </a:cubicBezTo>
                <a:cubicBezTo>
                  <a:pt x="2107115" y="-18486"/>
                  <a:pt x="2263374" y="33124"/>
                  <a:pt x="2397347" y="0"/>
                </a:cubicBezTo>
                <a:cubicBezTo>
                  <a:pt x="2531320" y="-33124"/>
                  <a:pt x="2787714" y="36216"/>
                  <a:pt x="2960723" y="0"/>
                </a:cubicBezTo>
                <a:cubicBezTo>
                  <a:pt x="3133732" y="-36216"/>
                  <a:pt x="3364344" y="65937"/>
                  <a:pt x="3596020" y="0"/>
                </a:cubicBezTo>
                <a:cubicBezTo>
                  <a:pt x="3610877" y="165992"/>
                  <a:pt x="3567418" y="272329"/>
                  <a:pt x="3596020" y="407189"/>
                </a:cubicBezTo>
                <a:cubicBezTo>
                  <a:pt x="3624622" y="542049"/>
                  <a:pt x="3575406" y="742496"/>
                  <a:pt x="3596020" y="830997"/>
                </a:cubicBezTo>
                <a:cubicBezTo>
                  <a:pt x="3357838" y="892569"/>
                  <a:pt x="3241893" y="822564"/>
                  <a:pt x="2996683" y="830997"/>
                </a:cubicBezTo>
                <a:cubicBezTo>
                  <a:pt x="2751473" y="839430"/>
                  <a:pt x="2561365" y="803205"/>
                  <a:pt x="2433307" y="830997"/>
                </a:cubicBezTo>
                <a:cubicBezTo>
                  <a:pt x="2305249" y="858789"/>
                  <a:pt x="2112761" y="796507"/>
                  <a:pt x="1905891" y="830997"/>
                </a:cubicBezTo>
                <a:cubicBezTo>
                  <a:pt x="1699021" y="865487"/>
                  <a:pt x="1508666" y="825910"/>
                  <a:pt x="1270594" y="830997"/>
                </a:cubicBezTo>
                <a:cubicBezTo>
                  <a:pt x="1032522" y="836084"/>
                  <a:pt x="863149" y="787623"/>
                  <a:pt x="707217" y="830997"/>
                </a:cubicBezTo>
                <a:cubicBezTo>
                  <a:pt x="551285" y="874371"/>
                  <a:pt x="329702" y="804782"/>
                  <a:pt x="0" y="830997"/>
                </a:cubicBezTo>
                <a:cubicBezTo>
                  <a:pt x="-12349" y="644320"/>
                  <a:pt x="46569" y="519741"/>
                  <a:pt x="0" y="423808"/>
                </a:cubicBezTo>
                <a:cubicBezTo>
                  <a:pt x="-46569" y="327875"/>
                  <a:pt x="9506" y="151180"/>
                  <a:pt x="0" y="0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GB" sz="4800" noProof="1">
                <a:solidFill>
                  <a:schemeClr val="accent6"/>
                </a:solidFill>
                <a:latin typeface="Jokerman" panose="04090605060D06020702" pitchFamily="82" charset="0"/>
              </a:rPr>
              <a:t>LUYỆN</a:t>
            </a:r>
            <a:r>
              <a:rPr lang="en-US" altLang="en-GB" sz="4800" noProof="1">
                <a:solidFill>
                  <a:schemeClr val="tx1"/>
                </a:solidFill>
                <a:latin typeface="Jokerman" panose="04090605060D06020702" pitchFamily="82" charset="0"/>
              </a:rPr>
              <a:t> </a:t>
            </a:r>
            <a:r>
              <a:rPr lang="en-US" altLang="en-GB" sz="4800" noProof="1">
                <a:solidFill>
                  <a:schemeClr val="accent2"/>
                </a:solidFill>
                <a:latin typeface="Jokerman" panose="04090605060D06020702" pitchFamily="82" charset="0"/>
              </a:rPr>
              <a:t>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58" y="1571612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86256"/>
            <a:ext cx="86439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Ngô Quyền lên ngôi vua vào năm nào?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905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939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938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983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42886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Kinh đô nước ta thời nhà Ngô đóng ở: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Cổ Loa (Hà Nội)                C. Thiên Trường (Nam Định)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 Lư (Ninh Bình)          D. Bạch Hạc ( Phú Thọ)                        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7158" y="3143248"/>
            <a:ext cx="57150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43306" y="5000636"/>
            <a:ext cx="500066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21429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89297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endParaRPr lang="vi-VN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14554"/>
            <a:ext cx="86439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A.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B.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4572000" y="1643050"/>
            <a:ext cx="428628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1472" y="3500438"/>
            <a:ext cx="428628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4282" y="4714884"/>
            <a:ext cx="50006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85926"/>
            <a:ext cx="91440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571876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+mj-lt"/>
              </a:rPr>
              <a:t>Câu </a:t>
            </a:r>
            <a:r>
              <a:rPr lang="en-US" sz="2600" b="1" dirty="0">
                <a:latin typeface="+mj-lt"/>
              </a:rPr>
              <a:t>8</a:t>
            </a:r>
            <a:r>
              <a:rPr lang="vi-VN" sz="2600" b="1" dirty="0">
                <a:latin typeface="+mj-lt"/>
              </a:rPr>
              <a:t>:</a:t>
            </a:r>
            <a:r>
              <a:rPr lang="vi-VN" sz="2600" dirty="0">
                <a:latin typeface="+mj-lt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rứt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bang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87154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	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Uẩn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2" y="1142984"/>
            <a:ext cx="50006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428868"/>
            <a:ext cx="500034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0" y="5072074"/>
            <a:ext cx="42859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 descr="Cau hoi">
            <a:extLst>
              <a:ext uri="{FF2B5EF4-FFF2-40B4-BE49-F238E27FC236}">
                <a16:creationId xmlns:a16="http://schemas.microsoft.com/office/drawing/2014/main" xmlns="" id="{E374516A-AD13-23D1-02FD-D697FCA03A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2" y="2719368"/>
            <a:ext cx="1123547" cy="15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loud Callout 6">
            <a:extLst>
              <a:ext uri="{FF2B5EF4-FFF2-40B4-BE49-F238E27FC236}">
                <a16:creationId xmlns:a16="http://schemas.microsoft.com/office/drawing/2014/main" xmlns="" id="{224DB3AA-7F2F-BD2C-468F-0B039EC988BF}"/>
              </a:ext>
            </a:extLst>
          </p:cNvPr>
          <p:cNvSpPr/>
          <p:nvPr/>
        </p:nvSpPr>
        <p:spPr>
          <a:xfrm>
            <a:off x="1150594" y="1412776"/>
            <a:ext cx="7444670" cy="380046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5C270C-BAB1-EA5B-9D40-59407943D02C}"/>
              </a:ext>
            </a:extLst>
          </p:cNvPr>
          <p:cNvSpPr txBox="1"/>
          <p:nvPr/>
        </p:nvSpPr>
        <p:spPr>
          <a:xfrm>
            <a:off x="1764874" y="2276872"/>
            <a:ext cx="64860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rằng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Loa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3B801D8-327B-100A-439B-86A918A56CCB}"/>
              </a:ext>
            </a:extLst>
          </p:cNvPr>
          <p:cNvSpPr/>
          <p:nvPr/>
        </p:nvSpPr>
        <p:spPr>
          <a:xfrm>
            <a:off x="2143124" y="548680"/>
            <a:ext cx="5885260" cy="11015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337661">
              <a:lnSpc>
                <a:spcPct val="115000"/>
              </a:lnSpc>
              <a:spcAft>
                <a:spcPts val="75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HOẠT ĐỘNG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VẬN DỤNG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866F429-84FC-72C8-FD36-7B7F1B4DA1D3}"/>
              </a:ext>
            </a:extLst>
          </p:cNvPr>
          <p:cNvSpPr/>
          <p:nvPr/>
        </p:nvSpPr>
        <p:spPr>
          <a:xfrm>
            <a:off x="755576" y="2060848"/>
            <a:ext cx="8208169" cy="34269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noi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3" name="Text Box 37">
            <a:extLst>
              <a:ext uri="{FF2B5EF4-FFF2-40B4-BE49-F238E27FC236}">
                <a16:creationId xmlns:a16="http://schemas.microsoft.com/office/drawing/2014/main" xmlns="" id="{13660B70-54E5-67EE-1F10-161CDA4CA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482" y="1500189"/>
            <a:ext cx="5790009" cy="403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theo câu hỏi cuối SGK.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trong vở bài tập.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ảnh,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về thời Đinh-Tiền 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endParaRPr lang="vi-VN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249" y="-174171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674751" y="1340757"/>
            <a:ext cx="7469552" cy="4648200"/>
            <a:chOff x="1584" y="1776"/>
            <a:chExt cx="4309" cy="230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584" y="1776"/>
              <a:ext cx="4176" cy="2304"/>
              <a:chOff x="204" y="0"/>
              <a:chExt cx="2457" cy="2087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47" y="0"/>
                <a:ext cx="2414" cy="2073"/>
                <a:chOff x="1644" y="2382"/>
                <a:chExt cx="2346" cy="1774"/>
              </a:xfrm>
            </p:grpSpPr>
            <p:pic>
              <p:nvPicPr>
                <p:cNvPr id="8" name="Picture 22" descr="BIRTHD~3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" y="2476"/>
                  <a:ext cx="2322" cy="1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644" y="2382"/>
                  <a:ext cx="2346" cy="504"/>
                  <a:chOff x="1644" y="2406"/>
                  <a:chExt cx="2346" cy="504"/>
                </a:xfrm>
              </p:grpSpPr>
              <p:sp>
                <p:nvSpPr>
                  <p:cNvPr id="1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68" y="2475"/>
                    <a:ext cx="2322" cy="435"/>
                  </a:xfrm>
                  <a:prstGeom prst="flowChartTerminator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eaLnBrk="1" hangingPunct="1"/>
                    <a:endParaRPr lang="en-US" sz="2400" b="1">
                      <a:solidFill>
                        <a:schemeClr val="accent2"/>
                      </a:solidFill>
                      <a:latin typeface=".VnArial" panose="020B7200000000000000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/>
                  </p:cNvSpPr>
                  <p:nvPr/>
                </p:nvSpPr>
                <p:spPr bwMode="auto">
                  <a:xfrm>
                    <a:off x="1644" y="2406"/>
                    <a:ext cx="2340" cy="492"/>
                  </a:xfrm>
                  <a:custGeom>
                    <a:avLst/>
                    <a:gdLst>
                      <a:gd name="T0" fmla="*/ 192 w 2340"/>
                      <a:gd name="T1" fmla="*/ 492 h 492"/>
                      <a:gd name="T2" fmla="*/ 156 w 2340"/>
                      <a:gd name="T3" fmla="*/ 456 h 492"/>
                      <a:gd name="T4" fmla="*/ 84 w 2340"/>
                      <a:gd name="T5" fmla="*/ 432 h 492"/>
                      <a:gd name="T6" fmla="*/ 48 w 2340"/>
                      <a:gd name="T7" fmla="*/ 408 h 492"/>
                      <a:gd name="T8" fmla="*/ 24 w 2340"/>
                      <a:gd name="T9" fmla="*/ 372 h 492"/>
                      <a:gd name="T10" fmla="*/ 0 w 2340"/>
                      <a:gd name="T11" fmla="*/ 300 h 492"/>
                      <a:gd name="T12" fmla="*/ 12 w 2340"/>
                      <a:gd name="T13" fmla="*/ 240 h 492"/>
                      <a:gd name="T14" fmla="*/ 144 w 2340"/>
                      <a:gd name="T15" fmla="*/ 132 h 492"/>
                      <a:gd name="T16" fmla="*/ 936 w 2340"/>
                      <a:gd name="T17" fmla="*/ 72 h 492"/>
                      <a:gd name="T18" fmla="*/ 1248 w 2340"/>
                      <a:gd name="T19" fmla="*/ 84 h 492"/>
                      <a:gd name="T20" fmla="*/ 1944 w 2340"/>
                      <a:gd name="T21" fmla="*/ 96 h 492"/>
                      <a:gd name="T22" fmla="*/ 2292 w 2340"/>
                      <a:gd name="T23" fmla="*/ 168 h 492"/>
                      <a:gd name="T24" fmla="*/ 2316 w 2340"/>
                      <a:gd name="T25" fmla="*/ 204 h 492"/>
                      <a:gd name="T26" fmla="*/ 2340 w 2340"/>
                      <a:gd name="T27" fmla="*/ 276 h 492"/>
                      <a:gd name="T28" fmla="*/ 2316 w 2340"/>
                      <a:gd name="T29" fmla="*/ 372 h 492"/>
                      <a:gd name="T30" fmla="*/ 2208 w 2340"/>
                      <a:gd name="T31" fmla="*/ 432 h 492"/>
                      <a:gd name="T32" fmla="*/ 2160 w 2340"/>
                      <a:gd name="T33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40" h="492">
                        <a:moveTo>
                          <a:pt x="192" y="492"/>
                        </a:moveTo>
                        <a:cubicBezTo>
                          <a:pt x="180" y="480"/>
                          <a:pt x="171" y="464"/>
                          <a:pt x="156" y="456"/>
                        </a:cubicBezTo>
                        <a:cubicBezTo>
                          <a:pt x="134" y="444"/>
                          <a:pt x="105" y="446"/>
                          <a:pt x="84" y="432"/>
                        </a:cubicBezTo>
                        <a:cubicBezTo>
                          <a:pt x="72" y="424"/>
                          <a:pt x="60" y="416"/>
                          <a:pt x="48" y="408"/>
                        </a:cubicBezTo>
                        <a:cubicBezTo>
                          <a:pt x="40" y="396"/>
                          <a:pt x="30" y="385"/>
                          <a:pt x="24" y="372"/>
                        </a:cubicBezTo>
                        <a:cubicBezTo>
                          <a:pt x="14" y="349"/>
                          <a:pt x="0" y="300"/>
                          <a:pt x="0" y="300"/>
                        </a:cubicBezTo>
                        <a:cubicBezTo>
                          <a:pt x="4" y="280"/>
                          <a:pt x="7" y="260"/>
                          <a:pt x="12" y="240"/>
                        </a:cubicBezTo>
                        <a:cubicBezTo>
                          <a:pt x="39" y="142"/>
                          <a:pt x="40" y="149"/>
                          <a:pt x="144" y="132"/>
                        </a:cubicBezTo>
                        <a:cubicBezTo>
                          <a:pt x="343" y="0"/>
                          <a:pt x="893" y="73"/>
                          <a:pt x="936" y="72"/>
                        </a:cubicBezTo>
                        <a:cubicBezTo>
                          <a:pt x="1041" y="51"/>
                          <a:pt x="1146" y="81"/>
                          <a:pt x="1248" y="84"/>
                        </a:cubicBezTo>
                        <a:cubicBezTo>
                          <a:pt x="1480" y="92"/>
                          <a:pt x="1712" y="92"/>
                          <a:pt x="1944" y="96"/>
                        </a:cubicBezTo>
                        <a:cubicBezTo>
                          <a:pt x="2062" y="106"/>
                          <a:pt x="2190" y="100"/>
                          <a:pt x="2292" y="168"/>
                        </a:cubicBezTo>
                        <a:cubicBezTo>
                          <a:pt x="2300" y="180"/>
                          <a:pt x="2310" y="191"/>
                          <a:pt x="2316" y="204"/>
                        </a:cubicBezTo>
                        <a:cubicBezTo>
                          <a:pt x="2326" y="227"/>
                          <a:pt x="2340" y="276"/>
                          <a:pt x="2340" y="276"/>
                        </a:cubicBezTo>
                        <a:cubicBezTo>
                          <a:pt x="2339" y="279"/>
                          <a:pt x="2326" y="360"/>
                          <a:pt x="2316" y="372"/>
                        </a:cubicBezTo>
                        <a:cubicBezTo>
                          <a:pt x="2293" y="400"/>
                          <a:pt x="2238" y="412"/>
                          <a:pt x="2208" y="432"/>
                        </a:cubicBezTo>
                        <a:cubicBezTo>
                          <a:pt x="2178" y="477"/>
                          <a:pt x="2194" y="458"/>
                          <a:pt x="2160" y="49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204" y="1762"/>
                <a:ext cx="2449" cy="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1861" y="1961"/>
              <a:ext cx="403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CHÀO CÁC EM,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45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6591" y="5638802"/>
            <a:ext cx="746125" cy="74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1952" y="6977062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214290"/>
            <a:ext cx="9358346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500" y="2000240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25612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5507833"/>
            <a:ext cx="1438451" cy="113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5237" y="7272338"/>
            <a:ext cx="6094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05153" y="114300"/>
            <a:ext cx="7624433" cy="17776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3: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5152" y="2044304"/>
            <a:ext cx="7624434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PKPB.</a:t>
            </a:r>
          </a:p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97049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785918" y="3357562"/>
            <a:ext cx="6193032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PKPB</a:t>
            </a:r>
          </a:p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endParaRPr lang="en-US" sz="2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hinh-nen-Powerpoint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4282" y="785794"/>
            <a:ext cx="8929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DƯỚI THỜI CÁC VƯƠNG TRIỀU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 – ĐINH -TIỀN LÊ 939 - 1009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939 - 967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86AF7C-A218-46C3-B579-EBC3341BFB65}"/>
              </a:ext>
            </a:extLst>
          </p:cNvPr>
          <p:cNvSpPr txBox="1"/>
          <p:nvPr/>
        </p:nvSpPr>
        <p:spPr>
          <a:xfrm>
            <a:off x="0" y="533678"/>
            <a:ext cx="9144000" cy="1924211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/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939 - 967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xmlns="" id="{99D75515-C577-4425-89F9-2F36EDA9EBD2}"/>
              </a:ext>
            </a:extLst>
          </p:cNvPr>
          <p:cNvSpPr/>
          <p:nvPr/>
        </p:nvSpPr>
        <p:spPr>
          <a:xfrm>
            <a:off x="2786050" y="3000373"/>
            <a:ext cx="6143656" cy="13084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1. Ngô Quyền dựng nền độc lập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xmlns="" id="{7027D11F-9EBF-46D2-B639-067C5B7130D3}"/>
              </a:ext>
            </a:extLst>
          </p:cNvPr>
          <p:cNvSpPr/>
          <p:nvPr/>
        </p:nvSpPr>
        <p:spPr>
          <a:xfrm>
            <a:off x="2853603" y="4611253"/>
            <a:ext cx="6076117" cy="177007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2. Công cuộc thống nhất đất nước của Đinh Bộ Lĩnh và sự thành lập của nhà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0" y="2643183"/>
            <a:ext cx="2000232" cy="3936140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63" tIns="38281" rIns="76563" bIns="38281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HỌC</a:t>
            </a:r>
          </a:p>
        </p:txBody>
      </p:sp>
      <p:cxnSp>
        <p:nvCxnSpPr>
          <p:cNvPr id="13" name="Straight Arrow Connector 12"/>
          <p:cNvCxnSpPr>
            <a:stCxn id="3" idx="3"/>
          </p:cNvCxnSpPr>
          <p:nvPr/>
        </p:nvCxnSpPr>
        <p:spPr>
          <a:xfrm rot="10800000" flipH="1">
            <a:off x="1750204" y="3714753"/>
            <a:ext cx="964409" cy="896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3"/>
            <a:endCxn id="10" idx="1"/>
          </p:cNvCxnSpPr>
          <p:nvPr/>
        </p:nvCxnSpPr>
        <p:spPr>
          <a:xfrm>
            <a:off x="1750203" y="4611253"/>
            <a:ext cx="1103400" cy="885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 Quyền dựng nền độc lập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1000100" y="1357298"/>
            <a:ext cx="6452220" cy="271977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việc làm của Ngô Quyền sau chiến thắng Bạch Đằng?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86322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166" y="4714884"/>
            <a:ext cx="71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939,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762</TotalTime>
  <Words>1549</Words>
  <Application>Microsoft Office PowerPoint</Application>
  <PresentationFormat>On-screen Show (4:3)</PresentationFormat>
  <Paragraphs>314</Paragraphs>
  <Slides>36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Administrator</cp:lastModifiedBy>
  <cp:revision>109</cp:revision>
  <dcterms:created xsi:type="dcterms:W3CDTF">2021-09-30T03:19:18Z</dcterms:created>
  <dcterms:modified xsi:type="dcterms:W3CDTF">2023-03-28T11:32:18Z</dcterms:modified>
</cp:coreProperties>
</file>